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7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4DBA6-75A1-1982-0578-ACC340BCD9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E0C46F-CAFC-3DB9-1178-3272A7A785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04D991-7EEE-81B0-D10E-919C4B86754B}"/>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5FD897A5-018B-C506-6C5D-A3DDF1D3A3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EC321-2A23-6C3A-5915-E6B7C73BA76D}"/>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59203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C2CF3-CC8C-DFBC-7393-A823E9A1B9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D70DB2-AB79-F32E-71DB-19C400504C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CD821-FEEF-94E7-56F8-DB75A82304E8}"/>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583CE155-9389-0D29-3A3B-0434837C8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BAAE55-D2EA-F099-2792-73DF0A475D55}"/>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482008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DAC441-3D22-4701-0BCF-DDB4D944D2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D1450A-979E-0487-3D33-8B497BF41E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15ABB-3256-1251-D1A6-CA3E7D463DE1}"/>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514DA8BF-4348-84E2-BC72-C955E22EC5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3A147F-4E5B-BF32-1FCB-16EDDEA1DDA6}"/>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47076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C8A60-5CB2-1D8E-2157-372798EC04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08BE15-9D21-A8EF-FB87-9530C80BCE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2A208-714E-213B-C6EE-FB0C7B14AD90}"/>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07E2195C-F4FF-DC93-3787-7CA324DB6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33E3B8-82E8-C917-3732-5805656677C6}"/>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383486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432A-9AC4-2E64-F035-DE71623F00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0B31FA-75B7-FB1A-D48C-00501319DA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3E251A-6C1D-F8C9-110E-3BA88EC2E18D}"/>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1B764716-E7C7-4D92-BD1D-8E7E701E5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42A4F-D7F4-EA85-C79A-92B28E26AA0B}"/>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1072500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B2E7-C120-3E23-E014-2F5A4F6ED3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3C9085-4FDF-40D5-4626-05C8CA7B8F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46D42E-0E0B-AF69-C0A1-84034DB250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C0325A-8217-C86E-395D-C46AD17F07FB}"/>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6" name="Footer Placeholder 5">
            <a:extLst>
              <a:ext uri="{FF2B5EF4-FFF2-40B4-BE49-F238E27FC236}">
                <a16:creationId xmlns:a16="http://schemas.microsoft.com/office/drawing/2014/main" id="{E1F30345-1E67-B0F9-580E-9BCB92D1AF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8626F7-A981-3E7B-2C71-C8D92CB0A1A5}"/>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3537284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60327-1CEC-E0C4-4F60-E6D463244A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F802A0-29D6-2B3C-279C-4DAC955BA6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63C65A-0E9A-D7C1-65D0-F96C4FD0C6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ABABAC-2334-BD40-1153-0CC133CE25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CF7E77-D750-6A85-E841-FE1F1C054E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BDB194-32B4-7AB6-88DE-5B6B3B1E1150}"/>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8" name="Footer Placeholder 7">
            <a:extLst>
              <a:ext uri="{FF2B5EF4-FFF2-40B4-BE49-F238E27FC236}">
                <a16:creationId xmlns:a16="http://schemas.microsoft.com/office/drawing/2014/main" id="{E9402111-9437-FE7C-F170-5C5707B1B4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B5D5C5-C02B-6FDF-8EBF-A56627BD2259}"/>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249610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1BF5-0411-E8C8-A15D-F7A68F6D5A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941FD36-BD17-6155-DA8C-BFC26811FB41}"/>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4" name="Footer Placeholder 3">
            <a:extLst>
              <a:ext uri="{FF2B5EF4-FFF2-40B4-BE49-F238E27FC236}">
                <a16:creationId xmlns:a16="http://schemas.microsoft.com/office/drawing/2014/main" id="{A5AA405B-5CD8-9924-D38B-CAB2D56EA5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2A9A42-62D8-972A-2513-594F7B7298C1}"/>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3825989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D1C59F-0DF2-4A17-3FBA-45D53C9EB363}"/>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3" name="Footer Placeholder 2">
            <a:extLst>
              <a:ext uri="{FF2B5EF4-FFF2-40B4-BE49-F238E27FC236}">
                <a16:creationId xmlns:a16="http://schemas.microsoft.com/office/drawing/2014/main" id="{F4D48BFC-CE15-3756-E29A-98524D6F0C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BDC5DB-9A8F-0BBD-80C7-5DD2673DACCB}"/>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1423799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5A145-78B9-E085-7170-9372BE353A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D215F8-F8F4-492A-D000-BCCA2B1262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E0BEC7-B0F6-8D67-6FAA-D7A71D45A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42E9B4-6943-E02F-756D-C5CE380DB12B}"/>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6" name="Footer Placeholder 5">
            <a:extLst>
              <a:ext uri="{FF2B5EF4-FFF2-40B4-BE49-F238E27FC236}">
                <a16:creationId xmlns:a16="http://schemas.microsoft.com/office/drawing/2014/main" id="{B6753D17-66BD-0856-5B2C-627FFC1460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768BB1-0126-AB81-112B-B5BCBB5065E3}"/>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3864841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C5325-5A59-5C44-4BC0-3AC99AA03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167F6D-6068-75D4-71E5-F29E76C3E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4F9547-B431-FDFB-F547-D6E3AF4484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7EB163-EB22-ECFD-96DF-63651BA5EB59}"/>
              </a:ext>
            </a:extLst>
          </p:cNvPr>
          <p:cNvSpPr>
            <a:spLocks noGrp="1"/>
          </p:cNvSpPr>
          <p:nvPr>
            <p:ph type="dt" sz="half" idx="10"/>
          </p:nvPr>
        </p:nvSpPr>
        <p:spPr/>
        <p:txBody>
          <a:bodyPr/>
          <a:lstStyle/>
          <a:p>
            <a:fld id="{51A0A61E-595C-4685-8DAF-231D1A6AA112}" type="datetimeFigureOut">
              <a:rPr lang="en-US" smtClean="0"/>
              <a:t>8/26/2024</a:t>
            </a:fld>
            <a:endParaRPr lang="en-US"/>
          </a:p>
        </p:txBody>
      </p:sp>
      <p:sp>
        <p:nvSpPr>
          <p:cNvPr id="6" name="Footer Placeholder 5">
            <a:extLst>
              <a:ext uri="{FF2B5EF4-FFF2-40B4-BE49-F238E27FC236}">
                <a16:creationId xmlns:a16="http://schemas.microsoft.com/office/drawing/2014/main" id="{6B6FBA05-4E7C-BE2B-DEAE-2890AB4E2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27DFC8-8C08-0283-F86E-E7189CF43BA4}"/>
              </a:ext>
            </a:extLst>
          </p:cNvPr>
          <p:cNvSpPr>
            <a:spLocks noGrp="1"/>
          </p:cNvSpPr>
          <p:nvPr>
            <p:ph type="sldNum" sz="quarter" idx="12"/>
          </p:nvPr>
        </p:nvSpPr>
        <p:spPr/>
        <p:txBody>
          <a:bodyPr/>
          <a:lstStyle/>
          <a:p>
            <a:fld id="{DBBF4311-4760-40CC-9AB7-D71DED309DE1}" type="slidenum">
              <a:rPr lang="en-US" smtClean="0"/>
              <a:t>‹#›</a:t>
            </a:fld>
            <a:endParaRPr lang="en-US"/>
          </a:p>
        </p:txBody>
      </p:sp>
    </p:spTree>
    <p:extLst>
      <p:ext uri="{BB962C8B-B14F-4D97-AF65-F5344CB8AC3E}">
        <p14:creationId xmlns:p14="http://schemas.microsoft.com/office/powerpoint/2010/main" val="105649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A8E16B-E3CF-B73C-68F0-58E8C05739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130334-A7ED-CFE0-CE3F-8787F0822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E07D2-5129-7640-CDFE-06D7420576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A0A61E-595C-4685-8DAF-231D1A6AA112}" type="datetimeFigureOut">
              <a:rPr lang="en-US" smtClean="0"/>
              <a:t>8/26/2024</a:t>
            </a:fld>
            <a:endParaRPr lang="en-US"/>
          </a:p>
        </p:txBody>
      </p:sp>
      <p:sp>
        <p:nvSpPr>
          <p:cNvPr id="5" name="Footer Placeholder 4">
            <a:extLst>
              <a:ext uri="{FF2B5EF4-FFF2-40B4-BE49-F238E27FC236}">
                <a16:creationId xmlns:a16="http://schemas.microsoft.com/office/drawing/2014/main" id="{2506D3A0-8FD5-AE46-8250-4DAA8B9A8C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860692-D5E2-DBBE-1BE3-4C7CA5CBB0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F4311-4760-40CC-9AB7-D71DED309DE1}" type="slidenum">
              <a:rPr lang="en-US" smtClean="0"/>
              <a:t>‹#›</a:t>
            </a:fld>
            <a:endParaRPr lang="en-US"/>
          </a:p>
        </p:txBody>
      </p:sp>
    </p:spTree>
    <p:extLst>
      <p:ext uri="{BB962C8B-B14F-4D97-AF65-F5344CB8AC3E}">
        <p14:creationId xmlns:p14="http://schemas.microsoft.com/office/powerpoint/2010/main" val="2141223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yman.cole@va.gov" TargetMode="External"/><Relationship Id="rId2" Type="http://schemas.openxmlformats.org/officeDocument/2006/relationships/hyperlink" Target="https://www.va.gov/disability/how-to-file-claim/when-to-file/pre-discharge-claim/" TargetMode="External"/><Relationship Id="rId1" Type="http://schemas.openxmlformats.org/officeDocument/2006/relationships/slideLayout" Target="../slideLayouts/slideLayout2.xml"/><Relationship Id="rId5" Type="http://schemas.openxmlformats.org/officeDocument/2006/relationships/hyperlink" Target="mailto:harold.king2@va.gov" TargetMode="External"/><Relationship Id="rId4" Type="http://schemas.openxmlformats.org/officeDocument/2006/relationships/hyperlink" Target="mailto:Andrew.sharp@v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CB2BAD-1F50-67CB-EF47-6BB81AD7D474}"/>
              </a:ext>
            </a:extLst>
          </p:cNvPr>
          <p:cNvSpPr txBox="1"/>
          <p:nvPr/>
        </p:nvSpPr>
        <p:spPr>
          <a:xfrm>
            <a:off x="588626" y="1951732"/>
            <a:ext cx="10863743" cy="4647426"/>
          </a:xfrm>
          <a:prstGeom prst="rect">
            <a:avLst/>
          </a:prstGeom>
          <a:noFill/>
        </p:spPr>
        <p:txBody>
          <a:bodyPr wrap="square" rtlCol="0">
            <a:spAutoFit/>
          </a:bodyPr>
          <a:lstStyle/>
          <a:p>
            <a:r>
              <a:rPr lang="en-US" dirty="0"/>
              <a:t>The Veterans Benefit Administration (</a:t>
            </a:r>
            <a:r>
              <a:rPr lang="en-US"/>
              <a:t>VBA) office </a:t>
            </a:r>
            <a:r>
              <a:rPr lang="en-US" dirty="0"/>
              <a:t>assists ETS and Retiring service members with the pre-discharge VA disability claims process. If you are interested in filing a pre-discharge VA claim, please contact one the following Military Service Coordinators (MSC). Service members are NOT required to have medical records to make the initial contact with the MSCs. Medical records should, however, be requested early enough (this usually takes up to 30 days to secure) to ensure receipt within the 180-90 day BDD window. Briefings will include a Q/A section. MSC’s will address all questions/concerns during that initial contact session.</a:t>
            </a:r>
          </a:p>
          <a:p>
            <a:endParaRPr lang="en-US" dirty="0"/>
          </a:p>
          <a:p>
            <a:r>
              <a:rPr lang="en-US" sz="1400" b="1" i="0" dirty="0">
                <a:solidFill>
                  <a:srgbClr val="333333"/>
                </a:solidFill>
                <a:effectLst/>
                <a:latin typeface="Helvetica Neue"/>
              </a:rPr>
              <a:t>Please use the link below if you are looking for guidance and/or wish to submit a request for information on the Benefits Delivery at Discharge (BDD) program: </a:t>
            </a:r>
            <a:r>
              <a:rPr lang="en-US" sz="1400" b="1" i="0" dirty="0">
                <a:solidFill>
                  <a:srgbClr val="333333"/>
                </a:solidFill>
                <a:effectLst/>
                <a:latin typeface="Helvetica Neue"/>
                <a:hlinkClick r:id="rId2"/>
              </a:rPr>
              <a:t>https://www.va.gov/disability/how-to-file-claim/when-to-file/pre-discharge-claim/</a:t>
            </a:r>
            <a:r>
              <a:rPr lang="en-US" sz="1400" b="1" i="0" dirty="0">
                <a:solidFill>
                  <a:srgbClr val="333333"/>
                </a:solidFill>
                <a:effectLst/>
                <a:latin typeface="Helvetica Neue"/>
              </a:rPr>
              <a:t> </a:t>
            </a:r>
            <a:endParaRPr lang="en-US" sz="1400" b="0" i="0" dirty="0">
              <a:solidFill>
                <a:srgbClr val="333333"/>
              </a:solidFill>
              <a:effectLst/>
              <a:latin typeface="Helvetica Neue"/>
            </a:endParaRPr>
          </a:p>
          <a:p>
            <a:endParaRPr lang="en-US" dirty="0"/>
          </a:p>
          <a:p>
            <a:pPr algn="ctr"/>
            <a:r>
              <a:rPr lang="en-US" sz="1200" b="1" i="0" dirty="0">
                <a:solidFill>
                  <a:srgbClr val="31708F"/>
                </a:solidFill>
                <a:effectLst/>
                <a:latin typeface="Helvetica Neue"/>
              </a:rPr>
              <a:t>Contacts:</a:t>
            </a:r>
            <a:br>
              <a:rPr lang="en-US" sz="1200" dirty="0"/>
            </a:br>
            <a:br>
              <a:rPr lang="en-US" sz="1200" dirty="0"/>
            </a:br>
            <a:r>
              <a:rPr lang="en-US" sz="1200" b="1" i="0" dirty="0">
                <a:solidFill>
                  <a:srgbClr val="31708F"/>
                </a:solidFill>
                <a:effectLst/>
                <a:latin typeface="Helvetica Neue"/>
              </a:rPr>
              <a:t>Local point of contacts for VA MSCs:</a:t>
            </a:r>
            <a:br>
              <a:rPr lang="en-US" sz="1200" b="1" i="0" dirty="0">
                <a:solidFill>
                  <a:srgbClr val="31708F"/>
                </a:solidFill>
                <a:effectLst/>
                <a:latin typeface="Helvetica Neue"/>
              </a:rPr>
            </a:br>
            <a:r>
              <a:rPr lang="en-US" sz="1200" b="0" i="0" dirty="0">
                <a:solidFill>
                  <a:srgbClr val="31708F"/>
                </a:solidFill>
                <a:effectLst/>
                <a:latin typeface="Helvetica Neue"/>
              </a:rPr>
              <a:t>Lyman Cole, Military Service Coordinator: </a:t>
            </a:r>
            <a:r>
              <a:rPr lang="en-US" sz="1200" b="0" i="0" dirty="0">
                <a:solidFill>
                  <a:srgbClr val="31708F"/>
                </a:solidFill>
                <a:effectLst/>
                <a:latin typeface="Helvetica Neue"/>
                <a:hlinkClick r:id="rId3"/>
              </a:rPr>
              <a:t>lyman.cole@va.gov</a:t>
            </a:r>
            <a:r>
              <a:rPr lang="en-US" sz="1200" b="0" i="0" dirty="0">
                <a:solidFill>
                  <a:srgbClr val="31708F"/>
                </a:solidFill>
                <a:effectLst/>
                <a:latin typeface="Helvetica Neue"/>
              </a:rPr>
              <a:t> or Phone: 573-563-8090</a:t>
            </a:r>
            <a:br>
              <a:rPr lang="en-US" sz="1200" dirty="0"/>
            </a:br>
            <a:r>
              <a:rPr lang="en-US" sz="1200" b="0" i="0" dirty="0">
                <a:solidFill>
                  <a:srgbClr val="31708F"/>
                </a:solidFill>
                <a:effectLst/>
                <a:latin typeface="Helvetica Neue"/>
              </a:rPr>
              <a:t>Andrew Sharp, Military Service Coordinator: </a:t>
            </a:r>
            <a:r>
              <a:rPr lang="en-US" sz="1200" i="0" u="none" strike="noStrike" dirty="0">
                <a:solidFill>
                  <a:srgbClr val="245269"/>
                </a:solidFill>
                <a:effectLst/>
                <a:latin typeface="Helvetica Neue"/>
                <a:hlinkClick r:id="rId4"/>
              </a:rPr>
              <a:t>Andrew.sharp@va.gov</a:t>
            </a:r>
            <a:r>
              <a:rPr lang="en-US" sz="1200" i="0" dirty="0">
                <a:solidFill>
                  <a:srgbClr val="31708F"/>
                </a:solidFill>
                <a:effectLst/>
                <a:latin typeface="Helvetica Neue"/>
              </a:rPr>
              <a:t> </a:t>
            </a:r>
            <a:r>
              <a:rPr lang="en-US" sz="1200" b="0" i="0" dirty="0">
                <a:solidFill>
                  <a:srgbClr val="31708F"/>
                </a:solidFill>
                <a:effectLst/>
                <a:latin typeface="Helvetica Neue"/>
              </a:rPr>
              <a:t>or Phone: 573-563-5851</a:t>
            </a:r>
          </a:p>
          <a:p>
            <a:pPr algn="ctr"/>
            <a:r>
              <a:rPr lang="en-US" sz="1200" dirty="0">
                <a:solidFill>
                  <a:srgbClr val="31708F"/>
                </a:solidFill>
                <a:latin typeface="Helvetica Neue"/>
              </a:rPr>
              <a:t>Harold King, Military Service Coordinator: </a:t>
            </a:r>
            <a:r>
              <a:rPr lang="en-US" sz="1200" dirty="0">
                <a:solidFill>
                  <a:srgbClr val="31708F"/>
                </a:solidFill>
                <a:latin typeface="Helvetica Neue"/>
                <a:hlinkClick r:id="rId5"/>
              </a:rPr>
              <a:t>harold.king2@va.gov</a:t>
            </a:r>
            <a:r>
              <a:rPr lang="en-US" sz="1200" dirty="0">
                <a:solidFill>
                  <a:srgbClr val="31708F"/>
                </a:solidFill>
                <a:latin typeface="Helvetica Neue"/>
              </a:rPr>
              <a:t> or Phone: 573-563-5363</a:t>
            </a:r>
            <a:br>
              <a:rPr lang="en-US" sz="1200" dirty="0"/>
            </a:br>
            <a:br>
              <a:rPr lang="en-US" sz="1200" dirty="0"/>
            </a:br>
            <a:r>
              <a:rPr lang="en-US" sz="1400" b="1" dirty="0"/>
              <a:t>Local Veteran Service Organizations:</a:t>
            </a:r>
          </a:p>
          <a:p>
            <a:pPr algn="ctr"/>
            <a:r>
              <a:rPr lang="en-US" sz="1400" dirty="0"/>
              <a:t>Missouri Veterans Commission, 194 Eastlawn Ave, St. Robert, MO </a:t>
            </a:r>
          </a:p>
          <a:p>
            <a:pPr algn="ctr"/>
            <a:r>
              <a:rPr lang="en-US" sz="1400" dirty="0"/>
              <a:t>573-563-3507</a:t>
            </a:r>
            <a:endParaRPr lang="en-US" sz="1200" dirty="0"/>
          </a:p>
        </p:txBody>
      </p:sp>
      <p:sp>
        <p:nvSpPr>
          <p:cNvPr id="5" name="Rectangle 1">
            <a:extLst>
              <a:ext uri="{FF2B5EF4-FFF2-40B4-BE49-F238E27FC236}">
                <a16:creationId xmlns:a16="http://schemas.microsoft.com/office/drawing/2014/main" id="{5E89DA77-8F10-AC2D-3314-F1F629DA4E8D}"/>
              </a:ext>
            </a:extLst>
          </p:cNvPr>
          <p:cNvSpPr>
            <a:spLocks noChangeArrowheads="1"/>
          </p:cNvSpPr>
          <p:nvPr/>
        </p:nvSpPr>
        <p:spPr bwMode="auto">
          <a:xfrm>
            <a:off x="2147424" y="402671"/>
            <a:ext cx="7746149" cy="154906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31740" bIns="12696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333333"/>
                </a:solidFill>
                <a:effectLst/>
                <a:latin typeface="Helvetica Neue"/>
              </a:rPr>
              <a:t>Army Transition Assistance Program (TAP)</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800" b="0" i="0" u="none" strike="noStrike" cap="none" normalizeH="0" baseline="0" dirty="0">
                <a:ln>
                  <a:noFill/>
                </a:ln>
                <a:solidFill>
                  <a:schemeClr val="tx1"/>
                </a:solidFill>
                <a:effectLst/>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1" i="0" u="none" strike="noStrike" cap="none" normalizeH="0" baseline="0" dirty="0">
                <a:ln>
                  <a:noFill/>
                </a:ln>
                <a:solidFill>
                  <a:srgbClr val="333333"/>
                </a:solidFill>
                <a:effectLst/>
                <a:latin typeface="Helvetica Neue"/>
              </a:rPr>
              <a:t>Department of Veterans Affairs - Benefits Delivery at Discharge (BDD)</a:t>
            </a:r>
            <a:endParaRPr kumimoji="0" lang="en-US" altLang="en-US" sz="1800" b="0" i="0" u="none" strike="noStrike" cap="none" normalizeH="0" baseline="0" dirty="0">
              <a:ln>
                <a:noFill/>
              </a:ln>
              <a:solidFill>
                <a:srgbClr val="333333"/>
              </a:solidFill>
              <a:effectLst/>
              <a:latin typeface="Helvetica Neue"/>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77896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8C060DC519C5438F279013B0EC9B02" ma:contentTypeVersion="18" ma:contentTypeDescription="Create a new document." ma:contentTypeScope="" ma:versionID="76e2b13344bc11f974be7ccd306ffc04">
  <xsd:schema xmlns:xsd="http://www.w3.org/2001/XMLSchema" xmlns:xs="http://www.w3.org/2001/XMLSchema" xmlns:p="http://schemas.microsoft.com/office/2006/metadata/properties" xmlns:ns1="http://schemas.microsoft.com/sharepoint/v3" xmlns:ns3="bc96db8f-62c4-44cc-8b28-7ef117495d18" xmlns:ns4="04adc925-6b5d-4628-b7e0-5b86efa98958" targetNamespace="http://schemas.microsoft.com/office/2006/metadata/properties" ma:root="true" ma:fieldsID="6bb053ec91ec0aeca9f4fdf776385c52" ns1:_="" ns3:_="" ns4:_="">
    <xsd:import namespace="http://schemas.microsoft.com/sharepoint/v3"/>
    <xsd:import namespace="bc96db8f-62c4-44cc-8b28-7ef117495d18"/>
    <xsd:import namespace="04adc925-6b5d-4628-b7e0-5b86efa9895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element ref="ns4:_activity" minOccurs="0"/>
                <xsd:element ref="ns1:_ip_UnifiedCompliancePolicyProperties" minOccurs="0"/>
                <xsd:element ref="ns1:_ip_UnifiedCompliancePolicyUIAction" minOccurs="0"/>
                <xsd:element ref="ns4:MediaServiceObjectDetectorVersions" minOccurs="0"/>
                <xsd:element ref="ns4:MediaServiceSearchProperties" minOccurs="0"/>
                <xsd:element ref="ns4:MediaServiceSystemTag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96db8f-62c4-44cc-8b28-7ef117495d1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adc925-6b5d-4628-b7e0-5b86efa9895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04adc925-6b5d-4628-b7e0-5b86efa98958"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1B78A71-7FC7-4234-8EDF-651050B238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c96db8f-62c4-44cc-8b28-7ef117495d18"/>
    <ds:schemaRef ds:uri="04adc925-6b5d-4628-b7e0-5b86efa989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4783C4-AF6C-42B8-A5A6-F17BBD3B8E88}">
  <ds:schemaRefs>
    <ds:schemaRef ds:uri="http://schemas.microsoft.com/sharepoint/v3/contenttype/forms"/>
  </ds:schemaRefs>
</ds:datastoreItem>
</file>

<file path=customXml/itemProps3.xml><?xml version="1.0" encoding="utf-8"?>
<ds:datastoreItem xmlns:ds="http://schemas.openxmlformats.org/officeDocument/2006/customXml" ds:itemID="{D1BBA351-3F04-4CFF-80C4-4D65BF8F9191}">
  <ds:schemaRefs>
    <ds:schemaRef ds:uri="http://purl.org/dc/dcmitype/"/>
    <ds:schemaRef ds:uri="http://www.w3.org/XML/1998/namespace"/>
    <ds:schemaRef ds:uri="http://purl.org/dc/terms/"/>
    <ds:schemaRef ds:uri="http://schemas.openxmlformats.org/package/2006/metadata/core-properties"/>
    <ds:schemaRef ds:uri="http://schemas.microsoft.com/sharepoint/v3"/>
    <ds:schemaRef ds:uri="http://purl.org/dc/elements/1.1/"/>
    <ds:schemaRef ds:uri="http://schemas.microsoft.com/office/2006/documentManagement/types"/>
    <ds:schemaRef ds:uri="http://schemas.microsoft.com/office/infopath/2007/PartnerControls"/>
    <ds:schemaRef ds:uri="04adc925-6b5d-4628-b7e0-5b86efa98958"/>
    <ds:schemaRef ds:uri="bc96db8f-62c4-44cc-8b28-7ef117495d18"/>
    <ds:schemaRef ds:uri="http://schemas.microsoft.com/office/2006/metadata/properties"/>
  </ds:schemaRefs>
</ds:datastoreItem>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otalTime>45</TotalTime>
  <Words>273</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 Neue</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King, Harold, VSOSTL</dc:creator>
  <cp:lastModifiedBy>Richardson, Benjamin P CIV USARMY ID-TRAINING (USA)</cp:lastModifiedBy>
  <cp:revision>3</cp:revision>
  <dcterms:created xsi:type="dcterms:W3CDTF">2024-05-30T19:08:09Z</dcterms:created>
  <dcterms:modified xsi:type="dcterms:W3CDTF">2024-08-26T18:41:39Z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0x010100398C060DC519C5438F279013B0EC9B02</vt:lpwstr>
  </property>
</Properties>
</file>