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5"/>
          </a:xfrm>
          <a:prstGeom prst="rect">
            <a:avLst/>
          </a:prstGeom>
        </p:spPr>
        <p:txBody>
          <a:bodyPr vert="horz" lIns="91435" tIns="45717" rIns="91435" bIns="45717" rtlCol="0"/>
          <a:lstStyle>
            <a:lvl1pPr algn="l">
              <a:defRPr sz="1200"/>
            </a:lvl1pPr>
          </a:lstStyle>
          <a:p>
            <a:endParaRPr lang="en-US" dirty="0"/>
          </a:p>
        </p:txBody>
      </p:sp>
      <p:sp>
        <p:nvSpPr>
          <p:cNvPr id="3" name="Date Placeholder 2"/>
          <p:cNvSpPr>
            <a:spLocks noGrp="1"/>
          </p:cNvSpPr>
          <p:nvPr>
            <p:ph type="dt" idx="1"/>
          </p:nvPr>
        </p:nvSpPr>
        <p:spPr>
          <a:xfrm>
            <a:off x="3970339" y="0"/>
            <a:ext cx="3038475" cy="466725"/>
          </a:xfrm>
          <a:prstGeom prst="rect">
            <a:avLst/>
          </a:prstGeom>
        </p:spPr>
        <p:txBody>
          <a:bodyPr vert="horz" lIns="91435" tIns="45717" rIns="91435" bIns="45717" rtlCol="0"/>
          <a:lstStyle>
            <a:lvl1pPr algn="r">
              <a:defRPr sz="1200"/>
            </a:lvl1pPr>
          </a:lstStyle>
          <a:p>
            <a:fld id="{53332D78-A831-43B6-B950-151DE5240B44}" type="datetimeFigureOut">
              <a:rPr lang="en-US" smtClean="0"/>
              <a:t>12/14/2015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35" tIns="45717" rIns="91435" bIns="45717"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35" tIns="45717" rIns="91435" bIns="4571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676"/>
            <a:ext cx="3038475" cy="466725"/>
          </a:xfrm>
          <a:prstGeom prst="rect">
            <a:avLst/>
          </a:prstGeom>
        </p:spPr>
        <p:txBody>
          <a:bodyPr vert="horz" lIns="91435" tIns="45717" rIns="91435" bIns="457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9" y="8829676"/>
            <a:ext cx="3038475" cy="466725"/>
          </a:xfrm>
          <a:prstGeom prst="rect">
            <a:avLst/>
          </a:prstGeom>
        </p:spPr>
        <p:txBody>
          <a:bodyPr vert="horz" lIns="91435" tIns="45717" rIns="91435" bIns="45717" rtlCol="0" anchor="b"/>
          <a:lstStyle>
            <a:lvl1pPr algn="r">
              <a:defRPr sz="1200"/>
            </a:lvl1pPr>
          </a:lstStyle>
          <a:p>
            <a:fld id="{61A08168-063F-4A84-99ED-205AE1F0CFE2}" type="slidenum">
              <a:rPr lang="en-US" smtClean="0"/>
              <a:t>‹#›</a:t>
            </a:fld>
            <a:endParaRPr lang="en-US" dirty="0"/>
          </a:p>
        </p:txBody>
      </p:sp>
    </p:spTree>
    <p:extLst>
      <p:ext uri="{BB962C8B-B14F-4D97-AF65-F5344CB8AC3E}">
        <p14:creationId xmlns:p14="http://schemas.microsoft.com/office/powerpoint/2010/main" val="2476696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A08168-063F-4A84-99ED-205AE1F0CFE2}" type="slidenum">
              <a:rPr lang="en-US" smtClean="0"/>
              <a:t>1</a:t>
            </a:fld>
            <a:endParaRPr lang="en-US" dirty="0"/>
          </a:p>
        </p:txBody>
      </p:sp>
    </p:spTree>
    <p:extLst>
      <p:ext uri="{BB962C8B-B14F-4D97-AF65-F5344CB8AC3E}">
        <p14:creationId xmlns:p14="http://schemas.microsoft.com/office/powerpoint/2010/main" val="1883936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36BCF4-E667-45CF-A2FA-D5A3318ED28B}" type="datetimeFigureOut">
              <a:rPr lang="en-US" smtClean="0"/>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5A2C53-C9BC-4C4A-8AF1-115F82B77166}" type="slidenum">
              <a:rPr lang="en-US" smtClean="0"/>
              <a:t>‹#›</a:t>
            </a:fld>
            <a:endParaRPr lang="en-US" dirty="0"/>
          </a:p>
        </p:txBody>
      </p:sp>
    </p:spTree>
    <p:extLst>
      <p:ext uri="{BB962C8B-B14F-4D97-AF65-F5344CB8AC3E}">
        <p14:creationId xmlns:p14="http://schemas.microsoft.com/office/powerpoint/2010/main" val="2241921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36BCF4-E667-45CF-A2FA-D5A3318ED28B}" type="datetimeFigureOut">
              <a:rPr lang="en-US" smtClean="0"/>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5A2C53-C9BC-4C4A-8AF1-115F82B77166}" type="slidenum">
              <a:rPr lang="en-US" smtClean="0"/>
              <a:t>‹#›</a:t>
            </a:fld>
            <a:endParaRPr lang="en-US" dirty="0"/>
          </a:p>
        </p:txBody>
      </p:sp>
    </p:spTree>
    <p:extLst>
      <p:ext uri="{BB962C8B-B14F-4D97-AF65-F5344CB8AC3E}">
        <p14:creationId xmlns:p14="http://schemas.microsoft.com/office/powerpoint/2010/main" val="376534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36BCF4-E667-45CF-A2FA-D5A3318ED28B}" type="datetimeFigureOut">
              <a:rPr lang="en-US" smtClean="0"/>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5A2C53-C9BC-4C4A-8AF1-115F82B77166}" type="slidenum">
              <a:rPr lang="en-US" smtClean="0"/>
              <a:t>‹#›</a:t>
            </a:fld>
            <a:endParaRPr lang="en-US" dirty="0"/>
          </a:p>
        </p:txBody>
      </p:sp>
    </p:spTree>
    <p:extLst>
      <p:ext uri="{BB962C8B-B14F-4D97-AF65-F5344CB8AC3E}">
        <p14:creationId xmlns:p14="http://schemas.microsoft.com/office/powerpoint/2010/main" val="1722928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36BCF4-E667-45CF-A2FA-D5A3318ED28B}" type="datetimeFigureOut">
              <a:rPr lang="en-US" smtClean="0"/>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5A2C53-C9BC-4C4A-8AF1-115F82B77166}" type="slidenum">
              <a:rPr lang="en-US" smtClean="0"/>
              <a:t>‹#›</a:t>
            </a:fld>
            <a:endParaRPr lang="en-US" dirty="0"/>
          </a:p>
        </p:txBody>
      </p:sp>
    </p:spTree>
    <p:extLst>
      <p:ext uri="{BB962C8B-B14F-4D97-AF65-F5344CB8AC3E}">
        <p14:creationId xmlns:p14="http://schemas.microsoft.com/office/powerpoint/2010/main" val="3154505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36BCF4-E667-45CF-A2FA-D5A3318ED28B}" type="datetimeFigureOut">
              <a:rPr lang="en-US" smtClean="0"/>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5A2C53-C9BC-4C4A-8AF1-115F82B77166}" type="slidenum">
              <a:rPr lang="en-US" smtClean="0"/>
              <a:t>‹#›</a:t>
            </a:fld>
            <a:endParaRPr lang="en-US" dirty="0"/>
          </a:p>
        </p:txBody>
      </p:sp>
    </p:spTree>
    <p:extLst>
      <p:ext uri="{BB962C8B-B14F-4D97-AF65-F5344CB8AC3E}">
        <p14:creationId xmlns:p14="http://schemas.microsoft.com/office/powerpoint/2010/main" val="3623554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36BCF4-E667-45CF-A2FA-D5A3318ED28B}" type="datetimeFigureOut">
              <a:rPr lang="en-US" smtClean="0"/>
              <a:t>12/14/2015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B5A2C53-C9BC-4C4A-8AF1-115F82B77166}" type="slidenum">
              <a:rPr lang="en-US" smtClean="0"/>
              <a:t>‹#›</a:t>
            </a:fld>
            <a:endParaRPr lang="en-US" dirty="0"/>
          </a:p>
        </p:txBody>
      </p:sp>
    </p:spTree>
    <p:extLst>
      <p:ext uri="{BB962C8B-B14F-4D97-AF65-F5344CB8AC3E}">
        <p14:creationId xmlns:p14="http://schemas.microsoft.com/office/powerpoint/2010/main" val="2281017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36BCF4-E667-45CF-A2FA-D5A3318ED28B}" type="datetimeFigureOut">
              <a:rPr lang="en-US" smtClean="0"/>
              <a:t>12/14/2015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B5A2C53-C9BC-4C4A-8AF1-115F82B77166}" type="slidenum">
              <a:rPr lang="en-US" smtClean="0"/>
              <a:t>‹#›</a:t>
            </a:fld>
            <a:endParaRPr lang="en-US" dirty="0"/>
          </a:p>
        </p:txBody>
      </p:sp>
    </p:spTree>
    <p:extLst>
      <p:ext uri="{BB962C8B-B14F-4D97-AF65-F5344CB8AC3E}">
        <p14:creationId xmlns:p14="http://schemas.microsoft.com/office/powerpoint/2010/main" val="2647002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36BCF4-E667-45CF-A2FA-D5A3318ED28B}" type="datetimeFigureOut">
              <a:rPr lang="en-US" smtClean="0"/>
              <a:t>12/14/2015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B5A2C53-C9BC-4C4A-8AF1-115F82B77166}" type="slidenum">
              <a:rPr lang="en-US" smtClean="0"/>
              <a:t>‹#›</a:t>
            </a:fld>
            <a:endParaRPr lang="en-US" dirty="0"/>
          </a:p>
        </p:txBody>
      </p:sp>
    </p:spTree>
    <p:extLst>
      <p:ext uri="{BB962C8B-B14F-4D97-AF65-F5344CB8AC3E}">
        <p14:creationId xmlns:p14="http://schemas.microsoft.com/office/powerpoint/2010/main" val="2147486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36BCF4-E667-45CF-A2FA-D5A3318ED28B}" type="datetimeFigureOut">
              <a:rPr lang="en-US" smtClean="0"/>
              <a:t>12/14/2015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B5A2C53-C9BC-4C4A-8AF1-115F82B77166}" type="slidenum">
              <a:rPr lang="en-US" smtClean="0"/>
              <a:t>‹#›</a:t>
            </a:fld>
            <a:endParaRPr lang="en-US" dirty="0"/>
          </a:p>
        </p:txBody>
      </p:sp>
    </p:spTree>
    <p:extLst>
      <p:ext uri="{BB962C8B-B14F-4D97-AF65-F5344CB8AC3E}">
        <p14:creationId xmlns:p14="http://schemas.microsoft.com/office/powerpoint/2010/main" val="3466136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36BCF4-E667-45CF-A2FA-D5A3318ED28B}" type="datetimeFigureOut">
              <a:rPr lang="en-US" smtClean="0"/>
              <a:t>12/14/2015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B5A2C53-C9BC-4C4A-8AF1-115F82B77166}" type="slidenum">
              <a:rPr lang="en-US" smtClean="0"/>
              <a:t>‹#›</a:t>
            </a:fld>
            <a:endParaRPr lang="en-US" dirty="0"/>
          </a:p>
        </p:txBody>
      </p:sp>
    </p:spTree>
    <p:extLst>
      <p:ext uri="{BB962C8B-B14F-4D97-AF65-F5344CB8AC3E}">
        <p14:creationId xmlns:p14="http://schemas.microsoft.com/office/powerpoint/2010/main" val="4229433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36BCF4-E667-45CF-A2FA-D5A3318ED28B}" type="datetimeFigureOut">
              <a:rPr lang="en-US" smtClean="0"/>
              <a:t>12/14/2015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B5A2C53-C9BC-4C4A-8AF1-115F82B77166}" type="slidenum">
              <a:rPr lang="en-US" smtClean="0"/>
              <a:t>‹#›</a:t>
            </a:fld>
            <a:endParaRPr lang="en-US" dirty="0"/>
          </a:p>
        </p:txBody>
      </p:sp>
    </p:spTree>
    <p:extLst>
      <p:ext uri="{BB962C8B-B14F-4D97-AF65-F5344CB8AC3E}">
        <p14:creationId xmlns:p14="http://schemas.microsoft.com/office/powerpoint/2010/main" val="1309335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36BCF4-E667-45CF-A2FA-D5A3318ED28B}" type="datetimeFigureOut">
              <a:rPr lang="en-US" smtClean="0"/>
              <a:t>12/14/2015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5A2C53-C9BC-4C4A-8AF1-115F82B77166}" type="slidenum">
              <a:rPr lang="en-US" smtClean="0"/>
              <a:t>‹#›</a:t>
            </a:fld>
            <a:endParaRPr lang="en-US" dirty="0"/>
          </a:p>
        </p:txBody>
      </p:sp>
    </p:spTree>
    <p:extLst>
      <p:ext uri="{BB962C8B-B14F-4D97-AF65-F5344CB8AC3E}">
        <p14:creationId xmlns:p14="http://schemas.microsoft.com/office/powerpoint/2010/main" val="39526037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168" y="164592"/>
            <a:ext cx="1546669" cy="856488"/>
          </a:xfrm>
          <a:prstGeom prst="rect">
            <a:avLst/>
          </a:prstGeom>
          <a:effectLst>
            <a:reflection blurRad="6350" stA="50000" endA="300" endPos="38500" dist="50800" dir="5400000" sy="-100000" algn="bl" rotWithShape="0"/>
          </a:effec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90504" y="69646"/>
            <a:ext cx="1178338" cy="1420368"/>
          </a:xfrm>
          <a:prstGeom prst="rect">
            <a:avLst/>
          </a:prstGeom>
          <a:scene3d>
            <a:camera prst="orthographicFront"/>
            <a:lightRig rig="threePt" dir="t"/>
          </a:scene3d>
          <a:sp3d>
            <a:bevelT/>
          </a:sp3d>
        </p:spPr>
      </p:pic>
      <p:sp>
        <p:nvSpPr>
          <p:cNvPr id="6" name="TextBox 5"/>
          <p:cNvSpPr txBox="1"/>
          <p:nvPr/>
        </p:nvSpPr>
        <p:spPr>
          <a:xfrm>
            <a:off x="1647080" y="262814"/>
            <a:ext cx="9142667" cy="584775"/>
          </a:xfrm>
          <a:prstGeom prst="rect">
            <a:avLst/>
          </a:prstGeom>
          <a:noFill/>
        </p:spPr>
        <p:txBody>
          <a:bodyPr wrap="square" rtlCol="0">
            <a:spAutoFit/>
          </a:bodyPr>
          <a:lstStyle/>
          <a:p>
            <a:pPr algn="ctr"/>
            <a:r>
              <a:rPr lang="en-US" sz="3200" b="1" dirty="0" smtClean="0">
                <a:solidFill>
                  <a:srgbClr val="FF0000"/>
                </a:solidFill>
                <a:latin typeface="Centaur" panose="02030504050205020304" pitchFamily="18" charset="0"/>
                <a:cs typeface="Arial" panose="020B0604020202020204" pitchFamily="34" charset="0"/>
              </a:rPr>
              <a:t>Wear of the de Fleury Medal</a:t>
            </a:r>
            <a:endParaRPr lang="en-US" sz="3200" b="1" dirty="0">
              <a:solidFill>
                <a:srgbClr val="FF0000"/>
              </a:solidFill>
              <a:latin typeface="Centaur" panose="02030504050205020304" pitchFamily="18" charset="0"/>
              <a:cs typeface="Arial" panose="020B0604020202020204" pitchFamily="34" charset="0"/>
            </a:endParaRPr>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34744" y="1653144"/>
            <a:ext cx="2212848" cy="3324416"/>
          </a:xfrm>
          <a:prstGeom prst="rect">
            <a:avLst/>
          </a:prstGeom>
          <a:scene3d>
            <a:camera prst="orthographicFront"/>
            <a:lightRig rig="threePt" dir="t"/>
          </a:scene3d>
          <a:sp3d>
            <a:bevelT w="139700" h="139700" prst="divot"/>
          </a:sp3d>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78857" y="1645657"/>
            <a:ext cx="2210208" cy="3323103"/>
          </a:xfrm>
          <a:prstGeom prst="rect">
            <a:avLst/>
          </a:prstGeom>
          <a:scene3d>
            <a:camera prst="orthographicFront"/>
            <a:lightRig rig="threePt" dir="t"/>
          </a:scene3d>
          <a:sp3d>
            <a:bevelT w="139700" h="139700" prst="divot"/>
          </a:sp3d>
        </p:spPr>
      </p:pic>
      <p:sp>
        <p:nvSpPr>
          <p:cNvPr id="11" name="TextBox 10"/>
          <p:cNvSpPr txBox="1"/>
          <p:nvPr/>
        </p:nvSpPr>
        <p:spPr>
          <a:xfrm>
            <a:off x="585216" y="1184134"/>
            <a:ext cx="1627632" cy="369332"/>
          </a:xfrm>
          <a:prstGeom prst="rect">
            <a:avLst/>
          </a:prstGeom>
          <a:noFill/>
        </p:spPr>
        <p:txBody>
          <a:bodyPr wrap="square" rtlCol="0">
            <a:spAutoFit/>
          </a:bodyPr>
          <a:lstStyle/>
          <a:p>
            <a:pPr algn="ctr"/>
            <a:r>
              <a:rPr lang="en-US" dirty="0" smtClean="0"/>
              <a:t>Proper Wear</a:t>
            </a:r>
            <a:endParaRPr lang="en-US" dirty="0"/>
          </a:p>
        </p:txBody>
      </p:sp>
      <p:sp>
        <p:nvSpPr>
          <p:cNvPr id="15" name="TextBox 14"/>
          <p:cNvSpPr txBox="1"/>
          <p:nvPr/>
        </p:nvSpPr>
        <p:spPr>
          <a:xfrm>
            <a:off x="137160" y="5898880"/>
            <a:ext cx="11931682" cy="954107"/>
          </a:xfrm>
          <a:prstGeom prst="rect">
            <a:avLst/>
          </a:prstGeom>
          <a:noFill/>
        </p:spPr>
        <p:txBody>
          <a:bodyPr wrap="square" rtlCol="0">
            <a:spAutoFit/>
          </a:bodyPr>
          <a:lstStyle/>
          <a:p>
            <a:endParaRPr lang="en-US" sz="800" dirty="0"/>
          </a:p>
          <a:p>
            <a:r>
              <a:rPr lang="en-US" sz="800" dirty="0"/>
              <a:t> </a:t>
            </a:r>
            <a:r>
              <a:rPr lang="en-US" sz="1200" b="1" dirty="0"/>
              <a:t>Army Service Uniform: and white Mess Uniform: </a:t>
            </a:r>
            <a:r>
              <a:rPr lang="en-US" sz="1200" dirty="0"/>
              <a:t>The medal will be worn with the ribbon around the neck, outside the shirt collar and inside the coat collar. The medal will hang over the four-in –hand necktie near the collar and above the top button of the coat or just under the bow tie or neck tab near the collar and above the top button of the coat. Proper positioning may necessitate pinning the ribbon together approximately three inches from the ribbon ends. </a:t>
            </a:r>
            <a:r>
              <a:rPr lang="en-US" sz="1200" dirty="0" smtClean="0"/>
              <a:t> </a:t>
            </a:r>
          </a:p>
          <a:p>
            <a:r>
              <a:rPr lang="en-US" sz="1200" b="1" dirty="0" smtClean="0"/>
              <a:t>General Information: </a:t>
            </a:r>
            <a:r>
              <a:rPr lang="en-US" sz="1200" dirty="0" smtClean="0"/>
              <a:t>The medal is worn around the neck with the helmeted soldier facing out in view.</a:t>
            </a:r>
            <a:endParaRPr lang="en-US" sz="1200" dirty="0"/>
          </a:p>
        </p:txBody>
      </p:sp>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2294" y="1647070"/>
            <a:ext cx="2212848" cy="3321690"/>
          </a:xfrm>
          <a:prstGeom prst="rect">
            <a:avLst/>
          </a:prstGeom>
          <a:scene3d>
            <a:camera prst="orthographicFront"/>
            <a:lightRig rig="threePt" dir="t"/>
          </a:scene3d>
          <a:sp3d>
            <a:bevelT w="139700" h="139700" prst="divot"/>
          </a:sp3d>
        </p:spPr>
      </p:pic>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23376" y="1645657"/>
            <a:ext cx="2212848" cy="3324416"/>
          </a:xfrm>
          <a:prstGeom prst="rect">
            <a:avLst/>
          </a:prstGeom>
          <a:scene3d>
            <a:camera prst="orthographicFront"/>
            <a:lightRig rig="threePt" dir="t"/>
          </a:scene3d>
          <a:sp3d>
            <a:bevelT w="139700" h="139700" prst="divot"/>
          </a:sp3d>
        </p:spPr>
      </p:pic>
      <p:sp>
        <p:nvSpPr>
          <p:cNvPr id="18" name="Up Arrow 17"/>
          <p:cNvSpPr/>
          <p:nvPr/>
        </p:nvSpPr>
        <p:spPr>
          <a:xfrm>
            <a:off x="9824682" y="3519659"/>
            <a:ext cx="228600" cy="1578303"/>
          </a:xfrm>
          <a:prstGeom prst="upArrow">
            <a:avLst/>
          </a:prstGeom>
          <a:solidFill>
            <a:srgbClr val="FF0000"/>
          </a:solidFill>
          <a:ln>
            <a:solidFill>
              <a:srgbClr val="FFFF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8832558" y="5240979"/>
            <a:ext cx="2212848" cy="461665"/>
          </a:xfrm>
          <a:prstGeom prst="rect">
            <a:avLst/>
          </a:prstGeom>
          <a:noFill/>
        </p:spPr>
        <p:txBody>
          <a:bodyPr wrap="square" rtlCol="0">
            <a:spAutoFit/>
          </a:bodyPr>
          <a:lstStyle/>
          <a:p>
            <a:r>
              <a:rPr lang="en-US" sz="1200" dirty="0" smtClean="0"/>
              <a:t>The Ribbon is </a:t>
            </a:r>
            <a:r>
              <a:rPr lang="en-US" sz="1200" b="1" u="sng" dirty="0" smtClean="0">
                <a:solidFill>
                  <a:srgbClr val="FF0000"/>
                </a:solidFill>
              </a:rPr>
              <a:t>not</a:t>
            </a:r>
            <a:r>
              <a:rPr lang="en-US" sz="1200" dirty="0" smtClean="0"/>
              <a:t> to be worn on          the outside of the jacket collar.</a:t>
            </a:r>
            <a:endParaRPr lang="en-US" sz="1200" dirty="0"/>
          </a:p>
        </p:txBody>
      </p:sp>
      <p:sp>
        <p:nvSpPr>
          <p:cNvPr id="27" name="Up Arrow 26"/>
          <p:cNvSpPr/>
          <p:nvPr/>
        </p:nvSpPr>
        <p:spPr>
          <a:xfrm>
            <a:off x="7013427" y="3495486"/>
            <a:ext cx="230921" cy="1577260"/>
          </a:xfrm>
          <a:prstGeom prst="upArrow">
            <a:avLst/>
          </a:prstGeom>
          <a:solidFill>
            <a:srgbClr val="FF0000"/>
          </a:solidFill>
          <a:ln>
            <a:solidFill>
              <a:srgbClr val="FFFF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extBox 28"/>
          <p:cNvSpPr txBox="1"/>
          <p:nvPr/>
        </p:nvSpPr>
        <p:spPr>
          <a:xfrm>
            <a:off x="6023376" y="5247316"/>
            <a:ext cx="2467779" cy="461665"/>
          </a:xfrm>
          <a:prstGeom prst="rect">
            <a:avLst/>
          </a:prstGeom>
          <a:noFill/>
        </p:spPr>
        <p:txBody>
          <a:bodyPr wrap="square" rtlCol="0">
            <a:spAutoFit/>
          </a:bodyPr>
          <a:lstStyle/>
          <a:p>
            <a:r>
              <a:rPr lang="en-US" sz="1200" dirty="0" smtClean="0"/>
              <a:t>The Ribbon is </a:t>
            </a:r>
            <a:r>
              <a:rPr lang="en-US" sz="1200" b="1" u="sng" dirty="0" smtClean="0">
                <a:solidFill>
                  <a:srgbClr val="FF0000"/>
                </a:solidFill>
              </a:rPr>
              <a:t>not</a:t>
            </a:r>
            <a:r>
              <a:rPr lang="en-US" sz="1200" dirty="0" smtClean="0"/>
              <a:t> to be worn on     the inside of the shirt collar.</a:t>
            </a:r>
            <a:endParaRPr lang="en-US" sz="1200" dirty="0"/>
          </a:p>
        </p:txBody>
      </p:sp>
      <p:sp>
        <p:nvSpPr>
          <p:cNvPr id="30" name="Up Arrow 29"/>
          <p:cNvSpPr/>
          <p:nvPr/>
        </p:nvSpPr>
        <p:spPr>
          <a:xfrm>
            <a:off x="4269660" y="3981699"/>
            <a:ext cx="228601" cy="1042085"/>
          </a:xfrm>
          <a:prstGeom prst="upArrow">
            <a:avLst/>
          </a:prstGeom>
          <a:solidFill>
            <a:srgbClr val="FF0000"/>
          </a:solidFill>
          <a:ln>
            <a:solidFill>
              <a:srgbClr val="FFFF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p:cNvSpPr txBox="1"/>
          <p:nvPr/>
        </p:nvSpPr>
        <p:spPr>
          <a:xfrm>
            <a:off x="3278856" y="5179370"/>
            <a:ext cx="2392801" cy="461665"/>
          </a:xfrm>
          <a:prstGeom prst="rect">
            <a:avLst/>
          </a:prstGeom>
          <a:noFill/>
        </p:spPr>
        <p:txBody>
          <a:bodyPr wrap="square" rtlCol="0">
            <a:spAutoFit/>
          </a:bodyPr>
          <a:lstStyle/>
          <a:p>
            <a:r>
              <a:rPr lang="en-US" sz="1200" dirty="0" smtClean="0"/>
              <a:t>The Medal is </a:t>
            </a:r>
            <a:r>
              <a:rPr lang="en-US" sz="1200" b="1" u="sng" dirty="0" smtClean="0">
                <a:solidFill>
                  <a:srgbClr val="FF0000"/>
                </a:solidFill>
              </a:rPr>
              <a:t>not</a:t>
            </a:r>
            <a:r>
              <a:rPr lang="en-US" sz="1200" dirty="0" smtClean="0"/>
              <a:t> to hang outside the Jacket.</a:t>
            </a:r>
            <a:endParaRPr lang="en-US" sz="1200" dirty="0"/>
          </a:p>
        </p:txBody>
      </p:sp>
      <p:sp>
        <p:nvSpPr>
          <p:cNvPr id="35" name="TextBox 34"/>
          <p:cNvSpPr txBox="1"/>
          <p:nvPr/>
        </p:nvSpPr>
        <p:spPr>
          <a:xfrm>
            <a:off x="85169" y="5032945"/>
            <a:ext cx="2831936" cy="861774"/>
          </a:xfrm>
          <a:prstGeom prst="rect">
            <a:avLst/>
          </a:prstGeom>
          <a:noFill/>
        </p:spPr>
        <p:txBody>
          <a:bodyPr wrap="square" rtlCol="0">
            <a:spAutoFit/>
          </a:bodyPr>
          <a:lstStyle/>
          <a:p>
            <a:r>
              <a:rPr lang="en-US" sz="1000" dirty="0" smtClean="0"/>
              <a:t>Proper wear of the de </a:t>
            </a:r>
            <a:r>
              <a:rPr lang="en-US" sz="1000" dirty="0" smtClean="0"/>
              <a:t>Fleury </a:t>
            </a:r>
            <a:r>
              <a:rPr lang="en-US" sz="1000" dirty="0" smtClean="0"/>
              <a:t>is shown above. The Ribbon is on the outside of the shirt collar, but inside the jacket collar. The medal is on the inside of the jacket, just above the top button with the helmeted soldier facing out in view.</a:t>
            </a:r>
            <a:endParaRPr lang="en-US" sz="1000" dirty="0"/>
          </a:p>
        </p:txBody>
      </p:sp>
      <p:sp>
        <p:nvSpPr>
          <p:cNvPr id="36" name="Rounded Rectangle 35"/>
          <p:cNvSpPr/>
          <p:nvPr/>
        </p:nvSpPr>
        <p:spPr>
          <a:xfrm>
            <a:off x="60430" y="5020865"/>
            <a:ext cx="2723402" cy="873854"/>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ounded Rectangle 36"/>
          <p:cNvSpPr/>
          <p:nvPr/>
        </p:nvSpPr>
        <p:spPr>
          <a:xfrm>
            <a:off x="3285002" y="5138468"/>
            <a:ext cx="2210208" cy="592018"/>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ounded Rectangle 37"/>
          <p:cNvSpPr/>
          <p:nvPr/>
        </p:nvSpPr>
        <p:spPr>
          <a:xfrm>
            <a:off x="6023376" y="5181340"/>
            <a:ext cx="2206343" cy="561954"/>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ed Rectangle 39"/>
          <p:cNvSpPr/>
          <p:nvPr/>
        </p:nvSpPr>
        <p:spPr>
          <a:xfrm>
            <a:off x="8842873" y="5173796"/>
            <a:ext cx="2202533" cy="561954"/>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p:cNvSpPr txBox="1"/>
          <p:nvPr/>
        </p:nvSpPr>
        <p:spPr>
          <a:xfrm>
            <a:off x="3278856" y="1184134"/>
            <a:ext cx="7510891" cy="369332"/>
          </a:xfrm>
          <a:prstGeom prst="rect">
            <a:avLst/>
          </a:prstGeom>
          <a:noFill/>
        </p:spPr>
        <p:txBody>
          <a:bodyPr wrap="square" rtlCol="0">
            <a:spAutoFit/>
          </a:bodyPr>
          <a:lstStyle/>
          <a:p>
            <a:pPr algn="ctr"/>
            <a:r>
              <a:rPr lang="en-US" dirty="0" smtClean="0"/>
              <a:t>Most Common Mistakes In Wearing The de </a:t>
            </a:r>
            <a:r>
              <a:rPr lang="en-US" dirty="0" smtClean="0"/>
              <a:t>Fleury </a:t>
            </a:r>
            <a:r>
              <a:rPr lang="en-US" dirty="0" smtClean="0"/>
              <a:t>Medal</a:t>
            </a:r>
            <a:endParaRPr lang="en-US" dirty="0"/>
          </a:p>
        </p:txBody>
      </p:sp>
      <p:sp>
        <p:nvSpPr>
          <p:cNvPr id="44" name="Rounded Rectangle 43"/>
          <p:cNvSpPr/>
          <p:nvPr/>
        </p:nvSpPr>
        <p:spPr>
          <a:xfrm>
            <a:off x="3278856" y="1184134"/>
            <a:ext cx="7510891" cy="369332"/>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463110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276</TotalTime>
  <Words>218</Words>
  <Application>Microsoft Office PowerPoint</Application>
  <PresentationFormat>Widescreen</PresentationFormat>
  <Paragraphs>11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Centaur</vt:lpstr>
      <vt:lpstr>Office Theme</vt:lpstr>
      <vt:lpstr>PowerPoint Presentation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cory.macdonald</dc:creator>
  <cp:lastModifiedBy>Houston, Bradley J CSM MIL USA TRADOC</cp:lastModifiedBy>
  <cp:revision>21</cp:revision>
  <cp:lastPrinted>2015-02-25T19:07:12Z</cp:lastPrinted>
  <dcterms:created xsi:type="dcterms:W3CDTF">2015-02-12T20:27:21Z</dcterms:created>
  <dcterms:modified xsi:type="dcterms:W3CDTF">2015-12-14T16:36:54Z</dcterms:modified>
</cp:coreProperties>
</file>