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434DD-D694-4AC8-9D9D-F1C60E0EEDE7}" type="datetimeFigureOut">
              <a:rPr lang="en-US" smtClean="0"/>
              <a:pPr/>
              <a:t>2018/11/07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E481E-2290-4CBA-B15E-C14DF7E97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09600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Soldier In-Processing Packet</a:t>
            </a:r>
            <a:endParaRPr lang="en-US" sz="32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791200"/>
          </a:xfrm>
        </p:spPr>
        <p:txBody>
          <a:bodyPr>
            <a:normAutofit fontScale="70000" lnSpcReduction="20000"/>
          </a:bodyPr>
          <a:lstStyle/>
          <a:p>
            <a:pPr algn="l"/>
            <a:endParaRPr lang="en-US" sz="2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600" b="1" dirty="0" smtClean="0">
                <a:solidFill>
                  <a:schemeClr val="tx1"/>
                </a:solidFill>
              </a:rPr>
              <a:t>NAME:__________________RANK:_____MOS:_____PHASE:______</a:t>
            </a:r>
          </a:p>
          <a:p>
            <a:pPr algn="l"/>
            <a:r>
              <a:rPr lang="en-US" sz="2600" b="1" dirty="0" smtClean="0">
                <a:solidFill>
                  <a:schemeClr val="tx1"/>
                </a:solidFill>
              </a:rPr>
              <a:t>COURSE:________________LOCATION:____________________</a:t>
            </a:r>
          </a:p>
          <a:p>
            <a:pPr algn="l"/>
            <a:r>
              <a:rPr lang="en-US" sz="2600" b="1" dirty="0" smtClean="0">
                <a:solidFill>
                  <a:schemeClr val="tx1"/>
                </a:solidFill>
              </a:rPr>
              <a:t>REPORT DATE:___________ START DATE:__________  END DATE:______________</a:t>
            </a:r>
          </a:p>
          <a:p>
            <a:pPr algn="l"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tx1"/>
                </a:solidFill>
              </a:rPr>
              <a:t>ORDERS (5 </a:t>
            </a:r>
            <a:r>
              <a:rPr lang="en-US" sz="2600" b="1" dirty="0" smtClean="0">
                <a:solidFill>
                  <a:schemeClr val="tx1"/>
                </a:solidFill>
              </a:rPr>
              <a:t>COPIES)</a:t>
            </a:r>
          </a:p>
          <a:p>
            <a:pPr algn="l">
              <a:buFont typeface="Wingdings" pitchFamily="2" charset="2"/>
              <a:buChar char="q"/>
            </a:pPr>
            <a:r>
              <a:rPr lang="en-US" sz="2600" b="1" dirty="0" smtClean="0">
                <a:solidFill>
                  <a:srgbClr val="FF0000"/>
                </a:solidFill>
              </a:rPr>
              <a:t>TRADOC </a:t>
            </a:r>
            <a:r>
              <a:rPr lang="en-US" sz="2600" b="1" dirty="0">
                <a:solidFill>
                  <a:srgbClr val="FF0000"/>
                </a:solidFill>
              </a:rPr>
              <a:t>PRE-EXECUTION CHECKLIST </a:t>
            </a:r>
            <a:r>
              <a:rPr lang="en-US" sz="2600" b="1" dirty="0" smtClean="0">
                <a:solidFill>
                  <a:srgbClr val="FF0000"/>
                </a:solidFill>
              </a:rPr>
              <a:t>(</a:t>
            </a:r>
            <a:r>
              <a:rPr lang="en-US" sz="2600" b="1" u="sng" dirty="0" smtClean="0">
                <a:solidFill>
                  <a:srgbClr val="FF0000"/>
                </a:solidFill>
              </a:rPr>
              <a:t>WALK-ON </a:t>
            </a:r>
            <a:r>
              <a:rPr lang="en-US" sz="2600" b="1" dirty="0" smtClean="0">
                <a:solidFill>
                  <a:srgbClr val="FF0000"/>
                </a:solidFill>
              </a:rPr>
              <a:t>STUDENTS ONLY)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2600" b="1" dirty="0">
                <a:solidFill>
                  <a:schemeClr val="tx1"/>
                </a:solidFill>
              </a:rPr>
              <a:t>COPY OF CIVILAIN DRIVER LICENSE – </a:t>
            </a:r>
            <a:r>
              <a:rPr lang="en-US" sz="2600" b="1" dirty="0">
                <a:solidFill>
                  <a:srgbClr val="FF0000"/>
                </a:solidFill>
              </a:rPr>
              <a:t>2 COPIES</a:t>
            </a:r>
          </a:p>
          <a:p>
            <a:pPr algn="l">
              <a:buFont typeface="Wingdings" pitchFamily="2" charset="2"/>
              <a:buChar char="q"/>
            </a:pPr>
            <a:r>
              <a:rPr lang="en-US" sz="2600" b="1" dirty="0">
                <a:solidFill>
                  <a:schemeClr val="tx1"/>
                </a:solidFill>
              </a:rPr>
              <a:t> MILITARY DRIVERS LICENSE – </a:t>
            </a:r>
            <a:r>
              <a:rPr lang="en-US" sz="2600" b="1" dirty="0">
                <a:solidFill>
                  <a:srgbClr val="FF0000"/>
                </a:solidFill>
              </a:rPr>
              <a:t>2 COPIES</a:t>
            </a:r>
            <a:endParaRPr lang="en-US" sz="2600" b="1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2600" b="1" dirty="0">
                <a:solidFill>
                  <a:schemeClr val="tx1"/>
                </a:solidFill>
              </a:rPr>
              <a:t>75R ACCEPTABLE USE POLICY PRINT OUT – </a:t>
            </a:r>
            <a:r>
              <a:rPr lang="en-US" sz="2600" b="1" dirty="0">
                <a:solidFill>
                  <a:srgbClr val="FF0000"/>
                </a:solidFill>
              </a:rPr>
              <a:t>2 COPIES</a:t>
            </a:r>
            <a:endParaRPr lang="en-US" sz="2600" b="1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2600" b="1" dirty="0">
                <a:solidFill>
                  <a:schemeClr val="tx1"/>
                </a:solidFill>
              </a:rPr>
              <a:t> CYBER AWARNESS CERTIFICATE – </a:t>
            </a:r>
            <a:r>
              <a:rPr lang="en-US" sz="2600" b="1" dirty="0">
                <a:solidFill>
                  <a:srgbClr val="FF0000"/>
                </a:solidFill>
              </a:rPr>
              <a:t>2 </a:t>
            </a:r>
            <a:r>
              <a:rPr lang="en-US" sz="2600" b="1" dirty="0" smtClean="0">
                <a:solidFill>
                  <a:srgbClr val="FF0000"/>
                </a:solidFill>
              </a:rPr>
              <a:t>COPIES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tx1"/>
                </a:solidFill>
              </a:rPr>
              <a:t> DA 1059 </a:t>
            </a:r>
            <a:r>
              <a:rPr lang="en-US" sz="2600" b="1" dirty="0" smtClean="0">
                <a:solidFill>
                  <a:schemeClr val="tx1"/>
                </a:solidFill>
              </a:rPr>
              <a:t>BLC (ALC STUDENTS) </a:t>
            </a:r>
            <a:r>
              <a:rPr lang="en-US" sz="2600" b="1" dirty="0" smtClean="0">
                <a:solidFill>
                  <a:schemeClr val="tx1"/>
                </a:solidFill>
              </a:rPr>
              <a:t>/ ALC </a:t>
            </a:r>
            <a:r>
              <a:rPr lang="en-US" sz="2600" b="1" dirty="0" smtClean="0">
                <a:solidFill>
                  <a:schemeClr val="tx1"/>
                </a:solidFill>
              </a:rPr>
              <a:t>(SLC STUDENTS)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</a:rPr>
              <a:t>– </a:t>
            </a:r>
            <a:r>
              <a:rPr lang="en-US" sz="2600" b="1" dirty="0" smtClean="0">
                <a:solidFill>
                  <a:srgbClr val="FF0000"/>
                </a:solidFill>
              </a:rPr>
              <a:t>2 COPIES</a:t>
            </a:r>
          </a:p>
          <a:p>
            <a:pPr algn="l"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</a:rPr>
              <a:t>(PHASE I) DISTANCE </a:t>
            </a:r>
            <a:r>
              <a:rPr lang="en-US" sz="2600" b="1" dirty="0" smtClean="0">
                <a:solidFill>
                  <a:schemeClr val="tx1"/>
                </a:solidFill>
              </a:rPr>
              <a:t>LEARNING CERTIFICATE </a:t>
            </a:r>
            <a:r>
              <a:rPr lang="en-US" sz="2600" b="1" dirty="0">
                <a:solidFill>
                  <a:schemeClr val="tx1"/>
                </a:solidFill>
              </a:rPr>
              <a:t>– </a:t>
            </a:r>
            <a:r>
              <a:rPr lang="en-US" sz="2600" b="1" dirty="0">
                <a:solidFill>
                  <a:srgbClr val="FF0000"/>
                </a:solidFill>
              </a:rPr>
              <a:t>2 </a:t>
            </a:r>
            <a:r>
              <a:rPr lang="en-US" sz="2600" b="1" dirty="0" smtClean="0">
                <a:solidFill>
                  <a:srgbClr val="FF0000"/>
                </a:solidFill>
              </a:rPr>
              <a:t>COPIES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tx1"/>
                </a:solidFill>
              </a:rPr>
              <a:t> SSD II (ALC) / SSD III (SLC) CERTIFICATE </a:t>
            </a:r>
            <a:r>
              <a:rPr lang="en-US" sz="2600" b="1" dirty="0">
                <a:solidFill>
                  <a:schemeClr val="tx1"/>
                </a:solidFill>
              </a:rPr>
              <a:t>– </a:t>
            </a:r>
            <a:r>
              <a:rPr lang="en-US" sz="2600" b="1" dirty="0">
                <a:solidFill>
                  <a:srgbClr val="FF0000"/>
                </a:solidFill>
              </a:rPr>
              <a:t>2 </a:t>
            </a:r>
            <a:r>
              <a:rPr lang="en-US" sz="2600" b="1" dirty="0" smtClean="0">
                <a:solidFill>
                  <a:srgbClr val="FF0000"/>
                </a:solidFill>
              </a:rPr>
              <a:t>COPIES</a:t>
            </a:r>
            <a:endParaRPr lang="en-US" sz="2600" b="1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tx1"/>
                </a:solidFill>
              </a:rPr>
              <a:t>DA </a:t>
            </a:r>
            <a:r>
              <a:rPr lang="en-US" sz="2600" b="1" dirty="0" smtClean="0">
                <a:solidFill>
                  <a:schemeClr val="tx1"/>
                </a:solidFill>
              </a:rPr>
              <a:t>705 </a:t>
            </a:r>
            <a:r>
              <a:rPr lang="en-US" sz="2600" b="1" dirty="0">
                <a:solidFill>
                  <a:schemeClr val="tx1"/>
                </a:solidFill>
              </a:rPr>
              <a:t>– </a:t>
            </a:r>
            <a:r>
              <a:rPr lang="en-US" sz="2600" b="1" dirty="0">
                <a:solidFill>
                  <a:srgbClr val="FF0000"/>
                </a:solidFill>
              </a:rPr>
              <a:t>2 </a:t>
            </a:r>
            <a:r>
              <a:rPr lang="en-US" sz="2600" b="1" dirty="0" smtClean="0">
                <a:solidFill>
                  <a:srgbClr val="FF0000"/>
                </a:solidFill>
              </a:rPr>
              <a:t>COPIES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</a:rPr>
              <a:t>DA </a:t>
            </a:r>
            <a:r>
              <a:rPr lang="en-US" sz="2600" b="1" dirty="0">
                <a:solidFill>
                  <a:schemeClr val="tx1"/>
                </a:solidFill>
              </a:rPr>
              <a:t>5500/5501 – </a:t>
            </a:r>
            <a:r>
              <a:rPr lang="en-US" sz="2600" b="1" dirty="0">
                <a:solidFill>
                  <a:srgbClr val="FF0000"/>
                </a:solidFill>
              </a:rPr>
              <a:t>2 </a:t>
            </a:r>
            <a:r>
              <a:rPr lang="en-US" sz="2600" b="1" dirty="0" smtClean="0">
                <a:solidFill>
                  <a:srgbClr val="FF0000"/>
                </a:solidFill>
              </a:rPr>
              <a:t>COPIES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</a:rPr>
              <a:t>DD 3349 PHYSICAL PROFILE (if applicable</a:t>
            </a:r>
            <a:r>
              <a:rPr lang="en-US" sz="2600" b="1" dirty="0">
                <a:solidFill>
                  <a:schemeClr val="tx1"/>
                </a:solidFill>
              </a:rPr>
              <a:t>) – </a:t>
            </a:r>
            <a:r>
              <a:rPr lang="en-US" sz="2600" b="1" dirty="0">
                <a:solidFill>
                  <a:srgbClr val="FF0000"/>
                </a:solidFill>
              </a:rPr>
              <a:t>2 </a:t>
            </a:r>
            <a:r>
              <a:rPr lang="en-US" sz="2600" b="1" dirty="0" smtClean="0">
                <a:solidFill>
                  <a:srgbClr val="FF0000"/>
                </a:solidFill>
              </a:rPr>
              <a:t>COPIES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tx1"/>
                </a:solidFill>
              </a:rPr>
              <a:t>STUDENT </a:t>
            </a:r>
            <a:r>
              <a:rPr lang="en-US" sz="2600" b="1" dirty="0" smtClean="0">
                <a:solidFill>
                  <a:schemeClr val="tx1"/>
                </a:solidFill>
              </a:rPr>
              <a:t>DATA SHEET FILLED OUT</a:t>
            </a:r>
          </a:p>
          <a:p>
            <a:pPr algn="l">
              <a:buFont typeface="Wingdings" pitchFamily="2" charset="2"/>
              <a:buChar char="q"/>
            </a:pPr>
            <a:r>
              <a:rPr lang="en-US" sz="2600" b="1" dirty="0" smtClean="0">
                <a:solidFill>
                  <a:srgbClr val="FF0000"/>
                </a:solidFill>
              </a:rPr>
              <a:t>OVERSEAS </a:t>
            </a:r>
            <a:r>
              <a:rPr lang="en-US" sz="2600" b="1" dirty="0" smtClean="0">
                <a:solidFill>
                  <a:srgbClr val="FF0000"/>
                </a:solidFill>
              </a:rPr>
              <a:t>SOLDIERS</a:t>
            </a:r>
            <a:r>
              <a:rPr lang="en-US" sz="2600" b="1" dirty="0" smtClean="0">
                <a:solidFill>
                  <a:schemeClr val="tx1"/>
                </a:solidFill>
              </a:rPr>
              <a:t>: Alaska, Hawaii, Guam, Puerto Rico, Europ</a:t>
            </a:r>
            <a:r>
              <a:rPr lang="en-US" sz="2600" b="1" dirty="0">
                <a:solidFill>
                  <a:schemeClr val="tx1"/>
                </a:solidFill>
              </a:rPr>
              <a:t>e</a:t>
            </a:r>
            <a:r>
              <a:rPr lang="en-US" sz="2600" b="1" dirty="0" smtClean="0">
                <a:solidFill>
                  <a:schemeClr val="tx1"/>
                </a:solidFill>
              </a:rPr>
              <a:t> are authorized 2 days of travel before and after the course. </a:t>
            </a:r>
            <a:r>
              <a:rPr lang="en-US" sz="2600" b="1" dirty="0" smtClean="0">
                <a:solidFill>
                  <a:srgbClr val="FF0000"/>
                </a:solidFill>
              </a:rPr>
              <a:t>DO NOT </a:t>
            </a:r>
            <a:r>
              <a:rPr lang="en-US" sz="2600" b="1" dirty="0" smtClean="0">
                <a:solidFill>
                  <a:schemeClr val="tx1"/>
                </a:solidFill>
              </a:rPr>
              <a:t>start their travel on the Report Date.</a:t>
            </a:r>
            <a:endParaRPr lang="en-US" sz="21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3" descr="C:\Users\christopher.dreager\Pictures\CASTL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0"/>
            <a:ext cx="14478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6333309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  <a:latin typeface="Matura MT Script Capitals" pitchFamily="66" charset="0"/>
              </a:rPr>
              <a:t>ESSAYONS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" y="0"/>
            <a:ext cx="1036320" cy="8029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176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Matura MT Script Capitals</vt:lpstr>
      <vt:lpstr>Wingdings</vt:lpstr>
      <vt:lpstr>Office Theme</vt:lpstr>
      <vt:lpstr>Soldier In-Processing Packet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Soldiers School Packet</dc:title>
  <dc:creator>christopher.dreager</dc:creator>
  <cp:lastModifiedBy>Stermer, Brian D SSG AGR 102ND DIV MS S3-School</cp:lastModifiedBy>
  <cp:revision>47</cp:revision>
  <cp:lastPrinted>2016-11-06T18:33:06Z</cp:lastPrinted>
  <dcterms:created xsi:type="dcterms:W3CDTF">2013-09-21T23:22:23Z</dcterms:created>
  <dcterms:modified xsi:type="dcterms:W3CDTF">2018-11-07T15:29:24Z</dcterms:modified>
</cp:coreProperties>
</file>