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34.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90" r:id="rId5"/>
  </p:sldMasterIdLst>
  <p:notesMasterIdLst>
    <p:notesMasterId r:id="rId60"/>
  </p:notesMasterIdLst>
  <p:handoutMasterIdLst>
    <p:handoutMasterId r:id="rId61"/>
  </p:handoutMasterIdLst>
  <p:sldIdLst>
    <p:sldId id="265" r:id="rId6"/>
    <p:sldId id="266" r:id="rId7"/>
    <p:sldId id="295" r:id="rId8"/>
    <p:sldId id="491" r:id="rId9"/>
    <p:sldId id="551" r:id="rId10"/>
    <p:sldId id="424" r:id="rId11"/>
    <p:sldId id="375" r:id="rId12"/>
    <p:sldId id="376" r:id="rId13"/>
    <p:sldId id="377" r:id="rId14"/>
    <p:sldId id="407" r:id="rId15"/>
    <p:sldId id="408" r:id="rId16"/>
    <p:sldId id="391" r:id="rId17"/>
    <p:sldId id="392" r:id="rId18"/>
    <p:sldId id="397" r:id="rId19"/>
    <p:sldId id="388" r:id="rId20"/>
    <p:sldId id="564" r:id="rId21"/>
    <p:sldId id="421" r:id="rId22"/>
    <p:sldId id="410" r:id="rId23"/>
    <p:sldId id="420" r:id="rId24"/>
    <p:sldId id="492" r:id="rId25"/>
    <p:sldId id="570" r:id="rId26"/>
    <p:sldId id="562" r:id="rId27"/>
    <p:sldId id="567" r:id="rId28"/>
    <p:sldId id="566" r:id="rId29"/>
    <p:sldId id="425" r:id="rId30"/>
    <p:sldId id="553" r:id="rId31"/>
    <p:sldId id="552" r:id="rId32"/>
    <p:sldId id="558" r:id="rId33"/>
    <p:sldId id="554" r:id="rId34"/>
    <p:sldId id="557" r:id="rId35"/>
    <p:sldId id="561" r:id="rId36"/>
    <p:sldId id="396" r:id="rId37"/>
    <p:sldId id="559" r:id="rId38"/>
    <p:sldId id="560" r:id="rId39"/>
    <p:sldId id="565" r:id="rId40"/>
    <p:sldId id="569" r:id="rId41"/>
    <p:sldId id="393" r:id="rId42"/>
    <p:sldId id="394" r:id="rId43"/>
    <p:sldId id="395" r:id="rId44"/>
    <p:sldId id="403" r:id="rId45"/>
    <p:sldId id="468" r:id="rId46"/>
    <p:sldId id="470" r:id="rId47"/>
    <p:sldId id="555" r:id="rId48"/>
    <p:sldId id="428" r:id="rId49"/>
    <p:sldId id="475" r:id="rId50"/>
    <p:sldId id="568" r:id="rId51"/>
    <p:sldId id="490" r:id="rId52"/>
    <p:sldId id="374" r:id="rId53"/>
    <p:sldId id="398" r:id="rId54"/>
    <p:sldId id="399" r:id="rId55"/>
    <p:sldId id="466" r:id="rId56"/>
    <p:sldId id="467" r:id="rId57"/>
    <p:sldId id="563" r:id="rId58"/>
    <p:sldId id="426" r:id="rId59"/>
  </p:sldIdLst>
  <p:sldSz cx="9144000" cy="6858000" type="screen4x3"/>
  <p:notesSz cx="923607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21F20"/>
    <a:srgbClr val="FFCC01"/>
    <a:srgbClr val="000000"/>
    <a:srgbClr val="211F1F"/>
    <a:srgbClr val="FFFF99"/>
    <a:srgbClr val="AD8817"/>
    <a:srgbClr val="AA9158"/>
    <a:srgbClr val="FFFF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snapToGrid="0">
      <p:cViewPr varScale="1">
        <p:scale>
          <a:sx n="90" d="100"/>
          <a:sy n="90" d="100"/>
        </p:scale>
        <p:origin x="1836" y="96"/>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4176" y="12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1"/>
            <a:ext cx="4002195" cy="344140"/>
          </a:xfrm>
          <a:prstGeom prst="rect">
            <a:avLst/>
          </a:prstGeom>
        </p:spPr>
        <p:txBody>
          <a:bodyPr vert="horz" lIns="90105" tIns="45052" rIns="90105" bIns="45052" rtlCol="0"/>
          <a:lstStyle>
            <a:lvl1pPr algn="l">
              <a:defRPr sz="1200"/>
            </a:lvl1pPr>
          </a:lstStyle>
          <a:p>
            <a:endParaRPr lang="en-US"/>
          </a:p>
        </p:txBody>
      </p:sp>
      <p:sp>
        <p:nvSpPr>
          <p:cNvPr id="3" name="Date Placeholder 2">
            <a:extLst>
              <a:ext uri="{FF2B5EF4-FFF2-40B4-BE49-F238E27FC236}">
                <a16:creationId xmlns:a16="http://schemas.microsoft.com/office/drawing/2014/main" id="{E3956DD9-82B7-2DD1-17C2-5AFEFAA54A2B}"/>
              </a:ext>
            </a:extLst>
          </p:cNvPr>
          <p:cNvSpPr>
            <a:spLocks noGrp="1"/>
          </p:cNvSpPr>
          <p:nvPr>
            <p:ph type="dt" sz="quarter" idx="1"/>
          </p:nvPr>
        </p:nvSpPr>
        <p:spPr>
          <a:xfrm>
            <a:off x="5232306" y="1"/>
            <a:ext cx="4002195" cy="344140"/>
          </a:xfrm>
          <a:prstGeom prst="rect">
            <a:avLst/>
          </a:prstGeom>
        </p:spPr>
        <p:txBody>
          <a:bodyPr vert="horz" lIns="90105" tIns="45052" rIns="90105" bIns="45052" rtlCol="0"/>
          <a:lstStyle>
            <a:lvl1pPr algn="r">
              <a:defRPr sz="1200"/>
            </a:lvl1pPr>
          </a:lstStyle>
          <a:p>
            <a:fld id="{794E0B21-AD33-443A-8BF5-B180B3EED2ED}" type="datetimeFigureOut">
              <a:rPr lang="en-US" smtClean="0"/>
              <a:t>7/25/2024</a:t>
            </a:fld>
            <a:endParaRPr lang="en-US"/>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6513860"/>
            <a:ext cx="4002195" cy="344140"/>
          </a:xfrm>
          <a:prstGeom prst="rect">
            <a:avLst/>
          </a:prstGeom>
        </p:spPr>
        <p:txBody>
          <a:bodyPr vert="horz" lIns="90105" tIns="45052" rIns="90105" bIns="4505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AC0834-EADB-723F-8C09-AA9B695C8868}"/>
              </a:ext>
            </a:extLst>
          </p:cNvPr>
          <p:cNvSpPr>
            <a:spLocks noGrp="1"/>
          </p:cNvSpPr>
          <p:nvPr>
            <p:ph type="sldNum" sz="quarter" idx="3"/>
          </p:nvPr>
        </p:nvSpPr>
        <p:spPr>
          <a:xfrm>
            <a:off x="5232306" y="6513860"/>
            <a:ext cx="4002195" cy="344140"/>
          </a:xfrm>
          <a:prstGeom prst="rect">
            <a:avLst/>
          </a:prstGeom>
        </p:spPr>
        <p:txBody>
          <a:bodyPr vert="horz" lIns="90105" tIns="45052" rIns="90105" bIns="45052" rtlCol="0" anchor="b"/>
          <a:lstStyle>
            <a:lvl1pPr algn="r">
              <a:defRPr sz="1200"/>
            </a:lvl1pPr>
          </a:lstStyle>
          <a:p>
            <a:fld id="{EAFD9612-5402-46C5-9F6F-3A6EC383DFD4}" type="slidenum">
              <a:rPr lang="en-US" smtClean="0"/>
              <a:t>‹#›</a:t>
            </a:fld>
            <a:endParaRPr lang="en-US"/>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44488"/>
          </a:xfrm>
          <a:prstGeom prst="rect">
            <a:avLst/>
          </a:prstGeom>
        </p:spPr>
        <p:txBody>
          <a:bodyPr vert="horz" lIns="91961" tIns="45981" rIns="91961" bIns="45981" rtlCol="0"/>
          <a:lstStyle>
            <a:lvl1pPr algn="l">
              <a:defRPr sz="1200"/>
            </a:lvl1pPr>
          </a:lstStyle>
          <a:p>
            <a:endParaRPr lang="en-US"/>
          </a:p>
        </p:txBody>
      </p:sp>
      <p:sp>
        <p:nvSpPr>
          <p:cNvPr id="3" name="Date Placeholder 2"/>
          <p:cNvSpPr>
            <a:spLocks noGrp="1"/>
          </p:cNvSpPr>
          <p:nvPr>
            <p:ph type="dt" idx="1"/>
          </p:nvPr>
        </p:nvSpPr>
        <p:spPr>
          <a:xfrm>
            <a:off x="5232173" y="0"/>
            <a:ext cx="4002299" cy="344488"/>
          </a:xfrm>
          <a:prstGeom prst="rect">
            <a:avLst/>
          </a:prstGeom>
        </p:spPr>
        <p:txBody>
          <a:bodyPr vert="horz" lIns="91961" tIns="45981" rIns="91961" bIns="45981" rtlCol="0"/>
          <a:lstStyle>
            <a:lvl1pPr algn="r">
              <a:defRPr sz="1200"/>
            </a:lvl1pPr>
          </a:lstStyle>
          <a:p>
            <a:fld id="{344DD812-1AA5-4BC5-AB23-68CCDA028D11}" type="datetimeFigureOut">
              <a:rPr lang="en-US" smtClean="0"/>
              <a:t>7/25/2024</a:t>
            </a:fld>
            <a:endParaRPr lang="en-US"/>
          </a:p>
        </p:txBody>
      </p:sp>
      <p:sp>
        <p:nvSpPr>
          <p:cNvPr id="4" name="Slide Image Placeholder 3"/>
          <p:cNvSpPr>
            <a:spLocks noGrp="1" noRot="1" noChangeAspect="1"/>
          </p:cNvSpPr>
          <p:nvPr>
            <p:ph type="sldImg" idx="2"/>
          </p:nvPr>
        </p:nvSpPr>
        <p:spPr>
          <a:xfrm>
            <a:off x="3074988" y="857250"/>
            <a:ext cx="3086100" cy="2314575"/>
          </a:xfrm>
          <a:prstGeom prst="rect">
            <a:avLst/>
          </a:prstGeom>
          <a:noFill/>
          <a:ln w="12700">
            <a:solidFill>
              <a:prstClr val="black"/>
            </a:solidFill>
          </a:ln>
        </p:spPr>
        <p:txBody>
          <a:bodyPr vert="horz" lIns="91961" tIns="45981" rIns="91961" bIns="45981" rtlCol="0" anchor="ctr"/>
          <a:lstStyle/>
          <a:p>
            <a:endParaRPr lang="en-US"/>
          </a:p>
        </p:txBody>
      </p:sp>
      <p:sp>
        <p:nvSpPr>
          <p:cNvPr id="5" name="Notes Placeholder 4"/>
          <p:cNvSpPr>
            <a:spLocks noGrp="1"/>
          </p:cNvSpPr>
          <p:nvPr>
            <p:ph type="body" sz="quarter" idx="3"/>
          </p:nvPr>
        </p:nvSpPr>
        <p:spPr>
          <a:xfrm>
            <a:off x="923608" y="3300414"/>
            <a:ext cx="7388860" cy="2700337"/>
          </a:xfrm>
          <a:prstGeom prst="rect">
            <a:avLst/>
          </a:prstGeom>
        </p:spPr>
        <p:txBody>
          <a:bodyPr vert="horz" lIns="91961" tIns="45981" rIns="91961" bIns="459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4002299" cy="344487"/>
          </a:xfrm>
          <a:prstGeom prst="rect">
            <a:avLst/>
          </a:prstGeom>
        </p:spPr>
        <p:txBody>
          <a:bodyPr vert="horz" lIns="91961" tIns="45981" rIns="91961" bIns="45981" rtlCol="0" anchor="b"/>
          <a:lstStyle>
            <a:lvl1pPr algn="l">
              <a:defRPr sz="1200"/>
            </a:lvl1pPr>
          </a:lstStyle>
          <a:p>
            <a:endParaRPr lang="en-US"/>
          </a:p>
        </p:txBody>
      </p:sp>
      <p:sp>
        <p:nvSpPr>
          <p:cNvPr id="7" name="Slide Number Placeholder 6"/>
          <p:cNvSpPr>
            <a:spLocks noGrp="1"/>
          </p:cNvSpPr>
          <p:nvPr>
            <p:ph type="sldNum" sz="quarter" idx="5"/>
          </p:nvPr>
        </p:nvSpPr>
        <p:spPr>
          <a:xfrm>
            <a:off x="5232173" y="6513513"/>
            <a:ext cx="4002299" cy="344487"/>
          </a:xfrm>
          <a:prstGeom prst="rect">
            <a:avLst/>
          </a:prstGeom>
        </p:spPr>
        <p:txBody>
          <a:bodyPr vert="horz" lIns="91961" tIns="45981" rIns="91961" bIns="45981" rtlCol="0" anchor="b"/>
          <a:lstStyle>
            <a:lvl1pPr algn="r">
              <a:defRPr sz="1200"/>
            </a:lvl1pPr>
          </a:lstStyle>
          <a:p>
            <a:fld id="{026CB39F-E249-459B-9F49-F4C960F7C038}" type="slidenum">
              <a:rPr lang="en-US" smtClean="0"/>
              <a:t>‹#›</a:t>
            </a:fld>
            <a:endParaRPr lang="en-US"/>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rc.army.mil/content/1067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fensetravel.dod.mil/Docs/perdiem/JTR.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rc.army.mil/content/1093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mc.af.mil/Home/AMC-Travel-Site/AMC-Pet-Travel-Pag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defensetravel.dod.mil/Docs/perdiem/JTR.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fmpandme.militaryonesource.mi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cg.pentagon.mil/"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www.uscis.gov/" TargetMode="External"/><Relationship Id="rId4" Type="http://schemas.openxmlformats.org/officeDocument/2006/relationships/hyperlink" Target="https://travel.state.gov/content/travel/en/passports/need-passport.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cg.pentagon.mi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travel.state.gov/content/travel/en/passports/need-passport.html"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mc.af.mil/Home/AMC-Travel-Site/AMC-Official-Travel-Page/"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cg.pentagon.mi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rc.army.mil/content/1093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a:p>
        </p:txBody>
      </p:sp>
    </p:spTree>
    <p:extLst>
      <p:ext uri="{BB962C8B-B14F-4D97-AF65-F5344CB8AC3E}">
        <p14:creationId xmlns:p14="http://schemas.microsoft.com/office/powerpoint/2010/main" val="306110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a:t>
            </a:r>
            <a:r>
              <a:rPr lang="en-US" baseline="0" dirty="0"/>
              <a:t> 600-8-11 (Reassignment)</a:t>
            </a:r>
          </a:p>
          <a:p>
            <a:pPr marL="168947" indent="-168947">
              <a:buFont typeface="Arial" panose="020B0604020202020204" pitchFamily="34" charset="0"/>
              <a:buChar char="•"/>
            </a:pPr>
            <a:r>
              <a:rPr lang="en-US" dirty="0"/>
              <a:t>AR 614-100</a:t>
            </a:r>
            <a:r>
              <a:rPr lang="en-US" baseline="0" dirty="0"/>
              <a:t> (Officer Assignment Policies, Details, and Transfers)</a:t>
            </a:r>
            <a:endParaRPr lang="en-US" dirty="0"/>
          </a:p>
          <a:p>
            <a:pPr marL="168947" indent="-168947">
              <a:buFont typeface="Arial" panose="020B0604020202020204" pitchFamily="34" charset="0"/>
              <a:buChar char="•"/>
            </a:pPr>
            <a:r>
              <a:rPr lang="en-US" dirty="0"/>
              <a:t>AR 614-200 (Enlisted Assignments and Utilization</a:t>
            </a:r>
            <a:r>
              <a:rPr lang="en-US" baseline="0" dirty="0"/>
              <a:t> Management)</a:t>
            </a:r>
          </a:p>
          <a:p>
            <a:pPr marL="168947" indent="-168947" defTabSz="901050">
              <a:buFont typeface="Arial" panose="020B0604020202020204" pitchFamily="34" charset="0"/>
              <a:buChar char="•"/>
              <a:defRPr/>
            </a:pPr>
            <a:r>
              <a:rPr lang="en-US" dirty="0">
                <a:hlinkClick r:id="rId3"/>
              </a:rPr>
              <a:t>https://www.hrc.army.mil/content/10677</a:t>
            </a:r>
            <a:r>
              <a:rPr lang="en-US" dirty="0"/>
              <a:t> (Enlisted Compassionate Actions Website)</a:t>
            </a:r>
          </a:p>
          <a:p>
            <a:endParaRPr lang="en-US" baseline="0" dirty="0"/>
          </a:p>
        </p:txBody>
      </p:sp>
      <p:sp>
        <p:nvSpPr>
          <p:cNvPr id="4" name="Slide Number Placeholder 3"/>
          <p:cNvSpPr>
            <a:spLocks noGrp="1"/>
          </p:cNvSpPr>
          <p:nvPr>
            <p:ph type="sldNum" sz="quarter" idx="10"/>
          </p:nvPr>
        </p:nvSpPr>
        <p:spPr/>
        <p:txBody>
          <a:bodyPr/>
          <a:lstStyle/>
          <a:p>
            <a:fld id="{13AFE1A4-0A45-453D-A823-FBDE329F22DD}" type="slidenum">
              <a:rPr lang="en-US" smtClean="0"/>
              <a:t>11</a:t>
            </a:fld>
            <a:endParaRPr lang="en-US" dirty="0"/>
          </a:p>
        </p:txBody>
      </p:sp>
    </p:spTree>
    <p:extLst>
      <p:ext uri="{BB962C8B-B14F-4D97-AF65-F5344CB8AC3E}">
        <p14:creationId xmlns:p14="http://schemas.microsoft.com/office/powerpoint/2010/main" val="220561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p:txBody>
      </p:sp>
      <p:sp>
        <p:nvSpPr>
          <p:cNvPr id="4" name="Slide Number Placeholder 3"/>
          <p:cNvSpPr>
            <a:spLocks noGrp="1"/>
          </p:cNvSpPr>
          <p:nvPr>
            <p:ph type="sldNum" sz="quarter" idx="10"/>
          </p:nvPr>
        </p:nvSpPr>
        <p:spPr/>
        <p:txBody>
          <a:bodyPr/>
          <a:lstStyle/>
          <a:p>
            <a:fld id="{13AFE1A4-0A45-453D-A823-FBDE329F22DD}" type="slidenum">
              <a:rPr lang="en-US" smtClean="0"/>
              <a:t>12</a:t>
            </a:fld>
            <a:endParaRPr lang="en-US" dirty="0"/>
          </a:p>
        </p:txBody>
      </p:sp>
    </p:spTree>
    <p:extLst>
      <p:ext uri="{BB962C8B-B14F-4D97-AF65-F5344CB8AC3E}">
        <p14:creationId xmlns:p14="http://schemas.microsoft.com/office/powerpoint/2010/main" val="142734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p:txBody>
      </p:sp>
      <p:sp>
        <p:nvSpPr>
          <p:cNvPr id="4" name="Slide Number Placeholder 3"/>
          <p:cNvSpPr>
            <a:spLocks noGrp="1"/>
          </p:cNvSpPr>
          <p:nvPr>
            <p:ph type="sldNum" sz="quarter" idx="10"/>
          </p:nvPr>
        </p:nvSpPr>
        <p:spPr/>
        <p:txBody>
          <a:bodyPr/>
          <a:lstStyle/>
          <a:p>
            <a:fld id="{13AFE1A4-0A45-453D-A823-FBDE329F22DD}" type="slidenum">
              <a:rPr lang="en-US" smtClean="0"/>
              <a:t>13</a:t>
            </a:fld>
            <a:endParaRPr lang="en-US" dirty="0"/>
          </a:p>
        </p:txBody>
      </p:sp>
    </p:spTree>
    <p:extLst>
      <p:ext uri="{BB962C8B-B14F-4D97-AF65-F5344CB8AC3E}">
        <p14:creationId xmlns:p14="http://schemas.microsoft.com/office/powerpoint/2010/main" val="1052656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612-201 (Initial Military/Prior</a:t>
            </a:r>
            <a:r>
              <a:rPr lang="en-US" baseline="0" dirty="0"/>
              <a:t> Service Trainee Support)</a:t>
            </a:r>
            <a:endParaRPr lang="en-US" dirty="0"/>
          </a:p>
          <a:p>
            <a:pPr marL="168947" indent="-168947">
              <a:buFont typeface="Arial" panose="020B0604020202020204" pitchFamily="34" charset="0"/>
              <a:buChar char="•"/>
            </a:pPr>
            <a:r>
              <a:rPr lang="en-US" dirty="0"/>
              <a:t>AR 614-100</a:t>
            </a:r>
            <a:r>
              <a:rPr lang="en-US" baseline="0" dirty="0"/>
              <a:t> (Officer Assignment Policies, Details, and Transfers)</a:t>
            </a:r>
            <a:endParaRPr lang="en-US" dirty="0"/>
          </a:p>
          <a:p>
            <a:pPr marL="168947" indent="-168947">
              <a:buFont typeface="Arial" panose="020B0604020202020204" pitchFamily="34" charset="0"/>
              <a:buChar char="•"/>
            </a:pPr>
            <a:r>
              <a:rPr lang="en-US" dirty="0"/>
              <a:t>AR 614-200 (Enlisted Assignments and Utilization</a:t>
            </a:r>
            <a:r>
              <a:rPr lang="en-US" baseline="0" dirty="0"/>
              <a:t> Management)</a:t>
            </a:r>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14</a:t>
            </a:fld>
            <a:endParaRPr lang="en-US" dirty="0"/>
          </a:p>
        </p:txBody>
      </p:sp>
    </p:spTree>
    <p:extLst>
      <p:ext uri="{BB962C8B-B14F-4D97-AF65-F5344CB8AC3E}">
        <p14:creationId xmlns:p14="http://schemas.microsoft.com/office/powerpoint/2010/main" val="963758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1050">
              <a:defRPr/>
            </a:pPr>
            <a:r>
              <a:rPr lang="en-US" baseline="0" dirty="0"/>
              <a:t>References:</a:t>
            </a:r>
          </a:p>
          <a:p>
            <a:pPr marL="168947" indent="-168947" defTabSz="901050">
              <a:buFont typeface="Arial" panose="020B0604020202020204" pitchFamily="34" charset="0"/>
              <a:buChar char="•"/>
              <a:defRPr/>
            </a:pPr>
            <a:r>
              <a:rPr lang="en-US" dirty="0">
                <a:hlinkClick r:id="rId3"/>
              </a:rPr>
              <a:t>https://www.defensetravel.dod.mil/Docs/perdiem/JTR.pdf</a:t>
            </a:r>
            <a:r>
              <a:rPr lang="en-US" dirty="0"/>
              <a:t> (The Joint Travel Regulations (JTR)), Chapter</a:t>
            </a:r>
            <a:r>
              <a:rPr lang="en-US" baseline="0" dirty="0"/>
              <a:t> 010204</a:t>
            </a:r>
          </a:p>
          <a:p>
            <a:pPr marL="168947" indent="-168947" defTabSz="901050">
              <a:buFont typeface="Arial" panose="020B0604020202020204" pitchFamily="34" charset="0"/>
              <a:buChar char="•"/>
              <a:defRPr/>
            </a:pPr>
            <a:r>
              <a:rPr lang="en-US" dirty="0"/>
              <a:t>DoD 7000.14-R</a:t>
            </a:r>
            <a:r>
              <a:rPr lang="en-US" baseline="0" dirty="0"/>
              <a:t> (</a:t>
            </a:r>
            <a:r>
              <a:rPr lang="en-US" dirty="0"/>
              <a:t>Financial</a:t>
            </a:r>
            <a:r>
              <a:rPr lang="en-US" baseline="0" dirty="0"/>
              <a:t> Management Regulation), Volume 9</a:t>
            </a:r>
            <a:endParaRPr lang="en-US" dirty="0"/>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15</a:t>
            </a:fld>
            <a:endParaRPr lang="en-US" dirty="0"/>
          </a:p>
        </p:txBody>
      </p:sp>
    </p:spTree>
    <p:extLst>
      <p:ext uri="{BB962C8B-B14F-4D97-AF65-F5344CB8AC3E}">
        <p14:creationId xmlns:p14="http://schemas.microsoft.com/office/powerpoint/2010/main" val="112888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600-8-8 (The Total Army Sponsorship</a:t>
            </a:r>
            <a:r>
              <a:rPr lang="en-US" baseline="0" dirty="0"/>
              <a:t> Program)</a:t>
            </a: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17</a:t>
            </a:fld>
            <a:endParaRPr lang="en-US" dirty="0"/>
          </a:p>
        </p:txBody>
      </p:sp>
    </p:spTree>
    <p:extLst>
      <p:ext uri="{BB962C8B-B14F-4D97-AF65-F5344CB8AC3E}">
        <p14:creationId xmlns:p14="http://schemas.microsoft.com/office/powerpoint/2010/main" val="1558228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a:p>
            <a:pPr marL="168947" indent="-168947">
              <a:buFont typeface="Arial" panose="020B0604020202020204" pitchFamily="34" charset="0"/>
              <a:buChar char="•"/>
            </a:pPr>
            <a:r>
              <a:rPr lang="en-US" dirty="0">
                <a:hlinkClick r:id="rId3"/>
              </a:rPr>
              <a:t>https://www.hrc.army.mil/content/10939</a:t>
            </a:r>
            <a:r>
              <a:rPr lang="en-US" dirty="0"/>
              <a:t> (Assignment Deletions, Deferments, Early Arrival, and Reporting Failures to Gain Website)</a:t>
            </a:r>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18</a:t>
            </a:fld>
            <a:endParaRPr lang="en-US" dirty="0"/>
          </a:p>
        </p:txBody>
      </p:sp>
    </p:spTree>
    <p:extLst>
      <p:ext uri="{BB962C8B-B14F-4D97-AF65-F5344CB8AC3E}">
        <p14:creationId xmlns:p14="http://schemas.microsoft.com/office/powerpoint/2010/main" val="962315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608-1 (Army Community Service)</a:t>
            </a:r>
          </a:p>
          <a:p>
            <a:pPr marL="168947" indent="-168947">
              <a:buFont typeface="Arial" panose="020B0604020202020204" pitchFamily="34" charset="0"/>
              <a:buChar char="•"/>
            </a:pPr>
            <a:r>
              <a:rPr lang="en-US" dirty="0"/>
              <a:t>ALARACT 036/2019 (Announcement of Army Directive (AD) 2019-18 and Filing Instructions for Spouse State Licensure and Certification Costs Reimbursement)</a:t>
            </a:r>
          </a:p>
          <a:p>
            <a:pPr marL="168947" indent="-168947">
              <a:buFont typeface="Arial" panose="020B0604020202020204" pitchFamily="34" charset="0"/>
              <a:buChar char="•"/>
            </a:pPr>
            <a:r>
              <a:rPr lang="en-US" dirty="0"/>
              <a:t>National Defense Authorization Act for Fiscal Year 2018</a:t>
            </a:r>
          </a:p>
          <a:p>
            <a:pPr marL="168947" indent="-168947">
              <a:buFont typeface="Arial" panose="020B0604020202020204" pitchFamily="34" charset="0"/>
              <a:buChar char="•"/>
            </a:pPr>
            <a:r>
              <a:rPr lang="en-US" dirty="0"/>
              <a:t>Public Law No. 115-91, section 556, 131 Stat. 1403–1405 </a:t>
            </a:r>
          </a:p>
        </p:txBody>
      </p:sp>
      <p:sp>
        <p:nvSpPr>
          <p:cNvPr id="4" name="Slide Number Placeholder 3"/>
          <p:cNvSpPr>
            <a:spLocks noGrp="1"/>
          </p:cNvSpPr>
          <p:nvPr>
            <p:ph type="sldNum" sz="quarter" idx="10"/>
          </p:nvPr>
        </p:nvSpPr>
        <p:spPr/>
        <p:txBody>
          <a:bodyPr/>
          <a:lstStyle/>
          <a:p>
            <a:fld id="{13AFE1A4-0A45-453D-A823-FBDE329F22DD}" type="slidenum">
              <a:rPr lang="en-US" smtClean="0"/>
              <a:t>19</a:t>
            </a:fld>
            <a:endParaRPr lang="en-US" dirty="0"/>
          </a:p>
        </p:txBody>
      </p:sp>
    </p:spTree>
    <p:extLst>
      <p:ext uri="{BB962C8B-B14F-4D97-AF65-F5344CB8AC3E}">
        <p14:creationId xmlns:p14="http://schemas.microsoft.com/office/powerpoint/2010/main" val="1789102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hlinkClick r:id="rId3"/>
              </a:rPr>
              <a:t>https://www.amc.af.mil/Home/AMC-Travel-Site/AMC-Pet-Travel-Page/</a:t>
            </a:r>
            <a:r>
              <a:rPr lang="en-US" dirty="0"/>
              <a:t> (AMC Pet Travel Website)</a:t>
            </a:r>
          </a:p>
          <a:p>
            <a:pPr marL="168947" indent="-168947" defTabSz="901050">
              <a:buFont typeface="Arial" panose="020B0604020202020204" pitchFamily="34" charset="0"/>
              <a:buChar char="•"/>
              <a:defRPr/>
            </a:pPr>
            <a:r>
              <a:rPr lang="en-US" dirty="0">
                <a:hlinkClick r:id="rId4"/>
              </a:rPr>
              <a:t>https://www.defensetravel.dod.mil/Docs/perdiem/JTR.pdf</a:t>
            </a:r>
            <a:r>
              <a:rPr lang="en-US" dirty="0"/>
              <a:t> (The Joint Travel Regulations (JTR)), Chapter 050107</a:t>
            </a:r>
          </a:p>
          <a:p>
            <a:pPr marL="168947" indent="-16894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20</a:t>
            </a:fld>
            <a:endParaRPr lang="en-US" dirty="0"/>
          </a:p>
        </p:txBody>
      </p:sp>
    </p:spTree>
    <p:extLst>
      <p:ext uri="{BB962C8B-B14F-4D97-AF65-F5344CB8AC3E}">
        <p14:creationId xmlns:p14="http://schemas.microsoft.com/office/powerpoint/2010/main" val="2102494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23</a:t>
            </a:fld>
            <a:endParaRPr lang="en-US"/>
          </a:p>
        </p:txBody>
      </p:sp>
    </p:spTree>
    <p:extLst>
      <p:ext uri="{BB962C8B-B14F-4D97-AF65-F5344CB8AC3E}">
        <p14:creationId xmlns:p14="http://schemas.microsoft.com/office/powerpoint/2010/main" val="72948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a:t>
            </a:r>
            <a:r>
              <a:rPr lang="en-US" baseline="0" dirty="0"/>
              <a:t> (Reassignment)</a:t>
            </a:r>
            <a:endParaRPr lang="en-US" dirty="0"/>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2</a:t>
            </a:fld>
            <a:endParaRPr lang="en-US" dirty="0"/>
          </a:p>
        </p:txBody>
      </p:sp>
    </p:spTree>
    <p:extLst>
      <p:ext uri="{BB962C8B-B14F-4D97-AF65-F5344CB8AC3E}">
        <p14:creationId xmlns:p14="http://schemas.microsoft.com/office/powerpoint/2010/main" val="2612760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25</a:t>
            </a:fld>
            <a:endParaRPr lang="en-US" dirty="0"/>
          </a:p>
        </p:txBody>
      </p:sp>
    </p:spTree>
    <p:extLst>
      <p:ext uri="{BB962C8B-B14F-4D97-AF65-F5344CB8AC3E}">
        <p14:creationId xmlns:p14="http://schemas.microsoft.com/office/powerpoint/2010/main" val="2296798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p:txBody>
      </p:sp>
      <p:sp>
        <p:nvSpPr>
          <p:cNvPr id="4" name="Slide Number Placeholder 3"/>
          <p:cNvSpPr>
            <a:spLocks noGrp="1"/>
          </p:cNvSpPr>
          <p:nvPr>
            <p:ph type="sldNum" sz="quarter" idx="10"/>
          </p:nvPr>
        </p:nvSpPr>
        <p:spPr/>
        <p:txBody>
          <a:bodyPr/>
          <a:lstStyle/>
          <a:p>
            <a:fld id="{13AFE1A4-0A45-453D-A823-FBDE329F22DD}" type="slidenum">
              <a:rPr lang="en-US" smtClean="0"/>
              <a:t>26</a:t>
            </a:fld>
            <a:endParaRPr lang="en-US" dirty="0"/>
          </a:p>
        </p:txBody>
      </p:sp>
    </p:spTree>
    <p:extLst>
      <p:ext uri="{BB962C8B-B14F-4D97-AF65-F5344CB8AC3E}">
        <p14:creationId xmlns:p14="http://schemas.microsoft.com/office/powerpoint/2010/main" val="4269875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27</a:t>
            </a:fld>
            <a:endParaRPr lang="en-US"/>
          </a:p>
        </p:txBody>
      </p:sp>
    </p:spTree>
    <p:extLst>
      <p:ext uri="{BB962C8B-B14F-4D97-AF65-F5344CB8AC3E}">
        <p14:creationId xmlns:p14="http://schemas.microsoft.com/office/powerpoint/2010/main" val="3535546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a:t>
            </a:r>
            <a:r>
              <a:rPr lang="en-US" baseline="0" dirty="0"/>
              <a:t> (Reassignment)</a:t>
            </a:r>
            <a:endParaRPr lang="en-US" dirty="0"/>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28</a:t>
            </a:fld>
            <a:endParaRPr lang="en-US" dirty="0"/>
          </a:p>
        </p:txBody>
      </p:sp>
    </p:spTree>
    <p:extLst>
      <p:ext uri="{BB962C8B-B14F-4D97-AF65-F5344CB8AC3E}">
        <p14:creationId xmlns:p14="http://schemas.microsoft.com/office/powerpoint/2010/main" val="597952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PCS Departure Briefing picture to access Finance slides.</a:t>
            </a:r>
          </a:p>
          <a:p>
            <a:r>
              <a:rPr lang="en-US" dirty="0"/>
              <a:t>Press the ESC key when done to continue with the Reassignment Briefing.</a:t>
            </a:r>
          </a:p>
        </p:txBody>
      </p:sp>
      <p:sp>
        <p:nvSpPr>
          <p:cNvPr id="4" name="Slide Number Placeholder 3"/>
          <p:cNvSpPr>
            <a:spLocks noGrp="1"/>
          </p:cNvSpPr>
          <p:nvPr>
            <p:ph type="sldNum" sz="quarter" idx="5"/>
          </p:nvPr>
        </p:nvSpPr>
        <p:spPr/>
        <p:txBody>
          <a:bodyPr/>
          <a:lstStyle/>
          <a:p>
            <a:fld id="{026CB39F-E249-459B-9F49-F4C960F7C038}" type="slidenum">
              <a:rPr lang="en-US" smtClean="0"/>
              <a:t>31</a:t>
            </a:fld>
            <a:endParaRPr lang="en-US"/>
          </a:p>
        </p:txBody>
      </p:sp>
    </p:spTree>
    <p:extLst>
      <p:ext uri="{BB962C8B-B14F-4D97-AF65-F5344CB8AC3E}">
        <p14:creationId xmlns:p14="http://schemas.microsoft.com/office/powerpoint/2010/main" val="1625760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608-75 (Exceptional Family member Program)</a:t>
            </a:r>
          </a:p>
          <a:p>
            <a:pPr marL="168947" indent="-168947" defTabSz="901050">
              <a:buFont typeface="Arial" panose="020B0604020202020204" pitchFamily="34" charset="0"/>
              <a:buChar char="•"/>
              <a:defRPr/>
            </a:pPr>
            <a:r>
              <a:rPr lang="en-US" dirty="0">
                <a:hlinkClick r:id="rId3"/>
              </a:rPr>
              <a:t>https://efmpandme.militaryonesource.mil</a:t>
            </a:r>
            <a:r>
              <a:rPr lang="en-US" dirty="0"/>
              <a:t> (Military One Source, EFMP &amp;</a:t>
            </a:r>
            <a:r>
              <a:rPr lang="en-US" baseline="0" dirty="0"/>
              <a:t> Me, Website)</a:t>
            </a: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32</a:t>
            </a:fld>
            <a:endParaRPr lang="en-US" dirty="0"/>
          </a:p>
        </p:txBody>
      </p:sp>
    </p:spTree>
    <p:extLst>
      <p:ext uri="{BB962C8B-B14F-4D97-AF65-F5344CB8AC3E}">
        <p14:creationId xmlns:p14="http://schemas.microsoft.com/office/powerpoint/2010/main" val="2035044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608-75 (Exceptional Family member Program)</a:t>
            </a:r>
          </a:p>
        </p:txBody>
      </p:sp>
      <p:sp>
        <p:nvSpPr>
          <p:cNvPr id="4" name="Slide Number Placeholder 3"/>
          <p:cNvSpPr>
            <a:spLocks noGrp="1"/>
          </p:cNvSpPr>
          <p:nvPr>
            <p:ph type="sldNum" sz="quarter" idx="10"/>
          </p:nvPr>
        </p:nvSpPr>
        <p:spPr/>
        <p:txBody>
          <a:bodyPr/>
          <a:lstStyle/>
          <a:p>
            <a:fld id="{13AFE1A4-0A45-453D-A823-FBDE329F22DD}" type="slidenum">
              <a:rPr lang="en-US" smtClean="0"/>
              <a:t>37</a:t>
            </a:fld>
            <a:endParaRPr lang="en-US" dirty="0"/>
          </a:p>
        </p:txBody>
      </p:sp>
    </p:spTree>
    <p:extLst>
      <p:ext uri="{BB962C8B-B14F-4D97-AF65-F5344CB8AC3E}">
        <p14:creationId xmlns:p14="http://schemas.microsoft.com/office/powerpoint/2010/main" val="969211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608-75 (Exceptional Family member Program)</a:t>
            </a:r>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38</a:t>
            </a:fld>
            <a:endParaRPr lang="en-US" dirty="0"/>
          </a:p>
        </p:txBody>
      </p:sp>
    </p:spTree>
    <p:extLst>
      <p:ext uri="{BB962C8B-B14F-4D97-AF65-F5344CB8AC3E}">
        <p14:creationId xmlns:p14="http://schemas.microsoft.com/office/powerpoint/2010/main" val="402803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608-75 (Exceptional Family member Program)</a:t>
            </a:r>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39</a:t>
            </a:fld>
            <a:endParaRPr lang="en-US" dirty="0"/>
          </a:p>
        </p:txBody>
      </p:sp>
    </p:spTree>
    <p:extLst>
      <p:ext uri="{BB962C8B-B14F-4D97-AF65-F5344CB8AC3E}">
        <p14:creationId xmlns:p14="http://schemas.microsoft.com/office/powerpoint/2010/main" val="1324300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baseline="0" dirty="0"/>
              <a:t>AR 55-46 (Travel Overseas)</a:t>
            </a:r>
            <a:endParaRPr lang="en-US" dirty="0"/>
          </a:p>
          <a:p>
            <a:pPr marL="168947" indent="-168947">
              <a:buFont typeface="Arial" panose="020B0604020202020204" pitchFamily="34" charset="0"/>
              <a:buChar char="•"/>
            </a:pPr>
            <a:r>
              <a:rPr lang="en-US" dirty="0">
                <a:hlinkClick r:id="rId3"/>
              </a:rPr>
              <a:t>https://www.fcg.pentagon.mil</a:t>
            </a:r>
            <a:r>
              <a:rPr lang="en-US" dirty="0"/>
              <a:t> (Foreign Clearance Guide)</a:t>
            </a:r>
          </a:p>
          <a:p>
            <a:pPr marL="168947" indent="-168947">
              <a:buFont typeface="Arial" panose="020B0604020202020204" pitchFamily="34" charset="0"/>
              <a:buChar char="•"/>
            </a:pPr>
            <a:r>
              <a:rPr lang="en-US" dirty="0">
                <a:hlinkClick r:id="rId4"/>
              </a:rPr>
              <a:t>https://travel.state.gov/content/travel/en/passports/need-passport.html</a:t>
            </a:r>
            <a:r>
              <a:rPr lang="en-US" dirty="0"/>
              <a:t> (Department of State Website)</a:t>
            </a:r>
          </a:p>
          <a:p>
            <a:pPr marL="168947" indent="-168947">
              <a:buFont typeface="Arial" panose="020B0604020202020204" pitchFamily="34" charset="0"/>
              <a:buChar char="•"/>
            </a:pPr>
            <a:r>
              <a:rPr lang="en-US" dirty="0">
                <a:hlinkClick r:id="rId5"/>
              </a:rPr>
              <a:t>https://www.uscis.gov/</a:t>
            </a:r>
            <a:r>
              <a:rPr lang="en-US" dirty="0"/>
              <a:t> (U.S. Citizenship and Immigration Services Website)</a:t>
            </a:r>
          </a:p>
        </p:txBody>
      </p:sp>
      <p:sp>
        <p:nvSpPr>
          <p:cNvPr id="4" name="Slide Number Placeholder 3"/>
          <p:cNvSpPr>
            <a:spLocks noGrp="1"/>
          </p:cNvSpPr>
          <p:nvPr>
            <p:ph type="sldNum" sz="quarter" idx="10"/>
          </p:nvPr>
        </p:nvSpPr>
        <p:spPr/>
        <p:txBody>
          <a:bodyPr/>
          <a:lstStyle/>
          <a:p>
            <a:fld id="{13AFE1A4-0A45-453D-A823-FBDE329F22DD}" type="slidenum">
              <a:rPr lang="en-US" smtClean="0"/>
              <a:t>40</a:t>
            </a:fld>
            <a:endParaRPr lang="en-US" dirty="0"/>
          </a:p>
        </p:txBody>
      </p:sp>
    </p:spTree>
    <p:extLst>
      <p:ext uri="{BB962C8B-B14F-4D97-AF65-F5344CB8AC3E}">
        <p14:creationId xmlns:p14="http://schemas.microsoft.com/office/powerpoint/2010/main" val="2448730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3</a:t>
            </a:fld>
            <a:endParaRPr lang="en-US" dirty="0"/>
          </a:p>
        </p:txBody>
      </p:sp>
    </p:spTree>
    <p:extLst>
      <p:ext uri="{BB962C8B-B14F-4D97-AF65-F5344CB8AC3E}">
        <p14:creationId xmlns:p14="http://schemas.microsoft.com/office/powerpoint/2010/main" val="3541470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baseline="0" dirty="0"/>
              <a:t>AR 55-46 (Travel Overseas)</a:t>
            </a:r>
            <a:endParaRPr lang="en-US" dirty="0"/>
          </a:p>
          <a:p>
            <a:pPr marL="168947" indent="-168947">
              <a:buFont typeface="Arial" panose="020B0604020202020204" pitchFamily="34" charset="0"/>
              <a:buChar char="•"/>
            </a:pPr>
            <a:r>
              <a:rPr lang="en-US" dirty="0">
                <a:hlinkClick r:id="rId3"/>
              </a:rPr>
              <a:t>https://www.fcg.pentagon.mil</a:t>
            </a:r>
            <a:r>
              <a:rPr lang="en-US" dirty="0"/>
              <a:t> (Foreign Clearance Guide)</a:t>
            </a:r>
          </a:p>
          <a:p>
            <a:pPr marL="168947" indent="-168947">
              <a:buFont typeface="Arial" panose="020B0604020202020204" pitchFamily="34" charset="0"/>
              <a:buChar char="•"/>
            </a:pPr>
            <a:r>
              <a:rPr lang="en-US" dirty="0">
                <a:hlinkClick r:id="rId4"/>
              </a:rPr>
              <a:t>https://travel.state.gov/content/travel/en/passports/need-passport.html</a:t>
            </a:r>
            <a:r>
              <a:rPr lang="en-US" dirty="0"/>
              <a:t> (Department of State Website)</a:t>
            </a:r>
          </a:p>
        </p:txBody>
      </p:sp>
      <p:sp>
        <p:nvSpPr>
          <p:cNvPr id="4" name="Slide Number Placeholder 3"/>
          <p:cNvSpPr>
            <a:spLocks noGrp="1"/>
          </p:cNvSpPr>
          <p:nvPr>
            <p:ph type="sldNum" sz="quarter" idx="10"/>
          </p:nvPr>
        </p:nvSpPr>
        <p:spPr/>
        <p:txBody>
          <a:bodyPr/>
          <a:lstStyle/>
          <a:p>
            <a:fld id="{13AFE1A4-0A45-453D-A823-FBDE329F22DD}" type="slidenum">
              <a:rPr lang="en-US" smtClean="0"/>
              <a:t>41</a:t>
            </a:fld>
            <a:endParaRPr lang="en-US" dirty="0"/>
          </a:p>
        </p:txBody>
      </p:sp>
    </p:spTree>
    <p:extLst>
      <p:ext uri="{BB962C8B-B14F-4D97-AF65-F5344CB8AC3E}">
        <p14:creationId xmlns:p14="http://schemas.microsoft.com/office/powerpoint/2010/main" val="86721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71199" indent="-171199">
              <a:buFont typeface="Arial" panose="020B0604020202020204" pitchFamily="34" charset="0"/>
              <a:buChar char="•"/>
            </a:pPr>
            <a:r>
              <a:rPr lang="en-US" sz="1800" dirty="0">
                <a:hlinkClick r:id="rId3"/>
              </a:rPr>
              <a:t>https://www.amc.af.mil/Home/AMC-Travel-Site/AMC-Official-Travel-Page/</a:t>
            </a:r>
            <a:r>
              <a:rPr lang="en-US" sz="1800" dirty="0"/>
              <a:t> (Air Mobility Command Website)</a:t>
            </a:r>
          </a:p>
          <a:p>
            <a:pPr marL="168947" indent="-168947">
              <a:buFont typeface="Arial" panose="020B0604020202020204" pitchFamily="34" charset="0"/>
              <a:buChar char="•"/>
            </a:pPr>
            <a:r>
              <a:rPr lang="en-US" dirty="0"/>
              <a:t>AR 525-13 (</a:t>
            </a:r>
            <a:r>
              <a:rPr lang="en-US" dirty="0" err="1"/>
              <a:t>Anitterrorism</a:t>
            </a:r>
            <a:r>
              <a:rPr lang="en-US" dirty="0"/>
              <a:t>)</a:t>
            </a:r>
          </a:p>
          <a:p>
            <a:pPr marL="168947" indent="-168947" defTabSz="901050">
              <a:buFont typeface="Arial" panose="020B0604020202020204" pitchFamily="34" charset="0"/>
              <a:buChar char="•"/>
              <a:defRPr/>
            </a:pPr>
            <a:r>
              <a:rPr lang="en-US" dirty="0">
                <a:hlinkClick r:id="rId4"/>
              </a:rPr>
              <a:t>https://www.fcg.pentagon.mil</a:t>
            </a:r>
            <a:r>
              <a:rPr lang="en-US" dirty="0"/>
              <a:t> (Foreign Clearance Guide)</a:t>
            </a:r>
          </a:p>
        </p:txBody>
      </p:sp>
      <p:sp>
        <p:nvSpPr>
          <p:cNvPr id="4" name="Slide Number Placeholder 3"/>
          <p:cNvSpPr>
            <a:spLocks noGrp="1"/>
          </p:cNvSpPr>
          <p:nvPr>
            <p:ph type="sldNum" sz="quarter" idx="10"/>
          </p:nvPr>
        </p:nvSpPr>
        <p:spPr/>
        <p:txBody>
          <a:bodyPr/>
          <a:lstStyle/>
          <a:p>
            <a:fld id="{13AFE1A4-0A45-453D-A823-FBDE329F22DD}" type="slidenum">
              <a:rPr lang="en-US" smtClean="0"/>
              <a:t>42</a:t>
            </a:fld>
            <a:endParaRPr lang="en-US" dirty="0"/>
          </a:p>
        </p:txBody>
      </p:sp>
    </p:spTree>
    <p:extLst>
      <p:ext uri="{BB962C8B-B14F-4D97-AF65-F5344CB8AC3E}">
        <p14:creationId xmlns:p14="http://schemas.microsoft.com/office/powerpoint/2010/main" val="3279653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43</a:t>
            </a:fld>
            <a:endParaRPr lang="en-US"/>
          </a:p>
        </p:txBody>
      </p:sp>
    </p:spTree>
    <p:extLst>
      <p:ext uri="{BB962C8B-B14F-4D97-AF65-F5344CB8AC3E}">
        <p14:creationId xmlns:p14="http://schemas.microsoft.com/office/powerpoint/2010/main" val="1110059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a:t>
            </a:r>
            <a:r>
              <a:rPr lang="en-US" baseline="0" dirty="0"/>
              <a:t> (Reassignment)</a:t>
            </a:r>
            <a:endParaRPr lang="en-US" dirty="0"/>
          </a:p>
          <a:p>
            <a:endParaRPr lang="en-US" dirty="0"/>
          </a:p>
        </p:txBody>
      </p:sp>
      <p:sp>
        <p:nvSpPr>
          <p:cNvPr id="4" name="Slide Number Placeholder 3"/>
          <p:cNvSpPr>
            <a:spLocks noGrp="1"/>
          </p:cNvSpPr>
          <p:nvPr>
            <p:ph type="sldNum" sz="quarter" idx="10"/>
          </p:nvPr>
        </p:nvSpPr>
        <p:spPr/>
        <p:txBody>
          <a:bodyPr/>
          <a:lstStyle/>
          <a:p>
            <a:pPr defTabSz="901050">
              <a:defRPr/>
            </a:pPr>
            <a:fld id="{13AFE1A4-0A45-453D-A823-FBDE329F22DD}" type="slidenum">
              <a:rPr lang="en-US">
                <a:solidFill>
                  <a:prstClr val="black"/>
                </a:solidFill>
                <a:latin typeface="Calibri" panose="020F0502020204030204"/>
              </a:rPr>
              <a:pPr defTabSz="901050">
                <a:defRPr/>
              </a:pPr>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67292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600-8-105 (Military Orders)</a:t>
            </a:r>
          </a:p>
          <a:p>
            <a:pPr marL="168947" indent="-168947">
              <a:buFont typeface="Arial" panose="020B0604020202020204" pitchFamily="34" charset="0"/>
              <a:buChar char="•"/>
            </a:pPr>
            <a:r>
              <a:rPr lang="en-US" dirty="0"/>
              <a:t>DA PAM 600-8-105 (Military Orders)</a:t>
            </a:r>
          </a:p>
        </p:txBody>
      </p:sp>
      <p:sp>
        <p:nvSpPr>
          <p:cNvPr id="4" name="Slide Number Placeholder 3"/>
          <p:cNvSpPr>
            <a:spLocks noGrp="1"/>
          </p:cNvSpPr>
          <p:nvPr>
            <p:ph type="sldNum" sz="quarter" idx="10"/>
          </p:nvPr>
        </p:nvSpPr>
        <p:spPr/>
        <p:txBody>
          <a:bodyPr/>
          <a:lstStyle/>
          <a:p>
            <a:fld id="{13AFE1A4-0A45-453D-A823-FBDE329F22DD}" type="slidenum">
              <a:rPr lang="en-US" smtClean="0"/>
              <a:t>45</a:t>
            </a:fld>
            <a:endParaRPr lang="en-US" dirty="0"/>
          </a:p>
        </p:txBody>
      </p:sp>
    </p:spTree>
    <p:extLst>
      <p:ext uri="{BB962C8B-B14F-4D97-AF65-F5344CB8AC3E}">
        <p14:creationId xmlns:p14="http://schemas.microsoft.com/office/powerpoint/2010/main" val="353446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p:txBody>
      </p:sp>
      <p:sp>
        <p:nvSpPr>
          <p:cNvPr id="4" name="Slide Number Placeholder 3"/>
          <p:cNvSpPr>
            <a:spLocks noGrp="1"/>
          </p:cNvSpPr>
          <p:nvPr>
            <p:ph type="sldNum" sz="quarter" idx="10"/>
          </p:nvPr>
        </p:nvSpPr>
        <p:spPr/>
        <p:txBody>
          <a:bodyPr/>
          <a:lstStyle/>
          <a:p>
            <a:fld id="{13AFE1A4-0A45-453D-A823-FBDE329F22DD}" type="slidenum">
              <a:rPr lang="en-US" smtClean="0"/>
              <a:t>47</a:t>
            </a:fld>
            <a:endParaRPr lang="en-US" dirty="0"/>
          </a:p>
        </p:txBody>
      </p:sp>
    </p:spTree>
    <p:extLst>
      <p:ext uri="{BB962C8B-B14F-4D97-AF65-F5344CB8AC3E}">
        <p14:creationId xmlns:p14="http://schemas.microsoft.com/office/powerpoint/2010/main" val="4035511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a:p>
            <a:pPr marL="168947" indent="-168947">
              <a:buFont typeface="Arial" panose="020B0604020202020204" pitchFamily="34" charset="0"/>
              <a:buChar char="•"/>
            </a:pPr>
            <a:r>
              <a:rPr lang="en-US" dirty="0"/>
              <a:t>AR 614-30</a:t>
            </a:r>
            <a:r>
              <a:rPr lang="en-US" baseline="0" dirty="0"/>
              <a:t> (Overseas Service)</a:t>
            </a:r>
          </a:p>
          <a:p>
            <a:pPr marL="168947" indent="-168947">
              <a:buFont typeface="Arial" panose="020B0604020202020204" pitchFamily="34" charset="0"/>
              <a:buChar char="•"/>
            </a:pPr>
            <a:r>
              <a:rPr lang="en-US" baseline="0" dirty="0"/>
              <a:t>AR 55-46 (Travel Overseas)</a:t>
            </a: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48</a:t>
            </a:fld>
            <a:endParaRPr lang="en-US" dirty="0"/>
          </a:p>
        </p:txBody>
      </p:sp>
    </p:spTree>
    <p:extLst>
      <p:ext uri="{BB962C8B-B14F-4D97-AF65-F5344CB8AC3E}">
        <p14:creationId xmlns:p14="http://schemas.microsoft.com/office/powerpoint/2010/main" val="2248860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614-100</a:t>
            </a:r>
            <a:r>
              <a:rPr lang="en-US" baseline="0" dirty="0"/>
              <a:t> (Officer Assignment Policies, Details, and Transfers)</a:t>
            </a:r>
            <a:endParaRPr lang="en-US" dirty="0"/>
          </a:p>
          <a:p>
            <a:pPr marL="168947" indent="-168947">
              <a:buFont typeface="Arial" panose="020B0604020202020204" pitchFamily="34" charset="0"/>
              <a:buChar char="•"/>
            </a:pPr>
            <a:r>
              <a:rPr lang="en-US" dirty="0"/>
              <a:t>AR 614-200 (Enlisted Assignments and Utilization</a:t>
            </a:r>
            <a:r>
              <a:rPr lang="en-US" baseline="0" dirty="0"/>
              <a:t> Management)</a:t>
            </a:r>
          </a:p>
        </p:txBody>
      </p:sp>
      <p:sp>
        <p:nvSpPr>
          <p:cNvPr id="4" name="Slide Number Placeholder 3"/>
          <p:cNvSpPr>
            <a:spLocks noGrp="1"/>
          </p:cNvSpPr>
          <p:nvPr>
            <p:ph type="sldNum" sz="quarter" idx="10"/>
          </p:nvPr>
        </p:nvSpPr>
        <p:spPr/>
        <p:txBody>
          <a:bodyPr/>
          <a:lstStyle/>
          <a:p>
            <a:fld id="{13AFE1A4-0A45-453D-A823-FBDE329F22DD}" type="slidenum">
              <a:rPr lang="en-US" smtClean="0"/>
              <a:t>49</a:t>
            </a:fld>
            <a:endParaRPr lang="en-US" dirty="0"/>
          </a:p>
        </p:txBody>
      </p:sp>
    </p:spTree>
    <p:extLst>
      <p:ext uri="{BB962C8B-B14F-4D97-AF65-F5344CB8AC3E}">
        <p14:creationId xmlns:p14="http://schemas.microsoft.com/office/powerpoint/2010/main" val="2210002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baseline="0" dirty="0"/>
              <a:t>AR 55-46 (Travel Overseas)</a:t>
            </a:r>
            <a:endParaRPr lang="en-US" dirty="0"/>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50</a:t>
            </a:fld>
            <a:endParaRPr lang="en-US" dirty="0"/>
          </a:p>
        </p:txBody>
      </p:sp>
    </p:spTree>
    <p:extLst>
      <p:ext uri="{BB962C8B-B14F-4D97-AF65-F5344CB8AC3E}">
        <p14:creationId xmlns:p14="http://schemas.microsoft.com/office/powerpoint/2010/main" val="1962174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baseline="0" dirty="0"/>
              <a:t>AR 55-46 (Travel Overseas)</a:t>
            </a:r>
            <a:endParaRPr lang="en-US" dirty="0"/>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51</a:t>
            </a:fld>
            <a:endParaRPr lang="en-US" dirty="0"/>
          </a:p>
        </p:txBody>
      </p:sp>
    </p:spTree>
    <p:extLst>
      <p:ext uri="{BB962C8B-B14F-4D97-AF65-F5344CB8AC3E}">
        <p14:creationId xmlns:p14="http://schemas.microsoft.com/office/powerpoint/2010/main" val="171256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a:p>
            <a:pPr marL="168947" indent="-168947">
              <a:buFont typeface="Arial" panose="020B0604020202020204" pitchFamily="34" charset="0"/>
              <a:buChar char="•"/>
            </a:pPr>
            <a:r>
              <a:rPr lang="en-US" dirty="0"/>
              <a:t>AR 608-1 (Army Community Service)</a:t>
            </a:r>
          </a:p>
          <a:p>
            <a:pPr marL="168947" indent="-168947" defTabSz="901050">
              <a:buFont typeface="Arial" panose="020B0604020202020204" pitchFamily="34" charset="0"/>
              <a:buChar char="•"/>
              <a:defRPr/>
            </a:pPr>
            <a:r>
              <a:rPr lang="en-US" dirty="0"/>
              <a:t>MILPER Message </a:t>
            </a:r>
            <a:r>
              <a:rPr lang="en-US" b="0" dirty="0"/>
              <a:t>20-342 (</a:t>
            </a:r>
            <a:r>
              <a:rPr lang="en-US" dirty="0"/>
              <a:t>Permanent Change of Station (PCS) Orders Processing Requirements Update</a:t>
            </a:r>
            <a:r>
              <a:rPr lang="en-US" b="0" dirty="0"/>
              <a:t>)</a:t>
            </a:r>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5</a:t>
            </a:fld>
            <a:endParaRPr lang="en-US" dirty="0"/>
          </a:p>
        </p:txBody>
      </p:sp>
    </p:spTree>
    <p:extLst>
      <p:ext uri="{BB962C8B-B14F-4D97-AF65-F5344CB8AC3E}">
        <p14:creationId xmlns:p14="http://schemas.microsoft.com/office/powerpoint/2010/main" val="3014512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baseline="0" dirty="0"/>
              <a:t>AR 55-46 (Travel Overseas)</a:t>
            </a:r>
            <a:endParaRPr lang="en-US" dirty="0"/>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52</a:t>
            </a:fld>
            <a:endParaRPr lang="en-US" dirty="0"/>
          </a:p>
        </p:txBody>
      </p:sp>
    </p:spTree>
    <p:extLst>
      <p:ext uri="{BB962C8B-B14F-4D97-AF65-F5344CB8AC3E}">
        <p14:creationId xmlns:p14="http://schemas.microsoft.com/office/powerpoint/2010/main" val="3284253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p:txBody>
      </p:sp>
      <p:sp>
        <p:nvSpPr>
          <p:cNvPr id="4" name="Slide Number Placeholder 3"/>
          <p:cNvSpPr>
            <a:spLocks noGrp="1"/>
          </p:cNvSpPr>
          <p:nvPr>
            <p:ph type="sldNum" sz="quarter" idx="10"/>
          </p:nvPr>
        </p:nvSpPr>
        <p:spPr/>
        <p:txBody>
          <a:bodyPr/>
          <a:lstStyle/>
          <a:p>
            <a:fld id="{13AFE1A4-0A45-453D-A823-FBDE329F22DD}" type="slidenum">
              <a:rPr lang="en-US" smtClean="0"/>
              <a:t>6</a:t>
            </a:fld>
            <a:endParaRPr lang="en-US" dirty="0"/>
          </a:p>
        </p:txBody>
      </p:sp>
    </p:spTree>
    <p:extLst>
      <p:ext uri="{BB962C8B-B14F-4D97-AF65-F5344CB8AC3E}">
        <p14:creationId xmlns:p14="http://schemas.microsoft.com/office/powerpoint/2010/main" val="884881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a:p>
            <a:pPr marL="168947" indent="-168947">
              <a:buFont typeface="Arial" panose="020B0604020202020204" pitchFamily="34" charset="0"/>
              <a:buChar char="•"/>
            </a:pPr>
            <a:r>
              <a:rPr lang="en-US" dirty="0"/>
              <a:t>AR 601-280 (Army Retention Program)</a:t>
            </a:r>
          </a:p>
          <a:p>
            <a:pPr marL="168947" indent="-168947">
              <a:buFont typeface="Arial" panose="020B0604020202020204" pitchFamily="34" charset="0"/>
              <a:buChar char="•"/>
            </a:pPr>
            <a:r>
              <a:rPr lang="en-US" dirty="0"/>
              <a:t>AR 614-100</a:t>
            </a:r>
            <a:r>
              <a:rPr lang="en-US" baseline="0" dirty="0"/>
              <a:t> (Officer Assignment Policies, Details, and Transfers)</a:t>
            </a:r>
            <a:endParaRPr lang="en-US" dirty="0"/>
          </a:p>
          <a:p>
            <a:pPr marL="168947" indent="-168947">
              <a:buFont typeface="Arial" panose="020B0604020202020204" pitchFamily="34" charset="0"/>
              <a:buChar char="•"/>
            </a:pPr>
            <a:r>
              <a:rPr lang="en-US" dirty="0"/>
              <a:t>AR 614-200 (Enlisted Assignments and Utilization</a:t>
            </a:r>
            <a:r>
              <a:rPr lang="en-US" baseline="0" dirty="0"/>
              <a:t> Management)</a:t>
            </a:r>
          </a:p>
        </p:txBody>
      </p:sp>
      <p:sp>
        <p:nvSpPr>
          <p:cNvPr id="4" name="Slide Number Placeholder 3"/>
          <p:cNvSpPr>
            <a:spLocks noGrp="1"/>
          </p:cNvSpPr>
          <p:nvPr>
            <p:ph type="sldNum" sz="quarter" idx="10"/>
          </p:nvPr>
        </p:nvSpPr>
        <p:spPr/>
        <p:txBody>
          <a:bodyPr/>
          <a:lstStyle/>
          <a:p>
            <a:fld id="{13AFE1A4-0A45-453D-A823-FBDE329F22DD}" type="slidenum">
              <a:rPr lang="en-US" smtClean="0"/>
              <a:t>7</a:t>
            </a:fld>
            <a:endParaRPr lang="en-US" dirty="0"/>
          </a:p>
        </p:txBody>
      </p:sp>
    </p:spTree>
    <p:extLst>
      <p:ext uri="{BB962C8B-B14F-4D97-AF65-F5344CB8AC3E}">
        <p14:creationId xmlns:p14="http://schemas.microsoft.com/office/powerpoint/2010/main" val="1148302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a:p>
            <a:pPr marL="168947" indent="-168947">
              <a:buFont typeface="Arial" panose="020B0604020202020204" pitchFamily="34" charset="0"/>
              <a:buChar char="•"/>
            </a:pPr>
            <a:r>
              <a:rPr lang="en-US" dirty="0"/>
              <a:t>AR 601-280 (Army Retention Program)</a:t>
            </a:r>
          </a:p>
          <a:p>
            <a:pPr marL="168947" indent="-168947">
              <a:buFont typeface="Arial" panose="020B0604020202020204" pitchFamily="34" charset="0"/>
              <a:buChar char="•"/>
            </a:pPr>
            <a:r>
              <a:rPr lang="en-US" dirty="0"/>
              <a:t>AR 614-100</a:t>
            </a:r>
            <a:r>
              <a:rPr lang="en-US" baseline="0" dirty="0"/>
              <a:t> (Officer Assignment Policies, Details, and Transfers)</a:t>
            </a:r>
            <a:endParaRPr lang="en-US" dirty="0"/>
          </a:p>
          <a:p>
            <a:pPr marL="168947" indent="-168947">
              <a:buFont typeface="Arial" panose="020B0604020202020204" pitchFamily="34" charset="0"/>
              <a:buChar char="•"/>
            </a:pPr>
            <a:r>
              <a:rPr lang="en-US" dirty="0"/>
              <a:t>AR 614-200 (Enlisted Assignments and Utilization</a:t>
            </a:r>
            <a:r>
              <a:rPr lang="en-US" baseline="0" dirty="0"/>
              <a:t> Management)</a:t>
            </a:r>
          </a:p>
        </p:txBody>
      </p:sp>
      <p:sp>
        <p:nvSpPr>
          <p:cNvPr id="4" name="Slide Number Placeholder 3"/>
          <p:cNvSpPr>
            <a:spLocks noGrp="1"/>
          </p:cNvSpPr>
          <p:nvPr>
            <p:ph type="sldNum" sz="quarter" idx="10"/>
          </p:nvPr>
        </p:nvSpPr>
        <p:spPr/>
        <p:txBody>
          <a:bodyPr/>
          <a:lstStyle/>
          <a:p>
            <a:fld id="{13AFE1A4-0A45-453D-A823-FBDE329F22DD}" type="slidenum">
              <a:rPr lang="en-US" smtClean="0"/>
              <a:t>8</a:t>
            </a:fld>
            <a:endParaRPr lang="en-US" dirty="0"/>
          </a:p>
        </p:txBody>
      </p:sp>
    </p:spTree>
    <p:extLst>
      <p:ext uri="{BB962C8B-B14F-4D97-AF65-F5344CB8AC3E}">
        <p14:creationId xmlns:p14="http://schemas.microsoft.com/office/powerpoint/2010/main" val="241978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614-200 (Enlisted Assignments and Utilization</a:t>
            </a:r>
            <a:r>
              <a:rPr lang="en-US" baseline="0" dirty="0"/>
              <a:t> Management)</a:t>
            </a:r>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9</a:t>
            </a:fld>
            <a:endParaRPr lang="en-US" dirty="0"/>
          </a:p>
        </p:txBody>
      </p:sp>
    </p:spTree>
    <p:extLst>
      <p:ext uri="{BB962C8B-B14F-4D97-AF65-F5344CB8AC3E}">
        <p14:creationId xmlns:p14="http://schemas.microsoft.com/office/powerpoint/2010/main" val="3431748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168947" indent="-168947">
              <a:buFont typeface="Arial" panose="020B0604020202020204" pitchFamily="34" charset="0"/>
              <a:buChar char="•"/>
            </a:pPr>
            <a:r>
              <a:rPr lang="en-US" dirty="0"/>
              <a:t>AR 600-8-11 (Reassignment)</a:t>
            </a:r>
          </a:p>
          <a:p>
            <a:pPr marL="168947" indent="-168947">
              <a:buFont typeface="Arial" panose="020B0604020202020204" pitchFamily="34" charset="0"/>
              <a:buChar char="•"/>
            </a:pPr>
            <a:r>
              <a:rPr lang="en-US" dirty="0">
                <a:hlinkClick r:id="rId3"/>
              </a:rPr>
              <a:t>https://www.hrc.army.mil/content/10939</a:t>
            </a:r>
            <a:r>
              <a:rPr lang="en-US" dirty="0"/>
              <a:t> (Assignment Deletions, Deferments, Early Arrival, and Reporting Failures to Gain Website)</a:t>
            </a:r>
          </a:p>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10</a:t>
            </a:fld>
            <a:endParaRPr lang="en-US" dirty="0"/>
          </a:p>
        </p:txBody>
      </p:sp>
    </p:spTree>
    <p:extLst>
      <p:ext uri="{BB962C8B-B14F-4D97-AF65-F5344CB8AC3E}">
        <p14:creationId xmlns:p14="http://schemas.microsoft.com/office/powerpoint/2010/main" val="3045611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MSC Title, Subtitle, Content and Bumper">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761" y="1144468"/>
            <a:ext cx="77724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
        <p:nvSpPr>
          <p:cNvPr id="6" name="Title 1"/>
          <p:cNvSpPr>
            <a:spLocks noGrp="1"/>
          </p:cNvSpPr>
          <p:nvPr>
            <p:ph type="title"/>
          </p:nvPr>
        </p:nvSpPr>
        <p:spPr>
          <a:xfrm>
            <a:off x="700966" y="100584"/>
            <a:ext cx="7772400" cy="480131"/>
          </a:xfrm>
        </p:spPr>
        <p:txBody>
          <a:bodyPr/>
          <a:lstStyle/>
          <a:p>
            <a:r>
              <a:rPr lang="en-US" dirty="0"/>
              <a:t>Reassignment Briefing</a:t>
            </a:r>
          </a:p>
        </p:txBody>
      </p:sp>
    </p:spTree>
    <p:extLst>
      <p:ext uri="{BB962C8B-B14F-4D97-AF65-F5344CB8AC3E}">
        <p14:creationId xmlns:p14="http://schemas.microsoft.com/office/powerpoint/2010/main" val="372117799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761" y="104035"/>
            <a:ext cx="7955280" cy="480131"/>
          </a:xfrm>
        </p:spPr>
        <p:txBody>
          <a:bodyPr vert="horz" lIns="182880" tIns="45720" rIns="91440" bIns="45720" rtlCol="0" anchor="t" anchorCtr="0">
            <a:sp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67770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955280" cy="480131"/>
          </a:xfrm>
        </p:spPr>
        <p:txBody>
          <a:bodyPr vert="horz" lIns="182880" tIns="45720" rIns="91440" bIns="45720" rtlCol="0" anchor="t" anchorCtr="0">
            <a:spAutoFit/>
          </a:bodyPr>
          <a:lstStyle>
            <a:lvl1pPr>
              <a:defRPr lang="en-US" dirty="0"/>
            </a:lvl1pPr>
          </a:lstStyle>
          <a:p>
            <a:pPr lvl="0"/>
            <a:r>
              <a:rPr lang="en-US"/>
              <a:t>Click to edit Master title style</a:t>
            </a:r>
            <a:endParaRPr lang="en-US" dirty="0"/>
          </a:p>
        </p:txBody>
      </p:sp>
    </p:spTree>
    <p:extLst>
      <p:ext uri="{BB962C8B-B14F-4D97-AF65-F5344CB8AC3E}">
        <p14:creationId xmlns:p14="http://schemas.microsoft.com/office/powerpoint/2010/main" val="12024282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MSC Title, Subtitle, Content and Bump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761" y="100584"/>
            <a:ext cx="7772400" cy="480131"/>
          </a:xfrm>
        </p:spPr>
        <p:txBody>
          <a:bodyPr vert="horz" lIns="182880" tIns="45720" rIns="91440" bIns="45720" rtlCol="0" anchor="t" anchorCtr="0">
            <a:spAutoFit/>
          </a:bodyPr>
          <a:lstStyle>
            <a:lvl1pPr>
              <a:defRPr lang="en-US" dirty="0"/>
            </a:lvl1pPr>
          </a:lstStyle>
          <a:p>
            <a:pPr lvl="0"/>
            <a:r>
              <a:rPr lang="en-US" dirty="0"/>
              <a:t>OCONUS LEVY BRIEFING</a:t>
            </a:r>
          </a:p>
        </p:txBody>
      </p:sp>
      <p:sp>
        <p:nvSpPr>
          <p:cNvPr id="3" name="Content Placeholder 2"/>
          <p:cNvSpPr>
            <a:spLocks noGrp="1"/>
          </p:cNvSpPr>
          <p:nvPr>
            <p:ph idx="1"/>
          </p:nvPr>
        </p:nvSpPr>
        <p:spPr>
          <a:xfrm>
            <a:off x="836761" y="1144467"/>
            <a:ext cx="7772400" cy="46686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hasCustomPrompt="1"/>
          </p:nvPr>
        </p:nvSpPr>
        <p:spPr>
          <a:xfrm>
            <a:off x="17252" y="6193640"/>
            <a:ext cx="8307388"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bumper</a:t>
            </a:r>
          </a:p>
        </p:txBody>
      </p:sp>
      <p:sp>
        <p:nvSpPr>
          <p:cNvPr id="9" name="Text Placeholder 6"/>
          <p:cNvSpPr>
            <a:spLocks noGrp="1"/>
          </p:cNvSpPr>
          <p:nvPr>
            <p:ph type="body" sz="quarter" idx="15" hasCustomPrompt="1"/>
          </p:nvPr>
        </p:nvSpPr>
        <p:spPr>
          <a:xfrm>
            <a:off x="836760" y="591864"/>
            <a:ext cx="747062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a:t>Click to add subtitle</a:t>
            </a:r>
          </a:p>
        </p:txBody>
      </p:sp>
    </p:spTree>
    <p:extLst>
      <p:ext uri="{BB962C8B-B14F-4D97-AF65-F5344CB8AC3E}">
        <p14:creationId xmlns:p14="http://schemas.microsoft.com/office/powerpoint/2010/main" val="169078093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cer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p:nvPr>
        </p:nvSpPr>
        <p:spPr>
          <a:xfrm>
            <a:off x="85618" y="108714"/>
            <a:ext cx="8979408" cy="822960"/>
          </a:xfrm>
          <a:prstGeom prst="rect">
            <a:avLst/>
          </a:prstGeom>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5" name="Text Placeholder 3">
            <a:extLst>
              <a:ext uri="{FF2B5EF4-FFF2-40B4-BE49-F238E27FC236}">
                <a16:creationId xmlns:a16="http://schemas.microsoft.com/office/drawing/2014/main" id="{7B543ABA-E07F-E4DE-F9AF-5B11FF289259}"/>
              </a:ext>
            </a:extLst>
          </p:cNvPr>
          <p:cNvSpPr>
            <a:spLocks noGrp="1"/>
          </p:cNvSpPr>
          <p:nvPr>
            <p:ph idx="1"/>
          </p:nvPr>
        </p:nvSpPr>
        <p:spPr>
          <a:xfrm>
            <a:off x="82977" y="1058862"/>
            <a:ext cx="8979408" cy="5492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5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021E787-A102-0C27-45DB-785A663DAF16}"/>
              </a:ext>
            </a:extLst>
          </p:cNvPr>
          <p:cNvSpPr>
            <a:spLocks noGrp="1"/>
          </p:cNvSpPr>
          <p:nvPr>
            <p:ph type="title" hasCustomPrompt="1"/>
          </p:nvPr>
        </p:nvSpPr>
        <p:spPr>
          <a:xfrm>
            <a:off x="85618" y="90958"/>
            <a:ext cx="8979408" cy="822960"/>
          </a:xfrm>
          <a:prstGeom prst="rect">
            <a:avLst/>
          </a:prstGeom>
          <a:ln>
            <a:noFill/>
          </a:ln>
        </p:spPr>
        <p:txBody>
          <a:bodyPr vert="horz" lIns="91440" tIns="45720" rIns="91440" bIns="45720" rtlCol="0" anchor="t" anchorCtr="0">
            <a:normAutofit/>
          </a:bodyPr>
          <a:lstStyle>
            <a:lvl1pPr>
              <a:defRPr/>
            </a:lvl1pPr>
          </a:lstStyle>
          <a:p>
            <a:r>
              <a:rPr lang="en-US"/>
              <a:t>Backup Copy of Graphics</a:t>
            </a:r>
          </a:p>
        </p:txBody>
      </p:sp>
      <p:sp>
        <p:nvSpPr>
          <p:cNvPr id="2" name="Title 1">
            <a:extLst>
              <a:ext uri="{FF2B5EF4-FFF2-40B4-BE49-F238E27FC236}">
                <a16:creationId xmlns:a16="http://schemas.microsoft.com/office/drawing/2014/main" id="{F01E6A02-BC6E-CCA0-9CC3-0B4CA3B0BBAF}"/>
              </a:ext>
            </a:extLst>
          </p:cNvPr>
          <p:cNvSpPr txBox="1">
            <a:spLocks/>
          </p:cNvSpPr>
          <p:nvPr userDrawn="1"/>
        </p:nvSpPr>
        <p:spPr>
          <a:xfrm>
            <a:off x="0" y="0"/>
            <a:ext cx="0" cy="0"/>
          </a:xfrm>
          <a:prstGeom prst="rect">
            <a:avLst/>
          </a:prstGeom>
        </p:spPr>
        <p:txBody>
          <a:bodyPr vert="horz" lIns="91440" tIns="45720" rIns="91440" bIns="45720" rtlCol="0" anchor="t" anchorCtr="0">
            <a:normAutofit fontScale="25000" lnSpcReduction="2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t>Backup Copy of Graphics</a:t>
            </a:r>
          </a:p>
        </p:txBody>
      </p:sp>
      <p:sp>
        <p:nvSpPr>
          <p:cNvPr id="6" name="Slide Number Placeholder 4">
            <a:extLst>
              <a:ext uri="{FF2B5EF4-FFF2-40B4-BE49-F238E27FC236}">
                <a16:creationId xmlns:a16="http://schemas.microsoft.com/office/drawing/2014/main" id="{20EEAD5C-CF0F-960E-D527-45EC0E046E85}"/>
              </a:ext>
            </a:extLst>
          </p:cNvPr>
          <p:cNvSpPr txBox="1">
            <a:spLocks/>
          </p:cNvSpPr>
          <p:nvPr userDrawn="1"/>
        </p:nvSpPr>
        <p:spPr>
          <a:xfrm>
            <a:off x="0" y="0"/>
            <a:ext cx="0" cy="0"/>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7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mtClean="0">
                <a:solidFill>
                  <a:prstClr val="black"/>
                </a:solidFill>
              </a:rPr>
              <a:pPr defTabSz="457200">
                <a:defRPr/>
              </a:pPr>
              <a:t>‹#›</a:t>
            </a:fld>
            <a:endParaRPr lang="en-US">
              <a:solidFill>
                <a:prstClr val="black"/>
              </a:solidFill>
            </a:endParaRPr>
          </a:p>
        </p:txBody>
      </p:sp>
      <p:grpSp>
        <p:nvGrpSpPr>
          <p:cNvPr id="7" name="Group 6">
            <a:extLst>
              <a:ext uri="{FF2B5EF4-FFF2-40B4-BE49-F238E27FC236}">
                <a16:creationId xmlns:a16="http://schemas.microsoft.com/office/drawing/2014/main" id="{F4074FFB-37BF-CB5C-0EF5-C35AAC94F123}"/>
              </a:ext>
            </a:extLst>
          </p:cNvPr>
          <p:cNvGrpSpPr/>
          <p:nvPr userDrawn="1"/>
        </p:nvGrpSpPr>
        <p:grpSpPr>
          <a:xfrm>
            <a:off x="268785" y="2416058"/>
            <a:ext cx="1728091" cy="1976113"/>
            <a:chOff x="505518" y="4200743"/>
            <a:chExt cx="1728091" cy="1976113"/>
          </a:xfrm>
        </p:grpSpPr>
        <p:pic>
          <p:nvPicPr>
            <p:cNvPr id="8" name="Picture 7" descr="800px-US-O10_insignia_svg.png">
              <a:extLst>
                <a:ext uri="{FF2B5EF4-FFF2-40B4-BE49-F238E27FC236}">
                  <a16:creationId xmlns:a16="http://schemas.microsoft.com/office/drawing/2014/main" id="{FE8E8CF2-0A84-C531-AD9B-C9EC0952AC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88"/>
            <a:stretch/>
          </p:blipFill>
          <p:spPr>
            <a:xfrm>
              <a:off x="505518" y="4200743"/>
              <a:ext cx="1728091" cy="39943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AC7973BB-6B4E-1F6B-AEBE-B3CA02DFD2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4743"/>
            <a:stretch/>
          </p:blipFill>
          <p:spPr>
            <a:xfrm>
              <a:off x="714479" y="4600176"/>
              <a:ext cx="1292915" cy="399433"/>
            </a:xfrm>
            <a:prstGeom prst="rect">
              <a:avLst/>
            </a:prstGeom>
            <a:effectLst>
              <a:outerShdw blurRad="50800" dist="38100" dir="5400000" algn="tl" rotWithShape="0">
                <a:prstClr val="black">
                  <a:alpha val="80000"/>
                </a:prstClr>
              </a:outerShdw>
            </a:effectLst>
          </p:spPr>
        </p:pic>
        <p:pic>
          <p:nvPicPr>
            <p:cNvPr id="10" name="Picture 9" descr="800px-US-O10_insignia_svg.png">
              <a:extLst>
                <a:ext uri="{FF2B5EF4-FFF2-40B4-BE49-F238E27FC236}">
                  <a16:creationId xmlns:a16="http://schemas.microsoft.com/office/drawing/2014/main" id="{0C7EC07F-A82C-8BCD-B994-F4E835B540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9658"/>
            <a:stretch/>
          </p:blipFill>
          <p:spPr>
            <a:xfrm>
              <a:off x="923440" y="4999609"/>
              <a:ext cx="864879" cy="399433"/>
            </a:xfrm>
            <a:prstGeom prst="rect">
              <a:avLst/>
            </a:prstGeom>
            <a:effectLst>
              <a:outerShdw blurRad="50800" dist="38100" dir="5400000" algn="tl" rotWithShape="0">
                <a:prstClr val="black">
                  <a:alpha val="80000"/>
                </a:prstClr>
              </a:outerShdw>
            </a:effectLst>
          </p:spPr>
        </p:pic>
        <p:pic>
          <p:nvPicPr>
            <p:cNvPr id="11" name="Picture 10" descr="800px-US-O10_insignia_svg.png">
              <a:extLst>
                <a:ext uri="{FF2B5EF4-FFF2-40B4-BE49-F238E27FC236}">
                  <a16:creationId xmlns:a16="http://schemas.microsoft.com/office/drawing/2014/main" id="{F601B18A-2287-560B-C44E-CE3974F2F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4851"/>
            <a:stretch/>
          </p:blipFill>
          <p:spPr>
            <a:xfrm>
              <a:off x="1132402" y="5388516"/>
              <a:ext cx="432079" cy="399433"/>
            </a:xfrm>
            <a:prstGeom prst="rect">
              <a:avLst/>
            </a:prstGeom>
            <a:effectLst>
              <a:outerShdw blurRad="50800" dist="38100" dir="5400000" algn="tl" rotWithShape="0">
                <a:prstClr val="black">
                  <a:alpha val="80000"/>
                </a:prstClr>
              </a:outerShdw>
            </a:effectLst>
          </p:spPr>
        </p:pic>
        <p:pic>
          <p:nvPicPr>
            <p:cNvPr id="12" name="Picture 11" descr="A picture containing text&#10;&#10;Description automatically generated">
              <a:extLst>
                <a:ext uri="{FF2B5EF4-FFF2-40B4-BE49-F238E27FC236}">
                  <a16:creationId xmlns:a16="http://schemas.microsoft.com/office/drawing/2014/main" id="{E0670BA6-9A39-302F-7262-736E98B488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4597" y="5916640"/>
              <a:ext cx="502563" cy="260216"/>
            </a:xfrm>
            <a:prstGeom prst="rect">
              <a:avLst/>
            </a:prstGeom>
          </p:spPr>
        </p:pic>
      </p:grpSp>
      <p:pic>
        <p:nvPicPr>
          <p:cNvPr id="13" name="Picture 12">
            <a:extLst>
              <a:ext uri="{FF2B5EF4-FFF2-40B4-BE49-F238E27FC236}">
                <a16:creationId xmlns:a16="http://schemas.microsoft.com/office/drawing/2014/main" id="{D070C908-3A84-0561-4220-030247271AC8}"/>
              </a:ext>
            </a:extLst>
          </p:cNvPr>
          <p:cNvPicPr preferRelativeResize="0">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43399" y="3726032"/>
            <a:ext cx="2441448" cy="2441448"/>
          </a:xfrm>
          <a:prstGeom prst="rect">
            <a:avLst/>
          </a:prstGeom>
        </p:spPr>
      </p:pic>
      <p:pic>
        <p:nvPicPr>
          <p:cNvPr id="14" name="Picture 13" descr="A red flag with white stars&#10;&#10;Description automatically generated with medium confidence">
            <a:extLst>
              <a:ext uri="{FF2B5EF4-FFF2-40B4-BE49-F238E27FC236}">
                <a16:creationId xmlns:a16="http://schemas.microsoft.com/office/drawing/2014/main" id="{7096E702-B807-AE30-76FE-A87F0937FD03}"/>
              </a:ext>
            </a:extLst>
          </p:cNvPr>
          <p:cNvPicPr preferRelativeResize="0">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622732" y="3832338"/>
            <a:ext cx="2438398" cy="2444500"/>
          </a:xfrm>
          <a:prstGeom prst="rect">
            <a:avLst/>
          </a:prstGeom>
        </p:spPr>
      </p:pic>
      <p:pic>
        <p:nvPicPr>
          <p:cNvPr id="15" name="Picture 14" descr="A red and white flag&#10;&#10;Description automatically generated with medium confidence">
            <a:extLst>
              <a:ext uri="{FF2B5EF4-FFF2-40B4-BE49-F238E27FC236}">
                <a16:creationId xmlns:a16="http://schemas.microsoft.com/office/drawing/2014/main" id="{5D171E13-C4FC-BF76-B938-DE6B5869C8A7}"/>
              </a:ext>
            </a:extLst>
          </p:cNvPr>
          <p:cNvPicPr preferRelativeResize="0">
            <a:picLocks/>
          </p:cNvPicPr>
          <p:nvPr userDrawn="1"/>
        </p:nvPicPr>
        <p:blipFill>
          <a:blip r:embed="rId7" cstate="email">
            <a:extLst>
              <a:ext uri="{28A0092B-C50C-407E-A947-70E740481C1C}">
                <a14:useLocalDpi xmlns:a14="http://schemas.microsoft.com/office/drawing/2010/main"/>
              </a:ext>
            </a:extLst>
          </a:blip>
          <a:stretch>
            <a:fillRect/>
          </a:stretch>
        </p:blipFill>
        <p:spPr>
          <a:xfrm>
            <a:off x="3392722" y="2317360"/>
            <a:ext cx="1444752" cy="1097280"/>
          </a:xfrm>
          <a:prstGeom prst="rect">
            <a:avLst/>
          </a:prstGeom>
        </p:spPr>
      </p:pic>
      <p:pic>
        <p:nvPicPr>
          <p:cNvPr id="16" name="Picture 15" descr="A picture containing queen, first-aid kit, gift wrapping, flag&#10;&#10;Description automatically generated">
            <a:extLst>
              <a:ext uri="{FF2B5EF4-FFF2-40B4-BE49-F238E27FC236}">
                <a16:creationId xmlns:a16="http://schemas.microsoft.com/office/drawing/2014/main" id="{4C235AD0-79BD-84D1-4931-E043E19DE09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32032" y="1025646"/>
            <a:ext cx="1440180" cy="109728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5F1F85B3-CE3D-431D-9C57-2874AD6D92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624738" y="2815491"/>
            <a:ext cx="297356" cy="399433"/>
          </a:xfrm>
          <a:prstGeom prst="rect">
            <a:avLst/>
          </a:prstGeom>
        </p:spPr>
      </p:pic>
      <p:pic>
        <p:nvPicPr>
          <p:cNvPr id="18" name="Picture 17" descr="A red flag with a white star&#10;&#10;Description automatically generated with low confidence">
            <a:extLst>
              <a:ext uri="{FF2B5EF4-FFF2-40B4-BE49-F238E27FC236}">
                <a16:creationId xmlns:a16="http://schemas.microsoft.com/office/drawing/2014/main" id="{F0329716-3D71-A0BD-DE45-1B3B6AD89314}"/>
              </a:ext>
            </a:extLst>
          </p:cNvPr>
          <p:cNvPicPr>
            <a:picLocks/>
          </p:cNvPicPr>
          <p:nvPr userDrawn="1"/>
        </p:nvPicPr>
        <p:blipFill>
          <a:blip r:embed="rId10" cstate="email">
            <a:extLst>
              <a:ext uri="{28A0092B-C50C-407E-A947-70E740481C1C}">
                <a14:useLocalDpi xmlns:a14="http://schemas.microsoft.com/office/drawing/2010/main"/>
              </a:ext>
            </a:extLst>
          </a:blip>
          <a:stretch>
            <a:fillRect/>
          </a:stretch>
        </p:blipFill>
        <p:spPr>
          <a:xfrm>
            <a:off x="6248400" y="3909492"/>
            <a:ext cx="2133600" cy="2136942"/>
          </a:xfrm>
          <a:prstGeom prst="rect">
            <a:avLst/>
          </a:prstGeom>
        </p:spPr>
      </p:pic>
      <p:pic>
        <p:nvPicPr>
          <p:cNvPr id="19" name="Picture 18" descr="A picture containing text, clipart, vector graphics, businesscard&#10;&#10;Description automatically generated">
            <a:extLst>
              <a:ext uri="{FF2B5EF4-FFF2-40B4-BE49-F238E27FC236}">
                <a16:creationId xmlns:a16="http://schemas.microsoft.com/office/drawing/2014/main" id="{C36DAEE9-C361-3740-AF61-046C7C60064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401744" y="1040410"/>
            <a:ext cx="1440180" cy="1097417"/>
          </a:xfrm>
          <a:prstGeom prst="rect">
            <a:avLst/>
          </a:prstGeom>
        </p:spPr>
      </p:pic>
      <p:pic>
        <p:nvPicPr>
          <p:cNvPr id="20" name="Picture 19" descr="A picture containing text, queen, first-aid kit, flag&#10;&#10;Description automatically generated">
            <a:extLst>
              <a:ext uri="{FF2B5EF4-FFF2-40B4-BE49-F238E27FC236}">
                <a16:creationId xmlns:a16="http://schemas.microsoft.com/office/drawing/2014/main" id="{C14AD379-6A66-ACDB-5E5A-9A553F0FDBCF}"/>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770911" y="1040049"/>
            <a:ext cx="1440180" cy="1098137"/>
          </a:xfrm>
          <a:prstGeom prst="rect">
            <a:avLst/>
          </a:prstGeom>
        </p:spPr>
      </p:pic>
    </p:spTree>
    <p:extLst>
      <p:ext uri="{BB962C8B-B14F-4D97-AF65-F5344CB8AC3E}">
        <p14:creationId xmlns:p14="http://schemas.microsoft.com/office/powerpoint/2010/main" val="3789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8" name="Picture 57">
            <a:extLst>
              <a:ext uri="{FF2B5EF4-FFF2-40B4-BE49-F238E27FC236}">
                <a16:creationId xmlns:a16="http://schemas.microsoft.com/office/drawing/2014/main" id="{9E7088E1-B41D-4399-3FD8-1E1D84BF2B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73" y="866328"/>
            <a:ext cx="5364252" cy="3321299"/>
          </a:xfrm>
          <a:prstGeom prst="rect">
            <a:avLst/>
          </a:prstGeom>
          <a:effectLst>
            <a:softEdge rad="152400"/>
          </a:effectLst>
        </p:spPr>
      </p:pic>
      <p:pic>
        <p:nvPicPr>
          <p:cNvPr id="57" name="Picture 56">
            <a:extLst>
              <a:ext uri="{FF2B5EF4-FFF2-40B4-BE49-F238E27FC236}">
                <a16:creationId xmlns:a16="http://schemas.microsoft.com/office/drawing/2014/main" id="{037FC38B-D2C5-B99D-7E80-7903263FB0A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468" y="2506019"/>
            <a:ext cx="3987506" cy="2657645"/>
          </a:xfrm>
          <a:prstGeom prst="rect">
            <a:avLst/>
          </a:prstGeom>
          <a:effectLst>
            <a:softEdge rad="139700"/>
          </a:effectLst>
        </p:spPr>
      </p:pic>
      <p:pic>
        <p:nvPicPr>
          <p:cNvPr id="60" name="Picture 59">
            <a:extLst>
              <a:ext uri="{FF2B5EF4-FFF2-40B4-BE49-F238E27FC236}">
                <a16:creationId xmlns:a16="http://schemas.microsoft.com/office/drawing/2014/main" id="{7BDEFC86-5F68-551C-C3D9-D6DB27F9ED1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28481" y="586385"/>
            <a:ext cx="3315894" cy="2139032"/>
          </a:xfrm>
          <a:prstGeom prst="rect">
            <a:avLst/>
          </a:prstGeom>
          <a:effectLst>
            <a:softEdge rad="127000"/>
          </a:effectLst>
        </p:spPr>
      </p:pic>
      <p:pic>
        <p:nvPicPr>
          <p:cNvPr id="59" name="Picture 58">
            <a:extLst>
              <a:ext uri="{FF2B5EF4-FFF2-40B4-BE49-F238E27FC236}">
                <a16:creationId xmlns:a16="http://schemas.microsoft.com/office/drawing/2014/main" id="{BD10DD8E-0F89-0AF9-2061-A321E9A9D54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28662" y="1435458"/>
            <a:ext cx="2624142" cy="1956090"/>
          </a:xfrm>
          <a:prstGeom prst="rect">
            <a:avLst/>
          </a:prstGeom>
          <a:effectLst>
            <a:softEdge rad="203200"/>
          </a:effectLst>
        </p:spPr>
      </p:pic>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05511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6" name="Group 15">
            <a:extLst>
              <a:ext uri="{FF2B5EF4-FFF2-40B4-BE49-F238E27FC236}">
                <a16:creationId xmlns:a16="http://schemas.microsoft.com/office/drawing/2014/main" id="{BE37461D-060E-0E01-F698-898A2E845818}"/>
              </a:ext>
            </a:extLst>
          </p:cNvPr>
          <p:cNvGrpSpPr/>
          <p:nvPr userDrawn="1"/>
        </p:nvGrpSpPr>
        <p:grpSpPr>
          <a:xfrm>
            <a:off x="-218" y="-3702"/>
            <a:ext cx="9144000" cy="6272048"/>
            <a:chOff x="-218" y="-3702"/>
            <a:chExt cx="9144000" cy="6272048"/>
          </a:xfrm>
        </p:grpSpPr>
        <p:pic>
          <p:nvPicPr>
            <p:cNvPr id="6" name="Picture 5">
              <a:extLst>
                <a:ext uri="{FF2B5EF4-FFF2-40B4-BE49-F238E27FC236}">
                  <a16:creationId xmlns:a16="http://schemas.microsoft.com/office/drawing/2014/main" id="{6A0DF8FC-1FC1-F06B-686A-BA2232F7D089}"/>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18" y="-3702"/>
              <a:ext cx="9144000" cy="6088866"/>
            </a:xfrm>
            <a:prstGeom prst="rect">
              <a:avLst/>
            </a:prstGeom>
            <a:effectLst/>
          </p:spPr>
        </p:pic>
        <p:sp>
          <p:nvSpPr>
            <p:cNvPr id="11" name="TextBox 10">
              <a:extLst>
                <a:ext uri="{FF2B5EF4-FFF2-40B4-BE49-F238E27FC236}">
                  <a16:creationId xmlns:a16="http://schemas.microsoft.com/office/drawing/2014/main" id="{EB94F49D-571E-1FDA-D1A4-7D853BFAF3B9}"/>
                </a:ext>
              </a:extLst>
            </p:cNvPr>
            <p:cNvSpPr txBox="1"/>
            <p:nvPr userDrawn="1"/>
          </p:nvSpPr>
          <p:spPr>
            <a:xfrm>
              <a:off x="3467621" y="6022125"/>
              <a:ext cx="2305952" cy="246221"/>
            </a:xfrm>
            <a:prstGeom prst="rect">
              <a:avLst/>
            </a:prstGeom>
            <a:noFill/>
          </p:spPr>
          <p:txBody>
            <a:bodyPr wrap="non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grpSp>
      <p:sp>
        <p:nvSpPr>
          <p:cNvPr id="18" name="Title Placeholder 1">
            <a:extLst>
              <a:ext uri="{FF2B5EF4-FFF2-40B4-BE49-F238E27FC236}">
                <a16:creationId xmlns:a16="http://schemas.microsoft.com/office/drawing/2014/main" id="{BDB43B0A-8BF7-5A3B-6759-DD3F657F7A95}"/>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910F1152-CA75-F764-BD8D-119A91B859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2" name="Rectangle 61">
            <a:extLst>
              <a:ext uri="{FF2B5EF4-FFF2-40B4-BE49-F238E27FC236}">
                <a16:creationId xmlns:a16="http://schemas.microsoft.com/office/drawing/2014/main" id="{636438DE-FB3D-50B6-8DC3-FBAFAB6288BC}"/>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E7EAC9B2-7494-89AF-A05A-378B57195B79}"/>
              </a:ext>
            </a:extLst>
          </p:cNvPr>
          <p:cNvGrpSpPr/>
          <p:nvPr userDrawn="1"/>
        </p:nvGrpSpPr>
        <p:grpSpPr>
          <a:xfrm>
            <a:off x="-13020" y="6078647"/>
            <a:ext cx="9176753" cy="200055"/>
            <a:chOff x="-823" y="6611053"/>
            <a:chExt cx="9183128" cy="200055"/>
          </a:xfrm>
        </p:grpSpPr>
        <p:cxnSp>
          <p:nvCxnSpPr>
            <p:cNvPr id="64" name="Straight Connector 63">
              <a:extLst>
                <a:ext uri="{FF2B5EF4-FFF2-40B4-BE49-F238E27FC236}">
                  <a16:creationId xmlns:a16="http://schemas.microsoft.com/office/drawing/2014/main" id="{AFDB1245-86B0-8404-BB33-D45B59BA076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72A2FDAC-2600-36A8-BDEF-1F698396560B}"/>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6" name="Straight Connector 65">
            <a:extLst>
              <a:ext uri="{FF2B5EF4-FFF2-40B4-BE49-F238E27FC236}">
                <a16:creationId xmlns:a16="http://schemas.microsoft.com/office/drawing/2014/main" id="{E18B3903-E7BB-A6F5-0E42-3FD9356BC19F}"/>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7" name="AMC">
            <a:extLst>
              <a:ext uri="{FF2B5EF4-FFF2-40B4-BE49-F238E27FC236}">
                <a16:creationId xmlns:a16="http://schemas.microsoft.com/office/drawing/2014/main" id="{A5B62CBF-D59B-5DD5-93DD-1DCFC4B485A3}"/>
              </a:ext>
            </a:extLst>
          </p:cNvPr>
          <p:cNvGrpSpPr>
            <a:grpSpLocks noChangeAspect="1"/>
          </p:cNvGrpSpPr>
          <p:nvPr userDrawn="1"/>
        </p:nvGrpSpPr>
        <p:grpSpPr bwMode="auto">
          <a:xfrm>
            <a:off x="7683773" y="5747531"/>
            <a:ext cx="577241" cy="677368"/>
            <a:chOff x="3311" y="1116"/>
            <a:chExt cx="1816" cy="2131"/>
          </a:xfrm>
        </p:grpSpPr>
        <p:sp>
          <p:nvSpPr>
            <p:cNvPr id="68" name="WHITE bkgrnd">
              <a:extLst>
                <a:ext uri="{FF2B5EF4-FFF2-40B4-BE49-F238E27FC236}">
                  <a16:creationId xmlns:a16="http://schemas.microsoft.com/office/drawing/2014/main" id="{FA9A24AD-D836-EB56-F6FC-3E5846CAFFA5}"/>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9" name="BLACK outline">
              <a:extLst>
                <a:ext uri="{FF2B5EF4-FFF2-40B4-BE49-F238E27FC236}">
                  <a16:creationId xmlns:a16="http://schemas.microsoft.com/office/drawing/2014/main" id="{9C51BFEE-7F6B-ADF7-0154-381A2FCA86E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UE">
              <a:extLst>
                <a:ext uri="{FF2B5EF4-FFF2-40B4-BE49-F238E27FC236}">
                  <a16:creationId xmlns:a16="http://schemas.microsoft.com/office/drawing/2014/main" id="{AE071DB0-6941-24E4-D4A1-21D27A3EBF3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RED">
              <a:extLst>
                <a:ext uri="{FF2B5EF4-FFF2-40B4-BE49-F238E27FC236}">
                  <a16:creationId xmlns:a16="http://schemas.microsoft.com/office/drawing/2014/main" id="{F6C3ACA7-316F-E1AA-1DFA-6E4435C3F4C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2" name="Picture 71">
            <a:extLst>
              <a:ext uri="{FF2B5EF4-FFF2-40B4-BE49-F238E27FC236}">
                <a16:creationId xmlns:a16="http://schemas.microsoft.com/office/drawing/2014/main" id="{C283641D-7B83-8BC9-2469-43D89A5CA5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4ED72442-2512-D97E-DA47-DA12FFE3755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3B7773A9-FA8F-2324-7DED-E6CB9A11E00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43339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2" name="Picture 1">
            <a:extLst>
              <a:ext uri="{FF2B5EF4-FFF2-40B4-BE49-F238E27FC236}">
                <a16:creationId xmlns:a16="http://schemas.microsoft.com/office/drawing/2014/main" id="{B79901A9-059A-1BD5-62C2-0A8043C01D22}"/>
              </a:ext>
            </a:extLst>
          </p:cNvPr>
          <p:cNvPicPr>
            <a:picLocks noChangeAspect="1"/>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294" y="0"/>
            <a:ext cx="9147291" cy="6163056"/>
          </a:xfrm>
          <a:prstGeom prst="rect">
            <a:avLst/>
          </a:prstGeom>
          <a:noFill/>
          <a:effectLst/>
        </p:spPr>
      </p:pic>
      <p:sp>
        <p:nvSpPr>
          <p:cNvPr id="18" name="Title Placeholder 1">
            <a:extLst>
              <a:ext uri="{FF2B5EF4-FFF2-40B4-BE49-F238E27FC236}">
                <a16:creationId xmlns:a16="http://schemas.microsoft.com/office/drawing/2014/main" id="{EBF2B9F2-660D-BA44-21B7-FC095FAC79FC}"/>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19" name="Picture 18">
            <a:extLst>
              <a:ext uri="{FF2B5EF4-FFF2-40B4-BE49-F238E27FC236}">
                <a16:creationId xmlns:a16="http://schemas.microsoft.com/office/drawing/2014/main" id="{F86B353A-D389-A689-0E3D-DF81F546EB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3" name="Rectangle 62">
            <a:extLst>
              <a:ext uri="{FF2B5EF4-FFF2-40B4-BE49-F238E27FC236}">
                <a16:creationId xmlns:a16="http://schemas.microsoft.com/office/drawing/2014/main" id="{6E629478-BE70-6454-70DB-E179407A3356}"/>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9F4E2C0B-5996-E71E-F239-A8D7327DB979}"/>
              </a:ext>
            </a:extLst>
          </p:cNvPr>
          <p:cNvGrpSpPr/>
          <p:nvPr userDrawn="1"/>
        </p:nvGrpSpPr>
        <p:grpSpPr>
          <a:xfrm>
            <a:off x="-13020" y="6078647"/>
            <a:ext cx="9176753" cy="200055"/>
            <a:chOff x="-823" y="6611053"/>
            <a:chExt cx="9183128" cy="200055"/>
          </a:xfrm>
        </p:grpSpPr>
        <p:cxnSp>
          <p:nvCxnSpPr>
            <p:cNvPr id="65" name="Straight Connector 64">
              <a:extLst>
                <a:ext uri="{FF2B5EF4-FFF2-40B4-BE49-F238E27FC236}">
                  <a16:creationId xmlns:a16="http://schemas.microsoft.com/office/drawing/2014/main" id="{AE0569D9-CE41-9E0F-5C0E-43E5E9E12D79}"/>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74AD0BCB-0118-34D1-4861-49565EBED9AC}"/>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7" name="Straight Connector 66">
            <a:extLst>
              <a:ext uri="{FF2B5EF4-FFF2-40B4-BE49-F238E27FC236}">
                <a16:creationId xmlns:a16="http://schemas.microsoft.com/office/drawing/2014/main" id="{E82408E0-3458-4F49-D62A-ABBA6AA76C24}"/>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8" name="AMC">
            <a:extLst>
              <a:ext uri="{FF2B5EF4-FFF2-40B4-BE49-F238E27FC236}">
                <a16:creationId xmlns:a16="http://schemas.microsoft.com/office/drawing/2014/main" id="{0E048E65-ADBE-A325-082E-790344B033FC}"/>
              </a:ext>
            </a:extLst>
          </p:cNvPr>
          <p:cNvGrpSpPr>
            <a:grpSpLocks noChangeAspect="1"/>
          </p:cNvGrpSpPr>
          <p:nvPr userDrawn="1"/>
        </p:nvGrpSpPr>
        <p:grpSpPr bwMode="auto">
          <a:xfrm>
            <a:off x="7683773" y="5747531"/>
            <a:ext cx="577241" cy="677368"/>
            <a:chOff x="3311" y="1116"/>
            <a:chExt cx="1816" cy="2131"/>
          </a:xfrm>
        </p:grpSpPr>
        <p:sp>
          <p:nvSpPr>
            <p:cNvPr id="69" name="WHITE bkgrnd">
              <a:extLst>
                <a:ext uri="{FF2B5EF4-FFF2-40B4-BE49-F238E27FC236}">
                  <a16:creationId xmlns:a16="http://schemas.microsoft.com/office/drawing/2014/main" id="{EC45BC9B-258F-1A3B-0DFC-8767AB74F41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0" name="BLACK outline">
              <a:extLst>
                <a:ext uri="{FF2B5EF4-FFF2-40B4-BE49-F238E27FC236}">
                  <a16:creationId xmlns:a16="http://schemas.microsoft.com/office/drawing/2014/main" id="{8980677A-7B83-2D3D-C029-9303DE0C54A7}"/>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UE">
              <a:extLst>
                <a:ext uri="{FF2B5EF4-FFF2-40B4-BE49-F238E27FC236}">
                  <a16:creationId xmlns:a16="http://schemas.microsoft.com/office/drawing/2014/main" id="{62256B08-BFD1-2CF1-CCC6-EE0042D4FBB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RED">
              <a:extLst>
                <a:ext uri="{FF2B5EF4-FFF2-40B4-BE49-F238E27FC236}">
                  <a16:creationId xmlns:a16="http://schemas.microsoft.com/office/drawing/2014/main" id="{7F0D72AD-824E-6BD0-A0C5-7D6ABFABBF96}"/>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3" name="Picture 72">
            <a:extLst>
              <a:ext uri="{FF2B5EF4-FFF2-40B4-BE49-F238E27FC236}">
                <a16:creationId xmlns:a16="http://schemas.microsoft.com/office/drawing/2014/main" id="{90E45AAF-EAE9-46B8-435B-242AF44F987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3" name="Picture 2" descr="800px-US-O10_insignia_svg.png">
            <a:extLst>
              <a:ext uri="{FF2B5EF4-FFF2-40B4-BE49-F238E27FC236}">
                <a16:creationId xmlns:a16="http://schemas.microsoft.com/office/drawing/2014/main" id="{9E06873E-72C2-41F9-88F9-2569EDBF96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B1ABD116-3A9A-C20A-342D-A02E221FA0EC}"/>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846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ransition Slide 3">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0D6E72D7-AE84-4CF4-0576-8690654676E5}"/>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0"/>
            <a:ext cx="9144000" cy="6163056"/>
          </a:xfrm>
          <a:prstGeom prst="rect">
            <a:avLst/>
          </a:prstGeom>
          <a:effectLst/>
        </p:spPr>
      </p:pic>
      <p:sp>
        <p:nvSpPr>
          <p:cNvPr id="2" name="Title Placeholder 1">
            <a:extLst>
              <a:ext uri="{FF2B5EF4-FFF2-40B4-BE49-F238E27FC236}">
                <a16:creationId xmlns:a16="http://schemas.microsoft.com/office/drawing/2014/main" id="{937873A0-3ADE-C3FC-7042-731AA7F92118}"/>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5BA5145D-5CDD-71DC-8769-9373C9C17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0BEAE806-8572-34EB-D87C-6C96E7D86EC9}"/>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01BC4870-D1D4-B6A9-1BE5-C2BFEA64A9EE}"/>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203498AF-EB7F-ED8B-B4FA-922DA01D3E3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D4A638E-B4A0-63B2-302F-818978040F6E}"/>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034B5A96-35C8-F57B-5A3C-1371940A421D}"/>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3D2054B7-DFC2-A887-1ECD-B25F7254ABA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46ACC3B1-C080-AC30-380E-A77FFFA945F7}"/>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37514AE2-40B4-19F8-35EF-732C3DDA01D6}"/>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1BE23C5-664F-650D-FDB9-41BA6C5F7A53}"/>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FB6196C-FD3B-BB74-6DF1-B1933A1B3900}"/>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3651695E-B8BF-AF6C-7C2A-4A79E012150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8" name="Picture 7" descr="800px-US-O10_insignia_svg.png">
            <a:extLst>
              <a:ext uri="{FF2B5EF4-FFF2-40B4-BE49-F238E27FC236}">
                <a16:creationId xmlns:a16="http://schemas.microsoft.com/office/drawing/2014/main" id="{293708AD-062F-E5FD-8540-573CA041AB5B}"/>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0261474F-A80F-B9BA-AAEB-7D344EBD74D2}"/>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7681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ransition Slide 4">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pic>
        <p:nvPicPr>
          <p:cNvPr id="6" name="Picture 5">
            <a:extLst>
              <a:ext uri="{FF2B5EF4-FFF2-40B4-BE49-F238E27FC236}">
                <a16:creationId xmlns:a16="http://schemas.microsoft.com/office/drawing/2014/main" id="{A17ED2AF-F1C6-0FD2-CD56-6A55A37D1C06}"/>
              </a:ext>
            </a:extLst>
          </p:cNvPr>
          <p:cNvPicPr>
            <a:picLocks/>
          </p:cNvPicPr>
          <p:nvPr userDrawn="1"/>
        </p:nvPicPr>
        <p:blipFill>
          <a:blip r:embed="rId3" cstate="email">
            <a:alphaModFix amt="20000"/>
            <a:extLst>
              <a:ext uri="{28A0092B-C50C-407E-A947-70E740481C1C}">
                <a14:useLocalDpi xmlns:a14="http://schemas.microsoft.com/office/drawing/2010/main"/>
              </a:ext>
            </a:extLst>
          </a:blip>
          <a:stretch>
            <a:fillRect/>
          </a:stretch>
        </p:blipFill>
        <p:spPr>
          <a:xfrm>
            <a:off x="0" y="-381"/>
            <a:ext cx="9144000" cy="6163056"/>
          </a:xfrm>
          <a:prstGeom prst="rect">
            <a:avLst/>
          </a:prstGeom>
          <a:effectLst/>
        </p:spPr>
      </p:pic>
      <p:sp>
        <p:nvSpPr>
          <p:cNvPr id="3" name="Title Placeholder 1">
            <a:extLst>
              <a:ext uri="{FF2B5EF4-FFF2-40B4-BE49-F238E27FC236}">
                <a16:creationId xmlns:a16="http://schemas.microsoft.com/office/drawing/2014/main" id="{77B26595-AFF1-A461-53CB-843A2D157E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8" name="Picture 7">
            <a:extLst>
              <a:ext uri="{FF2B5EF4-FFF2-40B4-BE49-F238E27FC236}">
                <a16:creationId xmlns:a16="http://schemas.microsoft.com/office/drawing/2014/main" id="{FFC00729-A179-1234-FC2A-E507BD9E32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9102" y="-69505"/>
            <a:ext cx="2294330" cy="869521"/>
          </a:xfrm>
          <a:prstGeom prst="rect">
            <a:avLst/>
          </a:prstGeom>
        </p:spPr>
      </p:pic>
      <p:sp>
        <p:nvSpPr>
          <p:cNvPr id="64" name="Rectangle 63">
            <a:extLst>
              <a:ext uri="{FF2B5EF4-FFF2-40B4-BE49-F238E27FC236}">
                <a16:creationId xmlns:a16="http://schemas.microsoft.com/office/drawing/2014/main" id="{7E59FB3B-B516-CAA0-1456-32CEC67334BF}"/>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99AFC963-87A0-347B-7756-1C61058FA917}"/>
              </a:ext>
            </a:extLst>
          </p:cNvPr>
          <p:cNvGrpSpPr/>
          <p:nvPr userDrawn="1"/>
        </p:nvGrpSpPr>
        <p:grpSpPr>
          <a:xfrm>
            <a:off x="-13020" y="6078647"/>
            <a:ext cx="9176753" cy="200055"/>
            <a:chOff x="-823" y="6611053"/>
            <a:chExt cx="9183128" cy="200055"/>
          </a:xfrm>
        </p:grpSpPr>
        <p:cxnSp>
          <p:nvCxnSpPr>
            <p:cNvPr id="66" name="Straight Connector 65">
              <a:extLst>
                <a:ext uri="{FF2B5EF4-FFF2-40B4-BE49-F238E27FC236}">
                  <a16:creationId xmlns:a16="http://schemas.microsoft.com/office/drawing/2014/main" id="{9A049219-FF67-DAE6-8B36-EF12D1DEFDB5}"/>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95FEE851-7B66-1209-F64D-0C885522C3C8}"/>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8" name="Straight Connector 67">
            <a:extLst>
              <a:ext uri="{FF2B5EF4-FFF2-40B4-BE49-F238E27FC236}">
                <a16:creationId xmlns:a16="http://schemas.microsoft.com/office/drawing/2014/main" id="{2B0A9FB9-1C2B-4638-1AF7-76CE2394CCF5}"/>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9" name="AMC">
            <a:extLst>
              <a:ext uri="{FF2B5EF4-FFF2-40B4-BE49-F238E27FC236}">
                <a16:creationId xmlns:a16="http://schemas.microsoft.com/office/drawing/2014/main" id="{C9D64A83-EB81-6CEC-1836-AA1673EFBC38}"/>
              </a:ext>
            </a:extLst>
          </p:cNvPr>
          <p:cNvGrpSpPr>
            <a:grpSpLocks noChangeAspect="1"/>
          </p:cNvGrpSpPr>
          <p:nvPr userDrawn="1"/>
        </p:nvGrpSpPr>
        <p:grpSpPr bwMode="auto">
          <a:xfrm>
            <a:off x="7683773" y="5747531"/>
            <a:ext cx="577241" cy="677368"/>
            <a:chOff x="3311" y="1116"/>
            <a:chExt cx="1816" cy="2131"/>
          </a:xfrm>
        </p:grpSpPr>
        <p:sp>
          <p:nvSpPr>
            <p:cNvPr id="70" name="WHITE bkgrnd">
              <a:extLst>
                <a:ext uri="{FF2B5EF4-FFF2-40B4-BE49-F238E27FC236}">
                  <a16:creationId xmlns:a16="http://schemas.microsoft.com/office/drawing/2014/main" id="{6B84A696-E218-9662-061E-36D05DED24A6}"/>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1" name="BLACK outline">
              <a:extLst>
                <a:ext uri="{FF2B5EF4-FFF2-40B4-BE49-F238E27FC236}">
                  <a16:creationId xmlns:a16="http://schemas.microsoft.com/office/drawing/2014/main" id="{DA3DE2BE-799F-20B1-6074-3BFB3EEF76E5}"/>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2" name="BLUE">
              <a:extLst>
                <a:ext uri="{FF2B5EF4-FFF2-40B4-BE49-F238E27FC236}">
                  <a16:creationId xmlns:a16="http://schemas.microsoft.com/office/drawing/2014/main" id="{33DDADC9-5B35-212D-075B-080EADC554DD}"/>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73" name="RED">
              <a:extLst>
                <a:ext uri="{FF2B5EF4-FFF2-40B4-BE49-F238E27FC236}">
                  <a16:creationId xmlns:a16="http://schemas.microsoft.com/office/drawing/2014/main" id="{C5EA9833-15AD-A133-1D72-8E8B97C707D5}"/>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74" name="Picture 73">
            <a:extLst>
              <a:ext uri="{FF2B5EF4-FFF2-40B4-BE49-F238E27FC236}">
                <a16:creationId xmlns:a16="http://schemas.microsoft.com/office/drawing/2014/main" id="{A9D161E2-8A12-F01D-02DF-B641F1044A5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01442" y="5750836"/>
            <a:ext cx="717327" cy="671715"/>
          </a:xfrm>
          <a:prstGeom prst="rect">
            <a:avLst/>
          </a:prstGeom>
        </p:spPr>
      </p:pic>
      <p:pic>
        <p:nvPicPr>
          <p:cNvPr id="2" name="Picture 1" descr="800px-US-O10_insignia_svg.png">
            <a:extLst>
              <a:ext uri="{FF2B5EF4-FFF2-40B4-BE49-F238E27FC236}">
                <a16:creationId xmlns:a16="http://schemas.microsoft.com/office/drawing/2014/main" id="{F155C002-5105-BE50-ACD2-CE310EDCA5A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42F88708-5C4D-608D-8501-35F70CD611B8}"/>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230659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ckup or Guidanc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pic>
        <p:nvPicPr>
          <p:cNvPr id="3" name="Picture 2">
            <a:extLst>
              <a:ext uri="{FF2B5EF4-FFF2-40B4-BE49-F238E27FC236}">
                <a16:creationId xmlns:a16="http://schemas.microsoft.com/office/drawing/2014/main" id="{E4F7953F-1ACC-DC00-C907-851FCD6B78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grpSp>
        <p:nvGrpSpPr>
          <p:cNvPr id="24" name="Group 23">
            <a:extLst>
              <a:ext uri="{FF2B5EF4-FFF2-40B4-BE49-F238E27FC236}">
                <a16:creationId xmlns:a16="http://schemas.microsoft.com/office/drawing/2014/main" id="{B70EA5DA-B947-653D-8912-F2D513125BB2}"/>
              </a:ext>
            </a:extLst>
          </p:cNvPr>
          <p:cNvGrpSpPr/>
          <p:nvPr userDrawn="1"/>
        </p:nvGrpSpPr>
        <p:grpSpPr>
          <a:xfrm>
            <a:off x="-13020" y="6389931"/>
            <a:ext cx="9176753" cy="200055"/>
            <a:chOff x="-823" y="6601325"/>
            <a:chExt cx="9183128" cy="200055"/>
          </a:xfrm>
        </p:grpSpPr>
        <p:cxnSp>
          <p:nvCxnSpPr>
            <p:cNvPr id="25" name="Straight Connector 24">
              <a:extLst>
                <a:ext uri="{FF2B5EF4-FFF2-40B4-BE49-F238E27FC236}">
                  <a16:creationId xmlns:a16="http://schemas.microsoft.com/office/drawing/2014/main" id="{53DC60C6-DB1B-EA27-DAA5-6D5651E22DE3}"/>
                </a:ext>
              </a:extLst>
            </p:cNvPr>
            <p:cNvCxnSpPr>
              <a:cxnSpLocks/>
            </p:cNvCxnSpPr>
            <p:nvPr userDrawn="1"/>
          </p:nvCxnSpPr>
          <p:spPr>
            <a:xfrm flipV="1">
              <a:off x="-823" y="6624065"/>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0EFF4C9-7629-233A-E393-EBADDF9E8FC9}"/>
                </a:ext>
              </a:extLst>
            </p:cNvPr>
            <p:cNvSpPr txBox="1"/>
            <p:nvPr userDrawn="1"/>
          </p:nvSpPr>
          <p:spPr>
            <a:xfrm>
              <a:off x="3400361" y="6601325"/>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27" name="Straight Connector 26">
            <a:extLst>
              <a:ext uri="{FF2B5EF4-FFF2-40B4-BE49-F238E27FC236}">
                <a16:creationId xmlns:a16="http://schemas.microsoft.com/office/drawing/2014/main" id="{25A56150-4E0F-6B90-CA73-D8DDAA88CFBF}"/>
              </a:ext>
            </a:extLst>
          </p:cNvPr>
          <p:cNvCxnSpPr>
            <a:cxnSpLocks/>
          </p:cNvCxnSpPr>
          <p:nvPr userDrawn="1"/>
        </p:nvCxnSpPr>
        <p:spPr>
          <a:xfrm>
            <a:off x="-23576" y="6546952"/>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28" name="AMC">
            <a:extLst>
              <a:ext uri="{FF2B5EF4-FFF2-40B4-BE49-F238E27FC236}">
                <a16:creationId xmlns:a16="http://schemas.microsoft.com/office/drawing/2014/main" id="{B32B51D1-9381-9348-5F62-1C716BE418BD}"/>
              </a:ext>
            </a:extLst>
          </p:cNvPr>
          <p:cNvGrpSpPr>
            <a:grpSpLocks noChangeAspect="1"/>
          </p:cNvGrpSpPr>
          <p:nvPr userDrawn="1"/>
        </p:nvGrpSpPr>
        <p:grpSpPr bwMode="auto">
          <a:xfrm>
            <a:off x="7683773" y="6068543"/>
            <a:ext cx="577241" cy="677368"/>
            <a:chOff x="3311" y="1116"/>
            <a:chExt cx="1816" cy="2131"/>
          </a:xfrm>
        </p:grpSpPr>
        <p:sp>
          <p:nvSpPr>
            <p:cNvPr id="29" name="WHITE bkgrnd">
              <a:extLst>
                <a:ext uri="{FF2B5EF4-FFF2-40B4-BE49-F238E27FC236}">
                  <a16:creationId xmlns:a16="http://schemas.microsoft.com/office/drawing/2014/main" id="{D1AD9D57-9C19-42D2-F5D5-F2D7D6BF9D8E}"/>
                </a:ext>
              </a:extLst>
            </p:cNvPr>
            <p:cNvSpPr>
              <a:spLocks/>
            </p:cNvSpPr>
            <p:nvPr userDrawn="1"/>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30" name="BLACK outline">
              <a:extLst>
                <a:ext uri="{FF2B5EF4-FFF2-40B4-BE49-F238E27FC236}">
                  <a16:creationId xmlns:a16="http://schemas.microsoft.com/office/drawing/2014/main" id="{5C2DA171-42C9-B10F-4687-AB722E4194ED}"/>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1" name="BLUE">
              <a:extLst>
                <a:ext uri="{FF2B5EF4-FFF2-40B4-BE49-F238E27FC236}">
                  <a16:creationId xmlns:a16="http://schemas.microsoft.com/office/drawing/2014/main" id="{EDDFDC83-2940-AC24-788E-25BFB9CDE929}"/>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36" name="RED">
              <a:extLst>
                <a:ext uri="{FF2B5EF4-FFF2-40B4-BE49-F238E27FC236}">
                  <a16:creationId xmlns:a16="http://schemas.microsoft.com/office/drawing/2014/main" id="{18502D7B-D25A-4486-0C1A-230773E0B2FC}"/>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56" name="Picture 55">
            <a:extLst>
              <a:ext uri="{FF2B5EF4-FFF2-40B4-BE49-F238E27FC236}">
                <a16:creationId xmlns:a16="http://schemas.microsoft.com/office/drawing/2014/main" id="{5F17F949-F155-F6A6-A942-2610B79EA78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6071040"/>
            <a:ext cx="715414" cy="673331"/>
          </a:xfrm>
          <a:prstGeom prst="rect">
            <a:avLst/>
          </a:prstGeom>
        </p:spPr>
      </p:pic>
      <p:pic>
        <p:nvPicPr>
          <p:cNvPr id="2" name="Picture 1" descr="800px-US-O10_insignia_svg.png">
            <a:extLst>
              <a:ext uri="{FF2B5EF4-FFF2-40B4-BE49-F238E27FC236}">
                <a16:creationId xmlns:a16="http://schemas.microsoft.com/office/drawing/2014/main" id="{282BC945-EBE1-0D37-18BA-631A8448181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411889"/>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7E55220F-C0F1-3DC0-270F-474C03F3265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411889"/>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0682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8757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37244845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
        <p:nvSpPr>
          <p:cNvPr id="3" name="Rectangle 2">
            <a:extLst>
              <a:ext uri="{FF2B5EF4-FFF2-40B4-BE49-F238E27FC236}">
                <a16:creationId xmlns:a16="http://schemas.microsoft.com/office/drawing/2014/main" id="{4AE16F50-053A-2A70-15AC-09F032651C85}"/>
              </a:ext>
            </a:extLst>
          </p:cNvPr>
          <p:cNvSpPr>
            <a:spLocks/>
          </p:cNvSpPr>
          <p:nvPr userDrawn="1"/>
        </p:nvSpPr>
        <p:spPr>
          <a:xfrm>
            <a:off x="-19458" y="6650250"/>
            <a:ext cx="7330725" cy="215444"/>
          </a:xfrm>
          <a:prstGeom prst="rect">
            <a:avLst/>
          </a:prstGeom>
        </p:spPr>
        <p:txBody>
          <a:bodyPr wrap="square">
            <a:spAutoFit/>
          </a:bodyPr>
          <a:lstStyle/>
          <a:p>
            <a:r>
              <a:rPr lang="en-US" sz="800" b="1" dirty="0">
                <a:solidFill>
                  <a:schemeClr val="bg1"/>
                </a:solidFill>
              </a:rPr>
              <a:t>POC Information: Samantha M. Evans, DHR, (573) 596-1037; Samantha.m.evans13.civ@army.mil</a:t>
            </a:r>
          </a:p>
        </p:txBody>
      </p:sp>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698" r:id="rId2"/>
    <p:sldLayoutId id="2147483714" r:id="rId3"/>
    <p:sldLayoutId id="2147483715" r:id="rId4"/>
    <p:sldLayoutId id="2147483717" r:id="rId5"/>
    <p:sldLayoutId id="2147483716" r:id="rId6"/>
    <p:sldLayoutId id="2147483699" r:id="rId7"/>
    <p:sldLayoutId id="2147483719" r:id="rId8"/>
    <p:sldLayoutId id="2147483718" r:id="rId9"/>
    <p:sldLayoutId id="2147483720" r:id="rId10"/>
    <p:sldLayoutId id="2147483721" r:id="rId11"/>
    <p:sldLayoutId id="2147483722" r:id="rId12"/>
    <p:sldLayoutId id="214748372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itle Placeholder 1"/>
          <p:cNvSpPr>
            <a:spLocks noGrp="1"/>
          </p:cNvSpPr>
          <p:nvPr userDrawn="1">
            <p:ph type="title"/>
          </p:nvPr>
        </p:nvSpPr>
        <p:spPr>
          <a:xfrm>
            <a:off x="85618" y="90958"/>
            <a:ext cx="8979408" cy="822960"/>
          </a:xfrm>
          <a:prstGeom prst="rect">
            <a:avLst/>
          </a:prstGeom>
          <a:ln w="3175">
            <a:noFill/>
          </a:ln>
        </p:spPr>
        <p:txBody>
          <a:bodyPr vert="horz" lIns="91440" tIns="45720" rIns="91440" bIns="45720" rtlCol="0" anchor="t" anchorCtr="0">
            <a:normAutofit/>
          </a:bodyPr>
          <a:lstStyle/>
          <a:p>
            <a:r>
              <a:rPr lang="en-US"/>
              <a:t>Facer:  Click to edit Master title style</a:t>
            </a:r>
            <a:br>
              <a:rPr lang="en-US"/>
            </a:br>
            <a:r>
              <a:rPr lang="en-US" sz="2400">
                <a:solidFill>
                  <a:schemeClr val="bg1">
                    <a:lumMod val="50000"/>
                  </a:schemeClr>
                </a:solidFill>
              </a:rPr>
              <a:t>Master sub–title style</a:t>
            </a:r>
            <a:endParaRPr lang="en-US"/>
          </a:p>
        </p:txBody>
      </p:sp>
      <p:sp>
        <p:nvSpPr>
          <p:cNvPr id="4" name="Text Placeholder 3">
            <a:extLst>
              <a:ext uri="{FF2B5EF4-FFF2-40B4-BE49-F238E27FC236}">
                <a16:creationId xmlns:a16="http://schemas.microsoft.com/office/drawing/2014/main" id="{577C8F48-D1DE-F3AC-92E9-4CB3CD429514}"/>
              </a:ext>
            </a:extLst>
          </p:cNvPr>
          <p:cNvSpPr>
            <a:spLocks noGrp="1"/>
          </p:cNvSpPr>
          <p:nvPr>
            <p:ph type="body" idx="1"/>
          </p:nvPr>
        </p:nvSpPr>
        <p:spPr>
          <a:xfrm>
            <a:off x="82977" y="1058862"/>
            <a:ext cx="8979408" cy="5492534"/>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755126"/>
      </p:ext>
    </p:extLst>
  </p:cSld>
  <p:clrMap bg1="lt1" tx1="dk1" bg2="lt2" tx2="dk2" accent1="accent1" accent2="accent2" accent3="accent3" accent4="accent4" accent5="accent5" accent6="accent6" hlink="hlink" folHlink="folHlink"/>
  <p:sldLayoutIdLst>
    <p:sldLayoutId id="2147483648" r:id="rId1"/>
    <p:sldLayoutId id="214748364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actnow.army.mi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msepjobs.militaryonesource.mil/msep/home"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myseco.militaryonesource.mil/portal/content/view/8576" TargetMode="External"/><Relationship Id="rId5" Type="http://schemas.openxmlformats.org/officeDocument/2006/relationships/hyperlink" Target="https://mycaa.militaryonesource.mil/mycaa/" TargetMode="External"/><Relationship Id="rId4" Type="http://schemas.openxmlformats.org/officeDocument/2006/relationships/hyperlink" Target="https://www.armymwr.com/programs-and-services/personal-assistance/employment-readiness-program/army-spouse-employment-career-and-educatio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www.amc.af.mil/Home/AMC-Travel-Site/AMC-Pet-Travel-Page/"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hr.ippsa.army.mil/" TargetMode="Externa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package" Target="../embeddings/Microsoft_PowerPoint_Presentation.pptx"/></Relationships>
</file>

<file path=ppt/slides/_rels/slide32.xml.rels><?xml version="1.0" encoding="UTF-8" standalone="yes"?>
<Relationships xmlns="http://schemas.openxmlformats.org/package/2006/relationships"><Relationship Id="rId3" Type="http://schemas.openxmlformats.org/officeDocument/2006/relationships/hyperlink" Target="https://efmpandme.militaryonesource.mil/"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efmp.army.mil/EnterpriseEfmp" TargetMode="External"/><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efmp.amedd.army.mil/tools/contacts.html"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uscis.gov/"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www.fcg.pentagon.mil/"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s://travel.state.gov/content/travel/en/passports/need-passport.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jkodirect.jten.mil/"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hyperlink" Target="http://www.fcg.pentagon.mil/" TargetMode="External"/><Relationship Id="rId4" Type="http://schemas.openxmlformats.org/officeDocument/2006/relationships/hyperlink" Target="https://prmsglobal.prms.af.mil/prmsconv/profile/survey/start.aspx"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hyperlink" Target="https://apacs.milcloud.mil/fcg/" TargetMode="Externa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6604075"/>
            <a:ext cx="1604211" cy="263263"/>
          </a:xfrm>
          <a:prstGeom prst="rect">
            <a:avLst/>
          </a:prstGeom>
        </p:spPr>
        <p:txBody>
          <a:bodyPr vert="horz" lIns="91440" tIns="45720" rIns="91440" bIns="45720" rtlCol="0" anchor="t">
            <a:noAutofit/>
          </a:bodyPr>
          <a:lstStyle/>
          <a:p>
            <a:pPr>
              <a:lnSpc>
                <a:spcPct val="120000"/>
              </a:lnSpc>
              <a:spcBef>
                <a:spcPct val="0"/>
              </a:spcBef>
              <a:defRPr/>
            </a:pPr>
            <a:r>
              <a:rPr lang="en-US" sz="800" b="1" dirty="0">
                <a:solidFill>
                  <a:prstClr val="white"/>
                </a:solidFill>
                <a:latin typeface="Arial" panose="020B0604020202020204" pitchFamily="34" charset="0"/>
                <a:cs typeface="Arial" panose="020B0604020202020204" pitchFamily="34" charset="0"/>
              </a:rPr>
              <a:t>As of 18JUN2024</a:t>
            </a:r>
          </a:p>
        </p:txBody>
      </p:sp>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50" y="4175620"/>
            <a:ext cx="5007210" cy="1411363"/>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dirty="0">
                <a:effectLst>
                  <a:outerShdw blurRad="38100" dist="38100" dir="2700000" algn="tl">
                    <a:srgbClr val="000000">
                      <a:alpha val="43137"/>
                    </a:srgbClr>
                  </a:outerShdw>
                </a:effectLst>
              </a:rPr>
              <a:t>CONUS / OCONUS Reassignment Briefing</a:t>
            </a:r>
          </a:p>
        </p:txBody>
      </p:sp>
      <p:sp>
        <p:nvSpPr>
          <p:cNvPr id="11" name="object 23">
            <a:extLst>
              <a:ext uri="{FF2B5EF4-FFF2-40B4-BE49-F238E27FC236}">
                <a16:creationId xmlns:a16="http://schemas.microsoft.com/office/drawing/2014/main" id="{BFD01E0C-E063-C2AD-24F4-A228E37161FB}"/>
              </a:ext>
            </a:extLst>
          </p:cNvPr>
          <p:cNvSpPr txBox="1"/>
          <p:nvPr/>
        </p:nvSpPr>
        <p:spPr>
          <a:xfrm>
            <a:off x="6836964" y="6118230"/>
            <a:ext cx="2166333" cy="671338"/>
          </a:xfrm>
          <a:prstGeom prst="rect">
            <a:avLst/>
          </a:prstGeom>
        </p:spPr>
        <p:txBody>
          <a:bodyPr vert="horz" wrap="square" lIns="0" tIns="12065" rIns="0" bIns="0" rtlCol="0">
            <a:spAutoFit/>
          </a:bodyPr>
          <a:lstStyle/>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2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 HQ</a:t>
            </a:r>
            <a:r>
              <a:rPr kumimoji="0" sz="700" b="0" i="0" u="none" strike="noStrike" kern="0" cap="none" spc="-30"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IMCOM</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3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a:t>
            </a:r>
            <a:r>
              <a:rPr kumimoji="0" sz="700" b="0" i="0" u="none" strike="noStrike" kern="0" cap="none" spc="-10" normalizeH="0" baseline="0" noProof="0" dirty="0">
                <a:ln>
                  <a:noFill/>
                </a:ln>
                <a:solidFill>
                  <a:srgbClr val="FFFFFF"/>
                </a:solidFill>
                <a:effectLst/>
                <a:uLnTx/>
                <a:uFillTx/>
                <a:latin typeface="Arial"/>
                <a:cs typeface="Arial"/>
              </a:rPr>
              <a:t> </a:t>
            </a:r>
            <a:r>
              <a:rPr kumimoji="0" lang="en-US" sz="700" b="0" i="0" u="none" strike="noStrike" kern="0" cap="none" spc="-10" normalizeH="0" baseline="0" noProof="0" dirty="0">
                <a:ln>
                  <a:noFill/>
                </a:ln>
                <a:solidFill>
                  <a:srgbClr val="FFFFFF"/>
                </a:solidFill>
                <a:effectLst/>
                <a:uLnTx/>
                <a:uFillTx/>
                <a:latin typeface="Arial"/>
                <a:cs typeface="Arial"/>
              </a:rPr>
              <a:t>AMIM-G3</a:t>
            </a:r>
          </a:p>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CUI</a:t>
            </a:r>
            <a:r>
              <a:rPr kumimoji="0" sz="700" b="0" i="0" u="none" strike="noStrike" kern="0" cap="none" spc="-4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Category:</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20" normalizeH="0" baseline="0" noProof="0" dirty="0">
                <a:ln>
                  <a:noFill/>
                </a:ln>
                <a:solidFill>
                  <a:srgbClr val="FFFFFF"/>
                </a:solidFill>
                <a:effectLst/>
                <a:uLnTx/>
                <a:uFillTx/>
                <a:latin typeface="Arial"/>
                <a:cs typeface="Arial"/>
              </a:rPr>
              <a:t>OPSEC</a:t>
            </a:r>
            <a:endParaRPr kumimoji="0" sz="700" b="0" i="0" u="none" strike="noStrike" kern="0" cap="none" spc="0" normalizeH="0" baseline="0" noProof="0" dirty="0">
              <a:ln>
                <a:noFill/>
              </a:ln>
              <a:solidFill>
                <a:sysClr val="windowText" lastClr="000000"/>
              </a:solidFill>
              <a:effectLst/>
              <a:uLnTx/>
              <a:uFillTx/>
              <a:latin typeface="Arial"/>
              <a:cs typeface="Arial"/>
            </a:endParaRPr>
          </a:p>
          <a:p>
            <a:pPr marL="12700" marR="5080" lvl="0" indent="340995" algn="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Limited</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10" normalizeH="0" baseline="0" noProof="0" dirty="0">
                <a:ln>
                  <a:noFill/>
                </a:ln>
                <a:solidFill>
                  <a:srgbClr val="FFFFFF"/>
                </a:solidFill>
                <a:effectLst/>
                <a:uLnTx/>
                <a:uFillTx/>
                <a:latin typeface="Arial"/>
                <a:cs typeface="Arial"/>
              </a:rPr>
              <a:t>Dissemination</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a:t>
            </a:r>
            <a:r>
              <a:rPr kumimoji="0" sz="700" b="0" i="0" u="none" strike="noStrike" kern="0" cap="none" spc="2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DL </a:t>
            </a:r>
            <a:r>
              <a:rPr kumimoji="0" sz="700" b="0" i="0" u="none" strike="noStrike" kern="0" cap="none" spc="-20" normalizeH="0" baseline="0" noProof="0" dirty="0">
                <a:ln>
                  <a:noFill/>
                </a:ln>
                <a:solidFill>
                  <a:srgbClr val="FFFFFF"/>
                </a:solidFill>
                <a:effectLst/>
                <a:uLnTx/>
                <a:uFillTx/>
                <a:latin typeface="Arial"/>
                <a:cs typeface="Arial"/>
              </a:rPr>
              <a:t>ONLY</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POC:</a:t>
            </a:r>
            <a:r>
              <a:rPr kumimoji="0" sz="700" b="0" i="0" u="none" strike="noStrike" kern="0" cap="none" spc="-25"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s</a:t>
            </a:r>
            <a:r>
              <a:rPr lang="en-US" sz="700" kern="0" dirty="0">
                <a:solidFill>
                  <a:srgbClr val="FFFFFF"/>
                </a:solidFill>
                <a:latin typeface="Arial"/>
                <a:cs typeface="Arial"/>
              </a:rPr>
              <a:t>amanth.m.evans13.civ@army.mil/573.596.1037</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sp>
        <p:nvSpPr>
          <p:cNvPr id="4" name="Classification bottom">
            <a:extLst>
              <a:ext uri="{FF2B5EF4-FFF2-40B4-BE49-F238E27FC236}">
                <a16:creationId xmlns:a16="http://schemas.microsoft.com/office/drawing/2014/main" id="{CC4BFDA5-F7CA-5E5A-304E-F6C976F340BB}"/>
              </a:ext>
            </a:extLst>
          </p:cNvPr>
          <p:cNvSpPr txBox="1"/>
          <p:nvPr/>
        </p:nvSpPr>
        <p:spPr bwMode="black">
          <a:xfrm>
            <a:off x="53071" y="6681846"/>
            <a:ext cx="118872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B74A19EF-1A1C-4D47-1BDA-C43759DCC548}"/>
              </a:ext>
            </a:extLst>
          </p:cNvPr>
          <p:cNvSpPr txBox="1"/>
          <p:nvPr/>
        </p:nvSpPr>
        <p:spPr>
          <a:xfrm>
            <a:off x="2066361" y="6301559"/>
            <a:ext cx="5029200" cy="553998"/>
          </a:xfrm>
          <a:prstGeom prst="rect">
            <a:avLst/>
          </a:prstGeom>
          <a:noFill/>
        </p:spPr>
        <p:txBody>
          <a:bodyPr wrap="square" rtlCol="0">
            <a:spAutoFit/>
          </a:bodyPr>
          <a:lstStyle/>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Reassignments</a:t>
            </a:r>
          </a:p>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DHR/MPD</a:t>
            </a:r>
          </a:p>
          <a:p>
            <a:pPr algn="ctr"/>
            <a:r>
              <a:rPr kumimoji="0" lang="en-US" sz="1000" b="1" u="none" strike="noStrike" kern="0" cap="none" spc="0" normalizeH="0" baseline="0" noProof="0" dirty="0">
                <a:ln>
                  <a:noFill/>
                </a:ln>
                <a:solidFill>
                  <a:srgbClr val="FFFFFF"/>
                </a:solidFill>
                <a:effectLst/>
                <a:uLnTx/>
                <a:uFillTx/>
                <a:latin typeface="Arial"/>
                <a:cs typeface="Arial"/>
              </a:rPr>
              <a:t>U.S.</a:t>
            </a:r>
            <a:r>
              <a:rPr kumimoji="0" lang="en-US" sz="1000" b="1" u="none" strike="noStrike" kern="0" cap="none" spc="-75" normalizeH="0" baseline="0" noProof="0" dirty="0">
                <a:ln>
                  <a:noFill/>
                </a:ln>
                <a:solidFill>
                  <a:srgbClr val="FFFFFF"/>
                </a:solidFill>
                <a:effectLst/>
                <a:uLnTx/>
                <a:uFillTx/>
                <a:latin typeface="Arial"/>
                <a:cs typeface="Arial"/>
              </a:rPr>
              <a:t> </a:t>
            </a:r>
            <a:r>
              <a:rPr kumimoji="0" lang="en-US" sz="1000" b="1" u="none" strike="noStrike" kern="0" cap="none" spc="0" normalizeH="0" baseline="0" noProof="0" dirty="0">
                <a:ln>
                  <a:noFill/>
                </a:ln>
                <a:solidFill>
                  <a:srgbClr val="FFFFFF"/>
                </a:solidFill>
                <a:effectLst/>
                <a:uLnTx/>
                <a:uFillTx/>
                <a:latin typeface="Arial"/>
                <a:cs typeface="Arial"/>
              </a:rPr>
              <a:t>Army</a:t>
            </a:r>
            <a:r>
              <a:rPr kumimoji="0" lang="en-US" sz="1000" b="1" u="none" strike="noStrike" kern="0" cap="none" spc="10" normalizeH="0" baseline="0" noProof="0" dirty="0">
                <a:ln>
                  <a:noFill/>
                </a:ln>
                <a:solidFill>
                  <a:srgbClr val="FFFFFF"/>
                </a:solidFill>
                <a:effectLst/>
                <a:uLnTx/>
                <a:uFillTx/>
                <a:latin typeface="Arial"/>
                <a:cs typeface="Arial"/>
              </a:rPr>
              <a:t> I</a:t>
            </a:r>
            <a:r>
              <a:rPr kumimoji="0" lang="en-US" sz="1000" b="1" u="none" strike="noStrike" kern="0" cap="none" spc="0" normalizeH="0" baseline="0" noProof="0" dirty="0">
                <a:ln>
                  <a:noFill/>
                </a:ln>
                <a:solidFill>
                  <a:srgbClr val="FFFFFF"/>
                </a:solidFill>
                <a:effectLst/>
                <a:uLnTx/>
                <a:uFillTx/>
                <a:latin typeface="Arial"/>
                <a:cs typeface="Arial"/>
              </a:rPr>
              <a:t>nstallation Management </a:t>
            </a:r>
            <a:r>
              <a:rPr kumimoji="0" lang="en-US" sz="1000" b="1" u="none" strike="noStrike" kern="0" cap="none" spc="-10" normalizeH="0" baseline="0" noProof="0" dirty="0">
                <a:ln>
                  <a:noFill/>
                </a:ln>
                <a:solidFill>
                  <a:srgbClr val="FFFFFF"/>
                </a:solidFill>
                <a:effectLst/>
                <a:uLnTx/>
                <a:uFillTx/>
                <a:latin typeface="Arial"/>
                <a:cs typeface="Arial"/>
              </a:rPr>
              <a:t>Command</a:t>
            </a:r>
            <a:endParaRPr lang="en-US" sz="1050" b="1" dirty="0">
              <a:solidFill>
                <a:prstClr val="white"/>
              </a:solidFill>
              <a:effectLst>
                <a:outerShdw blurRad="63500" dist="25400" dir="3600000" algn="t" rotWithShape="0">
                  <a:prstClr val="black">
                    <a:alpha val="90000"/>
                  </a:prstClr>
                </a:outerShdw>
              </a:effectLst>
              <a:cs typeface="Arial" pitchFamily="34" charset="0"/>
            </a:endParaRPr>
          </a:p>
        </p:txBody>
      </p:sp>
      <p:sp>
        <p:nvSpPr>
          <p:cNvPr id="13" name="Classification bottom">
            <a:extLst>
              <a:ext uri="{FF2B5EF4-FFF2-40B4-BE49-F238E27FC236}">
                <a16:creationId xmlns:a16="http://schemas.microsoft.com/office/drawing/2014/main" id="{FC218BED-AA82-0EBF-37FF-0AC492E0AB7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rPr>
              <a:t>CUI</a:t>
            </a:r>
          </a:p>
        </p:txBody>
      </p:sp>
    </p:spTree>
    <p:extLst>
      <p:ext uri="{BB962C8B-B14F-4D97-AF65-F5344CB8AC3E}">
        <p14:creationId xmlns:p14="http://schemas.microsoft.com/office/powerpoint/2010/main" val="41603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1" y="923925"/>
            <a:ext cx="8559841" cy="5621841"/>
          </a:xfrm>
        </p:spPr>
        <p:txBody>
          <a:bodyPr>
            <a:noAutofit/>
          </a:bodyPr>
          <a:lstStyle/>
          <a:p>
            <a:pPr>
              <a:lnSpc>
                <a:spcPct val="100000"/>
              </a:lnSpc>
              <a:spcBef>
                <a:spcPts val="0"/>
              </a:spcBef>
              <a:buFont typeface="Wingdings" panose="05000000000000000000" pitchFamily="2" charset="2"/>
              <a:buChar char="§"/>
            </a:pPr>
            <a:r>
              <a:rPr lang="en-US" sz="1800" b="0" dirty="0">
                <a:latin typeface="+mn-lt"/>
              </a:rPr>
              <a:t> Deletion and Deferment Requests should be submitted: </a:t>
            </a:r>
          </a:p>
          <a:p>
            <a:pPr lvl="1">
              <a:lnSpc>
                <a:spcPct val="100000"/>
              </a:lnSpc>
              <a:spcBef>
                <a:spcPts val="1000"/>
              </a:spcBef>
              <a:buFont typeface="Arial" panose="020B0604020202020204" pitchFamily="34" charset="0"/>
              <a:buChar char="‒"/>
            </a:pPr>
            <a:r>
              <a:rPr lang="en-US" sz="1600" i="1" dirty="0">
                <a:latin typeface="+mn-lt"/>
              </a:rPr>
              <a:t>Must be submitted within 30 days of notification of assignment or as soon as the need is identified.</a:t>
            </a:r>
          </a:p>
          <a:p>
            <a:pPr lvl="1">
              <a:lnSpc>
                <a:spcPct val="100000"/>
              </a:lnSpc>
              <a:spcBef>
                <a:spcPts val="1000"/>
              </a:spcBef>
              <a:buFont typeface="Arial" panose="020B0604020202020204" pitchFamily="34" charset="0"/>
              <a:buChar char="‒"/>
            </a:pPr>
            <a:r>
              <a:rPr lang="en-US" sz="1600" b="0" i="1" dirty="0">
                <a:latin typeface="+mn-lt"/>
              </a:rPr>
              <a:t>Submit a deletion or deferment Personnel Action Request (PAR) in IPPS-A, along with supporting documentation, through the BN S1. If the commander recommends approval, the request is forwarded through the colonel/O–6 level chain of command to HRC.</a:t>
            </a:r>
          </a:p>
          <a:p>
            <a:pPr lvl="1">
              <a:lnSpc>
                <a:spcPct val="100000"/>
              </a:lnSpc>
              <a:spcBef>
                <a:spcPts val="1000"/>
              </a:spcBef>
              <a:buFont typeface="Arial" panose="020B0604020202020204" pitchFamily="34" charset="0"/>
              <a:buChar char="‒"/>
            </a:pPr>
            <a:r>
              <a:rPr lang="en-US" sz="1800" b="1" i="1" u="sng" dirty="0">
                <a:solidFill>
                  <a:srgbClr val="FF0000"/>
                </a:solidFill>
              </a:rPr>
              <a:t>Do not submit a PAR if</a:t>
            </a:r>
            <a:r>
              <a:rPr lang="en-US" sz="1800" b="1" i="1" u="sng" dirty="0">
                <a:solidFill>
                  <a:srgbClr val="FF0000"/>
                </a:solidFill>
                <a:latin typeface="+mn-lt"/>
              </a:rPr>
              <a:t> you reenlisted</a:t>
            </a:r>
            <a:r>
              <a:rPr lang="en-US" sz="1800" b="1" i="1" u="sng" dirty="0">
                <a:solidFill>
                  <a:srgbClr val="FF0000"/>
                </a:solidFill>
              </a:rPr>
              <a:t> for this projected assignment; contact your Career Counselor.</a:t>
            </a:r>
            <a:endParaRPr lang="en-US" sz="1800" b="1" i="1" u="sng" dirty="0">
              <a:solidFill>
                <a:srgbClr val="FF0000"/>
              </a:solidFill>
              <a:latin typeface="+mn-lt"/>
            </a:endParaRPr>
          </a:p>
          <a:p>
            <a:pPr>
              <a:lnSpc>
                <a:spcPct val="100000"/>
              </a:lnSpc>
              <a:buFont typeface="Wingdings" panose="05000000000000000000" pitchFamily="2" charset="2"/>
              <a:buChar char="§"/>
            </a:pPr>
            <a:r>
              <a:rPr lang="en-US" sz="1800" b="0" dirty="0">
                <a:latin typeface="+mn-lt"/>
              </a:rPr>
              <a:t>If a disqualifying factor can be resolved within 120 days of the report month, a deferment rather than deletion should be requested.</a:t>
            </a:r>
          </a:p>
          <a:p>
            <a:pPr>
              <a:buFont typeface="Wingdings" panose="05000000000000000000" pitchFamily="2" charset="2"/>
              <a:buChar char="§"/>
            </a:pPr>
            <a:r>
              <a:rPr lang="en-US" sz="1800" b="0" dirty="0">
                <a:latin typeface="+mn-lt"/>
              </a:rPr>
              <a:t>Soldiers will continue with the reassignment process until the action has been completed (</a:t>
            </a:r>
            <a:r>
              <a:rPr lang="en-US" sz="1800" b="0" dirty="0"/>
              <a:t>except for requesting port call, moving Family members, shipping household goods (HHG), and terminating quarters).</a:t>
            </a:r>
          </a:p>
        </p:txBody>
      </p:sp>
      <p:sp>
        <p:nvSpPr>
          <p:cNvPr id="7" name="Title 1"/>
          <p:cNvSpPr>
            <a:spLocks noGrp="1"/>
          </p:cNvSpPr>
          <p:nvPr>
            <p:ph type="title"/>
          </p:nvPr>
        </p:nvSpPr>
        <p:spPr>
          <a:xfrm>
            <a:off x="3126658" y="138970"/>
            <a:ext cx="5772014" cy="346527"/>
          </a:xfrm>
        </p:spPr>
        <p:txBody>
          <a:bodyPr>
            <a:normAutofit fontScale="90000"/>
          </a:bodyPr>
          <a:lstStyle/>
          <a:p>
            <a:r>
              <a:rPr lang="en-US" i="1" dirty="0"/>
              <a:t>Deletions and Deferments</a:t>
            </a:r>
          </a:p>
        </p:txBody>
      </p:sp>
      <p:sp>
        <p:nvSpPr>
          <p:cNvPr id="2" name="Rectangle 1"/>
          <p:cNvSpPr/>
          <p:nvPr/>
        </p:nvSpPr>
        <p:spPr>
          <a:xfrm>
            <a:off x="338831" y="5732532"/>
            <a:ext cx="3416712" cy="707886"/>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IPPS-A User Manual</a:t>
            </a:r>
          </a:p>
          <a:p>
            <a:pPr marL="171450" indent="-171450">
              <a:buFont typeface="Arial" panose="020B0604020202020204" pitchFamily="34" charset="0"/>
              <a:buChar char="•"/>
            </a:pPr>
            <a:r>
              <a:rPr lang="en-US" sz="800" dirty="0">
                <a:solidFill>
                  <a:srgbClr val="FF0000"/>
                </a:solidFill>
              </a:rPr>
              <a:t>AR 600-8-11 (Reassignment)</a:t>
            </a:r>
          </a:p>
          <a:p>
            <a:pPr marL="171450" indent="-171450">
              <a:buFont typeface="Arial" panose="020B0604020202020204" pitchFamily="34" charset="0"/>
              <a:buChar char="•"/>
            </a:pPr>
            <a:r>
              <a:rPr lang="en-US" sz="800" dirty="0">
                <a:solidFill>
                  <a:srgbClr val="FF0000"/>
                </a:solidFill>
              </a:rPr>
              <a:t>https://www.hrc.army.mil/content/10939 (Assignment Deletions, Deferments, Early Arrival, and Reporting Failures to Gain Website)</a:t>
            </a:r>
          </a:p>
        </p:txBody>
      </p:sp>
    </p:spTree>
    <p:extLst>
      <p:ext uri="{BB962C8B-B14F-4D97-AF65-F5344CB8AC3E}">
        <p14:creationId xmlns:p14="http://schemas.microsoft.com/office/powerpoint/2010/main" val="141128797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032" y="1032388"/>
            <a:ext cx="8714633" cy="5125040"/>
          </a:xfrm>
        </p:spPr>
        <p:txBody>
          <a:bodyPr>
            <a:noAutofit/>
          </a:bodyPr>
          <a:lstStyle/>
          <a:p>
            <a:pPr marL="285750" lvl="1" indent="-285750">
              <a:lnSpc>
                <a:spcPct val="100000"/>
              </a:lnSpc>
              <a:spcBef>
                <a:spcPts val="300"/>
              </a:spcBef>
              <a:buFont typeface="Wingdings" panose="05000000000000000000" pitchFamily="2" charset="2"/>
              <a:buChar char="§"/>
            </a:pPr>
            <a:r>
              <a:rPr lang="en-US" sz="1600" dirty="0">
                <a:latin typeface="+mn-lt"/>
              </a:rPr>
              <a:t>A request b</a:t>
            </a:r>
            <a:r>
              <a:rPr lang="en-US" sz="1600" b="0" dirty="0">
                <a:latin typeface="+mn-lt"/>
              </a:rPr>
              <a:t>ased on compassionate reasons or extreme Family problems.</a:t>
            </a:r>
          </a:p>
          <a:p>
            <a:pPr marL="285750" lvl="1" indent="-285750">
              <a:lnSpc>
                <a:spcPct val="100000"/>
              </a:lnSpc>
              <a:spcBef>
                <a:spcPts val="300"/>
              </a:spcBef>
              <a:buFont typeface="Wingdings" panose="05000000000000000000" pitchFamily="2" charset="2"/>
              <a:buChar char="§"/>
            </a:pPr>
            <a:r>
              <a:rPr lang="en-US" sz="1600" dirty="0">
                <a:latin typeface="+mn-lt"/>
              </a:rPr>
              <a:t>Requires </a:t>
            </a:r>
            <a:r>
              <a:rPr lang="en-US" sz="1600" b="1" dirty="0">
                <a:latin typeface="+mn-lt"/>
              </a:rPr>
              <a:t>DA Form 3739 </a:t>
            </a:r>
            <a:r>
              <a:rPr lang="en-US" sz="1600" dirty="0">
                <a:latin typeface="+mn-lt"/>
              </a:rPr>
              <a:t>(Application for Compassionate Actions) with</a:t>
            </a:r>
            <a:r>
              <a:rPr lang="en-US" sz="1600" b="0" dirty="0">
                <a:latin typeface="+mn-lt"/>
              </a:rPr>
              <a:t> a </a:t>
            </a:r>
            <a:r>
              <a:rPr lang="en-US" sz="1600" b="1" dirty="0"/>
              <a:t>C</a:t>
            </a:r>
            <a:r>
              <a:rPr lang="en-US" sz="1600" b="1" dirty="0">
                <a:latin typeface="+mn-lt"/>
              </a:rPr>
              <a:t>olonel/O-6</a:t>
            </a:r>
            <a:r>
              <a:rPr lang="en-US" sz="1600" b="0" dirty="0">
                <a:latin typeface="+mn-lt"/>
              </a:rPr>
              <a:t> endorsement.</a:t>
            </a:r>
          </a:p>
          <a:p>
            <a:pPr marL="285750" lvl="1" indent="-285750">
              <a:lnSpc>
                <a:spcPct val="100000"/>
              </a:lnSpc>
              <a:spcBef>
                <a:spcPts val="300"/>
              </a:spcBef>
              <a:buFont typeface="Wingdings" panose="05000000000000000000" pitchFamily="2" charset="2"/>
              <a:buChar char="§"/>
            </a:pPr>
            <a:r>
              <a:rPr lang="en-US" sz="1600" b="0" dirty="0">
                <a:latin typeface="+mn-lt"/>
              </a:rPr>
              <a:t>Deferment should be used instead of deletion if the extreme Family problems can be resolved within 90 days of the report date.</a:t>
            </a:r>
          </a:p>
          <a:p>
            <a:pPr marL="285750" lvl="1" indent="-285750">
              <a:lnSpc>
                <a:spcPct val="100000"/>
              </a:lnSpc>
              <a:spcBef>
                <a:spcPts val="300"/>
              </a:spcBef>
              <a:buFont typeface="Wingdings" panose="05000000000000000000" pitchFamily="2" charset="2"/>
              <a:buChar char="§"/>
            </a:pPr>
            <a:r>
              <a:rPr lang="en-US" sz="1600" b="0" dirty="0">
                <a:latin typeface="+mn-lt"/>
              </a:rPr>
              <a:t>The request will be submitted to HRC within 45 days of assignment notification (30 days for officers), or within 72 hours of the deletion or deferment situation occurring (or becomes known to Soldier).</a:t>
            </a:r>
          </a:p>
          <a:p>
            <a:pPr marL="285750" lvl="1" indent="-285750">
              <a:lnSpc>
                <a:spcPct val="100000"/>
              </a:lnSpc>
              <a:spcBef>
                <a:spcPts val="300"/>
              </a:spcBef>
              <a:buFont typeface="Wingdings" panose="05000000000000000000" pitchFamily="2" charset="2"/>
              <a:buChar char="§"/>
            </a:pPr>
            <a:r>
              <a:rPr lang="en-US" sz="1600" b="0" dirty="0">
                <a:latin typeface="+mn-lt"/>
              </a:rPr>
              <a:t>If the request is based on medical problems of a Family member, a signed statement from the attending physician giving specific medical diagnosis and prognosis of illness (including date of onset, periods of hospitalization, and convalescence) must be included.  If illness is terminal, life expectancy must be included. </a:t>
            </a:r>
            <a:r>
              <a:rPr lang="en-US" sz="1600" dirty="0">
                <a:latin typeface="+mn-lt"/>
              </a:rPr>
              <a:t>The m</a:t>
            </a:r>
            <a:r>
              <a:rPr lang="en-US" sz="1600" b="0" dirty="0">
                <a:latin typeface="+mn-lt"/>
              </a:rPr>
              <a:t>edical statement will list any factors bearing on the medical condition, and if the Soldier’s presence is requested.</a:t>
            </a:r>
          </a:p>
          <a:p>
            <a:pPr marL="285750" lvl="1" indent="-285750">
              <a:lnSpc>
                <a:spcPct val="100000"/>
              </a:lnSpc>
              <a:spcBef>
                <a:spcPts val="300"/>
              </a:spcBef>
              <a:buFont typeface="Wingdings" panose="05000000000000000000" pitchFamily="2" charset="2"/>
              <a:buChar char="§"/>
            </a:pPr>
            <a:r>
              <a:rPr lang="en-US" sz="1600" b="0" dirty="0">
                <a:latin typeface="+mn-lt"/>
              </a:rPr>
              <a:t>If the request is based on legal issues, it must include a signed statement from a licensed attorney and include the problems and justification for the Soldier’s presence.</a:t>
            </a:r>
          </a:p>
          <a:p>
            <a:pPr marL="285750" lvl="1" indent="-285750">
              <a:lnSpc>
                <a:spcPct val="100000"/>
              </a:lnSpc>
              <a:spcBef>
                <a:spcPts val="300"/>
              </a:spcBef>
              <a:buFont typeface="Wingdings" panose="05000000000000000000" pitchFamily="2" charset="2"/>
              <a:buChar char="§"/>
            </a:pPr>
            <a:r>
              <a:rPr lang="en-US" sz="1600" b="0" dirty="0">
                <a:latin typeface="+mn-lt"/>
              </a:rPr>
              <a:t>If the request is based upon other than medical or legal problems, supporting statements from responsible persons, such as clergy, social workers, or local law enforcement officials, must be included.</a:t>
            </a:r>
          </a:p>
          <a:p>
            <a:pPr marL="339725" lvl="1" indent="0">
              <a:lnSpc>
                <a:spcPct val="100000"/>
              </a:lnSpc>
              <a:spcBef>
                <a:spcPts val="0"/>
              </a:spcBef>
              <a:buNone/>
            </a:pPr>
            <a:r>
              <a:rPr lang="en-US" sz="1600" b="0" dirty="0">
                <a:latin typeface="+mn-lt"/>
              </a:rPr>
              <a:t> </a:t>
            </a:r>
          </a:p>
        </p:txBody>
      </p:sp>
      <p:sp>
        <p:nvSpPr>
          <p:cNvPr id="7" name="Title 1"/>
          <p:cNvSpPr>
            <a:spLocks noGrp="1"/>
          </p:cNvSpPr>
          <p:nvPr>
            <p:ph type="title"/>
          </p:nvPr>
        </p:nvSpPr>
        <p:spPr>
          <a:xfrm>
            <a:off x="1476374" y="220442"/>
            <a:ext cx="7441291" cy="480131"/>
          </a:xfrm>
        </p:spPr>
        <p:txBody>
          <a:bodyPr>
            <a:normAutofit fontScale="90000"/>
          </a:bodyPr>
          <a:lstStyle/>
          <a:p>
            <a:r>
              <a:rPr lang="en-US" i="1" dirty="0"/>
              <a:t> Compassionate Deletions </a:t>
            </a:r>
            <a:br>
              <a:rPr lang="en-US" i="1" dirty="0"/>
            </a:br>
            <a:r>
              <a:rPr lang="en-US" i="1" dirty="0"/>
              <a:t>or Deferments</a:t>
            </a:r>
          </a:p>
        </p:txBody>
      </p:sp>
      <p:sp>
        <p:nvSpPr>
          <p:cNvPr id="2" name="Rectangle 1"/>
          <p:cNvSpPr/>
          <p:nvPr/>
        </p:nvSpPr>
        <p:spPr>
          <a:xfrm>
            <a:off x="203032" y="5781357"/>
            <a:ext cx="8612865" cy="707886"/>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a:p>
            <a:pPr marL="171450" indent="-171450">
              <a:buFont typeface="Arial" panose="020B0604020202020204" pitchFamily="34" charset="0"/>
              <a:buChar char="•"/>
            </a:pPr>
            <a:r>
              <a:rPr lang="en-US" sz="800" dirty="0">
                <a:solidFill>
                  <a:srgbClr val="FF0000"/>
                </a:solidFill>
              </a:rPr>
              <a:t>AR 614-100 (Officer Assignment Policies, Details, and Transfers)</a:t>
            </a:r>
          </a:p>
          <a:p>
            <a:pPr marL="171450" indent="-171450">
              <a:buFont typeface="Arial" panose="020B0604020202020204" pitchFamily="34" charset="0"/>
              <a:buChar char="•"/>
            </a:pPr>
            <a:r>
              <a:rPr lang="en-US" sz="800" dirty="0">
                <a:solidFill>
                  <a:srgbClr val="FF0000"/>
                </a:solidFill>
              </a:rPr>
              <a:t>AR 614-200 (Enlisted Assignments and Utilization Management)</a:t>
            </a:r>
          </a:p>
          <a:p>
            <a:pPr marL="171450" lvl="0" indent="-171450">
              <a:buFont typeface="Arial" panose="020B0604020202020204" pitchFamily="34" charset="0"/>
              <a:buChar char="•"/>
              <a:defRPr/>
            </a:pPr>
            <a:r>
              <a:rPr lang="en-US" sz="800" dirty="0">
                <a:solidFill>
                  <a:srgbClr val="FF0000"/>
                </a:solidFill>
              </a:rPr>
              <a:t>https://www.hrc.army.mil/content/10677 (Enlisted Compassionate Actions Website)</a:t>
            </a:r>
          </a:p>
        </p:txBody>
      </p:sp>
    </p:spTree>
    <p:extLst>
      <p:ext uri="{BB962C8B-B14F-4D97-AF65-F5344CB8AC3E}">
        <p14:creationId xmlns:p14="http://schemas.microsoft.com/office/powerpoint/2010/main" val="319829226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362" y="857251"/>
            <a:ext cx="8764126" cy="5658290"/>
          </a:xfrm>
        </p:spPr>
        <p:txBody>
          <a:bodyPr>
            <a:noAutofit/>
          </a:bodyPr>
          <a:lstStyle/>
          <a:p>
            <a:pPr marL="0" indent="0">
              <a:buNone/>
            </a:pPr>
            <a:r>
              <a:rPr lang="en-US" sz="1600" b="0" dirty="0"/>
              <a:t>Soldiers who are authorized movement of Family members at Government expense and are directed to TDY schooling of less than 20 weeks in conjunction with PCS assignment will have the following options for locating their Family members while they perform their TDY:</a:t>
            </a:r>
            <a:endParaRPr lang="en-US" sz="1600" dirty="0"/>
          </a:p>
          <a:p>
            <a:pPr marL="747713" lvl="1" indent="-747713">
              <a:lnSpc>
                <a:spcPct val="100000"/>
              </a:lnSpc>
              <a:spcBef>
                <a:spcPts val="0"/>
              </a:spcBef>
              <a:buNone/>
            </a:pPr>
            <a:endParaRPr lang="en-US" sz="1350" b="1" spc="-10" dirty="0">
              <a:solidFill>
                <a:srgbClr val="231F20"/>
              </a:solidFill>
            </a:endParaRPr>
          </a:p>
          <a:p>
            <a:pPr marL="747713" lvl="1" indent="-747713">
              <a:lnSpc>
                <a:spcPct val="100000"/>
              </a:lnSpc>
              <a:spcBef>
                <a:spcPts val="0"/>
              </a:spcBef>
              <a:buNone/>
            </a:pPr>
            <a:r>
              <a:rPr lang="en-US" sz="1350" b="1" spc="-10" dirty="0">
                <a:solidFill>
                  <a:srgbClr val="231F20"/>
                </a:solidFill>
              </a:rPr>
              <a:t>Option </a:t>
            </a:r>
            <a:r>
              <a:rPr lang="en-US" sz="1350" b="1" spc="-5" dirty="0">
                <a:solidFill>
                  <a:srgbClr val="231F20"/>
                </a:solidFill>
              </a:rPr>
              <a:t>1:</a:t>
            </a:r>
            <a:r>
              <a:rPr lang="en-US" sz="1350" spc="-10" dirty="0">
                <a:solidFill>
                  <a:srgbClr val="231F20"/>
                </a:solidFill>
              </a:rPr>
              <a:t> </a:t>
            </a:r>
            <a:r>
              <a:rPr lang="en-US" sz="1350" u="sng" dirty="0"/>
              <a:t>(CONUS to CONUS and CONUS to OCONUS only):</a:t>
            </a:r>
            <a:r>
              <a:rPr lang="en-US" sz="1350" dirty="0"/>
              <a:t> </a:t>
            </a:r>
            <a:r>
              <a:rPr lang="en-US" sz="1350" i="1" spc="-40" dirty="0">
                <a:solidFill>
                  <a:srgbClr val="231F20"/>
                </a:solidFill>
              </a:rPr>
              <a:t>Family </a:t>
            </a:r>
            <a:r>
              <a:rPr lang="en-US" sz="1350" i="1" spc="-5" dirty="0">
                <a:solidFill>
                  <a:srgbClr val="231F20"/>
                </a:solidFill>
              </a:rPr>
              <a:t>in government quarters remain in </a:t>
            </a:r>
            <a:r>
              <a:rPr lang="en-US" sz="1350" i="1" spc="-10" dirty="0">
                <a:solidFill>
                  <a:srgbClr val="231F20"/>
                </a:solidFill>
              </a:rPr>
              <a:t>government </a:t>
            </a:r>
            <a:r>
              <a:rPr lang="en-US" sz="1350" i="1" spc="-5" dirty="0">
                <a:solidFill>
                  <a:srgbClr val="231F20"/>
                </a:solidFill>
              </a:rPr>
              <a:t>quarters until completion of </a:t>
            </a:r>
            <a:r>
              <a:rPr lang="en-US" sz="1350" i="1" spc="-10" dirty="0">
                <a:solidFill>
                  <a:srgbClr val="231F20"/>
                </a:solidFill>
              </a:rPr>
              <a:t>TDY</a:t>
            </a:r>
            <a:r>
              <a:rPr lang="en-US" sz="1350" i="1" spc="-5" dirty="0">
                <a:solidFill>
                  <a:srgbClr val="231F20"/>
                </a:solidFill>
              </a:rPr>
              <a:t>. The </a:t>
            </a:r>
            <a:r>
              <a:rPr lang="en-US" sz="1350" i="1" dirty="0"/>
              <a:t>Soldier is authorized Government travel to and from the TDY station and the commander may authorize up to 10 duty days to prepare to move Family upon return from TDY prior to signing out of the present CONUS station. </a:t>
            </a:r>
          </a:p>
          <a:p>
            <a:pPr marL="747713" lvl="1" indent="-747713">
              <a:lnSpc>
                <a:spcPct val="100000"/>
              </a:lnSpc>
              <a:spcBef>
                <a:spcPts val="0"/>
              </a:spcBef>
              <a:buNone/>
            </a:pPr>
            <a:endParaRPr lang="en-US" sz="1350" spc="-5" dirty="0">
              <a:solidFill>
                <a:srgbClr val="231F20"/>
              </a:solidFill>
            </a:endParaRPr>
          </a:p>
          <a:p>
            <a:pPr marL="747713" lvl="1" indent="-747713">
              <a:lnSpc>
                <a:spcPct val="100000"/>
              </a:lnSpc>
              <a:spcBef>
                <a:spcPts val="0"/>
              </a:spcBef>
              <a:buNone/>
            </a:pPr>
            <a:r>
              <a:rPr lang="en-US" sz="1350" b="1" spc="-5" dirty="0">
                <a:solidFill>
                  <a:srgbClr val="231F20"/>
                </a:solidFill>
              </a:rPr>
              <a:t>Option </a:t>
            </a:r>
            <a:r>
              <a:rPr lang="en-US" sz="1350" b="1" dirty="0">
                <a:solidFill>
                  <a:srgbClr val="231F20"/>
                </a:solidFill>
              </a:rPr>
              <a:t>2:</a:t>
            </a:r>
            <a:r>
              <a:rPr lang="en-US" sz="1350" dirty="0">
                <a:solidFill>
                  <a:srgbClr val="231F20"/>
                </a:solidFill>
              </a:rPr>
              <a:t> </a:t>
            </a:r>
            <a:r>
              <a:rPr lang="en-US" sz="1350" u="sng" dirty="0">
                <a:solidFill>
                  <a:srgbClr val="231F20"/>
                </a:solidFill>
              </a:rPr>
              <a:t>(CONUS to CONUS and OCONUS to CONUS only):</a:t>
            </a:r>
            <a:r>
              <a:rPr lang="en-US" sz="1350" dirty="0">
                <a:solidFill>
                  <a:srgbClr val="231F20"/>
                </a:solidFill>
              </a:rPr>
              <a:t> </a:t>
            </a:r>
            <a:r>
              <a:rPr lang="en-US" sz="1350" i="1" spc="-5" dirty="0">
                <a:solidFill>
                  <a:srgbClr val="231F20"/>
                </a:solidFill>
              </a:rPr>
              <a:t>Move </a:t>
            </a:r>
            <a:r>
              <a:rPr lang="en-US" sz="1350" i="1" spc="-15" dirty="0">
                <a:solidFill>
                  <a:srgbClr val="231F20"/>
                </a:solidFill>
              </a:rPr>
              <a:t>Family m</a:t>
            </a:r>
            <a:r>
              <a:rPr lang="en-US" sz="1350" i="1" spc="-5" dirty="0">
                <a:solidFill>
                  <a:srgbClr val="231F20"/>
                </a:solidFill>
              </a:rPr>
              <a:t>ember(s) from present </a:t>
            </a:r>
            <a:r>
              <a:rPr lang="en-US" sz="1350" i="1" dirty="0">
                <a:solidFill>
                  <a:srgbClr val="231F20"/>
                </a:solidFill>
              </a:rPr>
              <a:t>CONUS </a:t>
            </a:r>
            <a:r>
              <a:rPr lang="en-US" sz="1350" i="1" spc="-5" dirty="0">
                <a:solidFill>
                  <a:srgbClr val="231F20"/>
                </a:solidFill>
              </a:rPr>
              <a:t>station to </a:t>
            </a:r>
            <a:r>
              <a:rPr lang="en-US" sz="1350" i="1" dirty="0">
                <a:solidFill>
                  <a:srgbClr val="231F20"/>
                </a:solidFill>
              </a:rPr>
              <a:t>new CONUS </a:t>
            </a:r>
            <a:r>
              <a:rPr lang="en-US" sz="1350" i="1" spc="-10" dirty="0">
                <a:solidFill>
                  <a:srgbClr val="231F20"/>
                </a:solidFill>
              </a:rPr>
              <a:t>duty </a:t>
            </a:r>
            <a:r>
              <a:rPr lang="en-US" sz="1350" i="1" spc="-5" dirty="0">
                <a:solidFill>
                  <a:srgbClr val="231F20"/>
                </a:solidFill>
              </a:rPr>
              <a:t>station prior to reporting to the TDY station. The gaining commander </a:t>
            </a:r>
            <a:r>
              <a:rPr lang="en-US" sz="1350" i="1" spc="-10" dirty="0">
                <a:solidFill>
                  <a:srgbClr val="231F20"/>
                </a:solidFill>
              </a:rPr>
              <a:t>may </a:t>
            </a:r>
            <a:r>
              <a:rPr lang="en-US" sz="1350" i="1" spc="-5" dirty="0">
                <a:solidFill>
                  <a:srgbClr val="231F20"/>
                </a:solidFill>
              </a:rPr>
              <a:t>authorize </a:t>
            </a:r>
            <a:r>
              <a:rPr lang="en-US" sz="1350" i="1" dirty="0">
                <a:solidFill>
                  <a:srgbClr val="231F20"/>
                </a:solidFill>
              </a:rPr>
              <a:t>up </a:t>
            </a:r>
            <a:r>
              <a:rPr lang="en-US" sz="1350" i="1" spc="-5" dirty="0">
                <a:solidFill>
                  <a:srgbClr val="231F20"/>
                </a:solidFill>
              </a:rPr>
              <a:t>to </a:t>
            </a:r>
            <a:r>
              <a:rPr lang="en-US" sz="1350" i="1" dirty="0">
                <a:solidFill>
                  <a:srgbClr val="231F20"/>
                </a:solidFill>
              </a:rPr>
              <a:t>10 </a:t>
            </a:r>
            <a:r>
              <a:rPr lang="en-US" sz="1350" i="1" spc="-5" dirty="0">
                <a:solidFill>
                  <a:srgbClr val="231F20"/>
                </a:solidFill>
              </a:rPr>
              <a:t>duty days for the Soldier to settle the </a:t>
            </a:r>
            <a:r>
              <a:rPr lang="en-US" sz="1350" i="1" spc="-15" dirty="0">
                <a:solidFill>
                  <a:srgbClr val="231F20"/>
                </a:solidFill>
              </a:rPr>
              <a:t>Family </a:t>
            </a:r>
            <a:r>
              <a:rPr lang="en-US" sz="1350" i="1" dirty="0">
                <a:solidFill>
                  <a:srgbClr val="231F20"/>
                </a:solidFill>
              </a:rPr>
              <a:t>in </a:t>
            </a:r>
            <a:r>
              <a:rPr lang="en-US" sz="1350" i="1" spc="-10" dirty="0">
                <a:solidFill>
                  <a:srgbClr val="231F20"/>
                </a:solidFill>
              </a:rPr>
              <a:t>government </a:t>
            </a:r>
            <a:r>
              <a:rPr lang="en-US" sz="1350" i="1" spc="-5" dirty="0">
                <a:solidFill>
                  <a:srgbClr val="231F20"/>
                </a:solidFill>
              </a:rPr>
              <a:t>quarters (if </a:t>
            </a:r>
            <a:r>
              <a:rPr lang="en-US" sz="1350" i="1" spc="-10" dirty="0">
                <a:solidFill>
                  <a:srgbClr val="231F20"/>
                </a:solidFill>
              </a:rPr>
              <a:t>available) </a:t>
            </a:r>
            <a:r>
              <a:rPr lang="en-US" sz="1350" i="1" spc="-5" dirty="0">
                <a:solidFill>
                  <a:srgbClr val="231F20"/>
                </a:solidFill>
              </a:rPr>
              <a:t>or </a:t>
            </a:r>
            <a:r>
              <a:rPr lang="en-US" sz="1350" i="1" dirty="0">
                <a:solidFill>
                  <a:srgbClr val="231F20"/>
                </a:solidFill>
              </a:rPr>
              <a:t>on </a:t>
            </a:r>
            <a:r>
              <a:rPr lang="en-US" sz="1350" i="1" spc="-5" dirty="0">
                <a:solidFill>
                  <a:srgbClr val="231F20"/>
                </a:solidFill>
              </a:rPr>
              <a:t>the local </a:t>
            </a:r>
            <a:r>
              <a:rPr lang="en-US" sz="1350" i="1" spc="-20" dirty="0">
                <a:solidFill>
                  <a:srgbClr val="231F20"/>
                </a:solidFill>
              </a:rPr>
              <a:t>economy. </a:t>
            </a:r>
            <a:r>
              <a:rPr lang="en-US" sz="1350" i="1" dirty="0">
                <a:solidFill>
                  <a:srgbClr val="231F20"/>
                </a:solidFill>
              </a:rPr>
              <a:t>Soldier will sign </a:t>
            </a:r>
            <a:r>
              <a:rPr lang="en-US" sz="1350" i="1" spc="-5" dirty="0">
                <a:solidFill>
                  <a:srgbClr val="231F20"/>
                </a:solidFill>
              </a:rPr>
              <a:t>into the </a:t>
            </a:r>
            <a:r>
              <a:rPr lang="en-US" sz="1350" i="1" dirty="0">
                <a:solidFill>
                  <a:srgbClr val="231F20"/>
                </a:solidFill>
              </a:rPr>
              <a:t>new CONUS </a:t>
            </a:r>
            <a:r>
              <a:rPr lang="en-US" sz="1350" i="1" spc="-10" dirty="0">
                <a:solidFill>
                  <a:srgbClr val="231F20"/>
                </a:solidFill>
              </a:rPr>
              <a:t>duty </a:t>
            </a:r>
            <a:r>
              <a:rPr lang="en-US" sz="1350" i="1" spc="-5" dirty="0">
                <a:solidFill>
                  <a:srgbClr val="231F20"/>
                </a:solidFill>
              </a:rPr>
              <a:t>station, then proceed </a:t>
            </a:r>
            <a:r>
              <a:rPr lang="en-US" sz="1350" i="1" spc="-10" dirty="0">
                <a:solidFill>
                  <a:srgbClr val="231F20"/>
                </a:solidFill>
              </a:rPr>
              <a:t>TDY for </a:t>
            </a:r>
            <a:r>
              <a:rPr lang="en-US" sz="1350" i="1" spc="-5" dirty="0">
                <a:solidFill>
                  <a:srgbClr val="231F20"/>
                </a:solidFill>
              </a:rPr>
              <a:t>schooling. Soldier is authorized </a:t>
            </a:r>
            <a:r>
              <a:rPr lang="en-US" sz="1350" i="1" spc="-10" dirty="0">
                <a:solidFill>
                  <a:srgbClr val="231F20"/>
                </a:solidFill>
              </a:rPr>
              <a:t>government  transportation </a:t>
            </a:r>
            <a:r>
              <a:rPr lang="en-US" sz="1350" i="1" spc="-5" dirty="0">
                <a:solidFill>
                  <a:srgbClr val="231F20"/>
                </a:solidFill>
              </a:rPr>
              <a:t>to and from TDY</a:t>
            </a:r>
            <a:r>
              <a:rPr lang="en-US" sz="1350" i="1" spc="55" dirty="0">
                <a:solidFill>
                  <a:srgbClr val="231F20"/>
                </a:solidFill>
              </a:rPr>
              <a:t> </a:t>
            </a:r>
            <a:r>
              <a:rPr lang="en-US" sz="1350" i="1" spc="-5" dirty="0">
                <a:solidFill>
                  <a:srgbClr val="231F20"/>
                </a:solidFill>
              </a:rPr>
              <a:t>station.</a:t>
            </a:r>
          </a:p>
          <a:p>
            <a:pPr marL="747713" lvl="1" indent="-747713">
              <a:lnSpc>
                <a:spcPct val="100000"/>
              </a:lnSpc>
              <a:spcBef>
                <a:spcPts val="0"/>
              </a:spcBef>
              <a:buNone/>
            </a:pPr>
            <a:endParaRPr lang="en-US" sz="1350" spc="-5" dirty="0">
              <a:solidFill>
                <a:srgbClr val="231F20"/>
              </a:solidFill>
            </a:endParaRPr>
          </a:p>
          <a:p>
            <a:pPr marL="747713" lvl="1" indent="-747713">
              <a:lnSpc>
                <a:spcPct val="100000"/>
              </a:lnSpc>
              <a:spcBef>
                <a:spcPts val="0"/>
              </a:spcBef>
              <a:buNone/>
            </a:pPr>
            <a:r>
              <a:rPr lang="en-US" sz="1350" b="1" spc="-5" dirty="0">
                <a:solidFill>
                  <a:srgbClr val="231F20"/>
                </a:solidFill>
              </a:rPr>
              <a:t>Option </a:t>
            </a:r>
            <a:r>
              <a:rPr lang="en-US" sz="1350" b="1" dirty="0">
                <a:solidFill>
                  <a:srgbClr val="231F20"/>
                </a:solidFill>
              </a:rPr>
              <a:t>3:</a:t>
            </a:r>
            <a:r>
              <a:rPr lang="en-US" sz="1350" dirty="0">
                <a:solidFill>
                  <a:srgbClr val="231F20"/>
                </a:solidFill>
              </a:rPr>
              <a:t> </a:t>
            </a:r>
            <a:r>
              <a:rPr lang="en-US" sz="1350" u="sng" dirty="0"/>
              <a:t>(CONUS to CONUS and CONUS to OCONUS only):</a:t>
            </a:r>
            <a:r>
              <a:rPr lang="en-US" sz="1350" dirty="0"/>
              <a:t> </a:t>
            </a:r>
            <a:r>
              <a:rPr lang="en-US" sz="1350" i="1" spc="-5" dirty="0">
                <a:solidFill>
                  <a:srgbClr val="231F20"/>
                </a:solidFill>
              </a:rPr>
              <a:t>Return to present </a:t>
            </a:r>
            <a:r>
              <a:rPr lang="en-US" sz="1350" i="1" spc="-10" dirty="0">
                <a:solidFill>
                  <a:srgbClr val="231F20"/>
                </a:solidFill>
              </a:rPr>
              <a:t>duty </a:t>
            </a:r>
            <a:r>
              <a:rPr lang="en-US" sz="1350" i="1" spc="-5" dirty="0">
                <a:solidFill>
                  <a:srgbClr val="231F20"/>
                </a:solidFill>
              </a:rPr>
              <a:t>station </a:t>
            </a:r>
            <a:r>
              <a:rPr lang="en-US" sz="1350" i="1" dirty="0">
                <a:solidFill>
                  <a:srgbClr val="231F20"/>
                </a:solidFill>
              </a:rPr>
              <a:t>upon </a:t>
            </a:r>
            <a:r>
              <a:rPr lang="en-US" sz="1350" i="1" spc="-5" dirty="0">
                <a:solidFill>
                  <a:srgbClr val="231F20"/>
                </a:solidFill>
              </a:rPr>
              <a:t>completion </a:t>
            </a:r>
            <a:r>
              <a:rPr lang="en-US" sz="1350" i="1" dirty="0">
                <a:solidFill>
                  <a:srgbClr val="231F20"/>
                </a:solidFill>
              </a:rPr>
              <a:t>of </a:t>
            </a:r>
            <a:r>
              <a:rPr lang="en-US" sz="1350" i="1" spc="-5" dirty="0">
                <a:solidFill>
                  <a:srgbClr val="231F20"/>
                </a:solidFill>
              </a:rPr>
              <a:t>TDY to </a:t>
            </a:r>
            <a:r>
              <a:rPr lang="en-US" sz="1350" i="1" spc="-10" dirty="0">
                <a:solidFill>
                  <a:srgbClr val="231F20"/>
                </a:solidFill>
              </a:rPr>
              <a:t>move </a:t>
            </a:r>
            <a:r>
              <a:rPr lang="en-US" sz="1350" i="1" spc="-15" dirty="0">
                <a:solidFill>
                  <a:srgbClr val="231F20"/>
                </a:solidFill>
              </a:rPr>
              <a:t>Family </a:t>
            </a:r>
            <a:r>
              <a:rPr lang="en-US" sz="1350" i="1" dirty="0">
                <a:solidFill>
                  <a:srgbClr val="231F20"/>
                </a:solidFill>
              </a:rPr>
              <a:t>who </a:t>
            </a:r>
            <a:r>
              <a:rPr lang="en-US" sz="1350" i="1" spc="-5" dirty="0">
                <a:solidFill>
                  <a:srgbClr val="231F20"/>
                </a:solidFill>
              </a:rPr>
              <a:t>currently live </a:t>
            </a:r>
            <a:r>
              <a:rPr lang="en-US" sz="1350" i="1" dirty="0">
                <a:solidFill>
                  <a:srgbClr val="231F20"/>
                </a:solidFill>
              </a:rPr>
              <a:t>on </a:t>
            </a:r>
            <a:r>
              <a:rPr lang="en-US" sz="1350" i="1" spc="-5" dirty="0">
                <a:solidFill>
                  <a:srgbClr val="231F20"/>
                </a:solidFill>
              </a:rPr>
              <a:t>the local  economy to the </a:t>
            </a:r>
            <a:r>
              <a:rPr lang="en-US" sz="1350" i="1" dirty="0">
                <a:solidFill>
                  <a:srgbClr val="231F20"/>
                </a:solidFill>
              </a:rPr>
              <a:t>new </a:t>
            </a:r>
            <a:r>
              <a:rPr lang="en-US" sz="1350" i="1" spc="-10" dirty="0">
                <a:solidFill>
                  <a:srgbClr val="231F20"/>
                </a:solidFill>
              </a:rPr>
              <a:t>duty </a:t>
            </a:r>
            <a:r>
              <a:rPr lang="en-US" sz="1350" i="1" spc="-5" dirty="0">
                <a:solidFill>
                  <a:srgbClr val="231F20"/>
                </a:solidFill>
              </a:rPr>
              <a:t>station. The </a:t>
            </a:r>
            <a:r>
              <a:rPr lang="en-US" sz="1350" i="1" dirty="0"/>
              <a:t>Soldier is authorized Government travel to and from the TDY station and the commander may authorize up to 10 duty days to prepare to move Family upon return from TDY prior to signing out of the present CONUS station.</a:t>
            </a:r>
          </a:p>
          <a:p>
            <a:pPr marL="747713" lvl="1" indent="-747713">
              <a:lnSpc>
                <a:spcPct val="100000"/>
              </a:lnSpc>
              <a:spcBef>
                <a:spcPts val="0"/>
              </a:spcBef>
              <a:buNone/>
            </a:pPr>
            <a:endParaRPr lang="en-US" sz="1350" spc="-5" dirty="0">
              <a:solidFill>
                <a:srgbClr val="231F20"/>
              </a:solidFill>
            </a:endParaRPr>
          </a:p>
          <a:p>
            <a:pPr marL="747713" lvl="1" indent="-747713">
              <a:lnSpc>
                <a:spcPct val="100000"/>
              </a:lnSpc>
              <a:spcBef>
                <a:spcPts val="0"/>
              </a:spcBef>
              <a:buNone/>
            </a:pPr>
            <a:r>
              <a:rPr lang="en-US" sz="1350" b="1" spc="-10" dirty="0">
                <a:solidFill>
                  <a:srgbClr val="231F20"/>
                </a:solidFill>
              </a:rPr>
              <a:t>Option </a:t>
            </a:r>
            <a:r>
              <a:rPr lang="en-US" sz="1350" b="1" spc="-5" dirty="0">
                <a:solidFill>
                  <a:srgbClr val="231F20"/>
                </a:solidFill>
              </a:rPr>
              <a:t>4:</a:t>
            </a:r>
            <a:r>
              <a:rPr lang="en-US" sz="1350" spc="-5" dirty="0">
                <a:solidFill>
                  <a:srgbClr val="231F20"/>
                </a:solidFill>
              </a:rPr>
              <a:t> </a:t>
            </a:r>
            <a:r>
              <a:rPr lang="en-US" sz="1350" u="sng" spc="-5" dirty="0">
                <a:solidFill>
                  <a:srgbClr val="231F20"/>
                </a:solidFill>
              </a:rPr>
              <a:t>(CONUS to CONUS, CONUS to OCONUS, OCONUS to CONUS):</a:t>
            </a:r>
            <a:r>
              <a:rPr lang="en-US" sz="1350" spc="-10" dirty="0">
                <a:solidFill>
                  <a:srgbClr val="231F20"/>
                </a:solidFill>
              </a:rPr>
              <a:t> </a:t>
            </a:r>
            <a:r>
              <a:rPr lang="en-US" sz="1350" i="1" spc="-5" dirty="0">
                <a:solidFill>
                  <a:srgbClr val="231F20"/>
                </a:solidFill>
              </a:rPr>
              <a:t>Clear current duty station prior to departure </a:t>
            </a:r>
            <a:r>
              <a:rPr lang="en-US" sz="1350" i="1" spc="-10" dirty="0">
                <a:solidFill>
                  <a:srgbClr val="231F20"/>
                </a:solidFill>
              </a:rPr>
              <a:t>for TDY </a:t>
            </a:r>
            <a:r>
              <a:rPr lang="en-US" sz="1350" i="1" spc="-5" dirty="0">
                <a:solidFill>
                  <a:srgbClr val="231F20"/>
                </a:solidFill>
              </a:rPr>
              <a:t>and, at personal expense, move </a:t>
            </a:r>
            <a:r>
              <a:rPr lang="en-US" sz="1350" i="1" spc="-15" dirty="0">
                <a:solidFill>
                  <a:srgbClr val="231F20"/>
                </a:solidFill>
              </a:rPr>
              <a:t>Family </a:t>
            </a:r>
            <a:r>
              <a:rPr lang="en-US" sz="1350" i="1" spc="-5" dirty="0">
                <a:solidFill>
                  <a:srgbClr val="231F20"/>
                </a:solidFill>
              </a:rPr>
              <a:t>to the </a:t>
            </a:r>
            <a:r>
              <a:rPr lang="en-US" sz="1350" i="1" spc="-10" dirty="0">
                <a:solidFill>
                  <a:srgbClr val="231F20"/>
                </a:solidFill>
              </a:rPr>
              <a:t>TDY </a:t>
            </a:r>
            <a:r>
              <a:rPr lang="en-US" sz="1350" i="1" spc="-5" dirty="0">
                <a:solidFill>
                  <a:srgbClr val="231F20"/>
                </a:solidFill>
              </a:rPr>
              <a:t>station or to some other location. Soldier </a:t>
            </a:r>
            <a:r>
              <a:rPr lang="en-US" sz="1350" i="1" spc="-10" dirty="0">
                <a:solidFill>
                  <a:srgbClr val="231F20"/>
                </a:solidFill>
              </a:rPr>
              <a:t>may </a:t>
            </a:r>
            <a:r>
              <a:rPr lang="en-US" sz="1350" i="1" spc="-5" dirty="0">
                <a:solidFill>
                  <a:srgbClr val="231F20"/>
                </a:solidFill>
              </a:rPr>
              <a:t>not be given a certificate of non-</a:t>
            </a:r>
            <a:r>
              <a:rPr lang="en-US" sz="1350" i="1" spc="-10" dirty="0">
                <a:solidFill>
                  <a:srgbClr val="231F20"/>
                </a:solidFill>
              </a:rPr>
              <a:t>availability </a:t>
            </a:r>
            <a:r>
              <a:rPr lang="en-US" sz="1350" i="1" spc="-5" dirty="0">
                <a:solidFill>
                  <a:srgbClr val="231F20"/>
                </a:solidFill>
              </a:rPr>
              <a:t>of </a:t>
            </a:r>
            <a:r>
              <a:rPr lang="en-US" sz="1350" i="1" spc="-10" dirty="0">
                <a:solidFill>
                  <a:srgbClr val="231F20"/>
                </a:solidFill>
              </a:rPr>
              <a:t>government </a:t>
            </a:r>
            <a:r>
              <a:rPr lang="en-US" sz="1350" i="1" spc="-5" dirty="0">
                <a:solidFill>
                  <a:srgbClr val="231F20"/>
                </a:solidFill>
              </a:rPr>
              <a:t>quarters at the </a:t>
            </a:r>
            <a:r>
              <a:rPr lang="en-US" sz="1350" i="1" spc="-10" dirty="0">
                <a:solidFill>
                  <a:srgbClr val="231F20"/>
                </a:solidFill>
              </a:rPr>
              <a:t>TDY </a:t>
            </a:r>
            <a:r>
              <a:rPr lang="en-US" sz="1350" i="1" spc="-5" dirty="0">
                <a:solidFill>
                  <a:srgbClr val="231F20"/>
                </a:solidFill>
              </a:rPr>
              <a:t>station if inadequate government housing is </a:t>
            </a:r>
            <a:r>
              <a:rPr lang="en-US" sz="1350" i="1" spc="-10" dirty="0">
                <a:solidFill>
                  <a:srgbClr val="231F20"/>
                </a:solidFill>
              </a:rPr>
              <a:t>available. The </a:t>
            </a:r>
            <a:r>
              <a:rPr lang="en-US" sz="1350" i="1" spc="-5" dirty="0">
                <a:solidFill>
                  <a:srgbClr val="231F20"/>
                </a:solidFill>
              </a:rPr>
              <a:t>entitlement </a:t>
            </a:r>
            <a:r>
              <a:rPr lang="en-US" sz="1350" i="1" spc="-10" dirty="0">
                <a:solidFill>
                  <a:srgbClr val="231F20"/>
                </a:solidFill>
              </a:rPr>
              <a:t>for </a:t>
            </a:r>
            <a:r>
              <a:rPr lang="en-US" sz="1350" i="1" spc="-15" dirty="0">
                <a:solidFill>
                  <a:srgbClr val="231F20"/>
                </a:solidFill>
              </a:rPr>
              <a:t>Family </a:t>
            </a:r>
            <a:r>
              <a:rPr lang="en-US" sz="1350" i="1" spc="-5" dirty="0">
                <a:solidFill>
                  <a:srgbClr val="231F20"/>
                </a:solidFill>
              </a:rPr>
              <a:t>member(s) transportation will be based on </a:t>
            </a:r>
            <a:r>
              <a:rPr lang="en-US" sz="1350" i="1" spc="-10" dirty="0">
                <a:solidFill>
                  <a:srgbClr val="231F20"/>
                </a:solidFill>
              </a:rPr>
              <a:t>the </a:t>
            </a:r>
            <a:r>
              <a:rPr lang="en-US" sz="1350" i="1" spc="-5" dirty="0">
                <a:solidFill>
                  <a:srgbClr val="231F20"/>
                </a:solidFill>
              </a:rPr>
              <a:t>most direct routing between the old PDS and the new PDS.</a:t>
            </a:r>
            <a:endParaRPr lang="en-US" sz="1350" i="1" dirty="0"/>
          </a:p>
          <a:p>
            <a:pPr lvl="1">
              <a:lnSpc>
                <a:spcPct val="100000"/>
              </a:lnSpc>
              <a:spcBef>
                <a:spcPts val="0"/>
              </a:spcBef>
            </a:pPr>
            <a:endParaRPr lang="en-US" sz="1400" dirty="0"/>
          </a:p>
          <a:p>
            <a:pPr lvl="1">
              <a:lnSpc>
                <a:spcPct val="100000"/>
              </a:lnSpc>
              <a:spcBef>
                <a:spcPts val="0"/>
              </a:spcBef>
            </a:pPr>
            <a:endParaRPr lang="en-US" sz="1400" dirty="0">
              <a:ea typeface="Calibri" panose="020F0502020204030204" pitchFamily="34" charset="0"/>
            </a:endParaRPr>
          </a:p>
        </p:txBody>
      </p:sp>
      <p:sp>
        <p:nvSpPr>
          <p:cNvPr id="7" name="Title 1"/>
          <p:cNvSpPr>
            <a:spLocks noGrp="1"/>
          </p:cNvSpPr>
          <p:nvPr>
            <p:ph type="title"/>
          </p:nvPr>
        </p:nvSpPr>
        <p:spPr>
          <a:xfrm>
            <a:off x="700966" y="100584"/>
            <a:ext cx="8214434" cy="756666"/>
          </a:xfrm>
        </p:spPr>
        <p:txBody>
          <a:bodyPr>
            <a:normAutofit fontScale="90000"/>
          </a:bodyPr>
          <a:lstStyle/>
          <a:p>
            <a:r>
              <a:rPr lang="en-US" i="1" dirty="0"/>
              <a:t>TDY Options for Schooling in </a:t>
            </a:r>
            <a:br>
              <a:rPr lang="en-US" i="1" dirty="0"/>
            </a:br>
            <a:r>
              <a:rPr lang="en-US" i="1" dirty="0"/>
              <a:t>Conjunction with PCS</a:t>
            </a:r>
          </a:p>
        </p:txBody>
      </p:sp>
      <p:sp>
        <p:nvSpPr>
          <p:cNvPr id="2" name="Rectangle 1"/>
          <p:cNvSpPr/>
          <p:nvPr/>
        </p:nvSpPr>
        <p:spPr>
          <a:xfrm>
            <a:off x="232512" y="6176986"/>
            <a:ext cx="1743059"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p:txBody>
      </p:sp>
    </p:spTree>
    <p:extLst>
      <p:ext uri="{BB962C8B-B14F-4D97-AF65-F5344CB8AC3E}">
        <p14:creationId xmlns:p14="http://schemas.microsoft.com/office/powerpoint/2010/main" val="428136660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2" y="1160206"/>
            <a:ext cx="8576568" cy="3705234"/>
          </a:xfrm>
        </p:spPr>
        <p:txBody>
          <a:bodyPr>
            <a:noAutofit/>
          </a:bodyPr>
          <a:lstStyle/>
          <a:p>
            <a:pPr marL="0" indent="0" algn="ctr">
              <a:lnSpc>
                <a:spcPct val="100000"/>
              </a:lnSpc>
              <a:spcBef>
                <a:spcPts val="0"/>
              </a:spcBef>
              <a:buNone/>
            </a:pPr>
            <a:r>
              <a:rPr lang="en-US" sz="2000" b="1" u="sng" dirty="0">
                <a:solidFill>
                  <a:srgbClr val="231F20"/>
                </a:solidFill>
                <a:cs typeface="Tahoma"/>
              </a:rPr>
              <a:t>TDY AND RETURN</a:t>
            </a:r>
            <a:endParaRPr lang="en-US" sz="2000" b="1" u="sng" dirty="0">
              <a:solidFill>
                <a:srgbClr val="231F20"/>
              </a:solidFill>
              <a:latin typeface="+mn-lt"/>
              <a:cs typeface="Tahoma"/>
            </a:endParaRPr>
          </a:p>
          <a:p>
            <a:pPr>
              <a:lnSpc>
                <a:spcPct val="100000"/>
              </a:lnSpc>
              <a:spcBef>
                <a:spcPts val="0"/>
              </a:spcBef>
              <a:buFont typeface="Wingdings" panose="05000000000000000000" pitchFamily="2" charset="2"/>
              <a:buChar char="§"/>
            </a:pPr>
            <a:endParaRPr lang="en-US" sz="2000" dirty="0">
              <a:solidFill>
                <a:srgbClr val="231F20"/>
              </a:solidFill>
              <a:cs typeface="Tahoma"/>
            </a:endParaRPr>
          </a:p>
          <a:p>
            <a:pPr>
              <a:lnSpc>
                <a:spcPct val="100000"/>
              </a:lnSpc>
              <a:spcBef>
                <a:spcPts val="0"/>
              </a:spcBef>
              <a:buFont typeface="Wingdings" panose="05000000000000000000" pitchFamily="2" charset="2"/>
              <a:buChar char="§"/>
            </a:pPr>
            <a:r>
              <a:rPr lang="en-US" sz="2000" b="0" dirty="0">
                <a:solidFill>
                  <a:srgbClr val="231F20"/>
                </a:solidFill>
                <a:latin typeface="+mn-lt"/>
                <a:cs typeface="Tahoma"/>
              </a:rPr>
              <a:t>CONUS enlisted Soldiers selected to </a:t>
            </a:r>
            <a:r>
              <a:rPr lang="en-US" sz="2000" b="0" spc="-5" dirty="0">
                <a:solidFill>
                  <a:srgbClr val="231F20"/>
                </a:solidFill>
                <a:latin typeface="+mn-lt"/>
                <a:cs typeface="Tahoma"/>
              </a:rPr>
              <a:t>attend Airborne </a:t>
            </a:r>
            <a:r>
              <a:rPr lang="en-US" sz="2000" b="0" spc="-20" dirty="0">
                <a:solidFill>
                  <a:srgbClr val="231F20"/>
                </a:solidFill>
                <a:latin typeface="+mn-lt"/>
                <a:cs typeface="Tahoma"/>
              </a:rPr>
              <a:t>Training, </a:t>
            </a:r>
            <a:r>
              <a:rPr lang="en-US" sz="2000" b="0" spc="-25" dirty="0">
                <a:solidFill>
                  <a:srgbClr val="231F20"/>
                </a:solidFill>
                <a:latin typeface="+mn-lt"/>
                <a:cs typeface="Tahoma"/>
              </a:rPr>
              <a:t>Recruiter school, or </a:t>
            </a:r>
            <a:r>
              <a:rPr lang="en-US" sz="2000" b="0" dirty="0">
                <a:solidFill>
                  <a:srgbClr val="231F20"/>
                </a:solidFill>
                <a:latin typeface="+mn-lt"/>
                <a:cs typeface="Tahoma"/>
              </a:rPr>
              <a:t>Drill </a:t>
            </a:r>
            <a:r>
              <a:rPr lang="en-US" sz="2000" b="0" spc="-5" dirty="0">
                <a:solidFill>
                  <a:srgbClr val="231F20"/>
                </a:solidFill>
                <a:latin typeface="+mn-lt"/>
                <a:cs typeface="Tahoma"/>
              </a:rPr>
              <a:t>Sergeant school </a:t>
            </a:r>
            <a:r>
              <a:rPr lang="en-US" sz="2000" b="0" spc="-10" dirty="0">
                <a:solidFill>
                  <a:srgbClr val="231F20"/>
                </a:solidFill>
                <a:latin typeface="+mn-lt"/>
                <a:cs typeface="Tahoma"/>
              </a:rPr>
              <a:t>TDY i</a:t>
            </a:r>
            <a:r>
              <a:rPr lang="en-US" sz="2000" b="0" spc="-5" dirty="0">
                <a:solidFill>
                  <a:srgbClr val="231F20"/>
                </a:solidFill>
                <a:latin typeface="+mn-lt"/>
                <a:cs typeface="Tahoma"/>
              </a:rPr>
              <a:t>n conjunction with PCS are not</a:t>
            </a:r>
            <a:r>
              <a:rPr lang="en-US" sz="2000" b="0" dirty="0">
                <a:solidFill>
                  <a:srgbClr val="231F20"/>
                </a:solidFill>
                <a:latin typeface="+mn-lt"/>
                <a:cs typeface="Tahoma"/>
              </a:rPr>
              <a:t> </a:t>
            </a:r>
            <a:r>
              <a:rPr lang="en-US" sz="2000" b="0" spc="-5" dirty="0">
                <a:solidFill>
                  <a:srgbClr val="231F20"/>
                </a:solidFill>
                <a:latin typeface="+mn-lt"/>
                <a:cs typeface="Tahoma"/>
              </a:rPr>
              <a:t>authorized </a:t>
            </a:r>
            <a:r>
              <a:rPr lang="en-US" sz="2000" b="0" dirty="0">
                <a:solidFill>
                  <a:srgbClr val="231F20"/>
                </a:solidFill>
                <a:latin typeface="+mn-lt"/>
                <a:cs typeface="Tahoma"/>
              </a:rPr>
              <a:t>to </a:t>
            </a:r>
            <a:r>
              <a:rPr lang="en-US" sz="2000" b="0" spc="-10" dirty="0">
                <a:solidFill>
                  <a:srgbClr val="231F20"/>
                </a:solidFill>
                <a:latin typeface="+mn-lt"/>
                <a:cs typeface="Tahoma"/>
              </a:rPr>
              <a:t>move </a:t>
            </a:r>
            <a:r>
              <a:rPr lang="en-US" sz="2000" b="0" spc="-15" dirty="0">
                <a:solidFill>
                  <a:srgbClr val="231F20"/>
                </a:solidFill>
                <a:latin typeface="+mn-lt"/>
                <a:cs typeface="Tahoma"/>
              </a:rPr>
              <a:t>Family m</a:t>
            </a:r>
            <a:r>
              <a:rPr lang="en-US" sz="2000" b="0" dirty="0">
                <a:solidFill>
                  <a:srgbClr val="231F20"/>
                </a:solidFill>
                <a:latin typeface="+mn-lt"/>
                <a:cs typeface="Tahoma"/>
              </a:rPr>
              <a:t>embers, household goods, or </a:t>
            </a:r>
            <a:r>
              <a:rPr lang="en-US" sz="2000" b="0" spc="-5" dirty="0">
                <a:solidFill>
                  <a:srgbClr val="231F20"/>
                </a:solidFill>
                <a:latin typeface="+mn-lt"/>
                <a:cs typeface="Tahoma"/>
              </a:rPr>
              <a:t>execute any </a:t>
            </a:r>
            <a:r>
              <a:rPr lang="en-US" sz="2000" b="0" dirty="0">
                <a:solidFill>
                  <a:srgbClr val="231F20"/>
                </a:solidFill>
                <a:latin typeface="+mn-lt"/>
                <a:cs typeface="Tahoma"/>
              </a:rPr>
              <a:t>portion of their </a:t>
            </a:r>
            <a:r>
              <a:rPr lang="en-US" sz="2000" b="0" spc="-5" dirty="0">
                <a:solidFill>
                  <a:srgbClr val="231F20"/>
                </a:solidFill>
                <a:latin typeface="+mn-lt"/>
                <a:cs typeface="Tahoma"/>
              </a:rPr>
              <a:t>PCS entitlements prior to </a:t>
            </a:r>
            <a:r>
              <a:rPr lang="en-US" sz="2000" b="0" spc="-10" dirty="0">
                <a:solidFill>
                  <a:srgbClr val="231F20"/>
                </a:solidFill>
                <a:latin typeface="+mn-lt"/>
                <a:cs typeface="Tahoma"/>
              </a:rPr>
              <a:t>graduating from training</a:t>
            </a:r>
            <a:r>
              <a:rPr lang="en-US" sz="2000" b="0" spc="-5" dirty="0">
                <a:solidFill>
                  <a:srgbClr val="231F20"/>
                </a:solidFill>
                <a:latin typeface="+mn-lt"/>
                <a:cs typeface="Tahoma"/>
              </a:rPr>
              <a:t>.</a:t>
            </a:r>
          </a:p>
          <a:p>
            <a:pPr>
              <a:lnSpc>
                <a:spcPct val="100000"/>
              </a:lnSpc>
              <a:spcBef>
                <a:spcPts val="0"/>
              </a:spcBef>
              <a:buFont typeface="Wingdings" panose="05000000000000000000" pitchFamily="2" charset="2"/>
              <a:buChar char="§"/>
            </a:pPr>
            <a:endParaRPr lang="en-US" sz="2000" b="0" spc="-5" dirty="0">
              <a:solidFill>
                <a:srgbClr val="231F20"/>
              </a:solidFill>
              <a:latin typeface="+mn-lt"/>
              <a:cs typeface="Tahoma"/>
            </a:endParaRPr>
          </a:p>
          <a:p>
            <a:pPr>
              <a:lnSpc>
                <a:spcPct val="100000"/>
              </a:lnSpc>
              <a:spcBef>
                <a:spcPts val="0"/>
              </a:spcBef>
              <a:buFont typeface="Wingdings" panose="05000000000000000000" pitchFamily="2" charset="2"/>
              <a:buChar char="§"/>
            </a:pPr>
            <a:r>
              <a:rPr lang="en-US" sz="2000" b="0" spc="-5" dirty="0">
                <a:solidFill>
                  <a:srgbClr val="231F20"/>
                </a:solidFill>
                <a:latin typeface="+mn-lt"/>
                <a:cs typeface="Tahoma"/>
              </a:rPr>
              <a:t>As such, </a:t>
            </a:r>
            <a:r>
              <a:rPr lang="en-US" sz="2000" b="0" spc="-15" dirty="0">
                <a:solidFill>
                  <a:srgbClr val="231F20"/>
                </a:solidFill>
                <a:latin typeface="+mn-lt"/>
                <a:cs typeface="Tahoma"/>
              </a:rPr>
              <a:t>travel </a:t>
            </a:r>
            <a:r>
              <a:rPr lang="en-US" sz="2000" b="0" dirty="0">
                <a:solidFill>
                  <a:srgbClr val="231F20"/>
                </a:solidFill>
                <a:latin typeface="+mn-lt"/>
                <a:cs typeface="Tahoma"/>
              </a:rPr>
              <a:t>options </a:t>
            </a:r>
            <a:r>
              <a:rPr lang="en-US" sz="2000" b="0" spc="-5" dirty="0">
                <a:solidFill>
                  <a:srgbClr val="231F20"/>
                </a:solidFill>
                <a:latin typeface="+mn-lt"/>
                <a:cs typeface="Tahoma"/>
              </a:rPr>
              <a:t>are </a:t>
            </a:r>
            <a:r>
              <a:rPr lang="en-US" sz="2000" b="0" dirty="0">
                <a:solidFill>
                  <a:srgbClr val="231F20"/>
                </a:solidFill>
                <a:latin typeface="+mn-lt"/>
                <a:cs typeface="Tahoma"/>
              </a:rPr>
              <a:t>limited </a:t>
            </a:r>
            <a:r>
              <a:rPr lang="en-US" sz="2000" b="0" spc="-5" dirty="0">
                <a:solidFill>
                  <a:srgbClr val="231F20"/>
                </a:solidFill>
                <a:latin typeface="+mn-lt"/>
                <a:cs typeface="Tahoma"/>
              </a:rPr>
              <a:t>to </a:t>
            </a:r>
            <a:r>
              <a:rPr lang="en-US" sz="2000" b="0" dirty="0">
                <a:solidFill>
                  <a:srgbClr val="231F20"/>
                </a:solidFill>
                <a:latin typeface="+mn-lt"/>
                <a:cs typeface="Tahoma"/>
              </a:rPr>
              <a:t>Option </a:t>
            </a:r>
            <a:r>
              <a:rPr lang="en-US" sz="2000" b="0" spc="-5" dirty="0">
                <a:solidFill>
                  <a:srgbClr val="231F20"/>
                </a:solidFill>
                <a:latin typeface="+mn-lt"/>
                <a:cs typeface="Tahoma"/>
              </a:rPr>
              <a:t>1 </a:t>
            </a:r>
            <a:r>
              <a:rPr lang="en-US" sz="2000" b="0" dirty="0">
                <a:solidFill>
                  <a:srgbClr val="231F20"/>
                </a:solidFill>
                <a:latin typeface="+mn-lt"/>
                <a:cs typeface="Tahoma"/>
              </a:rPr>
              <a:t>or </a:t>
            </a:r>
            <a:r>
              <a:rPr lang="en-US" sz="2000" b="0" spc="-5" dirty="0">
                <a:solidFill>
                  <a:srgbClr val="231F20"/>
                </a:solidFill>
                <a:latin typeface="+mn-lt"/>
                <a:cs typeface="Tahoma"/>
              </a:rPr>
              <a:t>3. </a:t>
            </a:r>
            <a:r>
              <a:rPr lang="en-US" sz="2000" b="0" spc="-15" dirty="0">
                <a:solidFill>
                  <a:srgbClr val="231F20"/>
                </a:solidFill>
                <a:latin typeface="+mn-lt"/>
                <a:cs typeface="Tahoma"/>
              </a:rPr>
              <a:t>Failure </a:t>
            </a:r>
            <a:r>
              <a:rPr lang="en-US" sz="2000" b="0" spc="-5" dirty="0">
                <a:solidFill>
                  <a:srgbClr val="231F20"/>
                </a:solidFill>
                <a:latin typeface="+mn-lt"/>
                <a:cs typeface="Tahoma"/>
              </a:rPr>
              <a:t>to </a:t>
            </a:r>
            <a:r>
              <a:rPr lang="en-US" sz="2000" b="0" dirty="0">
                <a:solidFill>
                  <a:srgbClr val="231F20"/>
                </a:solidFill>
                <a:latin typeface="+mn-lt"/>
                <a:cs typeface="Tahoma"/>
              </a:rPr>
              <a:t>complete </a:t>
            </a:r>
            <a:r>
              <a:rPr lang="en-US" sz="2000" b="0" spc="-5" dirty="0">
                <a:solidFill>
                  <a:srgbClr val="231F20"/>
                </a:solidFill>
                <a:latin typeface="+mn-lt"/>
                <a:cs typeface="Tahoma"/>
              </a:rPr>
              <a:t>any </a:t>
            </a:r>
            <a:r>
              <a:rPr lang="en-US" sz="2000" b="0" dirty="0">
                <a:solidFill>
                  <a:srgbClr val="231F20"/>
                </a:solidFill>
                <a:latin typeface="+mn-lt"/>
                <a:cs typeface="Tahoma"/>
              </a:rPr>
              <a:t>of </a:t>
            </a:r>
            <a:r>
              <a:rPr lang="en-US" sz="2000" b="0" spc="-5" dirty="0">
                <a:solidFill>
                  <a:srgbClr val="231F20"/>
                </a:solidFill>
                <a:latin typeface="+mn-lt"/>
                <a:cs typeface="Tahoma"/>
              </a:rPr>
              <a:t>the above training </a:t>
            </a:r>
            <a:r>
              <a:rPr lang="en-US" sz="2000" b="0" spc="-10" dirty="0">
                <a:solidFill>
                  <a:srgbClr val="231F20"/>
                </a:solidFill>
                <a:latin typeface="+mn-lt"/>
                <a:cs typeface="Tahoma"/>
              </a:rPr>
              <a:t>may </a:t>
            </a:r>
            <a:r>
              <a:rPr lang="en-US" sz="2000" b="0" spc="-5" dirty="0">
                <a:solidFill>
                  <a:srgbClr val="231F20"/>
                </a:solidFill>
                <a:latin typeface="+mn-lt"/>
                <a:cs typeface="Tahoma"/>
              </a:rPr>
              <a:t>result </a:t>
            </a:r>
            <a:r>
              <a:rPr lang="en-US" sz="2000" b="0" dirty="0">
                <a:solidFill>
                  <a:srgbClr val="231F20"/>
                </a:solidFill>
                <a:latin typeface="+mn-lt"/>
                <a:cs typeface="Tahoma"/>
              </a:rPr>
              <a:t>in a </a:t>
            </a:r>
            <a:r>
              <a:rPr lang="en-US" sz="2000" b="0" spc="-5" dirty="0">
                <a:solidFill>
                  <a:srgbClr val="231F20"/>
                </a:solidFill>
                <a:latin typeface="+mn-lt"/>
                <a:cs typeface="Tahoma"/>
              </a:rPr>
              <a:t>cancellation </a:t>
            </a:r>
            <a:r>
              <a:rPr lang="en-US" sz="2000" b="0" dirty="0">
                <a:solidFill>
                  <a:srgbClr val="231F20"/>
                </a:solidFill>
                <a:latin typeface="+mn-lt"/>
                <a:cs typeface="Tahoma"/>
              </a:rPr>
              <a:t>of PCS to the new PDS. </a:t>
            </a:r>
            <a:r>
              <a:rPr lang="en-US" sz="2000" b="0" spc="-5" dirty="0">
                <a:solidFill>
                  <a:srgbClr val="231F20"/>
                </a:solidFill>
                <a:latin typeface="+mn-lt"/>
                <a:cs typeface="Tahoma"/>
              </a:rPr>
              <a:t>The intent is </a:t>
            </a:r>
            <a:r>
              <a:rPr lang="en-US" sz="2000" b="0" dirty="0">
                <a:solidFill>
                  <a:srgbClr val="231F20"/>
                </a:solidFill>
                <a:latin typeface="+mn-lt"/>
                <a:cs typeface="Tahoma"/>
              </a:rPr>
              <a:t>to </a:t>
            </a:r>
            <a:r>
              <a:rPr lang="en-US" sz="2000" b="0" spc="-5" dirty="0">
                <a:solidFill>
                  <a:srgbClr val="231F20"/>
                </a:solidFill>
                <a:latin typeface="+mn-lt"/>
                <a:cs typeface="Tahoma"/>
              </a:rPr>
              <a:t>reduce </a:t>
            </a:r>
            <a:r>
              <a:rPr lang="en-US" sz="2000" b="0" dirty="0">
                <a:solidFill>
                  <a:srgbClr val="231F20"/>
                </a:solidFill>
                <a:latin typeface="+mn-lt"/>
                <a:cs typeface="Tahoma"/>
              </a:rPr>
              <a:t>the </a:t>
            </a:r>
            <a:r>
              <a:rPr lang="en-US" sz="2000" b="0" spc="-10" dirty="0">
                <a:solidFill>
                  <a:srgbClr val="231F20"/>
                </a:solidFill>
                <a:latin typeface="+mn-lt"/>
                <a:cs typeface="Tahoma"/>
              </a:rPr>
              <a:t>Army’s </a:t>
            </a:r>
            <a:r>
              <a:rPr lang="en-US" sz="2000" b="0" spc="-5" dirty="0">
                <a:solidFill>
                  <a:srgbClr val="231F20"/>
                </a:solidFill>
                <a:latin typeface="+mn-lt"/>
                <a:cs typeface="Tahoma"/>
              </a:rPr>
              <a:t>PCS costs </a:t>
            </a:r>
            <a:r>
              <a:rPr lang="en-US" sz="2000" b="0" dirty="0">
                <a:solidFill>
                  <a:srgbClr val="231F20"/>
                </a:solidFill>
                <a:latin typeface="+mn-lt"/>
                <a:cs typeface="Tahoma"/>
              </a:rPr>
              <a:t>due to high </a:t>
            </a:r>
            <a:r>
              <a:rPr lang="en-US" sz="2000" b="0" spc="-5" dirty="0">
                <a:solidFill>
                  <a:srgbClr val="231F20"/>
                </a:solidFill>
                <a:latin typeface="+mn-lt"/>
                <a:cs typeface="Tahoma"/>
              </a:rPr>
              <a:t>failure </a:t>
            </a:r>
            <a:r>
              <a:rPr lang="en-US" sz="2000" b="0" spc="-10" dirty="0">
                <a:solidFill>
                  <a:srgbClr val="231F20"/>
                </a:solidFill>
                <a:latin typeface="+mn-lt"/>
                <a:cs typeface="Tahoma"/>
              </a:rPr>
              <a:t>rates </a:t>
            </a:r>
            <a:r>
              <a:rPr lang="en-US" sz="2000" b="0" dirty="0">
                <a:solidFill>
                  <a:srgbClr val="231F20"/>
                </a:solidFill>
                <a:latin typeface="+mn-lt"/>
                <a:cs typeface="Tahoma"/>
              </a:rPr>
              <a:t>at these </a:t>
            </a:r>
            <a:r>
              <a:rPr lang="en-US" sz="2000" b="0" spc="-5" dirty="0">
                <a:solidFill>
                  <a:srgbClr val="231F20"/>
                </a:solidFill>
                <a:latin typeface="+mn-lt"/>
                <a:cs typeface="Tahoma"/>
              </a:rPr>
              <a:t>schools.</a:t>
            </a:r>
            <a:endParaRPr lang="en-US" sz="2000" b="0" dirty="0">
              <a:latin typeface="+mn-lt"/>
              <a:cs typeface="Tahoma"/>
            </a:endParaRPr>
          </a:p>
        </p:txBody>
      </p:sp>
      <p:sp>
        <p:nvSpPr>
          <p:cNvPr id="7" name="Title 1"/>
          <p:cNvSpPr>
            <a:spLocks noGrp="1"/>
          </p:cNvSpPr>
          <p:nvPr>
            <p:ph type="title"/>
          </p:nvPr>
        </p:nvSpPr>
        <p:spPr>
          <a:xfrm>
            <a:off x="2266950" y="378689"/>
            <a:ext cx="6648450" cy="480131"/>
          </a:xfrm>
        </p:spPr>
        <p:txBody>
          <a:bodyPr>
            <a:normAutofit fontScale="90000"/>
          </a:bodyPr>
          <a:lstStyle/>
          <a:p>
            <a:r>
              <a:rPr lang="en-US" i="1" dirty="0"/>
              <a:t>TDY Options for Schooling in </a:t>
            </a:r>
            <a:br>
              <a:rPr lang="en-US" i="1" dirty="0"/>
            </a:br>
            <a:r>
              <a:rPr lang="en-US" i="1" dirty="0"/>
              <a:t>Conjunction with PCS</a:t>
            </a:r>
            <a:br>
              <a:rPr lang="en-US" i="1" dirty="0"/>
            </a:br>
            <a:r>
              <a:rPr lang="en-US" sz="1800" i="1" dirty="0"/>
              <a:t>(continued)</a:t>
            </a:r>
          </a:p>
        </p:txBody>
      </p:sp>
      <p:sp>
        <p:nvSpPr>
          <p:cNvPr id="6" name="Rectangle 5"/>
          <p:cNvSpPr/>
          <p:nvPr/>
        </p:nvSpPr>
        <p:spPr>
          <a:xfrm>
            <a:off x="186615" y="6120238"/>
            <a:ext cx="1956521"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p:txBody>
      </p:sp>
    </p:spTree>
    <p:extLst>
      <p:ext uri="{BB962C8B-B14F-4D97-AF65-F5344CB8AC3E}">
        <p14:creationId xmlns:p14="http://schemas.microsoft.com/office/powerpoint/2010/main" val="299458221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379" y="742950"/>
            <a:ext cx="8409242" cy="5725872"/>
          </a:xfrm>
        </p:spPr>
        <p:txBody>
          <a:bodyPr>
            <a:noAutofit/>
          </a:bodyPr>
          <a:lstStyle/>
          <a:p>
            <a:pPr>
              <a:buFont typeface="Wingdings" panose="05000000000000000000" pitchFamily="2" charset="2"/>
              <a:buChar char="§"/>
            </a:pPr>
            <a:r>
              <a:rPr lang="en-US" sz="1500" b="0" dirty="0">
                <a:latin typeface="+mn-lt"/>
              </a:rPr>
              <a:t>Married Army couples desiring joint assignment to establish a common household or joint domicile (JD) must request such assignment by enrolling in the Married Army Couples Program (MACP).</a:t>
            </a:r>
          </a:p>
          <a:p>
            <a:pPr>
              <a:buFont typeface="Wingdings" panose="05000000000000000000" pitchFamily="2" charset="2"/>
              <a:buChar char="§"/>
            </a:pPr>
            <a:r>
              <a:rPr lang="en-US" sz="1500" b="0" dirty="0">
                <a:latin typeface="+mn-lt"/>
              </a:rPr>
              <a:t>Soldiers who marry during or after advanced individual training (AIT) and have not proceeded to their first unit of assignment, who desire a JD with their spouse, must enroll in the MACP. When enrolled, the Soldiers will be automatically provided JD assignment consideration. </a:t>
            </a:r>
          </a:p>
          <a:p>
            <a:pPr>
              <a:buFont typeface="Wingdings" panose="05000000000000000000" pitchFamily="2" charset="2"/>
              <a:buChar char="§"/>
            </a:pPr>
            <a:r>
              <a:rPr lang="en-US" sz="1500" b="0" dirty="0">
                <a:latin typeface="+mn-lt"/>
              </a:rPr>
              <a:t>When a Soldier enrolled in the MACP is considered for reassignment, the other Soldier is automatically considered for assignment to the same location or area, except when one Soldier is assigned to a dependent restricted location.</a:t>
            </a:r>
          </a:p>
          <a:p>
            <a:pPr>
              <a:buFont typeface="Wingdings" panose="05000000000000000000" pitchFamily="2" charset="2"/>
              <a:buChar char="§"/>
            </a:pPr>
            <a:r>
              <a:rPr lang="en-US" sz="1500" b="0" dirty="0">
                <a:latin typeface="+mn-lt"/>
              </a:rPr>
              <a:t>Enrollment in the MACP only guarantees Joint Domicile (JD) assignment consideration; it does not guarantee that the couple will be assigned together.</a:t>
            </a:r>
          </a:p>
          <a:p>
            <a:pPr>
              <a:buFont typeface="Wingdings" panose="05000000000000000000" pitchFamily="2" charset="2"/>
              <a:buChar char="§"/>
            </a:pPr>
            <a:r>
              <a:rPr lang="en-US" sz="1500" b="0" dirty="0">
                <a:latin typeface="+mn-lt"/>
              </a:rPr>
              <a:t>Favorable consideration for JD assignment will depend on a valid requisition in the same area for both Soldiers and is subject to the needs of the Army. JD assignments will not be considered when one Soldier is attending school in a PCS status; however, consideration will be given upon school completion.</a:t>
            </a:r>
          </a:p>
          <a:p>
            <a:pPr>
              <a:buFont typeface="Wingdings" panose="05000000000000000000" pitchFamily="2" charset="2"/>
              <a:buChar char="§"/>
            </a:pPr>
            <a:r>
              <a:rPr lang="en-US" sz="1500" b="0" dirty="0">
                <a:latin typeface="+mn-lt"/>
              </a:rPr>
              <a:t>Assignment instructions for each Soldier will indicate whether or not a joint assignment is approved. </a:t>
            </a:r>
          </a:p>
          <a:p>
            <a:pPr>
              <a:buFont typeface="Wingdings" panose="05000000000000000000" pitchFamily="2" charset="2"/>
              <a:buChar char="§"/>
            </a:pPr>
            <a:r>
              <a:rPr lang="en-US" sz="1500" b="0" dirty="0">
                <a:latin typeface="+mn-lt"/>
              </a:rPr>
              <a:t>Married Army couples that do not enroll in the MACP or dis-enroll from the MACP indicate that JD assignments are not desired; therefore, this cannot be used as the basis to request deletion from an assignment.</a:t>
            </a:r>
            <a:endParaRPr lang="pt-BR" sz="1500" b="0" dirty="0">
              <a:latin typeface="+mn-lt"/>
            </a:endParaRPr>
          </a:p>
        </p:txBody>
      </p:sp>
      <p:sp>
        <p:nvSpPr>
          <p:cNvPr id="7" name="Title 1"/>
          <p:cNvSpPr>
            <a:spLocks noGrp="1"/>
          </p:cNvSpPr>
          <p:nvPr>
            <p:ph type="title"/>
          </p:nvPr>
        </p:nvSpPr>
        <p:spPr>
          <a:xfrm>
            <a:off x="700966" y="100584"/>
            <a:ext cx="8233484" cy="480131"/>
          </a:xfrm>
        </p:spPr>
        <p:txBody>
          <a:bodyPr/>
          <a:lstStyle/>
          <a:p>
            <a:r>
              <a:rPr lang="en-US" i="1" dirty="0"/>
              <a:t>Married Army Couples Program</a:t>
            </a:r>
          </a:p>
        </p:txBody>
      </p:sp>
      <p:sp>
        <p:nvSpPr>
          <p:cNvPr id="2" name="Rectangle 1"/>
          <p:cNvSpPr/>
          <p:nvPr/>
        </p:nvSpPr>
        <p:spPr>
          <a:xfrm>
            <a:off x="281654" y="5884520"/>
            <a:ext cx="3326130" cy="584775"/>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612-201 (Initial Military/Prior Service Trainee Support)</a:t>
            </a:r>
          </a:p>
          <a:p>
            <a:pPr marL="171450" indent="-171450">
              <a:buFont typeface="Arial" panose="020B0604020202020204" pitchFamily="34" charset="0"/>
              <a:buChar char="•"/>
            </a:pPr>
            <a:r>
              <a:rPr lang="en-US" sz="800" dirty="0">
                <a:solidFill>
                  <a:srgbClr val="FF0000"/>
                </a:solidFill>
              </a:rPr>
              <a:t>AR 614-100 (Officer Assignment Policies, Details, and Transfers)</a:t>
            </a:r>
          </a:p>
          <a:p>
            <a:pPr marL="171450" indent="-171450">
              <a:buFont typeface="Arial" panose="020B0604020202020204" pitchFamily="34" charset="0"/>
              <a:buChar char="•"/>
            </a:pPr>
            <a:r>
              <a:rPr lang="en-US" sz="800" dirty="0">
                <a:solidFill>
                  <a:srgbClr val="FF0000"/>
                </a:solidFill>
              </a:rPr>
              <a:t>AR 614-200 (Enlisted Assignments and Utilization Management)</a:t>
            </a:r>
          </a:p>
        </p:txBody>
      </p:sp>
    </p:spTree>
    <p:extLst>
      <p:ext uri="{BB962C8B-B14F-4D97-AF65-F5344CB8AC3E}">
        <p14:creationId xmlns:p14="http://schemas.microsoft.com/office/powerpoint/2010/main" val="152211409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00965" y="100584"/>
            <a:ext cx="8223959" cy="480131"/>
          </a:xfrm>
        </p:spPr>
        <p:txBody>
          <a:bodyPr/>
          <a:lstStyle/>
          <a:p>
            <a:r>
              <a:rPr lang="en-US" i="1" dirty="0"/>
              <a:t>Finance Entitlements</a:t>
            </a:r>
          </a:p>
        </p:txBody>
      </p:sp>
      <p:sp>
        <p:nvSpPr>
          <p:cNvPr id="8" name="Content Placeholder 2"/>
          <p:cNvSpPr txBox="1">
            <a:spLocks/>
          </p:cNvSpPr>
          <p:nvPr/>
        </p:nvSpPr>
        <p:spPr>
          <a:xfrm>
            <a:off x="356938" y="875071"/>
            <a:ext cx="8452525" cy="5670696"/>
          </a:xfrm>
          <a:prstGeom prst="rect">
            <a:avLst/>
          </a:prstGeom>
        </p:spPr>
        <p:txBody>
          <a:bodyPr vert="horz" lIns="91440" tIns="45720" rIns="91440" bIns="45720" rtlCol="0">
            <a:noAutofit/>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u="sng" dirty="0">
                <a:solidFill>
                  <a:srgbClr val="231F20"/>
                </a:solidFill>
                <a:cs typeface="Tahoma"/>
              </a:rPr>
              <a:t>Individually Billed Account (IBA) vs Centrally Billed Account (CBA)</a:t>
            </a:r>
          </a:p>
          <a:p>
            <a:pPr lvl="1"/>
            <a:endParaRPr lang="en-US" sz="1500" dirty="0"/>
          </a:p>
          <a:p>
            <a:pPr marL="285750" lvl="1" indent="-285750">
              <a:buFont typeface="Wingdings" panose="05000000000000000000" pitchFamily="2" charset="2"/>
              <a:buChar char="§"/>
            </a:pPr>
            <a:r>
              <a:rPr lang="en-US" sz="1800" dirty="0"/>
              <a:t>All PCS orders must state that either IBA or CBA (not both) is authorized.</a:t>
            </a:r>
          </a:p>
          <a:p>
            <a:pPr marL="285750" lvl="1" indent="-285750">
              <a:buFont typeface="Wingdings" panose="05000000000000000000" pitchFamily="2" charset="2"/>
              <a:buChar char="§"/>
            </a:pPr>
            <a:endParaRPr lang="en-US" sz="1500" dirty="0"/>
          </a:p>
          <a:p>
            <a:pPr marL="285750" lvl="1" indent="-285750">
              <a:buFont typeface="Wingdings" panose="05000000000000000000" pitchFamily="2" charset="2"/>
              <a:buChar char="§"/>
            </a:pPr>
            <a:r>
              <a:rPr lang="en-US" sz="1800" dirty="0"/>
              <a:t>IBA-Mandatory for all Soldiers with a Government Travel Charge Card (GTCC) (unless exempt) and must be included in the PCS order.</a:t>
            </a:r>
          </a:p>
          <a:p>
            <a:pPr marL="914400" lvl="2" indent="-228600">
              <a:buFont typeface="Arial" panose="020B0604020202020204" pitchFamily="34" charset="0"/>
              <a:buChar char="‒"/>
            </a:pPr>
            <a:r>
              <a:rPr lang="en-US" sz="1500" i="1" dirty="0"/>
              <a:t>If travelling by air, the Soldier must contact the supporting Commercial Travel Office (CTO) or Travel Management Center (TMC) to make air travel reservation arrangements.</a:t>
            </a:r>
          </a:p>
          <a:p>
            <a:pPr marL="914400" lvl="2" indent="-228600">
              <a:buFont typeface="Arial" panose="020B0604020202020204" pitchFamily="34" charset="0"/>
              <a:buChar char="‒"/>
            </a:pPr>
            <a:r>
              <a:rPr lang="en-US" sz="1500" i="1" dirty="0"/>
              <a:t>The GTCC eliminates the need for an advance of travel entitlements and reduces the traveler’s dependency on personal funds.</a:t>
            </a:r>
          </a:p>
          <a:p>
            <a:pPr marL="914400" lvl="2" indent="-228600">
              <a:buFont typeface="Arial" panose="020B0604020202020204" pitchFamily="34" charset="0"/>
              <a:buChar char="‒"/>
            </a:pPr>
            <a:r>
              <a:rPr lang="en-US" sz="1500" i="1" dirty="0"/>
              <a:t>If IBA is authorized in the PCS order, the Soldiers will contact their unit travel charge card Agency Program Coordinator (APC) to register into the PCS program to increase spending limits.</a:t>
            </a:r>
          </a:p>
          <a:p>
            <a:pPr marL="914400" lvl="2" indent="-228600">
              <a:buFont typeface="Arial" panose="020B0604020202020204" pitchFamily="34" charset="0"/>
              <a:buChar char="‒"/>
            </a:pPr>
            <a:r>
              <a:rPr lang="en-US" sz="1500" i="1" dirty="0"/>
              <a:t>The GTCC will be used for all expenses associated with the PCS.</a:t>
            </a:r>
          </a:p>
          <a:p>
            <a:pPr marL="688975" lvl="2" indent="-346075">
              <a:buFont typeface="Wingdings" panose="05000000000000000000" pitchFamily="2" charset="2"/>
              <a:buChar char="§"/>
            </a:pPr>
            <a:endParaRPr lang="en-US" sz="1500" spc="-10" dirty="0">
              <a:solidFill>
                <a:srgbClr val="231F20"/>
              </a:solidFill>
              <a:cs typeface="Tahoma"/>
            </a:endParaRPr>
          </a:p>
          <a:p>
            <a:pPr marL="285750" lvl="1" indent="-285750">
              <a:buFont typeface="Wingdings" panose="05000000000000000000" pitchFamily="2" charset="2"/>
              <a:buChar char="§"/>
            </a:pPr>
            <a:r>
              <a:rPr lang="en-US" sz="1800" dirty="0"/>
              <a:t>CBA-If the Soldier does not possess a GTCC, or IBA is not authorized, CBA is authorized and must be included in the PCS order.</a:t>
            </a:r>
          </a:p>
          <a:p>
            <a:pPr marL="914400" lvl="2" indent="-228600">
              <a:buFont typeface="Arial" panose="020B0604020202020204" pitchFamily="34" charset="0"/>
              <a:buChar char="‒"/>
            </a:pPr>
            <a:r>
              <a:rPr lang="en-US" sz="1500" i="1" dirty="0"/>
              <a:t>The Soldier is not responsible for personally purchasing airline tickets. The Soldier must contact the supporting CTO or TMC to make air travel reservation arrangements.</a:t>
            </a:r>
          </a:p>
        </p:txBody>
      </p:sp>
      <p:sp>
        <p:nvSpPr>
          <p:cNvPr id="9" name="Text Placeholder 4"/>
          <p:cNvSpPr txBox="1">
            <a:spLocks/>
          </p:cNvSpPr>
          <p:nvPr/>
        </p:nvSpPr>
        <p:spPr>
          <a:xfrm>
            <a:off x="356938" y="631552"/>
            <a:ext cx="7470627" cy="369332"/>
          </a:xfrm>
          <a:prstGeom prst="rect">
            <a:avLst/>
          </a:prstGeom>
        </p:spPr>
        <p:txBody>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i="1" dirty="0">
              <a:ea typeface="+mj-ea"/>
            </a:endParaRPr>
          </a:p>
        </p:txBody>
      </p:sp>
      <p:sp>
        <p:nvSpPr>
          <p:cNvPr id="2" name="Rectangle 1"/>
          <p:cNvSpPr/>
          <p:nvPr/>
        </p:nvSpPr>
        <p:spPr>
          <a:xfrm>
            <a:off x="334537" y="5995614"/>
            <a:ext cx="7470627" cy="461665"/>
          </a:xfrm>
          <a:prstGeom prst="rect">
            <a:avLst/>
          </a:prstGeom>
        </p:spPr>
        <p:txBody>
          <a:bodyPr wrap="square">
            <a:spAutoFit/>
          </a:bodyPr>
          <a:lstStyle/>
          <a:p>
            <a:pPr lvl="0">
              <a:defRPr/>
            </a:pPr>
            <a:r>
              <a:rPr lang="en-US" sz="800" dirty="0">
                <a:solidFill>
                  <a:srgbClr val="FF0000"/>
                </a:solidFill>
              </a:rPr>
              <a:t>References:</a:t>
            </a:r>
          </a:p>
          <a:p>
            <a:pPr marL="171450" lvl="0" indent="-171450">
              <a:buFont typeface="Arial" panose="020B0604020202020204" pitchFamily="34" charset="0"/>
              <a:buChar char="•"/>
              <a:defRPr/>
            </a:pPr>
            <a:r>
              <a:rPr lang="en-US" sz="800" dirty="0">
                <a:solidFill>
                  <a:srgbClr val="FF0000"/>
                </a:solidFill>
              </a:rPr>
              <a:t>https://www.defensetravel.dod.mil/Docs/perdiem/JTR.pdf (The Joint Travel Regulations (JTR)), Chapter 010204</a:t>
            </a:r>
          </a:p>
          <a:p>
            <a:pPr marL="171450" lvl="0" indent="-171450">
              <a:buFont typeface="Arial" panose="020B0604020202020204" pitchFamily="34" charset="0"/>
              <a:buChar char="•"/>
              <a:defRPr/>
            </a:pPr>
            <a:r>
              <a:rPr lang="en-US" sz="800" dirty="0">
                <a:solidFill>
                  <a:srgbClr val="FF0000"/>
                </a:solidFill>
              </a:rPr>
              <a:t>DoD 7000.14-R (Financial Management Regulation), Volume 9</a:t>
            </a:r>
          </a:p>
        </p:txBody>
      </p:sp>
    </p:spTree>
    <p:extLst>
      <p:ext uri="{BB962C8B-B14F-4D97-AF65-F5344CB8AC3E}">
        <p14:creationId xmlns:p14="http://schemas.microsoft.com/office/powerpoint/2010/main" val="140684076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F701B-9769-7E33-ECE5-B21227A5D74E}"/>
              </a:ext>
            </a:extLst>
          </p:cNvPr>
          <p:cNvSpPr>
            <a:spLocks noGrp="1"/>
          </p:cNvSpPr>
          <p:nvPr>
            <p:ph idx="1"/>
          </p:nvPr>
        </p:nvSpPr>
        <p:spPr>
          <a:xfrm>
            <a:off x="481781" y="1144468"/>
            <a:ext cx="8127380" cy="3657600"/>
          </a:xfrm>
        </p:spPr>
        <p:txBody>
          <a:bodyPr>
            <a:normAutofit fontScale="92500"/>
          </a:bodyPr>
          <a:lstStyle/>
          <a:p>
            <a:pPr marL="0" indent="0" algn="ctr">
              <a:buNone/>
            </a:pPr>
            <a:r>
              <a:rPr lang="en-US" b="1" u="sng" dirty="0"/>
              <a:t>Special/Incentive Pay</a:t>
            </a:r>
          </a:p>
          <a:p>
            <a:pPr>
              <a:buFont typeface="Wingdings" panose="05000000000000000000" pitchFamily="2" charset="2"/>
              <a:buChar char="§"/>
            </a:pPr>
            <a:endParaRPr lang="en-US" dirty="0"/>
          </a:p>
          <a:p>
            <a:pPr>
              <a:buFont typeface="Wingdings" panose="05000000000000000000" pitchFamily="2" charset="2"/>
              <a:buChar char="§"/>
            </a:pPr>
            <a:r>
              <a:rPr lang="en-US" dirty="0"/>
              <a:t>Special/Incentive Pay needs to end before processing an assignment. Ensure the End Date is the Day before the Begin Date of the Assignment.</a:t>
            </a:r>
          </a:p>
          <a:p>
            <a:pPr>
              <a:buFont typeface="Wingdings" panose="05000000000000000000" pitchFamily="2" charset="2"/>
              <a:buChar char="§"/>
            </a:pPr>
            <a:endParaRPr lang="en-US" dirty="0"/>
          </a:p>
          <a:p>
            <a:pPr>
              <a:buFont typeface="Wingdings" panose="05000000000000000000" pitchFamily="2" charset="2"/>
              <a:buChar char="§"/>
            </a:pPr>
            <a:r>
              <a:rPr lang="en-US" dirty="0"/>
              <a:t>PCS Orders will remain in Draft status until pay dates are adjusted.</a:t>
            </a:r>
          </a:p>
        </p:txBody>
      </p:sp>
      <p:sp>
        <p:nvSpPr>
          <p:cNvPr id="4" name="Title 3">
            <a:extLst>
              <a:ext uri="{FF2B5EF4-FFF2-40B4-BE49-F238E27FC236}">
                <a16:creationId xmlns:a16="http://schemas.microsoft.com/office/drawing/2014/main" id="{F6E731EB-EF99-C8F6-38C2-1703D1CCAD65}"/>
              </a:ext>
            </a:extLst>
          </p:cNvPr>
          <p:cNvSpPr>
            <a:spLocks noGrp="1"/>
          </p:cNvSpPr>
          <p:nvPr>
            <p:ph type="title"/>
          </p:nvPr>
        </p:nvSpPr>
        <p:spPr>
          <a:xfrm>
            <a:off x="710799" y="228403"/>
            <a:ext cx="8216892" cy="480131"/>
          </a:xfrm>
        </p:spPr>
        <p:txBody>
          <a:bodyPr>
            <a:normAutofit fontScale="90000"/>
          </a:bodyPr>
          <a:lstStyle/>
          <a:p>
            <a:r>
              <a:rPr lang="en-US" i="1" dirty="0"/>
              <a:t>Finance Entitlements</a:t>
            </a:r>
            <a:br>
              <a:rPr lang="en-US" i="1" dirty="0"/>
            </a:br>
            <a:r>
              <a:rPr lang="en-US" sz="1800" i="1" dirty="0"/>
              <a:t>(continued)</a:t>
            </a:r>
          </a:p>
        </p:txBody>
      </p:sp>
      <p:sp>
        <p:nvSpPr>
          <p:cNvPr id="6" name="TextBox 5">
            <a:extLst>
              <a:ext uri="{FF2B5EF4-FFF2-40B4-BE49-F238E27FC236}">
                <a16:creationId xmlns:a16="http://schemas.microsoft.com/office/drawing/2014/main" id="{8AA0818F-DA89-34DD-B8D0-E9D57DB67DAA}"/>
              </a:ext>
            </a:extLst>
          </p:cNvPr>
          <p:cNvSpPr txBox="1"/>
          <p:nvPr/>
        </p:nvSpPr>
        <p:spPr>
          <a:xfrm>
            <a:off x="116549" y="6175648"/>
            <a:ext cx="4606412" cy="338554"/>
          </a:xfrm>
          <a:prstGeom prst="rect">
            <a:avLst/>
          </a:prstGeom>
          <a:noFill/>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IPPS-A User Manual</a:t>
            </a:r>
          </a:p>
        </p:txBody>
      </p:sp>
    </p:spTree>
    <p:extLst>
      <p:ext uri="{BB962C8B-B14F-4D97-AF65-F5344CB8AC3E}">
        <p14:creationId xmlns:p14="http://schemas.microsoft.com/office/powerpoint/2010/main" val="84659299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00966" y="112701"/>
            <a:ext cx="8242311" cy="867930"/>
          </a:xfrm>
        </p:spPr>
        <p:txBody>
          <a:bodyPr/>
          <a:lstStyle/>
          <a:p>
            <a:r>
              <a:rPr lang="en-US" i="1" dirty="0"/>
              <a:t>Total Army Sponsorship </a:t>
            </a:r>
            <a:br>
              <a:rPr lang="en-US" i="1" dirty="0"/>
            </a:br>
            <a:r>
              <a:rPr lang="en-US" i="1" dirty="0"/>
              <a:t>Program (TASP)</a:t>
            </a:r>
          </a:p>
        </p:txBody>
      </p:sp>
      <p:sp>
        <p:nvSpPr>
          <p:cNvPr id="6" name="Rectangle 5"/>
          <p:cNvSpPr/>
          <p:nvPr/>
        </p:nvSpPr>
        <p:spPr>
          <a:xfrm>
            <a:off x="234176" y="1228701"/>
            <a:ext cx="8675648" cy="4825937"/>
          </a:xfrm>
          <a:prstGeom prst="rect">
            <a:avLst/>
          </a:prstGeom>
        </p:spPr>
        <p:txBody>
          <a:bodyPr wrap="square">
            <a:spAutoFit/>
          </a:bodyPr>
          <a:lstStyle/>
          <a:p>
            <a:pPr marL="285750" lvl="1" indent="-285750">
              <a:lnSpc>
                <a:spcPct val="90000"/>
              </a:lnSpc>
              <a:spcBef>
                <a:spcPts val="500"/>
              </a:spcBef>
              <a:buFont typeface="Wingdings" panose="05000000000000000000" pitchFamily="2" charset="2"/>
              <a:buChar char="§"/>
            </a:pPr>
            <a:r>
              <a:rPr lang="en-US" dirty="0">
                <a:cs typeface="Arial" panose="020B0604020202020204" pitchFamily="34" charset="0"/>
              </a:rPr>
              <a:t>Soldiers in the rank of PVT-SSG, WO1-CW2, and 2LT-CPT are required to participate in the Sponsorship program, except those on assignment to a PCS length school (more than 20 weeks). An assigned sponsor or an approved exception to policy is required to out-process.</a:t>
            </a:r>
          </a:p>
          <a:p>
            <a:pPr marL="285750" lvl="1" indent="-285750">
              <a:lnSpc>
                <a:spcPct val="90000"/>
              </a:lnSpc>
              <a:spcBef>
                <a:spcPts val="500"/>
              </a:spcBef>
              <a:buFont typeface="Wingdings" panose="05000000000000000000" pitchFamily="2" charset="2"/>
              <a:buChar char="§"/>
            </a:pPr>
            <a:r>
              <a:rPr lang="en-US" dirty="0"/>
              <a:t>Soldiers in the rank of SFC - CSM, CW3 - CW5, &amp; MAJ - COL may opt-in to participate in the program if they wish to request sponsorship.</a:t>
            </a:r>
          </a:p>
          <a:p>
            <a:pPr marL="285750" lvl="1" indent="-285750">
              <a:lnSpc>
                <a:spcPct val="90000"/>
              </a:lnSpc>
              <a:spcBef>
                <a:spcPts val="500"/>
              </a:spcBef>
              <a:buFont typeface="Wingdings" panose="05000000000000000000" pitchFamily="2" charset="2"/>
              <a:buChar char="§"/>
            </a:pPr>
            <a:r>
              <a:rPr lang="en-US" dirty="0"/>
              <a:t>Senior Commanders may determine that Sponsorship is required for all incoming Soldiers within their area of responsibility. </a:t>
            </a:r>
          </a:p>
          <a:p>
            <a:pPr marL="285750" lvl="1" indent="-285750">
              <a:lnSpc>
                <a:spcPct val="90000"/>
              </a:lnSpc>
              <a:spcBef>
                <a:spcPts val="500"/>
              </a:spcBef>
              <a:buFont typeface="Wingdings" panose="05000000000000000000" pitchFamily="2" charset="2"/>
              <a:buChar char="§"/>
            </a:pPr>
            <a:r>
              <a:rPr lang="en-US" dirty="0">
                <a:cs typeface="Arial" panose="020B0604020202020204" pitchFamily="34" charset="0"/>
              </a:rPr>
              <a:t>Upon receiving Assignment Instructions, the Soldier must login to the Army Career Tracker (ACT) website at: </a:t>
            </a:r>
            <a:r>
              <a:rPr lang="en-US" dirty="0">
                <a:cs typeface="Arial" panose="020B0604020202020204" pitchFamily="34" charset="0"/>
                <a:hlinkClick r:id="rId3"/>
              </a:rPr>
              <a:t>https://actnow.army.mil</a:t>
            </a:r>
            <a:r>
              <a:rPr lang="en-US" dirty="0">
                <a:cs typeface="Arial" panose="020B0604020202020204" pitchFamily="34" charset="0"/>
              </a:rPr>
              <a:t>.</a:t>
            </a:r>
          </a:p>
          <a:p>
            <a:pPr marL="747712" lvl="3" indent="-285750">
              <a:lnSpc>
                <a:spcPct val="90000"/>
              </a:lnSpc>
              <a:spcBef>
                <a:spcPts val="500"/>
              </a:spcBef>
              <a:buFont typeface="Arial" panose="020B0604020202020204" pitchFamily="34" charset="0"/>
              <a:buChar char="‒"/>
            </a:pPr>
            <a:r>
              <a:rPr lang="en-US" sz="1600" i="1" dirty="0">
                <a:cs typeface="Arial" panose="020B0604020202020204" pitchFamily="34" charset="0"/>
              </a:rPr>
              <a:t>Click on the Sponsorship tab and then DA Form 5434 (Sponsorship Program Counseling and Information Sheet). Select “Create new form” and complete sections 1, 2, 4 and 5.</a:t>
            </a:r>
          </a:p>
          <a:p>
            <a:pPr marL="747712" lvl="3" indent="-285750">
              <a:lnSpc>
                <a:spcPct val="90000"/>
              </a:lnSpc>
              <a:spcBef>
                <a:spcPts val="500"/>
              </a:spcBef>
              <a:buFont typeface="Arial" panose="020B0604020202020204" pitchFamily="34" charset="0"/>
              <a:buChar char="‒"/>
            </a:pPr>
            <a:r>
              <a:rPr lang="en-US" sz="1600" i="1" dirty="0">
                <a:cs typeface="Arial" panose="020B0604020202020204" pitchFamily="34" charset="0"/>
              </a:rPr>
              <a:t>Once each section is complete, a check mark will appear. When all sections are complete, select the “submit” button on the bottom of the page.</a:t>
            </a:r>
          </a:p>
          <a:p>
            <a:pPr marL="285750" lvl="1" indent="-285750">
              <a:lnSpc>
                <a:spcPct val="90000"/>
              </a:lnSpc>
              <a:spcBef>
                <a:spcPts val="500"/>
              </a:spcBef>
              <a:buFont typeface="Wingdings" panose="05000000000000000000" pitchFamily="2" charset="2"/>
              <a:buChar char="§"/>
            </a:pPr>
            <a:r>
              <a:rPr lang="en-US" dirty="0">
                <a:cs typeface="Arial" panose="020B0604020202020204" pitchFamily="34" charset="0"/>
              </a:rPr>
              <a:t>Once a sponsor is assigned by the gaining unit, the Sponsor can then log into ACT and complete the DA Form 5434, section 3. The DA Form 5434 can be completed by the Soldier/sponsor simultaneously.</a:t>
            </a:r>
          </a:p>
        </p:txBody>
      </p:sp>
      <p:sp>
        <p:nvSpPr>
          <p:cNvPr id="2" name="Rectangle 1"/>
          <p:cNvSpPr/>
          <p:nvPr/>
        </p:nvSpPr>
        <p:spPr>
          <a:xfrm>
            <a:off x="267629" y="6147469"/>
            <a:ext cx="2743200"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600-8-8 (The Total Army Sponsorship Program)</a:t>
            </a:r>
          </a:p>
        </p:txBody>
      </p:sp>
    </p:spTree>
    <p:extLst>
      <p:ext uri="{BB962C8B-B14F-4D97-AF65-F5344CB8AC3E}">
        <p14:creationId xmlns:p14="http://schemas.microsoft.com/office/powerpoint/2010/main" val="8717702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032" y="1012723"/>
            <a:ext cx="8714633" cy="4492727"/>
          </a:xfrm>
        </p:spPr>
        <p:txBody>
          <a:bodyPr>
            <a:noAutofit/>
          </a:bodyPr>
          <a:lstStyle/>
          <a:p>
            <a:pPr>
              <a:lnSpc>
                <a:spcPct val="100000"/>
              </a:lnSpc>
              <a:spcBef>
                <a:spcPts val="0"/>
              </a:spcBef>
              <a:buFont typeface="Wingdings" panose="05000000000000000000" pitchFamily="2" charset="2"/>
              <a:buChar char="§"/>
            </a:pPr>
            <a:r>
              <a:rPr lang="en-US" sz="1750" b="0" dirty="0"/>
              <a:t>The end date on the IPPS-A Absence Request must be the </a:t>
            </a:r>
            <a:r>
              <a:rPr lang="en-US" sz="1750" b="1" u="sng" dirty="0"/>
              <a:t>day prior</a:t>
            </a:r>
            <a:r>
              <a:rPr lang="en-US" sz="1750" dirty="0"/>
              <a:t> </a:t>
            </a:r>
            <a:r>
              <a:rPr lang="en-US" sz="1750" b="0" dirty="0"/>
              <a:t>to the PCS orders report date. Once approved, coordinate with your S1 to schedule your clearing appointment.</a:t>
            </a:r>
          </a:p>
          <a:p>
            <a:pPr>
              <a:lnSpc>
                <a:spcPct val="100000"/>
              </a:lnSpc>
              <a:buFont typeface="Wingdings" panose="05000000000000000000" pitchFamily="2" charset="2"/>
              <a:buChar char="§"/>
            </a:pPr>
            <a:r>
              <a:rPr lang="en-US" sz="1750" b="0" dirty="0">
                <a:latin typeface="+mn-lt"/>
              </a:rPr>
              <a:t>Early Reporting:</a:t>
            </a:r>
          </a:p>
          <a:p>
            <a:pPr lvl="1"/>
            <a:r>
              <a:rPr lang="en-US" sz="1750" b="0" dirty="0">
                <a:latin typeface="+mn-lt"/>
              </a:rPr>
              <a:t>Soldiers must report to their gaining command on or before the report date indicated on their PCS orders.</a:t>
            </a:r>
          </a:p>
          <a:p>
            <a:pPr lvl="1"/>
            <a:r>
              <a:rPr lang="en-US" sz="1750" b="0" dirty="0">
                <a:latin typeface="+mn-lt"/>
              </a:rPr>
              <a:t>Unless special instructions specifically authorize or prohibit early report, Soldiers departing:</a:t>
            </a:r>
          </a:p>
          <a:p>
            <a:pPr marL="1376363" lvl="2" indent="-236538">
              <a:buFont typeface="Courier New" panose="02070309020205020404" pitchFamily="49" charset="0"/>
              <a:buChar char="o"/>
            </a:pPr>
            <a:r>
              <a:rPr lang="en-US" sz="1600" b="0" i="1" dirty="0">
                <a:latin typeface="+mn-lt"/>
              </a:rPr>
              <a:t>CONUS locations may report to the gaining command up to 30 days prior to the report date indicated on the PCS orders.</a:t>
            </a:r>
          </a:p>
          <a:p>
            <a:pPr marL="1376363" lvl="2" indent="-236538">
              <a:buFont typeface="Courier New" panose="02070309020205020404" pitchFamily="49" charset="0"/>
              <a:buChar char="o"/>
            </a:pPr>
            <a:r>
              <a:rPr lang="en-US" sz="1600" b="0" i="1" dirty="0">
                <a:latin typeface="+mn-lt"/>
              </a:rPr>
              <a:t>OCONUS locations may report to the gaining command at any time between their availability date and the report date indicated on the PCS </a:t>
            </a:r>
            <a:r>
              <a:rPr lang="en-US" sz="1600" b="0" dirty="0">
                <a:latin typeface="+mn-lt"/>
              </a:rPr>
              <a:t>orders.</a:t>
            </a:r>
          </a:p>
          <a:p>
            <a:pPr lvl="1"/>
            <a:r>
              <a:rPr lang="en-US" sz="1750" b="0" dirty="0">
                <a:latin typeface="+mn-lt"/>
              </a:rPr>
              <a:t>Soldiers desiring to report to the gaining command earlier than 30 days prior to the report date on the PCS orders must submit a PAR to request early arrival. If approved, the report date will be changed.</a:t>
            </a:r>
          </a:p>
          <a:p>
            <a:pPr>
              <a:buFont typeface="Wingdings" panose="05000000000000000000" pitchFamily="2" charset="2"/>
              <a:buChar char="§"/>
            </a:pPr>
            <a:r>
              <a:rPr lang="en-US" sz="1750" b="0" dirty="0">
                <a:latin typeface="+mn-lt"/>
              </a:rPr>
              <a:t>Soldiers desiring to report to the gaining command after the report date indicated on the PCS orders must request a deferment.</a:t>
            </a:r>
          </a:p>
        </p:txBody>
      </p:sp>
      <p:sp>
        <p:nvSpPr>
          <p:cNvPr id="7" name="Title 1"/>
          <p:cNvSpPr>
            <a:spLocks noGrp="1"/>
          </p:cNvSpPr>
          <p:nvPr>
            <p:ph type="title"/>
          </p:nvPr>
        </p:nvSpPr>
        <p:spPr>
          <a:xfrm>
            <a:off x="700965" y="100584"/>
            <a:ext cx="8216699" cy="480131"/>
          </a:xfrm>
        </p:spPr>
        <p:txBody>
          <a:bodyPr/>
          <a:lstStyle/>
          <a:p>
            <a:r>
              <a:rPr lang="en-US" i="1" dirty="0"/>
              <a:t>Reporting Timelines</a:t>
            </a:r>
          </a:p>
        </p:txBody>
      </p:sp>
      <p:sp>
        <p:nvSpPr>
          <p:cNvPr id="2" name="Rectangle 1"/>
          <p:cNvSpPr/>
          <p:nvPr/>
        </p:nvSpPr>
        <p:spPr>
          <a:xfrm>
            <a:off x="203032" y="5752836"/>
            <a:ext cx="3451289" cy="707886"/>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IPPS-A User Manual</a:t>
            </a:r>
          </a:p>
          <a:p>
            <a:pPr marL="171450" indent="-171450">
              <a:buFont typeface="Arial" panose="020B0604020202020204" pitchFamily="34" charset="0"/>
              <a:buChar char="•"/>
            </a:pPr>
            <a:r>
              <a:rPr lang="en-US" sz="800" dirty="0">
                <a:solidFill>
                  <a:srgbClr val="FF0000"/>
                </a:solidFill>
              </a:rPr>
              <a:t>AR 600-8-11 (Reassignment)</a:t>
            </a:r>
          </a:p>
          <a:p>
            <a:pPr marL="171450" indent="-171450">
              <a:buFont typeface="Arial" panose="020B0604020202020204" pitchFamily="34" charset="0"/>
              <a:buChar char="•"/>
            </a:pPr>
            <a:r>
              <a:rPr lang="en-US" sz="800" dirty="0">
                <a:solidFill>
                  <a:srgbClr val="FF0000"/>
                </a:solidFill>
              </a:rPr>
              <a:t>https://www.hrc.army.mil/content/10939 (Assignment Deletions, Deferments, Early Arrival, and Reporting Failures to Gain Website</a:t>
            </a:r>
          </a:p>
        </p:txBody>
      </p:sp>
    </p:spTree>
    <p:extLst>
      <p:ext uri="{BB962C8B-B14F-4D97-AF65-F5344CB8AC3E}">
        <p14:creationId xmlns:p14="http://schemas.microsoft.com/office/powerpoint/2010/main" val="146774687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566" y="1189733"/>
            <a:ext cx="8388709" cy="3657600"/>
          </a:xfrm>
        </p:spPr>
        <p:txBody>
          <a:bodyPr>
            <a:noAutofit/>
          </a:bodyPr>
          <a:lstStyle/>
          <a:p>
            <a:pPr lvl="2">
              <a:lnSpc>
                <a:spcPct val="100000"/>
              </a:lnSpc>
              <a:spcBef>
                <a:spcPts val="0"/>
              </a:spcBef>
            </a:pPr>
            <a:endParaRPr lang="en-US" dirty="0">
              <a:latin typeface="+mn-lt"/>
              <a:ea typeface="Calibri" panose="020F0502020204030204" pitchFamily="34" charset="0"/>
              <a:cs typeface="Times New Roman" panose="02020603050405020304" pitchFamily="18" charset="0"/>
            </a:endParaRPr>
          </a:p>
          <a:p>
            <a:pPr marL="517525" lvl="2" indent="0">
              <a:lnSpc>
                <a:spcPct val="100000"/>
              </a:lnSpc>
              <a:spcBef>
                <a:spcPts val="0"/>
              </a:spcBef>
              <a:buNone/>
            </a:pPr>
            <a:endParaRPr lang="en-US" dirty="0">
              <a:latin typeface="+mn-lt"/>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a:xfrm>
            <a:off x="671468" y="225165"/>
            <a:ext cx="8223959" cy="480131"/>
          </a:xfrm>
        </p:spPr>
        <p:txBody>
          <a:bodyPr>
            <a:normAutofit fontScale="90000"/>
          </a:bodyPr>
          <a:lstStyle/>
          <a:p>
            <a:r>
              <a:rPr lang="en-US" i="1" dirty="0"/>
              <a:t>Spouse Employment </a:t>
            </a:r>
            <a:br>
              <a:rPr lang="en-US" i="1" dirty="0"/>
            </a:br>
            <a:r>
              <a:rPr lang="en-US" i="1" dirty="0"/>
              <a:t>and Relicensing</a:t>
            </a:r>
          </a:p>
        </p:txBody>
      </p:sp>
      <p:sp>
        <p:nvSpPr>
          <p:cNvPr id="6" name="Content Placeholder 2"/>
          <p:cNvSpPr>
            <a:spLocks noGrp="1"/>
          </p:cNvSpPr>
          <p:nvPr/>
        </p:nvSpPr>
        <p:spPr>
          <a:xfrm>
            <a:off x="293565" y="855407"/>
            <a:ext cx="8388709" cy="5476230"/>
          </a:xfrm>
          <a:prstGeom prst="rect">
            <a:avLst/>
          </a:prstGeom>
        </p:spPr>
        <p:txBody>
          <a:bodyPr vert="horz" lIns="91440" tIns="45720" rIns="91440" bIns="45720" rtlCol="0">
            <a:noAutofit/>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000" b="0" dirty="0">
                <a:latin typeface="+mn-lt"/>
              </a:rPr>
              <a:t> Spouse Employment</a:t>
            </a:r>
          </a:p>
          <a:p>
            <a:pPr lvl="1">
              <a:spcBef>
                <a:spcPts val="600"/>
              </a:spcBef>
              <a:buFont typeface="Wingdings" panose="05000000000000000000" pitchFamily="2" charset="2"/>
              <a:buChar char="§"/>
            </a:pPr>
            <a:r>
              <a:rPr lang="en-US" sz="1400" dirty="0">
                <a:latin typeface="+mn-lt"/>
              </a:rPr>
              <a:t>Military Spouse Employment Partnership (MSEP) is a resource for spouse employment with private sector companies, non-profits, and other government agencies.                                </a:t>
            </a:r>
            <a:r>
              <a:rPr lang="en-US" sz="1400" dirty="0">
                <a:solidFill>
                  <a:prstClr val="black"/>
                </a:solidFill>
                <a:latin typeface="+mn-lt"/>
              </a:rPr>
              <a:t>Website: </a:t>
            </a:r>
            <a:r>
              <a:rPr lang="en-US" sz="1400" u="sng" dirty="0">
                <a:latin typeface="+mn-lt"/>
                <a:hlinkClick r:id="rId3"/>
              </a:rPr>
              <a:t>https://msepjobs.militaryonesource.mil/msep/home</a:t>
            </a:r>
            <a:r>
              <a:rPr lang="en-US" sz="1400" u="sng" dirty="0">
                <a:latin typeface="+mn-lt"/>
              </a:rPr>
              <a:t>.</a:t>
            </a:r>
          </a:p>
          <a:p>
            <a:pPr lvl="1">
              <a:spcBef>
                <a:spcPts val="600"/>
              </a:spcBef>
              <a:buFont typeface="Wingdings" panose="05000000000000000000" pitchFamily="2" charset="2"/>
              <a:buChar char="§"/>
            </a:pPr>
            <a:r>
              <a:rPr lang="en-US" sz="1400" dirty="0">
                <a:latin typeface="+mn-lt"/>
              </a:rPr>
              <a:t>Employment Readiness Program (ERP) is an Army Community Service program providing employment assistance to military Spouses, Soldiers, DoD Civilians, and all immediate Family members.                                                                                                                                   </a:t>
            </a:r>
            <a:r>
              <a:rPr lang="en-US" sz="1400" dirty="0">
                <a:solidFill>
                  <a:prstClr val="black"/>
                </a:solidFill>
                <a:latin typeface="+mn-lt"/>
              </a:rPr>
              <a:t>Website: </a:t>
            </a:r>
            <a:r>
              <a:rPr lang="en-US" sz="1400" u="sng" dirty="0">
                <a:latin typeface="+mn-lt"/>
                <a:hlinkClick r:id="rId4"/>
              </a:rPr>
              <a:t>https://www.armymwr.com/programs-and-services/personal-assistance/employment-readiness-program/army-spouse-employment-career-and-education</a:t>
            </a:r>
            <a:r>
              <a:rPr lang="en-US" sz="1400" u="sng" dirty="0">
                <a:latin typeface="+mn-lt"/>
              </a:rPr>
              <a:t>.</a:t>
            </a:r>
          </a:p>
          <a:p>
            <a:pPr lvl="1">
              <a:spcBef>
                <a:spcPts val="600"/>
              </a:spcBef>
              <a:buFont typeface="Wingdings" panose="05000000000000000000" pitchFamily="2" charset="2"/>
              <a:buChar char="§"/>
            </a:pPr>
            <a:r>
              <a:rPr lang="en-US" sz="1400" dirty="0">
                <a:latin typeface="+mn-lt"/>
              </a:rPr>
              <a:t>Military One Source, My Career Advancement Account (MyCAA) - Spouses of service members on active duty in pay grades E1 to E5, W1 to W2, and O1 to O2 can take advantage of a scholarship program that provides up to $4,000 in financial assistance to eligible military spouses who are pursuing a license, certification, or Associate’s degree in a portable career field or occupation. Career Coaches are available by calling 1-800-342-9647.                                     </a:t>
            </a:r>
            <a:r>
              <a:rPr lang="en-US" sz="1400" dirty="0">
                <a:solidFill>
                  <a:prstClr val="black"/>
                </a:solidFill>
                <a:latin typeface="+mn-lt"/>
              </a:rPr>
              <a:t>Website: </a:t>
            </a:r>
            <a:r>
              <a:rPr lang="en-US" sz="1400" dirty="0">
                <a:latin typeface="+mn-lt"/>
                <a:hlinkClick r:id="rId5"/>
              </a:rPr>
              <a:t>https://mycaa.militaryonesource.mil/mycaa/</a:t>
            </a:r>
            <a:r>
              <a:rPr lang="en-US" sz="1400" dirty="0">
                <a:latin typeface="+mn-lt"/>
              </a:rPr>
              <a:t>.</a:t>
            </a:r>
          </a:p>
          <a:p>
            <a:pPr lvl="1">
              <a:spcBef>
                <a:spcPts val="600"/>
              </a:spcBef>
            </a:pPr>
            <a:endParaRPr lang="en-US" sz="1400" dirty="0">
              <a:latin typeface="+mn-lt"/>
            </a:endParaRPr>
          </a:p>
          <a:p>
            <a:pPr>
              <a:spcBef>
                <a:spcPts val="600"/>
              </a:spcBef>
              <a:buFont typeface="Wingdings" panose="05000000000000000000" pitchFamily="2" charset="2"/>
              <a:buChar char="Ø"/>
            </a:pPr>
            <a:r>
              <a:rPr lang="en-US" sz="2000" b="0" dirty="0">
                <a:latin typeface="+mn-lt"/>
              </a:rPr>
              <a:t> Spouse Relicensing</a:t>
            </a:r>
            <a:endParaRPr lang="en-US" sz="1200" b="0" dirty="0">
              <a:latin typeface="+mn-lt"/>
            </a:endParaRPr>
          </a:p>
          <a:p>
            <a:pPr lvl="1">
              <a:lnSpc>
                <a:spcPct val="100000"/>
              </a:lnSpc>
              <a:spcBef>
                <a:spcPts val="600"/>
              </a:spcBef>
              <a:buFont typeface="Wingdings" panose="05000000000000000000" pitchFamily="2" charset="2"/>
              <a:buChar char="§"/>
            </a:pPr>
            <a:r>
              <a:rPr lang="en-US" sz="1400" dirty="0">
                <a:solidFill>
                  <a:prstClr val="black"/>
                </a:solidFill>
                <a:latin typeface="+mn-lt"/>
              </a:rPr>
              <a:t>The Army has implemented policies to reimburse Army spouses for license/certification fees when they PCS. The Army strongly supports the work of the DoD in promoting license reciprocity in all states.                                                                                                                                                       Website: </a:t>
            </a:r>
            <a:r>
              <a:rPr lang="en-US" sz="1400" dirty="0">
                <a:solidFill>
                  <a:prstClr val="black"/>
                </a:solidFill>
                <a:latin typeface="+mn-lt"/>
                <a:hlinkClick r:id="rId6"/>
              </a:rPr>
              <a:t>https://myseco.militaryonesource.mil/portal/content/view/8576</a:t>
            </a:r>
            <a:r>
              <a:rPr lang="en-US" sz="1400" dirty="0">
                <a:solidFill>
                  <a:prstClr val="black"/>
                </a:solidFill>
                <a:latin typeface="+mn-lt"/>
              </a:rPr>
              <a:t>.</a:t>
            </a:r>
            <a:endParaRPr lang="en-US" dirty="0">
              <a:latin typeface="+mn-lt"/>
              <a:ea typeface="Calibri" panose="020F0502020204030204" pitchFamily="34" charset="0"/>
              <a:cs typeface="Times New Roman" panose="02020603050405020304" pitchFamily="18" charset="0"/>
            </a:endParaRPr>
          </a:p>
        </p:txBody>
      </p:sp>
      <p:sp>
        <p:nvSpPr>
          <p:cNvPr id="2" name="Rectangle 1"/>
          <p:cNvSpPr/>
          <p:nvPr/>
        </p:nvSpPr>
        <p:spPr>
          <a:xfrm>
            <a:off x="293564" y="5673183"/>
            <a:ext cx="7507411" cy="830997"/>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608-1 (Army Community Service)</a:t>
            </a:r>
          </a:p>
          <a:p>
            <a:pPr marL="171450" indent="-171450">
              <a:buFont typeface="Arial" panose="020B0604020202020204" pitchFamily="34" charset="0"/>
              <a:buChar char="•"/>
            </a:pPr>
            <a:r>
              <a:rPr lang="en-US" sz="800" dirty="0">
                <a:solidFill>
                  <a:srgbClr val="FF0000"/>
                </a:solidFill>
              </a:rPr>
              <a:t>ALARACT 036/2019 (Announcement of Army Directive (AD) 2019-18 and Filing Instructions for Spouse State Licensure and Certification Costs Reimbursement)</a:t>
            </a:r>
          </a:p>
          <a:p>
            <a:pPr marL="171450" indent="-171450">
              <a:buFont typeface="Arial" panose="020B0604020202020204" pitchFamily="34" charset="0"/>
              <a:buChar char="•"/>
            </a:pPr>
            <a:r>
              <a:rPr lang="en-US" sz="800" dirty="0">
                <a:solidFill>
                  <a:srgbClr val="FF0000"/>
                </a:solidFill>
              </a:rPr>
              <a:t>National Defense Authorization Act for Fiscal Year 2018</a:t>
            </a:r>
          </a:p>
          <a:p>
            <a:pPr marL="171450" indent="-171450">
              <a:buFont typeface="Arial" panose="020B0604020202020204" pitchFamily="34" charset="0"/>
              <a:buChar char="•"/>
            </a:pPr>
            <a:r>
              <a:rPr lang="en-US" sz="800" dirty="0">
                <a:solidFill>
                  <a:srgbClr val="FF0000"/>
                </a:solidFill>
              </a:rPr>
              <a:t>Public Law No. 115-91, section 556, 131 Stat. 1403–1405 </a:t>
            </a:r>
          </a:p>
        </p:txBody>
      </p:sp>
    </p:spTree>
    <p:extLst>
      <p:ext uri="{BB962C8B-B14F-4D97-AF65-F5344CB8AC3E}">
        <p14:creationId xmlns:p14="http://schemas.microsoft.com/office/powerpoint/2010/main" val="342742463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282" y="1160205"/>
            <a:ext cx="8236557" cy="5174685"/>
          </a:xfrm>
        </p:spPr>
        <p:txBody>
          <a:bodyPr>
            <a:noAutofit/>
          </a:bodyPr>
          <a:lstStyle/>
          <a:p>
            <a:pPr marL="344488" indent="-344488">
              <a:lnSpc>
                <a:spcPct val="150000"/>
              </a:lnSpc>
              <a:spcBef>
                <a:spcPts val="0"/>
              </a:spcBef>
              <a:buFont typeface="Wingdings" panose="05000000000000000000" pitchFamily="2" charset="2"/>
              <a:buChar char="ü"/>
            </a:pPr>
            <a:r>
              <a:rPr lang="en-US" sz="1400" b="0" dirty="0">
                <a:latin typeface="+mj-lt"/>
              </a:rPr>
              <a:t>Introduction</a:t>
            </a:r>
          </a:p>
          <a:p>
            <a:pPr marL="344488" indent="-344488">
              <a:lnSpc>
                <a:spcPct val="150000"/>
              </a:lnSpc>
              <a:spcBef>
                <a:spcPts val="0"/>
              </a:spcBef>
              <a:buFont typeface="Wingdings" panose="05000000000000000000" pitchFamily="2" charset="2"/>
              <a:buChar char="ü"/>
            </a:pPr>
            <a:r>
              <a:rPr lang="en-US" sz="1400" dirty="0">
                <a:latin typeface="+mj-lt"/>
              </a:rPr>
              <a:t>Reassignment Team</a:t>
            </a:r>
            <a:endParaRPr lang="en-US" sz="1400" b="0" dirty="0">
              <a:latin typeface="+mj-lt"/>
            </a:endParaRPr>
          </a:p>
          <a:p>
            <a:pPr marL="344488" indent="-344488">
              <a:lnSpc>
                <a:spcPct val="150000"/>
              </a:lnSpc>
              <a:spcBef>
                <a:spcPts val="0"/>
              </a:spcBef>
              <a:buFont typeface="Wingdings" panose="05000000000000000000" pitchFamily="2" charset="2"/>
              <a:buChar char="ü"/>
            </a:pPr>
            <a:r>
              <a:rPr lang="en-US" sz="1400" dirty="0">
                <a:latin typeface="+mj-lt"/>
              </a:rPr>
              <a:t>Reassignment Process</a:t>
            </a:r>
          </a:p>
          <a:p>
            <a:pPr marL="344488" indent="-344488">
              <a:lnSpc>
                <a:spcPct val="150000"/>
              </a:lnSpc>
              <a:spcBef>
                <a:spcPts val="0"/>
              </a:spcBef>
              <a:buFont typeface="Wingdings" panose="05000000000000000000" pitchFamily="2" charset="2"/>
              <a:buChar char="ü"/>
            </a:pPr>
            <a:r>
              <a:rPr lang="en-US" sz="1400" b="0" dirty="0">
                <a:latin typeface="+mj-lt"/>
              </a:rPr>
              <a:t>Reassignment Packet </a:t>
            </a:r>
          </a:p>
          <a:p>
            <a:pPr marL="344488" lvl="1" indent="-344488">
              <a:lnSpc>
                <a:spcPct val="150000"/>
              </a:lnSpc>
              <a:spcBef>
                <a:spcPts val="0"/>
              </a:spcBef>
              <a:buFont typeface="Wingdings" panose="05000000000000000000" pitchFamily="2" charset="2"/>
              <a:buChar char="ü"/>
            </a:pPr>
            <a:r>
              <a:rPr lang="en-US" sz="1400" dirty="0">
                <a:latin typeface="+mj-lt"/>
              </a:rPr>
              <a:t>Service Remaining Requirements (SRR)</a:t>
            </a:r>
          </a:p>
          <a:p>
            <a:pPr marL="344488" lvl="1" indent="-344488">
              <a:lnSpc>
                <a:spcPct val="150000"/>
              </a:lnSpc>
              <a:spcBef>
                <a:spcPts val="0"/>
              </a:spcBef>
              <a:buFont typeface="Wingdings" panose="05000000000000000000" pitchFamily="2" charset="2"/>
              <a:buChar char="ü"/>
            </a:pPr>
            <a:r>
              <a:rPr lang="en-US" sz="1400" dirty="0">
                <a:latin typeface="+mj-lt"/>
              </a:rPr>
              <a:t>Deletions and Deferments*</a:t>
            </a:r>
          </a:p>
          <a:p>
            <a:pPr marL="344488" lvl="1" indent="-344488">
              <a:lnSpc>
                <a:spcPct val="150000"/>
              </a:lnSpc>
              <a:spcBef>
                <a:spcPts val="0"/>
              </a:spcBef>
              <a:buFont typeface="Wingdings" panose="05000000000000000000" pitchFamily="2" charset="2"/>
              <a:buChar char="ü"/>
            </a:pPr>
            <a:r>
              <a:rPr lang="en-US" sz="1400" dirty="0">
                <a:latin typeface="+mj-lt"/>
              </a:rPr>
              <a:t>TDY Options for Schooling in Conjunction with PCS*</a:t>
            </a:r>
          </a:p>
          <a:p>
            <a:pPr marL="344488" lvl="1" indent="-344488">
              <a:lnSpc>
                <a:spcPct val="150000"/>
              </a:lnSpc>
              <a:spcBef>
                <a:spcPts val="0"/>
              </a:spcBef>
              <a:buFont typeface="Wingdings" panose="05000000000000000000" pitchFamily="2" charset="2"/>
              <a:buChar char="ü"/>
            </a:pPr>
            <a:r>
              <a:rPr lang="en-US" sz="1400" dirty="0">
                <a:latin typeface="+mj-lt"/>
              </a:rPr>
              <a:t>Married Army Couples Program (MACP)*</a:t>
            </a:r>
          </a:p>
          <a:p>
            <a:pPr marL="344488" lvl="1" indent="-344488">
              <a:lnSpc>
                <a:spcPct val="150000"/>
              </a:lnSpc>
              <a:spcBef>
                <a:spcPts val="0"/>
              </a:spcBef>
              <a:buFont typeface="Wingdings" panose="05000000000000000000" pitchFamily="2" charset="2"/>
              <a:buChar char="ü"/>
            </a:pPr>
            <a:r>
              <a:rPr lang="en-US" sz="1400" dirty="0">
                <a:latin typeface="+mj-lt"/>
              </a:rPr>
              <a:t>Finance Entitlements*</a:t>
            </a:r>
          </a:p>
          <a:p>
            <a:pPr marL="344488" lvl="1" indent="-344488">
              <a:lnSpc>
                <a:spcPct val="150000"/>
              </a:lnSpc>
              <a:spcBef>
                <a:spcPts val="0"/>
              </a:spcBef>
              <a:buFont typeface="Wingdings" panose="05000000000000000000" pitchFamily="2" charset="2"/>
              <a:buChar char="ü"/>
            </a:pPr>
            <a:r>
              <a:rPr lang="en-US" sz="1400" dirty="0">
                <a:latin typeface="+mj-lt"/>
              </a:rPr>
              <a:t>Total Army Sponsorship Program (TASP)</a:t>
            </a:r>
          </a:p>
          <a:p>
            <a:pPr marL="344488" lvl="1" indent="-344488">
              <a:lnSpc>
                <a:spcPct val="150000"/>
              </a:lnSpc>
              <a:spcBef>
                <a:spcPts val="0"/>
              </a:spcBef>
              <a:buFont typeface="Wingdings" panose="05000000000000000000" pitchFamily="2" charset="2"/>
              <a:buChar char="ü"/>
            </a:pPr>
            <a:r>
              <a:rPr lang="en-US" sz="1400" dirty="0">
                <a:latin typeface="+mj-lt"/>
              </a:rPr>
              <a:t>Spouse Employment</a:t>
            </a:r>
          </a:p>
          <a:p>
            <a:pPr marL="344488" lvl="1" indent="-344488">
              <a:lnSpc>
                <a:spcPct val="150000"/>
              </a:lnSpc>
              <a:spcBef>
                <a:spcPts val="0"/>
              </a:spcBef>
              <a:buFont typeface="Wingdings" panose="05000000000000000000" pitchFamily="2" charset="2"/>
              <a:buChar char="ü"/>
            </a:pPr>
            <a:r>
              <a:rPr lang="en-US" sz="1400" dirty="0">
                <a:latin typeface="+mj-lt"/>
              </a:rPr>
              <a:t>Pet Entitlement</a:t>
            </a:r>
          </a:p>
          <a:p>
            <a:pPr marL="344488" lvl="1" indent="-344488">
              <a:lnSpc>
                <a:spcPct val="150000"/>
              </a:lnSpc>
              <a:spcBef>
                <a:spcPts val="0"/>
              </a:spcBef>
              <a:buFont typeface="Wingdings" panose="05000000000000000000" pitchFamily="2" charset="2"/>
              <a:buChar char="ü"/>
            </a:pPr>
            <a:r>
              <a:rPr lang="en-US" sz="1400" dirty="0">
                <a:latin typeface="+mj-lt"/>
              </a:rPr>
              <a:t>Reporting Timelines</a:t>
            </a:r>
          </a:p>
          <a:p>
            <a:pPr marL="344488" lvl="1" indent="-344488">
              <a:lnSpc>
                <a:spcPct val="150000"/>
              </a:lnSpc>
              <a:spcBef>
                <a:spcPts val="0"/>
              </a:spcBef>
              <a:buFont typeface="Wingdings" panose="05000000000000000000" pitchFamily="2" charset="2"/>
              <a:buChar char="ü"/>
            </a:pPr>
            <a:r>
              <a:rPr lang="en-US" sz="1400" dirty="0">
                <a:latin typeface="+mj-lt"/>
              </a:rPr>
              <a:t>DA Form 5118 (Reassignment Status and Election Statement)</a:t>
            </a:r>
          </a:p>
        </p:txBody>
      </p:sp>
      <p:sp>
        <p:nvSpPr>
          <p:cNvPr id="9" name="Title 1"/>
          <p:cNvSpPr>
            <a:spLocks noGrp="1"/>
          </p:cNvSpPr>
          <p:nvPr>
            <p:ph type="title"/>
          </p:nvPr>
        </p:nvSpPr>
        <p:spPr>
          <a:xfrm>
            <a:off x="700965" y="100584"/>
            <a:ext cx="8236557" cy="480131"/>
          </a:xfrm>
        </p:spPr>
        <p:txBody>
          <a:bodyPr/>
          <a:lstStyle/>
          <a:p>
            <a:r>
              <a:rPr lang="en-US" i="1" dirty="0"/>
              <a:t>Reassignment Briefing Agenda</a:t>
            </a:r>
          </a:p>
        </p:txBody>
      </p:sp>
      <p:sp>
        <p:nvSpPr>
          <p:cNvPr id="2" name="TextBox 1"/>
          <p:cNvSpPr txBox="1"/>
          <p:nvPr/>
        </p:nvSpPr>
        <p:spPr>
          <a:xfrm>
            <a:off x="287676" y="6203708"/>
            <a:ext cx="3880549" cy="461665"/>
          </a:xfrm>
          <a:prstGeom prst="rect">
            <a:avLst/>
          </a:prstGeom>
          <a:noFill/>
        </p:spPr>
        <p:txBody>
          <a:bodyPr wrap="none" rtlCol="0">
            <a:spAutoFit/>
          </a:bodyPr>
          <a:lstStyle/>
          <a:p>
            <a:r>
              <a:rPr lang="en-US" sz="1200" i="1" dirty="0"/>
              <a:t>*Reassignment Briefing requirements per AR 600-8-11</a:t>
            </a:r>
          </a:p>
          <a:p>
            <a:endParaRPr lang="en-US" sz="1200" dirty="0"/>
          </a:p>
        </p:txBody>
      </p:sp>
    </p:spTree>
    <p:extLst>
      <p:ext uri="{BB962C8B-B14F-4D97-AF65-F5344CB8AC3E}">
        <p14:creationId xmlns:p14="http://schemas.microsoft.com/office/powerpoint/2010/main" val="17825783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566" y="1189733"/>
            <a:ext cx="8388709" cy="3657600"/>
          </a:xfrm>
        </p:spPr>
        <p:txBody>
          <a:bodyPr>
            <a:noAutofit/>
          </a:bodyPr>
          <a:lstStyle/>
          <a:p>
            <a:pPr lvl="2">
              <a:lnSpc>
                <a:spcPct val="100000"/>
              </a:lnSpc>
              <a:spcBef>
                <a:spcPts val="0"/>
              </a:spcBef>
            </a:pPr>
            <a:endParaRPr lang="en-US" dirty="0">
              <a:latin typeface="+mn-lt"/>
              <a:ea typeface="Calibri" panose="020F0502020204030204" pitchFamily="34" charset="0"/>
              <a:cs typeface="Times New Roman" panose="02020603050405020304" pitchFamily="18" charset="0"/>
            </a:endParaRPr>
          </a:p>
          <a:p>
            <a:pPr marL="517525" lvl="2" indent="0">
              <a:lnSpc>
                <a:spcPct val="100000"/>
              </a:lnSpc>
              <a:spcBef>
                <a:spcPts val="0"/>
              </a:spcBef>
              <a:buNone/>
            </a:pPr>
            <a:endParaRPr lang="en-US" dirty="0">
              <a:latin typeface="+mn-lt"/>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a:xfrm>
            <a:off x="700965" y="100584"/>
            <a:ext cx="8223959" cy="480131"/>
          </a:xfrm>
        </p:spPr>
        <p:txBody>
          <a:bodyPr/>
          <a:lstStyle/>
          <a:p>
            <a:r>
              <a:rPr lang="en-US" i="1" dirty="0"/>
              <a:t>Pet Travel Entitlement</a:t>
            </a:r>
          </a:p>
        </p:txBody>
      </p:sp>
      <p:sp>
        <p:nvSpPr>
          <p:cNvPr id="6" name="Content Placeholder 2"/>
          <p:cNvSpPr>
            <a:spLocks noGrp="1"/>
          </p:cNvSpPr>
          <p:nvPr/>
        </p:nvSpPr>
        <p:spPr>
          <a:xfrm>
            <a:off x="293566" y="914399"/>
            <a:ext cx="8471293" cy="5531005"/>
          </a:xfrm>
          <a:prstGeom prst="rect">
            <a:avLst/>
          </a:prstGeom>
        </p:spPr>
        <p:txBody>
          <a:bodyPr vert="horz" lIns="91440" tIns="45720" rIns="91440" bIns="45720" rtlCol="0">
            <a:noAutofit/>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buNone/>
            </a:pPr>
            <a:r>
              <a:rPr lang="en-US" sz="1600" b="1" u="sng" dirty="0"/>
              <a:t>1 January 2024</a:t>
            </a:r>
            <a:r>
              <a:rPr lang="en-US" sz="1600" dirty="0"/>
              <a:t>: New Reimbursement for Pet Travel Fees 2024 brings a new entitlement for personnel with pets during a PCS move. Service members and families may now submit associated expenses for reimbursement during their PCS voucher process. The entitlement is for only one pet (dog or cat) and is limited to $2,000 for an overseas move or $550 for movement within the United States. Travelers using AMC Patriot Express missions will receive a memo receipt for pet travel fees. Please ensure you receive a receipt for your pet's travel fees during check-in for your flight. For guidance on pet expense reimbursement due to a PCS, refer to the Joint Travel Regulations, Chapter 5, Part A, Paragraph 050107.</a:t>
            </a:r>
          </a:p>
          <a:p>
            <a:pPr marL="0" lvl="1" indent="0" algn="just">
              <a:buNone/>
            </a:pPr>
            <a:endParaRPr lang="en-US" sz="1400" dirty="0">
              <a:latin typeface="+mn-lt"/>
            </a:endParaRPr>
          </a:p>
          <a:p>
            <a:pPr marL="747712" lvl="1" indent="-285750" algn="just">
              <a:buFont typeface="Wingdings" panose="05000000000000000000" pitchFamily="2" charset="2"/>
              <a:buChar char="§"/>
            </a:pPr>
            <a:r>
              <a:rPr lang="en-US" sz="1500" dirty="0">
                <a:latin typeface="+mn-lt"/>
              </a:rPr>
              <a:t>Moving companies cannot ship any live animals. </a:t>
            </a:r>
          </a:p>
          <a:p>
            <a:pPr marL="688975" lvl="1" indent="-227013" algn="just">
              <a:buFont typeface="Wingdings" panose="05000000000000000000" pitchFamily="2" charset="2"/>
              <a:buChar char="§"/>
            </a:pPr>
            <a:endParaRPr lang="en-US" sz="1200" dirty="0">
              <a:latin typeface="+mn-lt"/>
            </a:endParaRPr>
          </a:p>
          <a:p>
            <a:pPr marL="747712" lvl="1" indent="-285750" algn="just">
              <a:buFont typeface="Wingdings" panose="05000000000000000000" pitchFamily="2" charset="2"/>
              <a:buChar char="§"/>
            </a:pPr>
            <a:r>
              <a:rPr lang="en-US" sz="1500" dirty="0">
                <a:latin typeface="+mn-lt"/>
              </a:rPr>
              <a:t>Soldiers must review the new PDS website to learn about any vaccines and special quarantines pets may have to undergo. These requirements may take months to satisfy; therefore, Soldiers should act quickly.</a:t>
            </a:r>
          </a:p>
          <a:p>
            <a:pPr marL="688975" lvl="1" indent="-227013" algn="just">
              <a:buFont typeface="Wingdings" panose="05000000000000000000" pitchFamily="2" charset="2"/>
              <a:buChar char="§"/>
            </a:pPr>
            <a:endParaRPr lang="en-US" sz="1200" dirty="0">
              <a:latin typeface="+mn-lt"/>
            </a:endParaRPr>
          </a:p>
          <a:p>
            <a:pPr marL="747712" lvl="1" indent="-285750" algn="just">
              <a:buFont typeface="Wingdings" panose="05000000000000000000" pitchFamily="2" charset="2"/>
              <a:buChar char="§"/>
            </a:pPr>
            <a:r>
              <a:rPr lang="en-US" sz="1500" dirty="0"/>
              <a:t>Airlines may deny pet shipments d</a:t>
            </a:r>
            <a:r>
              <a:rPr lang="en-US" sz="1500" dirty="0">
                <a:latin typeface="+mn-lt"/>
              </a:rPr>
              <a:t>uring the summer/winter months due to the heat and cold.</a:t>
            </a:r>
          </a:p>
          <a:p>
            <a:pPr marL="688975" lvl="1" indent="-227013" algn="just">
              <a:buFont typeface="Wingdings" panose="05000000000000000000" pitchFamily="2" charset="2"/>
              <a:buChar char="§"/>
            </a:pPr>
            <a:endParaRPr lang="en-US" sz="1200" dirty="0">
              <a:latin typeface="+mn-lt"/>
            </a:endParaRPr>
          </a:p>
          <a:p>
            <a:pPr marL="747712" lvl="1" indent="-285750" algn="just">
              <a:buFont typeface="Wingdings" panose="05000000000000000000" pitchFamily="2" charset="2"/>
              <a:buChar char="§"/>
            </a:pPr>
            <a:r>
              <a:rPr lang="en-US" sz="1500" dirty="0">
                <a:latin typeface="+mn-lt"/>
              </a:rPr>
              <a:t>More information is available at: </a:t>
            </a:r>
            <a:r>
              <a:rPr lang="en-US" sz="1500" dirty="0">
                <a:latin typeface="+mn-lt"/>
                <a:hlinkClick r:id="rId3"/>
              </a:rPr>
              <a:t>https://www.amc.af.mil/Home/AMC-Travel-Site/AMC-Pet-Travel-Page/</a:t>
            </a:r>
            <a:r>
              <a:rPr lang="en-US" sz="1500" dirty="0">
                <a:latin typeface="+mn-lt"/>
              </a:rPr>
              <a:t>.</a:t>
            </a:r>
          </a:p>
          <a:p>
            <a:pPr marL="339725" lvl="1" indent="0">
              <a:buNone/>
            </a:pPr>
            <a:br>
              <a:rPr lang="en-US" sz="1500" dirty="0">
                <a:latin typeface="+mn-lt"/>
              </a:rPr>
            </a:br>
            <a:endParaRPr lang="en-US" sz="1500" dirty="0">
              <a:latin typeface="+mn-lt"/>
            </a:endParaRPr>
          </a:p>
          <a:p>
            <a:pPr lvl="1"/>
            <a:endParaRPr lang="en-US" sz="1500" dirty="0">
              <a:latin typeface="+mn-lt"/>
            </a:endParaRPr>
          </a:p>
        </p:txBody>
      </p:sp>
      <p:sp>
        <p:nvSpPr>
          <p:cNvPr id="2" name="Rectangle 1"/>
          <p:cNvSpPr/>
          <p:nvPr/>
        </p:nvSpPr>
        <p:spPr>
          <a:xfrm>
            <a:off x="250778" y="5981563"/>
            <a:ext cx="8556868" cy="461665"/>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https://www.amc.af.mil/Home/AMC-Travel-Site/AMC-Pet-Travel-Page/ (AMC Pet Travel Website)</a:t>
            </a:r>
          </a:p>
          <a:p>
            <a:pPr marL="171450" lvl="0" indent="-171450">
              <a:buFont typeface="Arial" panose="020B0604020202020204" pitchFamily="34" charset="0"/>
              <a:buChar char="•"/>
              <a:defRPr/>
            </a:pPr>
            <a:r>
              <a:rPr lang="en-US" sz="800" dirty="0">
                <a:solidFill>
                  <a:srgbClr val="FF0000"/>
                </a:solidFill>
              </a:rPr>
              <a:t>https://www.defensetravel.dod.mil/Docs/perdiem/JTR.pdf (The Joint Travel Regulations (JTR)), Chapter 050107</a:t>
            </a:r>
          </a:p>
        </p:txBody>
      </p:sp>
    </p:spTree>
    <p:extLst>
      <p:ext uri="{BB962C8B-B14F-4D97-AF65-F5344CB8AC3E}">
        <p14:creationId xmlns:p14="http://schemas.microsoft.com/office/powerpoint/2010/main" val="92667814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5FCBF2-4CAA-BAE9-C1C1-0E9910F53898}"/>
              </a:ext>
            </a:extLst>
          </p:cNvPr>
          <p:cNvSpPr>
            <a:spLocks noGrp="1"/>
          </p:cNvSpPr>
          <p:nvPr>
            <p:ph idx="1"/>
          </p:nvPr>
        </p:nvSpPr>
        <p:spPr>
          <a:xfrm>
            <a:off x="700966" y="1309317"/>
            <a:ext cx="7772400" cy="4937479"/>
          </a:xfrm>
        </p:spPr>
        <p:txBody>
          <a:bodyPr>
            <a:normAutofit/>
          </a:bodyPr>
          <a:lstStyle/>
          <a:p>
            <a:pPr algn="just"/>
            <a:r>
              <a:rPr lang="en-US" sz="1800" b="0" i="0" u="none" strike="noStrike" baseline="0" dirty="0">
                <a:latin typeface="TimesNewRomanPSMT"/>
              </a:rPr>
              <a:t>To provide a “special need” accommodation for a nursing Service member that</a:t>
            </a:r>
            <a:r>
              <a:rPr lang="en-US" sz="1800" dirty="0">
                <a:latin typeface="TimesNewRomanPSMT"/>
              </a:rPr>
              <a:t> </a:t>
            </a:r>
            <a:r>
              <a:rPr lang="en-US" sz="1800" b="0" i="0" u="none" strike="noStrike" baseline="0" dirty="0">
                <a:latin typeface="TimesNewRomanPSMT"/>
              </a:rPr>
              <a:t>allows for reimbursement of expenses associated with the transport or shipment of human breast milk while on travel for a permanent change of station (PCS) in accordance with Federal law.</a:t>
            </a:r>
          </a:p>
          <a:p>
            <a:pPr algn="just"/>
            <a:r>
              <a:rPr lang="en-US" sz="1800" b="0" i="0" u="none" strike="noStrike" baseline="0" dirty="0">
                <a:latin typeface="TimesNewRomanPSMT"/>
              </a:rPr>
              <a:t>This authority would not extend to an accommodation for nursing Service members during an unaccompanied tour. </a:t>
            </a:r>
            <a:r>
              <a:rPr lang="en-US" sz="1800" dirty="0">
                <a:solidFill>
                  <a:srgbClr val="0000FF"/>
                </a:solidFill>
                <a:latin typeface="TimesNewRomanPSMT"/>
              </a:rPr>
              <a:t>JTR - MAP 25-24 (R)</a:t>
            </a:r>
          </a:p>
          <a:p>
            <a:pPr marL="0" indent="0" algn="just">
              <a:buNone/>
            </a:pPr>
            <a:r>
              <a:rPr lang="en-US" sz="1800" b="1" dirty="0">
                <a:latin typeface="TimesNewRomanPSMT"/>
              </a:rPr>
              <a:t>Table 2-4</a:t>
            </a:r>
            <a:r>
              <a:rPr lang="en-US" sz="1800" dirty="0">
                <a:latin typeface="TimesNewRomanPSMT"/>
              </a:rPr>
              <a:t>: Expenses associated w/the transport of human breast milk expressed by a Service member (</a:t>
            </a:r>
            <a:r>
              <a:rPr lang="en-US" sz="1800" dirty="0">
                <a:solidFill>
                  <a:srgbClr val="0000FF"/>
                </a:solidFill>
                <a:latin typeface="TimesNewRomanPSMT"/>
              </a:rPr>
              <a:t>FTR, Part 301-13, 41 C.F.R. 301-13.2</a:t>
            </a:r>
            <a:r>
              <a:rPr lang="en-US" sz="1800" dirty="0">
                <a:latin typeface="TimesNewRomanPSMT"/>
              </a:rPr>
              <a:t>) Human breast milk shipment may be authorized for TDY longer than 3 calendar days and up to 12 months from the date the Service member gave birth, which is consistent w/Federal law. Authorized expenses may be reimbursed up to a maximum of $1,000 per TDY trip only when authorized in advance of travel  on the travel authorization and accompanied by all valid receipts ($75 minimum not applicable). Expenses may include the following: commercial shipping fees (packaging material are not authorized), excess baggage fees, and dry ice, or regular ice. Expenses for this purpose may not include the cost of a rental vehicle. Travelers are ultimately responsible for arranging the transport of their breast milk and for handling all related logistics. </a:t>
            </a:r>
          </a:p>
        </p:txBody>
      </p:sp>
      <p:sp>
        <p:nvSpPr>
          <p:cNvPr id="3" name="Text Placeholder 2">
            <a:extLst>
              <a:ext uri="{FF2B5EF4-FFF2-40B4-BE49-F238E27FC236}">
                <a16:creationId xmlns:a16="http://schemas.microsoft.com/office/drawing/2014/main" id="{0B1A4D36-9E50-2EF7-BB85-4C496E2A740E}"/>
              </a:ext>
            </a:extLst>
          </p:cNvPr>
          <p:cNvSpPr>
            <a:spLocks noGrp="1"/>
          </p:cNvSpPr>
          <p:nvPr>
            <p:ph type="body" sz="quarter" idx="15"/>
          </p:nvPr>
        </p:nvSpPr>
        <p:spPr>
          <a:xfrm>
            <a:off x="700966" y="939985"/>
            <a:ext cx="7470627" cy="369332"/>
          </a:xfrm>
        </p:spPr>
        <p:txBody>
          <a:bodyPr/>
          <a:lstStyle/>
          <a:p>
            <a:r>
              <a:rPr lang="en-US" dirty="0"/>
              <a:t>Nursing Soldiers</a:t>
            </a:r>
          </a:p>
        </p:txBody>
      </p:sp>
      <p:sp>
        <p:nvSpPr>
          <p:cNvPr id="4" name="Title 3">
            <a:extLst>
              <a:ext uri="{FF2B5EF4-FFF2-40B4-BE49-F238E27FC236}">
                <a16:creationId xmlns:a16="http://schemas.microsoft.com/office/drawing/2014/main" id="{DC4F083D-0499-64BA-754E-DC5A12E2D8C5}"/>
              </a:ext>
            </a:extLst>
          </p:cNvPr>
          <p:cNvSpPr>
            <a:spLocks noGrp="1"/>
          </p:cNvSpPr>
          <p:nvPr>
            <p:ph type="title"/>
          </p:nvPr>
        </p:nvSpPr>
        <p:spPr/>
        <p:txBody>
          <a:bodyPr/>
          <a:lstStyle/>
          <a:p>
            <a:r>
              <a:rPr lang="en-US" dirty="0"/>
              <a:t>Transportation of Breastmilk </a:t>
            </a:r>
          </a:p>
        </p:txBody>
      </p:sp>
    </p:spTree>
    <p:extLst>
      <p:ext uri="{BB962C8B-B14F-4D97-AF65-F5344CB8AC3E}">
        <p14:creationId xmlns:p14="http://schemas.microsoft.com/office/powerpoint/2010/main" val="152674014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1683-28DC-505A-099C-6C793AAC0276}"/>
              </a:ext>
            </a:extLst>
          </p:cNvPr>
          <p:cNvSpPr>
            <a:spLocks noGrp="1"/>
          </p:cNvSpPr>
          <p:nvPr>
            <p:ph type="title"/>
          </p:nvPr>
        </p:nvSpPr>
        <p:spPr>
          <a:xfrm>
            <a:off x="1083900" y="2133599"/>
            <a:ext cx="6976199" cy="2743199"/>
          </a:xfrm>
        </p:spPr>
        <p:txBody>
          <a:bodyPr>
            <a:normAutofit/>
          </a:bodyPr>
          <a:lstStyle/>
          <a:p>
            <a:pPr algn="ctr"/>
            <a:r>
              <a:rPr lang="en-US" sz="6000" dirty="0"/>
              <a:t>Questions?</a:t>
            </a:r>
          </a:p>
        </p:txBody>
      </p:sp>
    </p:spTree>
    <p:extLst>
      <p:ext uri="{BB962C8B-B14F-4D97-AF65-F5344CB8AC3E}">
        <p14:creationId xmlns:p14="http://schemas.microsoft.com/office/powerpoint/2010/main" val="86534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8021" y="6464403"/>
            <a:ext cx="1604211" cy="263263"/>
          </a:xfrm>
          <a:prstGeom prst="rect">
            <a:avLst/>
          </a:prstGeom>
        </p:spPr>
        <p:txBody>
          <a:bodyPr vert="horz" lIns="91440" tIns="45720" rIns="91440" bIns="45720" rtlCol="0" anchor="t">
            <a:noAutofit/>
          </a:bodyPr>
          <a:lstStyle/>
          <a:p>
            <a:pPr>
              <a:lnSpc>
                <a:spcPct val="120000"/>
              </a:lnSpc>
              <a:spcBef>
                <a:spcPct val="0"/>
              </a:spcBef>
              <a:defRPr/>
            </a:pPr>
            <a:r>
              <a:rPr lang="en-US" sz="800" b="1" dirty="0">
                <a:solidFill>
                  <a:prstClr val="white"/>
                </a:solidFill>
                <a:latin typeface="Arial" panose="020B0604020202020204" pitchFamily="34" charset="0"/>
                <a:cs typeface="Arial" panose="020B0604020202020204" pitchFamily="34" charset="0"/>
              </a:rPr>
              <a:t>As of: 050945JUN2024</a:t>
            </a:r>
          </a:p>
        </p:txBody>
      </p:sp>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50" y="4175620"/>
            <a:ext cx="5007210" cy="1411363"/>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dirty="0">
                <a:effectLst>
                  <a:outerShdw blurRad="38100" dist="38100" dir="2700000" algn="tl">
                    <a:srgbClr val="000000">
                      <a:alpha val="43137"/>
                    </a:srgbClr>
                  </a:outerShdw>
                </a:effectLst>
              </a:rPr>
              <a:t>PCS Orders </a:t>
            </a:r>
          </a:p>
          <a:p>
            <a:r>
              <a:rPr lang="en-US" dirty="0">
                <a:effectLst>
                  <a:outerShdw blurRad="38100" dist="38100" dir="2700000" algn="tl">
                    <a:srgbClr val="000000">
                      <a:alpha val="43137"/>
                    </a:srgbClr>
                  </a:outerShdw>
                </a:effectLst>
              </a:rPr>
              <a:t>Process</a:t>
            </a:r>
          </a:p>
        </p:txBody>
      </p:sp>
      <p:sp>
        <p:nvSpPr>
          <p:cNvPr id="11" name="object 23">
            <a:extLst>
              <a:ext uri="{FF2B5EF4-FFF2-40B4-BE49-F238E27FC236}">
                <a16:creationId xmlns:a16="http://schemas.microsoft.com/office/drawing/2014/main" id="{BFD01E0C-E063-C2AD-24F4-A228E37161FB}"/>
              </a:ext>
            </a:extLst>
          </p:cNvPr>
          <p:cNvSpPr txBox="1"/>
          <p:nvPr/>
        </p:nvSpPr>
        <p:spPr>
          <a:xfrm>
            <a:off x="6924596" y="6128734"/>
            <a:ext cx="2166333" cy="671338"/>
          </a:xfrm>
          <a:prstGeom prst="rect">
            <a:avLst/>
          </a:prstGeom>
        </p:spPr>
        <p:txBody>
          <a:bodyPr vert="horz" wrap="square" lIns="0" tIns="12065" rIns="0" bIns="0" rtlCol="0">
            <a:spAutoFit/>
          </a:bodyPr>
          <a:lstStyle/>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2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 HQ</a:t>
            </a:r>
            <a:r>
              <a:rPr kumimoji="0" sz="700" b="0" i="0" u="none" strike="noStrike" kern="0" cap="none" spc="-30"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IMCOM</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3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a:t>
            </a:r>
            <a:r>
              <a:rPr kumimoji="0" sz="700" b="0" i="0" u="none" strike="noStrike" kern="0" cap="none" spc="-10" normalizeH="0" baseline="0" noProof="0" dirty="0">
                <a:ln>
                  <a:noFill/>
                </a:ln>
                <a:solidFill>
                  <a:srgbClr val="FFFFFF"/>
                </a:solidFill>
                <a:effectLst/>
                <a:uLnTx/>
                <a:uFillTx/>
                <a:latin typeface="Arial"/>
                <a:cs typeface="Arial"/>
              </a:rPr>
              <a:t> </a:t>
            </a:r>
            <a:r>
              <a:rPr kumimoji="0" lang="en-US" sz="700" b="0" i="0" u="none" strike="noStrike" kern="0" cap="none" spc="-10" normalizeH="0" baseline="0" noProof="0" dirty="0">
                <a:ln>
                  <a:noFill/>
                </a:ln>
                <a:solidFill>
                  <a:srgbClr val="FFFFFF"/>
                </a:solidFill>
                <a:effectLst/>
                <a:uLnTx/>
                <a:uFillTx/>
                <a:latin typeface="Arial"/>
                <a:cs typeface="Arial"/>
              </a:rPr>
              <a:t>AMIM-G3</a:t>
            </a:r>
          </a:p>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CUI</a:t>
            </a:r>
            <a:r>
              <a:rPr kumimoji="0" sz="700" b="0" i="0" u="none" strike="noStrike" kern="0" cap="none" spc="-4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Category:</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20" normalizeH="0" baseline="0" noProof="0" dirty="0">
                <a:ln>
                  <a:noFill/>
                </a:ln>
                <a:solidFill>
                  <a:srgbClr val="FFFFFF"/>
                </a:solidFill>
                <a:effectLst/>
                <a:uLnTx/>
                <a:uFillTx/>
                <a:latin typeface="Arial"/>
                <a:cs typeface="Arial"/>
              </a:rPr>
              <a:t>OPSEC</a:t>
            </a:r>
            <a:endParaRPr kumimoji="0" sz="700" b="0" i="0" u="none" strike="noStrike" kern="0" cap="none" spc="0" normalizeH="0" baseline="0" noProof="0" dirty="0">
              <a:ln>
                <a:noFill/>
              </a:ln>
              <a:solidFill>
                <a:sysClr val="windowText" lastClr="000000"/>
              </a:solidFill>
              <a:effectLst/>
              <a:uLnTx/>
              <a:uFillTx/>
              <a:latin typeface="Arial"/>
              <a:cs typeface="Arial"/>
            </a:endParaRPr>
          </a:p>
          <a:p>
            <a:pPr marL="12700" marR="5080" lvl="0" indent="340995" algn="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Limited</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10" normalizeH="0" baseline="0" noProof="0" dirty="0">
                <a:ln>
                  <a:noFill/>
                </a:ln>
                <a:solidFill>
                  <a:srgbClr val="FFFFFF"/>
                </a:solidFill>
                <a:effectLst/>
                <a:uLnTx/>
                <a:uFillTx/>
                <a:latin typeface="Arial"/>
                <a:cs typeface="Arial"/>
              </a:rPr>
              <a:t>Dissemination</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a:t>
            </a:r>
            <a:r>
              <a:rPr kumimoji="0" sz="700" b="0" i="0" u="none" strike="noStrike" kern="0" cap="none" spc="2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DL </a:t>
            </a:r>
            <a:r>
              <a:rPr kumimoji="0" sz="700" b="0" i="0" u="none" strike="noStrike" kern="0" cap="none" spc="-20" normalizeH="0" baseline="0" noProof="0" dirty="0">
                <a:ln>
                  <a:noFill/>
                </a:ln>
                <a:solidFill>
                  <a:srgbClr val="FFFFFF"/>
                </a:solidFill>
                <a:effectLst/>
                <a:uLnTx/>
                <a:uFillTx/>
                <a:latin typeface="Arial"/>
                <a:cs typeface="Arial"/>
              </a:rPr>
              <a:t>ONLY</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POC:</a:t>
            </a:r>
            <a:r>
              <a:rPr kumimoji="0" sz="700" b="0" i="0" u="none" strike="noStrike" kern="0" cap="none" spc="-25"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s</a:t>
            </a:r>
            <a:r>
              <a:rPr lang="en-US" sz="700" kern="0" dirty="0">
                <a:solidFill>
                  <a:srgbClr val="FFFFFF"/>
                </a:solidFill>
                <a:latin typeface="Arial"/>
                <a:cs typeface="Arial"/>
              </a:rPr>
              <a:t>amanth.m.evans13.civ@army.mil/210.466.0014</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sp>
        <p:nvSpPr>
          <p:cNvPr id="4" name="Classification bottom">
            <a:extLst>
              <a:ext uri="{FF2B5EF4-FFF2-40B4-BE49-F238E27FC236}">
                <a16:creationId xmlns:a16="http://schemas.microsoft.com/office/drawing/2014/main" id="{CC4BFDA5-F7CA-5E5A-304E-F6C976F340BB}"/>
              </a:ext>
            </a:extLst>
          </p:cNvPr>
          <p:cNvSpPr txBox="1"/>
          <p:nvPr/>
        </p:nvSpPr>
        <p:spPr bwMode="black">
          <a:xfrm>
            <a:off x="53071" y="6681846"/>
            <a:ext cx="118872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err="1">
                <a:ln>
                  <a:noFill/>
                </a:ln>
                <a:solidFill>
                  <a:schemeClr val="bg1"/>
                </a:solidFill>
                <a:effectLst/>
                <a:uLnTx/>
                <a:uFillTx/>
                <a:latin typeface="Arial" panose="020B0604020202020204"/>
                <a:ea typeface="+mn-ea"/>
                <a:cs typeface="Arial" panose="020B0604020202020204" pitchFamily="34" charset="0"/>
              </a:rPr>
              <a:t>Title_Version</a:t>
            </a:r>
            <a:endPar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B74A19EF-1A1C-4D47-1BDA-C43759DCC548}"/>
              </a:ext>
            </a:extLst>
          </p:cNvPr>
          <p:cNvSpPr txBox="1"/>
          <p:nvPr/>
        </p:nvSpPr>
        <p:spPr>
          <a:xfrm>
            <a:off x="2066361" y="6301559"/>
            <a:ext cx="5029200" cy="553998"/>
          </a:xfrm>
          <a:prstGeom prst="rect">
            <a:avLst/>
          </a:prstGeom>
          <a:noFill/>
        </p:spPr>
        <p:txBody>
          <a:bodyPr wrap="square" rtlCol="0">
            <a:spAutoFit/>
          </a:bodyPr>
          <a:lstStyle/>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Reassignments</a:t>
            </a:r>
          </a:p>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DHR/MPD</a:t>
            </a:r>
          </a:p>
          <a:p>
            <a:pPr algn="ctr"/>
            <a:r>
              <a:rPr kumimoji="0" lang="en-US" sz="1000" b="1" u="none" strike="noStrike" kern="0" cap="none" spc="0" normalizeH="0" baseline="0" noProof="0" dirty="0">
                <a:ln>
                  <a:noFill/>
                </a:ln>
                <a:solidFill>
                  <a:srgbClr val="FFFFFF"/>
                </a:solidFill>
                <a:effectLst/>
                <a:uLnTx/>
                <a:uFillTx/>
                <a:latin typeface="Arial"/>
                <a:cs typeface="Arial"/>
              </a:rPr>
              <a:t>U.S.</a:t>
            </a:r>
            <a:r>
              <a:rPr kumimoji="0" lang="en-US" sz="1000" b="1" u="none" strike="noStrike" kern="0" cap="none" spc="-75" normalizeH="0" baseline="0" noProof="0" dirty="0">
                <a:ln>
                  <a:noFill/>
                </a:ln>
                <a:solidFill>
                  <a:srgbClr val="FFFFFF"/>
                </a:solidFill>
                <a:effectLst/>
                <a:uLnTx/>
                <a:uFillTx/>
                <a:latin typeface="Arial"/>
                <a:cs typeface="Arial"/>
              </a:rPr>
              <a:t> </a:t>
            </a:r>
            <a:r>
              <a:rPr kumimoji="0" lang="en-US" sz="1000" b="1" u="none" strike="noStrike" kern="0" cap="none" spc="0" normalizeH="0" baseline="0" noProof="0" dirty="0">
                <a:ln>
                  <a:noFill/>
                </a:ln>
                <a:solidFill>
                  <a:srgbClr val="FFFFFF"/>
                </a:solidFill>
                <a:effectLst/>
                <a:uLnTx/>
                <a:uFillTx/>
                <a:latin typeface="Arial"/>
                <a:cs typeface="Arial"/>
              </a:rPr>
              <a:t>Army</a:t>
            </a:r>
            <a:r>
              <a:rPr kumimoji="0" lang="en-US" sz="1000" b="1" u="none" strike="noStrike" kern="0" cap="none" spc="10" normalizeH="0" baseline="0" noProof="0" dirty="0">
                <a:ln>
                  <a:noFill/>
                </a:ln>
                <a:solidFill>
                  <a:srgbClr val="FFFFFF"/>
                </a:solidFill>
                <a:effectLst/>
                <a:uLnTx/>
                <a:uFillTx/>
                <a:latin typeface="Arial"/>
                <a:cs typeface="Arial"/>
              </a:rPr>
              <a:t> I</a:t>
            </a:r>
            <a:r>
              <a:rPr kumimoji="0" lang="en-US" sz="1000" b="1" u="none" strike="noStrike" kern="0" cap="none" spc="0" normalizeH="0" baseline="0" noProof="0" dirty="0">
                <a:ln>
                  <a:noFill/>
                </a:ln>
                <a:solidFill>
                  <a:srgbClr val="FFFFFF"/>
                </a:solidFill>
                <a:effectLst/>
                <a:uLnTx/>
                <a:uFillTx/>
                <a:latin typeface="Arial"/>
                <a:cs typeface="Arial"/>
              </a:rPr>
              <a:t>nstallation Management </a:t>
            </a:r>
            <a:r>
              <a:rPr kumimoji="0" lang="en-US" sz="1000" b="1" u="none" strike="noStrike" kern="0" cap="none" spc="-10" normalizeH="0" baseline="0" noProof="0" dirty="0">
                <a:ln>
                  <a:noFill/>
                </a:ln>
                <a:solidFill>
                  <a:srgbClr val="FFFFFF"/>
                </a:solidFill>
                <a:effectLst/>
                <a:uLnTx/>
                <a:uFillTx/>
                <a:latin typeface="Arial"/>
                <a:cs typeface="Arial"/>
              </a:rPr>
              <a:t>Command</a:t>
            </a:r>
            <a:endParaRPr lang="en-US" sz="1050" b="1" dirty="0">
              <a:solidFill>
                <a:prstClr val="white"/>
              </a:solidFill>
              <a:effectLst>
                <a:outerShdw blurRad="63500" dist="25400" dir="3600000" algn="t" rotWithShape="0">
                  <a:prstClr val="black">
                    <a:alpha val="90000"/>
                  </a:prstClr>
                </a:outerShdw>
              </a:effectLst>
              <a:cs typeface="Arial" pitchFamily="34" charset="0"/>
            </a:endParaRPr>
          </a:p>
        </p:txBody>
      </p:sp>
      <p:sp>
        <p:nvSpPr>
          <p:cNvPr id="13" name="Classification bottom">
            <a:extLst>
              <a:ext uri="{FF2B5EF4-FFF2-40B4-BE49-F238E27FC236}">
                <a16:creationId xmlns:a16="http://schemas.microsoft.com/office/drawing/2014/main" id="{FC218BED-AA82-0EBF-37FF-0AC492E0AB7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rPr>
              <a:t>CUI</a:t>
            </a:r>
          </a:p>
        </p:txBody>
      </p:sp>
    </p:spTree>
    <p:extLst>
      <p:ext uri="{BB962C8B-B14F-4D97-AF65-F5344CB8AC3E}">
        <p14:creationId xmlns:p14="http://schemas.microsoft.com/office/powerpoint/2010/main" val="231522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21CB6F-FBE9-E9D9-726A-A2B0C169099E}"/>
              </a:ext>
            </a:extLst>
          </p:cNvPr>
          <p:cNvSpPr>
            <a:spLocks noGrp="1"/>
          </p:cNvSpPr>
          <p:nvPr>
            <p:ph idx="1"/>
          </p:nvPr>
        </p:nvSpPr>
        <p:spPr>
          <a:xfrm>
            <a:off x="226142" y="806246"/>
            <a:ext cx="8701548" cy="5397909"/>
          </a:xfrm>
        </p:spPr>
        <p:txBody>
          <a:bodyPr>
            <a:normAutofit fontScale="92500"/>
          </a:bodyPr>
          <a:lstStyle/>
          <a:p>
            <a:pPr>
              <a:buFont typeface="Wingdings" panose="05000000000000000000" pitchFamily="2" charset="2"/>
              <a:buChar char="§"/>
            </a:pPr>
            <a:r>
              <a:rPr lang="en-US" sz="1600" dirty="0"/>
              <a:t>Use the following URL for full functionality when completing Member Elections: </a:t>
            </a:r>
            <a:r>
              <a:rPr lang="en-US" sz="1600" dirty="0">
                <a:hlinkClick r:id="rId2"/>
              </a:rPr>
              <a:t>https://hr.ippsa.army.mil/</a:t>
            </a:r>
            <a:r>
              <a:rPr lang="en-US" sz="1600" dirty="0"/>
              <a:t> </a:t>
            </a:r>
          </a:p>
          <a:p>
            <a:pPr>
              <a:buFont typeface="Wingdings" panose="05000000000000000000" pitchFamily="2" charset="2"/>
              <a:buChar char="§"/>
            </a:pPr>
            <a:r>
              <a:rPr lang="en-US" sz="1600" dirty="0"/>
              <a:t>Member elections are in the form of an activity guide to allow Members and HR Professionals to complete certain elections based on the assignment type. Member Elections consist of a few questions that determine entitlements such as dependent movement, Household Goods (HHG), etc.</a:t>
            </a:r>
          </a:p>
          <a:p>
            <a:pPr marL="688975" indent="-227013">
              <a:buFont typeface="Arial" panose="020B0604020202020204" pitchFamily="34" charset="0"/>
              <a:buChar char="‒"/>
            </a:pPr>
            <a:r>
              <a:rPr lang="en-US" sz="1600" b="1" i="1" u="sng" dirty="0"/>
              <a:t>Dependents: </a:t>
            </a:r>
            <a:r>
              <a:rPr lang="en-US" sz="1600" i="1" dirty="0"/>
              <a:t>The Defense Enrollment Eligibility Reporting System (DEERS) provides IPPS-A personnel and dependent data. If your dependent information is incorrect or needs to be updated, visit the DEERS Office with applicable documentation to make changes. </a:t>
            </a:r>
          </a:p>
          <a:p>
            <a:pPr marL="688975" indent="-227013">
              <a:buFont typeface="Arial" panose="020B0604020202020204" pitchFamily="34" charset="0"/>
              <a:buChar char="‒"/>
            </a:pPr>
            <a:r>
              <a:rPr lang="en-US" sz="1600" b="1" i="1" u="sng" dirty="0"/>
              <a:t>MACP/JD Assignments</a:t>
            </a:r>
            <a:r>
              <a:rPr lang="en-US" sz="1600" i="1" u="sng" dirty="0"/>
              <a:t>: </a:t>
            </a:r>
            <a:r>
              <a:rPr lang="en-US" sz="1600" i="1" dirty="0"/>
              <a:t>Do not select your Spouse as a traveler, they will receive travel entitlements on their PCS orders.</a:t>
            </a:r>
          </a:p>
          <a:p>
            <a:pPr marL="688975" indent="-227013">
              <a:buFont typeface="Arial" panose="020B0604020202020204" pitchFamily="34" charset="0"/>
              <a:buChar char="‒"/>
            </a:pPr>
            <a:r>
              <a:rPr lang="en-US" sz="1600" b="1" i="1" u="sng" dirty="0"/>
              <a:t>IBA: </a:t>
            </a:r>
            <a:r>
              <a:rPr lang="en-US" sz="1600" i="1" dirty="0"/>
              <a:t>Toggle </a:t>
            </a:r>
            <a:r>
              <a:rPr lang="en-US" sz="1600" b="1" i="1" dirty="0"/>
              <a:t>Yes</a:t>
            </a:r>
            <a:r>
              <a:rPr lang="en-US" sz="1600" i="1" dirty="0"/>
              <a:t> to Entitlement ID - 125 “Traveler is a Government Travel Charge Card (GTCC) Individually Billed Account (IBA) holder.” if you have a GTCC.</a:t>
            </a:r>
            <a:endParaRPr lang="en-US" sz="1600" b="1" i="1" dirty="0"/>
          </a:p>
          <a:p>
            <a:pPr marL="688975" indent="-227013">
              <a:buFont typeface="Arial" panose="020B0604020202020204" pitchFamily="34" charset="0"/>
              <a:buChar char="‒"/>
            </a:pPr>
            <a:r>
              <a:rPr lang="en-US" sz="1600" b="1" i="1" u="sng" dirty="0"/>
              <a:t>CBA: </a:t>
            </a:r>
            <a:r>
              <a:rPr lang="en-US" sz="1600" i="1" dirty="0"/>
              <a:t>Toggle </a:t>
            </a:r>
            <a:r>
              <a:rPr lang="en-US" sz="1600" b="1" i="1" dirty="0"/>
              <a:t>Yes</a:t>
            </a:r>
            <a:r>
              <a:rPr lang="en-US" sz="1600" i="1" dirty="0"/>
              <a:t> to Entitlement ID – 126 “Traveler is </a:t>
            </a:r>
            <a:r>
              <a:rPr lang="en-US" sz="1600" i="1" u="sng" dirty="0"/>
              <a:t>not</a:t>
            </a:r>
            <a:r>
              <a:rPr lang="en-US" sz="1600" i="1" dirty="0"/>
              <a:t> a Government Travel Charge Card (GTCC) Individually Billed Account (IBA) holder.” if you do not have or will not receive a GTCC card prior to PCS. </a:t>
            </a:r>
            <a:r>
              <a:rPr lang="en-US" sz="1600" i="1" dirty="0">
                <a:solidFill>
                  <a:srgbClr val="FF0000"/>
                </a:solidFill>
              </a:rPr>
              <a:t>Memorandum for Record signed by Company Commander, citing the reason for not obtaining a GTCC, must be provided for this election.</a:t>
            </a:r>
            <a:endParaRPr lang="en-US" sz="1600" b="1" i="1" dirty="0">
              <a:solidFill>
                <a:srgbClr val="FF0000"/>
              </a:solidFill>
            </a:endParaRPr>
          </a:p>
          <a:p>
            <a:pPr>
              <a:buFont typeface="Wingdings" panose="05000000000000000000" pitchFamily="2" charset="2"/>
              <a:buChar char="§"/>
            </a:pPr>
            <a:r>
              <a:rPr lang="en-US" sz="1600" dirty="0"/>
              <a:t>Command Sponsorship is an election made during the Overseas Approval step (step 3 of 5) of the Member Elections Activity Guide process. The approval for Command Sponsorship happens outside of IPPS-A and is entered by the losing MPD (not the Member) on the Overseas Approval step of the Member Elections Activity Guide upon receipt that the gaining installation response.</a:t>
            </a:r>
          </a:p>
        </p:txBody>
      </p:sp>
      <p:sp>
        <p:nvSpPr>
          <p:cNvPr id="4" name="Title 3">
            <a:extLst>
              <a:ext uri="{FF2B5EF4-FFF2-40B4-BE49-F238E27FC236}">
                <a16:creationId xmlns:a16="http://schemas.microsoft.com/office/drawing/2014/main" id="{CD819271-7293-E070-26F4-B38101E8C2CC}"/>
              </a:ext>
            </a:extLst>
          </p:cNvPr>
          <p:cNvSpPr>
            <a:spLocks noGrp="1"/>
          </p:cNvSpPr>
          <p:nvPr>
            <p:ph type="title"/>
          </p:nvPr>
        </p:nvSpPr>
        <p:spPr>
          <a:xfrm>
            <a:off x="700966" y="100584"/>
            <a:ext cx="8226724" cy="480131"/>
          </a:xfrm>
        </p:spPr>
        <p:txBody>
          <a:bodyPr/>
          <a:lstStyle/>
          <a:p>
            <a:r>
              <a:rPr lang="en-US" i="1" dirty="0"/>
              <a:t>MEMBER ELECTIONS</a:t>
            </a:r>
          </a:p>
        </p:txBody>
      </p:sp>
      <p:sp>
        <p:nvSpPr>
          <p:cNvPr id="6" name="TextBox 5">
            <a:extLst>
              <a:ext uri="{FF2B5EF4-FFF2-40B4-BE49-F238E27FC236}">
                <a16:creationId xmlns:a16="http://schemas.microsoft.com/office/drawing/2014/main" id="{09F4EE40-A605-4D48-7E35-8949309F1E1A}"/>
              </a:ext>
            </a:extLst>
          </p:cNvPr>
          <p:cNvSpPr txBox="1"/>
          <p:nvPr/>
        </p:nvSpPr>
        <p:spPr>
          <a:xfrm>
            <a:off x="226142" y="6096000"/>
            <a:ext cx="46064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rial" panose="020B0604020202020204"/>
                <a:ea typeface="+mn-ea"/>
                <a:cs typeface="+mn-cs"/>
              </a:rPr>
              <a:t>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FF0000"/>
                </a:solidFill>
                <a:effectLst/>
                <a:uLnTx/>
                <a:uFillTx/>
                <a:latin typeface="Arial" panose="020B0604020202020204"/>
                <a:ea typeface="+mn-ea"/>
                <a:cs typeface="+mn-cs"/>
              </a:rPr>
              <a:t>IPPS-A User Manual</a:t>
            </a:r>
          </a:p>
        </p:txBody>
      </p:sp>
    </p:spTree>
    <p:extLst>
      <p:ext uri="{BB962C8B-B14F-4D97-AF65-F5344CB8AC3E}">
        <p14:creationId xmlns:p14="http://schemas.microsoft.com/office/powerpoint/2010/main" val="82604203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962" y="847725"/>
            <a:ext cx="8471293" cy="5608830"/>
          </a:xfrm>
        </p:spPr>
        <p:txBody>
          <a:bodyPr>
            <a:noAutofit/>
          </a:bodyPr>
          <a:lstStyle/>
          <a:p>
            <a:pPr marL="0" lvl="3" indent="0">
              <a:spcBef>
                <a:spcPts val="600"/>
              </a:spcBef>
              <a:buNone/>
            </a:pPr>
            <a:r>
              <a:rPr lang="en-US" sz="1600" dirty="0">
                <a:latin typeface="+mn-lt"/>
              </a:rPr>
              <a:t>This form is used to conduct initial screening of assignment instructions to determine the Soldier’s eligibility for the assignment.</a:t>
            </a:r>
          </a:p>
          <a:p>
            <a:pPr marL="0" lvl="3" indent="0">
              <a:spcBef>
                <a:spcPts val="600"/>
              </a:spcBef>
              <a:buNone/>
            </a:pPr>
            <a:r>
              <a:rPr lang="en-US" sz="1600" b="1" u="sng" dirty="0">
                <a:latin typeface="+mn-lt"/>
              </a:rPr>
              <a:t>Part I</a:t>
            </a:r>
            <a:r>
              <a:rPr lang="en-US" sz="1600" b="1" dirty="0">
                <a:latin typeface="+mn-lt"/>
              </a:rPr>
              <a:t> </a:t>
            </a:r>
            <a:r>
              <a:rPr lang="en-US" sz="1600" dirty="0">
                <a:latin typeface="+mn-lt"/>
              </a:rPr>
              <a:t>is completed by the Reassignments Processing Center, and is used to determine:</a:t>
            </a:r>
          </a:p>
          <a:p>
            <a:pPr marL="742950" lvl="2" indent="-285750">
              <a:buFont typeface="Wingdings" panose="05000000000000000000" pitchFamily="2" charset="2"/>
              <a:buChar char="§"/>
            </a:pPr>
            <a:r>
              <a:rPr lang="en-US" sz="1600" i="1" dirty="0">
                <a:latin typeface="+mn-lt"/>
              </a:rPr>
              <a:t>If the Soldier meets general assignment eligibility, such as stabilization, time on station, and MOS qualification.</a:t>
            </a:r>
          </a:p>
          <a:p>
            <a:pPr marL="742950" lvl="2" indent="-285750">
              <a:buFont typeface="Wingdings" panose="05000000000000000000" pitchFamily="2" charset="2"/>
              <a:buChar char="§"/>
            </a:pPr>
            <a:r>
              <a:rPr lang="en-US" sz="1600" i="1" dirty="0">
                <a:latin typeface="+mn-lt"/>
              </a:rPr>
              <a:t>if the Soldier requires additional security clearance/background investigation processing.</a:t>
            </a:r>
          </a:p>
          <a:p>
            <a:pPr marL="742950" lvl="2" indent="-285750">
              <a:buFont typeface="Wingdings" panose="05000000000000000000" pitchFamily="2" charset="2"/>
              <a:buChar char="§"/>
            </a:pPr>
            <a:r>
              <a:rPr lang="en-US" sz="1600" i="1" dirty="0">
                <a:latin typeface="+mn-lt"/>
              </a:rPr>
              <a:t>If the Soldier must acquire additional service to comply with the assignment.</a:t>
            </a:r>
          </a:p>
          <a:p>
            <a:pPr marL="0" lvl="3" indent="0">
              <a:spcBef>
                <a:spcPts val="600"/>
              </a:spcBef>
              <a:buNone/>
            </a:pPr>
            <a:r>
              <a:rPr lang="en-US" sz="1600" b="1" u="sng" dirty="0">
                <a:latin typeface="+mn-lt"/>
              </a:rPr>
              <a:t>Part II</a:t>
            </a:r>
            <a:r>
              <a:rPr lang="en-US" sz="1600" b="1" dirty="0">
                <a:latin typeface="+mn-lt"/>
              </a:rPr>
              <a:t> </a:t>
            </a:r>
            <a:r>
              <a:rPr lang="en-US" sz="1600" dirty="0">
                <a:latin typeface="+mn-lt"/>
              </a:rPr>
              <a:t>is completed by the Battalion S1 and is used to determine if the Soldier meets general assignment eligibility, such as duty status, adverse actions, and separation processing.</a:t>
            </a:r>
          </a:p>
          <a:p>
            <a:pPr marL="742950" lvl="3" indent="-285750">
              <a:spcBef>
                <a:spcPts val="600"/>
              </a:spcBef>
              <a:buFont typeface="Wingdings" panose="05000000000000000000" pitchFamily="2" charset="2"/>
              <a:buChar char="§"/>
              <a:tabLst>
                <a:tab pos="742950" algn="l"/>
              </a:tabLst>
            </a:pPr>
            <a:r>
              <a:rPr lang="en-US" sz="1600" i="1" dirty="0"/>
              <a:t>Items </a:t>
            </a:r>
            <a:r>
              <a:rPr lang="en-US" sz="1600" b="1" i="1" u="sng" dirty="0"/>
              <a:t>54-56d.</a:t>
            </a:r>
            <a:r>
              <a:rPr lang="en-US" sz="1600" i="1" dirty="0"/>
              <a:t> are completed by the Soldier’s Medical Treatment Facility, as is used to determine if the Soldier meets medical requirements for the assignment</a:t>
            </a:r>
            <a:r>
              <a:rPr lang="en-US" sz="1600" dirty="0"/>
              <a:t>.</a:t>
            </a:r>
          </a:p>
          <a:p>
            <a:pPr marL="0" lvl="3" indent="0">
              <a:spcBef>
                <a:spcPts val="600"/>
              </a:spcBef>
              <a:buNone/>
            </a:pPr>
            <a:r>
              <a:rPr lang="en-US" sz="1600" b="1" u="sng" dirty="0">
                <a:latin typeface="+mn-lt"/>
              </a:rPr>
              <a:t>Parts III</a:t>
            </a:r>
            <a:r>
              <a:rPr lang="en-US" sz="1600" dirty="0">
                <a:latin typeface="+mn-lt"/>
              </a:rPr>
              <a:t> and </a:t>
            </a:r>
            <a:r>
              <a:rPr lang="en-US" sz="1600" b="1" u="sng" dirty="0">
                <a:latin typeface="+mn-lt"/>
              </a:rPr>
              <a:t>IV</a:t>
            </a:r>
            <a:r>
              <a:rPr lang="en-US" sz="1600" dirty="0">
                <a:latin typeface="+mn-lt"/>
              </a:rPr>
              <a:t> are completed by the Soldier and is used to determine:</a:t>
            </a:r>
          </a:p>
          <a:p>
            <a:pPr marL="742950" lvl="2" indent="-285750">
              <a:buFont typeface="Wingdings" panose="05000000000000000000" pitchFamily="2" charset="2"/>
              <a:buChar char="§"/>
            </a:pPr>
            <a:r>
              <a:rPr lang="en-US" sz="1600" i="1" dirty="0">
                <a:latin typeface="+mn-lt"/>
              </a:rPr>
              <a:t>If the Soldier intends to retire or decline an airborne assignment.</a:t>
            </a:r>
          </a:p>
          <a:p>
            <a:pPr marL="742950" lvl="2" indent="-285750">
              <a:buFont typeface="Wingdings" panose="05000000000000000000" pitchFamily="2" charset="2"/>
              <a:buChar char="§"/>
            </a:pPr>
            <a:r>
              <a:rPr lang="en-US" sz="1600" i="1" dirty="0">
                <a:latin typeface="+mn-lt"/>
              </a:rPr>
              <a:t>If the Soldier meets general eligibility requirements for OCONUS assignment and assignment to hostile fire areas.</a:t>
            </a:r>
          </a:p>
          <a:p>
            <a:pPr marL="742950" lvl="2" indent="-285750">
              <a:buFont typeface="Wingdings" panose="05000000000000000000" pitchFamily="2" charset="2"/>
              <a:buChar char="§"/>
            </a:pPr>
            <a:r>
              <a:rPr lang="en-US" sz="1600" i="1" dirty="0">
                <a:latin typeface="+mn-lt"/>
              </a:rPr>
              <a:t>If the Soldier’s Family requires any special consideration.</a:t>
            </a:r>
          </a:p>
          <a:p>
            <a:pPr marL="742950" lvl="2" indent="-285750">
              <a:buFont typeface="Wingdings" panose="05000000000000000000" pitchFamily="2" charset="2"/>
              <a:buChar char="§"/>
            </a:pPr>
            <a:r>
              <a:rPr lang="en-US" sz="1600" i="1" dirty="0">
                <a:latin typeface="+mn-lt"/>
              </a:rPr>
              <a:t>If the Soldier desires to participate in the HAAP.</a:t>
            </a:r>
          </a:p>
          <a:p>
            <a:pPr lvl="2"/>
            <a:endParaRPr lang="en-US" dirty="0"/>
          </a:p>
          <a:p>
            <a:pPr marL="407098" lvl="3" indent="-173736">
              <a:spcBef>
                <a:spcPts val="600"/>
              </a:spcBef>
              <a:buFont typeface="Arial" panose="020B0604020202020204" pitchFamily="34" charset="0"/>
              <a:buChar char="•"/>
            </a:pPr>
            <a:endParaRPr lang="en-US" sz="2000" dirty="0">
              <a:latin typeface="+mn-lt"/>
            </a:endParaRPr>
          </a:p>
        </p:txBody>
      </p:sp>
      <p:sp>
        <p:nvSpPr>
          <p:cNvPr id="7" name="Title 1"/>
          <p:cNvSpPr>
            <a:spLocks noGrp="1"/>
          </p:cNvSpPr>
          <p:nvPr>
            <p:ph type="title"/>
          </p:nvPr>
        </p:nvSpPr>
        <p:spPr>
          <a:xfrm>
            <a:off x="670635" y="267121"/>
            <a:ext cx="8224403" cy="480131"/>
          </a:xfrm>
        </p:spPr>
        <p:txBody>
          <a:bodyPr>
            <a:normAutofit fontScale="90000"/>
          </a:bodyPr>
          <a:lstStyle/>
          <a:p>
            <a:r>
              <a:rPr lang="en-US" i="1" dirty="0"/>
              <a:t>DA Form 5118</a:t>
            </a:r>
            <a:br>
              <a:rPr lang="en-US" i="1" dirty="0"/>
            </a:br>
            <a:r>
              <a:rPr lang="en-US" sz="1800" i="1" dirty="0"/>
              <a:t>(Reassignment Status and Election Statement)</a:t>
            </a:r>
            <a:br>
              <a:rPr lang="en-US" sz="1800" i="1" dirty="0"/>
            </a:br>
            <a:endParaRPr lang="en-US" sz="1800" i="1" dirty="0"/>
          </a:p>
        </p:txBody>
      </p:sp>
      <p:sp>
        <p:nvSpPr>
          <p:cNvPr id="6" name="Rectangle 5"/>
          <p:cNvSpPr/>
          <p:nvPr/>
        </p:nvSpPr>
        <p:spPr>
          <a:xfrm>
            <a:off x="326819" y="6110748"/>
            <a:ext cx="1706137"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p:txBody>
      </p:sp>
    </p:spTree>
    <p:extLst>
      <p:ext uri="{BB962C8B-B14F-4D97-AF65-F5344CB8AC3E}">
        <p14:creationId xmlns:p14="http://schemas.microsoft.com/office/powerpoint/2010/main" val="209668717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9549" y="104035"/>
            <a:ext cx="4633951" cy="867930"/>
          </a:xfrm>
        </p:spPr>
        <p:txBody>
          <a:bodyPr/>
          <a:lstStyle/>
          <a:p>
            <a:r>
              <a:rPr lang="en-US" i="1" spc="-5" dirty="0"/>
              <a:t>CONUS Reassignment Packet Requirements</a:t>
            </a:r>
          </a:p>
        </p:txBody>
      </p:sp>
      <p:sp>
        <p:nvSpPr>
          <p:cNvPr id="3" name="Content Placeholder 2"/>
          <p:cNvSpPr>
            <a:spLocks noGrp="1"/>
          </p:cNvSpPr>
          <p:nvPr>
            <p:ph idx="1"/>
          </p:nvPr>
        </p:nvSpPr>
        <p:spPr>
          <a:xfrm>
            <a:off x="300164" y="1366684"/>
            <a:ext cx="8627526" cy="5179082"/>
          </a:xfrm>
        </p:spPr>
        <p:txBody>
          <a:bodyPr>
            <a:noAutofit/>
          </a:bodyPr>
          <a:lstStyle/>
          <a:p>
            <a:pPr marL="12700" indent="0">
              <a:lnSpc>
                <a:spcPct val="100000"/>
              </a:lnSpc>
              <a:spcBef>
                <a:spcPts val="700"/>
              </a:spcBef>
              <a:buNone/>
              <a:tabLst>
                <a:tab pos="355600" algn="l"/>
                <a:tab pos="356235" algn="l"/>
              </a:tabLst>
            </a:pPr>
            <a:r>
              <a:rPr lang="en-US" sz="2000" b="0" spc="-5" dirty="0">
                <a:latin typeface="+mn-lt"/>
                <a:cs typeface="Arial"/>
              </a:rPr>
              <a:t>The following documents will be included in each Soldiers’ reassignment packet, as applicable and submitted to their </a:t>
            </a:r>
            <a:r>
              <a:rPr lang="en-US" sz="2000" b="1" u="sng" spc="-5" dirty="0">
                <a:latin typeface="+mn-lt"/>
                <a:cs typeface="Arial"/>
              </a:rPr>
              <a:t>S1</a:t>
            </a:r>
            <a:r>
              <a:rPr lang="en-US" sz="2000" b="0" spc="-5" dirty="0">
                <a:latin typeface="+mn-lt"/>
                <a:cs typeface="Arial"/>
              </a:rPr>
              <a:t>:</a:t>
            </a:r>
          </a:p>
          <a:p>
            <a:pPr marL="696912" lvl="1" indent="-342900">
              <a:lnSpc>
                <a:spcPct val="100000"/>
              </a:lnSpc>
              <a:spcBef>
                <a:spcPts val="700"/>
              </a:spcBef>
              <a:buFont typeface="Wingdings" panose="05000000000000000000" pitchFamily="2" charset="2"/>
              <a:buChar char="q"/>
              <a:tabLst>
                <a:tab pos="355600" algn="l"/>
                <a:tab pos="356235" algn="l"/>
              </a:tabLst>
            </a:pPr>
            <a:r>
              <a:rPr lang="en-US" sz="1800" b="0" spc="-5" dirty="0">
                <a:latin typeface="+mn-lt"/>
                <a:cs typeface="Arial"/>
              </a:rPr>
              <a:t>PCS Worksheet</a:t>
            </a:r>
          </a:p>
          <a:p>
            <a:pPr marL="696912" lvl="1" indent="-342900">
              <a:lnSpc>
                <a:spcPct val="100000"/>
              </a:lnSpc>
              <a:spcBef>
                <a:spcPts val="700"/>
              </a:spcBef>
              <a:buFont typeface="Wingdings" panose="05000000000000000000" pitchFamily="2" charset="2"/>
              <a:buChar char="q"/>
              <a:tabLst>
                <a:tab pos="355600" algn="l"/>
                <a:tab pos="356235" algn="l"/>
              </a:tabLst>
            </a:pPr>
            <a:r>
              <a:rPr lang="en-US" sz="1800" b="0" spc="-5" dirty="0">
                <a:latin typeface="+mn-lt"/>
                <a:cs typeface="Arial"/>
              </a:rPr>
              <a:t>DA Form 5118 (Reassignment Status and Eligibility Statement)</a:t>
            </a:r>
          </a:p>
          <a:p>
            <a:pPr marL="696912" marR="639445" lvl="1" indent="-342900">
              <a:lnSpc>
                <a:spcPct val="100000"/>
              </a:lnSpc>
              <a:spcBef>
                <a:spcPts val="595"/>
              </a:spcBef>
              <a:buFont typeface="Wingdings" panose="05000000000000000000" pitchFamily="2" charset="2"/>
              <a:buChar char="q"/>
              <a:tabLst>
                <a:tab pos="355600" algn="l"/>
                <a:tab pos="356235" algn="l"/>
                <a:tab pos="2522855" algn="l"/>
              </a:tabLst>
            </a:pPr>
            <a:r>
              <a:rPr lang="en-US" sz="1800" b="0" spc="-5" dirty="0">
                <a:latin typeface="+mn-lt"/>
                <a:cs typeface="Arial"/>
              </a:rPr>
              <a:t>Copies of all reassignment management forms, including any reclassification, medical examination board, physical evaluation board actions, or reenlistment contract that relate directly to the reassignment action, and documents qualifying the Soldier for PCS movement, deletion or deferment .</a:t>
            </a:r>
          </a:p>
        </p:txBody>
      </p:sp>
      <p:sp>
        <p:nvSpPr>
          <p:cNvPr id="5" name="Rectangle 4"/>
          <p:cNvSpPr/>
          <p:nvPr/>
        </p:nvSpPr>
        <p:spPr>
          <a:xfrm>
            <a:off x="300164" y="6090800"/>
            <a:ext cx="1901952"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r>
              <a:rPr lang="en-US" sz="800" dirty="0">
                <a:solidFill>
                  <a:schemeClr val="bg1"/>
                </a:solidFill>
              </a:rPr>
              <a:t>)</a:t>
            </a:r>
          </a:p>
        </p:txBody>
      </p:sp>
    </p:spTree>
    <p:extLst>
      <p:ext uri="{BB962C8B-B14F-4D97-AF65-F5344CB8AC3E}">
        <p14:creationId xmlns:p14="http://schemas.microsoft.com/office/powerpoint/2010/main" val="82673575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8021" y="6464403"/>
            <a:ext cx="1604211" cy="263263"/>
          </a:xfrm>
          <a:prstGeom prst="rect">
            <a:avLst/>
          </a:prstGeom>
        </p:spPr>
        <p:txBody>
          <a:bodyPr vert="horz" lIns="91440" tIns="45720" rIns="91440" bIns="45720" rtlCol="0" anchor="t">
            <a:noAutofit/>
          </a:bodyPr>
          <a:lstStyle/>
          <a:p>
            <a:pPr>
              <a:lnSpc>
                <a:spcPct val="120000"/>
              </a:lnSpc>
              <a:spcBef>
                <a:spcPct val="0"/>
              </a:spcBef>
              <a:defRPr/>
            </a:pPr>
            <a:r>
              <a:rPr lang="en-US" sz="800" b="1" dirty="0">
                <a:solidFill>
                  <a:prstClr val="white"/>
                </a:solidFill>
                <a:latin typeface="Arial" panose="020B0604020202020204" pitchFamily="34" charset="0"/>
                <a:cs typeface="Arial" panose="020B0604020202020204" pitchFamily="34" charset="0"/>
              </a:rPr>
              <a:t>As of: 050945JUN2024</a:t>
            </a:r>
          </a:p>
        </p:txBody>
      </p:sp>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50" y="4175620"/>
            <a:ext cx="5007210" cy="1411363"/>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dirty="0">
                <a:effectLst>
                  <a:outerShdw blurRad="38100" dist="38100" dir="2700000" algn="tl">
                    <a:srgbClr val="000000">
                      <a:alpha val="43137"/>
                    </a:srgbClr>
                  </a:outerShdw>
                </a:effectLst>
              </a:rPr>
              <a:t>Briefer</a:t>
            </a:r>
          </a:p>
          <a:p>
            <a:r>
              <a:rPr lang="en-US" dirty="0">
                <a:effectLst>
                  <a:outerShdw blurRad="38100" dist="38100" dir="2700000" algn="tl">
                    <a:srgbClr val="000000">
                      <a:alpha val="43137"/>
                    </a:srgbClr>
                  </a:outerShdw>
                </a:effectLst>
              </a:rPr>
              <a:t>Slides</a:t>
            </a:r>
          </a:p>
        </p:txBody>
      </p:sp>
      <p:sp>
        <p:nvSpPr>
          <p:cNvPr id="11" name="object 23">
            <a:extLst>
              <a:ext uri="{FF2B5EF4-FFF2-40B4-BE49-F238E27FC236}">
                <a16:creationId xmlns:a16="http://schemas.microsoft.com/office/drawing/2014/main" id="{BFD01E0C-E063-C2AD-24F4-A228E37161FB}"/>
              </a:ext>
            </a:extLst>
          </p:cNvPr>
          <p:cNvSpPr txBox="1"/>
          <p:nvPr/>
        </p:nvSpPr>
        <p:spPr>
          <a:xfrm>
            <a:off x="6924596" y="6128734"/>
            <a:ext cx="2166333" cy="671338"/>
          </a:xfrm>
          <a:prstGeom prst="rect">
            <a:avLst/>
          </a:prstGeom>
        </p:spPr>
        <p:txBody>
          <a:bodyPr vert="horz" wrap="square" lIns="0" tIns="12065" rIns="0" bIns="0" rtlCol="0">
            <a:spAutoFit/>
          </a:bodyPr>
          <a:lstStyle/>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2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 HQ</a:t>
            </a:r>
            <a:r>
              <a:rPr kumimoji="0" sz="700" b="0" i="0" u="none" strike="noStrike" kern="0" cap="none" spc="-30"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IMCOM</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3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a:t>
            </a:r>
            <a:r>
              <a:rPr kumimoji="0" sz="700" b="0" i="0" u="none" strike="noStrike" kern="0" cap="none" spc="-10" normalizeH="0" baseline="0" noProof="0" dirty="0">
                <a:ln>
                  <a:noFill/>
                </a:ln>
                <a:solidFill>
                  <a:srgbClr val="FFFFFF"/>
                </a:solidFill>
                <a:effectLst/>
                <a:uLnTx/>
                <a:uFillTx/>
                <a:latin typeface="Arial"/>
                <a:cs typeface="Arial"/>
              </a:rPr>
              <a:t> </a:t>
            </a:r>
            <a:r>
              <a:rPr kumimoji="0" lang="en-US" sz="700" b="0" i="0" u="none" strike="noStrike" kern="0" cap="none" spc="-10" normalizeH="0" baseline="0" noProof="0" dirty="0">
                <a:ln>
                  <a:noFill/>
                </a:ln>
                <a:solidFill>
                  <a:srgbClr val="FFFFFF"/>
                </a:solidFill>
                <a:effectLst/>
                <a:uLnTx/>
                <a:uFillTx/>
                <a:latin typeface="Arial"/>
                <a:cs typeface="Arial"/>
              </a:rPr>
              <a:t>AMIM-G3</a:t>
            </a:r>
          </a:p>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CUI</a:t>
            </a:r>
            <a:r>
              <a:rPr kumimoji="0" sz="700" b="0" i="0" u="none" strike="noStrike" kern="0" cap="none" spc="-4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Category:</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20" normalizeH="0" baseline="0" noProof="0" dirty="0">
                <a:ln>
                  <a:noFill/>
                </a:ln>
                <a:solidFill>
                  <a:srgbClr val="FFFFFF"/>
                </a:solidFill>
                <a:effectLst/>
                <a:uLnTx/>
                <a:uFillTx/>
                <a:latin typeface="Arial"/>
                <a:cs typeface="Arial"/>
              </a:rPr>
              <a:t>OPSEC</a:t>
            </a:r>
            <a:endParaRPr kumimoji="0" sz="700" b="0" i="0" u="none" strike="noStrike" kern="0" cap="none" spc="0" normalizeH="0" baseline="0" noProof="0" dirty="0">
              <a:ln>
                <a:noFill/>
              </a:ln>
              <a:solidFill>
                <a:sysClr val="windowText" lastClr="000000"/>
              </a:solidFill>
              <a:effectLst/>
              <a:uLnTx/>
              <a:uFillTx/>
              <a:latin typeface="Arial"/>
              <a:cs typeface="Arial"/>
            </a:endParaRPr>
          </a:p>
          <a:p>
            <a:pPr marL="12700" marR="5080" lvl="0" indent="340995" algn="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Limited</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10" normalizeH="0" baseline="0" noProof="0" dirty="0">
                <a:ln>
                  <a:noFill/>
                </a:ln>
                <a:solidFill>
                  <a:srgbClr val="FFFFFF"/>
                </a:solidFill>
                <a:effectLst/>
                <a:uLnTx/>
                <a:uFillTx/>
                <a:latin typeface="Arial"/>
                <a:cs typeface="Arial"/>
              </a:rPr>
              <a:t>Dissemination</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a:t>
            </a:r>
            <a:r>
              <a:rPr kumimoji="0" sz="700" b="0" i="0" u="none" strike="noStrike" kern="0" cap="none" spc="2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DL </a:t>
            </a:r>
            <a:r>
              <a:rPr kumimoji="0" sz="700" b="0" i="0" u="none" strike="noStrike" kern="0" cap="none" spc="-20" normalizeH="0" baseline="0" noProof="0" dirty="0">
                <a:ln>
                  <a:noFill/>
                </a:ln>
                <a:solidFill>
                  <a:srgbClr val="FFFFFF"/>
                </a:solidFill>
                <a:effectLst/>
                <a:uLnTx/>
                <a:uFillTx/>
                <a:latin typeface="Arial"/>
                <a:cs typeface="Arial"/>
              </a:rPr>
              <a:t>ONLY</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POC:</a:t>
            </a:r>
            <a:r>
              <a:rPr kumimoji="0" sz="700" b="0" i="0" u="none" strike="noStrike" kern="0" cap="none" spc="-25"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s</a:t>
            </a:r>
            <a:r>
              <a:rPr lang="en-US" sz="700" kern="0" dirty="0">
                <a:solidFill>
                  <a:srgbClr val="FFFFFF"/>
                </a:solidFill>
                <a:latin typeface="Arial"/>
                <a:cs typeface="Arial"/>
              </a:rPr>
              <a:t>amanth.m.evans13.civ@army.mil/210.466.0014</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sp>
        <p:nvSpPr>
          <p:cNvPr id="4" name="Classification bottom">
            <a:extLst>
              <a:ext uri="{FF2B5EF4-FFF2-40B4-BE49-F238E27FC236}">
                <a16:creationId xmlns:a16="http://schemas.microsoft.com/office/drawing/2014/main" id="{CC4BFDA5-F7CA-5E5A-304E-F6C976F340BB}"/>
              </a:ext>
            </a:extLst>
          </p:cNvPr>
          <p:cNvSpPr txBox="1"/>
          <p:nvPr/>
        </p:nvSpPr>
        <p:spPr bwMode="black">
          <a:xfrm>
            <a:off x="53071" y="6681846"/>
            <a:ext cx="118872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err="1">
                <a:ln>
                  <a:noFill/>
                </a:ln>
                <a:solidFill>
                  <a:schemeClr val="bg1"/>
                </a:solidFill>
                <a:effectLst/>
                <a:uLnTx/>
                <a:uFillTx/>
                <a:latin typeface="Arial" panose="020B0604020202020204"/>
                <a:ea typeface="+mn-ea"/>
                <a:cs typeface="Arial" panose="020B0604020202020204" pitchFamily="34" charset="0"/>
              </a:rPr>
              <a:t>Title_Version</a:t>
            </a:r>
            <a:endPar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B74A19EF-1A1C-4D47-1BDA-C43759DCC548}"/>
              </a:ext>
            </a:extLst>
          </p:cNvPr>
          <p:cNvSpPr txBox="1"/>
          <p:nvPr/>
        </p:nvSpPr>
        <p:spPr>
          <a:xfrm>
            <a:off x="2066361" y="6301559"/>
            <a:ext cx="5029200" cy="553998"/>
          </a:xfrm>
          <a:prstGeom prst="rect">
            <a:avLst/>
          </a:prstGeom>
          <a:noFill/>
        </p:spPr>
        <p:txBody>
          <a:bodyPr wrap="square" rtlCol="0">
            <a:spAutoFit/>
          </a:bodyPr>
          <a:lstStyle/>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Reassignments</a:t>
            </a:r>
          </a:p>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DHR/MPD</a:t>
            </a:r>
          </a:p>
          <a:p>
            <a:pPr algn="ctr"/>
            <a:r>
              <a:rPr kumimoji="0" lang="en-US" sz="1000" b="1" u="none" strike="noStrike" kern="0" cap="none" spc="0" normalizeH="0" baseline="0" noProof="0" dirty="0">
                <a:ln>
                  <a:noFill/>
                </a:ln>
                <a:solidFill>
                  <a:srgbClr val="FFFFFF"/>
                </a:solidFill>
                <a:effectLst/>
                <a:uLnTx/>
                <a:uFillTx/>
                <a:latin typeface="Arial"/>
                <a:cs typeface="Arial"/>
              </a:rPr>
              <a:t>U.S.</a:t>
            </a:r>
            <a:r>
              <a:rPr kumimoji="0" lang="en-US" sz="1000" b="1" u="none" strike="noStrike" kern="0" cap="none" spc="-75" normalizeH="0" baseline="0" noProof="0" dirty="0">
                <a:ln>
                  <a:noFill/>
                </a:ln>
                <a:solidFill>
                  <a:srgbClr val="FFFFFF"/>
                </a:solidFill>
                <a:effectLst/>
                <a:uLnTx/>
                <a:uFillTx/>
                <a:latin typeface="Arial"/>
                <a:cs typeface="Arial"/>
              </a:rPr>
              <a:t> </a:t>
            </a:r>
            <a:r>
              <a:rPr kumimoji="0" lang="en-US" sz="1000" b="1" u="none" strike="noStrike" kern="0" cap="none" spc="0" normalizeH="0" baseline="0" noProof="0" dirty="0">
                <a:ln>
                  <a:noFill/>
                </a:ln>
                <a:solidFill>
                  <a:srgbClr val="FFFFFF"/>
                </a:solidFill>
                <a:effectLst/>
                <a:uLnTx/>
                <a:uFillTx/>
                <a:latin typeface="Arial"/>
                <a:cs typeface="Arial"/>
              </a:rPr>
              <a:t>Army</a:t>
            </a:r>
            <a:r>
              <a:rPr kumimoji="0" lang="en-US" sz="1000" b="1" u="none" strike="noStrike" kern="0" cap="none" spc="10" normalizeH="0" baseline="0" noProof="0" dirty="0">
                <a:ln>
                  <a:noFill/>
                </a:ln>
                <a:solidFill>
                  <a:srgbClr val="FFFFFF"/>
                </a:solidFill>
                <a:effectLst/>
                <a:uLnTx/>
                <a:uFillTx/>
                <a:latin typeface="Arial"/>
                <a:cs typeface="Arial"/>
              </a:rPr>
              <a:t> I</a:t>
            </a:r>
            <a:r>
              <a:rPr kumimoji="0" lang="en-US" sz="1000" b="1" u="none" strike="noStrike" kern="0" cap="none" spc="0" normalizeH="0" baseline="0" noProof="0" dirty="0">
                <a:ln>
                  <a:noFill/>
                </a:ln>
                <a:solidFill>
                  <a:srgbClr val="FFFFFF"/>
                </a:solidFill>
                <a:effectLst/>
                <a:uLnTx/>
                <a:uFillTx/>
                <a:latin typeface="Arial"/>
                <a:cs typeface="Arial"/>
              </a:rPr>
              <a:t>nstallation Management </a:t>
            </a:r>
            <a:r>
              <a:rPr kumimoji="0" lang="en-US" sz="1000" b="1" u="none" strike="noStrike" kern="0" cap="none" spc="-10" normalizeH="0" baseline="0" noProof="0" dirty="0">
                <a:ln>
                  <a:noFill/>
                </a:ln>
                <a:solidFill>
                  <a:srgbClr val="FFFFFF"/>
                </a:solidFill>
                <a:effectLst/>
                <a:uLnTx/>
                <a:uFillTx/>
                <a:latin typeface="Arial"/>
                <a:cs typeface="Arial"/>
              </a:rPr>
              <a:t>Command</a:t>
            </a:r>
            <a:endParaRPr lang="en-US" sz="1050" b="1" dirty="0">
              <a:solidFill>
                <a:prstClr val="white"/>
              </a:solidFill>
              <a:effectLst>
                <a:outerShdw blurRad="63500" dist="25400" dir="3600000" algn="t" rotWithShape="0">
                  <a:prstClr val="black">
                    <a:alpha val="90000"/>
                  </a:prstClr>
                </a:outerShdw>
              </a:effectLst>
              <a:cs typeface="Arial" pitchFamily="34" charset="0"/>
            </a:endParaRPr>
          </a:p>
        </p:txBody>
      </p:sp>
      <p:sp>
        <p:nvSpPr>
          <p:cNvPr id="13" name="Classification bottom">
            <a:extLst>
              <a:ext uri="{FF2B5EF4-FFF2-40B4-BE49-F238E27FC236}">
                <a16:creationId xmlns:a16="http://schemas.microsoft.com/office/drawing/2014/main" id="{FC218BED-AA82-0EBF-37FF-0AC492E0AB7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rPr>
              <a:t>CUI</a:t>
            </a:r>
          </a:p>
        </p:txBody>
      </p:sp>
    </p:spTree>
    <p:extLst>
      <p:ext uri="{BB962C8B-B14F-4D97-AF65-F5344CB8AC3E}">
        <p14:creationId xmlns:p14="http://schemas.microsoft.com/office/powerpoint/2010/main" val="206802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676" y="1152525"/>
            <a:ext cx="8646774" cy="5182366"/>
          </a:xfrm>
        </p:spPr>
        <p:txBody>
          <a:bodyPr>
            <a:noAutofit/>
          </a:bodyPr>
          <a:lstStyle/>
          <a:p>
            <a:pPr marL="285750" lvl="1" indent="-285750">
              <a:lnSpc>
                <a:spcPct val="150000"/>
              </a:lnSpc>
              <a:spcBef>
                <a:spcPts val="0"/>
              </a:spcBef>
              <a:buFont typeface="Wingdings" panose="05000000000000000000" pitchFamily="2" charset="2"/>
              <a:buChar char="ü"/>
            </a:pPr>
            <a:r>
              <a:rPr lang="en-US" sz="2000" dirty="0">
                <a:latin typeface="+mj-lt"/>
              </a:rPr>
              <a:t>FLW Schools Liaison</a:t>
            </a:r>
          </a:p>
          <a:p>
            <a:pPr marL="285750" lvl="1" indent="-285750">
              <a:lnSpc>
                <a:spcPct val="150000"/>
              </a:lnSpc>
              <a:spcBef>
                <a:spcPts val="0"/>
              </a:spcBef>
              <a:buFont typeface="Wingdings" panose="05000000000000000000" pitchFamily="2" charset="2"/>
              <a:buChar char="ü"/>
            </a:pPr>
            <a:r>
              <a:rPr lang="en-US" sz="2000" dirty="0">
                <a:latin typeface="+mj-lt"/>
              </a:rPr>
              <a:t>Transportation </a:t>
            </a:r>
          </a:p>
          <a:p>
            <a:pPr marL="285750" lvl="1" indent="-285750">
              <a:lnSpc>
                <a:spcPct val="150000"/>
              </a:lnSpc>
              <a:spcBef>
                <a:spcPts val="0"/>
              </a:spcBef>
              <a:buFont typeface="Wingdings" panose="05000000000000000000" pitchFamily="2" charset="2"/>
              <a:buChar char="ü"/>
            </a:pPr>
            <a:r>
              <a:rPr lang="en-US" sz="2000" dirty="0">
                <a:latin typeface="+mj-lt"/>
              </a:rPr>
              <a:t>Finance</a:t>
            </a:r>
          </a:p>
          <a:p>
            <a:pPr marL="285750" lvl="1" indent="-285750">
              <a:lnSpc>
                <a:spcPct val="150000"/>
              </a:lnSpc>
              <a:spcBef>
                <a:spcPts val="0"/>
              </a:spcBef>
              <a:buFont typeface="Wingdings" panose="05000000000000000000" pitchFamily="2" charset="2"/>
              <a:buChar char="ü"/>
            </a:pPr>
            <a:r>
              <a:rPr lang="en-US" sz="2000" dirty="0">
                <a:latin typeface="+mj-lt"/>
              </a:rPr>
              <a:t>Exceptional Family Member Program (EFMP) - ACS</a:t>
            </a:r>
          </a:p>
          <a:p>
            <a:pPr marL="742950" lvl="2" indent="-285750">
              <a:lnSpc>
                <a:spcPct val="150000"/>
              </a:lnSpc>
              <a:spcBef>
                <a:spcPts val="0"/>
              </a:spcBef>
              <a:buFont typeface="Arial" panose="020B0604020202020204" pitchFamily="34" charset="0"/>
              <a:buChar char="‒"/>
            </a:pPr>
            <a:endParaRPr lang="en-US" dirty="0">
              <a:latin typeface="+mj-lt"/>
            </a:endParaRPr>
          </a:p>
          <a:p>
            <a:pPr marL="457200" lvl="2" indent="-457200">
              <a:lnSpc>
                <a:spcPct val="150000"/>
              </a:lnSpc>
              <a:spcBef>
                <a:spcPts val="0"/>
              </a:spcBef>
              <a:buNone/>
            </a:pPr>
            <a:r>
              <a:rPr lang="en-US" b="1" u="sng" dirty="0">
                <a:latin typeface="+mj-lt"/>
              </a:rPr>
              <a:t>OCONUS ONLY:</a:t>
            </a:r>
          </a:p>
          <a:p>
            <a:pPr marL="285750" lvl="2" indent="-285750">
              <a:lnSpc>
                <a:spcPct val="150000"/>
              </a:lnSpc>
              <a:spcBef>
                <a:spcPts val="0"/>
              </a:spcBef>
              <a:buFont typeface="Wingdings" panose="05000000000000000000" pitchFamily="2" charset="2"/>
              <a:buChar char="ü"/>
            </a:pPr>
            <a:r>
              <a:rPr lang="en-US" dirty="0">
                <a:latin typeface="+mj-lt"/>
              </a:rPr>
              <a:t>EFMP &amp; Family Travel Process</a:t>
            </a:r>
          </a:p>
          <a:p>
            <a:pPr marL="285750" lvl="2" indent="-285750">
              <a:lnSpc>
                <a:spcPct val="150000"/>
              </a:lnSpc>
              <a:spcBef>
                <a:spcPts val="0"/>
              </a:spcBef>
              <a:buFont typeface="Wingdings" panose="05000000000000000000" pitchFamily="2" charset="2"/>
              <a:buChar char="ü"/>
            </a:pPr>
            <a:r>
              <a:rPr lang="en-US" dirty="0">
                <a:latin typeface="+mj-lt"/>
              </a:rPr>
              <a:t>Travel/Passports</a:t>
            </a:r>
          </a:p>
        </p:txBody>
      </p:sp>
      <p:sp>
        <p:nvSpPr>
          <p:cNvPr id="9" name="Title 1"/>
          <p:cNvSpPr>
            <a:spLocks noGrp="1"/>
          </p:cNvSpPr>
          <p:nvPr>
            <p:ph type="title"/>
          </p:nvPr>
        </p:nvSpPr>
        <p:spPr>
          <a:xfrm>
            <a:off x="700966" y="100584"/>
            <a:ext cx="8233484" cy="480131"/>
          </a:xfrm>
        </p:spPr>
        <p:txBody>
          <a:bodyPr>
            <a:normAutofit/>
          </a:bodyPr>
          <a:lstStyle/>
          <a:p>
            <a:r>
              <a:rPr lang="en-US" i="1" dirty="0"/>
              <a:t>Briefers</a:t>
            </a:r>
          </a:p>
        </p:txBody>
      </p:sp>
    </p:spTree>
    <p:extLst>
      <p:ext uri="{BB962C8B-B14F-4D97-AF65-F5344CB8AC3E}">
        <p14:creationId xmlns:p14="http://schemas.microsoft.com/office/powerpoint/2010/main" val="323071071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EBBB2-8B68-CC52-E26B-CDBE8D74F6A4}"/>
              </a:ext>
            </a:extLst>
          </p:cNvPr>
          <p:cNvSpPr>
            <a:spLocks noGrp="1"/>
          </p:cNvSpPr>
          <p:nvPr>
            <p:ph idx="1"/>
          </p:nvPr>
        </p:nvSpPr>
        <p:spPr>
          <a:xfrm>
            <a:off x="685800" y="2095444"/>
            <a:ext cx="7772400" cy="3657600"/>
          </a:xfrm>
        </p:spPr>
        <p:txBody>
          <a:bodyPr/>
          <a:lstStyle/>
          <a:p>
            <a:pPr>
              <a:lnSpc>
                <a:spcPct val="100000"/>
              </a:lnSpc>
              <a:buFont typeface="Wingdings" panose="05000000000000000000" pitchFamily="2" charset="2"/>
              <a:buChar char="§"/>
            </a:pPr>
            <a:r>
              <a:rPr lang="en-US" dirty="0"/>
              <a:t>All school age children</a:t>
            </a:r>
          </a:p>
          <a:p>
            <a:pPr>
              <a:lnSpc>
                <a:spcPct val="100000"/>
              </a:lnSpc>
              <a:buFont typeface="Wingdings" panose="05000000000000000000" pitchFamily="2" charset="2"/>
              <a:buChar char="§"/>
            </a:pPr>
            <a:r>
              <a:rPr lang="en-US" dirty="0">
                <a:latin typeface="Arial" panose="020B0604020202020204" pitchFamily="34" charset="0"/>
                <a:ea typeface="Aptos" panose="020B0004020202020204" pitchFamily="34" charset="0"/>
              </a:rPr>
              <a:t>Work in tandem with FLW Military units through the PIE (Partners in Education) Program</a:t>
            </a:r>
            <a:endParaRPr lang="en-US" dirty="0"/>
          </a:p>
          <a:p>
            <a:pPr>
              <a:lnSpc>
                <a:spcPct val="100000"/>
              </a:lnSpc>
              <a:buFont typeface="Wingdings" panose="05000000000000000000" pitchFamily="2" charset="2"/>
              <a:buChar char="§"/>
            </a:pPr>
            <a:r>
              <a:rPr lang="en-US" dirty="0"/>
              <a:t>Please fill out the handout and pass to the center once complete</a:t>
            </a:r>
          </a:p>
        </p:txBody>
      </p:sp>
      <p:sp>
        <p:nvSpPr>
          <p:cNvPr id="3" name="Text Placeholder 2">
            <a:extLst>
              <a:ext uri="{FF2B5EF4-FFF2-40B4-BE49-F238E27FC236}">
                <a16:creationId xmlns:a16="http://schemas.microsoft.com/office/drawing/2014/main" id="{15996B75-F861-7357-A182-957A574CD6EA}"/>
              </a:ext>
            </a:extLst>
          </p:cNvPr>
          <p:cNvSpPr>
            <a:spLocks noGrp="1"/>
          </p:cNvSpPr>
          <p:nvPr>
            <p:ph type="body" sz="quarter" idx="15"/>
          </p:nvPr>
        </p:nvSpPr>
        <p:spPr>
          <a:xfrm>
            <a:off x="462116" y="1315268"/>
            <a:ext cx="8229600" cy="480131"/>
          </a:xfrm>
        </p:spPr>
        <p:txBody>
          <a:bodyPr/>
          <a:lstStyle/>
          <a:p>
            <a:r>
              <a:rPr lang="en-US" sz="2800" b="0" i="0" dirty="0"/>
              <a:t>Briefer: </a:t>
            </a:r>
            <a:r>
              <a:rPr lang="en-US" sz="2800" b="0" u="sng" dirty="0"/>
              <a:t>Bridget Plummer</a:t>
            </a:r>
          </a:p>
        </p:txBody>
      </p:sp>
      <p:sp>
        <p:nvSpPr>
          <p:cNvPr id="4" name="Title 3">
            <a:extLst>
              <a:ext uri="{FF2B5EF4-FFF2-40B4-BE49-F238E27FC236}">
                <a16:creationId xmlns:a16="http://schemas.microsoft.com/office/drawing/2014/main" id="{7A4E7A96-0821-425B-BCAB-03C8369551AA}"/>
              </a:ext>
            </a:extLst>
          </p:cNvPr>
          <p:cNvSpPr>
            <a:spLocks noGrp="1"/>
          </p:cNvSpPr>
          <p:nvPr>
            <p:ph type="title"/>
          </p:nvPr>
        </p:nvSpPr>
        <p:spPr>
          <a:xfrm>
            <a:off x="1177413" y="190519"/>
            <a:ext cx="7772400" cy="480131"/>
          </a:xfrm>
        </p:spPr>
        <p:txBody>
          <a:bodyPr/>
          <a:lstStyle/>
          <a:p>
            <a:r>
              <a:rPr lang="en-US" i="1" dirty="0"/>
              <a:t>FLW Schools Liaison</a:t>
            </a:r>
          </a:p>
        </p:txBody>
      </p:sp>
    </p:spTree>
    <p:extLst>
      <p:ext uri="{BB962C8B-B14F-4D97-AF65-F5344CB8AC3E}">
        <p14:creationId xmlns:p14="http://schemas.microsoft.com/office/powerpoint/2010/main" val="384907910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965" y="100584"/>
            <a:ext cx="8233485" cy="480131"/>
          </a:xfrm>
        </p:spPr>
        <p:txBody>
          <a:bodyPr/>
          <a:lstStyle/>
          <a:p>
            <a:r>
              <a:rPr lang="en-US" i="1" dirty="0"/>
              <a:t>Introduction</a:t>
            </a:r>
          </a:p>
        </p:txBody>
      </p:sp>
      <p:pic>
        <p:nvPicPr>
          <p:cNvPr id="158" name="Picture 1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16" y="1011857"/>
            <a:ext cx="7726650" cy="1829843"/>
          </a:xfrm>
          <a:prstGeom prst="rect">
            <a:avLst/>
          </a:prstGeom>
        </p:spPr>
      </p:pic>
      <p:sp>
        <p:nvSpPr>
          <p:cNvPr id="80" name="object 75"/>
          <p:cNvSpPr txBox="1"/>
          <p:nvPr/>
        </p:nvSpPr>
        <p:spPr>
          <a:xfrm>
            <a:off x="834705" y="2769320"/>
            <a:ext cx="7654925" cy="2930931"/>
          </a:xfrm>
          <a:prstGeom prst="rect">
            <a:avLst/>
          </a:prstGeom>
        </p:spPr>
        <p:txBody>
          <a:bodyPr vert="horz" wrap="square" lIns="0" tIns="12065" rIns="0" bIns="0" rtlCol="0">
            <a:spAutoFit/>
          </a:bodyPr>
          <a:lstStyle/>
          <a:p>
            <a:pPr marL="12700" marR="102870" indent="687070">
              <a:lnSpc>
                <a:spcPct val="100000"/>
              </a:lnSpc>
              <a:spcBef>
                <a:spcPts val="95"/>
              </a:spcBef>
              <a:tabLst>
                <a:tab pos="1859280" algn="l"/>
                <a:tab pos="2212975" algn="l"/>
                <a:tab pos="6419215" algn="l"/>
                <a:tab pos="6447790" algn="l"/>
              </a:tabLst>
            </a:pPr>
            <a:r>
              <a:rPr lang="en-US" sz="1600" spc="-5" dirty="0">
                <a:solidFill>
                  <a:srgbClr val="231F20"/>
                </a:solidFill>
                <a:cs typeface="Tahoma"/>
              </a:rPr>
              <a:t>Congratulations on your selection for reassignment!</a:t>
            </a:r>
            <a:r>
              <a:rPr lang="en-US" sz="1600" spc="-10" dirty="0">
                <a:solidFill>
                  <a:srgbClr val="231F20"/>
                </a:solidFill>
                <a:cs typeface="Tahoma"/>
              </a:rPr>
              <a:t> This briefing is pro</a:t>
            </a:r>
            <a:r>
              <a:rPr lang="en-US" sz="1600" spc="-5" dirty="0">
                <a:solidFill>
                  <a:srgbClr val="231F20"/>
                </a:solidFill>
                <a:cs typeface="Tahoma"/>
              </a:rPr>
              <a:t>vided to </a:t>
            </a:r>
            <a:r>
              <a:rPr lang="en-US" sz="1600" spc="-10" dirty="0">
                <a:solidFill>
                  <a:srgbClr val="231F20"/>
                </a:solidFill>
                <a:cs typeface="Tahoma"/>
              </a:rPr>
              <a:t>fulfill the reassignment</a:t>
            </a:r>
            <a:r>
              <a:rPr lang="en-US" sz="1600" spc="-5" dirty="0">
                <a:solidFill>
                  <a:srgbClr val="231F20"/>
                </a:solidFill>
                <a:cs typeface="Tahoma"/>
              </a:rPr>
              <a:t> briefing </a:t>
            </a:r>
            <a:r>
              <a:rPr lang="en-US" sz="1600" spc="-10" dirty="0">
                <a:solidFill>
                  <a:srgbClr val="231F20"/>
                </a:solidFill>
                <a:cs typeface="Tahoma"/>
              </a:rPr>
              <a:t>requirements </a:t>
            </a:r>
            <a:r>
              <a:rPr lang="en-US" sz="1600" spc="-5" dirty="0">
                <a:solidFill>
                  <a:srgbClr val="231F20"/>
                </a:solidFill>
                <a:cs typeface="Tahoma"/>
              </a:rPr>
              <a:t>of</a:t>
            </a:r>
            <a:r>
              <a:rPr lang="en-US" sz="1600" spc="15" dirty="0">
                <a:solidFill>
                  <a:srgbClr val="231F20"/>
                </a:solidFill>
                <a:cs typeface="Tahoma"/>
              </a:rPr>
              <a:t> </a:t>
            </a:r>
            <a:r>
              <a:rPr lang="en-US" sz="1600" spc="-5" dirty="0">
                <a:solidFill>
                  <a:srgbClr val="231F20"/>
                </a:solidFill>
                <a:cs typeface="Tahoma"/>
              </a:rPr>
              <a:t>AR</a:t>
            </a:r>
            <a:r>
              <a:rPr lang="en-US" sz="1600" spc="15" dirty="0">
                <a:solidFill>
                  <a:srgbClr val="231F20"/>
                </a:solidFill>
                <a:cs typeface="Tahoma"/>
              </a:rPr>
              <a:t> </a:t>
            </a:r>
            <a:r>
              <a:rPr lang="en-US" sz="1600" spc="-10" dirty="0">
                <a:solidFill>
                  <a:srgbClr val="231F20"/>
                </a:solidFill>
                <a:cs typeface="Tahoma"/>
              </a:rPr>
              <a:t>600-8-11 and will provide Soldiers and Family with guidance and useful </a:t>
            </a:r>
            <a:r>
              <a:rPr lang="en-US" sz="1600" spc="-5" dirty="0">
                <a:solidFill>
                  <a:srgbClr val="231F20"/>
                </a:solidFill>
                <a:cs typeface="Tahoma"/>
              </a:rPr>
              <a:t>information to prepare you </a:t>
            </a:r>
            <a:r>
              <a:rPr lang="en-US" sz="1600" spc="-10" dirty="0">
                <a:solidFill>
                  <a:srgbClr val="231F20"/>
                </a:solidFill>
                <a:cs typeface="Tahoma"/>
              </a:rPr>
              <a:t>for reassignment.  </a:t>
            </a:r>
          </a:p>
          <a:p>
            <a:pPr marL="12700" marR="102870" indent="687070">
              <a:lnSpc>
                <a:spcPct val="100000"/>
              </a:lnSpc>
              <a:spcBef>
                <a:spcPts val="95"/>
              </a:spcBef>
              <a:tabLst>
                <a:tab pos="1859280" algn="l"/>
                <a:tab pos="2212975" algn="l"/>
                <a:tab pos="6419215" algn="l"/>
                <a:tab pos="6447790" algn="l"/>
              </a:tabLst>
            </a:pPr>
            <a:endParaRPr lang="en-US" sz="400" spc="-5" dirty="0">
              <a:solidFill>
                <a:srgbClr val="231F20"/>
              </a:solidFill>
              <a:cs typeface="Tahoma"/>
            </a:endParaRPr>
          </a:p>
          <a:p>
            <a:pPr marL="12700" marR="102870" indent="687070">
              <a:lnSpc>
                <a:spcPct val="100000"/>
              </a:lnSpc>
              <a:spcBef>
                <a:spcPts val="95"/>
              </a:spcBef>
              <a:tabLst>
                <a:tab pos="1859280" algn="l"/>
                <a:tab pos="2212975" algn="l"/>
                <a:tab pos="6419215" algn="l"/>
                <a:tab pos="6447790" algn="l"/>
              </a:tabLst>
            </a:pPr>
            <a:r>
              <a:rPr lang="en-US" sz="1600" spc="-10" dirty="0">
                <a:solidFill>
                  <a:srgbClr val="231F20"/>
                </a:solidFill>
                <a:cs typeface="Tahoma"/>
              </a:rPr>
              <a:t>Soldiers must provide </a:t>
            </a:r>
            <a:r>
              <a:rPr lang="en-US" sz="1600" spc="-5" dirty="0">
                <a:solidFill>
                  <a:srgbClr val="231F20"/>
                </a:solidFill>
                <a:cs typeface="Tahoma"/>
              </a:rPr>
              <a:t>all </a:t>
            </a:r>
            <a:r>
              <a:rPr lang="en-US" sz="1600" spc="-10" dirty="0">
                <a:solidFill>
                  <a:srgbClr val="231F20"/>
                </a:solidFill>
                <a:cs typeface="Tahoma"/>
              </a:rPr>
              <a:t>required </a:t>
            </a:r>
            <a:r>
              <a:rPr lang="en-US" sz="1600" spc="-5" dirty="0">
                <a:solidFill>
                  <a:srgbClr val="231F20"/>
                </a:solidFill>
                <a:cs typeface="Tahoma"/>
              </a:rPr>
              <a:t>documents for the reassignment packet</a:t>
            </a:r>
            <a:r>
              <a:rPr lang="en-US" sz="1600" spc="-10" dirty="0">
                <a:solidFill>
                  <a:srgbClr val="231F20"/>
                </a:solidFill>
                <a:cs typeface="Tahoma"/>
              </a:rPr>
              <a:t> to the servicing S1, who will review the </a:t>
            </a:r>
            <a:r>
              <a:rPr lang="en-US" sz="1600" spc="-5" dirty="0">
                <a:solidFill>
                  <a:srgbClr val="231F20"/>
                </a:solidFill>
                <a:cs typeface="Tahoma"/>
              </a:rPr>
              <a:t>packet for </a:t>
            </a:r>
            <a:r>
              <a:rPr lang="en-US" sz="1600" spc="-10" dirty="0">
                <a:solidFill>
                  <a:srgbClr val="231F20"/>
                </a:solidFill>
                <a:cs typeface="Tahoma"/>
              </a:rPr>
              <a:t>completion </a:t>
            </a:r>
            <a:r>
              <a:rPr lang="en-US" sz="1600" spc="-5" dirty="0">
                <a:solidFill>
                  <a:srgbClr val="231F20"/>
                </a:solidFill>
                <a:cs typeface="Tahoma"/>
              </a:rPr>
              <a:t>and submit it to the Reassignments Processing Center for orders processing.</a:t>
            </a:r>
          </a:p>
          <a:p>
            <a:pPr marL="12700" marR="5080" indent="687070">
              <a:spcBef>
                <a:spcPts val="5"/>
              </a:spcBef>
            </a:pPr>
            <a:r>
              <a:rPr lang="en-US" sz="400" spc="-10" dirty="0">
                <a:solidFill>
                  <a:srgbClr val="231F20"/>
                </a:solidFill>
                <a:cs typeface="Tahoma"/>
              </a:rPr>
              <a:t> </a:t>
            </a:r>
          </a:p>
          <a:p>
            <a:pPr marL="12700" marR="5080" indent="687070">
              <a:spcBef>
                <a:spcPts val="5"/>
              </a:spcBef>
            </a:pPr>
            <a:r>
              <a:rPr lang="en-US" sz="1600" spc="-5" dirty="0">
                <a:solidFill>
                  <a:srgbClr val="231F20"/>
                </a:solidFill>
                <a:cs typeface="Tahoma"/>
              </a:rPr>
              <a:t>Soldiers are strongly advised not to take any irreversible action prior to receiving Permanent Change of Stations (PCS) orders.</a:t>
            </a:r>
          </a:p>
          <a:p>
            <a:pPr marL="12700" marR="5080" indent="687070">
              <a:spcBef>
                <a:spcPts val="5"/>
              </a:spcBef>
            </a:pPr>
            <a:endParaRPr lang="en-US" sz="400" spc="-5" dirty="0">
              <a:solidFill>
                <a:srgbClr val="231F20"/>
              </a:solidFill>
              <a:cs typeface="Tahoma"/>
            </a:endParaRPr>
          </a:p>
          <a:p>
            <a:pPr marL="12700" marR="5080" indent="687070">
              <a:spcBef>
                <a:spcPts val="5"/>
              </a:spcBef>
            </a:pPr>
            <a:r>
              <a:rPr lang="en-US" sz="1600" spc="-10" dirty="0">
                <a:solidFill>
                  <a:srgbClr val="231F20"/>
                </a:solidFill>
                <a:cs typeface="Tahoma"/>
              </a:rPr>
              <a:t>Regulatory sources are listed in the notes pages of each slide.</a:t>
            </a:r>
            <a:endParaRPr lang="en-US" sz="1600" dirty="0">
              <a:cs typeface="Tahoma"/>
            </a:endParaRPr>
          </a:p>
          <a:p>
            <a:pPr marL="12700" marR="5080" indent="687070">
              <a:spcBef>
                <a:spcPts val="5"/>
              </a:spcBef>
            </a:pPr>
            <a:endParaRPr sz="1600" dirty="0">
              <a:latin typeface="+mj-lt"/>
              <a:cs typeface="Tahoma"/>
            </a:endParaRPr>
          </a:p>
        </p:txBody>
      </p:sp>
      <p:sp>
        <p:nvSpPr>
          <p:cNvPr id="81" name="object 76"/>
          <p:cNvSpPr/>
          <p:nvPr/>
        </p:nvSpPr>
        <p:spPr>
          <a:xfrm>
            <a:off x="774735" y="1011857"/>
            <a:ext cx="7731160" cy="4936456"/>
          </a:xfrm>
          <a:custGeom>
            <a:avLst/>
            <a:gdLst/>
            <a:ahLst/>
            <a:cxnLst/>
            <a:rect l="l" t="t" r="r" b="b"/>
            <a:pathLst>
              <a:path w="8248015" h="4589145">
                <a:moveTo>
                  <a:pt x="0" y="4588764"/>
                </a:moveTo>
                <a:lnTo>
                  <a:pt x="0" y="0"/>
                </a:lnTo>
                <a:lnTo>
                  <a:pt x="8247888" y="0"/>
                </a:lnTo>
                <a:lnTo>
                  <a:pt x="8247888" y="4588764"/>
                </a:lnTo>
                <a:lnTo>
                  <a:pt x="0" y="4588764"/>
                </a:lnTo>
                <a:close/>
              </a:path>
            </a:pathLst>
          </a:custGeom>
          <a:ln w="38100">
            <a:solidFill>
              <a:srgbClr val="00383C"/>
            </a:solidFill>
          </a:ln>
        </p:spPr>
        <p:txBody>
          <a:bodyPr wrap="square" lIns="0" tIns="0" rIns="0" bIns="0" rtlCol="0"/>
          <a:lstStyle/>
          <a:p>
            <a:endParaRPr dirty="0"/>
          </a:p>
        </p:txBody>
      </p:sp>
      <p:sp>
        <p:nvSpPr>
          <p:cNvPr id="162" name="Text Placeholder 4"/>
          <p:cNvSpPr>
            <a:spLocks noGrp="1"/>
          </p:cNvSpPr>
          <p:nvPr>
            <p:ph type="body" sz="quarter" idx="15"/>
          </p:nvPr>
        </p:nvSpPr>
        <p:spPr>
          <a:xfrm>
            <a:off x="700965" y="582811"/>
            <a:ext cx="7470627" cy="369332"/>
          </a:xfrm>
        </p:spPr>
        <p:txBody>
          <a:bodyPr/>
          <a:lstStyle/>
          <a:p>
            <a:r>
              <a:rPr lang="en-US" dirty="0"/>
              <a:t>Welcome</a:t>
            </a:r>
          </a:p>
        </p:txBody>
      </p:sp>
    </p:spTree>
    <p:extLst>
      <p:ext uri="{BB962C8B-B14F-4D97-AF65-F5344CB8AC3E}">
        <p14:creationId xmlns:p14="http://schemas.microsoft.com/office/powerpoint/2010/main" val="2520001757"/>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3B359E-6C0E-C955-F2DC-BE6206568D5A}"/>
              </a:ext>
            </a:extLst>
          </p:cNvPr>
          <p:cNvPicPr>
            <a:picLocks noGrp="1" noChangeAspect="1"/>
          </p:cNvPicPr>
          <p:nvPr>
            <p:ph idx="1"/>
          </p:nvPr>
        </p:nvPicPr>
        <p:blipFill>
          <a:blip r:embed="rId2"/>
          <a:stretch>
            <a:fillRect/>
          </a:stretch>
        </p:blipFill>
        <p:spPr>
          <a:xfrm>
            <a:off x="2456491" y="787254"/>
            <a:ext cx="4231018" cy="5497863"/>
          </a:xfrm>
          <a:ln w="25400"/>
        </p:spPr>
      </p:pic>
      <p:sp>
        <p:nvSpPr>
          <p:cNvPr id="3" name="Title 2">
            <a:extLst>
              <a:ext uri="{FF2B5EF4-FFF2-40B4-BE49-F238E27FC236}">
                <a16:creationId xmlns:a16="http://schemas.microsoft.com/office/drawing/2014/main" id="{699D6974-D89A-B84B-ADC6-FB3756AC538F}"/>
              </a:ext>
            </a:extLst>
          </p:cNvPr>
          <p:cNvSpPr>
            <a:spLocks noGrp="1"/>
          </p:cNvSpPr>
          <p:nvPr>
            <p:ph type="title"/>
          </p:nvPr>
        </p:nvSpPr>
        <p:spPr>
          <a:xfrm>
            <a:off x="2099433" y="176980"/>
            <a:ext cx="6818426" cy="882027"/>
          </a:xfrm>
        </p:spPr>
        <p:txBody>
          <a:bodyPr>
            <a:normAutofit/>
          </a:bodyPr>
          <a:lstStyle/>
          <a:p>
            <a:r>
              <a:rPr lang="en-US" i="1" dirty="0"/>
              <a:t>Transportation</a:t>
            </a:r>
            <a:br>
              <a:rPr lang="en-US" i="1" dirty="0"/>
            </a:br>
            <a:endParaRPr lang="en-US" i="1" dirty="0"/>
          </a:p>
        </p:txBody>
      </p:sp>
    </p:spTree>
    <p:extLst>
      <p:ext uri="{BB962C8B-B14F-4D97-AF65-F5344CB8AC3E}">
        <p14:creationId xmlns:p14="http://schemas.microsoft.com/office/powerpoint/2010/main" val="27510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956735-3B7A-69E9-101D-6B0D271400F7}"/>
              </a:ext>
            </a:extLst>
          </p:cNvPr>
          <p:cNvSpPr>
            <a:spLocks noGrp="1"/>
          </p:cNvSpPr>
          <p:nvPr>
            <p:ph type="title"/>
          </p:nvPr>
        </p:nvSpPr>
        <p:spPr/>
        <p:txBody>
          <a:bodyPr/>
          <a:lstStyle/>
          <a:p>
            <a:r>
              <a:rPr lang="en-US" i="1" dirty="0"/>
              <a:t>Finance</a:t>
            </a:r>
          </a:p>
        </p:txBody>
      </p:sp>
      <p:pic>
        <p:nvPicPr>
          <p:cNvPr id="5" name="Picture 4">
            <a:extLst>
              <a:ext uri="{FF2B5EF4-FFF2-40B4-BE49-F238E27FC236}">
                <a16:creationId xmlns:a16="http://schemas.microsoft.com/office/drawing/2014/main" id="{361D950F-2202-A9BD-2D0E-B20A44C5F619}"/>
              </a:ext>
            </a:extLst>
          </p:cNvPr>
          <p:cNvPicPr>
            <a:picLocks noChangeAspect="1"/>
          </p:cNvPicPr>
          <p:nvPr/>
        </p:nvPicPr>
        <p:blipFill rotWithShape="1">
          <a:blip r:embed="rId3"/>
          <a:srcRect r="1450" b="1571"/>
          <a:stretch/>
        </p:blipFill>
        <p:spPr>
          <a:xfrm>
            <a:off x="378881" y="885825"/>
            <a:ext cx="4108839" cy="5259336"/>
          </a:xfrm>
          <a:prstGeom prst="rect">
            <a:avLst/>
          </a:prstGeom>
          <a:ln w="25400">
            <a:solidFill>
              <a:schemeClr val="tx1"/>
            </a:solidFill>
          </a:ln>
        </p:spPr>
      </p:pic>
      <p:graphicFrame>
        <p:nvGraphicFramePr>
          <p:cNvPr id="6" name="Object 5">
            <a:hlinkClick r:id="" action="ppaction://ole?verb=0"/>
            <a:extLst>
              <a:ext uri="{FF2B5EF4-FFF2-40B4-BE49-F238E27FC236}">
                <a16:creationId xmlns:a16="http://schemas.microsoft.com/office/drawing/2014/main" id="{37869102-34AD-3F95-6821-0A2800244023}"/>
              </a:ext>
            </a:extLst>
          </p:cNvPr>
          <p:cNvGraphicFramePr>
            <a:graphicFrameLocks noChangeAspect="1"/>
          </p:cNvGraphicFramePr>
          <p:nvPr>
            <p:extLst>
              <p:ext uri="{D42A27DB-BD31-4B8C-83A1-F6EECF244321}">
                <p14:modId xmlns:p14="http://schemas.microsoft.com/office/powerpoint/2010/main" val="2538662485"/>
              </p:ext>
            </p:extLst>
          </p:nvPr>
        </p:nvGraphicFramePr>
        <p:xfrm>
          <a:off x="4572000" y="1762125"/>
          <a:ext cx="4343400" cy="3257550"/>
        </p:xfrm>
        <a:graphic>
          <a:graphicData uri="http://schemas.openxmlformats.org/presentationml/2006/ole">
            <mc:AlternateContent xmlns:mc="http://schemas.openxmlformats.org/markup-compatibility/2006">
              <mc:Choice xmlns:v="urn:schemas-microsoft-com:vml" Requires="v">
                <p:oleObj name="Presentation" r:id="rId4" imgW="4572180" imgH="3429236" progId="PowerPoint.Show.12">
                  <p:embed/>
                </p:oleObj>
              </mc:Choice>
              <mc:Fallback>
                <p:oleObj name="Presentation" r:id="rId4" imgW="4572180" imgH="3429236" progId="PowerPoint.Show.12">
                  <p:embed/>
                  <p:pic>
                    <p:nvPicPr>
                      <p:cNvPr id="6" name="Object 5">
                        <a:hlinkClick r:id="" action="ppaction://ole?verb=0"/>
                        <a:extLst>
                          <a:ext uri="{FF2B5EF4-FFF2-40B4-BE49-F238E27FC236}">
                            <a16:creationId xmlns:a16="http://schemas.microsoft.com/office/drawing/2014/main" id="{37869102-34AD-3F95-6821-0A2800244023}"/>
                          </a:ext>
                        </a:extLst>
                      </p:cNvPr>
                      <p:cNvPicPr/>
                      <p:nvPr/>
                    </p:nvPicPr>
                    <p:blipFill>
                      <a:blip r:embed="rId5"/>
                      <a:stretch>
                        <a:fillRect/>
                      </a:stretch>
                    </p:blipFill>
                    <p:spPr>
                      <a:xfrm>
                        <a:off x="4572000" y="1762125"/>
                        <a:ext cx="4343400" cy="3257550"/>
                      </a:xfrm>
                      <a:prstGeom prst="rect">
                        <a:avLst/>
                      </a:prstGeom>
                    </p:spPr>
                  </p:pic>
                </p:oleObj>
              </mc:Fallback>
            </mc:AlternateContent>
          </a:graphicData>
        </a:graphic>
      </p:graphicFrame>
    </p:spTree>
    <p:extLst>
      <p:ext uri="{BB962C8B-B14F-4D97-AF65-F5344CB8AC3E}">
        <p14:creationId xmlns:p14="http://schemas.microsoft.com/office/powerpoint/2010/main" val="66320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0966" y="253509"/>
            <a:ext cx="8290635" cy="480131"/>
          </a:xfrm>
        </p:spPr>
        <p:txBody>
          <a:bodyPr>
            <a:normAutofit fontScale="90000"/>
          </a:bodyPr>
          <a:lstStyle/>
          <a:p>
            <a:r>
              <a:rPr lang="en-US" i="1" dirty="0"/>
              <a:t>Exceptional Family Member </a:t>
            </a:r>
            <a:br>
              <a:rPr lang="en-US" i="1" dirty="0"/>
            </a:br>
            <a:r>
              <a:rPr lang="en-US" i="1" dirty="0"/>
              <a:t>Program (EFMP) - ACS</a:t>
            </a:r>
          </a:p>
        </p:txBody>
      </p:sp>
      <p:sp>
        <p:nvSpPr>
          <p:cNvPr id="5" name="TextBox 4"/>
          <p:cNvSpPr txBox="1"/>
          <p:nvPr/>
        </p:nvSpPr>
        <p:spPr>
          <a:xfrm>
            <a:off x="4572000" y="824721"/>
            <a:ext cx="4343400" cy="5529719"/>
          </a:xfrm>
          <a:prstGeom prst="rect">
            <a:avLst/>
          </a:prstGeom>
          <a:noFill/>
        </p:spPr>
        <p:txBody>
          <a:bodyPr wrap="square" rtlCol="0">
            <a:spAutoFit/>
          </a:bodyPr>
          <a:lstStyle/>
          <a:p>
            <a:pPr marL="285750" indent="-285750">
              <a:lnSpc>
                <a:spcPct val="90000"/>
              </a:lnSpc>
              <a:spcBef>
                <a:spcPts val="1000"/>
              </a:spcBef>
              <a:buFont typeface="Wingdings" panose="05000000000000000000" pitchFamily="2" charset="2"/>
              <a:buChar char="ü"/>
            </a:pPr>
            <a:r>
              <a:rPr lang="en-US" sz="1200" dirty="0"/>
              <a:t>EFMP &amp; Me</a:t>
            </a:r>
          </a:p>
          <a:p>
            <a:pPr marL="742950" lvl="1" indent="-285750">
              <a:lnSpc>
                <a:spcPct val="90000"/>
              </a:lnSpc>
              <a:spcBef>
                <a:spcPts val="1000"/>
              </a:spcBef>
              <a:buFont typeface="Arial" panose="020B0604020202020204" pitchFamily="34" charset="0"/>
              <a:buChar char="•"/>
            </a:pPr>
            <a:r>
              <a:rPr lang="en-US" sz="1200" dirty="0"/>
              <a:t>An online tool that allows Soldiers to create checklists to ensure all documents are completed and concerns are considered for Family members during a PCS.  Website: </a:t>
            </a:r>
            <a:r>
              <a:rPr lang="en-US" sz="1200" dirty="0">
                <a:hlinkClick r:id="rId3"/>
              </a:rPr>
              <a:t>https://efmpandme.militaryonesource.mil</a:t>
            </a:r>
            <a:r>
              <a:rPr lang="en-US" sz="1200" dirty="0"/>
              <a:t>.</a:t>
            </a:r>
          </a:p>
          <a:p>
            <a:pPr marL="285750" indent="-285750">
              <a:lnSpc>
                <a:spcPct val="90000"/>
              </a:lnSpc>
              <a:spcBef>
                <a:spcPts val="1000"/>
              </a:spcBef>
              <a:buFont typeface="Wingdings" panose="05000000000000000000" pitchFamily="2" charset="2"/>
              <a:buChar char="ü"/>
            </a:pPr>
            <a:r>
              <a:rPr lang="en-US" sz="1200" dirty="0"/>
              <a:t>Military special needs Families with situations requiring extensive PCS move medical support may qualify for special conveyance air transport (air ambulance).  </a:t>
            </a:r>
          </a:p>
          <a:p>
            <a:pPr marL="742950" lvl="1" indent="-285750">
              <a:lnSpc>
                <a:spcPct val="90000"/>
              </a:lnSpc>
              <a:spcBef>
                <a:spcPts val="1000"/>
              </a:spcBef>
              <a:buFont typeface="Arial" panose="020B0604020202020204" pitchFamily="34" charset="0"/>
              <a:buChar char="•"/>
            </a:pPr>
            <a:r>
              <a:rPr lang="en-US" sz="1200" dirty="0"/>
              <a:t>The following are some situations that may qualify:</a:t>
            </a:r>
          </a:p>
          <a:p>
            <a:pPr marL="1198563" lvl="3" indent="-223838">
              <a:lnSpc>
                <a:spcPct val="90000"/>
              </a:lnSpc>
              <a:spcBef>
                <a:spcPts val="1000"/>
              </a:spcBef>
              <a:buFont typeface="Arial" panose="020B0604020202020204" pitchFamily="34" charset="0"/>
              <a:buChar char="–"/>
            </a:pPr>
            <a:r>
              <a:rPr lang="en-US" sz="1200" dirty="0">
                <a:latin typeface="Arial" panose="020B0604020202020204" pitchFamily="34" charset="0"/>
                <a:cs typeface="Arial" panose="020B0604020202020204" pitchFamily="34" charset="0"/>
              </a:rPr>
              <a:t>Ventilator-dependent Family member</a:t>
            </a:r>
          </a:p>
          <a:p>
            <a:pPr marL="1198563" lvl="3" indent="-223838">
              <a:lnSpc>
                <a:spcPct val="90000"/>
              </a:lnSpc>
              <a:spcBef>
                <a:spcPts val="1000"/>
              </a:spcBef>
              <a:buFont typeface="Arial" panose="020B0604020202020204" pitchFamily="34" charset="0"/>
              <a:buChar char="–"/>
            </a:pPr>
            <a:r>
              <a:rPr lang="en-US" sz="1200" dirty="0">
                <a:latin typeface="Arial" panose="020B0604020202020204" pitchFamily="34" charset="0"/>
                <a:cs typeface="Arial" panose="020B0604020202020204" pitchFamily="34" charset="0"/>
              </a:rPr>
              <a:t>Family member must travel with around the clock medical care/support</a:t>
            </a:r>
          </a:p>
          <a:p>
            <a:pPr marL="1198563" lvl="3" indent="-223838">
              <a:lnSpc>
                <a:spcPct val="90000"/>
              </a:lnSpc>
              <a:spcBef>
                <a:spcPts val="1000"/>
              </a:spcBef>
              <a:buFont typeface="Arial" panose="020B0604020202020204" pitchFamily="34" charset="0"/>
              <a:buChar char="–"/>
            </a:pPr>
            <a:r>
              <a:rPr lang="en-US" sz="1200" dirty="0">
                <a:latin typeface="Arial" panose="020B0604020202020204" pitchFamily="34" charset="0"/>
                <a:cs typeface="Arial" panose="020B0604020202020204" pitchFamily="34" charset="0"/>
              </a:rPr>
              <a:t>Family member must travel with special medical equipment/DME </a:t>
            </a:r>
          </a:p>
          <a:p>
            <a:pPr marL="1198563" lvl="3" indent="-223838">
              <a:lnSpc>
                <a:spcPct val="90000"/>
              </a:lnSpc>
              <a:spcBef>
                <a:spcPts val="1000"/>
              </a:spcBef>
              <a:buFont typeface="Arial" panose="020B0604020202020204" pitchFamily="34" charset="0"/>
              <a:buChar char="–"/>
            </a:pPr>
            <a:r>
              <a:rPr lang="en-US" sz="1200" dirty="0">
                <a:latin typeface="Arial" panose="020B0604020202020204" pitchFamily="34" charset="0"/>
                <a:cs typeface="Arial" panose="020B0604020202020204" pitchFamily="34" charset="0"/>
              </a:rPr>
              <a:t>Family member cannot travel via POV or commercial air</a:t>
            </a:r>
          </a:p>
          <a:p>
            <a:pPr marL="1198563" lvl="3" indent="-223838">
              <a:lnSpc>
                <a:spcPct val="90000"/>
              </a:lnSpc>
              <a:spcBef>
                <a:spcPts val="1000"/>
              </a:spcBef>
              <a:buFont typeface="Arial" panose="020B0604020202020204" pitchFamily="34" charset="0"/>
              <a:buChar char="–"/>
            </a:pPr>
            <a:r>
              <a:rPr lang="en-US" sz="1200" dirty="0">
                <a:latin typeface="Arial" panose="020B0604020202020204" pitchFamily="34" charset="0"/>
                <a:cs typeface="Arial" panose="020B0604020202020204" pitchFamily="34" charset="0"/>
              </a:rPr>
              <a:t>Other than economy/coach accommodations are required</a:t>
            </a:r>
          </a:p>
          <a:p>
            <a:pPr marL="285750" indent="-285750">
              <a:lnSpc>
                <a:spcPct val="90000"/>
              </a:lnSpc>
              <a:spcBef>
                <a:spcPts val="1000"/>
              </a:spcBef>
              <a:buFont typeface="Wingdings" panose="05000000000000000000" pitchFamily="2" charset="2"/>
              <a:buChar char="ü"/>
            </a:pPr>
            <a:r>
              <a:rPr lang="en-US" sz="1200" dirty="0"/>
              <a:t>The Office of the Surgeon General (OTSG), EFMP Office, must approve each case before any scheduling or coordination ensues.</a:t>
            </a:r>
          </a:p>
          <a:p>
            <a:pPr marL="285750" indent="-285750">
              <a:lnSpc>
                <a:spcPct val="90000"/>
              </a:lnSpc>
              <a:spcBef>
                <a:spcPts val="1000"/>
              </a:spcBef>
              <a:buFont typeface="Wingdings" panose="05000000000000000000" pitchFamily="2" charset="2"/>
              <a:buChar char="ü"/>
            </a:pPr>
            <a:r>
              <a:rPr lang="en-US" sz="1200" dirty="0"/>
              <a:t>OTSG will provide guidance and order amendment language to the servicing reassignments processing center at the appropriate time.</a:t>
            </a:r>
            <a:endParaRPr lang="en-US" sz="1200" dirty="0">
              <a:latin typeface="Arial Rounded MT Bold" panose="020F0704030504030204" pitchFamily="34" charset="0"/>
            </a:endParaRPr>
          </a:p>
        </p:txBody>
      </p:sp>
      <p:sp>
        <p:nvSpPr>
          <p:cNvPr id="2" name="Rectangle 1"/>
          <p:cNvSpPr/>
          <p:nvPr/>
        </p:nvSpPr>
        <p:spPr>
          <a:xfrm>
            <a:off x="219075" y="6002323"/>
            <a:ext cx="7791451" cy="461665"/>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608-75 (Exceptional Family member Program)</a:t>
            </a:r>
          </a:p>
          <a:p>
            <a:pPr marL="171450" lvl="0" indent="-171450">
              <a:buFont typeface="Arial" panose="020B0604020202020204" pitchFamily="34" charset="0"/>
              <a:buChar char="•"/>
              <a:defRPr/>
            </a:pPr>
            <a:r>
              <a:rPr lang="en-US" sz="800" dirty="0">
                <a:solidFill>
                  <a:srgbClr val="FF0000"/>
                </a:solidFill>
              </a:rPr>
              <a:t>https://efmpandme.militaryonesource.mil (Military One Source, EFMP &amp; Me, Website)</a:t>
            </a:r>
          </a:p>
        </p:txBody>
      </p:sp>
      <p:pic>
        <p:nvPicPr>
          <p:cNvPr id="6" name="Picture 5">
            <a:extLst>
              <a:ext uri="{FF2B5EF4-FFF2-40B4-BE49-F238E27FC236}">
                <a16:creationId xmlns:a16="http://schemas.microsoft.com/office/drawing/2014/main" id="{A0E3A9AB-E2CE-A152-22D4-28B113E908EC}"/>
              </a:ext>
            </a:extLst>
          </p:cNvPr>
          <p:cNvPicPr>
            <a:picLocks noChangeAspect="1"/>
          </p:cNvPicPr>
          <p:nvPr/>
        </p:nvPicPr>
        <p:blipFill>
          <a:blip r:embed="rId4"/>
          <a:stretch>
            <a:fillRect/>
          </a:stretch>
        </p:blipFill>
        <p:spPr>
          <a:xfrm>
            <a:off x="345512" y="824721"/>
            <a:ext cx="4100052" cy="5176233"/>
          </a:xfrm>
          <a:prstGeom prst="rect">
            <a:avLst/>
          </a:prstGeom>
          <a:ln w="25400">
            <a:solidFill>
              <a:schemeClr val="accent1"/>
            </a:solidFill>
          </a:ln>
        </p:spPr>
      </p:pic>
    </p:spTree>
    <p:extLst>
      <p:ext uri="{BB962C8B-B14F-4D97-AF65-F5344CB8AC3E}">
        <p14:creationId xmlns:p14="http://schemas.microsoft.com/office/powerpoint/2010/main" val="752926489"/>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16AD6-387F-9E40-B122-BFD3370E6ABE}"/>
              </a:ext>
            </a:extLst>
          </p:cNvPr>
          <p:cNvSpPr>
            <a:spLocks noGrp="1"/>
          </p:cNvSpPr>
          <p:nvPr>
            <p:ph type="title"/>
          </p:nvPr>
        </p:nvSpPr>
        <p:spPr>
          <a:xfrm>
            <a:off x="2101789" y="198247"/>
            <a:ext cx="6825902" cy="846595"/>
          </a:xfrm>
        </p:spPr>
        <p:txBody>
          <a:bodyPr>
            <a:normAutofit fontScale="90000"/>
          </a:bodyPr>
          <a:lstStyle/>
          <a:p>
            <a:r>
              <a:rPr lang="en-US" i="1" dirty="0"/>
              <a:t>Exceptional Family Member </a:t>
            </a:r>
            <a:br>
              <a:rPr lang="en-US" i="1" dirty="0"/>
            </a:br>
            <a:r>
              <a:rPr lang="en-US" i="1" dirty="0"/>
              <a:t>Program (EFMP) – ACS</a:t>
            </a:r>
            <a:br>
              <a:rPr lang="en-US" i="1" dirty="0"/>
            </a:br>
            <a:r>
              <a:rPr lang="en-US" sz="1800" i="1" dirty="0"/>
              <a:t>(continued)</a:t>
            </a:r>
          </a:p>
        </p:txBody>
      </p:sp>
      <p:sp>
        <p:nvSpPr>
          <p:cNvPr id="10" name="Content Placeholder 2">
            <a:extLst>
              <a:ext uri="{FF2B5EF4-FFF2-40B4-BE49-F238E27FC236}">
                <a16:creationId xmlns:a16="http://schemas.microsoft.com/office/drawing/2014/main" id="{5B01739A-C35E-F8B6-43B7-885929BBEF57}"/>
              </a:ext>
            </a:extLst>
          </p:cNvPr>
          <p:cNvSpPr txBox="1">
            <a:spLocks/>
          </p:cNvSpPr>
          <p:nvPr/>
        </p:nvSpPr>
        <p:spPr>
          <a:xfrm>
            <a:off x="245806" y="1325442"/>
            <a:ext cx="6062115" cy="4668691"/>
          </a:xfrm>
          <a:prstGeom prst="rect">
            <a:avLst/>
          </a:prstGeom>
        </p:spPr>
        <p:txBody>
          <a:bodyPr vert="horz" lIns="91440" tIns="45720" rIns="91440" bIns="45720" rtlCol="0">
            <a:noAutofit/>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EFMP is a mandatory enrollment program for Soldiers with dependents who have specialized medical, mental health, developmental needs and/or special educational needs that require an Individualized Education Plan (IEP).</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This program ensures dependents will have access to the needed services at the gaining installation.</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Soldiers enrolled in the program are responsible for updating EFMP enrollment information every 3 years or upon changes in their dependent’s needed services.</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*Note- failure to update enrollment every 3 years results in a delinquent status notification to command which will interfere with release of PCS orders/ Reenlistment opportunities. Also, if not all services needed are listed in your dependent’s enrollment, it could lead to a PCS location without the needed services.</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500" b="0" i="1"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Enrolled Soldiers: </a:t>
            </a:r>
            <a:r>
              <a:rPr kumimoji="0" lang="en-US" sz="15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Please come to ACS EFMP to clear once you have received your PCS orders.</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ALL SOLDIERS:</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5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You must complete the DA Form 7415, at the end of this brief in the required documents section for the Reassignment Processing folder. (This does not enroll you into the EFMP Program)</a:t>
            </a:r>
          </a:p>
        </p:txBody>
      </p:sp>
      <p:sp>
        <p:nvSpPr>
          <p:cNvPr id="11" name="object 3">
            <a:extLst>
              <a:ext uri="{FF2B5EF4-FFF2-40B4-BE49-F238E27FC236}">
                <a16:creationId xmlns:a16="http://schemas.microsoft.com/office/drawing/2014/main" id="{4D64D3D0-0E44-8DE3-EE90-09C9DA31CB16}"/>
              </a:ext>
            </a:extLst>
          </p:cNvPr>
          <p:cNvSpPr/>
          <p:nvPr/>
        </p:nvSpPr>
        <p:spPr>
          <a:xfrm>
            <a:off x="6307921" y="1325442"/>
            <a:ext cx="2253615" cy="1818005"/>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2" name="TextBox 11">
            <a:extLst>
              <a:ext uri="{FF2B5EF4-FFF2-40B4-BE49-F238E27FC236}">
                <a16:creationId xmlns:a16="http://schemas.microsoft.com/office/drawing/2014/main" id="{12AE194B-5014-5E8C-284B-B28DE625D8B2}"/>
              </a:ext>
            </a:extLst>
          </p:cNvPr>
          <p:cNvSpPr txBox="1"/>
          <p:nvPr/>
        </p:nvSpPr>
        <p:spPr>
          <a:xfrm>
            <a:off x="6464011" y="3432175"/>
            <a:ext cx="2097525"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Army Community Service (ACS)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Building 486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(573) 596-2784</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Questions? Contact ACS EFMP</a:t>
            </a:r>
          </a:p>
        </p:txBody>
      </p:sp>
    </p:spTree>
    <p:extLst>
      <p:ext uri="{BB962C8B-B14F-4D97-AF65-F5344CB8AC3E}">
        <p14:creationId xmlns:p14="http://schemas.microsoft.com/office/powerpoint/2010/main" val="35376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58E791-C25E-B332-9C9C-0E2FDAC02E68}"/>
              </a:ext>
            </a:extLst>
          </p:cNvPr>
          <p:cNvSpPr>
            <a:spLocks noGrp="1"/>
          </p:cNvSpPr>
          <p:nvPr>
            <p:ph type="title"/>
          </p:nvPr>
        </p:nvSpPr>
        <p:spPr>
          <a:xfrm>
            <a:off x="1966082" y="268609"/>
            <a:ext cx="6976199" cy="647531"/>
          </a:xfrm>
        </p:spPr>
        <p:txBody>
          <a:bodyPr>
            <a:normAutofit fontScale="90000"/>
          </a:bodyPr>
          <a:lstStyle/>
          <a:p>
            <a:r>
              <a:rPr lang="en-US" i="1" dirty="0"/>
              <a:t>Exceptional Family Member </a:t>
            </a:r>
            <a:br>
              <a:rPr lang="en-US" i="1" dirty="0"/>
            </a:br>
            <a:r>
              <a:rPr lang="en-US" i="1" dirty="0"/>
              <a:t>Program (EFMP) – ACS</a:t>
            </a:r>
            <a:br>
              <a:rPr lang="en-US" i="1" dirty="0"/>
            </a:br>
            <a:r>
              <a:rPr lang="en-US" sz="1800" i="1" dirty="0"/>
              <a:t>(continued)</a:t>
            </a:r>
          </a:p>
        </p:txBody>
      </p:sp>
      <p:sp>
        <p:nvSpPr>
          <p:cNvPr id="5" name="Content Placeholder 2">
            <a:extLst>
              <a:ext uri="{FF2B5EF4-FFF2-40B4-BE49-F238E27FC236}">
                <a16:creationId xmlns:a16="http://schemas.microsoft.com/office/drawing/2014/main" id="{A246BD1F-E871-53DD-9022-D6234AF41623}"/>
              </a:ext>
            </a:extLst>
          </p:cNvPr>
          <p:cNvSpPr txBox="1">
            <a:spLocks/>
          </p:cNvSpPr>
          <p:nvPr/>
        </p:nvSpPr>
        <p:spPr>
          <a:xfrm>
            <a:off x="4876800" y="1295400"/>
            <a:ext cx="4065480" cy="5096607"/>
          </a:xfrm>
          <a:prstGeom prst="rect">
            <a:avLst/>
          </a:prstGeom>
        </p:spPr>
        <p:txBody>
          <a:bodyPr vert="horz" lIns="91440" tIns="45720" rIns="91440" bIns="45720" rtlCol="0">
            <a:normAutofit fontScale="62500" lnSpcReduction="20000"/>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Below are 4 questions to determine if you may qualify for the Exceptional Family member program.  </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If ANY answer is "yes" –mark # 6 yes and continue with the DA FORM 7415.</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  Does any member of your Family in DEERS take medication on a daily basis (excluding vitamins or birth control, this does include over the counter meds such as Claritin, Zyrtec, Zantac, Benadryl, </a:t>
            </a:r>
            <a:r>
              <a:rPr kumimoji="0" lang="en-US" sz="23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Prevacid</a:t>
            </a:r>
            <a:r>
              <a:rPr kumimoji="0" lang="en-US" sz="2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and Prilosec)?</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2.  Does any member of your Family in DEERS need to see a doctor two (2) or more times a year for the same thing excluding, well baby checks and pregnancy?</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3.  Does any member of your Family in DEERS need to see a specialist (somebody with an "</a:t>
            </a:r>
            <a:r>
              <a:rPr kumimoji="0" lang="en-US" sz="23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oligist</a:t>
            </a:r>
            <a:r>
              <a:rPr kumimoji="0" lang="en-US" sz="2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in their title or a Psychiatrist, Orthopedic, or Allergist even if its once a year)?</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3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4.  Does any of your children in DEERS require any out of the regular classroom assistance such as, remedial reading, LO classroom, resource room, special education, any curriculum changes, any therapy such as, speech, occupational, physical, sensory, developmental, behavioral, vision, or hearing.  Do they have an Individual Education Program or an Individual Family Service Plan?</a:t>
            </a:r>
          </a:p>
        </p:txBody>
      </p:sp>
      <p:pic>
        <p:nvPicPr>
          <p:cNvPr id="9" name="Picture 8">
            <a:extLst>
              <a:ext uri="{FF2B5EF4-FFF2-40B4-BE49-F238E27FC236}">
                <a16:creationId xmlns:a16="http://schemas.microsoft.com/office/drawing/2014/main" id="{33DFB245-1156-A6C6-7DEB-09E8642FDA7E}"/>
              </a:ext>
            </a:extLst>
          </p:cNvPr>
          <p:cNvPicPr>
            <a:picLocks noChangeAspect="1"/>
          </p:cNvPicPr>
          <p:nvPr/>
        </p:nvPicPr>
        <p:blipFill>
          <a:blip r:embed="rId2"/>
          <a:stretch>
            <a:fillRect/>
          </a:stretch>
        </p:blipFill>
        <p:spPr>
          <a:xfrm>
            <a:off x="201719" y="810358"/>
            <a:ext cx="4488487" cy="5581650"/>
          </a:xfrm>
          <a:prstGeom prst="rect">
            <a:avLst/>
          </a:prstGeom>
          <a:ln w="25400">
            <a:solidFill>
              <a:schemeClr val="tx1"/>
            </a:solidFill>
          </a:ln>
        </p:spPr>
      </p:pic>
    </p:spTree>
    <p:extLst>
      <p:ext uri="{BB962C8B-B14F-4D97-AF65-F5344CB8AC3E}">
        <p14:creationId xmlns:p14="http://schemas.microsoft.com/office/powerpoint/2010/main" val="384614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395F80-CDE5-6A89-B479-74DE87EB8376}"/>
              </a:ext>
            </a:extLst>
          </p:cNvPr>
          <p:cNvSpPr txBox="1"/>
          <p:nvPr/>
        </p:nvSpPr>
        <p:spPr>
          <a:xfrm>
            <a:off x="3233332" y="2536448"/>
            <a:ext cx="2677336" cy="1785104"/>
          </a:xfrm>
          <a:prstGeom prst="rect">
            <a:avLst/>
          </a:prstGeom>
          <a:noFill/>
        </p:spPr>
        <p:txBody>
          <a:bodyPr wrap="none" rtlCol="0">
            <a:spAutoFit/>
          </a:bodyPr>
          <a:lstStyle/>
          <a:p>
            <a:pPr algn="ctr"/>
            <a:r>
              <a:rPr lang="en-US" sz="7000" b="1" dirty="0">
                <a:solidFill>
                  <a:schemeClr val="bg1"/>
                </a:solidFill>
              </a:rPr>
              <a:t>Break</a:t>
            </a:r>
          </a:p>
          <a:p>
            <a:pPr algn="ctr"/>
            <a:endParaRPr lang="en-US" sz="4000" b="1" dirty="0">
              <a:solidFill>
                <a:schemeClr val="bg1"/>
              </a:solidFill>
            </a:endParaRPr>
          </a:p>
        </p:txBody>
      </p:sp>
    </p:spTree>
    <p:extLst>
      <p:ext uri="{BB962C8B-B14F-4D97-AF65-F5344CB8AC3E}">
        <p14:creationId xmlns:p14="http://schemas.microsoft.com/office/powerpoint/2010/main" val="106689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CEDAE1A1-2259-7947-45FC-85C7F4965848}"/>
              </a:ext>
            </a:extLst>
          </p:cNvPr>
          <p:cNvPicPr>
            <a:picLocks noGrp="1" noChangeAspect="1"/>
          </p:cNvPicPr>
          <p:nvPr>
            <p:ph idx="1"/>
          </p:nvPr>
        </p:nvPicPr>
        <p:blipFill>
          <a:blip r:embed="rId2"/>
          <a:stretch>
            <a:fillRect/>
          </a:stretch>
        </p:blipFill>
        <p:spPr>
          <a:xfrm>
            <a:off x="2128503" y="1982006"/>
            <a:ext cx="4917326" cy="2621612"/>
          </a:xfrm>
        </p:spPr>
      </p:pic>
      <p:sp>
        <p:nvSpPr>
          <p:cNvPr id="6" name="TextBox 5">
            <a:extLst>
              <a:ext uri="{FF2B5EF4-FFF2-40B4-BE49-F238E27FC236}">
                <a16:creationId xmlns:a16="http://schemas.microsoft.com/office/drawing/2014/main" id="{5FC0DA51-5B38-F584-360D-7134DD22FBC6}"/>
              </a:ext>
            </a:extLst>
          </p:cNvPr>
          <p:cNvSpPr txBox="1"/>
          <p:nvPr/>
        </p:nvSpPr>
        <p:spPr>
          <a:xfrm>
            <a:off x="836687" y="1111119"/>
            <a:ext cx="7470626" cy="584775"/>
          </a:xfrm>
          <a:prstGeom prst="rect">
            <a:avLst/>
          </a:prstGeom>
          <a:noFill/>
        </p:spPr>
        <p:txBody>
          <a:bodyPr wrap="square" rtlCol="0">
            <a:spAutoFit/>
          </a:bodyPr>
          <a:lstStyle/>
          <a:p>
            <a:pPr algn="ctr"/>
            <a:r>
              <a:rPr lang="en-US" sz="3200" dirty="0">
                <a:hlinkClick r:id="rId3"/>
              </a:rPr>
              <a:t>https://efmp.army.mil/EnterpriseEfmp</a:t>
            </a:r>
            <a:r>
              <a:rPr lang="en-US" sz="3200" dirty="0"/>
              <a:t> </a:t>
            </a:r>
          </a:p>
        </p:txBody>
      </p:sp>
      <p:sp>
        <p:nvSpPr>
          <p:cNvPr id="7" name="TextBox 6">
            <a:extLst>
              <a:ext uri="{FF2B5EF4-FFF2-40B4-BE49-F238E27FC236}">
                <a16:creationId xmlns:a16="http://schemas.microsoft.com/office/drawing/2014/main" id="{BD5EE3AC-8E0C-D631-F0E3-98C614F17C44}"/>
              </a:ext>
            </a:extLst>
          </p:cNvPr>
          <p:cNvSpPr txBox="1"/>
          <p:nvPr/>
        </p:nvSpPr>
        <p:spPr>
          <a:xfrm>
            <a:off x="696299" y="5139196"/>
            <a:ext cx="7181609" cy="923330"/>
          </a:xfrm>
          <a:prstGeom prst="rect">
            <a:avLst/>
          </a:prstGeom>
          <a:noFill/>
        </p:spPr>
        <p:txBody>
          <a:bodyPr wrap="square" rtlCol="0">
            <a:spAutoFit/>
          </a:bodyPr>
          <a:lstStyle/>
          <a:p>
            <a:r>
              <a:rPr lang="en-US" dirty="0"/>
              <a:t>Effective 31 August 2022, Soldiers will need to submit Family Member Travel Screening and EFMP enrollment request through the Enterprise EFMP website.</a:t>
            </a:r>
          </a:p>
        </p:txBody>
      </p:sp>
      <p:sp>
        <p:nvSpPr>
          <p:cNvPr id="12" name="TextBox 11">
            <a:extLst>
              <a:ext uri="{FF2B5EF4-FFF2-40B4-BE49-F238E27FC236}">
                <a16:creationId xmlns:a16="http://schemas.microsoft.com/office/drawing/2014/main" id="{852DBAFF-8F96-4BF2-1F3B-BC4B46B9B512}"/>
              </a:ext>
            </a:extLst>
          </p:cNvPr>
          <p:cNvSpPr txBox="1"/>
          <p:nvPr/>
        </p:nvSpPr>
        <p:spPr>
          <a:xfrm>
            <a:off x="3352800" y="106289"/>
            <a:ext cx="5584960" cy="477054"/>
          </a:xfrm>
          <a:prstGeom prst="rect">
            <a:avLst/>
          </a:prstGeom>
          <a:noFill/>
        </p:spPr>
        <p:txBody>
          <a:bodyPr wrap="square">
            <a:spAutoFit/>
          </a:bodyPr>
          <a:lstStyle/>
          <a:p>
            <a:pPr algn="r"/>
            <a:r>
              <a:rPr lang="en-US" sz="2500" b="1" i="1" dirty="0">
                <a:solidFill>
                  <a:prstClr val="black"/>
                </a:solidFill>
                <a:latin typeface="Arial" panose="020B0604020202020204"/>
                <a:ea typeface="+mj-ea"/>
                <a:cs typeface="+mj-cs"/>
              </a:rPr>
              <a:t>EFMP &amp; Family Travel Process</a:t>
            </a:r>
            <a:endParaRPr lang="en-US" sz="2500" dirty="0"/>
          </a:p>
        </p:txBody>
      </p:sp>
    </p:spTree>
    <p:extLst>
      <p:ext uri="{BB962C8B-B14F-4D97-AF65-F5344CB8AC3E}">
        <p14:creationId xmlns:p14="http://schemas.microsoft.com/office/powerpoint/2010/main" val="394417604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1" y="1181099"/>
            <a:ext cx="8504086" cy="5442725"/>
          </a:xfrm>
        </p:spPr>
        <p:txBody>
          <a:bodyPr>
            <a:noAutofit/>
          </a:bodyPr>
          <a:lstStyle/>
          <a:p>
            <a:r>
              <a:rPr lang="en-US" sz="1800" b="0" dirty="0"/>
              <a:t>AR 608-75 (Exceptional Family Member Program) requires that Soldiers enroll all DEERS beneficiaries who have special medical or educational needs into the EFMP. The EFMP is intended to assist the military in ensuring services are available for Family members when a Soldier is transferred to a new duty station.</a:t>
            </a:r>
          </a:p>
          <a:p>
            <a:r>
              <a:rPr lang="en-US" sz="1800" b="0" dirty="0"/>
              <a:t>The Army wants to ensure Soldiers are assigned to locations where Family members with special needs can receive necessary care. In many locations overseas, the Army also considers the availability of host nation health care in the decision. Family member travel may be denied when a Soldier has a Family member with special needs and the services to meet those needs are unavailable at the overseas location. When Family travel is denied, Soldiers may request a deletion from the assignment or serve an unaccompanied tour.</a:t>
            </a:r>
          </a:p>
          <a:p>
            <a:r>
              <a:rPr lang="en-US" sz="1800" b="0" dirty="0"/>
              <a:t>Soldiers enrolled in the program are responsible for updating EFMP enrollment information every 3 years, or upon changes in their dependent’s needed services, whichever occurs first.  </a:t>
            </a:r>
          </a:p>
          <a:p>
            <a:r>
              <a:rPr lang="en-US" sz="1800" b="0" dirty="0"/>
              <a:t>EFMP does not expire; failure to update enrollment every 3 years results in a delinquent status notification to the command, which will interfere with release of PCS orders.</a:t>
            </a:r>
            <a:endParaRPr lang="en-US" sz="1800" b="0" dirty="0">
              <a:latin typeface="+mn-lt"/>
            </a:endParaRPr>
          </a:p>
        </p:txBody>
      </p:sp>
      <p:sp>
        <p:nvSpPr>
          <p:cNvPr id="7" name="Title 1"/>
          <p:cNvSpPr>
            <a:spLocks noGrp="1"/>
          </p:cNvSpPr>
          <p:nvPr>
            <p:ph type="title"/>
          </p:nvPr>
        </p:nvSpPr>
        <p:spPr>
          <a:xfrm>
            <a:off x="618958" y="234176"/>
            <a:ext cx="8223959" cy="480131"/>
          </a:xfrm>
        </p:spPr>
        <p:txBody>
          <a:bodyPr>
            <a:normAutofit fontScale="90000"/>
          </a:bodyPr>
          <a:lstStyle/>
          <a:p>
            <a:r>
              <a:rPr lang="en-US" i="1" dirty="0"/>
              <a:t>EFMP &amp; Family Travel Process</a:t>
            </a:r>
            <a:br>
              <a:rPr lang="en-US" i="1" dirty="0"/>
            </a:br>
            <a:r>
              <a:rPr lang="en-US" sz="1800" i="1" dirty="0"/>
              <a:t>(continued)</a:t>
            </a:r>
          </a:p>
        </p:txBody>
      </p:sp>
      <p:sp>
        <p:nvSpPr>
          <p:cNvPr id="2" name="Rectangle 1"/>
          <p:cNvSpPr/>
          <p:nvPr/>
        </p:nvSpPr>
        <p:spPr>
          <a:xfrm>
            <a:off x="301083" y="6122228"/>
            <a:ext cx="2645091"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608-75 (Exceptional Family member Program)</a:t>
            </a:r>
          </a:p>
        </p:txBody>
      </p:sp>
    </p:spTree>
    <p:extLst>
      <p:ext uri="{BB962C8B-B14F-4D97-AF65-F5344CB8AC3E}">
        <p14:creationId xmlns:p14="http://schemas.microsoft.com/office/powerpoint/2010/main" val="234052281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108" y="1143000"/>
            <a:ext cx="8481784" cy="5019054"/>
          </a:xfrm>
        </p:spPr>
        <p:txBody>
          <a:bodyPr>
            <a:noAutofit/>
          </a:bodyPr>
          <a:lstStyle/>
          <a:p>
            <a:pPr marL="0" indent="0">
              <a:buNone/>
            </a:pPr>
            <a:r>
              <a:rPr lang="en-US" sz="2000" b="0" dirty="0"/>
              <a:t>Process of screening Family members</a:t>
            </a:r>
          </a:p>
          <a:p>
            <a:pPr lvl="1"/>
            <a:r>
              <a:rPr lang="en-US" sz="2000" b="0" dirty="0"/>
              <a:t>Soldiers who are already enrolled in the EFMP when considered for reassignment have their assignments pre-screened for EFMP support as part of the initial HRC assignment process. </a:t>
            </a:r>
          </a:p>
          <a:p>
            <a:pPr lvl="1"/>
            <a:endParaRPr lang="en-US" sz="2000" b="0" dirty="0"/>
          </a:p>
          <a:p>
            <a:pPr lvl="1"/>
            <a:r>
              <a:rPr lang="en-US" sz="2000" b="0" dirty="0"/>
              <a:t>All Soldiers, whether enrolled in EFMP or not, on assignment to OCONUS, to include Alaska and Hawaii, who elect an accompanied tour (with dependents) are required to have every authorized dependent who is going overseas complete Family Member Travel Screening (FMTS) and return documents to the Reassignments Processing Center within 30 days of the reassignment brief.</a:t>
            </a:r>
          </a:p>
          <a:p>
            <a:pPr lvl="1"/>
            <a:endParaRPr lang="en-US" sz="2000" b="0" dirty="0"/>
          </a:p>
          <a:p>
            <a:pPr lvl="1"/>
            <a:r>
              <a:rPr lang="en-US" sz="2000" b="0" dirty="0"/>
              <a:t>As soon as possible, schedule an appointment for FMTS for all Family members traveling with the sponsor. Children 72 months and under must be present for the overseas appointment.</a:t>
            </a:r>
          </a:p>
        </p:txBody>
      </p:sp>
      <p:sp>
        <p:nvSpPr>
          <p:cNvPr id="7" name="Title 1"/>
          <p:cNvSpPr>
            <a:spLocks noGrp="1"/>
          </p:cNvSpPr>
          <p:nvPr>
            <p:ph type="title"/>
          </p:nvPr>
        </p:nvSpPr>
        <p:spPr>
          <a:xfrm>
            <a:off x="691749" y="215815"/>
            <a:ext cx="8233484" cy="480131"/>
          </a:xfrm>
        </p:spPr>
        <p:txBody>
          <a:bodyPr>
            <a:normAutofit fontScale="90000"/>
          </a:bodyPr>
          <a:lstStyle/>
          <a:p>
            <a:r>
              <a:rPr lang="en-US" i="1" dirty="0"/>
              <a:t>EFMP &amp; Family Travel Process</a:t>
            </a:r>
            <a:br>
              <a:rPr lang="en-US" i="1" dirty="0"/>
            </a:br>
            <a:r>
              <a:rPr lang="en-US" sz="1800" i="1" dirty="0"/>
              <a:t>(continued)</a:t>
            </a:r>
          </a:p>
        </p:txBody>
      </p:sp>
      <p:sp>
        <p:nvSpPr>
          <p:cNvPr id="6" name="Rectangle 5"/>
          <p:cNvSpPr/>
          <p:nvPr/>
        </p:nvSpPr>
        <p:spPr>
          <a:xfrm>
            <a:off x="331108" y="6162054"/>
            <a:ext cx="2645091"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608-75 (Exceptional Family member Program)</a:t>
            </a:r>
          </a:p>
        </p:txBody>
      </p:sp>
    </p:spTree>
    <p:extLst>
      <p:ext uri="{BB962C8B-B14F-4D97-AF65-F5344CB8AC3E}">
        <p14:creationId xmlns:p14="http://schemas.microsoft.com/office/powerpoint/2010/main" val="275502272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1" y="1133475"/>
            <a:ext cx="8470872" cy="5334232"/>
          </a:xfrm>
        </p:spPr>
        <p:txBody>
          <a:bodyPr>
            <a:noAutofit/>
          </a:bodyPr>
          <a:lstStyle/>
          <a:p>
            <a:pPr>
              <a:buFont typeface="Wingdings" panose="05000000000000000000" pitchFamily="2" charset="2"/>
              <a:buChar char="§"/>
            </a:pPr>
            <a:r>
              <a:rPr lang="en-US" sz="1600" b="0" dirty="0"/>
              <a:t>Additional documents needed for appointment, if applicable</a:t>
            </a:r>
          </a:p>
          <a:p>
            <a:pPr>
              <a:buFont typeface="Wingdings" panose="05000000000000000000" pitchFamily="2" charset="2"/>
              <a:buChar char="§"/>
            </a:pPr>
            <a:r>
              <a:rPr lang="en-US" sz="1600" b="0" dirty="0"/>
              <a:t>If a Family member has a medical/mental health condition that warrants them being seen by a specialist or by their primary care provider more that once a year, a DD Form 2792 (Family Member Medical Summary) completed by their provider to address their medical conditions.</a:t>
            </a:r>
          </a:p>
          <a:p>
            <a:pPr>
              <a:buFont typeface="Wingdings" panose="05000000000000000000" pitchFamily="2" charset="2"/>
              <a:buChar char="§"/>
            </a:pPr>
            <a:r>
              <a:rPr lang="en-US" sz="1600" b="0" dirty="0"/>
              <a:t>If a Family member has an Individualized Education Plan (IEP) or 504 Plan in school, a DD Form 2792-1 (Special Education/Early Intervention Summary), completed by the school with a copy of the most recent IEP or 504 plan.</a:t>
            </a:r>
          </a:p>
          <a:p>
            <a:pPr>
              <a:buFont typeface="Wingdings" panose="05000000000000000000" pitchFamily="2" charset="2"/>
              <a:buChar char="§"/>
            </a:pPr>
            <a:r>
              <a:rPr lang="en-US" sz="1600" b="0" dirty="0"/>
              <a:t>If an infant receives services through an Early Childhood Intervention (ECI) program, a DD Form 2792-1, completed by ECI, along with a copy of their evaluation/IFSP (individualized Family service plan). </a:t>
            </a:r>
          </a:p>
          <a:p>
            <a:pPr>
              <a:buFont typeface="Wingdings" panose="05000000000000000000" pitchFamily="2" charset="2"/>
              <a:buChar char="§"/>
            </a:pPr>
            <a:r>
              <a:rPr lang="en-US" sz="1600" b="0" dirty="0"/>
              <a:t>The losing Reassignment Processing Center submits all FMTS documents to the gaining installation to determine if Family members can be supported. Determination at the gaining installation can take more than 30 days. PCS orders will be published upon receipt of Family travel decision.</a:t>
            </a:r>
          </a:p>
          <a:p>
            <a:pPr>
              <a:buFont typeface="Wingdings" panose="05000000000000000000" pitchFamily="2" charset="2"/>
              <a:buChar char="§"/>
            </a:pPr>
            <a:r>
              <a:rPr lang="en-US" sz="1600" b="0" dirty="0"/>
              <a:t>Families in Remote Areas (Not Near MTF) in U.S. </a:t>
            </a:r>
          </a:p>
          <a:p>
            <a:pPr lvl="1">
              <a:spcBef>
                <a:spcPts val="0"/>
              </a:spcBef>
            </a:pPr>
            <a:r>
              <a:rPr lang="en-US" sz="1600" dirty="0"/>
              <a:t>Families in remote areas should refer to the AMEDD EFMP website at </a:t>
            </a:r>
            <a:r>
              <a:rPr lang="en-US" sz="1600" dirty="0">
                <a:hlinkClick r:id="rId3"/>
              </a:rPr>
              <a:t>https://efmp.amedd.army.mil/tools/contacts.html</a:t>
            </a:r>
            <a:r>
              <a:rPr lang="en-US" sz="1600" dirty="0"/>
              <a:t> for instructions on who to contact for assistance with FMTS.</a:t>
            </a:r>
            <a:endParaRPr lang="en-US" sz="1600" b="0" dirty="0"/>
          </a:p>
        </p:txBody>
      </p:sp>
      <p:sp>
        <p:nvSpPr>
          <p:cNvPr id="7" name="Title 1"/>
          <p:cNvSpPr>
            <a:spLocks noGrp="1"/>
          </p:cNvSpPr>
          <p:nvPr>
            <p:ph type="title"/>
          </p:nvPr>
        </p:nvSpPr>
        <p:spPr>
          <a:xfrm>
            <a:off x="669429" y="237921"/>
            <a:ext cx="8233484" cy="369332"/>
          </a:xfrm>
        </p:spPr>
        <p:txBody>
          <a:bodyPr>
            <a:normAutofit fontScale="90000"/>
          </a:bodyPr>
          <a:lstStyle/>
          <a:p>
            <a:r>
              <a:rPr lang="en-US" i="1" dirty="0"/>
              <a:t>EFMP &amp; Family Travel Process</a:t>
            </a:r>
            <a:br>
              <a:rPr lang="en-US" i="1" dirty="0"/>
            </a:br>
            <a:r>
              <a:rPr lang="en-US" sz="1800" i="1" dirty="0"/>
              <a:t>(continued)</a:t>
            </a:r>
          </a:p>
        </p:txBody>
      </p:sp>
      <p:sp>
        <p:nvSpPr>
          <p:cNvPr id="6" name="Rectangle 5"/>
          <p:cNvSpPr/>
          <p:nvPr/>
        </p:nvSpPr>
        <p:spPr>
          <a:xfrm>
            <a:off x="231255" y="6096859"/>
            <a:ext cx="2645091"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608-75 (Exceptional Family member Program)</a:t>
            </a:r>
          </a:p>
        </p:txBody>
      </p:sp>
    </p:spTree>
    <p:extLst>
      <p:ext uri="{BB962C8B-B14F-4D97-AF65-F5344CB8AC3E}">
        <p14:creationId xmlns:p14="http://schemas.microsoft.com/office/powerpoint/2010/main" val="59527724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8037FB-4059-8E05-536A-9DEE203B12D5}"/>
              </a:ext>
            </a:extLst>
          </p:cNvPr>
          <p:cNvSpPr>
            <a:spLocks noGrp="1"/>
          </p:cNvSpPr>
          <p:nvPr>
            <p:ph idx="1"/>
          </p:nvPr>
        </p:nvSpPr>
        <p:spPr>
          <a:xfrm>
            <a:off x="836761" y="1144467"/>
            <a:ext cx="7772400" cy="4728431"/>
          </a:xfrm>
        </p:spPr>
        <p:txBody>
          <a:bodyPr/>
          <a:lstStyle/>
          <a:p>
            <a:pPr marL="457200" indent="-457200">
              <a:buFont typeface="Wingdings" panose="05000000000000000000" pitchFamily="2" charset="2"/>
              <a:buChar char="Ø"/>
            </a:pPr>
            <a:r>
              <a:rPr lang="en-US" b="1" dirty="0"/>
              <a:t>Supervisor</a:t>
            </a:r>
            <a:r>
              <a:rPr lang="en-US" dirty="0"/>
              <a:t> – </a:t>
            </a:r>
            <a:r>
              <a:rPr lang="en-US" i="1" dirty="0"/>
              <a:t>Doug Singleton</a:t>
            </a:r>
          </a:p>
          <a:p>
            <a:pPr marL="457200" indent="-457200">
              <a:buFont typeface="Wingdings" panose="05000000000000000000" pitchFamily="2" charset="2"/>
              <a:buChar char="Ø"/>
            </a:pPr>
            <a:r>
              <a:rPr lang="en-US" b="1" dirty="0"/>
              <a:t>Team Lead </a:t>
            </a:r>
            <a:r>
              <a:rPr lang="en-US" dirty="0"/>
              <a:t>– </a:t>
            </a:r>
            <a:r>
              <a:rPr lang="en-US" i="1" dirty="0"/>
              <a:t>Jim Crail</a:t>
            </a:r>
          </a:p>
          <a:p>
            <a:pPr marL="457200" indent="-457200">
              <a:buFont typeface="Wingdings" panose="05000000000000000000" pitchFamily="2" charset="2"/>
              <a:buChar char="Ø"/>
            </a:pPr>
            <a:r>
              <a:rPr lang="en-US" b="1" dirty="0"/>
              <a:t>Reassignments HRA </a:t>
            </a:r>
            <a:r>
              <a:rPr lang="en-US" dirty="0"/>
              <a:t>– </a:t>
            </a:r>
            <a:r>
              <a:rPr lang="en-US" i="1" dirty="0"/>
              <a:t>Angie Merritt</a:t>
            </a:r>
          </a:p>
          <a:p>
            <a:pPr marL="457200" indent="-457200">
              <a:buFont typeface="Wingdings" panose="05000000000000000000" pitchFamily="2" charset="2"/>
              <a:buChar char="Ø"/>
            </a:pPr>
            <a:r>
              <a:rPr lang="en-US" b="1" dirty="0"/>
              <a:t>Reassignments HRA </a:t>
            </a:r>
            <a:r>
              <a:rPr lang="en-US" dirty="0"/>
              <a:t>– </a:t>
            </a:r>
            <a:r>
              <a:rPr lang="en-US" i="1" dirty="0"/>
              <a:t>Bryan Enicar</a:t>
            </a:r>
          </a:p>
          <a:p>
            <a:endParaRPr lang="en-US" dirty="0"/>
          </a:p>
          <a:p>
            <a:pPr marL="0" indent="0" algn="ctr">
              <a:buNone/>
            </a:pPr>
            <a:r>
              <a:rPr lang="en-US" sz="2400" dirty="0"/>
              <a:t>Reassignments – Rm, 2104</a:t>
            </a:r>
          </a:p>
          <a:p>
            <a:pPr marL="0" indent="0" algn="ctr">
              <a:buNone/>
            </a:pPr>
            <a:r>
              <a:rPr lang="en-US" sz="2400" dirty="0"/>
              <a:t>M, T, F – 0700-1600</a:t>
            </a:r>
          </a:p>
          <a:p>
            <a:pPr marL="0" indent="0" algn="ctr">
              <a:buNone/>
            </a:pPr>
            <a:r>
              <a:rPr lang="en-US" sz="2400" dirty="0"/>
              <a:t>Wed – Closed</a:t>
            </a:r>
          </a:p>
          <a:p>
            <a:pPr marL="0" indent="0" algn="ctr">
              <a:buNone/>
            </a:pPr>
            <a:r>
              <a:rPr lang="en-US" sz="2400" dirty="0"/>
              <a:t>Thurs – 0700-1200</a:t>
            </a:r>
          </a:p>
        </p:txBody>
      </p:sp>
      <p:sp>
        <p:nvSpPr>
          <p:cNvPr id="4" name="Title 3">
            <a:extLst>
              <a:ext uri="{FF2B5EF4-FFF2-40B4-BE49-F238E27FC236}">
                <a16:creationId xmlns:a16="http://schemas.microsoft.com/office/drawing/2014/main" id="{ABBE1847-CCD5-D3BD-A586-D61D0EC1E2FF}"/>
              </a:ext>
            </a:extLst>
          </p:cNvPr>
          <p:cNvSpPr>
            <a:spLocks noGrp="1"/>
          </p:cNvSpPr>
          <p:nvPr>
            <p:ph type="title"/>
          </p:nvPr>
        </p:nvSpPr>
        <p:spPr>
          <a:xfrm>
            <a:off x="700965" y="100584"/>
            <a:ext cx="8236557" cy="480131"/>
          </a:xfrm>
        </p:spPr>
        <p:txBody>
          <a:bodyPr/>
          <a:lstStyle/>
          <a:p>
            <a:r>
              <a:rPr lang="en-US" i="1" dirty="0"/>
              <a:t>Reassignments Team</a:t>
            </a:r>
          </a:p>
        </p:txBody>
      </p:sp>
    </p:spTree>
    <p:extLst>
      <p:ext uri="{BB962C8B-B14F-4D97-AF65-F5344CB8AC3E}">
        <p14:creationId xmlns:p14="http://schemas.microsoft.com/office/powerpoint/2010/main" val="2385422810"/>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0" y="923925"/>
            <a:ext cx="8582145" cy="5637869"/>
          </a:xfrm>
        </p:spPr>
        <p:txBody>
          <a:bodyPr>
            <a:noAutofit/>
          </a:bodyPr>
          <a:lstStyle/>
          <a:p>
            <a:pPr>
              <a:lnSpc>
                <a:spcPct val="100000"/>
              </a:lnSpc>
              <a:spcBef>
                <a:spcPts val="600"/>
              </a:spcBef>
              <a:buFont typeface="Wingdings" panose="05000000000000000000" pitchFamily="2" charset="2"/>
              <a:buChar char="§"/>
            </a:pPr>
            <a:r>
              <a:rPr lang="en-US" sz="1800" b="0" dirty="0">
                <a:latin typeface="+mn-lt"/>
              </a:rPr>
              <a:t>Official passports may not be used for personal leisure travel to foreign countries.  OCONUS passport offices present long delays in processing. The Department of State recommends individuals desiring a tourist passport for leisure travel obtain one prior to departing CONUS.</a:t>
            </a:r>
          </a:p>
          <a:p>
            <a:pPr>
              <a:buFont typeface="Wingdings" panose="05000000000000000000" pitchFamily="2" charset="2"/>
              <a:buChar char="§"/>
            </a:pPr>
            <a:r>
              <a:rPr lang="en-US" sz="1800" b="0" dirty="0"/>
              <a:t>Please be advised some assignments require a Visa in addition to Passports. A Visa will require additional time to process and cannot be requested until all Passports are received.</a:t>
            </a:r>
          </a:p>
          <a:p>
            <a:pPr>
              <a:buFont typeface="Wingdings" panose="05000000000000000000" pitchFamily="2" charset="2"/>
              <a:buChar char="§"/>
            </a:pPr>
            <a:r>
              <a:rPr lang="en-US" sz="1800" b="0" dirty="0"/>
              <a:t>Family members are required to have a current DEERS ID Card (10 years of age or older), Official Passport, and Visa (if required) in order to travel OCONUS.</a:t>
            </a:r>
          </a:p>
          <a:p>
            <a:pPr>
              <a:buFont typeface="Wingdings" panose="05000000000000000000" pitchFamily="2" charset="2"/>
              <a:buChar char="§"/>
            </a:pPr>
            <a:r>
              <a:rPr lang="en-US" sz="1800" b="0" dirty="0"/>
              <a:t>Soldiers moving from OCONUS to CONUS for the first time with a foreign spouse must obtain an Immigration Visa. Information is available at the United States Citizenship and Immigration Services website at </a:t>
            </a:r>
            <a:r>
              <a:rPr lang="en-US" sz="1800" b="0" dirty="0">
                <a:hlinkClick r:id="rId3"/>
              </a:rPr>
              <a:t>https://www.uscis.gov/</a:t>
            </a:r>
            <a:r>
              <a:rPr lang="en-US" sz="1800" b="0" dirty="0"/>
              <a:t>.</a:t>
            </a:r>
          </a:p>
          <a:p>
            <a:pPr>
              <a:buFont typeface="Wingdings" panose="05000000000000000000" pitchFamily="2" charset="2"/>
              <a:buChar char="§"/>
            </a:pPr>
            <a:r>
              <a:rPr lang="en-US" sz="1800" b="0" dirty="0"/>
              <a:t>NATO Travel Orders. NATO travel orders are required for U.S. Military travel to or through Belgium, Canada, Denmark, France, Germany, Greece, Iceland, Italy, Luxembourg, the Netherlands, Norway, Portugal, Turkey, or the United Kingdom. </a:t>
            </a:r>
          </a:p>
          <a:p>
            <a:endParaRPr lang="en-US" sz="1800" b="0" dirty="0"/>
          </a:p>
          <a:p>
            <a:pPr marL="0" indent="0">
              <a:buNone/>
            </a:pPr>
            <a:endParaRPr lang="en-US" sz="1800" dirty="0">
              <a:latin typeface="+mn-lt"/>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a:xfrm>
            <a:off x="3284683" y="249343"/>
            <a:ext cx="5636291" cy="480131"/>
          </a:xfrm>
        </p:spPr>
        <p:txBody>
          <a:bodyPr>
            <a:normAutofit fontScale="90000"/>
          </a:bodyPr>
          <a:lstStyle/>
          <a:p>
            <a:r>
              <a:rPr lang="en-US" i="1" dirty="0"/>
              <a:t>Passport/Visa/Travel Document Requirements</a:t>
            </a:r>
          </a:p>
        </p:txBody>
      </p:sp>
      <p:sp>
        <p:nvSpPr>
          <p:cNvPr id="2" name="Rectangle 1"/>
          <p:cNvSpPr/>
          <p:nvPr/>
        </p:nvSpPr>
        <p:spPr>
          <a:xfrm>
            <a:off x="338830" y="5784824"/>
            <a:ext cx="6528695" cy="707886"/>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55-46 (Travel Overseas)</a:t>
            </a:r>
          </a:p>
          <a:p>
            <a:pPr marL="171450" indent="-171450">
              <a:buFont typeface="Arial" panose="020B0604020202020204" pitchFamily="34" charset="0"/>
              <a:buChar char="•"/>
            </a:pPr>
            <a:r>
              <a:rPr lang="en-US" sz="800" dirty="0">
                <a:solidFill>
                  <a:srgbClr val="FF0000"/>
                </a:solidFill>
              </a:rPr>
              <a:t>https://www.fcg.pentagon.mil (Foreign Clearance Guide)</a:t>
            </a:r>
          </a:p>
          <a:p>
            <a:pPr marL="171450" indent="-171450">
              <a:buFont typeface="Arial" panose="020B0604020202020204" pitchFamily="34" charset="0"/>
              <a:buChar char="•"/>
            </a:pPr>
            <a:r>
              <a:rPr lang="en-US" sz="800" dirty="0">
                <a:solidFill>
                  <a:srgbClr val="FF0000"/>
                </a:solidFill>
              </a:rPr>
              <a:t>https://travel.state.gov/content/travel/en/passports/need-passport.html (Department of State Website)</a:t>
            </a:r>
          </a:p>
          <a:p>
            <a:pPr marL="171450" indent="-171450">
              <a:buFont typeface="Arial" panose="020B0604020202020204" pitchFamily="34" charset="0"/>
              <a:buChar char="•"/>
            </a:pPr>
            <a:r>
              <a:rPr lang="en-US" sz="800" dirty="0">
                <a:solidFill>
                  <a:srgbClr val="FF0000"/>
                </a:solidFill>
              </a:rPr>
              <a:t>https://www.uscis.gov/ (U.S. Citizenship and Immigration Services Website)</a:t>
            </a:r>
          </a:p>
        </p:txBody>
      </p:sp>
    </p:spTree>
    <p:extLst>
      <p:ext uri="{BB962C8B-B14F-4D97-AF65-F5344CB8AC3E}">
        <p14:creationId xmlns:p14="http://schemas.microsoft.com/office/powerpoint/2010/main" val="77409776"/>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927" y="857250"/>
            <a:ext cx="8582145" cy="6263471"/>
          </a:xfrm>
        </p:spPr>
        <p:txBody>
          <a:bodyPr>
            <a:noAutofit/>
          </a:bodyPr>
          <a:lstStyle/>
          <a:p>
            <a:pPr marL="0" indent="0">
              <a:lnSpc>
                <a:spcPct val="100000"/>
              </a:lnSpc>
              <a:spcBef>
                <a:spcPts val="0"/>
              </a:spcBef>
              <a:buNone/>
            </a:pPr>
            <a:r>
              <a:rPr lang="en-US" sz="1600" b="0" u="sng" dirty="0">
                <a:latin typeface="+mn-lt"/>
              </a:rPr>
              <a:t>Soldiers</a:t>
            </a:r>
          </a:p>
          <a:p>
            <a:pPr marL="514350" lvl="1" indent="-285750">
              <a:lnSpc>
                <a:spcPct val="100000"/>
              </a:lnSpc>
              <a:spcBef>
                <a:spcPts val="0"/>
              </a:spcBef>
              <a:buFont typeface="Wingdings" panose="05000000000000000000" pitchFamily="2" charset="2"/>
              <a:buChar char="§"/>
            </a:pPr>
            <a:r>
              <a:rPr lang="en-US" sz="1600" dirty="0">
                <a:latin typeface="+mn-lt"/>
              </a:rPr>
              <a:t>Not all countries require passports; some only require orders and military ID card to enter the country. Check the DOD Foreign Clearance Guide website to verify passport requirement: </a:t>
            </a:r>
            <a:r>
              <a:rPr lang="en-US" sz="1600" dirty="0">
                <a:latin typeface="+mn-lt"/>
                <a:hlinkClick r:id="rId3"/>
              </a:rPr>
              <a:t>https://www.fcg.pentagon.mil</a:t>
            </a:r>
            <a:r>
              <a:rPr lang="en-US" sz="1600" dirty="0">
                <a:latin typeface="+mn-lt"/>
              </a:rPr>
              <a:t>. </a:t>
            </a:r>
          </a:p>
          <a:p>
            <a:pPr marL="457200" indent="-457200">
              <a:lnSpc>
                <a:spcPct val="100000"/>
              </a:lnSpc>
              <a:spcBef>
                <a:spcPts val="600"/>
              </a:spcBef>
              <a:buNone/>
            </a:pPr>
            <a:r>
              <a:rPr lang="en-US" sz="1600" b="0" u="sng" dirty="0">
                <a:latin typeface="+mn-lt"/>
              </a:rPr>
              <a:t>Family members </a:t>
            </a:r>
          </a:p>
          <a:p>
            <a:pPr marL="514350" lvl="1" indent="-285750">
              <a:lnSpc>
                <a:spcPct val="100000"/>
              </a:lnSpc>
              <a:spcBef>
                <a:spcPts val="0"/>
              </a:spcBef>
              <a:buFont typeface="Wingdings" panose="05000000000000000000" pitchFamily="2" charset="2"/>
              <a:buChar char="§"/>
            </a:pPr>
            <a:r>
              <a:rPr lang="en-US" sz="1600" dirty="0">
                <a:latin typeface="+mn-lt"/>
              </a:rPr>
              <a:t>All command-sponsored, U.S. citizen Family members require a government no-fee passport, and possibly a visa, to PCS to a foreign country. Family members arriving overseas without a no-fee passport/visa when required will be denied entry and returned to CONUS at personal expense.</a:t>
            </a:r>
          </a:p>
          <a:p>
            <a:pPr marL="514350" lvl="1" indent="-285750">
              <a:lnSpc>
                <a:spcPct val="100000"/>
              </a:lnSpc>
              <a:spcBef>
                <a:spcPts val="0"/>
              </a:spcBef>
              <a:buFont typeface="Wingdings" panose="05000000000000000000" pitchFamily="2" charset="2"/>
              <a:buChar char="§"/>
            </a:pPr>
            <a:r>
              <a:rPr lang="en-US" sz="1600" dirty="0">
                <a:latin typeface="+mn-lt"/>
              </a:rPr>
              <a:t>Family members who are not U.S. citizens will travel on their personal passport issued by their country of citizenship. </a:t>
            </a:r>
          </a:p>
          <a:p>
            <a:pPr marL="514350" lvl="1" indent="-285750">
              <a:lnSpc>
                <a:spcPct val="100000"/>
              </a:lnSpc>
              <a:spcBef>
                <a:spcPts val="0"/>
              </a:spcBef>
              <a:buFont typeface="Wingdings" panose="05000000000000000000" pitchFamily="2" charset="2"/>
              <a:buChar char="§"/>
            </a:pPr>
            <a:r>
              <a:rPr lang="en-US" sz="1600" dirty="0">
                <a:latin typeface="+mn-lt"/>
              </a:rPr>
              <a:t>For information and instructions on how to apply for a no-fee passport for official government travel, visit </a:t>
            </a:r>
            <a:r>
              <a:rPr lang="en-US" sz="1600" b="0" dirty="0">
                <a:latin typeface="+mn-lt"/>
                <a:hlinkClick r:id="rId4"/>
              </a:rPr>
              <a:t>https://travel.state.gov/content/travel/en/passports/need-passport.html</a:t>
            </a:r>
            <a:r>
              <a:rPr lang="en-US" sz="1600" b="0" dirty="0">
                <a:latin typeface="+mn-lt"/>
              </a:rPr>
              <a:t>.</a:t>
            </a:r>
          </a:p>
          <a:p>
            <a:pPr marL="514350" lvl="1" indent="-285750">
              <a:lnSpc>
                <a:spcPct val="100000"/>
              </a:lnSpc>
              <a:spcBef>
                <a:spcPts val="0"/>
              </a:spcBef>
              <a:buFont typeface="Wingdings" panose="05000000000000000000" pitchFamily="2" charset="2"/>
              <a:buChar char="§"/>
            </a:pPr>
            <a:r>
              <a:rPr lang="en-US" sz="1600" b="0" dirty="0"/>
              <a:t>Family member travel is delayed frequently because of passport processing time. Family member applications for passports should be completed immediately after Family travel has been approved. </a:t>
            </a:r>
          </a:p>
          <a:p>
            <a:pPr marL="514350" lvl="1" indent="-285750">
              <a:lnSpc>
                <a:spcPct val="100000"/>
              </a:lnSpc>
              <a:spcBef>
                <a:spcPts val="0"/>
              </a:spcBef>
              <a:buFont typeface="Wingdings" panose="05000000000000000000" pitchFamily="2" charset="2"/>
              <a:buChar char="§"/>
            </a:pPr>
            <a:r>
              <a:rPr lang="en-US" sz="1600" dirty="0"/>
              <a:t>Soldiers traveling with Family through Canada enroute to or from Alaska are recommended to apply for no-fee passports.</a:t>
            </a:r>
          </a:p>
          <a:p>
            <a:pPr lvl="1">
              <a:lnSpc>
                <a:spcPct val="100000"/>
              </a:lnSpc>
              <a:spcBef>
                <a:spcPts val="0"/>
              </a:spcBef>
            </a:pPr>
            <a:endParaRPr lang="en-US" sz="1800" b="0" dirty="0"/>
          </a:p>
        </p:txBody>
      </p:sp>
      <p:sp>
        <p:nvSpPr>
          <p:cNvPr id="7" name="Title 1"/>
          <p:cNvSpPr>
            <a:spLocks noGrp="1"/>
          </p:cNvSpPr>
          <p:nvPr>
            <p:ph type="title"/>
          </p:nvPr>
        </p:nvSpPr>
        <p:spPr>
          <a:xfrm>
            <a:off x="3819525" y="242811"/>
            <a:ext cx="5043547" cy="480131"/>
          </a:xfrm>
        </p:spPr>
        <p:txBody>
          <a:bodyPr>
            <a:normAutofit fontScale="90000"/>
          </a:bodyPr>
          <a:lstStyle/>
          <a:p>
            <a:r>
              <a:rPr lang="en-US" i="1" dirty="0"/>
              <a:t>Passport/Visa/Travel Document Requirements </a:t>
            </a:r>
            <a:r>
              <a:rPr lang="en-US" sz="1800" i="1" dirty="0"/>
              <a:t>(continued)</a:t>
            </a:r>
          </a:p>
        </p:txBody>
      </p:sp>
      <p:sp>
        <p:nvSpPr>
          <p:cNvPr id="2" name="Rectangle 1"/>
          <p:cNvSpPr/>
          <p:nvPr/>
        </p:nvSpPr>
        <p:spPr>
          <a:xfrm>
            <a:off x="280927" y="5905500"/>
            <a:ext cx="7005698" cy="584775"/>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55-46 (Travel Overseas)</a:t>
            </a:r>
          </a:p>
          <a:p>
            <a:pPr marL="171450" indent="-171450">
              <a:buFont typeface="Arial" panose="020B0604020202020204" pitchFamily="34" charset="0"/>
              <a:buChar char="•"/>
            </a:pPr>
            <a:r>
              <a:rPr lang="en-US" sz="800" dirty="0">
                <a:solidFill>
                  <a:srgbClr val="FF0000"/>
                </a:solidFill>
              </a:rPr>
              <a:t>https://www.fcg.pentagon.mil (Foreign Clearance Guide)</a:t>
            </a:r>
          </a:p>
          <a:p>
            <a:pPr marL="171450" indent="-171450">
              <a:buFont typeface="Arial" panose="020B0604020202020204" pitchFamily="34" charset="0"/>
              <a:buChar char="•"/>
            </a:pPr>
            <a:r>
              <a:rPr lang="en-US" sz="800" dirty="0">
                <a:solidFill>
                  <a:srgbClr val="FF0000"/>
                </a:solidFill>
              </a:rPr>
              <a:t>https://travel.state.gov/content/travel/en/passports/need-passport.html (Department of State Website)</a:t>
            </a:r>
          </a:p>
        </p:txBody>
      </p:sp>
    </p:spTree>
    <p:extLst>
      <p:ext uri="{BB962C8B-B14F-4D97-AF65-F5344CB8AC3E}">
        <p14:creationId xmlns:p14="http://schemas.microsoft.com/office/powerpoint/2010/main" val="1722163056"/>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0" y="1150374"/>
            <a:ext cx="8582145" cy="5439995"/>
          </a:xfrm>
        </p:spPr>
        <p:txBody>
          <a:bodyPr>
            <a:noAutofit/>
          </a:bodyPr>
          <a:lstStyle/>
          <a:p>
            <a:pPr marL="0" indent="0">
              <a:lnSpc>
                <a:spcPct val="100000"/>
              </a:lnSpc>
              <a:spcBef>
                <a:spcPts val="600"/>
              </a:spcBef>
              <a:buNone/>
            </a:pPr>
            <a:r>
              <a:rPr lang="en-US" sz="1800" b="0" u="sng" dirty="0">
                <a:latin typeface="+mn-lt"/>
              </a:rPr>
              <a:t>Patriot Express</a:t>
            </a:r>
          </a:p>
          <a:p>
            <a:pPr marL="225425" lvl="1" indent="-225425">
              <a:lnSpc>
                <a:spcPct val="100000"/>
              </a:lnSpc>
              <a:spcBef>
                <a:spcPts val="0"/>
              </a:spcBef>
              <a:buFont typeface="Wingdings" panose="05000000000000000000" pitchFamily="2" charset="2"/>
              <a:buChar char="§"/>
            </a:pPr>
            <a:r>
              <a:rPr lang="en-US" sz="1600" dirty="0">
                <a:latin typeface="+mn-lt"/>
              </a:rPr>
              <a:t>Patriot Express flights are commercially contracted aircraft that have the same standards as other commercial airlines.</a:t>
            </a:r>
          </a:p>
          <a:p>
            <a:pPr marL="225425" lvl="1" indent="-225425">
              <a:lnSpc>
                <a:spcPct val="100000"/>
              </a:lnSpc>
              <a:spcBef>
                <a:spcPts val="0"/>
              </a:spcBef>
              <a:buFont typeface="Wingdings" panose="05000000000000000000" pitchFamily="2" charset="2"/>
              <a:buChar char="§"/>
            </a:pPr>
            <a:r>
              <a:rPr lang="en-US" sz="1600" dirty="0">
                <a:latin typeface="+mn-lt"/>
              </a:rPr>
              <a:t>It is mandatory to use Patriot Express flights for PCS to many OCONUS locations, unless an exception has been approved. The Installation travel office can provide guidance.</a:t>
            </a:r>
          </a:p>
          <a:p>
            <a:pPr marL="225425" lvl="1" indent="-225425">
              <a:lnSpc>
                <a:spcPct val="100000"/>
              </a:lnSpc>
              <a:spcBef>
                <a:spcPts val="0"/>
              </a:spcBef>
              <a:buFont typeface="Wingdings" panose="05000000000000000000" pitchFamily="2" charset="2"/>
              <a:buChar char="§"/>
            </a:pPr>
            <a:endParaRPr lang="en-US" sz="1600" b="0" dirty="0">
              <a:latin typeface="+mn-lt"/>
            </a:endParaRPr>
          </a:p>
          <a:p>
            <a:pPr marL="0" indent="0">
              <a:lnSpc>
                <a:spcPct val="100000"/>
              </a:lnSpc>
              <a:spcBef>
                <a:spcPts val="600"/>
              </a:spcBef>
              <a:buNone/>
            </a:pPr>
            <a:r>
              <a:rPr lang="en-US" sz="1800" b="0" u="sng" dirty="0">
                <a:latin typeface="+mn-lt"/>
              </a:rPr>
              <a:t>Anti-Terrorism and Force Protection (AT/FP) Training</a:t>
            </a:r>
          </a:p>
          <a:p>
            <a:pPr marL="225425" lvl="1" indent="-225425">
              <a:lnSpc>
                <a:spcPct val="100000"/>
              </a:lnSpc>
              <a:spcBef>
                <a:spcPts val="0"/>
              </a:spcBef>
              <a:buFont typeface="Wingdings" panose="05000000000000000000" pitchFamily="2" charset="2"/>
              <a:buChar char="§"/>
            </a:pPr>
            <a:r>
              <a:rPr lang="en-US" sz="1600" dirty="0">
                <a:latin typeface="+mn-lt"/>
              </a:rPr>
              <a:t>AT/FP training is not required for PCS to Alaska, Hawaii, or U.S. possessions/ territories. The following are required for all other OCONUS locations:</a:t>
            </a:r>
          </a:p>
          <a:p>
            <a:pPr marL="688975" lvl="2" indent="-227013">
              <a:buFont typeface="Courier New" panose="02070309020205020404" pitchFamily="49" charset="0"/>
              <a:buChar char="o"/>
            </a:pPr>
            <a:r>
              <a:rPr lang="en-US" sz="1600" dirty="0">
                <a:latin typeface="+mn-lt"/>
              </a:rPr>
              <a:t>AT Level 1 training and Sere 100.2 training are required for all OCONUS locations. Available at </a:t>
            </a:r>
            <a:r>
              <a:rPr lang="en-US" sz="1600" dirty="0">
                <a:latin typeface="+mn-lt"/>
                <a:hlinkClick r:id="rId3"/>
              </a:rPr>
              <a:t>https://jkodirect.jten.mil</a:t>
            </a:r>
            <a:r>
              <a:rPr lang="en-US" sz="1600" dirty="0">
                <a:latin typeface="+mn-lt"/>
              </a:rPr>
              <a:t>.</a:t>
            </a:r>
          </a:p>
          <a:p>
            <a:pPr marL="688975" lvl="2" indent="-227013">
              <a:buFont typeface="Courier New" panose="02070309020205020404" pitchFamily="49" charset="0"/>
              <a:buChar char="o"/>
            </a:pPr>
            <a:r>
              <a:rPr lang="en-US" sz="1600" dirty="0">
                <a:latin typeface="+mn-lt"/>
              </a:rPr>
              <a:t>Personnel traveling OCONUS are required to complete an Isolated Personnel Report (ISOPREP) prior to departing CONUS. Available at </a:t>
            </a:r>
            <a:r>
              <a:rPr lang="en-US" sz="1600" dirty="0">
                <a:latin typeface="+mn-lt"/>
                <a:hlinkClick r:id="rId4"/>
              </a:rPr>
              <a:t>https://prmsglobal.prms.af.mil/prmsconv/profile/survey/start.aspx</a:t>
            </a:r>
            <a:r>
              <a:rPr lang="en-US" sz="1600" dirty="0">
                <a:latin typeface="+mn-lt"/>
              </a:rPr>
              <a:t>.</a:t>
            </a:r>
          </a:p>
          <a:p>
            <a:pPr marL="225425" lvl="1" indent="-225425">
              <a:lnSpc>
                <a:spcPct val="100000"/>
              </a:lnSpc>
              <a:spcBef>
                <a:spcPts val="0"/>
              </a:spcBef>
              <a:buFont typeface="Wingdings" panose="05000000000000000000" pitchFamily="2" charset="2"/>
              <a:buChar char="§"/>
            </a:pPr>
            <a:r>
              <a:rPr lang="en-US" sz="1600" dirty="0">
                <a:latin typeface="+mn-lt"/>
              </a:rPr>
              <a:t>Assignments to SOUTHCOM also require Human Rights training, available at </a:t>
            </a:r>
            <a:r>
              <a:rPr lang="en-US" sz="1600" dirty="0">
                <a:latin typeface="+mn-lt"/>
                <a:hlinkClick r:id="rId3"/>
              </a:rPr>
              <a:t>https://jkodirect.jten.mil</a:t>
            </a:r>
            <a:r>
              <a:rPr lang="en-US" sz="1600" dirty="0">
                <a:latin typeface="+mn-lt"/>
              </a:rPr>
              <a:t>.</a:t>
            </a:r>
          </a:p>
          <a:p>
            <a:pPr marL="225425" lvl="1" indent="-225425">
              <a:lnSpc>
                <a:spcPct val="100000"/>
              </a:lnSpc>
              <a:spcBef>
                <a:spcPts val="0"/>
              </a:spcBef>
              <a:buFont typeface="Wingdings" panose="05000000000000000000" pitchFamily="2" charset="2"/>
              <a:buChar char="§"/>
            </a:pPr>
            <a:r>
              <a:rPr lang="en-US" sz="1600" dirty="0">
                <a:latin typeface="+mn-lt"/>
              </a:rPr>
              <a:t>The Foreign Clearance Guide (</a:t>
            </a:r>
            <a:r>
              <a:rPr lang="en-US" sz="1600" dirty="0">
                <a:latin typeface="+mn-lt"/>
                <a:hlinkClick r:id="rId5"/>
              </a:rPr>
              <a:t>www.fcg.pentagon.mil</a:t>
            </a:r>
            <a:r>
              <a:rPr lang="en-US" sz="1600" dirty="0">
                <a:latin typeface="+mn-lt"/>
              </a:rPr>
              <a:t>) and a</a:t>
            </a:r>
            <a:r>
              <a:rPr lang="en-US" sz="1600" dirty="0"/>
              <a:t>ssignment instructions </a:t>
            </a:r>
            <a:r>
              <a:rPr lang="en-US" sz="1600" dirty="0">
                <a:latin typeface="+mn-lt"/>
              </a:rPr>
              <a:t>may list additional training requirements.</a:t>
            </a:r>
          </a:p>
          <a:p>
            <a:pPr lvl="1">
              <a:lnSpc>
                <a:spcPct val="100000"/>
              </a:lnSpc>
              <a:spcBef>
                <a:spcPts val="0"/>
              </a:spcBef>
            </a:pPr>
            <a:endParaRPr lang="en-US" sz="1800" dirty="0">
              <a:latin typeface="+mn-lt"/>
            </a:endParaRPr>
          </a:p>
          <a:p>
            <a:pPr>
              <a:lnSpc>
                <a:spcPct val="100000"/>
              </a:lnSpc>
              <a:spcBef>
                <a:spcPts val="600"/>
              </a:spcBef>
            </a:pPr>
            <a:endParaRPr lang="en-US" sz="1800" b="0" dirty="0">
              <a:latin typeface="+mn-lt"/>
            </a:endParaRPr>
          </a:p>
          <a:p>
            <a:pPr>
              <a:lnSpc>
                <a:spcPct val="100000"/>
              </a:lnSpc>
              <a:spcBef>
                <a:spcPts val="600"/>
              </a:spcBef>
            </a:pPr>
            <a:endParaRPr lang="en-US" sz="1800" b="0" dirty="0"/>
          </a:p>
          <a:p>
            <a:pPr marL="0" indent="0">
              <a:buNone/>
            </a:pPr>
            <a:endParaRPr lang="en-US" sz="1800" dirty="0">
              <a:latin typeface="+mn-lt"/>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a:xfrm>
            <a:off x="3409951" y="254523"/>
            <a:ext cx="5511024" cy="480131"/>
          </a:xfrm>
        </p:spPr>
        <p:txBody>
          <a:bodyPr>
            <a:normAutofit fontScale="90000"/>
          </a:bodyPr>
          <a:lstStyle/>
          <a:p>
            <a:r>
              <a:rPr lang="en-US" i="1" dirty="0"/>
              <a:t>Passport/Visa/Travel Document Requirements </a:t>
            </a:r>
            <a:r>
              <a:rPr lang="en-US" sz="1800" i="1" dirty="0"/>
              <a:t>(continued)</a:t>
            </a:r>
            <a:endParaRPr lang="en-US" dirty="0"/>
          </a:p>
        </p:txBody>
      </p:sp>
      <p:sp>
        <p:nvSpPr>
          <p:cNvPr id="2" name="Rectangle 1"/>
          <p:cNvSpPr/>
          <p:nvPr/>
        </p:nvSpPr>
        <p:spPr>
          <a:xfrm>
            <a:off x="223025" y="5908649"/>
            <a:ext cx="8416150" cy="584775"/>
          </a:xfrm>
          <a:prstGeom prst="rect">
            <a:avLst/>
          </a:prstGeom>
        </p:spPr>
        <p:txBody>
          <a:bodyPr wrap="square">
            <a:spAutoFit/>
          </a:bodyPr>
          <a:lstStyle/>
          <a:p>
            <a:r>
              <a:rPr lang="en-US" sz="800" dirty="0">
                <a:solidFill>
                  <a:srgbClr val="FF0000"/>
                </a:solidFill>
              </a:rPr>
              <a:t>References:</a:t>
            </a:r>
          </a:p>
          <a:p>
            <a:pPr marL="173736" indent="-173736">
              <a:buFont typeface="Arial" panose="020B0604020202020204" pitchFamily="34" charset="0"/>
              <a:buChar char="•"/>
            </a:pPr>
            <a:r>
              <a:rPr lang="en-US" sz="800" dirty="0">
                <a:solidFill>
                  <a:srgbClr val="FF0000"/>
                </a:solidFill>
              </a:rPr>
              <a:t>https://www.amc.af.mil/Home/AMC-Travel-Site/AMC-Official-Travel-Page/ (Air Mobility Command Website)</a:t>
            </a:r>
          </a:p>
          <a:p>
            <a:pPr marL="171450" indent="-171450">
              <a:buFont typeface="Arial" panose="020B0604020202020204" pitchFamily="34" charset="0"/>
              <a:buChar char="•"/>
            </a:pPr>
            <a:r>
              <a:rPr lang="en-US" sz="800" dirty="0">
                <a:solidFill>
                  <a:srgbClr val="FF0000"/>
                </a:solidFill>
              </a:rPr>
              <a:t>AR 525-13 (</a:t>
            </a:r>
            <a:r>
              <a:rPr lang="en-US" sz="800" dirty="0" err="1">
                <a:solidFill>
                  <a:srgbClr val="FF0000"/>
                </a:solidFill>
              </a:rPr>
              <a:t>Anitterrorism</a:t>
            </a:r>
            <a:r>
              <a:rPr lang="en-US" sz="800" dirty="0">
                <a:solidFill>
                  <a:srgbClr val="FF0000"/>
                </a:solidFill>
              </a:rPr>
              <a:t>)</a:t>
            </a:r>
          </a:p>
          <a:p>
            <a:pPr marL="171450" lvl="0" indent="-171450">
              <a:buFont typeface="Arial" panose="020B0604020202020204" pitchFamily="34" charset="0"/>
              <a:buChar char="•"/>
              <a:defRPr/>
            </a:pPr>
            <a:r>
              <a:rPr lang="en-US" sz="800" dirty="0">
                <a:solidFill>
                  <a:srgbClr val="FF0000"/>
                </a:solidFill>
              </a:rPr>
              <a:t>https://www.fcg.pentagon.mil (Foreign Clearance Guide)</a:t>
            </a:r>
          </a:p>
        </p:txBody>
      </p:sp>
    </p:spTree>
    <p:extLst>
      <p:ext uri="{BB962C8B-B14F-4D97-AF65-F5344CB8AC3E}">
        <p14:creationId xmlns:p14="http://schemas.microsoft.com/office/powerpoint/2010/main" val="300293723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8021" y="6464403"/>
            <a:ext cx="1604211" cy="263263"/>
          </a:xfrm>
          <a:prstGeom prst="rect">
            <a:avLst/>
          </a:prstGeom>
        </p:spPr>
        <p:txBody>
          <a:bodyPr vert="horz" lIns="91440" tIns="45720" rIns="91440" bIns="45720" rtlCol="0" anchor="t">
            <a:noAutofit/>
          </a:bodyPr>
          <a:lstStyle/>
          <a:p>
            <a:pPr>
              <a:lnSpc>
                <a:spcPct val="120000"/>
              </a:lnSpc>
              <a:spcBef>
                <a:spcPct val="0"/>
              </a:spcBef>
              <a:defRPr/>
            </a:pPr>
            <a:r>
              <a:rPr lang="en-US" sz="800" b="1" dirty="0">
                <a:solidFill>
                  <a:prstClr val="white"/>
                </a:solidFill>
                <a:latin typeface="Arial" panose="020B0604020202020204" pitchFamily="34" charset="0"/>
                <a:cs typeface="Arial" panose="020B0604020202020204" pitchFamily="34" charset="0"/>
              </a:rPr>
              <a:t>As of: 050945JUN2024</a:t>
            </a:r>
          </a:p>
        </p:txBody>
      </p:sp>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50" y="4175620"/>
            <a:ext cx="5007210" cy="1411363"/>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dirty="0">
                <a:effectLst>
                  <a:outerShdw blurRad="38100" dist="38100" dir="2700000" algn="tl">
                    <a:srgbClr val="000000">
                      <a:alpha val="43137"/>
                    </a:srgbClr>
                  </a:outerShdw>
                </a:effectLst>
              </a:rPr>
              <a:t>OCONUS Reassignment Briefing</a:t>
            </a:r>
          </a:p>
        </p:txBody>
      </p:sp>
      <p:sp>
        <p:nvSpPr>
          <p:cNvPr id="11" name="object 23">
            <a:extLst>
              <a:ext uri="{FF2B5EF4-FFF2-40B4-BE49-F238E27FC236}">
                <a16:creationId xmlns:a16="http://schemas.microsoft.com/office/drawing/2014/main" id="{BFD01E0C-E063-C2AD-24F4-A228E37161FB}"/>
              </a:ext>
            </a:extLst>
          </p:cNvPr>
          <p:cNvSpPr txBox="1"/>
          <p:nvPr/>
        </p:nvSpPr>
        <p:spPr>
          <a:xfrm>
            <a:off x="6939185" y="6225952"/>
            <a:ext cx="2166333" cy="671338"/>
          </a:xfrm>
          <a:prstGeom prst="rect">
            <a:avLst/>
          </a:prstGeom>
        </p:spPr>
        <p:txBody>
          <a:bodyPr vert="horz" wrap="square" lIns="0" tIns="12065" rIns="0" bIns="0" rtlCol="0">
            <a:spAutoFit/>
          </a:bodyPr>
          <a:lstStyle/>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2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 HQ</a:t>
            </a:r>
            <a:r>
              <a:rPr kumimoji="0" sz="700" b="0" i="0" u="none" strike="noStrike" kern="0" cap="none" spc="-30"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IMCOM</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3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a:t>
            </a:r>
            <a:r>
              <a:rPr kumimoji="0" sz="700" b="0" i="0" u="none" strike="noStrike" kern="0" cap="none" spc="-10" normalizeH="0" baseline="0" noProof="0" dirty="0">
                <a:ln>
                  <a:noFill/>
                </a:ln>
                <a:solidFill>
                  <a:srgbClr val="FFFFFF"/>
                </a:solidFill>
                <a:effectLst/>
                <a:uLnTx/>
                <a:uFillTx/>
                <a:latin typeface="Arial"/>
                <a:cs typeface="Arial"/>
              </a:rPr>
              <a:t> </a:t>
            </a:r>
            <a:r>
              <a:rPr kumimoji="0" lang="en-US" sz="700" b="0" i="0" u="none" strike="noStrike" kern="0" cap="none" spc="-10" normalizeH="0" baseline="0" noProof="0" dirty="0">
                <a:ln>
                  <a:noFill/>
                </a:ln>
                <a:solidFill>
                  <a:srgbClr val="FFFFFF"/>
                </a:solidFill>
                <a:effectLst/>
                <a:uLnTx/>
                <a:uFillTx/>
                <a:latin typeface="Arial"/>
                <a:cs typeface="Arial"/>
              </a:rPr>
              <a:t>AMIM-G3</a:t>
            </a:r>
          </a:p>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CUI</a:t>
            </a:r>
            <a:r>
              <a:rPr kumimoji="0" sz="700" b="0" i="0" u="none" strike="noStrike" kern="0" cap="none" spc="-4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Category:</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20" normalizeH="0" baseline="0" noProof="0" dirty="0">
                <a:ln>
                  <a:noFill/>
                </a:ln>
                <a:solidFill>
                  <a:srgbClr val="FFFFFF"/>
                </a:solidFill>
                <a:effectLst/>
                <a:uLnTx/>
                <a:uFillTx/>
                <a:latin typeface="Arial"/>
                <a:cs typeface="Arial"/>
              </a:rPr>
              <a:t>OPSEC</a:t>
            </a:r>
            <a:endParaRPr kumimoji="0" sz="700" b="0" i="0" u="none" strike="noStrike" kern="0" cap="none" spc="0" normalizeH="0" baseline="0" noProof="0" dirty="0">
              <a:ln>
                <a:noFill/>
              </a:ln>
              <a:solidFill>
                <a:sysClr val="windowText" lastClr="000000"/>
              </a:solidFill>
              <a:effectLst/>
              <a:uLnTx/>
              <a:uFillTx/>
              <a:latin typeface="Arial"/>
              <a:cs typeface="Arial"/>
            </a:endParaRPr>
          </a:p>
          <a:p>
            <a:pPr marL="12700" marR="5080" lvl="0" indent="340995" algn="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Limited</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10" normalizeH="0" baseline="0" noProof="0" dirty="0">
                <a:ln>
                  <a:noFill/>
                </a:ln>
                <a:solidFill>
                  <a:srgbClr val="FFFFFF"/>
                </a:solidFill>
                <a:effectLst/>
                <a:uLnTx/>
                <a:uFillTx/>
                <a:latin typeface="Arial"/>
                <a:cs typeface="Arial"/>
              </a:rPr>
              <a:t>Dissemination</a:t>
            </a:r>
            <a:r>
              <a:rPr kumimoji="0" sz="700" b="0" i="0" u="none" strike="noStrike" kern="0" cap="none" spc="-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a:t>
            </a:r>
            <a:r>
              <a:rPr kumimoji="0" sz="700" b="0" i="0" u="none" strike="noStrike" kern="0" cap="none" spc="2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DL </a:t>
            </a:r>
            <a:r>
              <a:rPr kumimoji="0" sz="700" b="0" i="0" u="none" strike="noStrike" kern="0" cap="none" spc="-20" normalizeH="0" baseline="0" noProof="0" dirty="0">
                <a:ln>
                  <a:noFill/>
                </a:ln>
                <a:solidFill>
                  <a:srgbClr val="FFFFFF"/>
                </a:solidFill>
                <a:effectLst/>
                <a:uLnTx/>
                <a:uFillTx/>
                <a:latin typeface="Arial"/>
                <a:cs typeface="Arial"/>
              </a:rPr>
              <a:t>ONLY</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POC:</a:t>
            </a:r>
            <a:r>
              <a:rPr kumimoji="0" sz="700" b="0" i="0" u="none" strike="noStrike" kern="0" cap="none" spc="-25"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s</a:t>
            </a:r>
            <a:r>
              <a:rPr lang="en-US" sz="700" kern="0" dirty="0">
                <a:solidFill>
                  <a:srgbClr val="FFFFFF"/>
                </a:solidFill>
                <a:latin typeface="Arial"/>
                <a:cs typeface="Arial"/>
              </a:rPr>
              <a:t>amanth.m.evans13.civ@army.mil/210.466.0014</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sp>
        <p:nvSpPr>
          <p:cNvPr id="4" name="Classification bottom">
            <a:extLst>
              <a:ext uri="{FF2B5EF4-FFF2-40B4-BE49-F238E27FC236}">
                <a16:creationId xmlns:a16="http://schemas.microsoft.com/office/drawing/2014/main" id="{CC4BFDA5-F7CA-5E5A-304E-F6C976F340BB}"/>
              </a:ext>
            </a:extLst>
          </p:cNvPr>
          <p:cNvSpPr txBox="1"/>
          <p:nvPr/>
        </p:nvSpPr>
        <p:spPr bwMode="black">
          <a:xfrm>
            <a:off x="53071" y="6681846"/>
            <a:ext cx="1188720" cy="107722"/>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err="1">
                <a:ln>
                  <a:noFill/>
                </a:ln>
                <a:solidFill>
                  <a:schemeClr val="bg1"/>
                </a:solidFill>
                <a:effectLst/>
                <a:uLnTx/>
                <a:uFillTx/>
                <a:latin typeface="Arial" panose="020B0604020202020204"/>
                <a:ea typeface="+mn-ea"/>
                <a:cs typeface="Arial" panose="020B0604020202020204" pitchFamily="34" charset="0"/>
              </a:rPr>
              <a:t>Title_Version</a:t>
            </a:r>
            <a:endPar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endParaRPr>
          </a:p>
        </p:txBody>
      </p:sp>
      <p:sp>
        <p:nvSpPr>
          <p:cNvPr id="9" name="TextBox 8">
            <a:extLst>
              <a:ext uri="{FF2B5EF4-FFF2-40B4-BE49-F238E27FC236}">
                <a16:creationId xmlns:a16="http://schemas.microsoft.com/office/drawing/2014/main" id="{B74A19EF-1A1C-4D47-1BDA-C43759DCC548}"/>
              </a:ext>
            </a:extLst>
          </p:cNvPr>
          <p:cNvSpPr txBox="1"/>
          <p:nvPr/>
        </p:nvSpPr>
        <p:spPr>
          <a:xfrm>
            <a:off x="2066361" y="6301559"/>
            <a:ext cx="5029200" cy="553998"/>
          </a:xfrm>
          <a:prstGeom prst="rect">
            <a:avLst/>
          </a:prstGeom>
          <a:noFill/>
        </p:spPr>
        <p:txBody>
          <a:bodyPr wrap="square" rtlCol="0">
            <a:spAutoFit/>
          </a:bodyPr>
          <a:lstStyle/>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Reassignments</a:t>
            </a:r>
          </a:p>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DHR/MPD</a:t>
            </a:r>
          </a:p>
          <a:p>
            <a:pPr algn="ctr"/>
            <a:r>
              <a:rPr kumimoji="0" lang="en-US" sz="1000" b="1" u="none" strike="noStrike" kern="0" cap="none" spc="0" normalizeH="0" baseline="0" noProof="0" dirty="0">
                <a:ln>
                  <a:noFill/>
                </a:ln>
                <a:solidFill>
                  <a:srgbClr val="FFFFFF"/>
                </a:solidFill>
                <a:effectLst/>
                <a:uLnTx/>
                <a:uFillTx/>
                <a:latin typeface="Arial"/>
                <a:cs typeface="Arial"/>
              </a:rPr>
              <a:t>U.S.</a:t>
            </a:r>
            <a:r>
              <a:rPr kumimoji="0" lang="en-US" sz="1000" b="1" u="none" strike="noStrike" kern="0" cap="none" spc="-75" normalizeH="0" baseline="0" noProof="0" dirty="0">
                <a:ln>
                  <a:noFill/>
                </a:ln>
                <a:solidFill>
                  <a:srgbClr val="FFFFFF"/>
                </a:solidFill>
                <a:effectLst/>
                <a:uLnTx/>
                <a:uFillTx/>
                <a:latin typeface="Arial"/>
                <a:cs typeface="Arial"/>
              </a:rPr>
              <a:t> </a:t>
            </a:r>
            <a:r>
              <a:rPr kumimoji="0" lang="en-US" sz="1000" b="1" u="none" strike="noStrike" kern="0" cap="none" spc="0" normalizeH="0" baseline="0" noProof="0" dirty="0">
                <a:ln>
                  <a:noFill/>
                </a:ln>
                <a:solidFill>
                  <a:srgbClr val="FFFFFF"/>
                </a:solidFill>
                <a:effectLst/>
                <a:uLnTx/>
                <a:uFillTx/>
                <a:latin typeface="Arial"/>
                <a:cs typeface="Arial"/>
              </a:rPr>
              <a:t>Army</a:t>
            </a:r>
            <a:r>
              <a:rPr kumimoji="0" lang="en-US" sz="1000" b="1" u="none" strike="noStrike" kern="0" cap="none" spc="10" normalizeH="0" baseline="0" noProof="0" dirty="0">
                <a:ln>
                  <a:noFill/>
                </a:ln>
                <a:solidFill>
                  <a:srgbClr val="FFFFFF"/>
                </a:solidFill>
                <a:effectLst/>
                <a:uLnTx/>
                <a:uFillTx/>
                <a:latin typeface="Arial"/>
                <a:cs typeface="Arial"/>
              </a:rPr>
              <a:t> I</a:t>
            </a:r>
            <a:r>
              <a:rPr kumimoji="0" lang="en-US" sz="1000" b="1" u="none" strike="noStrike" kern="0" cap="none" spc="0" normalizeH="0" baseline="0" noProof="0" dirty="0">
                <a:ln>
                  <a:noFill/>
                </a:ln>
                <a:solidFill>
                  <a:srgbClr val="FFFFFF"/>
                </a:solidFill>
                <a:effectLst/>
                <a:uLnTx/>
                <a:uFillTx/>
                <a:latin typeface="Arial"/>
                <a:cs typeface="Arial"/>
              </a:rPr>
              <a:t>nstallation Management </a:t>
            </a:r>
            <a:r>
              <a:rPr kumimoji="0" lang="en-US" sz="1000" b="1" u="none" strike="noStrike" kern="0" cap="none" spc="-10" normalizeH="0" baseline="0" noProof="0" dirty="0">
                <a:ln>
                  <a:noFill/>
                </a:ln>
                <a:solidFill>
                  <a:srgbClr val="FFFFFF"/>
                </a:solidFill>
                <a:effectLst/>
                <a:uLnTx/>
                <a:uFillTx/>
                <a:latin typeface="Arial"/>
                <a:cs typeface="Arial"/>
              </a:rPr>
              <a:t>Command</a:t>
            </a:r>
            <a:endParaRPr lang="en-US" sz="1050" b="1" dirty="0">
              <a:solidFill>
                <a:prstClr val="white"/>
              </a:solidFill>
              <a:effectLst>
                <a:outerShdw blurRad="63500" dist="25400" dir="3600000" algn="t" rotWithShape="0">
                  <a:prstClr val="black">
                    <a:alpha val="90000"/>
                  </a:prstClr>
                </a:outerShdw>
              </a:effectLst>
              <a:cs typeface="Arial" pitchFamily="34" charset="0"/>
            </a:endParaRPr>
          </a:p>
        </p:txBody>
      </p:sp>
      <p:sp>
        <p:nvSpPr>
          <p:cNvPr id="13" name="Classification bottom">
            <a:extLst>
              <a:ext uri="{FF2B5EF4-FFF2-40B4-BE49-F238E27FC236}">
                <a16:creationId xmlns:a16="http://schemas.microsoft.com/office/drawing/2014/main" id="{FC218BED-AA82-0EBF-37FF-0AC492E0AB78}"/>
              </a:ext>
            </a:extLst>
          </p:cNvPr>
          <p:cNvSpPr txBox="1"/>
          <p:nvPr/>
        </p:nvSpPr>
        <p:spPr bwMode="black">
          <a:xfrm>
            <a:off x="3977640" y="28756"/>
            <a:ext cx="1188720" cy="107722"/>
          </a:xfrm>
          <a:prstGeom prst="rect">
            <a:avLst/>
          </a:prstGeom>
          <a:noFill/>
        </p:spPr>
        <p:txBody>
          <a:bodyPr wrap="none" lIns="0" tIns="0" rIns="0" bIns="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latin typeface="Arial" panose="020B0604020202020204"/>
                <a:ea typeface="+mn-ea"/>
                <a:cs typeface="Arial" panose="020B0604020202020204" pitchFamily="34" charset="0"/>
              </a:rPr>
              <a:t>CUI</a:t>
            </a:r>
          </a:p>
        </p:txBody>
      </p:sp>
    </p:spTree>
    <p:extLst>
      <p:ext uri="{BB962C8B-B14F-4D97-AF65-F5344CB8AC3E}">
        <p14:creationId xmlns:p14="http://schemas.microsoft.com/office/powerpoint/2010/main" val="398080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675" y="1133475"/>
            <a:ext cx="8568648" cy="5201416"/>
          </a:xfrm>
        </p:spPr>
        <p:txBody>
          <a:bodyPr>
            <a:noAutofit/>
          </a:bodyPr>
          <a:lstStyle/>
          <a:p>
            <a:pPr marL="173038" lvl="1" indent="-173038">
              <a:lnSpc>
                <a:spcPct val="200000"/>
              </a:lnSpc>
              <a:spcBef>
                <a:spcPts val="0"/>
              </a:spcBef>
              <a:buFont typeface="Wingdings" panose="05000000000000000000" pitchFamily="2" charset="2"/>
              <a:buChar char="ü"/>
            </a:pPr>
            <a:r>
              <a:rPr lang="en-US" sz="1800" dirty="0">
                <a:latin typeface="+mj-lt"/>
              </a:rPr>
              <a:t>Availability Date</a:t>
            </a:r>
          </a:p>
          <a:p>
            <a:pPr marL="173038" lvl="1" indent="-173038">
              <a:lnSpc>
                <a:spcPct val="200000"/>
              </a:lnSpc>
              <a:spcBef>
                <a:spcPts val="0"/>
              </a:spcBef>
              <a:buFont typeface="Wingdings" panose="05000000000000000000" pitchFamily="2" charset="2"/>
              <a:buChar char="ü"/>
            </a:pPr>
            <a:r>
              <a:rPr lang="en-US" sz="1800" dirty="0">
                <a:latin typeface="+mj-lt"/>
              </a:rPr>
              <a:t>NATO Orders</a:t>
            </a:r>
          </a:p>
          <a:p>
            <a:pPr marL="173038" lvl="1" indent="-173038">
              <a:lnSpc>
                <a:spcPct val="200000"/>
              </a:lnSpc>
              <a:spcBef>
                <a:spcPts val="0"/>
              </a:spcBef>
              <a:buFont typeface="Wingdings" panose="05000000000000000000" pitchFamily="2" charset="2"/>
              <a:buChar char="ü"/>
            </a:pPr>
            <a:r>
              <a:rPr lang="en-US" sz="1800" dirty="0">
                <a:latin typeface="+mj-lt"/>
              </a:rPr>
              <a:t>OCONUS Reassignment packet requirements</a:t>
            </a:r>
          </a:p>
          <a:p>
            <a:pPr marL="173038" lvl="1" indent="-173038">
              <a:lnSpc>
                <a:spcPct val="200000"/>
              </a:lnSpc>
              <a:spcBef>
                <a:spcPts val="0"/>
              </a:spcBef>
              <a:buFont typeface="Wingdings" panose="05000000000000000000" pitchFamily="2" charset="2"/>
              <a:buChar char="ü"/>
            </a:pPr>
            <a:r>
              <a:rPr lang="en-US" sz="1800" dirty="0">
                <a:latin typeface="+mj-lt"/>
              </a:rPr>
              <a:t>Tour Election for Overseas (OCONUS) Assignments (DA Form 5121)</a:t>
            </a:r>
          </a:p>
          <a:p>
            <a:pPr marL="173038" lvl="1" indent="-173038">
              <a:lnSpc>
                <a:spcPct val="200000"/>
              </a:lnSpc>
              <a:spcBef>
                <a:spcPts val="0"/>
              </a:spcBef>
              <a:buFont typeface="Wingdings" panose="05000000000000000000" pitchFamily="2" charset="2"/>
              <a:buChar char="ü"/>
            </a:pPr>
            <a:r>
              <a:rPr lang="en-US" sz="1800" dirty="0">
                <a:latin typeface="+mj-lt"/>
              </a:rPr>
              <a:t>Home base or Advanced Assignment Program (HAAP)*</a:t>
            </a:r>
          </a:p>
          <a:p>
            <a:pPr marL="173038" lvl="1" indent="-173038">
              <a:lnSpc>
                <a:spcPct val="200000"/>
              </a:lnSpc>
              <a:spcBef>
                <a:spcPts val="0"/>
              </a:spcBef>
              <a:buFont typeface="Wingdings" panose="05000000000000000000" pitchFamily="2" charset="2"/>
              <a:buChar char="ü"/>
            </a:pPr>
            <a:r>
              <a:rPr lang="en-US" sz="1800" dirty="0">
                <a:latin typeface="+mj-lt"/>
              </a:rPr>
              <a:t>Family Travel-Designated Place Moves</a:t>
            </a:r>
          </a:p>
        </p:txBody>
      </p:sp>
      <p:sp>
        <p:nvSpPr>
          <p:cNvPr id="9" name="Title 1"/>
          <p:cNvSpPr>
            <a:spLocks noGrp="1"/>
          </p:cNvSpPr>
          <p:nvPr>
            <p:ph type="title"/>
          </p:nvPr>
        </p:nvSpPr>
        <p:spPr>
          <a:xfrm>
            <a:off x="641889" y="301974"/>
            <a:ext cx="8214434" cy="480131"/>
          </a:xfrm>
        </p:spPr>
        <p:txBody>
          <a:bodyPr>
            <a:normAutofit fontScale="90000"/>
          </a:bodyPr>
          <a:lstStyle/>
          <a:p>
            <a:r>
              <a:rPr lang="en-US" i="1" dirty="0"/>
              <a:t>OCONUS Reassignment </a:t>
            </a:r>
            <a:br>
              <a:rPr lang="en-US" i="1" dirty="0"/>
            </a:br>
            <a:r>
              <a:rPr lang="en-US" i="1" dirty="0"/>
              <a:t>Briefing Agenda</a:t>
            </a:r>
          </a:p>
        </p:txBody>
      </p:sp>
      <p:sp>
        <p:nvSpPr>
          <p:cNvPr id="2" name="TextBox 1"/>
          <p:cNvSpPr txBox="1"/>
          <p:nvPr/>
        </p:nvSpPr>
        <p:spPr>
          <a:xfrm>
            <a:off x="287676" y="6171783"/>
            <a:ext cx="3880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*Reassignment Briefing requirements per AR 600-8-11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499140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566" y="1160205"/>
            <a:ext cx="8388709" cy="5352107"/>
          </a:xfrm>
        </p:spPr>
        <p:txBody>
          <a:bodyPr>
            <a:noAutofit/>
          </a:bodyPr>
          <a:lstStyle/>
          <a:p>
            <a:pPr lvl="1">
              <a:buFont typeface="Wingdings" panose="05000000000000000000" pitchFamily="2" charset="2"/>
              <a:buChar char="§"/>
            </a:pPr>
            <a:r>
              <a:rPr lang="en-US" sz="2200" dirty="0"/>
              <a:t>Availability date establishes the earliest authorized flight departure date.</a:t>
            </a:r>
          </a:p>
          <a:p>
            <a:pPr lvl="1">
              <a:buFont typeface="Wingdings" panose="05000000000000000000" pitchFamily="2" charset="2"/>
              <a:buChar char="§"/>
            </a:pPr>
            <a:endParaRPr lang="en-US" sz="2200" dirty="0"/>
          </a:p>
          <a:p>
            <a:pPr lvl="1">
              <a:buFont typeface="Wingdings" panose="05000000000000000000" pitchFamily="2" charset="2"/>
              <a:buChar char="§"/>
            </a:pPr>
            <a:r>
              <a:rPr lang="en-US" sz="2200" dirty="0"/>
              <a:t>Availability date is based on the reporting date to the next unit of assignment or Temporary Duty (TDY) station, minus the number of days travel time, leave, and any approved Permissive TDY.</a:t>
            </a:r>
            <a:endParaRPr lang="en-US" sz="2200" b="0" dirty="0"/>
          </a:p>
        </p:txBody>
      </p:sp>
      <p:sp>
        <p:nvSpPr>
          <p:cNvPr id="7" name="Title 1"/>
          <p:cNvSpPr>
            <a:spLocks noGrp="1"/>
          </p:cNvSpPr>
          <p:nvPr>
            <p:ph type="title"/>
          </p:nvPr>
        </p:nvSpPr>
        <p:spPr>
          <a:xfrm>
            <a:off x="700965" y="100584"/>
            <a:ext cx="8223959" cy="480131"/>
          </a:xfrm>
        </p:spPr>
        <p:txBody>
          <a:bodyPr/>
          <a:lstStyle/>
          <a:p>
            <a:r>
              <a:rPr lang="en-US" i="1" dirty="0"/>
              <a:t>Availability Date</a:t>
            </a:r>
          </a:p>
        </p:txBody>
      </p:sp>
      <p:sp>
        <p:nvSpPr>
          <p:cNvPr id="2" name="Rectangle 1"/>
          <p:cNvSpPr/>
          <p:nvPr/>
        </p:nvSpPr>
        <p:spPr>
          <a:xfrm>
            <a:off x="293566" y="6049202"/>
            <a:ext cx="2065228" cy="461665"/>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600-8-105 (Military Orders)</a:t>
            </a:r>
          </a:p>
          <a:p>
            <a:pPr marL="171450" indent="-171450">
              <a:buFont typeface="Arial" panose="020B0604020202020204" pitchFamily="34" charset="0"/>
              <a:buChar char="•"/>
            </a:pPr>
            <a:r>
              <a:rPr lang="en-US" sz="800" dirty="0">
                <a:solidFill>
                  <a:srgbClr val="FF0000"/>
                </a:solidFill>
              </a:rPr>
              <a:t>DA PAM 600-8-105 (Military Orders)</a:t>
            </a:r>
          </a:p>
        </p:txBody>
      </p:sp>
    </p:spTree>
    <p:extLst>
      <p:ext uri="{BB962C8B-B14F-4D97-AF65-F5344CB8AC3E}">
        <p14:creationId xmlns:p14="http://schemas.microsoft.com/office/powerpoint/2010/main" val="416391258"/>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EB206C-DDD4-C394-DD65-809F006DCCA2}"/>
              </a:ext>
            </a:extLst>
          </p:cNvPr>
          <p:cNvSpPr>
            <a:spLocks noGrp="1"/>
          </p:cNvSpPr>
          <p:nvPr>
            <p:ph idx="1"/>
          </p:nvPr>
        </p:nvSpPr>
        <p:spPr>
          <a:xfrm>
            <a:off x="245806" y="1144468"/>
            <a:ext cx="8681884" cy="3657600"/>
          </a:xfrm>
        </p:spPr>
        <p:txBody>
          <a:bodyPr>
            <a:normAutofit lnSpcReduction="10000"/>
          </a:bodyPr>
          <a:lstStyle/>
          <a:p>
            <a:pPr>
              <a:buFont typeface="Wingdings" panose="05000000000000000000" pitchFamily="2" charset="2"/>
              <a:buChar char="§"/>
            </a:pPr>
            <a:r>
              <a:rPr lang="en-US" sz="2400" dirty="0">
                <a:effectLst/>
                <a:latin typeface="+mj-lt"/>
                <a:ea typeface="Calibri" panose="020F0502020204030204" pitchFamily="34" charset="0"/>
              </a:rPr>
              <a:t>Many PCS locations in Europe and driving to Alaska through Canada require a NATO order for entry. Once you have your itinerary, you must provide a copy to the Reassignments Team so we can generate a NATO order. </a:t>
            </a:r>
          </a:p>
          <a:p>
            <a:pPr>
              <a:buFont typeface="Wingdings" panose="05000000000000000000" pitchFamily="2" charset="2"/>
              <a:buChar char="§"/>
            </a:pPr>
            <a:endParaRPr lang="en-US" sz="2400" dirty="0">
              <a:effectLst/>
              <a:latin typeface="+mj-lt"/>
              <a:ea typeface="Calibri" panose="020F0502020204030204" pitchFamily="34" charset="0"/>
            </a:endParaRPr>
          </a:p>
          <a:p>
            <a:pPr>
              <a:buFont typeface="Wingdings" panose="05000000000000000000" pitchFamily="2" charset="2"/>
              <a:buChar char="§"/>
            </a:pPr>
            <a:r>
              <a:rPr lang="en-US" sz="2400" b="1" dirty="0">
                <a:effectLst/>
                <a:latin typeface="+mj-lt"/>
                <a:ea typeface="Calibri" panose="020F0502020204030204" pitchFamily="34" charset="0"/>
              </a:rPr>
              <a:t>You may be denied entry at the border or unable to board your flight without the NATO order in hand.</a:t>
            </a:r>
          </a:p>
          <a:p>
            <a:pPr>
              <a:buFont typeface="Wingdings" panose="05000000000000000000" pitchFamily="2" charset="2"/>
              <a:buChar char="§"/>
            </a:pPr>
            <a:endParaRPr lang="en-US" sz="2400" b="1" dirty="0">
              <a:effectLst/>
              <a:latin typeface="+mj-lt"/>
              <a:ea typeface="Calibri" panose="020F0502020204030204" pitchFamily="34" charset="0"/>
            </a:endParaRPr>
          </a:p>
          <a:p>
            <a:pPr>
              <a:buFont typeface="Wingdings" panose="05000000000000000000" pitchFamily="2" charset="2"/>
              <a:buChar char="§"/>
            </a:pPr>
            <a:r>
              <a:rPr lang="en-US" sz="2400" dirty="0">
                <a:effectLst/>
                <a:latin typeface="+mj-lt"/>
                <a:ea typeface="Calibri" panose="020F0502020204030204" pitchFamily="34" charset="0"/>
              </a:rPr>
              <a:t>Location specific information can be found at: </a:t>
            </a:r>
            <a:r>
              <a:rPr lang="en-US" sz="2400" dirty="0">
                <a:latin typeface="+mj-lt"/>
                <a:hlinkClick r:id="rId2"/>
              </a:rPr>
              <a:t>https://apacs.milcloud.mil/fcg/</a:t>
            </a:r>
            <a:r>
              <a:rPr lang="en-US" sz="2400" dirty="0">
                <a:latin typeface="+mj-lt"/>
              </a:rPr>
              <a:t>. </a:t>
            </a:r>
          </a:p>
        </p:txBody>
      </p:sp>
      <p:sp>
        <p:nvSpPr>
          <p:cNvPr id="4" name="Title 3">
            <a:extLst>
              <a:ext uri="{FF2B5EF4-FFF2-40B4-BE49-F238E27FC236}">
                <a16:creationId xmlns:a16="http://schemas.microsoft.com/office/drawing/2014/main" id="{3010BC37-649E-0A7A-B21C-E0FDD93E6A50}"/>
              </a:ext>
            </a:extLst>
          </p:cNvPr>
          <p:cNvSpPr>
            <a:spLocks noGrp="1"/>
          </p:cNvSpPr>
          <p:nvPr>
            <p:ph type="title"/>
          </p:nvPr>
        </p:nvSpPr>
        <p:spPr>
          <a:xfrm>
            <a:off x="700966" y="100584"/>
            <a:ext cx="8226724" cy="480131"/>
          </a:xfrm>
        </p:spPr>
        <p:txBody>
          <a:bodyPr/>
          <a:lstStyle/>
          <a:p>
            <a:r>
              <a:rPr lang="en-US" i="1" dirty="0"/>
              <a:t>NATO ORDERS</a:t>
            </a:r>
          </a:p>
        </p:txBody>
      </p:sp>
      <p:sp>
        <p:nvSpPr>
          <p:cNvPr id="6" name="TextBox 5">
            <a:extLst>
              <a:ext uri="{FF2B5EF4-FFF2-40B4-BE49-F238E27FC236}">
                <a16:creationId xmlns:a16="http://schemas.microsoft.com/office/drawing/2014/main" id="{9B5518B7-E32E-A8FE-015E-43BE4ECC4628}"/>
              </a:ext>
            </a:extLst>
          </p:cNvPr>
          <p:cNvSpPr txBox="1"/>
          <p:nvPr/>
        </p:nvSpPr>
        <p:spPr>
          <a:xfrm>
            <a:off x="207916" y="6111198"/>
            <a:ext cx="4606412" cy="338554"/>
          </a:xfrm>
          <a:prstGeom prst="rect">
            <a:avLst/>
          </a:prstGeom>
          <a:noFill/>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DoD Foreign Clearance Guide</a:t>
            </a:r>
          </a:p>
        </p:txBody>
      </p:sp>
    </p:spTree>
    <p:extLst>
      <p:ext uri="{BB962C8B-B14F-4D97-AF65-F5344CB8AC3E}">
        <p14:creationId xmlns:p14="http://schemas.microsoft.com/office/powerpoint/2010/main" val="188134549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221" y="104035"/>
            <a:ext cx="8226704" cy="867930"/>
          </a:xfrm>
        </p:spPr>
        <p:txBody>
          <a:bodyPr/>
          <a:lstStyle/>
          <a:p>
            <a:r>
              <a:rPr lang="en-US" i="1" spc="-5" dirty="0"/>
              <a:t>OCONUS Reassignment </a:t>
            </a:r>
            <a:br>
              <a:rPr lang="en-US" i="1" spc="-5" dirty="0"/>
            </a:br>
            <a:r>
              <a:rPr lang="en-US" i="1" spc="-5" dirty="0"/>
              <a:t>Packet Requirements</a:t>
            </a:r>
          </a:p>
        </p:txBody>
      </p:sp>
      <p:sp>
        <p:nvSpPr>
          <p:cNvPr id="3" name="Content Placeholder 2"/>
          <p:cNvSpPr>
            <a:spLocks noGrp="1"/>
          </p:cNvSpPr>
          <p:nvPr>
            <p:ph idx="1"/>
          </p:nvPr>
        </p:nvSpPr>
        <p:spPr>
          <a:xfrm>
            <a:off x="300164" y="1152524"/>
            <a:ext cx="8491877" cy="5393241"/>
          </a:xfrm>
        </p:spPr>
        <p:txBody>
          <a:bodyPr>
            <a:noAutofit/>
          </a:bodyPr>
          <a:lstStyle/>
          <a:p>
            <a:pPr marL="12700" indent="0">
              <a:lnSpc>
                <a:spcPct val="100000"/>
              </a:lnSpc>
              <a:spcBef>
                <a:spcPts val="700"/>
              </a:spcBef>
              <a:buNone/>
              <a:tabLst>
                <a:tab pos="355600" algn="l"/>
                <a:tab pos="356235" algn="l"/>
              </a:tabLst>
            </a:pPr>
            <a:r>
              <a:rPr lang="en-US" sz="2000" b="0" spc="-5" dirty="0">
                <a:latin typeface="+mn-lt"/>
                <a:cs typeface="Arial"/>
              </a:rPr>
              <a:t>The following documents will be included in each Soldiers’ reassignment packet, as applicable.</a:t>
            </a:r>
          </a:p>
          <a:p>
            <a:pPr marL="696912" lvl="1" indent="-342900">
              <a:lnSpc>
                <a:spcPct val="100000"/>
              </a:lnSpc>
              <a:spcBef>
                <a:spcPts val="700"/>
              </a:spcBef>
              <a:buFont typeface="Wingdings" panose="05000000000000000000" pitchFamily="2" charset="2"/>
              <a:buChar char="q"/>
              <a:tabLst>
                <a:tab pos="355600" algn="l"/>
                <a:tab pos="356235" algn="l"/>
              </a:tabLst>
            </a:pPr>
            <a:r>
              <a:rPr lang="en-US" sz="1600" spc="-5" dirty="0">
                <a:cs typeface="Arial"/>
              </a:rPr>
              <a:t>PCS Worksheet</a:t>
            </a:r>
            <a:endParaRPr lang="en-US" sz="1600" b="0" spc="-5" dirty="0">
              <a:latin typeface="+mn-lt"/>
              <a:cs typeface="Arial"/>
            </a:endParaRPr>
          </a:p>
          <a:p>
            <a:pPr marL="696912" lvl="1" indent="-342900">
              <a:lnSpc>
                <a:spcPct val="100000"/>
              </a:lnSpc>
              <a:spcBef>
                <a:spcPts val="700"/>
              </a:spcBef>
              <a:buFont typeface="Wingdings" panose="05000000000000000000" pitchFamily="2" charset="2"/>
              <a:buChar char="q"/>
              <a:tabLst>
                <a:tab pos="355600" algn="l"/>
                <a:tab pos="356235" algn="l"/>
              </a:tabLst>
            </a:pPr>
            <a:r>
              <a:rPr lang="en-US" sz="1600" b="0" spc="-5" dirty="0">
                <a:latin typeface="+mn-lt"/>
                <a:cs typeface="Arial"/>
              </a:rPr>
              <a:t>DA Form 4036 (Medical and Dental Preparation for Overseas Movement)</a:t>
            </a:r>
          </a:p>
          <a:p>
            <a:pPr marL="696912" lvl="1" indent="-342900">
              <a:lnSpc>
                <a:spcPct val="100000"/>
              </a:lnSpc>
              <a:spcBef>
                <a:spcPts val="700"/>
              </a:spcBef>
              <a:buFont typeface="Wingdings" panose="05000000000000000000" pitchFamily="2" charset="2"/>
              <a:buChar char="q"/>
              <a:tabLst>
                <a:tab pos="355600" algn="l"/>
                <a:tab pos="356235" algn="l"/>
              </a:tabLst>
            </a:pPr>
            <a:r>
              <a:rPr lang="en-US" sz="1600" b="0" spc="-5" dirty="0">
                <a:latin typeface="+mn-lt"/>
                <a:cs typeface="Arial"/>
              </a:rPr>
              <a:t>DA Form 4787 (Overseas Reassignment Processing), if applicable.</a:t>
            </a:r>
          </a:p>
          <a:p>
            <a:pPr marL="696912" lvl="1" indent="-342900">
              <a:lnSpc>
                <a:spcPct val="100000"/>
              </a:lnSpc>
              <a:spcBef>
                <a:spcPts val="700"/>
              </a:spcBef>
              <a:buFont typeface="Wingdings" panose="05000000000000000000" pitchFamily="2" charset="2"/>
              <a:buChar char="q"/>
              <a:tabLst>
                <a:tab pos="355600" algn="l"/>
                <a:tab pos="356235" algn="l"/>
              </a:tabLst>
            </a:pPr>
            <a:r>
              <a:rPr lang="en-US" sz="1600" b="0" spc="-5" dirty="0">
                <a:latin typeface="+mn-lt"/>
                <a:cs typeface="Arial"/>
              </a:rPr>
              <a:t>DA Form 5118 (Reassignment Status and Eligibility Statement)</a:t>
            </a:r>
          </a:p>
          <a:p>
            <a:pPr marL="696912" lvl="1" indent="-342900">
              <a:lnSpc>
                <a:spcPct val="100000"/>
              </a:lnSpc>
              <a:spcBef>
                <a:spcPts val="700"/>
              </a:spcBef>
              <a:buFont typeface="Wingdings" panose="05000000000000000000" pitchFamily="2" charset="2"/>
              <a:buChar char="q"/>
              <a:tabLst>
                <a:tab pos="355600" algn="l"/>
                <a:tab pos="356235" algn="l"/>
              </a:tabLst>
            </a:pPr>
            <a:r>
              <a:rPr lang="en-US" sz="1600" b="0" spc="-5" dirty="0">
                <a:latin typeface="+mn-lt"/>
                <a:cs typeface="Arial"/>
              </a:rPr>
              <a:t>DA Form 5121 (Overseas Tour Election Statement), if applicable.</a:t>
            </a:r>
          </a:p>
          <a:p>
            <a:pPr marL="696912" lvl="1" indent="-342900">
              <a:lnSpc>
                <a:spcPct val="100000"/>
              </a:lnSpc>
              <a:spcBef>
                <a:spcPts val="700"/>
              </a:spcBef>
              <a:buFont typeface="Wingdings" panose="05000000000000000000" pitchFamily="2" charset="2"/>
              <a:buChar char="q"/>
              <a:tabLst>
                <a:tab pos="355600" algn="l"/>
                <a:tab pos="356235" algn="l"/>
              </a:tabLst>
            </a:pPr>
            <a:r>
              <a:rPr lang="en-US" sz="1600" spc="-5" dirty="0">
                <a:cs typeface="Arial"/>
              </a:rPr>
              <a:t>Alaska POV Form, if applicable.</a:t>
            </a:r>
          </a:p>
          <a:p>
            <a:pPr marL="696912" lvl="1" indent="-342900">
              <a:lnSpc>
                <a:spcPct val="100000"/>
              </a:lnSpc>
              <a:spcBef>
                <a:spcPts val="700"/>
              </a:spcBef>
              <a:buFont typeface="Wingdings" panose="05000000000000000000" pitchFamily="2" charset="2"/>
              <a:buChar char="q"/>
              <a:tabLst>
                <a:tab pos="355600" algn="l"/>
                <a:tab pos="356235" algn="l"/>
              </a:tabLst>
            </a:pPr>
            <a:r>
              <a:rPr lang="en-US" sz="1600" b="0" spc="-5" dirty="0">
                <a:latin typeface="+mn-lt"/>
                <a:cs typeface="Arial"/>
              </a:rPr>
              <a:t>Country specific Command Sponsorship Memorandums (Korea and Japan), if applicable.</a:t>
            </a:r>
          </a:p>
          <a:p>
            <a:pPr marL="696912" marR="639445" lvl="1" indent="-342900">
              <a:lnSpc>
                <a:spcPct val="100000"/>
              </a:lnSpc>
              <a:spcBef>
                <a:spcPts val="595"/>
              </a:spcBef>
              <a:buFont typeface="Wingdings" panose="05000000000000000000" pitchFamily="2" charset="2"/>
              <a:buChar char="q"/>
              <a:tabLst>
                <a:tab pos="355600" algn="l"/>
                <a:tab pos="356235" algn="l"/>
                <a:tab pos="2522855" algn="l"/>
              </a:tabLst>
            </a:pPr>
            <a:r>
              <a:rPr lang="en-US" sz="1600" b="0" spc="-5" dirty="0">
                <a:latin typeface="+mn-lt"/>
                <a:cs typeface="Arial"/>
              </a:rPr>
              <a:t>Copies of all reassignment management forms, including any reclassification, medical examination board, physical evaluation board actions, or reenlistment contract that relate directly to the reassignment action, and documents qualifying the Soldier for PCS movement, deletion, or deferment.</a:t>
            </a:r>
          </a:p>
        </p:txBody>
      </p:sp>
      <p:sp>
        <p:nvSpPr>
          <p:cNvPr id="4" name="Text Placeholder 4"/>
          <p:cNvSpPr txBox="1">
            <a:spLocks/>
          </p:cNvSpPr>
          <p:nvPr/>
        </p:nvSpPr>
        <p:spPr>
          <a:xfrm>
            <a:off x="772073" y="597923"/>
            <a:ext cx="7897307" cy="322531"/>
          </a:xfrm>
          <a:prstGeom prst="rect">
            <a:avLst/>
          </a:prstGeom>
        </p:spPr>
        <p:txBody>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800" dirty="0"/>
          </a:p>
        </p:txBody>
      </p:sp>
      <p:sp>
        <p:nvSpPr>
          <p:cNvPr id="5" name="Rectangle 4"/>
          <p:cNvSpPr/>
          <p:nvPr/>
        </p:nvSpPr>
        <p:spPr>
          <a:xfrm>
            <a:off x="227438" y="6090800"/>
            <a:ext cx="1706137"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p:txBody>
      </p:sp>
    </p:spTree>
    <p:extLst>
      <p:ext uri="{BB962C8B-B14F-4D97-AF65-F5344CB8AC3E}">
        <p14:creationId xmlns:p14="http://schemas.microsoft.com/office/powerpoint/2010/main" val="337757241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93" y="1074561"/>
            <a:ext cx="8683613" cy="1822804"/>
          </a:xfrm>
        </p:spPr>
        <p:txBody>
          <a:bodyPr>
            <a:noAutofit/>
          </a:bodyPr>
          <a:lstStyle/>
          <a:p>
            <a:pPr marL="0" lvl="1" indent="0">
              <a:lnSpc>
                <a:spcPct val="100000"/>
              </a:lnSpc>
              <a:spcBef>
                <a:spcPts val="0"/>
              </a:spcBef>
              <a:buNone/>
            </a:pPr>
            <a:r>
              <a:rPr lang="en-US" sz="2000" dirty="0">
                <a:solidFill>
                  <a:srgbClr val="231F20"/>
                </a:solidFill>
                <a:latin typeface="+mn-lt"/>
                <a:cs typeface="Tahoma"/>
              </a:rPr>
              <a:t>Soldiers on </a:t>
            </a:r>
            <a:r>
              <a:rPr lang="en-US" sz="2000" spc="-5" dirty="0">
                <a:solidFill>
                  <a:srgbClr val="231F20"/>
                </a:solidFill>
                <a:latin typeface="+mn-lt"/>
                <a:cs typeface="Tahoma"/>
              </a:rPr>
              <a:t>assignment to an overseas duty station must </a:t>
            </a:r>
            <a:r>
              <a:rPr lang="en-US" sz="2000" dirty="0">
                <a:solidFill>
                  <a:srgbClr val="231F20"/>
                </a:solidFill>
                <a:latin typeface="+mn-lt"/>
                <a:cs typeface="Tahoma"/>
              </a:rPr>
              <a:t>elect either </a:t>
            </a:r>
            <a:r>
              <a:rPr lang="en-US" sz="2000" spc="-5" dirty="0">
                <a:solidFill>
                  <a:srgbClr val="231F20"/>
                </a:solidFill>
                <a:latin typeface="+mn-lt"/>
                <a:cs typeface="Tahoma"/>
              </a:rPr>
              <a:t>an “all others (unaccompanied)” tour or </a:t>
            </a:r>
            <a:r>
              <a:rPr lang="en-US" sz="2000" dirty="0">
                <a:solidFill>
                  <a:srgbClr val="231F20"/>
                </a:solidFill>
                <a:latin typeface="+mn-lt"/>
                <a:cs typeface="Tahoma"/>
              </a:rPr>
              <a:t>a “with </a:t>
            </a:r>
            <a:r>
              <a:rPr lang="en-US" sz="2000" spc="-5" dirty="0">
                <a:solidFill>
                  <a:srgbClr val="231F20"/>
                </a:solidFill>
                <a:latin typeface="+mn-lt"/>
                <a:cs typeface="Tahoma"/>
              </a:rPr>
              <a:t>dependents (accompanied)”</a:t>
            </a:r>
            <a:r>
              <a:rPr lang="en-US" sz="2000" spc="-15" dirty="0">
                <a:solidFill>
                  <a:srgbClr val="231F20"/>
                </a:solidFill>
                <a:latin typeface="+mn-lt"/>
                <a:cs typeface="Tahoma"/>
              </a:rPr>
              <a:t> </a:t>
            </a:r>
            <a:r>
              <a:rPr lang="en-US" sz="2000" spc="-45" dirty="0">
                <a:latin typeface="+mn-lt"/>
                <a:cs typeface="Tahoma"/>
              </a:rPr>
              <a:t>tour*.</a:t>
            </a:r>
            <a:endParaRPr lang="en-US" sz="2000" spc="-45" dirty="0">
              <a:latin typeface="+mj-lt"/>
            </a:endParaRPr>
          </a:p>
          <a:p>
            <a:pPr marL="285750" lvl="1" indent="-285750">
              <a:lnSpc>
                <a:spcPct val="100000"/>
              </a:lnSpc>
              <a:spcBef>
                <a:spcPts val="0"/>
              </a:spcBef>
              <a:buFont typeface="Arial" panose="020B0604020202020204" pitchFamily="34" charset="0"/>
              <a:buChar char="•"/>
            </a:pPr>
            <a:r>
              <a:rPr lang="en-US" sz="1800" dirty="0">
                <a:solidFill>
                  <a:srgbClr val="231F20"/>
                </a:solidFill>
                <a:latin typeface="+mn-lt"/>
                <a:cs typeface="Tahoma"/>
              </a:rPr>
              <a:t>Complete DA Form 5121, Overseas Tour Election Statement.  </a:t>
            </a:r>
          </a:p>
          <a:p>
            <a:pPr marL="285750" lvl="1" indent="-285750">
              <a:lnSpc>
                <a:spcPct val="100000"/>
              </a:lnSpc>
              <a:spcBef>
                <a:spcPts val="0"/>
              </a:spcBef>
              <a:buFont typeface="Arial" panose="020B0604020202020204" pitchFamily="34" charset="0"/>
              <a:buChar char="•"/>
            </a:pPr>
            <a:r>
              <a:rPr lang="en-US" sz="1800" spc="-5" dirty="0">
                <a:solidFill>
                  <a:srgbClr val="231F20"/>
                </a:solidFill>
                <a:latin typeface="+mn-lt"/>
                <a:cs typeface="Tahoma"/>
              </a:rPr>
              <a:t>Read each statement on the form carefully before making the decision.</a:t>
            </a:r>
            <a:endParaRPr lang="en-US" sz="800" dirty="0">
              <a:latin typeface="+mj-lt"/>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a:xfrm>
            <a:off x="700964" y="225177"/>
            <a:ext cx="8212841" cy="480131"/>
          </a:xfrm>
        </p:spPr>
        <p:txBody>
          <a:bodyPr>
            <a:normAutofit fontScale="90000"/>
          </a:bodyPr>
          <a:lstStyle/>
          <a:p>
            <a:r>
              <a:rPr lang="en-US" i="1" dirty="0"/>
              <a:t>Tour Election for Overseas </a:t>
            </a:r>
            <a:br>
              <a:rPr lang="en-US" i="1" dirty="0"/>
            </a:br>
            <a:r>
              <a:rPr lang="en-US" i="1" dirty="0"/>
              <a:t>(OCONUS) Assignments</a:t>
            </a:r>
          </a:p>
        </p:txBody>
      </p:sp>
      <p:pic>
        <p:nvPicPr>
          <p:cNvPr id="2" name="Picture 1"/>
          <p:cNvPicPr>
            <a:picLocks noChangeAspect="1"/>
          </p:cNvPicPr>
          <p:nvPr/>
        </p:nvPicPr>
        <p:blipFill rotWithShape="1">
          <a:blip r:embed="rId3"/>
          <a:srcRect l="12102" t="41499" r="13092" b="18136"/>
          <a:stretch/>
        </p:blipFill>
        <p:spPr>
          <a:xfrm>
            <a:off x="344030" y="2336903"/>
            <a:ext cx="8455937" cy="2851842"/>
          </a:xfrm>
          <a:prstGeom prst="rect">
            <a:avLst/>
          </a:prstGeom>
          <a:ln w="19050">
            <a:solidFill>
              <a:schemeClr val="tx1"/>
            </a:solidFill>
          </a:ln>
        </p:spPr>
      </p:pic>
      <p:sp>
        <p:nvSpPr>
          <p:cNvPr id="8" name="Content Placeholder 2"/>
          <p:cNvSpPr txBox="1">
            <a:spLocks/>
          </p:cNvSpPr>
          <p:nvPr/>
        </p:nvSpPr>
        <p:spPr>
          <a:xfrm>
            <a:off x="170853" y="5253152"/>
            <a:ext cx="8802294" cy="648483"/>
          </a:xfrm>
          <a:prstGeom prst="rect">
            <a:avLst/>
          </a:prstGeom>
        </p:spPr>
        <p:txBody>
          <a:bodyPr vert="horz" lIns="91440" tIns="45720" rIns="91440" bIns="45720" rtlCol="0">
            <a:noAutofit/>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50800">
              <a:lnSpc>
                <a:spcPct val="100000"/>
              </a:lnSpc>
              <a:spcBef>
                <a:spcPts val="0"/>
              </a:spcBef>
              <a:buNone/>
            </a:pPr>
            <a:r>
              <a:rPr lang="en-US" sz="1000" b="0" i="1" dirty="0">
                <a:latin typeface="+mn-lt"/>
                <a:ea typeface="Calibri" panose="020F0502020204030204" pitchFamily="34" charset="0"/>
                <a:cs typeface="Tahoma"/>
              </a:rPr>
              <a:t>*</a:t>
            </a:r>
            <a:r>
              <a:rPr lang="en-US" sz="1000" b="0" i="1" dirty="0">
                <a:latin typeface="+mn-lt"/>
              </a:rPr>
              <a:t>Officers and career enlisted with no dependents who are not married to another Service-member and are assigned to long-tour areas overseas will serve the accompanied tour.  First-term </a:t>
            </a:r>
            <a:r>
              <a:rPr lang="en-US" sz="1000" b="0" i="1" dirty="0">
                <a:latin typeface="+mn-lt"/>
                <a:ea typeface="Calibri" panose="020F0502020204030204" pitchFamily="34" charset="0"/>
                <a:cs typeface="Tahoma"/>
              </a:rPr>
              <a:t>Soldiers with no dependents who are not married to another service-member on assignment to 36-month accompanied tour locations in Germany, Italy, Belgium, or Japan will serve the 36-month accompanied tour.</a:t>
            </a:r>
            <a:endParaRPr lang="en-US" sz="1000" b="0" i="1" dirty="0">
              <a:latin typeface="+mn-lt"/>
              <a:ea typeface="Calibri" panose="020F0502020204030204" pitchFamily="34" charset="0"/>
              <a:cs typeface="Times New Roman" panose="02020603050405020304" pitchFamily="18" charset="0"/>
            </a:endParaRPr>
          </a:p>
        </p:txBody>
      </p:sp>
      <p:sp>
        <p:nvSpPr>
          <p:cNvPr id="4" name="Rectangle 3"/>
          <p:cNvSpPr/>
          <p:nvPr/>
        </p:nvSpPr>
        <p:spPr>
          <a:xfrm>
            <a:off x="170853" y="5901635"/>
            <a:ext cx="1803554" cy="584775"/>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a:p>
            <a:pPr marL="171450" indent="-171450">
              <a:buFont typeface="Arial" panose="020B0604020202020204" pitchFamily="34" charset="0"/>
              <a:buChar char="•"/>
            </a:pPr>
            <a:r>
              <a:rPr lang="en-US" sz="800" dirty="0">
                <a:solidFill>
                  <a:srgbClr val="FF0000"/>
                </a:solidFill>
              </a:rPr>
              <a:t>AR 614-30 (Overseas Service)</a:t>
            </a:r>
          </a:p>
          <a:p>
            <a:pPr marL="171450" indent="-171450">
              <a:buFont typeface="Arial" panose="020B0604020202020204" pitchFamily="34" charset="0"/>
              <a:buChar char="•"/>
            </a:pPr>
            <a:r>
              <a:rPr lang="en-US" sz="800" dirty="0">
                <a:solidFill>
                  <a:srgbClr val="FF0000"/>
                </a:solidFill>
              </a:rPr>
              <a:t>AR 55-46 (Travel Overseas)</a:t>
            </a:r>
          </a:p>
        </p:txBody>
      </p:sp>
    </p:spTree>
    <p:extLst>
      <p:ext uri="{BB962C8B-B14F-4D97-AF65-F5344CB8AC3E}">
        <p14:creationId xmlns:p14="http://schemas.microsoft.com/office/powerpoint/2010/main" val="429494085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655" y="923925"/>
            <a:ext cx="8548690" cy="5634555"/>
          </a:xfrm>
        </p:spPr>
        <p:txBody>
          <a:bodyPr>
            <a:noAutofit/>
          </a:bodyPr>
          <a:lstStyle/>
          <a:p>
            <a:pPr>
              <a:buFont typeface="Wingdings" panose="05000000000000000000" pitchFamily="2" charset="2"/>
              <a:buChar char="§"/>
            </a:pPr>
            <a:r>
              <a:rPr lang="en-US" sz="1800" b="0" dirty="0"/>
              <a:t>HAAP assignments are available for Soldiers (E4-E8, WO1-O5) selected for a dependent-restricted tour. The HAAP provides advanced notice of follow-on assignment after a dependent-restricted tour.</a:t>
            </a:r>
          </a:p>
          <a:p>
            <a:pPr>
              <a:buFont typeface="Wingdings" panose="05000000000000000000" pitchFamily="2" charset="2"/>
              <a:buChar char="§"/>
            </a:pPr>
            <a:r>
              <a:rPr lang="en-US" sz="1800" b="0" dirty="0"/>
              <a:t>Participation in the HAAP is optional. Soldiers must complete a HAAP Statement to accept or decline the HAAP assignment. Soldiers who decline participation in the HAAP will be reassigned according to the needs of the Army following their dependent-restricted tour.</a:t>
            </a:r>
          </a:p>
          <a:p>
            <a:pPr>
              <a:buFont typeface="Wingdings" panose="05000000000000000000" pitchFamily="2" charset="2"/>
              <a:buChar char="§"/>
            </a:pPr>
            <a:r>
              <a:rPr lang="en-US" sz="1800" b="0" dirty="0"/>
              <a:t>Home Base</a:t>
            </a:r>
          </a:p>
          <a:p>
            <a:pPr lvl="1"/>
            <a:r>
              <a:rPr lang="en-US" sz="1800" b="0" dirty="0"/>
              <a:t>Return to the installation where they were stationed. Soldiers cannot relocate Family members at government expense.</a:t>
            </a:r>
          </a:p>
          <a:p>
            <a:pPr>
              <a:buFont typeface="Wingdings" panose="05000000000000000000" pitchFamily="2" charset="2"/>
              <a:buChar char="§"/>
            </a:pPr>
            <a:r>
              <a:rPr lang="en-US" sz="1800" b="0" dirty="0"/>
              <a:t>Advanced Assignment</a:t>
            </a:r>
          </a:p>
          <a:p>
            <a:pPr lvl="1"/>
            <a:r>
              <a:rPr lang="en-US" sz="1800" b="0" dirty="0"/>
              <a:t>Return to a different installation than they were stationed. Soldiers can only relocate Family members at government expense to the location of the advanced assignment. </a:t>
            </a:r>
          </a:p>
          <a:p>
            <a:pPr>
              <a:buFont typeface="Wingdings" panose="05000000000000000000" pitchFamily="2" charset="2"/>
              <a:buChar char="§"/>
            </a:pPr>
            <a:r>
              <a:rPr lang="en-US" sz="1800" b="0" dirty="0"/>
              <a:t>The home base or advanced assignment may be changed or canceled due to changing needs of the Army, or because the Soldier declines to participate, voluntarily extends their foreign service tour, or is selected to attend the SGM course.</a:t>
            </a:r>
          </a:p>
          <a:p>
            <a:endParaRPr lang="en-US" sz="2000" b="0" dirty="0"/>
          </a:p>
        </p:txBody>
      </p:sp>
      <p:sp>
        <p:nvSpPr>
          <p:cNvPr id="7" name="Title 1"/>
          <p:cNvSpPr>
            <a:spLocks noGrp="1"/>
          </p:cNvSpPr>
          <p:nvPr>
            <p:ph type="title"/>
          </p:nvPr>
        </p:nvSpPr>
        <p:spPr>
          <a:xfrm>
            <a:off x="1073945" y="212323"/>
            <a:ext cx="7772400" cy="480131"/>
          </a:xfrm>
        </p:spPr>
        <p:txBody>
          <a:bodyPr>
            <a:normAutofit fontScale="90000"/>
          </a:bodyPr>
          <a:lstStyle/>
          <a:p>
            <a:r>
              <a:rPr lang="en-US" i="1" dirty="0"/>
              <a:t>Home Base and Advance </a:t>
            </a:r>
            <a:br>
              <a:rPr lang="en-US" i="1" dirty="0"/>
            </a:br>
            <a:r>
              <a:rPr lang="en-US" i="1" dirty="0"/>
              <a:t>Assignment Program (HAAP)</a:t>
            </a:r>
          </a:p>
        </p:txBody>
      </p:sp>
      <p:sp>
        <p:nvSpPr>
          <p:cNvPr id="2" name="Rectangle 1"/>
          <p:cNvSpPr/>
          <p:nvPr/>
        </p:nvSpPr>
        <p:spPr>
          <a:xfrm>
            <a:off x="297655" y="6048216"/>
            <a:ext cx="3338418" cy="461665"/>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614-100 (Officer Assignment Policies, Details, and Transfers)</a:t>
            </a:r>
          </a:p>
          <a:p>
            <a:pPr marL="171450" indent="-171450">
              <a:buFont typeface="Arial" panose="020B0604020202020204" pitchFamily="34" charset="0"/>
              <a:buChar char="•"/>
            </a:pPr>
            <a:r>
              <a:rPr lang="en-US" sz="800" dirty="0">
                <a:solidFill>
                  <a:srgbClr val="FF0000"/>
                </a:solidFill>
              </a:rPr>
              <a:t>AR 614-200 (Enlisted Assignments and Utilization Management)</a:t>
            </a:r>
          </a:p>
        </p:txBody>
      </p:sp>
    </p:spTree>
    <p:extLst>
      <p:ext uri="{BB962C8B-B14F-4D97-AF65-F5344CB8AC3E}">
        <p14:creationId xmlns:p14="http://schemas.microsoft.com/office/powerpoint/2010/main" val="43620298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843" y="914399"/>
            <a:ext cx="8568646" cy="6139643"/>
          </a:xfrm>
        </p:spPr>
        <p:txBody>
          <a:bodyPr>
            <a:noAutofit/>
          </a:bodyPr>
          <a:lstStyle/>
          <a:p>
            <a:pPr marL="285750" lvl="1" indent="-285750">
              <a:lnSpc>
                <a:spcPct val="100000"/>
              </a:lnSpc>
              <a:spcBef>
                <a:spcPts val="0"/>
              </a:spcBef>
              <a:buFont typeface="Wingdings" panose="05000000000000000000" pitchFamily="2" charset="2"/>
              <a:buChar char="§"/>
            </a:pPr>
            <a:r>
              <a:rPr lang="en-US" sz="1750" dirty="0">
                <a:latin typeface="+mj-lt"/>
              </a:rPr>
              <a:t>Reassignment notification and briefing are required within 15 days of assignment transmission for officers; within 30 days for enlisted.</a:t>
            </a:r>
          </a:p>
          <a:p>
            <a:pPr marL="285750" lvl="1" indent="-285750">
              <a:lnSpc>
                <a:spcPct val="100000"/>
              </a:lnSpc>
              <a:spcBef>
                <a:spcPts val="0"/>
              </a:spcBef>
              <a:buFont typeface="Wingdings" panose="05000000000000000000" pitchFamily="2" charset="2"/>
              <a:buChar char="§"/>
            </a:pPr>
            <a:endParaRPr lang="en-US" sz="1750" dirty="0">
              <a:latin typeface="+mj-lt"/>
            </a:endParaRPr>
          </a:p>
          <a:p>
            <a:pPr marL="285750" lvl="1" indent="-285750">
              <a:lnSpc>
                <a:spcPct val="100000"/>
              </a:lnSpc>
              <a:spcBef>
                <a:spcPts val="0"/>
              </a:spcBef>
              <a:buFont typeface="Wingdings" panose="05000000000000000000" pitchFamily="2" charset="2"/>
              <a:buChar char="§"/>
            </a:pPr>
            <a:r>
              <a:rPr lang="en-US" sz="1750" dirty="0">
                <a:latin typeface="+mj-lt"/>
              </a:rPr>
              <a:t>Soldier suspense for the return of necessary documents and information to the personnel reassignment work center is 30 days after reassignment briefing.</a:t>
            </a:r>
          </a:p>
          <a:p>
            <a:pPr marL="285750" lvl="1" indent="-285750">
              <a:lnSpc>
                <a:spcPct val="100000"/>
              </a:lnSpc>
              <a:spcBef>
                <a:spcPts val="0"/>
              </a:spcBef>
              <a:buFont typeface="Wingdings" panose="05000000000000000000" pitchFamily="2" charset="2"/>
              <a:buChar char="§"/>
            </a:pPr>
            <a:endParaRPr lang="en-US" sz="1750" dirty="0">
              <a:latin typeface="+mj-lt"/>
            </a:endParaRPr>
          </a:p>
          <a:p>
            <a:pPr marL="285750" lvl="1" indent="-285750">
              <a:lnSpc>
                <a:spcPct val="100000"/>
              </a:lnSpc>
              <a:spcBef>
                <a:spcPts val="0"/>
              </a:spcBef>
              <a:buFont typeface="Wingdings" panose="05000000000000000000" pitchFamily="2" charset="2"/>
              <a:buChar char="§"/>
            </a:pPr>
            <a:r>
              <a:rPr lang="en-US" sz="1750" dirty="0"/>
              <a:t>The goal for PCS orders issuance is 120 days or more prior to report date, and no later than 10 days after the receipt of required documents and information.</a:t>
            </a:r>
          </a:p>
          <a:p>
            <a:pPr marL="285750" lvl="1" indent="-285750">
              <a:lnSpc>
                <a:spcPct val="100000"/>
              </a:lnSpc>
              <a:spcBef>
                <a:spcPts val="0"/>
              </a:spcBef>
              <a:buFont typeface="Wingdings" panose="05000000000000000000" pitchFamily="2" charset="2"/>
              <a:buChar char="§"/>
            </a:pPr>
            <a:endParaRPr lang="en-US" sz="1750" dirty="0">
              <a:latin typeface="+mj-lt"/>
            </a:endParaRPr>
          </a:p>
          <a:p>
            <a:pPr marL="285750" lvl="1" indent="-285750">
              <a:lnSpc>
                <a:spcPct val="100000"/>
              </a:lnSpc>
              <a:spcBef>
                <a:spcPts val="0"/>
              </a:spcBef>
              <a:buFont typeface="Wingdings" panose="05000000000000000000" pitchFamily="2" charset="2"/>
              <a:buChar char="§"/>
            </a:pPr>
            <a:r>
              <a:rPr lang="en-US" sz="1750" dirty="0">
                <a:latin typeface="+mj-lt"/>
              </a:rPr>
              <a:t>Army Community Service Overseas Orientation Briefing required within 30 days of assignment transmission for Soldiers on assignment to OCONUS; may be conducted in conjunction with reassignment briefing. See AR 608-1, Chapter 4.</a:t>
            </a:r>
          </a:p>
          <a:p>
            <a:pPr marL="285750" lvl="1" indent="-285750">
              <a:lnSpc>
                <a:spcPct val="100000"/>
              </a:lnSpc>
              <a:spcBef>
                <a:spcPts val="0"/>
              </a:spcBef>
              <a:buFont typeface="Wingdings" panose="05000000000000000000" pitchFamily="2" charset="2"/>
              <a:buChar char="§"/>
            </a:pPr>
            <a:endParaRPr lang="en-US" sz="1750" dirty="0">
              <a:latin typeface="+mj-lt"/>
            </a:endParaRPr>
          </a:p>
          <a:p>
            <a:pPr marL="285750" lvl="1" indent="-285750">
              <a:lnSpc>
                <a:spcPct val="100000"/>
              </a:lnSpc>
              <a:spcBef>
                <a:spcPts val="0"/>
              </a:spcBef>
              <a:buFont typeface="Wingdings" panose="05000000000000000000" pitchFamily="2" charset="2"/>
              <a:buChar char="§"/>
            </a:pPr>
            <a:r>
              <a:rPr lang="en-US" sz="1750" dirty="0">
                <a:latin typeface="+mj-lt"/>
              </a:rPr>
              <a:t>The personnel reassignment work center will inform the Brigade S1 of Soldiers who fail to complete the Reassignment Briefing.</a:t>
            </a:r>
          </a:p>
        </p:txBody>
      </p:sp>
      <p:sp>
        <p:nvSpPr>
          <p:cNvPr id="9" name="Title 1"/>
          <p:cNvSpPr>
            <a:spLocks noGrp="1"/>
          </p:cNvSpPr>
          <p:nvPr>
            <p:ph type="title"/>
          </p:nvPr>
        </p:nvSpPr>
        <p:spPr>
          <a:xfrm>
            <a:off x="700965" y="100584"/>
            <a:ext cx="8170523" cy="480131"/>
          </a:xfrm>
        </p:spPr>
        <p:txBody>
          <a:bodyPr/>
          <a:lstStyle/>
          <a:p>
            <a:r>
              <a:rPr lang="en-US" i="1" dirty="0"/>
              <a:t>Reassignment Process</a:t>
            </a:r>
          </a:p>
        </p:txBody>
      </p:sp>
      <p:sp>
        <p:nvSpPr>
          <p:cNvPr id="2" name="TextBox 1"/>
          <p:cNvSpPr txBox="1"/>
          <p:nvPr/>
        </p:nvSpPr>
        <p:spPr>
          <a:xfrm>
            <a:off x="302843" y="5885655"/>
            <a:ext cx="3159794" cy="584775"/>
          </a:xfrm>
          <a:prstGeom prst="rect">
            <a:avLst/>
          </a:prstGeom>
          <a:noFill/>
        </p:spPr>
        <p:txBody>
          <a:bodyPr wrap="square" rtlCol="0">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a:p>
            <a:pPr marL="171450" indent="-171450">
              <a:buFont typeface="Arial" panose="020B0604020202020204" pitchFamily="34" charset="0"/>
              <a:buChar char="•"/>
            </a:pPr>
            <a:r>
              <a:rPr lang="en-US" sz="800" dirty="0">
                <a:solidFill>
                  <a:srgbClr val="FF0000"/>
                </a:solidFill>
              </a:rPr>
              <a:t>AR 608-1 (Army Community Service)</a:t>
            </a:r>
          </a:p>
          <a:p>
            <a:pPr marL="171450" lvl="0" indent="-171450">
              <a:buFont typeface="Arial" panose="020B0604020202020204" pitchFamily="34" charset="0"/>
              <a:buChar char="•"/>
              <a:defRPr/>
            </a:pPr>
            <a:r>
              <a:rPr lang="en-US" sz="800" dirty="0">
                <a:solidFill>
                  <a:srgbClr val="FF0000"/>
                </a:solidFill>
              </a:rPr>
              <a:t>MILPER Message 20-342 (PCS Orders Processing</a:t>
            </a:r>
            <a:endParaRPr lang="en-US" dirty="0">
              <a:solidFill>
                <a:srgbClr val="FF0000"/>
              </a:solidFill>
            </a:endParaRPr>
          </a:p>
        </p:txBody>
      </p:sp>
    </p:spTree>
    <p:extLst>
      <p:ext uri="{BB962C8B-B14F-4D97-AF65-F5344CB8AC3E}">
        <p14:creationId xmlns:p14="http://schemas.microsoft.com/office/powerpoint/2010/main" val="98681017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093" y="1162050"/>
            <a:ext cx="8582145" cy="5313168"/>
          </a:xfrm>
        </p:spPr>
        <p:txBody>
          <a:bodyPr>
            <a:noAutofit/>
          </a:bodyPr>
          <a:lstStyle/>
          <a:p>
            <a:pPr marL="285750" lvl="1" indent="-285750">
              <a:lnSpc>
                <a:spcPct val="100000"/>
              </a:lnSpc>
              <a:spcBef>
                <a:spcPts val="600"/>
              </a:spcBef>
              <a:buFont typeface="Wingdings" panose="05000000000000000000" pitchFamily="2" charset="2"/>
              <a:buChar char="§"/>
            </a:pPr>
            <a:r>
              <a:rPr lang="en-US" sz="1600" dirty="0">
                <a:latin typeface="+mn-lt"/>
              </a:rPr>
              <a:t>Soldiers on assignment to dependent-restricted tours are authorized to move Family members to a designated place, unless participating in the HAAP.</a:t>
            </a:r>
          </a:p>
          <a:p>
            <a:pPr marL="285750" lvl="1" indent="-285750">
              <a:lnSpc>
                <a:spcPct val="100000"/>
              </a:lnSpc>
              <a:spcBef>
                <a:spcPts val="600"/>
              </a:spcBef>
              <a:buFont typeface="Wingdings" panose="05000000000000000000" pitchFamily="2" charset="2"/>
              <a:buChar char="§"/>
            </a:pPr>
            <a:r>
              <a:rPr lang="en-US" sz="1600" dirty="0">
                <a:latin typeface="+mn-lt"/>
              </a:rPr>
              <a:t>Soldiers who elect to serve an unaccompanied tour are authorized to move Family members to a designated place.</a:t>
            </a:r>
          </a:p>
          <a:p>
            <a:pPr marL="285750" lvl="1" indent="-285750">
              <a:lnSpc>
                <a:spcPct val="100000"/>
              </a:lnSpc>
              <a:spcBef>
                <a:spcPts val="600"/>
              </a:spcBef>
              <a:buFont typeface="Wingdings" panose="05000000000000000000" pitchFamily="2" charset="2"/>
              <a:buChar char="§"/>
            </a:pPr>
            <a:r>
              <a:rPr lang="en-US" sz="1600" dirty="0"/>
              <a:t>Family members cannot be moved again at Government expense until subsequent PCS, or if the Soldier serves a consecutive overseas tour.</a:t>
            </a:r>
          </a:p>
          <a:p>
            <a:pPr marL="285750" lvl="1" indent="-285750">
              <a:lnSpc>
                <a:spcPct val="100000"/>
              </a:lnSpc>
              <a:spcBef>
                <a:spcPts val="600"/>
              </a:spcBef>
              <a:buFont typeface="Wingdings" panose="05000000000000000000" pitchFamily="2" charset="2"/>
              <a:buChar char="§"/>
            </a:pPr>
            <a:r>
              <a:rPr lang="en-US" sz="1600" dirty="0">
                <a:latin typeface="+mn-lt"/>
              </a:rPr>
              <a:t>Soldiers authorized deferred travel for Family members are not authorized to move Family members to a designated place, unless travel is expected to be delayed by 20 weeks or more (nonconcurrent travel). Family members will then be authorized to travel from the designated place to the new PDS at government expense provided the Family members are command sponsored and the Soldier has at least 12 months remaining in the OCONUS command.</a:t>
            </a:r>
          </a:p>
          <a:p>
            <a:pPr marL="285750" lvl="1" indent="-285750">
              <a:lnSpc>
                <a:spcPct val="100000"/>
              </a:lnSpc>
              <a:spcBef>
                <a:spcPts val="600"/>
              </a:spcBef>
              <a:buFont typeface="Wingdings" panose="05000000000000000000" pitchFamily="2" charset="2"/>
              <a:buChar char="§"/>
            </a:pPr>
            <a:r>
              <a:rPr lang="en-US" sz="1600" dirty="0">
                <a:latin typeface="+mn-lt"/>
              </a:rPr>
              <a:t>The designated place may be:</a:t>
            </a:r>
          </a:p>
          <a:p>
            <a:pPr marL="914400" lvl="2" indent="-285750">
              <a:lnSpc>
                <a:spcPct val="100000"/>
              </a:lnSpc>
              <a:spcBef>
                <a:spcPts val="100"/>
              </a:spcBef>
              <a:buFont typeface="Arial" panose="020B0604020202020204" pitchFamily="34" charset="0"/>
              <a:buChar char="‒"/>
            </a:pPr>
            <a:r>
              <a:rPr lang="en-US" sz="1400" dirty="0">
                <a:latin typeface="+mn-lt"/>
              </a:rPr>
              <a:t>any location in CONUS</a:t>
            </a:r>
          </a:p>
          <a:p>
            <a:pPr marL="914400" lvl="2" indent="-285750">
              <a:lnSpc>
                <a:spcPct val="100000"/>
              </a:lnSpc>
              <a:spcBef>
                <a:spcPts val="100"/>
              </a:spcBef>
              <a:buFont typeface="Arial" panose="020B0604020202020204" pitchFamily="34" charset="0"/>
              <a:buChar char="‒"/>
            </a:pPr>
            <a:r>
              <a:rPr lang="en-US" sz="1400" dirty="0">
                <a:latin typeface="+mn-lt"/>
              </a:rPr>
              <a:t>Alaska, Hawaii, Puerto Rico, or US territory/possession (losing installation commander approval)</a:t>
            </a:r>
          </a:p>
          <a:p>
            <a:pPr marL="914400" lvl="2" indent="-285750">
              <a:lnSpc>
                <a:spcPct val="100000"/>
              </a:lnSpc>
              <a:spcBef>
                <a:spcPts val="100"/>
              </a:spcBef>
              <a:buFont typeface="Arial" panose="020B0604020202020204" pitchFamily="34" charset="0"/>
              <a:buChar char="‒"/>
            </a:pPr>
            <a:r>
              <a:rPr lang="en-US" sz="1400" dirty="0">
                <a:latin typeface="+mn-lt"/>
              </a:rPr>
              <a:t>The follow-on PDS (dependent-restricted and unaccompanied tours only)</a:t>
            </a:r>
          </a:p>
          <a:p>
            <a:pPr marL="914400" lvl="2" indent="-285750">
              <a:lnSpc>
                <a:spcPct val="100000"/>
              </a:lnSpc>
              <a:spcBef>
                <a:spcPts val="100"/>
              </a:spcBef>
              <a:buFont typeface="Arial" panose="020B0604020202020204" pitchFamily="34" charset="0"/>
              <a:buChar char="‒"/>
            </a:pPr>
            <a:r>
              <a:rPr lang="en-US" sz="1400" dirty="0">
                <a:latin typeface="+mn-lt"/>
              </a:rPr>
              <a:t>Any OCONUS location approved by the Secretary of the Army (dependent-restricted tours only)</a:t>
            </a:r>
          </a:p>
        </p:txBody>
      </p:sp>
      <p:sp>
        <p:nvSpPr>
          <p:cNvPr id="7" name="Title 1"/>
          <p:cNvSpPr>
            <a:spLocks noGrp="1"/>
          </p:cNvSpPr>
          <p:nvPr>
            <p:ph type="title"/>
          </p:nvPr>
        </p:nvSpPr>
        <p:spPr>
          <a:xfrm>
            <a:off x="999266" y="224409"/>
            <a:ext cx="7878971" cy="480131"/>
          </a:xfrm>
        </p:spPr>
        <p:txBody>
          <a:bodyPr>
            <a:normAutofit fontScale="90000"/>
          </a:bodyPr>
          <a:lstStyle/>
          <a:p>
            <a:r>
              <a:rPr lang="en-US" i="1" dirty="0"/>
              <a:t>Family Travel-</a:t>
            </a:r>
            <a:br>
              <a:rPr lang="en-US" i="1" dirty="0"/>
            </a:br>
            <a:r>
              <a:rPr lang="en-US" i="1" dirty="0"/>
              <a:t>Designated Place Moves</a:t>
            </a:r>
          </a:p>
        </p:txBody>
      </p:sp>
      <p:sp>
        <p:nvSpPr>
          <p:cNvPr id="2" name="Rectangle 1"/>
          <p:cNvSpPr/>
          <p:nvPr/>
        </p:nvSpPr>
        <p:spPr>
          <a:xfrm>
            <a:off x="296093" y="6136664"/>
            <a:ext cx="1678772"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55-46 (Travel Overseas)</a:t>
            </a:r>
          </a:p>
        </p:txBody>
      </p:sp>
    </p:spTree>
    <p:extLst>
      <p:ext uri="{BB962C8B-B14F-4D97-AF65-F5344CB8AC3E}">
        <p14:creationId xmlns:p14="http://schemas.microsoft.com/office/powerpoint/2010/main" val="2518047418"/>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1" y="866776"/>
            <a:ext cx="8476864" cy="5690140"/>
          </a:xfrm>
        </p:spPr>
        <p:txBody>
          <a:bodyPr>
            <a:noAutofit/>
          </a:bodyPr>
          <a:lstStyle/>
          <a:p>
            <a:pPr>
              <a:lnSpc>
                <a:spcPct val="100000"/>
              </a:lnSpc>
              <a:spcBef>
                <a:spcPts val="0"/>
              </a:spcBef>
              <a:buFont typeface="Wingdings" panose="05000000000000000000" pitchFamily="2" charset="2"/>
              <a:buChar char="§"/>
            </a:pPr>
            <a:r>
              <a:rPr lang="en-US" sz="1800" b="0" dirty="0">
                <a:latin typeface="+mn-lt"/>
              </a:rPr>
              <a:t> Family Travel/Command Sponsorship </a:t>
            </a:r>
          </a:p>
          <a:p>
            <a:pPr lvl="1">
              <a:lnSpc>
                <a:spcPct val="100000"/>
              </a:lnSpc>
              <a:spcBef>
                <a:spcPts val="1000"/>
              </a:spcBef>
            </a:pPr>
            <a:r>
              <a:rPr lang="en-US" sz="1600" b="0" dirty="0">
                <a:latin typeface="+mn-lt"/>
              </a:rPr>
              <a:t>Soldiers who desire their Family members accompany them to the new overseas duty station (</a:t>
            </a:r>
            <a:r>
              <a:rPr lang="en-US" sz="1600" dirty="0">
                <a:latin typeface="+mn-lt"/>
              </a:rPr>
              <a:t>not a dependent-restricted tour) </a:t>
            </a:r>
            <a:r>
              <a:rPr lang="en-US" sz="1600" b="0" dirty="0">
                <a:latin typeface="+mn-lt"/>
              </a:rPr>
              <a:t>must initiate Family Member Travel Screening (see EFMP slides) and apply for Command Sponsorship for their dependents as soon as possible. The gaining command is the only Command Sponsorship approving authority. </a:t>
            </a:r>
          </a:p>
          <a:p>
            <a:pPr lvl="1">
              <a:lnSpc>
                <a:spcPct val="100000"/>
              </a:lnSpc>
              <a:spcBef>
                <a:spcPts val="1000"/>
              </a:spcBef>
            </a:pPr>
            <a:r>
              <a:rPr lang="en-US" sz="1600" b="0" dirty="0">
                <a:latin typeface="+mn-lt"/>
              </a:rPr>
              <a:t>The Family travel authorization must be included on Soldiers’ PCS orders, with Family members listed by name.</a:t>
            </a:r>
          </a:p>
          <a:p>
            <a:pPr lvl="1">
              <a:lnSpc>
                <a:spcPct val="100000"/>
              </a:lnSpc>
              <a:spcBef>
                <a:spcPts val="1000"/>
              </a:spcBef>
            </a:pPr>
            <a:r>
              <a:rPr lang="en-US" sz="1600" dirty="0">
                <a:latin typeface="+mn-lt"/>
              </a:rPr>
              <a:t>The overseas commander will approve concurrent travel when the Family members can be accommodated within 60 days after the sponsor’s arrival in the overseas command. Deferred travel normally will be approved when the Family members can be accommodated within 61–140 days after the sponsor’s arrival in the overseas command (for U.S. Army Europe only, deferred travel is between 31 and 140 days). </a:t>
            </a:r>
          </a:p>
          <a:p>
            <a:pPr>
              <a:lnSpc>
                <a:spcPct val="100000"/>
              </a:lnSpc>
              <a:spcBef>
                <a:spcPts val="600"/>
              </a:spcBef>
              <a:buFont typeface="Wingdings" panose="05000000000000000000" pitchFamily="2" charset="2"/>
              <a:buChar char="§"/>
            </a:pPr>
            <a:r>
              <a:rPr lang="en-US" sz="1800" b="0" dirty="0"/>
              <a:t>Some Host Nations do not recognize a same-sex spouse as an authorized Family member. Command Sponsorship that violates an applicable Status of Forces Agreement (SOFA) will not be approved. </a:t>
            </a:r>
          </a:p>
          <a:p>
            <a:pPr>
              <a:lnSpc>
                <a:spcPct val="100000"/>
              </a:lnSpc>
              <a:spcBef>
                <a:spcPts val="600"/>
              </a:spcBef>
              <a:buFont typeface="Wingdings" panose="05000000000000000000" pitchFamily="2" charset="2"/>
              <a:buChar char="§"/>
            </a:pPr>
            <a:r>
              <a:rPr lang="en-US" sz="1800" b="0" dirty="0"/>
              <a:t>Command sponsorship will not be granted to a Family member who                 is a registered sex offender.</a:t>
            </a:r>
          </a:p>
          <a:p>
            <a:pPr lvl="1">
              <a:lnSpc>
                <a:spcPct val="100000"/>
              </a:lnSpc>
              <a:spcBef>
                <a:spcPts val="1000"/>
              </a:spcBef>
            </a:pPr>
            <a:endParaRPr lang="en-US" sz="1800" dirty="0">
              <a:latin typeface="+mn-lt"/>
            </a:endParaRPr>
          </a:p>
        </p:txBody>
      </p:sp>
      <p:sp>
        <p:nvSpPr>
          <p:cNvPr id="7" name="Title 1"/>
          <p:cNvSpPr>
            <a:spLocks noGrp="1"/>
          </p:cNvSpPr>
          <p:nvPr>
            <p:ph type="title"/>
          </p:nvPr>
        </p:nvSpPr>
        <p:spPr>
          <a:xfrm>
            <a:off x="1167691" y="246574"/>
            <a:ext cx="7772400" cy="480131"/>
          </a:xfrm>
        </p:spPr>
        <p:txBody>
          <a:bodyPr>
            <a:normAutofit fontScale="90000"/>
          </a:bodyPr>
          <a:lstStyle/>
          <a:p>
            <a:r>
              <a:rPr lang="en-US" i="1" dirty="0"/>
              <a:t>Family Travel Application </a:t>
            </a:r>
            <a:br>
              <a:rPr lang="en-US" i="1" dirty="0"/>
            </a:br>
            <a:r>
              <a:rPr lang="en-US" i="1" dirty="0"/>
              <a:t>Requirements for Overseas Tour</a:t>
            </a:r>
          </a:p>
        </p:txBody>
      </p:sp>
      <p:sp>
        <p:nvSpPr>
          <p:cNvPr id="6" name="Rectangle 5"/>
          <p:cNvSpPr/>
          <p:nvPr/>
        </p:nvSpPr>
        <p:spPr>
          <a:xfrm>
            <a:off x="328305" y="6144420"/>
            <a:ext cx="1678772"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55-46 (Travel Overseas)</a:t>
            </a:r>
          </a:p>
        </p:txBody>
      </p:sp>
    </p:spTree>
    <p:extLst>
      <p:ext uri="{BB962C8B-B14F-4D97-AF65-F5344CB8AC3E}">
        <p14:creationId xmlns:p14="http://schemas.microsoft.com/office/powerpoint/2010/main" val="1191494748"/>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832" y="914400"/>
            <a:ext cx="8582144" cy="5675971"/>
          </a:xfrm>
        </p:spPr>
        <p:txBody>
          <a:bodyPr>
            <a:noAutofit/>
          </a:bodyPr>
          <a:lstStyle/>
          <a:p>
            <a:pPr>
              <a:lnSpc>
                <a:spcPct val="100000"/>
              </a:lnSpc>
              <a:spcBef>
                <a:spcPts val="0"/>
              </a:spcBef>
              <a:buFont typeface="Wingdings" panose="05000000000000000000" pitchFamily="2" charset="2"/>
              <a:buChar char="§"/>
            </a:pPr>
            <a:r>
              <a:rPr lang="en-US" sz="1800" b="0" dirty="0">
                <a:latin typeface="+mn-lt"/>
              </a:rPr>
              <a:t> Requests for Family Travel must include:</a:t>
            </a:r>
          </a:p>
          <a:p>
            <a:pPr lvl="1">
              <a:lnSpc>
                <a:spcPct val="100000"/>
              </a:lnSpc>
              <a:spcBef>
                <a:spcPts val="600"/>
              </a:spcBef>
            </a:pPr>
            <a:r>
              <a:rPr lang="en-US" sz="1600" dirty="0"/>
              <a:t>DA Form 4787 (Reassignment Processing) listing all authorized dependents who will accompany the Soldier.</a:t>
            </a:r>
          </a:p>
          <a:p>
            <a:pPr lvl="1">
              <a:lnSpc>
                <a:spcPct val="100000"/>
              </a:lnSpc>
              <a:spcBef>
                <a:spcPts val="600"/>
              </a:spcBef>
            </a:pPr>
            <a:r>
              <a:rPr lang="en-US" sz="1600" b="0" dirty="0">
                <a:latin typeface="+mn-lt"/>
              </a:rPr>
              <a:t>DA Form 5121 (Overseas Tour Election Statement) electing to serve with dependents. </a:t>
            </a:r>
          </a:p>
          <a:p>
            <a:pPr lvl="1">
              <a:lnSpc>
                <a:spcPct val="100000"/>
              </a:lnSpc>
              <a:spcBef>
                <a:spcPts val="600"/>
              </a:spcBef>
            </a:pPr>
            <a:r>
              <a:rPr lang="en-US" sz="1600" b="0" dirty="0">
                <a:latin typeface="+mn-lt"/>
              </a:rPr>
              <a:t>DA Form 5888 (Family Member Deployment Screening Sheet): All Family members must be screened at an Army EFMP clinic. EFMP screening is valid for 1 year.</a:t>
            </a:r>
          </a:p>
          <a:p>
            <a:pPr lvl="1">
              <a:lnSpc>
                <a:spcPct val="100000"/>
              </a:lnSpc>
              <a:spcBef>
                <a:spcPts val="600"/>
              </a:spcBef>
            </a:pPr>
            <a:r>
              <a:rPr lang="en-US" sz="1600" b="0" dirty="0">
                <a:latin typeface="+mn-lt"/>
              </a:rPr>
              <a:t>DD Form 2792 (Family Member Medical Summary) and or DD Form 2792-1 </a:t>
            </a:r>
            <a:r>
              <a:rPr lang="en-US" sz="1600" dirty="0"/>
              <a:t>(Special Education/Early Intervention Summary), if applicable.</a:t>
            </a:r>
            <a:endParaRPr lang="en-US" sz="1600" b="0" dirty="0">
              <a:latin typeface="+mn-lt"/>
            </a:endParaRPr>
          </a:p>
          <a:p>
            <a:pPr lvl="1">
              <a:lnSpc>
                <a:spcPct val="100000"/>
              </a:lnSpc>
              <a:spcBef>
                <a:spcPts val="600"/>
              </a:spcBef>
            </a:pPr>
            <a:r>
              <a:rPr lang="en-US" sz="1600" b="0" dirty="0">
                <a:latin typeface="+mn-lt"/>
              </a:rPr>
              <a:t>DD Form 1172-2 (Application for Identification Card/DEERS Enrollment).</a:t>
            </a:r>
          </a:p>
          <a:p>
            <a:pPr lvl="1">
              <a:lnSpc>
                <a:spcPct val="100000"/>
              </a:lnSpc>
              <a:spcBef>
                <a:spcPts val="600"/>
              </a:spcBef>
            </a:pPr>
            <a:r>
              <a:rPr lang="en-US" sz="1600" dirty="0"/>
              <a:t>Country specific forms.</a:t>
            </a:r>
            <a:endParaRPr lang="en-US" sz="1600" b="0" dirty="0">
              <a:latin typeface="+mn-lt"/>
            </a:endParaRPr>
          </a:p>
          <a:p>
            <a:pPr>
              <a:lnSpc>
                <a:spcPct val="100000"/>
              </a:lnSpc>
              <a:spcBef>
                <a:spcPts val="600"/>
              </a:spcBef>
              <a:buFont typeface="Wingdings" panose="05000000000000000000" pitchFamily="2" charset="2"/>
              <a:buChar char="§"/>
            </a:pPr>
            <a:r>
              <a:rPr lang="en-US" sz="1800" b="0" dirty="0">
                <a:latin typeface="+mn-lt"/>
              </a:rPr>
              <a:t>Once all documents have been received by the Family travel section they will forward the request to the gaining command. The gaining command may take up to 30 days to process the request. </a:t>
            </a:r>
          </a:p>
          <a:p>
            <a:pPr>
              <a:lnSpc>
                <a:spcPct val="100000"/>
              </a:lnSpc>
              <a:spcBef>
                <a:spcPts val="600"/>
              </a:spcBef>
              <a:buFont typeface="Wingdings" panose="05000000000000000000" pitchFamily="2" charset="2"/>
              <a:buChar char="§"/>
            </a:pPr>
            <a:r>
              <a:rPr lang="en-US" sz="1800" b="0" dirty="0">
                <a:latin typeface="+mn-lt"/>
              </a:rPr>
              <a:t>Once Command Sponsorship is approved by the OCONUS command the Family member(s) can submit Passport/Visa application(s). It can take 4-6              weeks to complete this process and receive the Passports/Visa.</a:t>
            </a:r>
            <a:endParaRPr lang="en-US" sz="1600" dirty="0">
              <a:latin typeface="+mn-lt"/>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a:xfrm>
            <a:off x="1281991" y="196840"/>
            <a:ext cx="7772400" cy="480131"/>
          </a:xfrm>
        </p:spPr>
        <p:txBody>
          <a:bodyPr>
            <a:normAutofit fontScale="90000"/>
          </a:bodyPr>
          <a:lstStyle/>
          <a:p>
            <a:r>
              <a:rPr lang="en-US" i="1" dirty="0"/>
              <a:t>Family Travel Application </a:t>
            </a:r>
            <a:br>
              <a:rPr lang="en-US" i="1" dirty="0"/>
            </a:br>
            <a:r>
              <a:rPr lang="en-US" i="1" dirty="0"/>
              <a:t>Requirements for Overseas Tour</a:t>
            </a:r>
          </a:p>
        </p:txBody>
      </p:sp>
      <p:sp>
        <p:nvSpPr>
          <p:cNvPr id="6" name="Rectangle 5"/>
          <p:cNvSpPr/>
          <p:nvPr/>
        </p:nvSpPr>
        <p:spPr>
          <a:xfrm>
            <a:off x="217384" y="6096859"/>
            <a:ext cx="1678772"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55-46 (Travel Overseas)</a:t>
            </a:r>
          </a:p>
        </p:txBody>
      </p:sp>
    </p:spTree>
    <p:extLst>
      <p:ext uri="{BB962C8B-B14F-4D97-AF65-F5344CB8AC3E}">
        <p14:creationId xmlns:p14="http://schemas.microsoft.com/office/powerpoint/2010/main" val="482077212"/>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1683-28DC-505A-099C-6C793AAC0276}"/>
              </a:ext>
            </a:extLst>
          </p:cNvPr>
          <p:cNvSpPr>
            <a:spLocks noGrp="1"/>
          </p:cNvSpPr>
          <p:nvPr>
            <p:ph type="title"/>
          </p:nvPr>
        </p:nvSpPr>
        <p:spPr>
          <a:xfrm>
            <a:off x="1083900" y="2133599"/>
            <a:ext cx="6976199" cy="2743199"/>
          </a:xfrm>
        </p:spPr>
        <p:txBody>
          <a:bodyPr>
            <a:normAutofit/>
          </a:bodyPr>
          <a:lstStyle/>
          <a:p>
            <a:pPr algn="ctr"/>
            <a:r>
              <a:rPr lang="en-US" sz="6000" dirty="0"/>
              <a:t>Questions?</a:t>
            </a:r>
          </a:p>
        </p:txBody>
      </p:sp>
    </p:spTree>
    <p:extLst>
      <p:ext uri="{BB962C8B-B14F-4D97-AF65-F5344CB8AC3E}">
        <p14:creationId xmlns:p14="http://schemas.microsoft.com/office/powerpoint/2010/main" val="379083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61" y="100584"/>
            <a:ext cx="7772400" cy="867930"/>
          </a:xfrm>
        </p:spPr>
        <p:txBody>
          <a:bodyPr/>
          <a:lstStyle/>
          <a:p>
            <a:r>
              <a:rPr lang="en-US" i="1" dirty="0"/>
              <a:t>REASSIGNMENT </a:t>
            </a:r>
            <a:br>
              <a:rPr lang="en-US" i="1" dirty="0"/>
            </a:br>
            <a:r>
              <a:rPr lang="en-US" i="1" dirty="0"/>
              <a:t>PROCESSING POC’s</a:t>
            </a:r>
          </a:p>
        </p:txBody>
      </p:sp>
      <p:sp>
        <p:nvSpPr>
          <p:cNvPr id="3" name="Content Placeholder 2"/>
          <p:cNvSpPr>
            <a:spLocks noGrp="1"/>
          </p:cNvSpPr>
          <p:nvPr>
            <p:ph idx="1"/>
          </p:nvPr>
        </p:nvSpPr>
        <p:spPr>
          <a:xfrm>
            <a:off x="943897" y="1144467"/>
            <a:ext cx="7285703" cy="5441060"/>
          </a:xfrm>
        </p:spPr>
        <p:txBody>
          <a:bodyPr>
            <a:normAutofit/>
          </a:bodyPr>
          <a:lstStyle/>
          <a:p>
            <a:pPr marL="0" indent="0" algn="ctr">
              <a:buNone/>
            </a:pPr>
            <a:r>
              <a:rPr lang="en-US" sz="2600" b="1" u="sng" dirty="0"/>
              <a:t>Reassignment Processing Team</a:t>
            </a:r>
          </a:p>
          <a:p>
            <a:pPr marL="0" indent="0" algn="ctr">
              <a:buNone/>
            </a:pPr>
            <a:r>
              <a:rPr lang="en-US" sz="2600" dirty="0"/>
              <a:t>Mr. Doug Singleton (Supervisor)</a:t>
            </a:r>
          </a:p>
          <a:p>
            <a:pPr marL="0" indent="0" algn="ctr">
              <a:buNone/>
            </a:pPr>
            <a:r>
              <a:rPr lang="en-US" sz="2600" dirty="0"/>
              <a:t>(573) 596-2466</a:t>
            </a:r>
          </a:p>
          <a:p>
            <a:pPr marL="0" indent="0" algn="ctr">
              <a:buNone/>
            </a:pPr>
            <a:endParaRPr lang="en-US" sz="1200" dirty="0"/>
          </a:p>
          <a:p>
            <a:pPr marL="0" indent="0" algn="ctr">
              <a:buNone/>
            </a:pPr>
            <a:r>
              <a:rPr lang="en-US" sz="2600" dirty="0"/>
              <a:t>Mr. Jim Crail</a:t>
            </a:r>
          </a:p>
          <a:p>
            <a:pPr marL="0" indent="0" algn="ctr">
              <a:buNone/>
            </a:pPr>
            <a:r>
              <a:rPr lang="en-US" sz="2600" dirty="0"/>
              <a:t>(573) 596-7128</a:t>
            </a:r>
          </a:p>
          <a:p>
            <a:pPr marL="0" indent="0" algn="ctr">
              <a:buNone/>
            </a:pPr>
            <a:endParaRPr lang="en-US" sz="1200" dirty="0"/>
          </a:p>
          <a:p>
            <a:pPr marL="0" indent="0" algn="ctr">
              <a:buNone/>
            </a:pPr>
            <a:r>
              <a:rPr lang="en-US" sz="2600" dirty="0"/>
              <a:t>Mrs. Angela Merritt</a:t>
            </a:r>
          </a:p>
          <a:p>
            <a:pPr marL="0" indent="0" algn="ctr">
              <a:buNone/>
            </a:pPr>
            <a:r>
              <a:rPr lang="en-US" sz="2600" dirty="0"/>
              <a:t>(573) 596-6047</a:t>
            </a:r>
          </a:p>
          <a:p>
            <a:pPr marL="0" indent="0" algn="ctr">
              <a:buNone/>
            </a:pPr>
            <a:endParaRPr lang="en-US" sz="1200" dirty="0"/>
          </a:p>
          <a:p>
            <a:pPr marL="0" indent="0" algn="ctr">
              <a:buNone/>
            </a:pPr>
            <a:r>
              <a:rPr lang="en-US" sz="2600" dirty="0"/>
              <a:t>Mr. Bryan Enicar</a:t>
            </a:r>
          </a:p>
          <a:p>
            <a:pPr marL="0" indent="0" algn="ctr">
              <a:buNone/>
            </a:pPr>
            <a:r>
              <a:rPr lang="en-US" sz="2600" dirty="0"/>
              <a:t>573-596-0133</a:t>
            </a:r>
          </a:p>
          <a:p>
            <a:pPr marL="0" indent="0" algn="ctr">
              <a:buNone/>
            </a:pPr>
            <a:endParaRPr lang="en-US" sz="2600" dirty="0"/>
          </a:p>
          <a:p>
            <a:pPr marL="0" indent="0" algn="ctr">
              <a:buNone/>
            </a:pPr>
            <a:endParaRPr lang="en-US" sz="2600" dirty="0"/>
          </a:p>
          <a:p>
            <a:pPr marL="0" indent="0" algn="ctr">
              <a:buNone/>
            </a:pPr>
            <a:endParaRPr lang="en-US" sz="2600" dirty="0"/>
          </a:p>
          <a:p>
            <a:pPr marL="0" indent="0">
              <a:buNone/>
            </a:pPr>
            <a:endParaRPr lang="en-US" dirty="0"/>
          </a:p>
        </p:txBody>
      </p:sp>
    </p:spTree>
    <p:extLst>
      <p:ext uri="{BB962C8B-B14F-4D97-AF65-F5344CB8AC3E}">
        <p14:creationId xmlns:p14="http://schemas.microsoft.com/office/powerpoint/2010/main" val="205319338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221" y="104035"/>
            <a:ext cx="8226704" cy="480131"/>
          </a:xfrm>
        </p:spPr>
        <p:txBody>
          <a:bodyPr/>
          <a:lstStyle/>
          <a:p>
            <a:r>
              <a:rPr lang="en-US" i="1" spc="-5" dirty="0"/>
              <a:t>Reassignment Packet Contents</a:t>
            </a:r>
          </a:p>
        </p:txBody>
      </p:sp>
      <p:sp>
        <p:nvSpPr>
          <p:cNvPr id="3" name="Content Placeholder 2"/>
          <p:cNvSpPr>
            <a:spLocks noGrp="1"/>
          </p:cNvSpPr>
          <p:nvPr>
            <p:ph idx="1"/>
          </p:nvPr>
        </p:nvSpPr>
        <p:spPr>
          <a:xfrm>
            <a:off x="300164" y="942975"/>
            <a:ext cx="8491877" cy="5602790"/>
          </a:xfrm>
        </p:spPr>
        <p:txBody>
          <a:bodyPr>
            <a:noAutofit/>
          </a:bodyPr>
          <a:lstStyle/>
          <a:p>
            <a:pPr marL="696912" lvl="1" indent="-342900">
              <a:lnSpc>
                <a:spcPct val="100000"/>
              </a:lnSpc>
              <a:spcBef>
                <a:spcPts val="700"/>
              </a:spcBef>
              <a:buFont typeface="Wingdings" panose="05000000000000000000" pitchFamily="2" charset="2"/>
              <a:buChar char="q"/>
              <a:tabLst>
                <a:tab pos="355600" algn="l"/>
                <a:tab pos="356235" algn="l"/>
              </a:tabLst>
            </a:pPr>
            <a:r>
              <a:rPr lang="en-US" sz="2000" b="0" spc="-5" dirty="0">
                <a:latin typeface="+mn-lt"/>
                <a:cs typeface="Arial"/>
              </a:rPr>
              <a:t>DA Form 5118 (Reassignment Status and Eligibility Statement)</a:t>
            </a:r>
          </a:p>
          <a:p>
            <a:pPr marL="696912" lvl="1" indent="-342900">
              <a:lnSpc>
                <a:spcPct val="150000"/>
              </a:lnSpc>
              <a:spcBef>
                <a:spcPts val="700"/>
              </a:spcBef>
              <a:buFont typeface="Wingdings" panose="05000000000000000000" pitchFamily="2" charset="2"/>
              <a:buChar char="q"/>
              <a:tabLst>
                <a:tab pos="355600" algn="l"/>
                <a:tab pos="356235" algn="l"/>
              </a:tabLst>
            </a:pPr>
            <a:r>
              <a:rPr lang="en-US" sz="2000" spc="-5" dirty="0">
                <a:cs typeface="Arial"/>
              </a:rPr>
              <a:t>PCS Worksheet</a:t>
            </a:r>
            <a:endParaRPr lang="en-US" sz="2000" b="0" spc="-5" dirty="0">
              <a:latin typeface="+mn-lt"/>
              <a:cs typeface="Arial"/>
            </a:endParaRPr>
          </a:p>
          <a:p>
            <a:pPr marL="696912" lvl="1" indent="-342900">
              <a:lnSpc>
                <a:spcPct val="150000"/>
              </a:lnSpc>
              <a:spcBef>
                <a:spcPts val="700"/>
              </a:spcBef>
              <a:buFont typeface="Wingdings" panose="05000000000000000000" pitchFamily="2" charset="2"/>
              <a:buChar char="q"/>
              <a:tabLst>
                <a:tab pos="355600" algn="l"/>
                <a:tab pos="356235" algn="l"/>
              </a:tabLst>
            </a:pPr>
            <a:r>
              <a:rPr lang="en-US" sz="2000" b="0" spc="-5" dirty="0">
                <a:latin typeface="+mn-lt"/>
                <a:cs typeface="Arial"/>
              </a:rPr>
              <a:t>Member Elections Activity Guide</a:t>
            </a:r>
          </a:p>
          <a:p>
            <a:pPr marL="696912" lvl="1" indent="-342900">
              <a:lnSpc>
                <a:spcPct val="150000"/>
              </a:lnSpc>
              <a:spcBef>
                <a:spcPts val="700"/>
              </a:spcBef>
              <a:buFont typeface="Wingdings" panose="05000000000000000000" pitchFamily="2" charset="2"/>
              <a:buChar char="q"/>
              <a:tabLst>
                <a:tab pos="355600" algn="l"/>
                <a:tab pos="356235" algn="l"/>
              </a:tabLst>
            </a:pPr>
            <a:r>
              <a:rPr lang="en-US" sz="2000" b="0" spc="-5" dirty="0">
                <a:latin typeface="+mn-lt"/>
                <a:cs typeface="Arial"/>
              </a:rPr>
              <a:t>PCS Contacts</a:t>
            </a:r>
          </a:p>
          <a:p>
            <a:pPr marL="696912" lvl="1" indent="-342900">
              <a:lnSpc>
                <a:spcPct val="150000"/>
              </a:lnSpc>
              <a:spcBef>
                <a:spcPts val="700"/>
              </a:spcBef>
              <a:buFont typeface="Wingdings" panose="05000000000000000000" pitchFamily="2" charset="2"/>
              <a:buChar char="q"/>
              <a:tabLst>
                <a:tab pos="355600" algn="l"/>
                <a:tab pos="356235" algn="l"/>
              </a:tabLst>
            </a:pPr>
            <a:r>
              <a:rPr lang="en-US" sz="2000" b="0" spc="-5" dirty="0">
                <a:latin typeface="+mn-lt"/>
                <a:cs typeface="Arial"/>
              </a:rPr>
              <a:t>Transportation Resource Sheet - QR Codes</a:t>
            </a:r>
          </a:p>
          <a:p>
            <a:pPr marL="696912" marR="639445" lvl="1" indent="-342900">
              <a:lnSpc>
                <a:spcPct val="150000"/>
              </a:lnSpc>
              <a:spcBef>
                <a:spcPts val="595"/>
              </a:spcBef>
              <a:buFont typeface="Wingdings" panose="05000000000000000000" pitchFamily="2" charset="2"/>
              <a:buChar char="q"/>
              <a:tabLst>
                <a:tab pos="355600" algn="l"/>
                <a:tab pos="356235" algn="l"/>
                <a:tab pos="2522855" algn="l"/>
              </a:tabLst>
            </a:pPr>
            <a:r>
              <a:rPr lang="en-US" sz="2000" b="0" spc="-5" dirty="0">
                <a:latin typeface="+mn-lt"/>
                <a:cs typeface="Arial"/>
              </a:rPr>
              <a:t>EFMP At a Glance (ACS)</a:t>
            </a:r>
          </a:p>
          <a:p>
            <a:pPr marL="696912" marR="639445" lvl="1" indent="-342900">
              <a:lnSpc>
                <a:spcPct val="150000"/>
              </a:lnSpc>
              <a:spcBef>
                <a:spcPts val="595"/>
              </a:spcBef>
              <a:buFont typeface="Wingdings" panose="05000000000000000000" pitchFamily="2" charset="2"/>
              <a:buChar char="q"/>
              <a:tabLst>
                <a:tab pos="355600" algn="l"/>
                <a:tab pos="356235" algn="l"/>
                <a:tab pos="2522855" algn="l"/>
              </a:tabLst>
            </a:pPr>
            <a:r>
              <a:rPr lang="en-US" sz="2000" spc="-5" dirty="0">
                <a:cs typeface="Arial"/>
              </a:rPr>
              <a:t>DA Form 7415</a:t>
            </a:r>
            <a:endParaRPr lang="en-US" sz="2000" b="0" spc="-5" dirty="0">
              <a:latin typeface="+mn-lt"/>
              <a:cs typeface="Arial"/>
            </a:endParaRPr>
          </a:p>
          <a:p>
            <a:pPr marL="696912" marR="639445" lvl="1" indent="-342900">
              <a:lnSpc>
                <a:spcPct val="150000"/>
              </a:lnSpc>
              <a:spcBef>
                <a:spcPts val="595"/>
              </a:spcBef>
              <a:buFont typeface="Wingdings" panose="05000000000000000000" pitchFamily="2" charset="2"/>
              <a:buChar char="q"/>
              <a:tabLst>
                <a:tab pos="355600" algn="l"/>
                <a:tab pos="356235" algn="l"/>
                <a:tab pos="2522855" algn="l"/>
              </a:tabLst>
            </a:pPr>
            <a:r>
              <a:rPr lang="en-US" sz="2000" b="0" spc="-5" dirty="0">
                <a:latin typeface="+mn-lt"/>
                <a:cs typeface="Arial"/>
              </a:rPr>
              <a:t>EFMP &amp; Travel Process (GLWACH)</a:t>
            </a:r>
          </a:p>
          <a:p>
            <a:pPr marL="696912" marR="639445" lvl="1" indent="-342900">
              <a:lnSpc>
                <a:spcPct val="150000"/>
              </a:lnSpc>
              <a:spcBef>
                <a:spcPts val="595"/>
              </a:spcBef>
              <a:buFont typeface="Wingdings" panose="05000000000000000000" pitchFamily="2" charset="2"/>
              <a:buChar char="q"/>
              <a:tabLst>
                <a:tab pos="355600" algn="l"/>
                <a:tab pos="356235" algn="l"/>
                <a:tab pos="2522855" algn="l"/>
              </a:tabLst>
            </a:pPr>
            <a:r>
              <a:rPr lang="en-US" sz="2000" spc="-5" dirty="0">
                <a:cs typeface="Arial"/>
              </a:rPr>
              <a:t>FLW Sponsorship Program</a:t>
            </a:r>
          </a:p>
          <a:p>
            <a:pPr marL="696912" marR="639445" lvl="1" indent="-342900">
              <a:lnSpc>
                <a:spcPct val="150000"/>
              </a:lnSpc>
              <a:spcBef>
                <a:spcPts val="595"/>
              </a:spcBef>
              <a:buFont typeface="Wingdings" panose="05000000000000000000" pitchFamily="2" charset="2"/>
              <a:buChar char="q"/>
              <a:tabLst>
                <a:tab pos="355600" algn="l"/>
                <a:tab pos="356235" algn="l"/>
                <a:tab pos="2522855" algn="l"/>
              </a:tabLst>
            </a:pPr>
            <a:r>
              <a:rPr lang="en-US" sz="2000" b="0" spc="-5" dirty="0">
                <a:latin typeface="+mn-lt"/>
                <a:cs typeface="Arial"/>
              </a:rPr>
              <a:t>PCS Fact Sheet (Finance)</a:t>
            </a:r>
          </a:p>
        </p:txBody>
      </p:sp>
    </p:spTree>
    <p:extLst>
      <p:ext uri="{BB962C8B-B14F-4D97-AF65-F5344CB8AC3E}">
        <p14:creationId xmlns:p14="http://schemas.microsoft.com/office/powerpoint/2010/main" val="175412251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98090"/>
            <a:ext cx="8686799" cy="5922757"/>
          </a:xfrm>
        </p:spPr>
        <p:txBody>
          <a:bodyPr>
            <a:noAutofit/>
          </a:bodyPr>
          <a:lstStyle/>
          <a:p>
            <a:pPr marL="0" indent="0">
              <a:buNone/>
            </a:pPr>
            <a:r>
              <a:rPr lang="en-US" sz="1800" b="0" dirty="0">
                <a:latin typeface="+mn-lt"/>
              </a:rPr>
              <a:t>Soldiers may not depart their current permanent duty station (PDS) unless they have the required SRR, unless PCS orders indicate the SRR has been waived.</a:t>
            </a:r>
          </a:p>
          <a:p>
            <a:pPr marL="407098" lvl="3" indent="-173736">
              <a:spcBef>
                <a:spcPts val="600"/>
              </a:spcBef>
              <a:buFont typeface="Arial" panose="020B0604020202020204" pitchFamily="34" charset="0"/>
              <a:buChar char="•"/>
            </a:pPr>
            <a:endParaRPr lang="en-US" sz="1750" dirty="0">
              <a:latin typeface="+mn-lt"/>
            </a:endParaRPr>
          </a:p>
          <a:p>
            <a:pPr marL="228600" lvl="3">
              <a:spcBef>
                <a:spcPts val="600"/>
              </a:spcBef>
              <a:buFont typeface="Wingdings" panose="05000000000000000000" pitchFamily="2" charset="2"/>
              <a:buChar char="§"/>
            </a:pPr>
            <a:r>
              <a:rPr lang="en-US" sz="1750" dirty="0">
                <a:latin typeface="+mn-lt"/>
              </a:rPr>
              <a:t>CONUS to CONUS moves require 24 months’ SRR.</a:t>
            </a:r>
          </a:p>
          <a:p>
            <a:pPr marL="228600" lvl="3">
              <a:spcBef>
                <a:spcPts val="600"/>
              </a:spcBef>
              <a:buFont typeface="Wingdings" panose="05000000000000000000" pitchFamily="2" charset="2"/>
              <a:buChar char="§"/>
            </a:pPr>
            <a:endParaRPr lang="en-US" sz="1750" dirty="0">
              <a:latin typeface="+mn-lt"/>
            </a:endParaRPr>
          </a:p>
          <a:p>
            <a:pPr marL="228600" lvl="3">
              <a:spcBef>
                <a:spcPts val="600"/>
              </a:spcBef>
              <a:buFont typeface="Wingdings" panose="05000000000000000000" pitchFamily="2" charset="2"/>
              <a:buChar char="§"/>
            </a:pPr>
            <a:r>
              <a:rPr lang="en-US" sz="1750" dirty="0">
                <a:latin typeface="+mn-lt"/>
              </a:rPr>
              <a:t>OCONUS to CONUS moves require 12 months’ SRR when returning from accompanied areas, and 6 months’ SRR when returning from dependent-restricted areas. At 6 months prior to Date Eligible to Return from Overseas (DEROS), OCONUS Soldiers who do not meet the SRR to return to CONUS will have their DEROS adjusted to 2 days prior to their ETS.</a:t>
            </a:r>
          </a:p>
          <a:p>
            <a:pPr marL="228600" lvl="3">
              <a:spcBef>
                <a:spcPts val="600"/>
              </a:spcBef>
              <a:buFont typeface="Wingdings" panose="05000000000000000000" pitchFamily="2" charset="2"/>
              <a:buChar char="§"/>
            </a:pPr>
            <a:endParaRPr lang="en-US" sz="1750" dirty="0">
              <a:latin typeface="+mn-lt"/>
            </a:endParaRPr>
          </a:p>
          <a:p>
            <a:pPr marL="228600" lvl="3">
              <a:spcBef>
                <a:spcPts val="600"/>
              </a:spcBef>
              <a:buFont typeface="Wingdings" panose="05000000000000000000" pitchFamily="2" charset="2"/>
              <a:buChar char="§"/>
            </a:pPr>
            <a:r>
              <a:rPr lang="en-US" sz="1750" dirty="0">
                <a:latin typeface="+mn-lt"/>
              </a:rPr>
              <a:t>CONUS to OCONUS or OCONUS to OCONUS moves require the Soldier to meet the prescribed tour, whether it is accompanied or unaccompanied.</a:t>
            </a:r>
          </a:p>
          <a:p>
            <a:pPr marL="228600" lvl="3">
              <a:spcBef>
                <a:spcPts val="600"/>
              </a:spcBef>
              <a:buFont typeface="Wingdings" panose="05000000000000000000" pitchFamily="2" charset="2"/>
              <a:buChar char="§"/>
            </a:pPr>
            <a:endParaRPr lang="en-US" sz="1750" dirty="0">
              <a:latin typeface="+mn-lt"/>
            </a:endParaRPr>
          </a:p>
          <a:p>
            <a:pPr marL="228600" lvl="3">
              <a:spcBef>
                <a:spcPts val="600"/>
              </a:spcBef>
              <a:buFont typeface="Wingdings" panose="05000000000000000000" pitchFamily="2" charset="2"/>
              <a:buChar char="§"/>
            </a:pPr>
            <a:r>
              <a:rPr lang="en-US" sz="1750" dirty="0">
                <a:latin typeface="+mn-lt"/>
              </a:rPr>
              <a:t>Assignments to certain locations/duties may have a different SRR.  For example, assignment to recruiting duty require 36 months’ SRR from CONUS and 42 months’ SRR from OCONUS.</a:t>
            </a:r>
          </a:p>
        </p:txBody>
      </p:sp>
      <p:sp>
        <p:nvSpPr>
          <p:cNvPr id="7" name="Title 1"/>
          <p:cNvSpPr>
            <a:spLocks noGrp="1"/>
          </p:cNvSpPr>
          <p:nvPr>
            <p:ph type="title"/>
          </p:nvPr>
        </p:nvSpPr>
        <p:spPr>
          <a:xfrm>
            <a:off x="700965" y="100584"/>
            <a:ext cx="8214433" cy="480131"/>
          </a:xfrm>
        </p:spPr>
        <p:txBody>
          <a:bodyPr/>
          <a:lstStyle/>
          <a:p>
            <a:r>
              <a:rPr lang="en-US" i="1" dirty="0"/>
              <a:t>Service Remaining Requirement (SRR)</a:t>
            </a:r>
          </a:p>
        </p:txBody>
      </p:sp>
      <p:sp>
        <p:nvSpPr>
          <p:cNvPr id="2" name="Rectangle 1"/>
          <p:cNvSpPr/>
          <p:nvPr/>
        </p:nvSpPr>
        <p:spPr>
          <a:xfrm>
            <a:off x="304800" y="5756587"/>
            <a:ext cx="3567069" cy="707886"/>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a:p>
            <a:pPr marL="171450" indent="-171450">
              <a:buFont typeface="Arial" panose="020B0604020202020204" pitchFamily="34" charset="0"/>
              <a:buChar char="•"/>
            </a:pPr>
            <a:r>
              <a:rPr lang="en-US" sz="800" dirty="0">
                <a:solidFill>
                  <a:srgbClr val="FF0000"/>
                </a:solidFill>
              </a:rPr>
              <a:t>AR 601-280 (Army Retention Program)</a:t>
            </a:r>
          </a:p>
          <a:p>
            <a:pPr marL="171450" indent="-171450">
              <a:buFont typeface="Arial" panose="020B0604020202020204" pitchFamily="34" charset="0"/>
              <a:buChar char="•"/>
            </a:pPr>
            <a:r>
              <a:rPr lang="en-US" sz="800" dirty="0">
                <a:solidFill>
                  <a:srgbClr val="FF0000"/>
                </a:solidFill>
              </a:rPr>
              <a:t>AR 614-100 (Officer Assignment Policies, Details, and Transfers)</a:t>
            </a:r>
          </a:p>
          <a:p>
            <a:pPr marL="171450" indent="-171450">
              <a:buFont typeface="Arial" panose="020B0604020202020204" pitchFamily="34" charset="0"/>
              <a:buChar char="•"/>
            </a:pPr>
            <a:r>
              <a:rPr lang="en-US" sz="800" dirty="0">
                <a:solidFill>
                  <a:srgbClr val="FF0000"/>
                </a:solidFill>
              </a:rPr>
              <a:t>AR 614-200 (Enlisted Assignments and Utilization Management)</a:t>
            </a:r>
          </a:p>
        </p:txBody>
      </p:sp>
    </p:spTree>
    <p:extLst>
      <p:ext uri="{BB962C8B-B14F-4D97-AF65-F5344CB8AC3E}">
        <p14:creationId xmlns:p14="http://schemas.microsoft.com/office/powerpoint/2010/main" val="156011243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7059" y="668594"/>
            <a:ext cx="8747391" cy="5608691"/>
          </a:xfrm>
        </p:spPr>
        <p:txBody>
          <a:bodyPr>
            <a:noAutofit/>
          </a:bodyPr>
          <a:lstStyle/>
          <a:p>
            <a:pPr>
              <a:buFont typeface="Wingdings" panose="05000000000000000000" pitchFamily="2" charset="2"/>
              <a:buChar char="§"/>
            </a:pPr>
            <a:r>
              <a:rPr lang="en-US" sz="1600" b="0" dirty="0">
                <a:latin typeface="+mn-lt"/>
              </a:rPr>
              <a:t>Soldiers with sufficient service remaining to complete the prescribed tour or serve the unaccompanied tour will comply with the assignment.</a:t>
            </a:r>
          </a:p>
          <a:p>
            <a:pPr>
              <a:buFont typeface="Wingdings" panose="05000000000000000000" pitchFamily="2" charset="2"/>
              <a:buChar char="§"/>
            </a:pPr>
            <a:r>
              <a:rPr lang="en-US" sz="1600" b="0" dirty="0">
                <a:latin typeface="+mn-lt"/>
              </a:rPr>
              <a:t>Soldiers who must acquire additional time in service in order to comply with assignment instructions must either extend or reenlist, or decline to extend or reenlist, within 30 calendar days of the assignment transmittal date.</a:t>
            </a:r>
          </a:p>
          <a:p>
            <a:pPr>
              <a:buFont typeface="Wingdings" panose="05000000000000000000" pitchFamily="2" charset="2"/>
              <a:buChar char="§"/>
            </a:pPr>
            <a:r>
              <a:rPr lang="en-US" sz="1600" b="0" dirty="0"/>
              <a:t>Career Soldiers (not in NCO Career Status Program or “Indef”) who decline to extend or reenlist in order to meet the SRR must coordinate with their Career Counselor to execute a DA Form 4991 (Declination of Continued Service Statement). Signing this form has many implications, including the Soldier’s departure from service at the current ETS date.</a:t>
            </a:r>
          </a:p>
          <a:p>
            <a:pPr>
              <a:buFont typeface="Wingdings" panose="05000000000000000000" pitchFamily="2" charset="2"/>
              <a:buChar char="§"/>
            </a:pPr>
            <a:r>
              <a:rPr lang="en-US" sz="1600" b="0" dirty="0">
                <a:latin typeface="+mn-lt"/>
              </a:rPr>
              <a:t>Initial term Soldiers who decline to extend or reenlist in order to meet the SRR will not execute a DA Form 4991; however, they must sign a statement indicating they will not extend or reenlist to meet the SRR. This statement does not prevent further reenlistment.</a:t>
            </a:r>
          </a:p>
          <a:p>
            <a:pPr>
              <a:buFont typeface="Wingdings" panose="05000000000000000000" pitchFamily="2" charset="2"/>
              <a:buChar char="§"/>
            </a:pPr>
            <a:r>
              <a:rPr lang="en-US" sz="1600" b="0" dirty="0">
                <a:latin typeface="+mn-lt"/>
              </a:rPr>
              <a:t>Soldiers who have at least 19 years and 6 months of active Federal service upon assignment notification may elect to acquire additional service to complete the prescribed tour, retire in lieu of PCS, or execute DA Form 4991.</a:t>
            </a:r>
          </a:p>
          <a:p>
            <a:pPr>
              <a:buFont typeface="Wingdings" panose="05000000000000000000" pitchFamily="2" charset="2"/>
              <a:buChar char="§"/>
            </a:pPr>
            <a:r>
              <a:rPr lang="en-US" sz="1600" dirty="0">
                <a:latin typeface="+mn-lt"/>
              </a:rPr>
              <a:t>Soldiers who decline to meet the SRR for assignment may still be eligible for other assignments (CONUS and OCONUS) provided they have sufficient SRR for the new assignment. For example, a Soldier who declines to extend/reenlist to meet the SRR for a 36-month assignment may be placed on assignment to a location requiring only 12 months’ SRR.</a:t>
            </a:r>
          </a:p>
        </p:txBody>
      </p:sp>
      <p:sp>
        <p:nvSpPr>
          <p:cNvPr id="7" name="Title 1"/>
          <p:cNvSpPr>
            <a:spLocks noGrp="1"/>
          </p:cNvSpPr>
          <p:nvPr>
            <p:ph type="title"/>
          </p:nvPr>
        </p:nvSpPr>
        <p:spPr>
          <a:xfrm>
            <a:off x="700966" y="179243"/>
            <a:ext cx="8233484" cy="480131"/>
          </a:xfrm>
        </p:spPr>
        <p:txBody>
          <a:bodyPr>
            <a:normAutofit fontScale="90000"/>
          </a:bodyPr>
          <a:lstStyle/>
          <a:p>
            <a:r>
              <a:rPr lang="en-US" i="1" dirty="0"/>
              <a:t>Service Remaining Requirement (SRR)</a:t>
            </a:r>
            <a:br>
              <a:rPr lang="en-US" i="1" dirty="0"/>
            </a:br>
            <a:r>
              <a:rPr lang="en-US" sz="1800" i="1" dirty="0"/>
              <a:t>(continued)</a:t>
            </a:r>
          </a:p>
        </p:txBody>
      </p:sp>
      <p:sp>
        <p:nvSpPr>
          <p:cNvPr id="2" name="Rectangle 1"/>
          <p:cNvSpPr/>
          <p:nvPr/>
        </p:nvSpPr>
        <p:spPr>
          <a:xfrm>
            <a:off x="209550" y="5762733"/>
            <a:ext cx="3332603" cy="707886"/>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600-8-11 (Reassignment)</a:t>
            </a:r>
          </a:p>
          <a:p>
            <a:pPr marL="171450" indent="-171450">
              <a:buFont typeface="Arial" panose="020B0604020202020204" pitchFamily="34" charset="0"/>
              <a:buChar char="•"/>
            </a:pPr>
            <a:r>
              <a:rPr lang="en-US" sz="800" dirty="0">
                <a:solidFill>
                  <a:srgbClr val="FF0000"/>
                </a:solidFill>
              </a:rPr>
              <a:t>AR 601-280 (Army Retention Program)</a:t>
            </a:r>
          </a:p>
          <a:p>
            <a:pPr marL="171450" indent="-171450">
              <a:buFont typeface="Arial" panose="020B0604020202020204" pitchFamily="34" charset="0"/>
              <a:buChar char="•"/>
            </a:pPr>
            <a:r>
              <a:rPr lang="en-US" sz="800" dirty="0">
                <a:solidFill>
                  <a:srgbClr val="FF0000"/>
                </a:solidFill>
              </a:rPr>
              <a:t>AR 614-100 (Officer Assignment Policies, Details, and Transfers)</a:t>
            </a:r>
          </a:p>
          <a:p>
            <a:pPr marL="171450" indent="-171450">
              <a:buFont typeface="Arial" panose="020B0604020202020204" pitchFamily="34" charset="0"/>
              <a:buChar char="•"/>
            </a:pPr>
            <a:r>
              <a:rPr lang="en-US" sz="800" dirty="0">
                <a:solidFill>
                  <a:srgbClr val="FF0000"/>
                </a:solidFill>
              </a:rPr>
              <a:t>AR 614-200 (Enlisted Assignments and Utilization Management)</a:t>
            </a:r>
          </a:p>
        </p:txBody>
      </p:sp>
    </p:spTree>
    <p:extLst>
      <p:ext uri="{BB962C8B-B14F-4D97-AF65-F5344CB8AC3E}">
        <p14:creationId xmlns:p14="http://schemas.microsoft.com/office/powerpoint/2010/main" val="42979983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566" y="914401"/>
            <a:ext cx="8624292" cy="5564458"/>
          </a:xfrm>
        </p:spPr>
        <p:txBody>
          <a:bodyPr>
            <a:noAutofit/>
          </a:bodyPr>
          <a:lstStyle/>
          <a:p>
            <a:pPr marL="0" indent="0" algn="ctr">
              <a:buNone/>
            </a:pPr>
            <a:r>
              <a:rPr lang="en-US" sz="2000" b="1" u="sng" dirty="0">
                <a:latin typeface="+mn-lt"/>
              </a:rPr>
              <a:t>Enlisted Airborne Assignments</a:t>
            </a:r>
          </a:p>
          <a:p>
            <a:pPr marL="228600" lvl="3">
              <a:spcBef>
                <a:spcPts val="600"/>
              </a:spcBef>
              <a:buFont typeface="Wingdings" panose="05000000000000000000" pitchFamily="2" charset="2"/>
              <a:buChar char="§"/>
            </a:pPr>
            <a:endParaRPr lang="en-US" dirty="0">
              <a:latin typeface="+mn-lt"/>
            </a:endParaRPr>
          </a:p>
          <a:p>
            <a:pPr marL="228600" lvl="3">
              <a:spcBef>
                <a:spcPts val="600"/>
              </a:spcBef>
              <a:buFont typeface="Wingdings" panose="05000000000000000000" pitchFamily="2" charset="2"/>
              <a:buChar char="§"/>
            </a:pPr>
            <a:r>
              <a:rPr lang="en-US" dirty="0">
                <a:latin typeface="+mn-lt"/>
              </a:rPr>
              <a:t>Soldiers on assignment instructions to an airborne position or unit will be utilized for at least 3 years in an airborne position/unit unless physically disqualified, exempted by general court-martial authority, separated, reassigned by DA or accepted for another airborne, airborne ranger, special forces, or other training/assignment which is considered by DA to have higher priority.</a:t>
            </a:r>
          </a:p>
          <a:p>
            <a:pPr marL="228600" lvl="3">
              <a:spcBef>
                <a:spcPts val="600"/>
              </a:spcBef>
              <a:buFont typeface="Wingdings" panose="05000000000000000000" pitchFamily="2" charset="2"/>
              <a:buChar char="§"/>
            </a:pPr>
            <a:endParaRPr lang="en-US" dirty="0">
              <a:latin typeface="+mn-lt"/>
            </a:endParaRPr>
          </a:p>
          <a:p>
            <a:pPr marL="228600" lvl="3">
              <a:spcBef>
                <a:spcPts val="600"/>
              </a:spcBef>
              <a:buFont typeface="Wingdings" panose="05000000000000000000" pitchFamily="2" charset="2"/>
              <a:buChar char="§"/>
            </a:pPr>
            <a:r>
              <a:rPr lang="en-US" dirty="0">
                <a:latin typeface="+mn-lt"/>
              </a:rPr>
              <a:t>Soldiers who have less than 3 years to ETS are still eligible for the assignment; this is not a service remaining requirement.</a:t>
            </a:r>
          </a:p>
          <a:p>
            <a:pPr marL="228600" lvl="3">
              <a:spcBef>
                <a:spcPts val="600"/>
              </a:spcBef>
              <a:buFont typeface="Wingdings" panose="05000000000000000000" pitchFamily="2" charset="2"/>
              <a:buChar char="§"/>
            </a:pPr>
            <a:endParaRPr lang="en-US" dirty="0">
              <a:latin typeface="+mn-lt"/>
            </a:endParaRPr>
          </a:p>
          <a:p>
            <a:pPr marL="228600" lvl="3">
              <a:spcBef>
                <a:spcPts val="600"/>
              </a:spcBef>
              <a:buFont typeface="Wingdings" panose="05000000000000000000" pitchFamily="2" charset="2"/>
              <a:buChar char="§"/>
            </a:pPr>
            <a:r>
              <a:rPr lang="en-US" dirty="0">
                <a:latin typeface="+mn-lt"/>
              </a:rPr>
              <a:t>Before issuing assignment orders, the Soldier must initial the airborne option statement, indicating acceptance or declination of the airborne assignment.</a:t>
            </a:r>
          </a:p>
          <a:p>
            <a:pPr marL="228600" lvl="3">
              <a:spcBef>
                <a:spcPts val="600"/>
              </a:spcBef>
              <a:buFont typeface="Wingdings" panose="05000000000000000000" pitchFamily="2" charset="2"/>
              <a:buChar char="§"/>
            </a:pPr>
            <a:endParaRPr lang="en-US" dirty="0">
              <a:latin typeface="+mn-lt"/>
            </a:endParaRPr>
          </a:p>
          <a:p>
            <a:pPr marL="228600" lvl="3">
              <a:spcBef>
                <a:spcPts val="600"/>
              </a:spcBef>
              <a:buFont typeface="Wingdings" panose="05000000000000000000" pitchFamily="2" charset="2"/>
              <a:buChar char="§"/>
            </a:pPr>
            <a:r>
              <a:rPr lang="en-US" dirty="0">
                <a:latin typeface="+mn-lt"/>
              </a:rPr>
              <a:t>If the Soldier declines the assignment, withdrawal of SQI (P) and deletion of assignment will be submitted IAW AR 614-200.</a:t>
            </a:r>
          </a:p>
        </p:txBody>
      </p:sp>
      <p:sp>
        <p:nvSpPr>
          <p:cNvPr id="7" name="Title 1"/>
          <p:cNvSpPr>
            <a:spLocks noGrp="1"/>
          </p:cNvSpPr>
          <p:nvPr>
            <p:ph type="title"/>
          </p:nvPr>
        </p:nvSpPr>
        <p:spPr>
          <a:xfrm>
            <a:off x="700966" y="139075"/>
            <a:ext cx="8216892" cy="480131"/>
          </a:xfrm>
        </p:spPr>
        <p:txBody>
          <a:bodyPr>
            <a:normAutofit fontScale="90000"/>
          </a:bodyPr>
          <a:lstStyle/>
          <a:p>
            <a:r>
              <a:rPr lang="en-US" i="1" dirty="0"/>
              <a:t>Service Remaining Requirement (SRR)</a:t>
            </a:r>
            <a:br>
              <a:rPr lang="en-US" i="1" dirty="0"/>
            </a:br>
            <a:r>
              <a:rPr lang="en-US" sz="1800" i="1" dirty="0"/>
              <a:t>(continued)</a:t>
            </a:r>
          </a:p>
        </p:txBody>
      </p:sp>
      <p:sp>
        <p:nvSpPr>
          <p:cNvPr id="2" name="Rectangle 1"/>
          <p:cNvSpPr/>
          <p:nvPr/>
        </p:nvSpPr>
        <p:spPr>
          <a:xfrm>
            <a:off x="293566" y="6140305"/>
            <a:ext cx="3554534" cy="338554"/>
          </a:xfrm>
          <a:prstGeom prst="rect">
            <a:avLst/>
          </a:prstGeom>
        </p:spPr>
        <p:txBody>
          <a:bodyPr wrap="square">
            <a:spAutoFit/>
          </a:bodyPr>
          <a:lstStyle/>
          <a:p>
            <a:r>
              <a:rPr lang="en-US" sz="800" dirty="0">
                <a:solidFill>
                  <a:srgbClr val="FF0000"/>
                </a:solidFill>
              </a:rPr>
              <a:t>References:</a:t>
            </a:r>
          </a:p>
          <a:p>
            <a:pPr marL="171450" indent="-171450">
              <a:buFont typeface="Arial" panose="020B0604020202020204" pitchFamily="34" charset="0"/>
              <a:buChar char="•"/>
            </a:pPr>
            <a:r>
              <a:rPr lang="en-US" sz="800" dirty="0">
                <a:solidFill>
                  <a:srgbClr val="FF0000"/>
                </a:solidFill>
              </a:rPr>
              <a:t>AR 614-200 (Enlisted Assignments and Utilization Management)</a:t>
            </a:r>
          </a:p>
        </p:txBody>
      </p:sp>
    </p:spTree>
    <p:extLst>
      <p:ext uri="{BB962C8B-B14F-4D97-AF65-F5344CB8AC3E}">
        <p14:creationId xmlns:p14="http://schemas.microsoft.com/office/powerpoint/2010/main" val="3129585133"/>
      </p:ext>
    </p:extLst>
  </p:cSld>
  <p:clrMapOvr>
    <a:masterClrMapping/>
  </p:clrMapOvr>
  <p:transition spd="slow">
    <p:fade/>
  </p:transition>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r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bc8aac-1af4-4b3e-bef7-37ebd049649c">
      <Terms xmlns="http://schemas.microsoft.com/office/infopath/2007/PartnerControls"/>
    </lcf76f155ced4ddcb4097134ff3c332f>
    <TaxCatchAll xmlns="be746de1-8156-4a2b-b566-6557a73ab76a" xsi:nil="true"/>
    <FirstChoice xmlns="40bc8aac-1af4-4b3e-bef7-37ebd049649c" xsi:nil="true"/>
    <Bestphoto xmlns="40bc8aac-1af4-4b3e-bef7-37ebd049649c" xsi:nil="true"/>
    <Best10photos xmlns="40bc8aac-1af4-4b3e-bef7-37ebd049649c" xsi:nil="true"/>
    <YesorNo xmlns="40bc8aac-1af4-4b3e-bef7-37ebd049649c">true</YesorNo>
    <Date xmlns="40bc8aac-1af4-4b3e-bef7-37ebd04964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98793E8903C43899A3B2B2E1851C5" ma:contentTypeVersion="18" ma:contentTypeDescription="Create a new document." ma:contentTypeScope="" ma:versionID="81bae86d1a2bdbc80ddac63fd58c3c6f">
  <xsd:schema xmlns:xsd="http://www.w3.org/2001/XMLSchema" xmlns:xs="http://www.w3.org/2001/XMLSchema" xmlns:p="http://schemas.microsoft.com/office/2006/metadata/properties" xmlns:ns2="40bc8aac-1af4-4b3e-bef7-37ebd049649c" xmlns:ns3="be746de1-8156-4a2b-b566-6557a73ab76a" targetNamespace="http://schemas.microsoft.com/office/2006/metadata/properties" ma:root="true" ma:fieldsID="73097721ce87488cc601b174b74f4a0f" ns2:_="" ns3:_="">
    <xsd:import namespace="40bc8aac-1af4-4b3e-bef7-37ebd049649c"/>
    <xsd:import namespace="be746de1-8156-4a2b-b566-6557a73ab76a"/>
    <xsd:element name="properties">
      <xsd:complexType>
        <xsd:sequence>
          <xsd:element name="documentManagement">
            <xsd:complexType>
              <xsd:all>
                <xsd:element ref="ns2:Date"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Best10photos" minOccurs="0"/>
                <xsd:element ref="ns2:Bestphoto" minOccurs="0"/>
                <xsd:element ref="ns2:YesorNo" minOccurs="0"/>
                <xsd:element ref="ns2:FirstChoic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8aac-1af4-4b3e-bef7-37ebd049649c" elementFormDefault="qualified">
    <xsd:import namespace="http://schemas.microsoft.com/office/2006/documentManagement/types"/>
    <xsd:import namespace="http://schemas.microsoft.com/office/infopath/2007/PartnerControls"/>
    <xsd:element name="Date" ma:index="8" nillable="true" ma:displayName="Date" ma:format="DateOnly" ma:internalName="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Best10photos" ma:index="20" nillable="true" ma:displayName="Best 10 photos" ma:format="Dropdown" ma:internalName="Best10photos">
      <xsd:simpleType>
        <xsd:restriction base="dms:Choice">
          <xsd:enumeration value="Choice 1"/>
          <xsd:enumeration value="Choice 2"/>
          <xsd:enumeration value="Choice 3"/>
        </xsd:restriction>
      </xsd:simpleType>
    </xsd:element>
    <xsd:element name="Bestphoto" ma:index="21" nillable="true" ma:displayName="Best photo" ma:description="10 for the best, 1 for the worst" ma:format="Dropdown" ma:internalName="Bestphoto" ma:percentage="FALSE">
      <xsd:simpleType>
        <xsd:restriction base="dms:Number"/>
      </xsd:simpleType>
    </xsd:element>
    <xsd:element name="YesorNo" ma:index="22" nillable="true" ma:displayName="Yes or No" ma:default="1" ma:format="Dropdown" ma:internalName="YesorNo">
      <xsd:simpleType>
        <xsd:restriction base="dms:Boolean"/>
      </xsd:simpleType>
    </xsd:element>
    <xsd:element name="FirstChoice" ma:index="23" nillable="true" ma:displayName="Choice" ma:description="First choice" ma:format="Dropdown" ma:internalName="FirstChoice">
      <xsd:simpleType>
        <xsd:restriction base="dms:Choice">
          <xsd:enumeration value="Choice 1"/>
          <xsd:enumeration value="Choice 2"/>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be746de1-8156-4a2b-b566-6557a73ab76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2c55e32c-d355-425f-9075-4d76e6cfb31b}" ma:internalName="TaxCatchAll" ma:showField="CatchAllData" ma:web="be746de1-8156-4a2b-b566-6557a73ab76a">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3AC9DA-CA6C-4E09-9A0F-C6AA41E9C545}">
  <ds:schemaRefs>
    <ds:schemaRef ds:uri="http://schemas.microsoft.com/office/2006/documentManagement/types"/>
    <ds:schemaRef ds:uri="http://purl.org/dc/elements/1.1/"/>
    <ds:schemaRef ds:uri="http://purl.org/dc/terms/"/>
    <ds:schemaRef ds:uri="be746de1-8156-4a2b-b566-6557a73ab76a"/>
    <ds:schemaRef ds:uri="40bc8aac-1af4-4b3e-bef7-37ebd049649c"/>
    <ds:schemaRef ds:uri="http://schemas.microsoft.com/office/2006/metadata/properties"/>
    <ds:schemaRef ds:uri="http://www.w3.org/XML/1998/namespace"/>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713917F2-A02A-42F1-B0CE-5E90A6057576}">
  <ds:schemaRefs>
    <ds:schemaRef ds:uri="40bc8aac-1af4-4b3e-bef7-37ebd049649c"/>
    <ds:schemaRef ds:uri="be746de1-8156-4a2b-b566-6557a73ab7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0EA41D-DA97-487C-9CD6-FACDA391B54C}">
  <ds:schemaRefs>
    <ds:schemaRef ds:uri="http://schemas.microsoft.com/sharepoint/v3/contenttype/form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1305</TotalTime>
  <Words>9202</Words>
  <Application>Microsoft Office PowerPoint</Application>
  <PresentationFormat>On-screen Show (4:3)</PresentationFormat>
  <Paragraphs>678</Paragraphs>
  <Slides>54</Slides>
  <Notes>40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54</vt:i4>
      </vt:variant>
    </vt:vector>
  </HeadingPairs>
  <TitlesOfParts>
    <vt:vector size="66" baseType="lpstr">
      <vt:lpstr>Adobe Garamond Pro</vt:lpstr>
      <vt:lpstr>Arial</vt:lpstr>
      <vt:lpstr>Arial Rounded MT Bold</vt:lpstr>
      <vt:lpstr>Calibri</vt:lpstr>
      <vt:lpstr>Courier New</vt:lpstr>
      <vt:lpstr>Tahoma</vt:lpstr>
      <vt:lpstr>TimesNewRomanPSMT</vt:lpstr>
      <vt:lpstr>US Army</vt:lpstr>
      <vt:lpstr>Wingdings</vt:lpstr>
      <vt:lpstr>Master Content Slide</vt:lpstr>
      <vt:lpstr>Facer Master</vt:lpstr>
      <vt:lpstr>Presentation</vt:lpstr>
      <vt:lpstr>PowerPoint Presentation</vt:lpstr>
      <vt:lpstr>Reassignment Briefing Agenda</vt:lpstr>
      <vt:lpstr>Introduction</vt:lpstr>
      <vt:lpstr>Reassignments Team</vt:lpstr>
      <vt:lpstr>Reassignment Process</vt:lpstr>
      <vt:lpstr>Reassignment Packet Contents</vt:lpstr>
      <vt:lpstr>Service Remaining Requirement (SRR)</vt:lpstr>
      <vt:lpstr>Service Remaining Requirement (SRR) (continued)</vt:lpstr>
      <vt:lpstr>Service Remaining Requirement (SRR) (continued)</vt:lpstr>
      <vt:lpstr>Deletions and Deferments</vt:lpstr>
      <vt:lpstr> Compassionate Deletions  or Deferments</vt:lpstr>
      <vt:lpstr>TDY Options for Schooling in  Conjunction with PCS</vt:lpstr>
      <vt:lpstr>TDY Options for Schooling in  Conjunction with PCS (continued)</vt:lpstr>
      <vt:lpstr>Married Army Couples Program</vt:lpstr>
      <vt:lpstr>Finance Entitlements</vt:lpstr>
      <vt:lpstr>Finance Entitlements (continued)</vt:lpstr>
      <vt:lpstr>Total Army Sponsorship  Program (TASP)</vt:lpstr>
      <vt:lpstr>Reporting Timelines</vt:lpstr>
      <vt:lpstr>Spouse Employment  and Relicensing</vt:lpstr>
      <vt:lpstr>Pet Travel Entitlement</vt:lpstr>
      <vt:lpstr>Transportation of Breastmilk </vt:lpstr>
      <vt:lpstr>Questions?</vt:lpstr>
      <vt:lpstr>PowerPoint Presentation</vt:lpstr>
      <vt:lpstr>MEMBER ELECTIONS</vt:lpstr>
      <vt:lpstr>DA Form 5118 (Reassignment Status and Election Statement) </vt:lpstr>
      <vt:lpstr>CONUS Reassignment Packet Requirements</vt:lpstr>
      <vt:lpstr>PowerPoint Presentation</vt:lpstr>
      <vt:lpstr>Briefers</vt:lpstr>
      <vt:lpstr>FLW Schools Liaison</vt:lpstr>
      <vt:lpstr>Transportation </vt:lpstr>
      <vt:lpstr>Finance</vt:lpstr>
      <vt:lpstr>Exceptional Family Member  Program (EFMP) - ACS</vt:lpstr>
      <vt:lpstr>Exceptional Family Member  Program (EFMP) – ACS (continued)</vt:lpstr>
      <vt:lpstr>Exceptional Family Member  Program (EFMP) – ACS (continued)</vt:lpstr>
      <vt:lpstr>PowerPoint Presentation</vt:lpstr>
      <vt:lpstr>PowerPoint Presentation</vt:lpstr>
      <vt:lpstr>EFMP &amp; Family Travel Process (continued)</vt:lpstr>
      <vt:lpstr>EFMP &amp; Family Travel Process (continued)</vt:lpstr>
      <vt:lpstr>EFMP &amp; Family Travel Process (continued)</vt:lpstr>
      <vt:lpstr>Passport/Visa/Travel Document Requirements</vt:lpstr>
      <vt:lpstr>Passport/Visa/Travel Document Requirements (continued)</vt:lpstr>
      <vt:lpstr>Passport/Visa/Travel Document Requirements (continued)</vt:lpstr>
      <vt:lpstr>PowerPoint Presentation</vt:lpstr>
      <vt:lpstr>OCONUS Reassignment  Briefing Agenda</vt:lpstr>
      <vt:lpstr>Availability Date</vt:lpstr>
      <vt:lpstr>NATO ORDERS</vt:lpstr>
      <vt:lpstr>OCONUS Reassignment  Packet Requirements</vt:lpstr>
      <vt:lpstr>Tour Election for Overseas  (OCONUS) Assignments</vt:lpstr>
      <vt:lpstr>Home Base and Advance  Assignment Program (HAAP)</vt:lpstr>
      <vt:lpstr>Family Travel- Designated Place Moves</vt:lpstr>
      <vt:lpstr>Family Travel Application  Requirements for Overseas Tour</vt:lpstr>
      <vt:lpstr>Family Travel Application  Requirements for Overseas Tour</vt:lpstr>
      <vt:lpstr>Questions?</vt:lpstr>
      <vt:lpstr>REASSIGNMENT  PROCESSING POC’s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Richardson, Benjamin P CIV USARMY ID-TRAINING (USA)</cp:lastModifiedBy>
  <cp:revision>19</cp:revision>
  <cp:lastPrinted>2024-06-12T17:52:53Z</cp:lastPrinted>
  <dcterms:created xsi:type="dcterms:W3CDTF">2020-04-15T18:21:38Z</dcterms:created>
  <dcterms:modified xsi:type="dcterms:W3CDTF">2024-07-25T13:34:58Z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0x01010005598793E8903C43899A3B2B2E1851C5</vt:lpwstr>
  </property>
  <property fmtid="{D5CDD505-2E9C-101B-9397-08002B2CF9AE}" pid="6" name="StaffPOC">
    <vt:lpwstr>11;#Fitton, Jeffrey James CIV USARMY IMCOM HQ (USA)</vt:lpwstr>
  </property>
  <property fmtid="{D5CDD505-2E9C-101B-9397-08002B2CF9AE}" pid="7" name="MediaServiceImageTags">
    <vt:lpwstr/>
  </property>
</Properties>
</file>