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71" r:id="rId3"/>
    <p:sldId id="279" r:id="rId4"/>
    <p:sldId id="272" r:id="rId5"/>
    <p:sldId id="277" r:id="rId6"/>
    <p:sldId id="273" r:id="rId7"/>
    <p:sldId id="280" r:id="rId8"/>
    <p:sldId id="263" r:id="rId9"/>
    <p:sldId id="266" r:id="rId10"/>
    <p:sldId id="269" r:id="rId11"/>
  </p:sldIdLst>
  <p:sldSz cx="6858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4" d="100"/>
          <a:sy n="64" d="100"/>
        </p:scale>
        <p:origin x="3456"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B1F3E0-25D2-47E0-822A-01B90D7CDC58}"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6E0CB-A5E3-4DA5-961A-FB6E89E76B02}" type="slidenum">
              <a:rPr lang="en-US" smtClean="0"/>
              <a:t>‹#›</a:t>
            </a:fld>
            <a:endParaRPr lang="en-US" dirty="0"/>
          </a:p>
        </p:txBody>
      </p:sp>
    </p:spTree>
    <p:extLst>
      <p:ext uri="{BB962C8B-B14F-4D97-AF65-F5344CB8AC3E}">
        <p14:creationId xmlns:p14="http://schemas.microsoft.com/office/powerpoint/2010/main" val="221266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B1F3E0-25D2-47E0-822A-01B90D7CDC58}"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6E0CB-A5E3-4DA5-961A-FB6E89E76B02}" type="slidenum">
              <a:rPr lang="en-US" smtClean="0"/>
              <a:t>‹#›</a:t>
            </a:fld>
            <a:endParaRPr lang="en-US" dirty="0"/>
          </a:p>
        </p:txBody>
      </p:sp>
    </p:spTree>
    <p:extLst>
      <p:ext uri="{BB962C8B-B14F-4D97-AF65-F5344CB8AC3E}">
        <p14:creationId xmlns:p14="http://schemas.microsoft.com/office/powerpoint/2010/main" val="276655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B1F3E0-25D2-47E0-822A-01B90D7CDC58}"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6E0CB-A5E3-4DA5-961A-FB6E89E76B02}" type="slidenum">
              <a:rPr lang="en-US" smtClean="0"/>
              <a:t>‹#›</a:t>
            </a:fld>
            <a:endParaRPr lang="en-US" dirty="0"/>
          </a:p>
        </p:txBody>
      </p:sp>
    </p:spTree>
    <p:extLst>
      <p:ext uri="{BB962C8B-B14F-4D97-AF65-F5344CB8AC3E}">
        <p14:creationId xmlns:p14="http://schemas.microsoft.com/office/powerpoint/2010/main" val="370034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B1F3E0-25D2-47E0-822A-01B90D7CDC58}"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6E0CB-A5E3-4DA5-961A-FB6E89E76B02}" type="slidenum">
              <a:rPr lang="en-US" smtClean="0"/>
              <a:t>‹#›</a:t>
            </a:fld>
            <a:endParaRPr lang="en-US" dirty="0"/>
          </a:p>
        </p:txBody>
      </p:sp>
    </p:spTree>
    <p:extLst>
      <p:ext uri="{BB962C8B-B14F-4D97-AF65-F5344CB8AC3E}">
        <p14:creationId xmlns:p14="http://schemas.microsoft.com/office/powerpoint/2010/main" val="62907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B1F3E0-25D2-47E0-822A-01B90D7CDC58}" type="datetimeFigureOut">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6E0CB-A5E3-4DA5-961A-FB6E89E76B02}" type="slidenum">
              <a:rPr lang="en-US" smtClean="0"/>
              <a:t>‹#›</a:t>
            </a:fld>
            <a:endParaRPr lang="en-US" dirty="0"/>
          </a:p>
        </p:txBody>
      </p:sp>
    </p:spTree>
    <p:extLst>
      <p:ext uri="{BB962C8B-B14F-4D97-AF65-F5344CB8AC3E}">
        <p14:creationId xmlns:p14="http://schemas.microsoft.com/office/powerpoint/2010/main" val="94429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B1F3E0-25D2-47E0-822A-01B90D7CDC58}"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6E0CB-A5E3-4DA5-961A-FB6E89E76B02}" type="slidenum">
              <a:rPr lang="en-US" smtClean="0"/>
              <a:t>‹#›</a:t>
            </a:fld>
            <a:endParaRPr lang="en-US" dirty="0"/>
          </a:p>
        </p:txBody>
      </p:sp>
    </p:spTree>
    <p:extLst>
      <p:ext uri="{BB962C8B-B14F-4D97-AF65-F5344CB8AC3E}">
        <p14:creationId xmlns:p14="http://schemas.microsoft.com/office/powerpoint/2010/main" val="130096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B1F3E0-25D2-47E0-822A-01B90D7CDC58}" type="datetimeFigureOut">
              <a:rPr lang="en-US" smtClean="0"/>
              <a:t>12/17/2021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76E0CB-A5E3-4DA5-961A-FB6E89E76B02}" type="slidenum">
              <a:rPr lang="en-US" smtClean="0"/>
              <a:t>‹#›</a:t>
            </a:fld>
            <a:endParaRPr lang="en-US" dirty="0"/>
          </a:p>
        </p:txBody>
      </p:sp>
    </p:spTree>
    <p:extLst>
      <p:ext uri="{BB962C8B-B14F-4D97-AF65-F5344CB8AC3E}">
        <p14:creationId xmlns:p14="http://schemas.microsoft.com/office/powerpoint/2010/main" val="169185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B1F3E0-25D2-47E0-822A-01B90D7CDC58}" type="datetimeFigureOut">
              <a:rPr lang="en-US" smtClean="0"/>
              <a:t>12/17/2021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76E0CB-A5E3-4DA5-961A-FB6E89E76B02}" type="slidenum">
              <a:rPr lang="en-US" smtClean="0"/>
              <a:t>‹#›</a:t>
            </a:fld>
            <a:endParaRPr lang="en-US" dirty="0"/>
          </a:p>
        </p:txBody>
      </p:sp>
    </p:spTree>
    <p:extLst>
      <p:ext uri="{BB962C8B-B14F-4D97-AF65-F5344CB8AC3E}">
        <p14:creationId xmlns:p14="http://schemas.microsoft.com/office/powerpoint/2010/main" val="421628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1F3E0-25D2-47E0-822A-01B90D7CDC58}" type="datetimeFigureOut">
              <a:rPr lang="en-US" smtClean="0"/>
              <a:t>12/17/2021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76E0CB-A5E3-4DA5-961A-FB6E89E76B02}" type="slidenum">
              <a:rPr lang="en-US" smtClean="0"/>
              <a:t>‹#›</a:t>
            </a:fld>
            <a:endParaRPr lang="en-US" dirty="0"/>
          </a:p>
        </p:txBody>
      </p:sp>
    </p:spTree>
    <p:extLst>
      <p:ext uri="{BB962C8B-B14F-4D97-AF65-F5344CB8AC3E}">
        <p14:creationId xmlns:p14="http://schemas.microsoft.com/office/powerpoint/2010/main" val="106407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1F3E0-25D2-47E0-822A-01B90D7CDC58}"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6E0CB-A5E3-4DA5-961A-FB6E89E76B02}" type="slidenum">
              <a:rPr lang="en-US" smtClean="0"/>
              <a:t>‹#›</a:t>
            </a:fld>
            <a:endParaRPr lang="en-US" dirty="0"/>
          </a:p>
        </p:txBody>
      </p:sp>
    </p:spTree>
    <p:extLst>
      <p:ext uri="{BB962C8B-B14F-4D97-AF65-F5344CB8AC3E}">
        <p14:creationId xmlns:p14="http://schemas.microsoft.com/office/powerpoint/2010/main" val="1643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1F3E0-25D2-47E0-822A-01B90D7CDC58}" type="datetimeFigureOut">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6E0CB-A5E3-4DA5-961A-FB6E89E76B02}" type="slidenum">
              <a:rPr lang="en-US" smtClean="0"/>
              <a:t>‹#›</a:t>
            </a:fld>
            <a:endParaRPr lang="en-US" dirty="0"/>
          </a:p>
        </p:txBody>
      </p:sp>
    </p:spTree>
    <p:extLst>
      <p:ext uri="{BB962C8B-B14F-4D97-AF65-F5344CB8AC3E}">
        <p14:creationId xmlns:p14="http://schemas.microsoft.com/office/powerpoint/2010/main" val="278787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45B1F3E0-25D2-47E0-822A-01B90D7CDC58}" type="datetimeFigureOut">
              <a:rPr lang="en-US" smtClean="0"/>
              <a:t>12/17/2021</a:t>
            </a:fld>
            <a:endParaRPr lang="en-US" dirty="0"/>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976E0CB-A5E3-4DA5-961A-FB6E89E76B02}" type="slidenum">
              <a:rPr lang="en-US" smtClean="0"/>
              <a:t>‹#›</a:t>
            </a:fld>
            <a:endParaRPr lang="en-US" dirty="0"/>
          </a:p>
        </p:txBody>
      </p:sp>
    </p:spTree>
    <p:extLst>
      <p:ext uri="{BB962C8B-B14F-4D97-AF65-F5344CB8AC3E}">
        <p14:creationId xmlns:p14="http://schemas.microsoft.com/office/powerpoint/2010/main" val="3444698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dtsproweb.defensetravel.osd.mil/dts-app/pubsite/all/view/"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2997" y="468704"/>
            <a:ext cx="7106770" cy="4295939"/>
          </a:xfrm>
          <a:prstGeom prst="rect">
            <a:avLst/>
          </a:prstGeom>
        </p:spPr>
      </p:pic>
      <p:pic>
        <p:nvPicPr>
          <p:cNvPr id="16" name="Picture 15"/>
          <p:cNvPicPr>
            <a:picLocks noChangeAspect="1"/>
          </p:cNvPicPr>
          <p:nvPr/>
        </p:nvPicPr>
        <p:blipFill>
          <a:blip r:embed="rId3"/>
          <a:stretch>
            <a:fillRect/>
          </a:stretch>
        </p:blipFill>
        <p:spPr>
          <a:xfrm>
            <a:off x="0" y="5225830"/>
            <a:ext cx="6858000" cy="1379129"/>
          </a:xfrm>
          <a:prstGeom prst="rect">
            <a:avLst/>
          </a:prstGeom>
        </p:spPr>
      </p:pic>
      <p:sp>
        <p:nvSpPr>
          <p:cNvPr id="17" name="Rectangle 16"/>
          <p:cNvSpPr/>
          <p:nvPr/>
        </p:nvSpPr>
        <p:spPr>
          <a:xfrm>
            <a:off x="287593" y="6838615"/>
            <a:ext cx="6282813" cy="2308324"/>
          </a:xfrm>
          <a:prstGeom prst="rect">
            <a:avLst/>
          </a:prstGeom>
        </p:spPr>
        <p:txBody>
          <a:bodyPr wrap="square">
            <a:spAutoFit/>
          </a:bodyPr>
          <a:lstStyle/>
          <a:p>
            <a:r>
              <a:rPr lang="en-US" sz="2400" dirty="0">
                <a:latin typeface="Century Gothic" panose="020B0502020202020204" pitchFamily="34" charset="0"/>
              </a:rPr>
              <a:t>Outgoing </a:t>
            </a:r>
            <a:r>
              <a:rPr lang="en-US" sz="2400" dirty="0" smtClean="0">
                <a:latin typeface="Century Gothic" panose="020B0502020202020204" pitchFamily="34" charset="0"/>
              </a:rPr>
              <a:t>personnel </a:t>
            </a:r>
            <a:r>
              <a:rPr lang="en-US" sz="2400" dirty="0">
                <a:latin typeface="Century Gothic" panose="020B0502020202020204" pitchFamily="34" charset="0"/>
              </a:rPr>
              <a:t>must complete</a:t>
            </a:r>
            <a:r>
              <a:rPr lang="en-US" sz="2400" b="1" dirty="0">
                <a:latin typeface="Century Gothic" panose="020B0502020202020204" pitchFamily="34" charset="0"/>
              </a:rPr>
              <a:t> ALL</a:t>
            </a:r>
            <a:r>
              <a:rPr lang="en-US" sz="2400" dirty="0">
                <a:latin typeface="Century Gothic" panose="020B0502020202020204" pitchFamily="34" charset="0"/>
              </a:rPr>
              <a:t> </a:t>
            </a:r>
            <a:r>
              <a:rPr lang="en-US" sz="2400" dirty="0" smtClean="0">
                <a:latin typeface="Century Gothic" panose="020B0502020202020204" pitchFamily="34" charset="0"/>
              </a:rPr>
              <a:t>out-processing </a:t>
            </a:r>
            <a:r>
              <a:rPr lang="en-US" sz="2400" dirty="0">
                <a:latin typeface="Century Gothic" panose="020B0502020202020204" pitchFamily="34" charset="0"/>
              </a:rPr>
              <a:t>steps for both the </a:t>
            </a:r>
            <a:r>
              <a:rPr lang="en-US" sz="2400" dirty="0" smtClean="0">
                <a:latin typeface="Century Gothic" panose="020B0502020202020204" pitchFamily="34" charset="0"/>
              </a:rPr>
              <a:t>Defense </a:t>
            </a:r>
            <a:r>
              <a:rPr lang="en-US" sz="2400" dirty="0">
                <a:latin typeface="Century Gothic" panose="020B0502020202020204" pitchFamily="34" charset="0"/>
              </a:rPr>
              <a:t>Travel System DTS and Government Travel </a:t>
            </a:r>
            <a:r>
              <a:rPr lang="en-US" sz="2400" dirty="0" smtClean="0">
                <a:latin typeface="Century Gothic" panose="020B0502020202020204" pitchFamily="34" charset="0"/>
              </a:rPr>
              <a:t>Charge Card </a:t>
            </a:r>
            <a:r>
              <a:rPr lang="en-US" sz="2400" dirty="0">
                <a:latin typeface="Century Gothic" panose="020B0502020202020204" pitchFamily="34" charset="0"/>
              </a:rPr>
              <a:t>(</a:t>
            </a:r>
            <a:r>
              <a:rPr lang="en-US" sz="2400" dirty="0" smtClean="0">
                <a:latin typeface="Century Gothic" panose="020B0502020202020204" pitchFamily="34" charset="0"/>
              </a:rPr>
              <a:t>GTCC) programs. </a:t>
            </a:r>
          </a:p>
          <a:p>
            <a:endParaRPr lang="en-US" sz="2400" dirty="0">
              <a:latin typeface="Century Gothic" panose="020B0502020202020204" pitchFamily="34"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470" y="8568813"/>
            <a:ext cx="2838638" cy="3623187"/>
          </a:xfrm>
          <a:prstGeom prst="rect">
            <a:avLst/>
          </a:prstGeom>
        </p:spPr>
      </p:pic>
      <p:sp>
        <p:nvSpPr>
          <p:cNvPr id="20" name="TextBox 19"/>
          <p:cNvSpPr txBox="1"/>
          <p:nvPr/>
        </p:nvSpPr>
        <p:spPr>
          <a:xfrm>
            <a:off x="287593" y="8967641"/>
            <a:ext cx="3841957" cy="1569660"/>
          </a:xfrm>
          <a:prstGeom prst="rect">
            <a:avLst/>
          </a:prstGeom>
          <a:noFill/>
        </p:spPr>
        <p:txBody>
          <a:bodyPr wrap="square" rtlCol="0">
            <a:spAutoFit/>
          </a:bodyPr>
          <a:lstStyle/>
          <a:p>
            <a:r>
              <a:rPr lang="en-US" sz="2400" dirty="0">
                <a:latin typeface="Century Gothic" panose="020B0502020202020204" pitchFamily="34" charset="0"/>
              </a:rPr>
              <a:t>It is </a:t>
            </a:r>
            <a:r>
              <a:rPr lang="en-US" sz="2400" b="1" dirty="0">
                <a:latin typeface="Century Gothic" panose="020B0502020202020204" pitchFamily="34" charset="0"/>
              </a:rPr>
              <a:t>YOUR </a:t>
            </a:r>
            <a:r>
              <a:rPr lang="en-US" sz="2400" dirty="0">
                <a:latin typeface="Century Gothic" panose="020B0502020202020204" pitchFamily="34" charset="0"/>
              </a:rPr>
              <a:t>responsibility to ensure all steps are </a:t>
            </a:r>
            <a:r>
              <a:rPr lang="en-US" sz="2400" dirty="0" smtClean="0">
                <a:latin typeface="Century Gothic" panose="020B0502020202020204" pitchFamily="34" charset="0"/>
              </a:rPr>
              <a:t>completed! </a:t>
            </a:r>
            <a:endParaRPr lang="en-US" sz="2400" dirty="0">
              <a:latin typeface="Century Gothic" panose="020B0502020202020204" pitchFamily="34" charset="0"/>
            </a:endParaRPr>
          </a:p>
          <a:p>
            <a:endParaRPr lang="en-US" sz="2400" dirty="0"/>
          </a:p>
        </p:txBody>
      </p:sp>
    </p:spTree>
    <p:extLst>
      <p:ext uri="{BB962C8B-B14F-4D97-AF65-F5344CB8AC3E}">
        <p14:creationId xmlns:p14="http://schemas.microsoft.com/office/powerpoint/2010/main" val="353124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21EB68E-D768-A640-BF6E-57C5B706442A}"/>
              </a:ext>
            </a:extLst>
          </p:cNvPr>
          <p:cNvPicPr>
            <a:picLocks noChangeAspect="1"/>
          </p:cNvPicPr>
          <p:nvPr/>
        </p:nvPicPr>
        <p:blipFill>
          <a:blip r:embed="rId2"/>
          <a:stretch>
            <a:fillRect/>
          </a:stretch>
        </p:blipFill>
        <p:spPr>
          <a:xfrm>
            <a:off x="1219667" y="0"/>
            <a:ext cx="4418663" cy="4418663"/>
          </a:xfrm>
          <a:prstGeom prst="rect">
            <a:avLst/>
          </a:prstGeom>
        </p:spPr>
      </p:pic>
      <p:sp>
        <p:nvSpPr>
          <p:cNvPr id="25" name="Rectangle 24"/>
          <p:cNvSpPr/>
          <p:nvPr/>
        </p:nvSpPr>
        <p:spPr>
          <a:xfrm>
            <a:off x="75585" y="4005955"/>
            <a:ext cx="6782415" cy="1477328"/>
          </a:xfrm>
          <a:prstGeom prst="rect">
            <a:avLst/>
          </a:prstGeom>
        </p:spPr>
        <p:txBody>
          <a:bodyPr wrap="square">
            <a:spAutoFit/>
          </a:bodyPr>
          <a:lstStyle/>
          <a:p>
            <a:r>
              <a:rPr lang="en-US" dirty="0" smtClean="0">
                <a:latin typeface="Century Gothic" panose="020B0502020202020204" pitchFamily="34" charset="0"/>
              </a:rPr>
              <a:t>If you have any questions, contact your unit APC and/or OTDA.</a:t>
            </a:r>
          </a:p>
          <a:p>
            <a:endParaRPr lang="en-US" dirty="0">
              <a:latin typeface="Century Gothic" panose="020B0502020202020204" pitchFamily="34" charset="0"/>
            </a:endParaRPr>
          </a:p>
          <a:p>
            <a:r>
              <a:rPr lang="en-US" dirty="0" smtClean="0">
                <a:latin typeface="Century Gothic" panose="020B0502020202020204" pitchFamily="34" charset="0"/>
              </a:rPr>
              <a:t>		   Happy &amp; Safe Travels!</a:t>
            </a:r>
          </a:p>
          <a:p>
            <a:r>
              <a:rPr lang="en-US" dirty="0">
                <a:latin typeface="Century Gothic" panose="020B0502020202020204" pitchFamily="34" charset="0"/>
              </a:rPr>
              <a:t>	</a:t>
            </a:r>
            <a:r>
              <a:rPr lang="en-US" dirty="0" smtClean="0">
                <a:latin typeface="Century Gothic" panose="020B0502020202020204" pitchFamily="34" charset="0"/>
              </a:rPr>
              <a:t>	   The USARAK Travel Management Team  </a:t>
            </a:r>
          </a:p>
        </p:txBody>
      </p:sp>
      <p:pic>
        <p:nvPicPr>
          <p:cNvPr id="2" name="Picture 1"/>
          <p:cNvPicPr>
            <a:picLocks noChangeAspect="1"/>
          </p:cNvPicPr>
          <p:nvPr/>
        </p:nvPicPr>
        <p:blipFill>
          <a:blip r:embed="rId3"/>
          <a:stretch>
            <a:fillRect/>
          </a:stretch>
        </p:blipFill>
        <p:spPr>
          <a:xfrm>
            <a:off x="75585" y="6366538"/>
            <a:ext cx="6782415" cy="5460701"/>
          </a:xfrm>
          <a:prstGeom prst="rect">
            <a:avLst/>
          </a:prstGeom>
        </p:spPr>
      </p:pic>
    </p:spTree>
    <p:extLst>
      <p:ext uri="{BB962C8B-B14F-4D97-AF65-F5344CB8AC3E}">
        <p14:creationId xmlns:p14="http://schemas.microsoft.com/office/powerpoint/2010/main" val="385744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22" y="-26707"/>
            <a:ext cx="7315200" cy="1323439"/>
          </a:xfrm>
          <a:prstGeom prst="rect">
            <a:avLst/>
          </a:prstGeom>
          <a:solidFill>
            <a:schemeClr val="bg1">
              <a:lumMod val="85000"/>
            </a:schemeClr>
          </a:solidFill>
        </p:spPr>
        <p:txBody>
          <a:bodyPr wrap="square">
            <a:spAutoFit/>
          </a:bodyPr>
          <a:lstStyle/>
          <a:p>
            <a:r>
              <a:rPr lang="en-US" sz="4000" b="1" dirty="0">
                <a:latin typeface="Century Gothic" panose="020B0502020202020204" pitchFamily="34" charset="0"/>
              </a:rPr>
              <a:t>Defense Travel System (DTS)</a:t>
            </a:r>
          </a:p>
          <a:p>
            <a:r>
              <a:rPr lang="en-US" sz="4000" b="1" dirty="0" smtClean="0">
                <a:latin typeface="Century Gothic" panose="020B0502020202020204" pitchFamily="34" charset="0"/>
              </a:rPr>
              <a:t>OUT-PROCESSING </a:t>
            </a:r>
            <a:endParaRPr lang="en-US" sz="4000" b="1" dirty="0">
              <a:latin typeface="Century Gothic" panose="020B0502020202020204" pitchFamily="34" charset="0"/>
            </a:endParaRPr>
          </a:p>
        </p:txBody>
      </p:sp>
      <p:sp>
        <p:nvSpPr>
          <p:cNvPr id="5" name="TextBox 4"/>
          <p:cNvSpPr txBox="1"/>
          <p:nvPr/>
        </p:nvSpPr>
        <p:spPr>
          <a:xfrm>
            <a:off x="503580" y="3489877"/>
            <a:ext cx="6445044" cy="3693319"/>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latin typeface="Century Gothic" panose="020B0502020202020204" pitchFamily="34" charset="0"/>
              </a:rPr>
              <a:t>Log into </a:t>
            </a:r>
            <a:r>
              <a:rPr lang="en-US" dirty="0">
                <a:latin typeface="Century Gothic" panose="020B0502020202020204" pitchFamily="34" charset="0"/>
              </a:rPr>
              <a:t>the </a:t>
            </a:r>
            <a:r>
              <a:rPr lang="en-US" dirty="0" smtClean="0">
                <a:latin typeface="Century Gothic" panose="020B0502020202020204" pitchFamily="34" charset="0"/>
              </a:rPr>
              <a:t>Defense Travel System (DTS): </a:t>
            </a:r>
            <a:r>
              <a:rPr lang="en-US" dirty="0">
                <a:latin typeface="Century Gothic" panose="020B0502020202020204" pitchFamily="34" charset="0"/>
                <a:hlinkClick r:id="rId2"/>
              </a:rPr>
              <a:t>https://dtsproweb.defensetravel.osd.mil/dts-app/pubsite/all/view</a:t>
            </a:r>
            <a:r>
              <a:rPr lang="en-US" dirty="0" smtClean="0">
                <a:latin typeface="Century Gothic" panose="020B0502020202020204" pitchFamily="34" charset="0"/>
                <a:hlinkClick r:id="rId2"/>
              </a:rPr>
              <a:t>/</a:t>
            </a:r>
            <a:endParaRPr lang="en-US" dirty="0" smtClean="0">
              <a:latin typeface="Century Gothic" panose="020B0502020202020204" pitchFamily="34" charset="0"/>
            </a:endParaRPr>
          </a:p>
          <a:p>
            <a:endParaRPr lang="en-US" dirty="0" smtClean="0">
              <a:latin typeface="Century Gothic" panose="020B0502020202020204" pitchFamily="34" charset="0"/>
            </a:endParaRPr>
          </a:p>
          <a:p>
            <a:pPr marL="285750" indent="-285750">
              <a:buFont typeface="Wingdings" panose="05000000000000000000" pitchFamily="2" charset="2"/>
              <a:buChar char="q"/>
            </a:pPr>
            <a:r>
              <a:rPr lang="en-US" dirty="0" smtClean="0">
                <a:latin typeface="Century Gothic" panose="020B0502020202020204" pitchFamily="34" charset="0"/>
              </a:rPr>
              <a:t>Ensure </a:t>
            </a:r>
            <a:r>
              <a:rPr lang="en-US" dirty="0">
                <a:latin typeface="Century Gothic" panose="020B0502020202020204" pitchFamily="34" charset="0"/>
              </a:rPr>
              <a:t>that you do not have any travel </a:t>
            </a:r>
            <a:r>
              <a:rPr lang="en-US" dirty="0" smtClean="0">
                <a:latin typeface="Century Gothic" panose="020B0502020202020204" pitchFamily="34" charset="0"/>
              </a:rPr>
              <a:t>authorizations outstanding (not </a:t>
            </a:r>
            <a:r>
              <a:rPr lang="en-US" dirty="0">
                <a:latin typeface="Century Gothic" panose="020B0502020202020204" pitchFamily="34" charset="0"/>
              </a:rPr>
              <a:t>approved or pending </a:t>
            </a:r>
            <a:r>
              <a:rPr lang="en-US" dirty="0" smtClean="0">
                <a:latin typeface="Century Gothic" panose="020B0502020202020204" pitchFamily="34" charset="0"/>
              </a:rPr>
              <a:t>action). </a:t>
            </a:r>
            <a:r>
              <a:rPr lang="en-US" dirty="0">
                <a:latin typeface="Century Gothic" panose="020B0502020202020204" pitchFamily="34" charset="0"/>
              </a:rPr>
              <a:t>Contact your unit </a:t>
            </a:r>
            <a:r>
              <a:rPr lang="en-US" dirty="0" smtClean="0">
                <a:latin typeface="Century Gothic" panose="020B0502020202020204" pitchFamily="34" charset="0"/>
              </a:rPr>
              <a:t>Organization Defense Travel Administrator (ODTA) </a:t>
            </a:r>
            <a:r>
              <a:rPr lang="en-US" dirty="0">
                <a:latin typeface="Century Gothic" panose="020B0502020202020204" pitchFamily="34" charset="0"/>
              </a:rPr>
              <a:t>if you need </a:t>
            </a:r>
            <a:r>
              <a:rPr lang="en-US" dirty="0" smtClean="0">
                <a:latin typeface="Century Gothic" panose="020B0502020202020204" pitchFamily="34" charset="0"/>
              </a:rPr>
              <a:t>assistance.</a:t>
            </a:r>
            <a:endParaRPr lang="en-US" dirty="0">
              <a:latin typeface="Century Gothic" panose="020B0502020202020204" pitchFamily="34" charset="0"/>
            </a:endParaRPr>
          </a:p>
          <a:p>
            <a:pPr marL="285750" indent="-285750">
              <a:buFont typeface="Wingdings" panose="05000000000000000000" pitchFamily="2" charset="2"/>
              <a:buChar char="q"/>
            </a:pPr>
            <a:endParaRPr lang="en-US" dirty="0" smtClean="0">
              <a:latin typeface="Century Gothic" panose="020B0502020202020204" pitchFamily="34" charset="0"/>
            </a:endParaRPr>
          </a:p>
          <a:p>
            <a:pPr marL="285750" indent="-285750">
              <a:buFont typeface="Wingdings" panose="05000000000000000000" pitchFamily="2" charset="2"/>
              <a:buChar char="q"/>
            </a:pPr>
            <a:r>
              <a:rPr lang="en-US" dirty="0" smtClean="0">
                <a:latin typeface="Century Gothic" panose="020B0502020202020204" pitchFamily="34" charset="0"/>
              </a:rPr>
              <a:t>Ensure </a:t>
            </a:r>
            <a:r>
              <a:rPr lang="en-US" dirty="0">
                <a:latin typeface="Century Gothic" panose="020B0502020202020204" pitchFamily="34" charset="0"/>
              </a:rPr>
              <a:t>that you do not have any outstanding travel </a:t>
            </a:r>
            <a:r>
              <a:rPr lang="en-US" dirty="0" smtClean="0">
                <a:latin typeface="Century Gothic" panose="020B0502020202020204" pitchFamily="34" charset="0"/>
              </a:rPr>
              <a:t>vouchers. </a:t>
            </a:r>
            <a:r>
              <a:rPr lang="en-US" dirty="0">
                <a:latin typeface="Century Gothic" panose="020B0502020202020204" pitchFamily="34" charset="0"/>
              </a:rPr>
              <a:t>Contact your unit </a:t>
            </a:r>
            <a:r>
              <a:rPr lang="en-US" dirty="0" smtClean="0">
                <a:latin typeface="Century Gothic" panose="020B0502020202020204" pitchFamily="34" charset="0"/>
              </a:rPr>
              <a:t>Organization Defense Travel Administrator (ODTA) </a:t>
            </a:r>
            <a:r>
              <a:rPr lang="en-US" dirty="0">
                <a:latin typeface="Century Gothic" panose="020B0502020202020204" pitchFamily="34" charset="0"/>
              </a:rPr>
              <a:t>if you need </a:t>
            </a:r>
            <a:r>
              <a:rPr lang="en-US" dirty="0" smtClean="0">
                <a:latin typeface="Century Gothic" panose="020B0502020202020204" pitchFamily="34" charset="0"/>
              </a:rPr>
              <a:t>assistance.</a:t>
            </a:r>
            <a:endParaRPr lang="en-US" dirty="0">
              <a:latin typeface="Century Gothic" panose="020B0502020202020204" pitchFamily="34" charset="0"/>
            </a:endParaRPr>
          </a:p>
          <a:p>
            <a:pPr marL="285750" indent="-285750">
              <a:buFont typeface="Wingdings" panose="05000000000000000000" pitchFamily="2" charset="2"/>
              <a:buChar char="q"/>
            </a:pPr>
            <a:endParaRPr lang="en-US" dirty="0"/>
          </a:p>
        </p:txBody>
      </p:sp>
      <p:sp>
        <p:nvSpPr>
          <p:cNvPr id="9" name="TextBox 8"/>
          <p:cNvSpPr txBox="1"/>
          <p:nvPr/>
        </p:nvSpPr>
        <p:spPr>
          <a:xfrm>
            <a:off x="3597" y="3404762"/>
            <a:ext cx="357198" cy="584775"/>
          </a:xfrm>
          <a:prstGeom prst="rect">
            <a:avLst/>
          </a:prstGeom>
          <a:solidFill>
            <a:schemeClr val="tx1"/>
          </a:solidFill>
        </p:spPr>
        <p:txBody>
          <a:bodyPr wrap="square" rtlCol="0">
            <a:spAutoFit/>
          </a:bodyPr>
          <a:lstStyle/>
          <a:p>
            <a:r>
              <a:rPr lang="en-US" sz="3200" b="1" dirty="0" smtClean="0">
                <a:solidFill>
                  <a:schemeClr val="bg1"/>
                </a:solidFill>
                <a:latin typeface="Century Gothic" panose="020B0502020202020204" pitchFamily="34" charset="0"/>
              </a:rPr>
              <a:t>1</a:t>
            </a:r>
            <a:endParaRPr lang="en-US" sz="3200" b="1" dirty="0">
              <a:solidFill>
                <a:schemeClr val="bg1"/>
              </a:solidFill>
              <a:latin typeface="Century Gothic" panose="020B0502020202020204" pitchFamily="34" charset="0"/>
            </a:endParaRPr>
          </a:p>
        </p:txBody>
      </p:sp>
      <p:sp>
        <p:nvSpPr>
          <p:cNvPr id="10" name="TextBox 9"/>
          <p:cNvSpPr txBox="1"/>
          <p:nvPr/>
        </p:nvSpPr>
        <p:spPr>
          <a:xfrm>
            <a:off x="27838" y="7383874"/>
            <a:ext cx="357198" cy="584775"/>
          </a:xfrm>
          <a:prstGeom prst="rect">
            <a:avLst/>
          </a:prstGeom>
          <a:solidFill>
            <a:schemeClr val="tx1"/>
          </a:solidFill>
        </p:spPr>
        <p:txBody>
          <a:bodyPr wrap="square" rtlCol="0">
            <a:spAutoFit/>
          </a:bodyPr>
          <a:lstStyle/>
          <a:p>
            <a:r>
              <a:rPr lang="en-US" sz="3200" b="1" dirty="0" smtClean="0">
                <a:solidFill>
                  <a:schemeClr val="bg1"/>
                </a:solidFill>
                <a:latin typeface="Century Gothic" panose="020B0502020202020204" pitchFamily="34" charset="0"/>
              </a:rPr>
              <a:t>2</a:t>
            </a:r>
            <a:endParaRPr lang="en-US" sz="3200" b="1" dirty="0">
              <a:solidFill>
                <a:schemeClr val="bg1"/>
              </a:solidFill>
              <a:latin typeface="Century Gothic" panose="020B0502020202020204" pitchFamily="34" charset="0"/>
            </a:endParaRPr>
          </a:p>
        </p:txBody>
      </p:sp>
      <p:cxnSp>
        <p:nvCxnSpPr>
          <p:cNvPr id="17" name="Straight Connector 16"/>
          <p:cNvCxnSpPr/>
          <p:nvPr/>
        </p:nvCxnSpPr>
        <p:spPr>
          <a:xfrm>
            <a:off x="7285" y="3398338"/>
            <a:ext cx="6858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960" y="7370300"/>
            <a:ext cx="6858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122" y="8473512"/>
            <a:ext cx="6858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82196" y="8879719"/>
            <a:ext cx="6443140" cy="1569660"/>
          </a:xfrm>
          <a:prstGeom prst="rect">
            <a:avLst/>
          </a:prstGeom>
          <a:solidFill>
            <a:srgbClr val="FFFFCC"/>
          </a:solidFill>
          <a:ln w="38100">
            <a:solidFill>
              <a:srgbClr val="C00000"/>
            </a:solidFill>
            <a:prstDash val="sysDash"/>
          </a:ln>
        </p:spPr>
        <p:txBody>
          <a:bodyPr wrap="square">
            <a:spAutoFit/>
          </a:bodyPr>
          <a:lstStyle/>
          <a:p>
            <a:r>
              <a:rPr lang="en-US" sz="2400" dirty="0" smtClean="0">
                <a:latin typeface="Century Gothic" panose="020B0502020202020204" pitchFamily="34" charset="0"/>
              </a:rPr>
              <a:t>You </a:t>
            </a:r>
            <a:r>
              <a:rPr lang="en-US" sz="2400" b="1" dirty="0" smtClean="0">
                <a:latin typeface="Century Gothic" panose="020B0502020202020204" pitchFamily="34" charset="0"/>
              </a:rPr>
              <a:t>MUST</a:t>
            </a:r>
            <a:r>
              <a:rPr lang="en-US" sz="2400" dirty="0" smtClean="0">
                <a:latin typeface="Century Gothic" panose="020B0502020202020204" pitchFamily="34" charset="0"/>
              </a:rPr>
              <a:t> out-process Defense </a:t>
            </a:r>
            <a:r>
              <a:rPr lang="en-US" sz="2400" dirty="0">
                <a:latin typeface="Century Gothic" panose="020B0502020202020204" pitchFamily="34" charset="0"/>
              </a:rPr>
              <a:t>Travel System </a:t>
            </a:r>
            <a:r>
              <a:rPr lang="en-US" sz="2400" dirty="0" smtClean="0">
                <a:latin typeface="Century Gothic" panose="020B0502020202020204" pitchFamily="34" charset="0"/>
              </a:rPr>
              <a:t>(DTS) with your UNIT Organizational Defense Travel Administrator (ODTA) </a:t>
            </a:r>
            <a:r>
              <a:rPr lang="en-US" sz="2400" b="1" dirty="0" smtClean="0">
                <a:latin typeface="Century Gothic" panose="020B0502020202020204" pitchFamily="34" charset="0"/>
              </a:rPr>
              <a:t>before</a:t>
            </a:r>
            <a:r>
              <a:rPr lang="en-US" sz="2400" dirty="0" smtClean="0">
                <a:latin typeface="Century Gothic" panose="020B0502020202020204" pitchFamily="34" charset="0"/>
              </a:rPr>
              <a:t> out-processing with GTCC.  </a:t>
            </a:r>
            <a:endParaRPr lang="en-US" sz="2400" dirty="0">
              <a:latin typeface="Century Gothic" panose="020B0502020202020204" pitchFamily="34" charset="0"/>
            </a:endParaRPr>
          </a:p>
        </p:txBody>
      </p:sp>
      <p:sp>
        <p:nvSpPr>
          <p:cNvPr id="25" name="Rectangle 24"/>
          <p:cNvSpPr/>
          <p:nvPr/>
        </p:nvSpPr>
        <p:spPr>
          <a:xfrm>
            <a:off x="0" y="1281375"/>
            <a:ext cx="6858000" cy="148277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03300" y="1627696"/>
            <a:ext cx="6544537" cy="707886"/>
          </a:xfrm>
          <a:prstGeom prst="rect">
            <a:avLst/>
          </a:prstGeom>
        </p:spPr>
        <p:txBody>
          <a:bodyPr wrap="square">
            <a:spAutoFit/>
          </a:bodyPr>
          <a:lstStyle/>
          <a:p>
            <a:pPr algn="ctr"/>
            <a:r>
              <a:rPr lang="en-US" sz="4000" b="1" dirty="0" smtClean="0">
                <a:latin typeface="Century Gothic" panose="020B0502020202020204" pitchFamily="34" charset="0"/>
              </a:rPr>
              <a:t>ALL USARAK PERSONNEL</a:t>
            </a:r>
            <a:endParaRPr lang="en-US" sz="4000" b="1" dirty="0">
              <a:latin typeface="Century Gothic" panose="020B0502020202020204" pitchFamily="34" charset="0"/>
            </a:endParaRPr>
          </a:p>
        </p:txBody>
      </p:sp>
      <p:sp>
        <p:nvSpPr>
          <p:cNvPr id="4" name="Rectangle 3"/>
          <p:cNvSpPr/>
          <p:nvPr/>
        </p:nvSpPr>
        <p:spPr>
          <a:xfrm>
            <a:off x="546255" y="7412302"/>
            <a:ext cx="6994785" cy="646331"/>
          </a:xfrm>
          <a:prstGeom prst="rect">
            <a:avLst/>
          </a:prstGeom>
        </p:spPr>
        <p:txBody>
          <a:bodyPr wrap="square">
            <a:spAutoFit/>
          </a:bodyPr>
          <a:lstStyle/>
          <a:p>
            <a:pPr marL="285750" indent="-285750">
              <a:buFont typeface="Wingdings" panose="05000000000000000000" pitchFamily="2" charset="2"/>
              <a:buChar char="q"/>
            </a:pPr>
            <a:endParaRPr lang="en-US" dirty="0">
              <a:latin typeface="Century Gothic" panose="020B0502020202020204" pitchFamily="34" charset="0"/>
            </a:endParaRPr>
          </a:p>
          <a:p>
            <a:pPr marL="285750" indent="-285750">
              <a:buFont typeface="Wingdings" panose="05000000000000000000" pitchFamily="2" charset="2"/>
              <a:buChar char="q"/>
            </a:pPr>
            <a:r>
              <a:rPr lang="en-US" dirty="0">
                <a:latin typeface="Century Gothic" panose="020B0502020202020204" pitchFamily="34" charset="0"/>
              </a:rPr>
              <a:t>Out process with your Brigade/Battalion ODTA</a:t>
            </a:r>
          </a:p>
        </p:txBody>
      </p:sp>
    </p:spTree>
    <p:extLst>
      <p:ext uri="{BB962C8B-B14F-4D97-AF65-F5344CB8AC3E}">
        <p14:creationId xmlns:p14="http://schemas.microsoft.com/office/powerpoint/2010/main" val="3294857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0" y="0"/>
            <a:ext cx="6858000" cy="1379129"/>
          </a:xfrm>
          <a:prstGeom prst="rect">
            <a:avLst/>
          </a:prstGeom>
        </p:spPr>
      </p:pic>
      <p:sp>
        <p:nvSpPr>
          <p:cNvPr id="29" name="Rectangle 28"/>
          <p:cNvSpPr/>
          <p:nvPr/>
        </p:nvSpPr>
        <p:spPr>
          <a:xfrm>
            <a:off x="117987" y="3428999"/>
            <a:ext cx="6740013" cy="2677656"/>
          </a:xfrm>
          <a:prstGeom prst="rect">
            <a:avLst/>
          </a:prstGeom>
        </p:spPr>
        <p:txBody>
          <a:bodyPr wrap="square">
            <a:spAutoFit/>
          </a:bodyPr>
          <a:lstStyle/>
          <a:p>
            <a:r>
              <a:rPr lang="en-US" sz="2400" dirty="0" smtClean="0">
                <a:latin typeface="Century Gothic" panose="020B0502020202020204" pitchFamily="34" charset="0"/>
              </a:rPr>
              <a:t>Having a </a:t>
            </a:r>
            <a:r>
              <a:rPr lang="en-US" sz="2400" dirty="0">
                <a:latin typeface="Century Gothic" panose="020B0502020202020204" pitchFamily="34" charset="0"/>
              </a:rPr>
              <a:t>Government Travel Charge Card (GTCC) is  </a:t>
            </a:r>
            <a:r>
              <a:rPr lang="en-US" sz="2400" b="1" u="sng" dirty="0">
                <a:latin typeface="Century Gothic" panose="020B0502020202020204" pitchFamily="34" charset="0"/>
              </a:rPr>
              <a:t>MANDATORY</a:t>
            </a:r>
            <a:r>
              <a:rPr lang="en-US" sz="2400" b="1" dirty="0">
                <a:latin typeface="Century Gothic" panose="020B0502020202020204" pitchFamily="34" charset="0"/>
              </a:rPr>
              <a:t> </a:t>
            </a:r>
            <a:r>
              <a:rPr lang="en-US" sz="2400" dirty="0">
                <a:latin typeface="Century Gothic" panose="020B0502020202020204" pitchFamily="34" charset="0"/>
              </a:rPr>
              <a:t>for </a:t>
            </a:r>
            <a:r>
              <a:rPr lang="en-US" sz="2400" b="1" dirty="0">
                <a:latin typeface="Century Gothic" panose="020B0502020202020204" pitchFamily="34" charset="0"/>
              </a:rPr>
              <a:t>ALL personnel (military or civilian)</a:t>
            </a:r>
            <a:r>
              <a:rPr lang="en-US" sz="2400" dirty="0">
                <a:latin typeface="Century Gothic" panose="020B0502020202020204" pitchFamily="34" charset="0"/>
              </a:rPr>
              <a:t> to pay for </a:t>
            </a:r>
            <a:r>
              <a:rPr lang="en-US" sz="2400" b="1" dirty="0">
                <a:latin typeface="Century Gothic" panose="020B0502020202020204" pitchFamily="34" charset="0"/>
              </a:rPr>
              <a:t>ALL </a:t>
            </a:r>
            <a:r>
              <a:rPr lang="en-US" sz="2400" dirty="0">
                <a:latin typeface="Century Gothic" panose="020B0502020202020204" pitchFamily="34" charset="0"/>
              </a:rPr>
              <a:t>official travel costs for TDY and </a:t>
            </a:r>
            <a:r>
              <a:rPr lang="en-US" sz="2400" dirty="0" smtClean="0">
                <a:latin typeface="Century Gothic" panose="020B0502020202020204" pitchFamily="34" charset="0"/>
              </a:rPr>
              <a:t>PCS. </a:t>
            </a: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569" y="1411931"/>
            <a:ext cx="3242208" cy="2106850"/>
          </a:xfrm>
          <a:prstGeom prst="rect">
            <a:avLst/>
          </a:prstGeom>
        </p:spPr>
      </p:pic>
      <p:cxnSp>
        <p:nvCxnSpPr>
          <p:cNvPr id="13" name="Straight Connector 12"/>
          <p:cNvCxnSpPr/>
          <p:nvPr/>
        </p:nvCxnSpPr>
        <p:spPr>
          <a:xfrm>
            <a:off x="0" y="5230052"/>
            <a:ext cx="6858000" cy="1"/>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4293" y="5483688"/>
            <a:ext cx="4041491" cy="369332"/>
          </a:xfrm>
          <a:prstGeom prst="rect">
            <a:avLst/>
          </a:prstGeom>
          <a:noFill/>
        </p:spPr>
        <p:txBody>
          <a:bodyPr wrap="none" rtlCol="0">
            <a:spAutoFit/>
          </a:bodyPr>
          <a:lstStyle/>
          <a:p>
            <a:r>
              <a:rPr lang="en-US" b="1" u="sng" dirty="0" smtClean="0">
                <a:latin typeface="Century Gothic" panose="020B0502020202020204" pitchFamily="34" charset="0"/>
              </a:rPr>
              <a:t>DoDI 5154.31-V4, October 16, 2015</a:t>
            </a:r>
            <a:endParaRPr lang="en-US" b="1" u="sng" dirty="0">
              <a:latin typeface="Century Gothic" panose="020B0502020202020204" pitchFamily="34" charset="0"/>
            </a:endParaRPr>
          </a:p>
        </p:txBody>
      </p:sp>
      <p:sp>
        <p:nvSpPr>
          <p:cNvPr id="10" name="TextBox 9"/>
          <p:cNvSpPr txBox="1"/>
          <p:nvPr/>
        </p:nvSpPr>
        <p:spPr>
          <a:xfrm>
            <a:off x="184293" y="6106655"/>
            <a:ext cx="5693100" cy="646331"/>
          </a:xfrm>
          <a:prstGeom prst="rect">
            <a:avLst/>
          </a:prstGeom>
          <a:noFill/>
        </p:spPr>
        <p:txBody>
          <a:bodyPr wrap="square" rtlCol="0">
            <a:spAutoFit/>
          </a:bodyPr>
          <a:lstStyle/>
          <a:p>
            <a:r>
              <a:rPr lang="en-US" b="1" u="sng" dirty="0" smtClean="0">
                <a:latin typeface="Century Gothic" panose="020B0502020202020204" pitchFamily="34" charset="0"/>
              </a:rPr>
              <a:t>PUBLIC LAW 105-264-Oct. 18, 1998: Travel and Transportation Reform Act of 1998</a:t>
            </a:r>
            <a:endParaRPr lang="en-US" b="1" u="sng" dirty="0">
              <a:latin typeface="Century Gothic" panose="020B0502020202020204" pitchFamily="34" charset="0"/>
            </a:endParaRPr>
          </a:p>
        </p:txBody>
      </p:sp>
      <p:sp>
        <p:nvSpPr>
          <p:cNvPr id="11" name="TextBox 10"/>
          <p:cNvSpPr txBox="1"/>
          <p:nvPr/>
        </p:nvSpPr>
        <p:spPr>
          <a:xfrm>
            <a:off x="184293" y="7006621"/>
            <a:ext cx="6425643" cy="646331"/>
          </a:xfrm>
          <a:prstGeom prst="rect">
            <a:avLst/>
          </a:prstGeom>
          <a:noFill/>
        </p:spPr>
        <p:txBody>
          <a:bodyPr wrap="square" rtlCol="0">
            <a:spAutoFit/>
          </a:bodyPr>
          <a:lstStyle/>
          <a:p>
            <a:r>
              <a:rPr lang="en-US" b="1" u="sng" dirty="0" smtClean="0">
                <a:latin typeface="Century Gothic" panose="020B0502020202020204" pitchFamily="34" charset="0"/>
              </a:rPr>
              <a:t>GOVERNMENT TRAVEL CHARGE CARD (GTCC)  REGULATIONS, March 2021</a:t>
            </a:r>
            <a:endParaRPr lang="en-US" b="1" u="sng" dirty="0">
              <a:latin typeface="Century Gothic" panose="020B0502020202020204" pitchFamily="34" charset="0"/>
            </a:endParaRPr>
          </a:p>
        </p:txBody>
      </p:sp>
      <p:sp>
        <p:nvSpPr>
          <p:cNvPr id="14" name="Rectangle 13"/>
          <p:cNvSpPr/>
          <p:nvPr/>
        </p:nvSpPr>
        <p:spPr>
          <a:xfrm>
            <a:off x="273592" y="8552918"/>
            <a:ext cx="6247043" cy="2314952"/>
          </a:xfrm>
          <a:prstGeom prst="rect">
            <a:avLst/>
          </a:prstGeom>
          <a:solidFill>
            <a:srgbClr val="FFFFCC"/>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99296" y="8699300"/>
            <a:ext cx="6021339" cy="2000548"/>
          </a:xfrm>
          <a:prstGeom prst="rect">
            <a:avLst/>
          </a:prstGeom>
          <a:ln>
            <a:noFill/>
          </a:ln>
        </p:spPr>
        <p:txBody>
          <a:bodyPr wrap="square">
            <a:spAutoFit/>
          </a:bodyPr>
          <a:lstStyle/>
          <a:p>
            <a:endParaRPr lang="en-US" dirty="0">
              <a:latin typeface="Century Gothic" panose="020B0502020202020204" pitchFamily="34" charset="0"/>
            </a:endParaRPr>
          </a:p>
          <a:p>
            <a:r>
              <a:rPr lang="en-US" sz="2200" dirty="0" smtClean="0">
                <a:latin typeface="Century Gothic" panose="020B0502020202020204" pitchFamily="34" charset="0"/>
              </a:rPr>
              <a:t>If you do not have a GTCC, you will need to apply for a GTCC at </a:t>
            </a:r>
            <a:r>
              <a:rPr lang="en-US" sz="2200" dirty="0">
                <a:latin typeface="Century Gothic" panose="020B0502020202020204" pitchFamily="34" charset="0"/>
              </a:rPr>
              <a:t>least </a:t>
            </a:r>
            <a:r>
              <a:rPr lang="en-US" sz="2200" b="1" dirty="0">
                <a:latin typeface="Century Gothic" panose="020B0502020202020204" pitchFamily="34" charset="0"/>
              </a:rPr>
              <a:t>30 days prior</a:t>
            </a:r>
            <a:r>
              <a:rPr lang="en-US" sz="2200" dirty="0">
                <a:latin typeface="Century Gothic" panose="020B0502020202020204" pitchFamily="34" charset="0"/>
              </a:rPr>
              <a:t> </a:t>
            </a:r>
            <a:r>
              <a:rPr lang="en-US" sz="2200" dirty="0" smtClean="0">
                <a:latin typeface="Century Gothic" panose="020B0502020202020204" pitchFamily="34" charset="0"/>
              </a:rPr>
              <a:t> to your PCS. </a:t>
            </a:r>
            <a:r>
              <a:rPr lang="en-US" sz="2200" dirty="0">
                <a:latin typeface="Century Gothic" panose="020B0502020202020204" pitchFamily="34" charset="0"/>
              </a:rPr>
              <a:t>Contact your local </a:t>
            </a:r>
            <a:r>
              <a:rPr lang="en-US" sz="2200" dirty="0" smtClean="0">
                <a:latin typeface="Century Gothic" panose="020B0502020202020204" pitchFamily="34" charset="0"/>
              </a:rPr>
              <a:t>unit APC </a:t>
            </a:r>
            <a:r>
              <a:rPr lang="en-US" sz="2200" dirty="0">
                <a:latin typeface="Century Gothic" panose="020B0502020202020204" pitchFamily="34" charset="0"/>
              </a:rPr>
              <a:t>for </a:t>
            </a:r>
            <a:r>
              <a:rPr lang="en-US" sz="2200" dirty="0" smtClean="0">
                <a:latin typeface="Century Gothic" panose="020B0502020202020204" pitchFamily="34" charset="0"/>
              </a:rPr>
              <a:t>further instructions</a:t>
            </a:r>
            <a:r>
              <a:rPr lang="en-US" dirty="0">
                <a:latin typeface="Century Gothic" panose="020B0502020202020204" pitchFamily="34" charset="0"/>
              </a:rPr>
              <a:t>.</a:t>
            </a:r>
          </a:p>
          <a:p>
            <a:endParaRPr lang="en-US" dirty="0">
              <a:latin typeface="Century Gothic" panose="020B0502020202020204" pitchFamily="34" charset="0"/>
            </a:endParaRPr>
          </a:p>
        </p:txBody>
      </p:sp>
    </p:spTree>
    <p:extLst>
      <p:ext uri="{BB962C8B-B14F-4D97-AF65-F5344CB8AC3E}">
        <p14:creationId xmlns:p14="http://schemas.microsoft.com/office/powerpoint/2010/main" val="56369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9418" y="1328829"/>
            <a:ext cx="6907417" cy="1482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9417" y="2007266"/>
            <a:ext cx="6544537" cy="707886"/>
          </a:xfrm>
          <a:prstGeom prst="rect">
            <a:avLst/>
          </a:prstGeom>
        </p:spPr>
        <p:txBody>
          <a:bodyPr wrap="square">
            <a:spAutoFit/>
          </a:bodyPr>
          <a:lstStyle/>
          <a:p>
            <a:pPr algn="ctr"/>
            <a:r>
              <a:rPr lang="en-US" sz="4000" b="1" dirty="0" smtClean="0">
                <a:latin typeface="Century Gothic" panose="020B0502020202020204" pitchFamily="34" charset="0"/>
              </a:rPr>
              <a:t>FORT RICHARDSON </a:t>
            </a:r>
            <a:endParaRPr lang="en-US" sz="4000" b="1" dirty="0">
              <a:latin typeface="Century Gothic" panose="020B0502020202020204" pitchFamily="34" charset="0"/>
            </a:endParaRPr>
          </a:p>
        </p:txBody>
      </p:sp>
      <p:sp>
        <p:nvSpPr>
          <p:cNvPr id="3" name="TextBox 2"/>
          <p:cNvSpPr txBox="1"/>
          <p:nvPr/>
        </p:nvSpPr>
        <p:spPr>
          <a:xfrm>
            <a:off x="0" y="1391074"/>
            <a:ext cx="3828292" cy="523220"/>
          </a:xfrm>
          <a:prstGeom prst="rect">
            <a:avLst/>
          </a:prstGeom>
          <a:noFill/>
        </p:spPr>
        <p:txBody>
          <a:bodyPr wrap="none" rtlCol="0">
            <a:spAutoFit/>
          </a:bodyPr>
          <a:lstStyle/>
          <a:p>
            <a:r>
              <a:rPr lang="en-US" sz="2800" b="1" dirty="0" smtClean="0">
                <a:latin typeface="Century Gothic" panose="020B0502020202020204" pitchFamily="34" charset="0"/>
              </a:rPr>
              <a:t>If you are departing: </a:t>
            </a:r>
            <a:endParaRPr lang="en-US" sz="2800" b="1" dirty="0">
              <a:latin typeface="Century Gothic" panose="020B0502020202020204" pitchFamily="34" charset="0"/>
            </a:endParaRPr>
          </a:p>
        </p:txBody>
      </p:sp>
      <p:cxnSp>
        <p:nvCxnSpPr>
          <p:cNvPr id="27" name="Straight Connector 26"/>
          <p:cNvCxnSpPr/>
          <p:nvPr/>
        </p:nvCxnSpPr>
        <p:spPr>
          <a:xfrm flipV="1">
            <a:off x="-49417" y="6455746"/>
            <a:ext cx="6907417" cy="397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0"/>
            <a:ext cx="6858000" cy="1"/>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TextBox 9"/>
          <p:cNvSpPr txBox="1"/>
          <p:nvPr/>
        </p:nvSpPr>
        <p:spPr>
          <a:xfrm>
            <a:off x="793036" y="3045249"/>
            <a:ext cx="6064964"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smtClean="0">
                <a:solidFill>
                  <a:srgbClr val="FF0000"/>
                </a:solidFill>
                <a:latin typeface="Century Gothic" panose="020B0502020202020204" pitchFamily="34" charset="0"/>
              </a:rPr>
              <a:t>All </a:t>
            </a:r>
            <a:r>
              <a:rPr lang="en-US" sz="2800" b="1" dirty="0">
                <a:solidFill>
                  <a:srgbClr val="FF0000"/>
                </a:solidFill>
                <a:latin typeface="Century Gothic" panose="020B0502020202020204" pitchFamily="34" charset="0"/>
              </a:rPr>
              <a:t>4/25 IBCT (</a:t>
            </a:r>
            <a:r>
              <a:rPr lang="en-US" sz="2800" b="1" dirty="0" err="1">
                <a:solidFill>
                  <a:srgbClr val="FF0000"/>
                </a:solidFill>
                <a:latin typeface="Century Gothic" panose="020B0502020202020204" pitchFamily="34" charset="0"/>
              </a:rPr>
              <a:t>Abn</a:t>
            </a:r>
            <a:r>
              <a:rPr lang="en-US" sz="2800" b="1" dirty="0">
                <a:solidFill>
                  <a:srgbClr val="FF0000"/>
                </a:solidFill>
                <a:latin typeface="Century Gothic" panose="020B0502020202020204" pitchFamily="34" charset="0"/>
              </a:rPr>
              <a:t>) </a:t>
            </a:r>
            <a:r>
              <a:rPr lang="en-US" sz="2800" b="1" dirty="0">
                <a:latin typeface="Century Gothic" panose="020B0502020202020204" pitchFamily="34" charset="0"/>
              </a:rPr>
              <a:t>will clear GTCC with your BN </a:t>
            </a:r>
            <a:r>
              <a:rPr lang="en-US" sz="2800" b="1" dirty="0" smtClean="0">
                <a:latin typeface="Century Gothic" panose="020B0502020202020204" pitchFamily="34" charset="0"/>
              </a:rPr>
              <a:t>APC</a:t>
            </a:r>
            <a:endParaRPr lang="en-US" sz="2800" b="1" dirty="0">
              <a:latin typeface="Century Gothic" panose="020B0502020202020204" pitchFamily="34" charset="0"/>
            </a:endParaRPr>
          </a:p>
        </p:txBody>
      </p:sp>
      <p:sp>
        <p:nvSpPr>
          <p:cNvPr id="4" name="Rectangle 3"/>
          <p:cNvSpPr/>
          <p:nvPr/>
        </p:nvSpPr>
        <p:spPr>
          <a:xfrm>
            <a:off x="742323" y="4546983"/>
            <a:ext cx="5485094" cy="1815882"/>
          </a:xfrm>
          <a:prstGeom prst="rect">
            <a:avLst/>
          </a:prstGeom>
        </p:spPr>
        <p:txBody>
          <a:bodyPr wrap="square">
            <a:spAutoFit/>
          </a:bodyPr>
          <a:lstStyle/>
          <a:p>
            <a:r>
              <a:rPr lang="en-US" sz="2800" b="1" dirty="0">
                <a:solidFill>
                  <a:srgbClr val="FF0000"/>
                </a:solidFill>
                <a:latin typeface="Century Gothic" panose="020B0502020202020204" pitchFamily="34" charset="0"/>
              </a:rPr>
              <a:t>59th Sig, </a:t>
            </a:r>
            <a:r>
              <a:rPr lang="en-US" sz="2800" b="1" dirty="0" err="1">
                <a:solidFill>
                  <a:srgbClr val="FF0000"/>
                </a:solidFill>
                <a:latin typeface="Century Gothic" panose="020B0502020202020204" pitchFamily="34" charset="0"/>
              </a:rPr>
              <a:t>Meddac</a:t>
            </a:r>
            <a:r>
              <a:rPr lang="en-US" sz="2800" b="1" dirty="0">
                <a:solidFill>
                  <a:srgbClr val="FF0000"/>
                </a:solidFill>
                <a:latin typeface="Century Gothic" panose="020B0502020202020204" pitchFamily="34" charset="0"/>
              </a:rPr>
              <a:t>, </a:t>
            </a:r>
            <a:r>
              <a:rPr lang="en-US" sz="2800" b="1" dirty="0" err="1">
                <a:solidFill>
                  <a:srgbClr val="FF0000"/>
                </a:solidFill>
                <a:latin typeface="Century Gothic" panose="020B0502020202020204" pitchFamily="34" charset="0"/>
              </a:rPr>
              <a:t>Dentac</a:t>
            </a:r>
            <a:r>
              <a:rPr lang="en-US" sz="2800" b="1" dirty="0">
                <a:solidFill>
                  <a:srgbClr val="FF0000"/>
                </a:solidFill>
                <a:latin typeface="Century Gothic" panose="020B0502020202020204" pitchFamily="34" charset="0"/>
              </a:rPr>
              <a:t> </a:t>
            </a:r>
            <a:r>
              <a:rPr lang="en-US" sz="2800" dirty="0">
                <a:latin typeface="Century Gothic" panose="020B0502020202020204" pitchFamily="34" charset="0"/>
              </a:rPr>
              <a:t>will clear GTCC with your unit and do </a:t>
            </a:r>
            <a:r>
              <a:rPr lang="en-US" sz="2800" b="1" dirty="0">
                <a:latin typeface="Century Gothic" panose="020B0502020202020204" pitchFamily="34" charset="0"/>
              </a:rPr>
              <a:t>not</a:t>
            </a:r>
            <a:r>
              <a:rPr lang="en-US" sz="2800" dirty="0">
                <a:latin typeface="Century Gothic" panose="020B0502020202020204" pitchFamily="34" charset="0"/>
              </a:rPr>
              <a:t> need to clear with G8 </a:t>
            </a:r>
            <a:r>
              <a:rPr lang="en-US" sz="2800" dirty="0" smtClean="0">
                <a:latin typeface="Century Gothic" panose="020B0502020202020204" pitchFamily="34" charset="0"/>
              </a:rPr>
              <a:t>TM.</a:t>
            </a:r>
            <a:endParaRPr lang="en-US" sz="2800" dirty="0">
              <a:latin typeface="Century Gothic" panose="020B0502020202020204" pitchFamily="34" charset="0"/>
            </a:endParaRPr>
          </a:p>
        </p:txBody>
      </p:sp>
      <p:cxnSp>
        <p:nvCxnSpPr>
          <p:cNvPr id="22" name="Straight Connector 21"/>
          <p:cNvCxnSpPr/>
          <p:nvPr/>
        </p:nvCxnSpPr>
        <p:spPr>
          <a:xfrm>
            <a:off x="-49417" y="4251224"/>
            <a:ext cx="6858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42125" y="6710830"/>
            <a:ext cx="6002412" cy="3539430"/>
          </a:xfrm>
          <a:prstGeom prst="rect">
            <a:avLst/>
          </a:prstGeom>
        </p:spPr>
        <p:txBody>
          <a:bodyPr wrap="square">
            <a:spAutoFit/>
          </a:bodyPr>
          <a:lstStyle/>
          <a:p>
            <a:pPr algn="ctr"/>
            <a:r>
              <a:rPr lang="en-US" sz="2800" b="1" dirty="0">
                <a:latin typeface="Century Gothic" panose="020B0502020202020204" pitchFamily="34" charset="0"/>
              </a:rPr>
              <a:t>All</a:t>
            </a:r>
            <a:r>
              <a:rPr lang="en-US" sz="2800" b="1" dirty="0">
                <a:solidFill>
                  <a:srgbClr val="FF0000"/>
                </a:solidFill>
                <a:latin typeface="Century Gothic" panose="020B0502020202020204" pitchFamily="34" charset="0"/>
              </a:rPr>
              <a:t> </a:t>
            </a:r>
            <a:r>
              <a:rPr lang="en-US" sz="2800" b="1" u="sng" dirty="0">
                <a:solidFill>
                  <a:srgbClr val="FF0000"/>
                </a:solidFill>
                <a:latin typeface="Century Gothic" panose="020B0502020202020204" pitchFamily="34" charset="0"/>
              </a:rPr>
              <a:t>others</a:t>
            </a:r>
            <a:r>
              <a:rPr lang="en-US" sz="2800" b="1" dirty="0">
                <a:solidFill>
                  <a:srgbClr val="FF0000"/>
                </a:solidFill>
                <a:latin typeface="Century Gothic" panose="020B0502020202020204" pitchFamily="34" charset="0"/>
              </a:rPr>
              <a:t> </a:t>
            </a:r>
            <a:r>
              <a:rPr lang="en-US" sz="2800" b="1" dirty="0">
                <a:latin typeface="Century Gothic" panose="020B0502020202020204" pitchFamily="34" charset="0"/>
              </a:rPr>
              <a:t>will clear GTCC through </a:t>
            </a:r>
            <a:r>
              <a:rPr lang="en-US" sz="2800" b="1" dirty="0" smtClean="0">
                <a:latin typeface="Century Gothic" panose="020B0502020202020204" pitchFamily="34" charset="0"/>
              </a:rPr>
              <a:t>    G8 Travel Management</a:t>
            </a:r>
          </a:p>
          <a:p>
            <a:pPr algn="ctr"/>
            <a:endParaRPr lang="en-US" sz="2800" b="1" dirty="0" smtClean="0">
              <a:latin typeface="Century Gothic" panose="020B0502020202020204" pitchFamily="34" charset="0"/>
            </a:endParaRPr>
          </a:p>
          <a:p>
            <a:r>
              <a:rPr lang="en-US" sz="2800" b="1" dirty="0" smtClean="0">
                <a:latin typeface="Century Gothic" panose="020B0502020202020204" pitchFamily="34" charset="0"/>
              </a:rPr>
              <a:t>             Bldg. 1, Room 226</a:t>
            </a:r>
          </a:p>
          <a:p>
            <a:pPr algn="ctr"/>
            <a:endParaRPr lang="en-US" sz="2800" b="1" dirty="0">
              <a:latin typeface="Century Gothic" panose="020B0502020202020204" pitchFamily="34" charset="0"/>
            </a:endParaRPr>
          </a:p>
          <a:p>
            <a:pPr algn="ctr"/>
            <a:r>
              <a:rPr lang="en-US" sz="2800" b="1" dirty="0">
                <a:solidFill>
                  <a:srgbClr val="FF0000"/>
                </a:solidFill>
                <a:latin typeface="Century Gothic" panose="020B0502020202020204" pitchFamily="34" charset="0"/>
              </a:rPr>
              <a:t>Monday – Friday </a:t>
            </a:r>
            <a:r>
              <a:rPr lang="en-US" sz="2800" b="1" dirty="0" smtClean="0">
                <a:solidFill>
                  <a:srgbClr val="FF0000"/>
                </a:solidFill>
                <a:latin typeface="Century Gothic" panose="020B0502020202020204" pitchFamily="34" charset="0"/>
              </a:rPr>
              <a:t>0900-1130</a:t>
            </a:r>
          </a:p>
          <a:p>
            <a:pPr algn="ctr"/>
            <a:endParaRPr lang="en-US" sz="2800" b="1" dirty="0">
              <a:solidFill>
                <a:srgbClr val="FF0000"/>
              </a:solidFill>
              <a:latin typeface="Century Gothic" panose="020B0502020202020204" pitchFamily="34" charset="0"/>
            </a:endParaRPr>
          </a:p>
          <a:p>
            <a:pPr algn="ctr"/>
            <a:r>
              <a:rPr lang="en-US" sz="2800" b="1" dirty="0">
                <a:latin typeface="Century Gothic" panose="020B0502020202020204" pitchFamily="34" charset="0"/>
              </a:rPr>
              <a:t>***Only after clearing BN***</a:t>
            </a:r>
          </a:p>
        </p:txBody>
      </p:sp>
      <p:sp>
        <p:nvSpPr>
          <p:cNvPr id="7" name="Right Arrow 6"/>
          <p:cNvSpPr/>
          <p:nvPr/>
        </p:nvSpPr>
        <p:spPr>
          <a:xfrm>
            <a:off x="93479" y="3045249"/>
            <a:ext cx="464196"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ight Arrow 27"/>
          <p:cNvSpPr/>
          <p:nvPr/>
        </p:nvSpPr>
        <p:spPr>
          <a:xfrm>
            <a:off x="123459" y="4531493"/>
            <a:ext cx="464196"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ight Arrow 29"/>
          <p:cNvSpPr/>
          <p:nvPr/>
        </p:nvSpPr>
        <p:spPr>
          <a:xfrm>
            <a:off x="123459" y="6710830"/>
            <a:ext cx="464196"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182720" y="10270792"/>
            <a:ext cx="6443140" cy="1569660"/>
          </a:xfrm>
          <a:prstGeom prst="rect">
            <a:avLst/>
          </a:prstGeom>
          <a:solidFill>
            <a:srgbClr val="FFFFCC"/>
          </a:solidFill>
          <a:ln w="38100">
            <a:solidFill>
              <a:srgbClr val="C00000"/>
            </a:solidFill>
            <a:prstDash val="sysDash"/>
          </a:ln>
        </p:spPr>
        <p:txBody>
          <a:bodyPr wrap="square">
            <a:spAutoFit/>
          </a:bodyPr>
          <a:lstStyle/>
          <a:p>
            <a:r>
              <a:rPr lang="en-US" sz="2400" dirty="0" smtClean="0">
                <a:latin typeface="Century Gothic" panose="020B0502020202020204" pitchFamily="34" charset="0"/>
              </a:rPr>
              <a:t>You </a:t>
            </a:r>
            <a:r>
              <a:rPr lang="en-US" sz="2400" b="1" dirty="0" smtClean="0">
                <a:latin typeface="Century Gothic" panose="020B0502020202020204" pitchFamily="34" charset="0"/>
              </a:rPr>
              <a:t>MUST</a:t>
            </a:r>
            <a:r>
              <a:rPr lang="en-US" sz="2400" dirty="0" smtClean="0">
                <a:latin typeface="Century Gothic" panose="020B0502020202020204" pitchFamily="34" charset="0"/>
              </a:rPr>
              <a:t> out-process Defense </a:t>
            </a:r>
            <a:r>
              <a:rPr lang="en-US" sz="2400" dirty="0">
                <a:latin typeface="Century Gothic" panose="020B0502020202020204" pitchFamily="34" charset="0"/>
              </a:rPr>
              <a:t>Travel System </a:t>
            </a:r>
            <a:r>
              <a:rPr lang="en-US" sz="2400" dirty="0" smtClean="0">
                <a:latin typeface="Century Gothic" panose="020B0502020202020204" pitchFamily="34" charset="0"/>
              </a:rPr>
              <a:t>(DTS) with your UNIT Organizational Defense Travel Administrator (ODTA) </a:t>
            </a:r>
            <a:r>
              <a:rPr lang="en-US" sz="2400" b="1" dirty="0" smtClean="0">
                <a:latin typeface="Century Gothic" panose="020B0502020202020204" pitchFamily="34" charset="0"/>
              </a:rPr>
              <a:t>before</a:t>
            </a:r>
            <a:r>
              <a:rPr lang="en-US" sz="2400" dirty="0" smtClean="0">
                <a:latin typeface="Century Gothic" panose="020B0502020202020204" pitchFamily="34" charset="0"/>
              </a:rPr>
              <a:t> out-processing with GTCC.  </a:t>
            </a:r>
            <a:endParaRPr lang="en-US" sz="2400" dirty="0">
              <a:latin typeface="Century Gothic" panose="020B0502020202020204" pitchFamily="34" charset="0"/>
            </a:endParaRPr>
          </a:p>
        </p:txBody>
      </p:sp>
      <p:sp>
        <p:nvSpPr>
          <p:cNvPr id="33" name="Rectangle 32"/>
          <p:cNvSpPr/>
          <p:nvPr/>
        </p:nvSpPr>
        <p:spPr>
          <a:xfrm>
            <a:off x="-49418" y="30195"/>
            <a:ext cx="6907417" cy="1323439"/>
          </a:xfrm>
          <a:prstGeom prst="rect">
            <a:avLst/>
          </a:prstGeom>
          <a:solidFill>
            <a:schemeClr val="bg1">
              <a:lumMod val="85000"/>
            </a:schemeClr>
          </a:solidFill>
        </p:spPr>
        <p:txBody>
          <a:bodyPr wrap="square">
            <a:spAutoFit/>
          </a:bodyPr>
          <a:lstStyle/>
          <a:p>
            <a:r>
              <a:rPr lang="en-US" sz="4000" b="1" dirty="0" smtClean="0">
                <a:latin typeface="Century Gothic" panose="020B0502020202020204" pitchFamily="34" charset="0"/>
              </a:rPr>
              <a:t>GTCC</a:t>
            </a:r>
            <a:endParaRPr lang="en-US" sz="4000" b="1" dirty="0">
              <a:latin typeface="Century Gothic" panose="020B0502020202020204" pitchFamily="34" charset="0"/>
            </a:endParaRPr>
          </a:p>
          <a:p>
            <a:r>
              <a:rPr lang="en-US" sz="4000" b="1" dirty="0" smtClean="0">
                <a:latin typeface="Century Gothic" panose="020B0502020202020204" pitchFamily="34" charset="0"/>
              </a:rPr>
              <a:t>OUT-PROCESSING </a:t>
            </a:r>
            <a:endParaRPr lang="en-US" sz="4000" b="1" dirty="0">
              <a:latin typeface="Century Gothic" panose="020B0502020202020204" pitchFamily="34" charset="0"/>
            </a:endParaRPr>
          </a:p>
        </p:txBody>
      </p:sp>
    </p:spTree>
    <p:extLst>
      <p:ext uri="{BB962C8B-B14F-4D97-AF65-F5344CB8AC3E}">
        <p14:creationId xmlns:p14="http://schemas.microsoft.com/office/powerpoint/2010/main" val="1714517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274553"/>
            <a:ext cx="6858000" cy="1482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6033" y="1864789"/>
            <a:ext cx="6544537" cy="707886"/>
          </a:xfrm>
          <a:prstGeom prst="rect">
            <a:avLst/>
          </a:prstGeom>
        </p:spPr>
        <p:txBody>
          <a:bodyPr wrap="square">
            <a:spAutoFit/>
          </a:bodyPr>
          <a:lstStyle/>
          <a:p>
            <a:pPr algn="ctr"/>
            <a:r>
              <a:rPr lang="en-US" sz="4000" b="1" dirty="0" smtClean="0">
                <a:latin typeface="Century Gothic" panose="020B0502020202020204" pitchFamily="34" charset="0"/>
              </a:rPr>
              <a:t>FORT WAINWRIGHT </a:t>
            </a:r>
            <a:endParaRPr lang="en-US" sz="4000" b="1" dirty="0">
              <a:latin typeface="Century Gothic" panose="020B0502020202020204" pitchFamily="34" charset="0"/>
            </a:endParaRPr>
          </a:p>
        </p:txBody>
      </p:sp>
      <p:sp>
        <p:nvSpPr>
          <p:cNvPr id="3" name="TextBox 2"/>
          <p:cNvSpPr txBox="1"/>
          <p:nvPr/>
        </p:nvSpPr>
        <p:spPr>
          <a:xfrm>
            <a:off x="0" y="1291109"/>
            <a:ext cx="3828292" cy="523220"/>
          </a:xfrm>
          <a:prstGeom prst="rect">
            <a:avLst/>
          </a:prstGeom>
          <a:noFill/>
        </p:spPr>
        <p:txBody>
          <a:bodyPr wrap="none" rtlCol="0">
            <a:spAutoFit/>
          </a:bodyPr>
          <a:lstStyle/>
          <a:p>
            <a:r>
              <a:rPr lang="en-US" sz="2800" b="1" dirty="0" smtClean="0">
                <a:latin typeface="Century Gothic" panose="020B0502020202020204" pitchFamily="34" charset="0"/>
              </a:rPr>
              <a:t>If you are departing: </a:t>
            </a:r>
            <a:endParaRPr lang="en-US" sz="2800" b="1" dirty="0">
              <a:latin typeface="Century Gothic" panose="020B0502020202020204" pitchFamily="34" charset="0"/>
            </a:endParaRPr>
          </a:p>
        </p:txBody>
      </p:sp>
      <p:cxnSp>
        <p:nvCxnSpPr>
          <p:cNvPr id="27" name="Straight Connector 26"/>
          <p:cNvCxnSpPr/>
          <p:nvPr/>
        </p:nvCxnSpPr>
        <p:spPr>
          <a:xfrm flipV="1">
            <a:off x="-49417" y="6454290"/>
            <a:ext cx="6907417" cy="397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8046"/>
            <a:ext cx="690741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TextBox 9"/>
          <p:cNvSpPr txBox="1"/>
          <p:nvPr/>
        </p:nvSpPr>
        <p:spPr>
          <a:xfrm>
            <a:off x="924047" y="3095908"/>
            <a:ext cx="5808489"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smtClean="0">
                <a:solidFill>
                  <a:srgbClr val="FF0000"/>
                </a:solidFill>
                <a:latin typeface="Century Gothic" panose="020B0502020202020204" pitchFamily="34" charset="0"/>
              </a:rPr>
              <a:t>All 1/25 SBCT </a:t>
            </a:r>
            <a:r>
              <a:rPr lang="en-US" sz="2800" b="1" dirty="0" smtClean="0">
                <a:latin typeface="Century Gothic" panose="020B0502020202020204" pitchFamily="34" charset="0"/>
              </a:rPr>
              <a:t>will </a:t>
            </a:r>
            <a:r>
              <a:rPr lang="en-US" sz="2800" b="1" dirty="0">
                <a:latin typeface="Century Gothic" panose="020B0502020202020204" pitchFamily="34" charset="0"/>
              </a:rPr>
              <a:t>clear GTCC with your BN </a:t>
            </a:r>
            <a:r>
              <a:rPr lang="en-US" sz="2800" b="1" dirty="0" smtClean="0">
                <a:latin typeface="Century Gothic" panose="020B0502020202020204" pitchFamily="34" charset="0"/>
              </a:rPr>
              <a:t>APC</a:t>
            </a:r>
            <a:endParaRPr lang="en-US" sz="2800" b="1" dirty="0">
              <a:latin typeface="Century Gothic" panose="020B0502020202020204" pitchFamily="34" charset="0"/>
            </a:endParaRPr>
          </a:p>
        </p:txBody>
      </p:sp>
      <p:sp>
        <p:nvSpPr>
          <p:cNvPr id="4" name="Rectangle 3"/>
          <p:cNvSpPr/>
          <p:nvPr/>
        </p:nvSpPr>
        <p:spPr>
          <a:xfrm>
            <a:off x="800784" y="4459036"/>
            <a:ext cx="5485094" cy="1815882"/>
          </a:xfrm>
          <a:prstGeom prst="rect">
            <a:avLst/>
          </a:prstGeom>
        </p:spPr>
        <p:txBody>
          <a:bodyPr wrap="square">
            <a:spAutoFit/>
          </a:bodyPr>
          <a:lstStyle/>
          <a:p>
            <a:r>
              <a:rPr lang="en-US" sz="2800" b="1" dirty="0">
                <a:solidFill>
                  <a:srgbClr val="FF0000"/>
                </a:solidFill>
                <a:latin typeface="Century Gothic" panose="020B0502020202020204" pitchFamily="34" charset="0"/>
              </a:rPr>
              <a:t>59th Sig, </a:t>
            </a:r>
            <a:r>
              <a:rPr lang="en-US" sz="2800" b="1" dirty="0" err="1">
                <a:solidFill>
                  <a:srgbClr val="FF0000"/>
                </a:solidFill>
                <a:latin typeface="Century Gothic" panose="020B0502020202020204" pitchFamily="34" charset="0"/>
              </a:rPr>
              <a:t>Meddac</a:t>
            </a:r>
            <a:r>
              <a:rPr lang="en-US" sz="2800" b="1" dirty="0">
                <a:solidFill>
                  <a:srgbClr val="FF0000"/>
                </a:solidFill>
                <a:latin typeface="Century Gothic" panose="020B0502020202020204" pitchFamily="34" charset="0"/>
              </a:rPr>
              <a:t>, </a:t>
            </a:r>
            <a:r>
              <a:rPr lang="en-US" sz="2800" b="1" dirty="0" err="1">
                <a:solidFill>
                  <a:srgbClr val="FF0000"/>
                </a:solidFill>
                <a:latin typeface="Century Gothic" panose="020B0502020202020204" pitchFamily="34" charset="0"/>
              </a:rPr>
              <a:t>Dentac</a:t>
            </a:r>
            <a:r>
              <a:rPr lang="en-US" sz="2800" b="1" dirty="0">
                <a:solidFill>
                  <a:srgbClr val="FF0000"/>
                </a:solidFill>
                <a:latin typeface="Century Gothic" panose="020B0502020202020204" pitchFamily="34" charset="0"/>
              </a:rPr>
              <a:t> </a:t>
            </a:r>
            <a:r>
              <a:rPr lang="en-US" sz="2800" dirty="0">
                <a:latin typeface="Century Gothic" panose="020B0502020202020204" pitchFamily="34" charset="0"/>
              </a:rPr>
              <a:t>will clear GTCC with your unit and do </a:t>
            </a:r>
            <a:r>
              <a:rPr lang="en-US" sz="2800" b="1" dirty="0">
                <a:latin typeface="Century Gothic" panose="020B0502020202020204" pitchFamily="34" charset="0"/>
              </a:rPr>
              <a:t>not</a:t>
            </a:r>
            <a:r>
              <a:rPr lang="en-US" sz="2800" dirty="0">
                <a:latin typeface="Century Gothic" panose="020B0502020202020204" pitchFamily="34" charset="0"/>
              </a:rPr>
              <a:t> need to clear with G8 </a:t>
            </a:r>
            <a:r>
              <a:rPr lang="en-US" sz="2800" dirty="0" smtClean="0">
                <a:latin typeface="Century Gothic" panose="020B0502020202020204" pitchFamily="34" charset="0"/>
              </a:rPr>
              <a:t>TM.</a:t>
            </a:r>
            <a:endParaRPr lang="en-US" sz="2800" dirty="0">
              <a:latin typeface="Century Gothic" panose="020B0502020202020204" pitchFamily="34" charset="0"/>
            </a:endParaRPr>
          </a:p>
        </p:txBody>
      </p:sp>
      <p:cxnSp>
        <p:nvCxnSpPr>
          <p:cNvPr id="22" name="Straight Connector 21"/>
          <p:cNvCxnSpPr/>
          <p:nvPr/>
        </p:nvCxnSpPr>
        <p:spPr>
          <a:xfrm>
            <a:off x="0" y="4350694"/>
            <a:ext cx="6858000"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42125" y="6603409"/>
            <a:ext cx="6002412" cy="3539430"/>
          </a:xfrm>
          <a:prstGeom prst="rect">
            <a:avLst/>
          </a:prstGeom>
        </p:spPr>
        <p:txBody>
          <a:bodyPr wrap="square">
            <a:spAutoFit/>
          </a:bodyPr>
          <a:lstStyle/>
          <a:p>
            <a:pPr algn="ctr"/>
            <a:r>
              <a:rPr lang="en-US" sz="2800" b="1" dirty="0">
                <a:latin typeface="Century Gothic" panose="020B0502020202020204" pitchFamily="34" charset="0"/>
              </a:rPr>
              <a:t>All</a:t>
            </a:r>
            <a:r>
              <a:rPr lang="en-US" sz="2800" b="1" dirty="0">
                <a:solidFill>
                  <a:srgbClr val="FF0000"/>
                </a:solidFill>
                <a:latin typeface="Century Gothic" panose="020B0502020202020204" pitchFamily="34" charset="0"/>
              </a:rPr>
              <a:t> </a:t>
            </a:r>
            <a:r>
              <a:rPr lang="en-US" sz="2800" b="1" u="sng" dirty="0">
                <a:solidFill>
                  <a:srgbClr val="FF0000"/>
                </a:solidFill>
                <a:latin typeface="Century Gothic" panose="020B0502020202020204" pitchFamily="34" charset="0"/>
              </a:rPr>
              <a:t>others</a:t>
            </a:r>
            <a:r>
              <a:rPr lang="en-US" sz="2800" b="1" dirty="0">
                <a:solidFill>
                  <a:srgbClr val="FF0000"/>
                </a:solidFill>
                <a:latin typeface="Century Gothic" panose="020B0502020202020204" pitchFamily="34" charset="0"/>
              </a:rPr>
              <a:t> </a:t>
            </a:r>
            <a:r>
              <a:rPr lang="en-US" sz="2800" b="1" dirty="0">
                <a:latin typeface="Century Gothic" panose="020B0502020202020204" pitchFamily="34" charset="0"/>
              </a:rPr>
              <a:t>will clear GTCC through </a:t>
            </a:r>
            <a:r>
              <a:rPr lang="en-US" sz="2800" b="1" dirty="0" smtClean="0">
                <a:latin typeface="Century Gothic" panose="020B0502020202020204" pitchFamily="34" charset="0"/>
              </a:rPr>
              <a:t>    G8 Travel Management</a:t>
            </a:r>
          </a:p>
          <a:p>
            <a:pPr algn="ctr"/>
            <a:endParaRPr lang="en-US" sz="2800" b="1" dirty="0">
              <a:latin typeface="Century Gothic" panose="020B0502020202020204" pitchFamily="34" charset="0"/>
            </a:endParaRPr>
          </a:p>
          <a:p>
            <a:r>
              <a:rPr lang="en-US" sz="2800" b="1" dirty="0" smtClean="0">
                <a:latin typeface="Century Gothic" panose="020B0502020202020204" pitchFamily="34" charset="0"/>
              </a:rPr>
              <a:t>           Bldg. 1051, Apt, 14</a:t>
            </a:r>
          </a:p>
          <a:p>
            <a:pPr algn="ctr"/>
            <a:endParaRPr lang="en-US" sz="2800" b="1" dirty="0">
              <a:latin typeface="Century Gothic" panose="020B0502020202020204" pitchFamily="34" charset="0"/>
            </a:endParaRPr>
          </a:p>
          <a:p>
            <a:pPr algn="ctr"/>
            <a:r>
              <a:rPr lang="en-US" sz="2800" b="1" dirty="0" smtClean="0">
                <a:solidFill>
                  <a:srgbClr val="FF0000"/>
                </a:solidFill>
                <a:latin typeface="Century Gothic" panose="020B0502020202020204" pitchFamily="34" charset="0"/>
              </a:rPr>
              <a:t>Tuesday and Thursday 0900-1100</a:t>
            </a:r>
          </a:p>
          <a:p>
            <a:pPr algn="ctr"/>
            <a:endParaRPr lang="en-US" sz="2800" b="1" dirty="0">
              <a:solidFill>
                <a:srgbClr val="FF0000"/>
              </a:solidFill>
              <a:latin typeface="Century Gothic" panose="020B0502020202020204" pitchFamily="34" charset="0"/>
            </a:endParaRPr>
          </a:p>
          <a:p>
            <a:pPr algn="ctr"/>
            <a:r>
              <a:rPr lang="en-US" sz="2800" b="1" dirty="0">
                <a:latin typeface="Century Gothic" panose="020B0502020202020204" pitchFamily="34" charset="0"/>
              </a:rPr>
              <a:t>***Only after clearing BN***</a:t>
            </a:r>
          </a:p>
        </p:txBody>
      </p:sp>
      <p:sp>
        <p:nvSpPr>
          <p:cNvPr id="7" name="Right Arrow 6"/>
          <p:cNvSpPr/>
          <p:nvPr/>
        </p:nvSpPr>
        <p:spPr>
          <a:xfrm>
            <a:off x="207430" y="3153052"/>
            <a:ext cx="464196"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ight Arrow 27"/>
          <p:cNvSpPr/>
          <p:nvPr/>
        </p:nvSpPr>
        <p:spPr>
          <a:xfrm>
            <a:off x="207430" y="4520272"/>
            <a:ext cx="464196"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ight Arrow 29"/>
          <p:cNvSpPr/>
          <p:nvPr/>
        </p:nvSpPr>
        <p:spPr>
          <a:xfrm>
            <a:off x="207430" y="6627844"/>
            <a:ext cx="464196"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7430" y="10198854"/>
            <a:ext cx="6443140" cy="1569660"/>
          </a:xfrm>
          <a:prstGeom prst="rect">
            <a:avLst/>
          </a:prstGeom>
          <a:solidFill>
            <a:srgbClr val="FFFFCC"/>
          </a:solidFill>
          <a:ln w="38100">
            <a:solidFill>
              <a:srgbClr val="C00000"/>
            </a:solidFill>
            <a:prstDash val="sysDash"/>
          </a:ln>
        </p:spPr>
        <p:txBody>
          <a:bodyPr wrap="square">
            <a:spAutoFit/>
          </a:bodyPr>
          <a:lstStyle/>
          <a:p>
            <a:r>
              <a:rPr lang="en-US" sz="2400" dirty="0" smtClean="0">
                <a:latin typeface="Century Gothic" panose="020B0502020202020204" pitchFamily="34" charset="0"/>
              </a:rPr>
              <a:t>You </a:t>
            </a:r>
            <a:r>
              <a:rPr lang="en-US" sz="2400" b="1" dirty="0" smtClean="0">
                <a:latin typeface="Century Gothic" panose="020B0502020202020204" pitchFamily="34" charset="0"/>
              </a:rPr>
              <a:t>MUST</a:t>
            </a:r>
            <a:r>
              <a:rPr lang="en-US" sz="2400" dirty="0" smtClean="0">
                <a:latin typeface="Century Gothic" panose="020B0502020202020204" pitchFamily="34" charset="0"/>
              </a:rPr>
              <a:t> out-process Defense </a:t>
            </a:r>
            <a:r>
              <a:rPr lang="en-US" sz="2400" dirty="0">
                <a:latin typeface="Century Gothic" panose="020B0502020202020204" pitchFamily="34" charset="0"/>
              </a:rPr>
              <a:t>Travel System </a:t>
            </a:r>
            <a:r>
              <a:rPr lang="en-US" sz="2400" dirty="0" smtClean="0">
                <a:latin typeface="Century Gothic" panose="020B0502020202020204" pitchFamily="34" charset="0"/>
              </a:rPr>
              <a:t>(DTS) with your UNIT Organizational Defense Travel Administrator (ODTA) </a:t>
            </a:r>
            <a:r>
              <a:rPr lang="en-US" sz="2400" b="1" dirty="0" smtClean="0">
                <a:latin typeface="Century Gothic" panose="020B0502020202020204" pitchFamily="34" charset="0"/>
              </a:rPr>
              <a:t>before</a:t>
            </a:r>
            <a:r>
              <a:rPr lang="en-US" sz="2400" dirty="0" smtClean="0">
                <a:latin typeface="Century Gothic" panose="020B0502020202020204" pitchFamily="34" charset="0"/>
              </a:rPr>
              <a:t> out-processing with GTCC.  </a:t>
            </a:r>
            <a:endParaRPr lang="en-US" sz="2400" dirty="0">
              <a:latin typeface="Century Gothic" panose="020B0502020202020204" pitchFamily="34" charset="0"/>
            </a:endParaRPr>
          </a:p>
        </p:txBody>
      </p:sp>
      <p:sp>
        <p:nvSpPr>
          <p:cNvPr id="16" name="Rectangle 15"/>
          <p:cNvSpPr/>
          <p:nvPr/>
        </p:nvSpPr>
        <p:spPr>
          <a:xfrm>
            <a:off x="0" y="-18046"/>
            <a:ext cx="6907417" cy="1323439"/>
          </a:xfrm>
          <a:prstGeom prst="rect">
            <a:avLst/>
          </a:prstGeom>
          <a:solidFill>
            <a:schemeClr val="bg1">
              <a:lumMod val="85000"/>
            </a:schemeClr>
          </a:solidFill>
        </p:spPr>
        <p:txBody>
          <a:bodyPr wrap="square">
            <a:spAutoFit/>
          </a:bodyPr>
          <a:lstStyle/>
          <a:p>
            <a:r>
              <a:rPr lang="en-US" sz="4000" b="1" dirty="0" smtClean="0">
                <a:latin typeface="Century Gothic" panose="020B0502020202020204" pitchFamily="34" charset="0"/>
              </a:rPr>
              <a:t>GTCC</a:t>
            </a:r>
            <a:endParaRPr lang="en-US" sz="4000" b="1" dirty="0">
              <a:latin typeface="Century Gothic" panose="020B0502020202020204" pitchFamily="34" charset="0"/>
            </a:endParaRPr>
          </a:p>
          <a:p>
            <a:r>
              <a:rPr lang="en-US" sz="4000" b="1" dirty="0" smtClean="0">
                <a:latin typeface="Century Gothic" panose="020B0502020202020204" pitchFamily="34" charset="0"/>
              </a:rPr>
              <a:t>OUT-PROCESSING </a:t>
            </a:r>
            <a:endParaRPr lang="en-US" sz="4000" b="1" dirty="0">
              <a:latin typeface="Century Gothic" panose="020B0502020202020204" pitchFamily="34" charset="0"/>
            </a:endParaRPr>
          </a:p>
        </p:txBody>
      </p:sp>
    </p:spTree>
    <p:extLst>
      <p:ext uri="{BB962C8B-B14F-4D97-AF65-F5344CB8AC3E}">
        <p14:creationId xmlns:p14="http://schemas.microsoft.com/office/powerpoint/2010/main" val="2934222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1678"/>
            <a:ext cx="6858000" cy="1754326"/>
          </a:xfrm>
          <a:prstGeom prst="rect">
            <a:avLst/>
          </a:prstGeom>
          <a:solidFill>
            <a:schemeClr val="bg1">
              <a:lumMod val="85000"/>
            </a:schemeClr>
          </a:solidFill>
        </p:spPr>
        <p:txBody>
          <a:bodyPr wrap="square" rtlCol="0">
            <a:spAutoFit/>
          </a:bodyPr>
          <a:lstStyle/>
          <a:p>
            <a:r>
              <a:rPr lang="en-US" sz="3600" b="1" dirty="0" smtClean="0">
                <a:latin typeface="Century Gothic" panose="020B0502020202020204" pitchFamily="34" charset="0"/>
              </a:rPr>
              <a:t>GOVERNMENT </a:t>
            </a:r>
            <a:r>
              <a:rPr lang="en-US" sz="3600" b="1" dirty="0">
                <a:latin typeface="Century Gothic" panose="020B0502020202020204" pitchFamily="34" charset="0"/>
              </a:rPr>
              <a:t>TRAVEL CHARGE CARD (</a:t>
            </a:r>
            <a:r>
              <a:rPr lang="en-US" sz="3600" b="1" dirty="0" smtClean="0">
                <a:latin typeface="Century Gothic" panose="020B0502020202020204" pitchFamily="34" charset="0"/>
              </a:rPr>
              <a:t>GTCC)     OUT-PROCESSING BRIEF </a:t>
            </a:r>
            <a:endParaRPr lang="en-US" sz="3600" b="1" dirty="0">
              <a:latin typeface="Century Gothic" panose="020B0502020202020204" pitchFamily="34" charset="0"/>
            </a:endParaRPr>
          </a:p>
        </p:txBody>
      </p:sp>
      <p:sp>
        <p:nvSpPr>
          <p:cNvPr id="7" name="Rectangle 6"/>
          <p:cNvSpPr/>
          <p:nvPr/>
        </p:nvSpPr>
        <p:spPr>
          <a:xfrm>
            <a:off x="0" y="1766004"/>
            <a:ext cx="6858000" cy="923330"/>
          </a:xfrm>
          <a:prstGeom prst="rect">
            <a:avLst/>
          </a:prstGeom>
        </p:spPr>
        <p:txBody>
          <a:bodyPr wrap="square">
            <a:spAutoFit/>
          </a:bodyPr>
          <a:lstStyle/>
          <a:p>
            <a:r>
              <a:rPr lang="en-US" b="1" dirty="0">
                <a:solidFill>
                  <a:srgbClr val="FF0000"/>
                </a:solidFill>
                <a:latin typeface="Century Gothic" panose="020B0502020202020204" pitchFamily="34" charset="0"/>
              </a:rPr>
              <a:t>***Use of the GTCC for official travel is mandatory per the Travel and Transportation Reform Act of 1998, Public Law 105-264 and DoDI5154.31-V4.***</a:t>
            </a:r>
          </a:p>
        </p:txBody>
      </p:sp>
      <p:sp>
        <p:nvSpPr>
          <p:cNvPr id="8" name="Rectangle 7"/>
          <p:cNvSpPr/>
          <p:nvPr/>
        </p:nvSpPr>
        <p:spPr>
          <a:xfrm>
            <a:off x="0" y="2709267"/>
            <a:ext cx="6595672" cy="9827306"/>
          </a:xfrm>
          <a:prstGeom prst="rect">
            <a:avLst/>
          </a:prstGeom>
        </p:spPr>
        <p:txBody>
          <a:bodyPr wrap="square">
            <a:spAutoFit/>
          </a:bodyPr>
          <a:lstStyle/>
          <a:p>
            <a:pPr marL="285750" indent="-285750">
              <a:buFont typeface="Wingdings" panose="05000000000000000000" pitchFamily="2" charset="2"/>
              <a:buChar char="q"/>
            </a:pPr>
            <a:r>
              <a:rPr lang="en-US" sz="1660" dirty="0" smtClean="0">
                <a:latin typeface="Century Gothic" panose="020B0502020202020204" pitchFamily="34" charset="0"/>
              </a:rPr>
              <a:t>Your </a:t>
            </a:r>
            <a:r>
              <a:rPr lang="en-US" sz="1660" dirty="0">
                <a:latin typeface="Century Gothic" panose="020B0502020202020204" pitchFamily="34" charset="0"/>
              </a:rPr>
              <a:t>GTCC account </a:t>
            </a:r>
            <a:r>
              <a:rPr lang="en-US" sz="1660" dirty="0" smtClean="0">
                <a:latin typeface="Century Gothic" panose="020B0502020202020204" pitchFamily="34" charset="0"/>
              </a:rPr>
              <a:t>will be placed </a:t>
            </a:r>
            <a:r>
              <a:rPr lang="en-US" sz="1660" dirty="0">
                <a:latin typeface="Century Gothic" panose="020B0502020202020204" pitchFamily="34" charset="0"/>
              </a:rPr>
              <a:t>in PCS/Mission Critical status for approx. 120 days. This </a:t>
            </a:r>
            <a:r>
              <a:rPr lang="en-US" sz="1660" dirty="0" smtClean="0">
                <a:latin typeface="Century Gothic" panose="020B0502020202020204" pitchFamily="34" charset="0"/>
              </a:rPr>
              <a:t>pushes </a:t>
            </a:r>
            <a:r>
              <a:rPr lang="en-US" sz="1660" dirty="0">
                <a:latin typeface="Century Gothic" panose="020B0502020202020204" pitchFamily="34" charset="0"/>
              </a:rPr>
              <a:t>your billing cycle out to allow for voucher processing. This is </a:t>
            </a:r>
            <a:r>
              <a:rPr lang="en-US" sz="1660" b="1" dirty="0">
                <a:solidFill>
                  <a:srgbClr val="FF0000"/>
                </a:solidFill>
                <a:latin typeface="Century Gothic" panose="020B0502020202020204" pitchFamily="34" charset="0"/>
              </a:rPr>
              <a:t>NOT</a:t>
            </a:r>
            <a:r>
              <a:rPr lang="en-US" sz="1660" dirty="0">
                <a:latin typeface="Century Gothic" panose="020B0502020202020204" pitchFamily="34" charset="0"/>
              </a:rPr>
              <a:t> extra time to file your </a:t>
            </a:r>
            <a:r>
              <a:rPr lang="en-US" sz="1660" dirty="0" smtClean="0">
                <a:latin typeface="Century Gothic" panose="020B0502020202020204" pitchFamily="34" charset="0"/>
              </a:rPr>
              <a:t>voucher</a:t>
            </a:r>
            <a:r>
              <a:rPr lang="en-US" sz="1660" dirty="0">
                <a:latin typeface="Century Gothic" panose="020B0502020202020204" pitchFamily="34" charset="0"/>
              </a:rPr>
              <a:t>.</a:t>
            </a:r>
          </a:p>
          <a:p>
            <a:pPr marL="285750" indent="-285750">
              <a:buFont typeface="Wingdings" panose="05000000000000000000" pitchFamily="2" charset="2"/>
              <a:buChar char="q"/>
            </a:pPr>
            <a:endParaRPr lang="en-US" sz="1660" dirty="0" smtClean="0">
              <a:latin typeface="Century Gothic" panose="020B0502020202020204" pitchFamily="34" charset="0"/>
            </a:endParaRPr>
          </a:p>
          <a:p>
            <a:pPr marL="285750" indent="-285750">
              <a:buFont typeface="Wingdings" panose="05000000000000000000" pitchFamily="2" charset="2"/>
              <a:buChar char="q"/>
            </a:pPr>
            <a:r>
              <a:rPr lang="en-US" sz="1660" dirty="0" smtClean="0">
                <a:latin typeface="Century Gothic" panose="020B0502020202020204" pitchFamily="34" charset="0"/>
              </a:rPr>
              <a:t>You are </a:t>
            </a:r>
            <a:r>
              <a:rPr lang="en-US" sz="1660" dirty="0">
                <a:latin typeface="Century Gothic" panose="020B0502020202020204" pitchFamily="34" charset="0"/>
              </a:rPr>
              <a:t>required to file your voucher within </a:t>
            </a:r>
            <a:r>
              <a:rPr lang="en-US" sz="1660" b="1" dirty="0">
                <a:solidFill>
                  <a:srgbClr val="FF0000"/>
                </a:solidFill>
                <a:latin typeface="Century Gothic" panose="020B0502020202020204" pitchFamily="34" charset="0"/>
              </a:rPr>
              <a:t>5</a:t>
            </a:r>
            <a:r>
              <a:rPr lang="en-US" sz="1660" dirty="0">
                <a:latin typeface="Century Gothic" panose="020B0502020202020204" pitchFamily="34" charset="0"/>
              </a:rPr>
              <a:t> days of in-processing.</a:t>
            </a:r>
          </a:p>
          <a:p>
            <a:pPr marL="285750" indent="-285750">
              <a:buFont typeface="Wingdings" panose="05000000000000000000" pitchFamily="2" charset="2"/>
              <a:buChar char="q"/>
            </a:pPr>
            <a:endParaRPr lang="en-US" sz="1660" dirty="0" smtClean="0">
              <a:latin typeface="Century Gothic" panose="020B0502020202020204" pitchFamily="34" charset="0"/>
            </a:endParaRPr>
          </a:p>
          <a:p>
            <a:pPr marL="285750" indent="-285750">
              <a:buFont typeface="Wingdings" panose="05000000000000000000" pitchFamily="2" charset="2"/>
              <a:buChar char="q"/>
            </a:pPr>
            <a:r>
              <a:rPr lang="en-US" sz="1660" dirty="0" smtClean="0">
                <a:latin typeface="Century Gothic" panose="020B0502020202020204" pitchFamily="34" charset="0"/>
              </a:rPr>
              <a:t>Your </a:t>
            </a:r>
            <a:r>
              <a:rPr lang="en-US" sz="1660" dirty="0">
                <a:latin typeface="Century Gothic" panose="020B0502020202020204" pitchFamily="34" charset="0"/>
              </a:rPr>
              <a:t>credit limit </a:t>
            </a:r>
            <a:r>
              <a:rPr lang="en-US" sz="1660" dirty="0" smtClean="0">
                <a:latin typeface="Century Gothic" panose="020B0502020202020204" pitchFamily="34" charset="0"/>
              </a:rPr>
              <a:t>will be temporarily </a:t>
            </a:r>
            <a:r>
              <a:rPr lang="en-US" sz="1660" dirty="0">
                <a:latin typeface="Century Gothic" panose="020B0502020202020204" pitchFamily="34" charset="0"/>
              </a:rPr>
              <a:t>increased to $10k ($15k if traveling via Alaska Marine </a:t>
            </a:r>
            <a:r>
              <a:rPr lang="en-US" sz="1660" dirty="0" smtClean="0">
                <a:latin typeface="Century Gothic" panose="020B0502020202020204" pitchFamily="34" charset="0"/>
              </a:rPr>
              <a:t>Hwy </a:t>
            </a:r>
            <a:r>
              <a:rPr lang="en-US" sz="1660" dirty="0">
                <a:latin typeface="Century Gothic" panose="020B0502020202020204" pitchFamily="34" charset="0"/>
              </a:rPr>
              <a:t>System). </a:t>
            </a:r>
            <a:r>
              <a:rPr lang="en-US" sz="1660" b="1" dirty="0">
                <a:solidFill>
                  <a:srgbClr val="FF0000"/>
                </a:solidFill>
                <a:latin typeface="Century Gothic" panose="020B0502020202020204" pitchFamily="34" charset="0"/>
              </a:rPr>
              <a:t>This is a cushion NOT a target!</a:t>
            </a:r>
          </a:p>
          <a:p>
            <a:pPr marL="285750" indent="-285750">
              <a:buFont typeface="Wingdings" panose="05000000000000000000" pitchFamily="2" charset="2"/>
              <a:buChar char="q"/>
            </a:pPr>
            <a:endParaRPr lang="en-US" sz="1660" dirty="0" smtClean="0">
              <a:latin typeface="Century Gothic" panose="020B0502020202020204" pitchFamily="34" charset="0"/>
            </a:endParaRPr>
          </a:p>
          <a:p>
            <a:pPr marL="285750" indent="-285750">
              <a:buFont typeface="Wingdings" panose="05000000000000000000" pitchFamily="2" charset="2"/>
              <a:buChar char="q"/>
            </a:pPr>
            <a:r>
              <a:rPr lang="en-US" sz="1660" dirty="0" smtClean="0">
                <a:latin typeface="Century Gothic" panose="020B0502020202020204" pitchFamily="34" charset="0"/>
              </a:rPr>
              <a:t>You </a:t>
            </a:r>
            <a:r>
              <a:rPr lang="en-US" sz="1660" dirty="0">
                <a:latin typeface="Century Gothic" panose="020B0502020202020204" pitchFamily="34" charset="0"/>
              </a:rPr>
              <a:t>are required to adhere to GTCC regulations and </a:t>
            </a:r>
            <a:r>
              <a:rPr lang="en-US" sz="1660" dirty="0" smtClean="0">
                <a:latin typeface="Century Gothic" panose="020B0502020202020204" pitchFamily="34" charset="0"/>
              </a:rPr>
              <a:t>use </a:t>
            </a:r>
            <a:r>
              <a:rPr lang="en-US" sz="1660" dirty="0">
                <a:latin typeface="Century Gothic" panose="020B0502020202020204" pitchFamily="34" charset="0"/>
              </a:rPr>
              <a:t>your GTCC for PCS travel related </a:t>
            </a:r>
            <a:r>
              <a:rPr lang="en-US" sz="1660" dirty="0" smtClean="0">
                <a:latin typeface="Century Gothic" panose="020B0502020202020204" pitchFamily="34" charset="0"/>
              </a:rPr>
              <a:t>expenses</a:t>
            </a:r>
            <a:r>
              <a:rPr lang="en-US" sz="1660" dirty="0">
                <a:latin typeface="Century Gothic" panose="020B0502020202020204" pitchFamily="34" charset="0"/>
              </a:rPr>
              <a:t>: food, lodging, and fuel, or ticketed transportation (airline/ferry) and transportation to </a:t>
            </a:r>
            <a:r>
              <a:rPr lang="en-US" sz="1660" dirty="0" smtClean="0">
                <a:latin typeface="Century Gothic" panose="020B0502020202020204" pitchFamily="34" charset="0"/>
              </a:rPr>
              <a:t>and </a:t>
            </a:r>
            <a:r>
              <a:rPr lang="en-US" sz="1660" dirty="0">
                <a:latin typeface="Century Gothic" panose="020B0502020202020204" pitchFamily="34" charset="0"/>
              </a:rPr>
              <a:t>from the airport.</a:t>
            </a:r>
          </a:p>
          <a:p>
            <a:pPr marL="285750" indent="-285750">
              <a:buFont typeface="Wingdings" panose="05000000000000000000" pitchFamily="2" charset="2"/>
              <a:buChar char="q"/>
            </a:pPr>
            <a:endParaRPr lang="en-US" sz="1660" dirty="0" smtClean="0">
              <a:latin typeface="Century Gothic" panose="020B0502020202020204" pitchFamily="34" charset="0"/>
            </a:endParaRPr>
          </a:p>
          <a:p>
            <a:pPr marL="285750" indent="-285750">
              <a:buFont typeface="Wingdings" panose="05000000000000000000" pitchFamily="2" charset="2"/>
              <a:buChar char="q"/>
            </a:pPr>
            <a:r>
              <a:rPr lang="en-US" sz="1660" dirty="0" smtClean="0">
                <a:latin typeface="Century Gothic" panose="020B0502020202020204" pitchFamily="34" charset="0"/>
              </a:rPr>
              <a:t>No </a:t>
            </a:r>
            <a:r>
              <a:rPr lang="en-US" sz="1660" dirty="0">
                <a:latin typeface="Century Gothic" panose="020B0502020202020204" pitchFamily="34" charset="0"/>
              </a:rPr>
              <a:t>alcohol or tobacco purchases are allowed—only incur expenses that are reimbursable per your </a:t>
            </a:r>
            <a:r>
              <a:rPr lang="en-US" sz="1660" dirty="0" smtClean="0">
                <a:latin typeface="Century Gothic" panose="020B0502020202020204" pitchFamily="34" charset="0"/>
              </a:rPr>
              <a:t>official </a:t>
            </a:r>
            <a:r>
              <a:rPr lang="en-US" sz="1660" dirty="0">
                <a:latin typeface="Century Gothic" panose="020B0502020202020204" pitchFamily="34" charset="0"/>
              </a:rPr>
              <a:t>orders.</a:t>
            </a:r>
          </a:p>
          <a:p>
            <a:pPr marL="285750" indent="-285750">
              <a:buFont typeface="Wingdings" panose="05000000000000000000" pitchFamily="2" charset="2"/>
              <a:buChar char="q"/>
            </a:pPr>
            <a:endParaRPr lang="en-US" sz="1660" dirty="0" smtClean="0">
              <a:latin typeface="Century Gothic" panose="020B0502020202020204" pitchFamily="34" charset="0"/>
            </a:endParaRPr>
          </a:p>
          <a:p>
            <a:pPr marL="285750" indent="-285750">
              <a:buFont typeface="Wingdings" panose="05000000000000000000" pitchFamily="2" charset="2"/>
              <a:buChar char="q"/>
            </a:pPr>
            <a:r>
              <a:rPr lang="en-US" sz="1660" dirty="0" smtClean="0">
                <a:latin typeface="Century Gothic" panose="020B0502020202020204" pitchFamily="34" charset="0"/>
              </a:rPr>
              <a:t>Know </a:t>
            </a:r>
            <a:r>
              <a:rPr lang="en-US" sz="1660" dirty="0">
                <a:latin typeface="Century Gothic" panose="020B0502020202020204" pitchFamily="34" charset="0"/>
              </a:rPr>
              <a:t>your Citibank GTCC PIN for your card.</a:t>
            </a:r>
          </a:p>
          <a:p>
            <a:pPr marL="285750" indent="-285750">
              <a:buFont typeface="Wingdings" panose="05000000000000000000" pitchFamily="2" charset="2"/>
              <a:buChar char="q"/>
            </a:pPr>
            <a:endParaRPr lang="en-US" sz="1660" dirty="0">
              <a:latin typeface="Century Gothic" panose="020B0502020202020204" pitchFamily="34" charset="0"/>
            </a:endParaRPr>
          </a:p>
          <a:p>
            <a:pPr marL="285750" indent="-285750">
              <a:buFont typeface="Wingdings" panose="05000000000000000000" pitchFamily="2" charset="2"/>
              <a:buChar char="q"/>
            </a:pPr>
            <a:r>
              <a:rPr lang="en-US" sz="1660" dirty="0">
                <a:latin typeface="Century Gothic" panose="020B0502020202020204" pitchFamily="34" charset="0"/>
              </a:rPr>
              <a:t>Save your receipts! Receipts are required for purchases </a:t>
            </a:r>
            <a:r>
              <a:rPr lang="en-US" sz="1660" dirty="0" smtClean="0">
                <a:latin typeface="Century Gothic" panose="020B0502020202020204" pitchFamily="34" charset="0"/>
              </a:rPr>
              <a:t>$</a:t>
            </a:r>
            <a:r>
              <a:rPr lang="en-US" sz="1660" dirty="0">
                <a:latin typeface="Century Gothic" panose="020B0502020202020204" pitchFamily="34" charset="0"/>
              </a:rPr>
              <a:t>75 and above and for all gas and lodging charges. Hold on to your receipts until after your voucher is settled.</a:t>
            </a:r>
          </a:p>
          <a:p>
            <a:pPr marL="285750" indent="-285750">
              <a:buFont typeface="Wingdings" panose="05000000000000000000" pitchFamily="2" charset="2"/>
              <a:buChar char="q"/>
            </a:pPr>
            <a:endParaRPr lang="en-US" sz="1660" dirty="0">
              <a:latin typeface="Century Gothic" panose="020B0502020202020204" pitchFamily="34" charset="0"/>
            </a:endParaRPr>
          </a:p>
          <a:p>
            <a:pPr marL="285750" indent="-285750">
              <a:buFont typeface="Wingdings" panose="05000000000000000000" pitchFamily="2" charset="2"/>
              <a:buChar char="q"/>
            </a:pPr>
            <a:r>
              <a:rPr lang="en-US" sz="1660" dirty="0">
                <a:latin typeface="Century Gothic" panose="020B0502020202020204" pitchFamily="34" charset="0"/>
              </a:rPr>
              <a:t>Update your profile and change your mailing address with Citibank ASAP to ensure that you get your statements.</a:t>
            </a:r>
          </a:p>
          <a:p>
            <a:pPr marL="285750" indent="-285750">
              <a:buFont typeface="Wingdings" panose="05000000000000000000" pitchFamily="2" charset="2"/>
              <a:buChar char="q"/>
            </a:pPr>
            <a:endParaRPr lang="en-US" sz="1660" dirty="0">
              <a:latin typeface="Century Gothic" panose="020B0502020202020204" pitchFamily="34" charset="0"/>
            </a:endParaRPr>
          </a:p>
          <a:p>
            <a:pPr marL="285750" indent="-285750">
              <a:buFont typeface="Wingdings" panose="05000000000000000000" pitchFamily="2" charset="2"/>
              <a:buChar char="q"/>
            </a:pPr>
            <a:r>
              <a:rPr lang="en-US" sz="1660" dirty="0">
                <a:latin typeface="Century Gothic" panose="020B0502020202020204" pitchFamily="34" charset="0"/>
              </a:rPr>
              <a:t>In-process with your new APC (GTCC) and ensure your GTCC account is owned by your new unit or you risk having your account closed after 30 days of your report date.                                            </a:t>
            </a:r>
          </a:p>
          <a:p>
            <a:pPr marL="285750" indent="-285750">
              <a:buFont typeface="Wingdings" panose="05000000000000000000" pitchFamily="2" charset="2"/>
              <a:buChar char="q"/>
            </a:pPr>
            <a:endParaRPr lang="en-US" sz="1660" dirty="0" smtClean="0">
              <a:latin typeface="Century Gothic" panose="020B0502020202020204" pitchFamily="34" charset="0"/>
            </a:endParaRPr>
          </a:p>
          <a:p>
            <a:pPr marL="285750" indent="-285750">
              <a:buFont typeface="Wingdings" panose="05000000000000000000" pitchFamily="2" charset="2"/>
              <a:buChar char="q"/>
            </a:pPr>
            <a:r>
              <a:rPr lang="en-US" sz="1660" dirty="0" smtClean="0">
                <a:latin typeface="Century Gothic" panose="020B0502020202020204" pitchFamily="34" charset="0"/>
              </a:rPr>
              <a:t>You are responsible for any balance on your GTCC. Make sure to check your GTCC statement even after your voucher has settled.</a:t>
            </a:r>
            <a:endParaRPr lang="en-US" sz="1660" dirty="0">
              <a:latin typeface="Century Gothic" panose="020B0502020202020204" pitchFamily="34" charset="0"/>
            </a:endParaRPr>
          </a:p>
          <a:p>
            <a:pPr marL="285750" indent="-285750">
              <a:buFont typeface="Wingdings" panose="05000000000000000000" pitchFamily="2" charset="2"/>
              <a:buChar char="q"/>
            </a:pPr>
            <a:endParaRPr lang="en-US" sz="1700" dirty="0">
              <a:latin typeface="Century Gothic" panose="020B0502020202020204" pitchFamily="34" charset="0"/>
            </a:endParaRPr>
          </a:p>
          <a:p>
            <a:r>
              <a:rPr lang="en-US" dirty="0" smtClean="0"/>
              <a:t>              </a:t>
            </a:r>
            <a:endParaRPr lang="en-US" dirty="0"/>
          </a:p>
        </p:txBody>
      </p:sp>
    </p:spTree>
    <p:extLst>
      <p:ext uri="{BB962C8B-B14F-4D97-AF65-F5344CB8AC3E}">
        <p14:creationId xmlns:p14="http://schemas.microsoft.com/office/powerpoint/2010/main" val="2217640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78" y="1638406"/>
            <a:ext cx="5134347" cy="5134347"/>
          </a:xfrm>
          <a:prstGeom prst="rect">
            <a:avLst/>
          </a:prstGeom>
        </p:spPr>
      </p:pic>
      <p:sp>
        <p:nvSpPr>
          <p:cNvPr id="4" name="Rectangle 3"/>
          <p:cNvSpPr/>
          <p:nvPr/>
        </p:nvSpPr>
        <p:spPr>
          <a:xfrm>
            <a:off x="444870" y="7159299"/>
            <a:ext cx="6563032" cy="830997"/>
          </a:xfrm>
          <a:prstGeom prst="rect">
            <a:avLst/>
          </a:prstGeom>
        </p:spPr>
        <p:txBody>
          <a:bodyPr wrap="square">
            <a:spAutoFit/>
          </a:bodyPr>
          <a:lstStyle/>
          <a:p>
            <a:r>
              <a:rPr lang="en-US" sz="2400" dirty="0">
                <a:latin typeface="Century Gothic" panose="020B0502020202020204" pitchFamily="34" charset="0"/>
              </a:rPr>
              <a:t>Many of you may be </a:t>
            </a:r>
            <a:r>
              <a:rPr lang="en-US" sz="2400" dirty="0" smtClean="0">
                <a:latin typeface="Century Gothic" panose="020B0502020202020204" pitchFamily="34" charset="0"/>
              </a:rPr>
              <a:t>wondering…Why </a:t>
            </a:r>
            <a:r>
              <a:rPr lang="en-US" sz="2400" dirty="0">
                <a:latin typeface="Century Gothic" panose="020B0502020202020204" pitchFamily="34" charset="0"/>
              </a:rPr>
              <a:t>is </a:t>
            </a:r>
            <a:r>
              <a:rPr lang="en-US" sz="2400" dirty="0" smtClean="0">
                <a:latin typeface="Century Gothic" panose="020B0502020202020204" pitchFamily="34" charset="0"/>
              </a:rPr>
              <a:t>out-processing </a:t>
            </a:r>
            <a:r>
              <a:rPr lang="en-US" sz="2400" dirty="0">
                <a:latin typeface="Century Gothic" panose="020B0502020202020204" pitchFamily="34" charset="0"/>
              </a:rPr>
              <a:t>travel </a:t>
            </a:r>
            <a:r>
              <a:rPr lang="en-US" sz="2400" dirty="0" smtClean="0">
                <a:latin typeface="Century Gothic" panose="020B0502020202020204" pitchFamily="34" charset="0"/>
              </a:rPr>
              <a:t>so </a:t>
            </a:r>
            <a:r>
              <a:rPr lang="en-US" sz="2400" dirty="0">
                <a:latin typeface="Century Gothic" panose="020B0502020202020204" pitchFamily="34" charset="0"/>
              </a:rPr>
              <a:t>important? </a:t>
            </a:r>
            <a:r>
              <a:rPr lang="en-US" sz="2400" dirty="0" smtClean="0">
                <a:latin typeface="Century Gothic" panose="020B0502020202020204" pitchFamily="34" charset="0"/>
              </a:rPr>
              <a:t> </a:t>
            </a:r>
            <a:endParaRPr lang="en-US" sz="2400" dirty="0"/>
          </a:p>
        </p:txBody>
      </p:sp>
    </p:spTree>
    <p:extLst>
      <p:ext uri="{BB962C8B-B14F-4D97-AF65-F5344CB8AC3E}">
        <p14:creationId xmlns:p14="http://schemas.microsoft.com/office/powerpoint/2010/main" val="412311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6858000" cy="3972477"/>
          </a:xfrm>
          <a:prstGeom prst="rect">
            <a:avLst/>
          </a:prstGeom>
        </p:spPr>
      </p:pic>
      <p:sp>
        <p:nvSpPr>
          <p:cNvPr id="8" name="TextBox 7"/>
          <p:cNvSpPr txBox="1"/>
          <p:nvPr/>
        </p:nvSpPr>
        <p:spPr>
          <a:xfrm>
            <a:off x="-746030" y="-1240970"/>
            <a:ext cx="3132589" cy="6247864"/>
          </a:xfrm>
          <a:prstGeom prst="rect">
            <a:avLst/>
          </a:prstGeom>
          <a:noFill/>
        </p:spPr>
        <p:txBody>
          <a:bodyPr wrap="none" rtlCol="0">
            <a:spAutoFit/>
          </a:bodyPr>
          <a:lstStyle/>
          <a:p>
            <a:r>
              <a:rPr lang="en-US" sz="40000" dirty="0">
                <a:ln w="12700">
                  <a:solidFill>
                    <a:schemeClr val="tx1"/>
                  </a:solidFill>
                </a:ln>
                <a:solidFill>
                  <a:srgbClr val="C00000"/>
                </a:solidFill>
                <a:latin typeface="Stencil" panose="040409050D0802020404" pitchFamily="82" charset="0"/>
              </a:rPr>
              <a:t>1</a:t>
            </a:r>
          </a:p>
        </p:txBody>
      </p:sp>
      <p:sp>
        <p:nvSpPr>
          <p:cNvPr id="9" name="Rectangle 8"/>
          <p:cNvSpPr/>
          <p:nvPr/>
        </p:nvSpPr>
        <p:spPr>
          <a:xfrm>
            <a:off x="0" y="3241026"/>
            <a:ext cx="6858000" cy="615553"/>
          </a:xfrm>
          <a:prstGeom prst="rect">
            <a:avLst/>
          </a:prstGeom>
          <a:solidFill>
            <a:schemeClr val="bg1">
              <a:alpha val="53000"/>
            </a:schemeClr>
          </a:solidFill>
        </p:spPr>
        <p:txBody>
          <a:bodyPr wrap="square">
            <a:spAutoFit/>
          </a:bodyPr>
          <a:lstStyle/>
          <a:p>
            <a:r>
              <a:rPr lang="en-US" sz="3400" b="1" dirty="0">
                <a:latin typeface="Century Gothic" panose="020B0502020202020204" pitchFamily="34" charset="0"/>
              </a:rPr>
              <a:t>Avoid Out-of-Pocket Expenses</a:t>
            </a:r>
          </a:p>
        </p:txBody>
      </p:sp>
      <p:sp>
        <p:nvSpPr>
          <p:cNvPr id="10" name="TextBox 9"/>
          <p:cNvSpPr txBox="1"/>
          <p:nvPr/>
        </p:nvSpPr>
        <p:spPr>
          <a:xfrm>
            <a:off x="22486" y="3972477"/>
            <a:ext cx="6835514" cy="2308324"/>
          </a:xfrm>
          <a:prstGeom prst="rect">
            <a:avLst/>
          </a:prstGeom>
          <a:noFill/>
        </p:spPr>
        <p:txBody>
          <a:bodyPr wrap="square" rtlCol="0">
            <a:spAutoFit/>
          </a:bodyPr>
          <a:lstStyle/>
          <a:p>
            <a:r>
              <a:rPr lang="en-US" sz="2400" dirty="0" smtClean="0">
                <a:latin typeface="Century Gothic" panose="020B0502020202020204" pitchFamily="34" charset="0"/>
              </a:rPr>
              <a:t>PCS travel </a:t>
            </a:r>
            <a:r>
              <a:rPr lang="en-US" sz="2400" dirty="0">
                <a:latin typeface="Century Gothic" panose="020B0502020202020204" pitchFamily="34" charset="0"/>
              </a:rPr>
              <a:t>expenses add up </a:t>
            </a:r>
            <a:r>
              <a:rPr lang="en-US" sz="2400" dirty="0" smtClean="0">
                <a:latin typeface="Century Gothic" panose="020B0502020202020204" pitchFamily="34" charset="0"/>
              </a:rPr>
              <a:t>quickly, by ensuring </a:t>
            </a:r>
            <a:r>
              <a:rPr lang="en-US" sz="2400" dirty="0">
                <a:latin typeface="Century Gothic" panose="020B0502020202020204" pitchFamily="34" charset="0"/>
              </a:rPr>
              <a:t>you </a:t>
            </a:r>
            <a:r>
              <a:rPr lang="en-US" sz="2400" dirty="0" smtClean="0">
                <a:latin typeface="Century Gothic" panose="020B0502020202020204" pitchFamily="34" charset="0"/>
              </a:rPr>
              <a:t>have </a:t>
            </a:r>
            <a:r>
              <a:rPr lang="en-US" sz="2400" dirty="0">
                <a:latin typeface="Century Gothic" panose="020B0502020202020204" pitchFamily="34" charset="0"/>
              </a:rPr>
              <a:t>a </a:t>
            </a:r>
            <a:r>
              <a:rPr lang="en-US" sz="2400" dirty="0" smtClean="0">
                <a:latin typeface="Century Gothic" panose="020B0502020202020204" pitchFamily="34" charset="0"/>
              </a:rPr>
              <a:t>Government Travel Charge Card (GTCC), you </a:t>
            </a:r>
            <a:r>
              <a:rPr lang="en-US" sz="2400" dirty="0">
                <a:latin typeface="Century Gothic" panose="020B0502020202020204" pitchFamily="34" charset="0"/>
              </a:rPr>
              <a:t>avoid out-of-pocket </a:t>
            </a:r>
            <a:r>
              <a:rPr lang="en-US" sz="2400" dirty="0" smtClean="0">
                <a:latin typeface="Century Gothic" panose="020B0502020202020204" pitchFamily="34" charset="0"/>
              </a:rPr>
              <a:t>Expenses. Out-processing ensures that you have increased limits to cover expenses.</a:t>
            </a:r>
            <a:endParaRPr lang="en-US" sz="2400" dirty="0">
              <a:latin typeface="Century Gothic" panose="020B0502020202020204" pitchFamily="34" charset="0"/>
            </a:endParaRPr>
          </a:p>
        </p:txBody>
      </p:sp>
      <p:cxnSp>
        <p:nvCxnSpPr>
          <p:cNvPr id="11" name="Straight Connector 10"/>
          <p:cNvCxnSpPr/>
          <p:nvPr/>
        </p:nvCxnSpPr>
        <p:spPr>
          <a:xfrm>
            <a:off x="-11244" y="6549262"/>
            <a:ext cx="6858000" cy="1"/>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87" y="6578051"/>
            <a:ext cx="6880486" cy="3788792"/>
          </a:xfrm>
          <a:prstGeom prst="rect">
            <a:avLst/>
          </a:prstGeom>
        </p:spPr>
      </p:pic>
      <p:sp>
        <p:nvSpPr>
          <p:cNvPr id="13" name="TextBox 12"/>
          <p:cNvSpPr txBox="1"/>
          <p:nvPr/>
        </p:nvSpPr>
        <p:spPr>
          <a:xfrm>
            <a:off x="-274612" y="5335491"/>
            <a:ext cx="3132589" cy="6247864"/>
          </a:xfrm>
          <a:prstGeom prst="rect">
            <a:avLst/>
          </a:prstGeom>
          <a:noFill/>
        </p:spPr>
        <p:txBody>
          <a:bodyPr wrap="none" rtlCol="0">
            <a:spAutoFit/>
          </a:bodyPr>
          <a:lstStyle/>
          <a:p>
            <a:r>
              <a:rPr lang="en-US" sz="40000" dirty="0" smtClean="0">
                <a:ln w="12700">
                  <a:solidFill>
                    <a:schemeClr val="tx1"/>
                  </a:solidFill>
                </a:ln>
                <a:solidFill>
                  <a:srgbClr val="C00000"/>
                </a:solidFill>
                <a:latin typeface="Stencil" panose="040409050D0802020404" pitchFamily="82" charset="0"/>
              </a:rPr>
              <a:t>2</a:t>
            </a:r>
            <a:endParaRPr lang="en-US" sz="40000" dirty="0">
              <a:ln w="12700">
                <a:solidFill>
                  <a:schemeClr val="tx1"/>
                </a:solidFill>
              </a:ln>
              <a:solidFill>
                <a:srgbClr val="C00000"/>
              </a:solidFill>
              <a:latin typeface="Stencil" panose="040409050D0802020404" pitchFamily="82" charset="0"/>
            </a:endParaRPr>
          </a:p>
        </p:txBody>
      </p:sp>
      <p:sp>
        <p:nvSpPr>
          <p:cNvPr id="20" name="TextBox 19"/>
          <p:cNvSpPr txBox="1"/>
          <p:nvPr/>
        </p:nvSpPr>
        <p:spPr>
          <a:xfrm>
            <a:off x="-22488" y="9674825"/>
            <a:ext cx="6869243" cy="615553"/>
          </a:xfrm>
          <a:prstGeom prst="rect">
            <a:avLst/>
          </a:prstGeom>
          <a:solidFill>
            <a:schemeClr val="bg1">
              <a:alpha val="80000"/>
            </a:schemeClr>
          </a:solidFill>
        </p:spPr>
        <p:txBody>
          <a:bodyPr wrap="square" rtlCol="0">
            <a:spAutoFit/>
          </a:bodyPr>
          <a:lstStyle/>
          <a:p>
            <a:r>
              <a:rPr lang="en-US" sz="3400" b="1" dirty="0" smtClean="0">
                <a:latin typeface="Century Gothic" panose="020B0502020202020204" pitchFamily="34" charset="0"/>
              </a:rPr>
              <a:t>Avoid Past Due Notices &amp; Fees</a:t>
            </a:r>
            <a:endParaRPr lang="en-US" sz="3400" b="1" dirty="0">
              <a:latin typeface="Century Gothic" panose="020B0502020202020204" pitchFamily="34" charset="0"/>
            </a:endParaRPr>
          </a:p>
        </p:txBody>
      </p:sp>
      <p:sp>
        <p:nvSpPr>
          <p:cNvPr id="21" name="TextBox 20"/>
          <p:cNvSpPr txBox="1"/>
          <p:nvPr/>
        </p:nvSpPr>
        <p:spPr>
          <a:xfrm>
            <a:off x="0" y="10297825"/>
            <a:ext cx="6895236" cy="2215991"/>
          </a:xfrm>
          <a:prstGeom prst="rect">
            <a:avLst/>
          </a:prstGeom>
          <a:noFill/>
        </p:spPr>
        <p:txBody>
          <a:bodyPr wrap="square" rtlCol="0">
            <a:spAutoFit/>
          </a:bodyPr>
          <a:lstStyle/>
          <a:p>
            <a:r>
              <a:rPr lang="en-US" sz="2400" dirty="0" smtClean="0">
                <a:latin typeface="Century Gothic" panose="020B0502020202020204" pitchFamily="34" charset="0"/>
              </a:rPr>
              <a:t>Out-Processing ensures your GTCC is set up properly, giving you time to travel to your new duty station before payments are due and ensures your DTS travel has been properly settled</a:t>
            </a:r>
            <a:r>
              <a:rPr lang="en-US" sz="2400" dirty="0">
                <a:latin typeface="Century Gothic" panose="020B0502020202020204" pitchFamily="34" charset="0"/>
              </a:rPr>
              <a:t> </a:t>
            </a:r>
            <a:r>
              <a:rPr lang="en-US" sz="2400" dirty="0" smtClean="0">
                <a:latin typeface="Century Gothic" panose="020B0502020202020204" pitchFamily="34" charset="0"/>
              </a:rPr>
              <a:t>before you depart.</a:t>
            </a:r>
            <a:endParaRPr lang="en-US" sz="240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3482154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8708"/>
            <a:ext cx="6886387" cy="4442142"/>
          </a:xfrm>
          <a:prstGeom prst="rect">
            <a:avLst/>
          </a:prstGeom>
        </p:spPr>
      </p:pic>
      <p:sp>
        <p:nvSpPr>
          <p:cNvPr id="3" name="TextBox 2"/>
          <p:cNvSpPr txBox="1"/>
          <p:nvPr/>
        </p:nvSpPr>
        <p:spPr>
          <a:xfrm>
            <a:off x="-161124" y="-846911"/>
            <a:ext cx="3132589" cy="6247864"/>
          </a:xfrm>
          <a:prstGeom prst="rect">
            <a:avLst/>
          </a:prstGeom>
          <a:noFill/>
        </p:spPr>
        <p:txBody>
          <a:bodyPr wrap="none" rtlCol="0">
            <a:spAutoFit/>
          </a:bodyPr>
          <a:lstStyle/>
          <a:p>
            <a:r>
              <a:rPr lang="en-US" sz="40000" dirty="0" smtClean="0">
                <a:ln w="12700">
                  <a:solidFill>
                    <a:schemeClr val="tx1"/>
                  </a:solidFill>
                </a:ln>
                <a:solidFill>
                  <a:srgbClr val="C00000"/>
                </a:solidFill>
                <a:latin typeface="Stencil" panose="040409050D0802020404" pitchFamily="82" charset="0"/>
              </a:rPr>
              <a:t>3</a:t>
            </a:r>
            <a:endParaRPr lang="en-US" sz="40000" dirty="0">
              <a:ln w="12700">
                <a:solidFill>
                  <a:schemeClr val="tx1"/>
                </a:solidFill>
              </a:ln>
              <a:solidFill>
                <a:srgbClr val="C00000"/>
              </a:solidFill>
              <a:latin typeface="Stencil" panose="040409050D0802020404" pitchFamily="82" charset="0"/>
            </a:endParaRPr>
          </a:p>
        </p:txBody>
      </p:sp>
      <p:cxnSp>
        <p:nvCxnSpPr>
          <p:cNvPr id="7" name="Straight Connector 6"/>
          <p:cNvCxnSpPr/>
          <p:nvPr/>
        </p:nvCxnSpPr>
        <p:spPr>
          <a:xfrm>
            <a:off x="0" y="5776722"/>
            <a:ext cx="6858000" cy="1"/>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3633141"/>
            <a:ext cx="6886387" cy="615553"/>
          </a:xfrm>
          <a:prstGeom prst="rect">
            <a:avLst/>
          </a:prstGeom>
          <a:solidFill>
            <a:schemeClr val="bg1">
              <a:alpha val="80000"/>
            </a:schemeClr>
          </a:solidFill>
        </p:spPr>
        <p:txBody>
          <a:bodyPr wrap="square" rtlCol="0">
            <a:spAutoFit/>
          </a:bodyPr>
          <a:lstStyle/>
          <a:p>
            <a:r>
              <a:rPr lang="en-US" sz="3400" b="1" dirty="0" smtClean="0">
                <a:latin typeface="Century Gothic" panose="020B0502020202020204" pitchFamily="34" charset="0"/>
              </a:rPr>
              <a:t>Receive Your Payments Quickly</a:t>
            </a:r>
            <a:endParaRPr lang="en-US" sz="3400" b="1" dirty="0">
              <a:latin typeface="Century Gothic" panose="020B0502020202020204" pitchFamily="34" charset="0"/>
            </a:endParaRPr>
          </a:p>
        </p:txBody>
      </p:sp>
      <p:sp>
        <p:nvSpPr>
          <p:cNvPr id="11" name="Rectangle 10"/>
          <p:cNvSpPr/>
          <p:nvPr/>
        </p:nvSpPr>
        <p:spPr>
          <a:xfrm>
            <a:off x="147483" y="4408926"/>
            <a:ext cx="6563033" cy="1200329"/>
          </a:xfrm>
          <a:prstGeom prst="rect">
            <a:avLst/>
          </a:prstGeom>
        </p:spPr>
        <p:txBody>
          <a:bodyPr wrap="square">
            <a:spAutoFit/>
          </a:bodyPr>
          <a:lstStyle/>
          <a:p>
            <a:r>
              <a:rPr lang="en-US" sz="2400" dirty="0" smtClean="0">
                <a:latin typeface="Century Gothic" panose="020B0502020202020204" pitchFamily="34" charset="0"/>
              </a:rPr>
              <a:t>Proper out-processing </a:t>
            </a:r>
            <a:r>
              <a:rPr lang="en-US" sz="2400" dirty="0">
                <a:latin typeface="Century Gothic" panose="020B0502020202020204" pitchFamily="34" charset="0"/>
              </a:rPr>
              <a:t>helps ensure timely reimbursement payments. </a:t>
            </a:r>
            <a:r>
              <a:rPr lang="en-US" sz="2400" dirty="0" smtClean="0">
                <a:latin typeface="Century Gothic" panose="020B0502020202020204" pitchFamily="34" charset="0"/>
              </a:rPr>
              <a:t>Money back into your pocket!</a:t>
            </a:r>
            <a:endParaRPr lang="en-US" sz="2400" dirty="0">
              <a:latin typeface="Century Gothic" panose="020B0502020202020204" pitchFamily="34" charset="0"/>
            </a:endParaRPr>
          </a:p>
        </p:txBody>
      </p:sp>
      <p:sp>
        <p:nvSpPr>
          <p:cNvPr id="13" name="Title 1"/>
          <p:cNvSpPr txBox="1">
            <a:spLocks/>
          </p:cNvSpPr>
          <p:nvPr/>
        </p:nvSpPr>
        <p:spPr bwMode="auto">
          <a:xfrm>
            <a:off x="147483" y="5912143"/>
            <a:ext cx="8610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000" b="1" dirty="0" smtClean="0">
                <a:latin typeface="Century Gothic" panose="020B0502020202020204" pitchFamily="34" charset="0"/>
              </a:rPr>
              <a:t>KEY TAKEAWAYS </a:t>
            </a:r>
            <a:endParaRPr lang="en-US" altLang="en-US" sz="4000" dirty="0">
              <a:solidFill>
                <a:srgbClr val="C00000"/>
              </a:solidFill>
              <a:latin typeface="Century Gothic" panose="020B0502020202020204" pitchFamily="34" charset="0"/>
            </a:endParaRPr>
          </a:p>
        </p:txBody>
      </p:sp>
      <p:sp>
        <p:nvSpPr>
          <p:cNvPr id="2" name="Rectangle 1"/>
          <p:cNvSpPr/>
          <p:nvPr/>
        </p:nvSpPr>
        <p:spPr>
          <a:xfrm>
            <a:off x="1216984" y="6497800"/>
            <a:ext cx="5829930" cy="1938992"/>
          </a:xfrm>
          <a:prstGeom prst="rect">
            <a:avLst/>
          </a:prstGeom>
        </p:spPr>
        <p:txBody>
          <a:bodyPr wrap="square">
            <a:spAutoFit/>
          </a:bodyPr>
          <a:lstStyle/>
          <a:p>
            <a:r>
              <a:rPr lang="en-US" sz="2400" dirty="0">
                <a:latin typeface="Century Gothic" panose="020B0502020202020204" pitchFamily="34" charset="0"/>
              </a:rPr>
              <a:t>Outgoing  personnel must complete</a:t>
            </a:r>
            <a:r>
              <a:rPr lang="en-US" sz="2400" b="1" dirty="0">
                <a:latin typeface="Century Gothic" panose="020B0502020202020204" pitchFamily="34" charset="0"/>
              </a:rPr>
              <a:t> ALL</a:t>
            </a:r>
            <a:r>
              <a:rPr lang="en-US" sz="2400" dirty="0">
                <a:latin typeface="Century Gothic" panose="020B0502020202020204" pitchFamily="34" charset="0"/>
              </a:rPr>
              <a:t> </a:t>
            </a:r>
            <a:r>
              <a:rPr lang="en-US" sz="2400" dirty="0" smtClean="0">
                <a:latin typeface="Century Gothic" panose="020B0502020202020204" pitchFamily="34" charset="0"/>
              </a:rPr>
              <a:t>out-processing </a:t>
            </a:r>
            <a:r>
              <a:rPr lang="en-US" sz="2400" dirty="0">
                <a:latin typeface="Century Gothic" panose="020B0502020202020204" pitchFamily="34" charset="0"/>
              </a:rPr>
              <a:t>steps for both the Defense Travel System DTS and Government Travel Charge Card (</a:t>
            </a:r>
            <a:r>
              <a:rPr lang="en-US" sz="2400" dirty="0" smtClean="0">
                <a:latin typeface="Century Gothic" panose="020B0502020202020204" pitchFamily="34" charset="0"/>
              </a:rPr>
              <a:t>GTCC)programs.</a:t>
            </a:r>
            <a:endParaRPr lang="en-US" sz="2400" dirty="0">
              <a:latin typeface="Century Gothic" panose="020B0502020202020204" pitchFamily="34" charset="0"/>
            </a:endParaRPr>
          </a:p>
        </p:txBody>
      </p:sp>
      <p:sp>
        <p:nvSpPr>
          <p:cNvPr id="16" name="TextBox 15"/>
          <p:cNvSpPr txBox="1"/>
          <p:nvPr/>
        </p:nvSpPr>
        <p:spPr>
          <a:xfrm>
            <a:off x="1178269" y="8663751"/>
            <a:ext cx="5493532" cy="461665"/>
          </a:xfrm>
          <a:prstGeom prst="rect">
            <a:avLst/>
          </a:prstGeom>
          <a:noFill/>
        </p:spPr>
        <p:txBody>
          <a:bodyPr wrap="square" rtlCol="0">
            <a:spAutoFit/>
          </a:bodyPr>
          <a:lstStyle/>
          <a:p>
            <a:r>
              <a:rPr lang="en-US" sz="2400" dirty="0" smtClean="0">
                <a:latin typeface="Century Gothic" panose="020B0502020202020204" pitchFamily="34" charset="0"/>
              </a:rPr>
              <a:t>Proper </a:t>
            </a:r>
            <a:r>
              <a:rPr lang="en-US" sz="2400" dirty="0">
                <a:latin typeface="Century Gothic" panose="020B0502020202020204" pitchFamily="34" charset="0"/>
              </a:rPr>
              <a:t>o</a:t>
            </a:r>
            <a:r>
              <a:rPr lang="en-US" sz="2400" dirty="0" smtClean="0">
                <a:latin typeface="Century Gothic" panose="020B0502020202020204" pitchFamily="34" charset="0"/>
              </a:rPr>
              <a:t>ut-processing benefits you!</a:t>
            </a:r>
            <a:endParaRPr lang="en-US" sz="2400" dirty="0">
              <a:latin typeface="Century Gothic" panose="020B050202020202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721" y="10566375"/>
            <a:ext cx="1269194" cy="688911"/>
          </a:xfrm>
          <a:prstGeom prst="rect">
            <a:avLst/>
          </a:prstGeom>
        </p:spPr>
      </p:pic>
      <p:sp>
        <p:nvSpPr>
          <p:cNvPr id="18" name="Rectangle 17"/>
          <p:cNvSpPr/>
          <p:nvPr/>
        </p:nvSpPr>
        <p:spPr>
          <a:xfrm>
            <a:off x="1216984" y="10276233"/>
            <a:ext cx="5416102" cy="830997"/>
          </a:xfrm>
          <a:prstGeom prst="rect">
            <a:avLst/>
          </a:prstGeom>
        </p:spPr>
        <p:txBody>
          <a:bodyPr wrap="square">
            <a:spAutoFit/>
          </a:bodyPr>
          <a:lstStyle/>
          <a:p>
            <a:r>
              <a:rPr lang="en-US" sz="2400" dirty="0">
                <a:latin typeface="Century Gothic" panose="020B0502020202020204" pitchFamily="34" charset="0"/>
              </a:rPr>
              <a:t>It is </a:t>
            </a:r>
            <a:r>
              <a:rPr lang="en-US" sz="2400" b="1" u="sng" dirty="0">
                <a:latin typeface="Century Gothic" panose="020B0502020202020204" pitchFamily="34" charset="0"/>
              </a:rPr>
              <a:t>YOUR </a:t>
            </a:r>
            <a:r>
              <a:rPr lang="en-US" sz="2400" dirty="0">
                <a:latin typeface="Century Gothic" panose="020B0502020202020204" pitchFamily="34" charset="0"/>
              </a:rPr>
              <a:t>responsibility to ensure all steps are </a:t>
            </a:r>
            <a:r>
              <a:rPr lang="en-US" sz="2400" dirty="0" smtClean="0">
                <a:latin typeface="Century Gothic" panose="020B0502020202020204" pitchFamily="34" charset="0"/>
              </a:rPr>
              <a:t>completed promptly!</a:t>
            </a:r>
            <a:endParaRPr lang="en-US" sz="2400" dirty="0">
              <a:latin typeface="Century Gothic" panose="020B0502020202020204"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721" y="8811683"/>
            <a:ext cx="1269194" cy="688911"/>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721" y="6920976"/>
            <a:ext cx="1269194" cy="688911"/>
          </a:xfrm>
          <a:prstGeom prst="rect">
            <a:avLst/>
          </a:prstGeom>
        </p:spPr>
      </p:pic>
    </p:spTree>
    <p:extLst>
      <p:ext uri="{BB962C8B-B14F-4D97-AF65-F5344CB8AC3E}">
        <p14:creationId xmlns:p14="http://schemas.microsoft.com/office/powerpoint/2010/main" val="66705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6876</TotalTime>
  <Words>905</Words>
  <Application>Microsoft Office PowerPoint</Application>
  <PresentationFormat>Widescreen</PresentationFormat>
  <Paragraphs>91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Century Gothic</vt:lpstr>
      <vt:lpstr>Stencil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Borba, Jodie L CIV USA USARPAC USARAK G8</dc:creator>
  <cp:lastModifiedBy>Earle, Angela D CIV USA USARPAC USARAK G8</cp:lastModifiedBy>
  <cp:revision>94</cp:revision>
  <dcterms:created xsi:type="dcterms:W3CDTF">2021-02-17T22:01:45Z</dcterms:created>
  <dcterms:modified xsi:type="dcterms:W3CDTF">2021-12-17T19:33:42Z</dcterms:modified>
</cp:coreProperties>
</file>