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756" r:id="rId1"/>
  </p:sldMasterIdLst>
  <p:handoutMasterIdLst>
    <p:handoutMasterId r:id="rId3"/>
  </p:handoutMasterIdLst>
  <p:sldIdLst>
    <p:sldId id="263" r:id="rId2"/>
  </p:sldIdLst>
  <p:sldSz cx="6858000" cy="9144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57E1B"/>
    <a:srgbClr val="1A6496"/>
    <a:srgbClr val="F8A45E"/>
    <a:srgbClr val="C75F09"/>
    <a:srgbClr val="AC52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3084"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1910" cy="46498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98332" y="1"/>
            <a:ext cx="2981910" cy="46498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362B85B8-576C-4AA4-A612-A8F73A4E8A1C}" type="datetimeFigureOut">
              <a:rPr lang="en-US"/>
              <a:pPr>
                <a:defRPr/>
              </a:pPr>
              <a:t>7/12/2023</a:t>
            </a:fld>
            <a:endParaRPr lang="en-US"/>
          </a:p>
        </p:txBody>
      </p:sp>
      <p:sp>
        <p:nvSpPr>
          <p:cNvPr id="4" name="Footer Placeholder 3"/>
          <p:cNvSpPr>
            <a:spLocks noGrp="1"/>
          </p:cNvSpPr>
          <p:nvPr>
            <p:ph type="ftr" sz="quarter" idx="2"/>
          </p:nvPr>
        </p:nvSpPr>
        <p:spPr>
          <a:xfrm>
            <a:off x="0" y="8829823"/>
            <a:ext cx="2981910" cy="46498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98332" y="8829823"/>
            <a:ext cx="2981910" cy="46498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C4BAADB-3756-454C-B24C-D550E1819DE5}" type="slidenum">
              <a:rPr lang="en-US"/>
              <a:pPr>
                <a:defRPr/>
              </a:pPr>
              <a:t>‹#›</a:t>
            </a:fld>
            <a:endParaRPr lang="en-US"/>
          </a:p>
        </p:txBody>
      </p:sp>
    </p:spTree>
    <p:extLst>
      <p:ext uri="{BB962C8B-B14F-4D97-AF65-F5344CB8AC3E}">
        <p14:creationId xmlns:p14="http://schemas.microsoft.com/office/powerpoint/2010/main" val="316592426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07727E8-D969-4271-ACC1-38B68CB6201E}" type="datetimeFigureOut">
              <a:rPr lang="en-US" smtClean="0"/>
              <a:pPr>
                <a:defRPr/>
              </a:pPr>
              <a:t>7/12/2023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8D074D9-A110-4ED1-AA37-C63A483EC3F6}" type="slidenum">
              <a:rPr lang="en-US" smtClean="0"/>
              <a:pPr>
                <a:defRPr/>
              </a:pPr>
              <a:t>‹#›</a:t>
            </a:fld>
            <a:endParaRPr lang="en-US"/>
          </a:p>
        </p:txBody>
      </p:sp>
    </p:spTree>
    <p:extLst>
      <p:ext uri="{BB962C8B-B14F-4D97-AF65-F5344CB8AC3E}">
        <p14:creationId xmlns:p14="http://schemas.microsoft.com/office/powerpoint/2010/main" val="4283371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957C19A9-69DF-431F-8BFB-BBD8A1ADF86A}" type="datetimeFigureOut">
              <a:rPr lang="en-US" smtClean="0"/>
              <a:pPr>
                <a:defRPr/>
              </a:pPr>
              <a:t>7/12/2023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2BDF7C8-4690-4B09-81B6-38145F0D98E6}" type="slidenum">
              <a:rPr lang="en-US" smtClean="0"/>
              <a:pPr>
                <a:defRPr/>
              </a:pPr>
              <a:t>‹#›</a:t>
            </a:fld>
            <a:endParaRPr lang="en-US"/>
          </a:p>
        </p:txBody>
      </p:sp>
    </p:spTree>
    <p:extLst>
      <p:ext uri="{BB962C8B-B14F-4D97-AF65-F5344CB8AC3E}">
        <p14:creationId xmlns:p14="http://schemas.microsoft.com/office/powerpoint/2010/main" val="592973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1D51B971-54FE-4362-9705-E9B27DCF5D3B}" type="datetimeFigureOut">
              <a:rPr lang="en-US" smtClean="0"/>
              <a:pPr>
                <a:defRPr/>
              </a:pPr>
              <a:t>7/12/2023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AF91E7C-34ED-40D3-9BF2-FA89FAA7105A}" type="slidenum">
              <a:rPr lang="en-US" smtClean="0"/>
              <a:pPr>
                <a:defRPr/>
              </a:pPr>
              <a:t>‹#›</a:t>
            </a:fld>
            <a:endParaRPr lang="en-US"/>
          </a:p>
        </p:txBody>
      </p:sp>
    </p:spTree>
    <p:extLst>
      <p:ext uri="{BB962C8B-B14F-4D97-AF65-F5344CB8AC3E}">
        <p14:creationId xmlns:p14="http://schemas.microsoft.com/office/powerpoint/2010/main" val="418190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CA104B14-488F-45B3-B529-E1DA7BAE614E}" type="datetimeFigureOut">
              <a:rPr lang="en-US" smtClean="0"/>
              <a:pPr>
                <a:defRPr/>
              </a:pPr>
              <a:t>7/12/2023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A3999DE-18C0-428E-9AB5-25710C28A0AC}" type="slidenum">
              <a:rPr lang="en-US" smtClean="0"/>
              <a:pPr>
                <a:defRPr/>
              </a:pPr>
              <a:t>‹#›</a:t>
            </a:fld>
            <a:endParaRPr lang="en-US"/>
          </a:p>
        </p:txBody>
      </p:sp>
    </p:spTree>
    <p:extLst>
      <p:ext uri="{BB962C8B-B14F-4D97-AF65-F5344CB8AC3E}">
        <p14:creationId xmlns:p14="http://schemas.microsoft.com/office/powerpoint/2010/main" val="360795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5F47F7C-094C-4D73-BC29-44938C8C8C51}" type="datetimeFigureOut">
              <a:rPr lang="en-US" smtClean="0"/>
              <a:pPr>
                <a:defRPr/>
              </a:pPr>
              <a:t>7/12/2023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8A4206A-4DAB-4D70-876E-CA004EC65E55}" type="slidenum">
              <a:rPr lang="en-US" smtClean="0"/>
              <a:pPr>
                <a:defRPr/>
              </a:pPr>
              <a:t>‹#›</a:t>
            </a:fld>
            <a:endParaRPr lang="en-US"/>
          </a:p>
        </p:txBody>
      </p:sp>
    </p:spTree>
    <p:extLst>
      <p:ext uri="{BB962C8B-B14F-4D97-AF65-F5344CB8AC3E}">
        <p14:creationId xmlns:p14="http://schemas.microsoft.com/office/powerpoint/2010/main" val="1668521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5A60DFA9-40C8-497D-93D2-22240EA0D19E}" type="datetimeFigureOut">
              <a:rPr lang="en-US" smtClean="0"/>
              <a:pPr>
                <a:defRPr/>
              </a:pPr>
              <a:t>7/12/2023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07D120B-FC53-4727-A075-7AD171FD53B7}" type="slidenum">
              <a:rPr lang="en-US" smtClean="0"/>
              <a:pPr>
                <a:defRPr/>
              </a:pPr>
              <a:t>‹#›</a:t>
            </a:fld>
            <a:endParaRPr lang="en-US"/>
          </a:p>
        </p:txBody>
      </p:sp>
    </p:spTree>
    <p:extLst>
      <p:ext uri="{BB962C8B-B14F-4D97-AF65-F5344CB8AC3E}">
        <p14:creationId xmlns:p14="http://schemas.microsoft.com/office/powerpoint/2010/main" val="3586946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4CE05DB8-3EA4-4D05-A8D0-0245F1459114}" type="datetimeFigureOut">
              <a:rPr lang="en-US" smtClean="0"/>
              <a:pPr>
                <a:defRPr/>
              </a:pPr>
              <a:t>7/12/2023</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D4FADBA2-F6B8-4D5C-AC34-EAE1A682CC8A}" type="slidenum">
              <a:rPr lang="en-US" smtClean="0"/>
              <a:pPr>
                <a:defRPr/>
              </a:pPr>
              <a:t>‹#›</a:t>
            </a:fld>
            <a:endParaRPr lang="en-US"/>
          </a:p>
        </p:txBody>
      </p:sp>
    </p:spTree>
    <p:extLst>
      <p:ext uri="{BB962C8B-B14F-4D97-AF65-F5344CB8AC3E}">
        <p14:creationId xmlns:p14="http://schemas.microsoft.com/office/powerpoint/2010/main" val="2526211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CF6E2550-3F50-44A1-91C7-942B4639857F}" type="datetimeFigureOut">
              <a:rPr lang="en-US" smtClean="0"/>
              <a:pPr>
                <a:defRPr/>
              </a:pPr>
              <a:t>7/12/2023</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842706C-306B-498A-9018-09B6CBA2D0E7}" type="slidenum">
              <a:rPr lang="en-US" smtClean="0"/>
              <a:pPr>
                <a:defRPr/>
              </a:pPr>
              <a:t>‹#›</a:t>
            </a:fld>
            <a:endParaRPr lang="en-US"/>
          </a:p>
        </p:txBody>
      </p:sp>
    </p:spTree>
    <p:extLst>
      <p:ext uri="{BB962C8B-B14F-4D97-AF65-F5344CB8AC3E}">
        <p14:creationId xmlns:p14="http://schemas.microsoft.com/office/powerpoint/2010/main" val="3866418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2FB0645-2630-482A-B561-1719813D9942}" type="datetimeFigureOut">
              <a:rPr lang="en-US" smtClean="0"/>
              <a:pPr>
                <a:defRPr/>
              </a:pPr>
              <a:t>7/12/2023</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5D796D95-74AD-4B74-90F2-C61DEAAD3FC8}" type="slidenum">
              <a:rPr lang="en-US" smtClean="0"/>
              <a:pPr>
                <a:defRPr/>
              </a:pPr>
              <a:t>‹#›</a:t>
            </a:fld>
            <a:endParaRPr lang="en-US"/>
          </a:p>
        </p:txBody>
      </p:sp>
    </p:spTree>
    <p:extLst>
      <p:ext uri="{BB962C8B-B14F-4D97-AF65-F5344CB8AC3E}">
        <p14:creationId xmlns:p14="http://schemas.microsoft.com/office/powerpoint/2010/main" val="967487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25889744-5B4F-4770-9A4F-03F32CE6BE04}" type="datetimeFigureOut">
              <a:rPr lang="en-US" smtClean="0"/>
              <a:pPr>
                <a:defRPr/>
              </a:pPr>
              <a:t>7/12/2023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9BEFF2B-D8C3-42A3-96E1-F03DE900EEFB}" type="slidenum">
              <a:rPr lang="en-US" smtClean="0"/>
              <a:pPr>
                <a:defRPr/>
              </a:pPr>
              <a:t>‹#›</a:t>
            </a:fld>
            <a:endParaRPr lang="en-US"/>
          </a:p>
        </p:txBody>
      </p:sp>
    </p:spTree>
    <p:extLst>
      <p:ext uri="{BB962C8B-B14F-4D97-AF65-F5344CB8AC3E}">
        <p14:creationId xmlns:p14="http://schemas.microsoft.com/office/powerpoint/2010/main" val="2541909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86D9DAEB-2450-40F5-B68E-7ED3B82C2E3C}" type="datetimeFigureOut">
              <a:rPr lang="en-US" smtClean="0"/>
              <a:pPr>
                <a:defRPr/>
              </a:pPr>
              <a:t>7/12/2023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3F88CAD-DEE5-46D4-93F2-C617DECC117D}" type="slidenum">
              <a:rPr lang="en-US" smtClean="0"/>
              <a:pPr>
                <a:defRPr/>
              </a:pPr>
              <a:t>‹#›</a:t>
            </a:fld>
            <a:endParaRPr lang="en-US"/>
          </a:p>
        </p:txBody>
      </p:sp>
    </p:spTree>
    <p:extLst>
      <p:ext uri="{BB962C8B-B14F-4D97-AF65-F5344CB8AC3E}">
        <p14:creationId xmlns:p14="http://schemas.microsoft.com/office/powerpoint/2010/main" val="3285557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pPr>
              <a:defRPr/>
            </a:pPr>
            <a:fld id="{E0F76F01-CB3A-4659-8142-CDC0F2E08748}" type="datetimeFigureOut">
              <a:rPr lang="en-US" smtClean="0"/>
              <a:pPr>
                <a:defRPr/>
              </a:pPr>
              <a:t>7/12/2023</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pPr>
              <a:defRPr/>
            </a:pPr>
            <a:fld id="{96B255C8-DF3B-4D2D-A6B1-09C8126425B6}" type="slidenum">
              <a:rPr lang="en-US" smtClean="0"/>
              <a:pPr>
                <a:defRPr/>
              </a:pPr>
              <a:t>‹#›</a:t>
            </a:fld>
            <a:endParaRPr lang="en-US"/>
          </a:p>
        </p:txBody>
      </p:sp>
    </p:spTree>
    <p:extLst>
      <p:ext uri="{BB962C8B-B14F-4D97-AF65-F5344CB8AC3E}">
        <p14:creationId xmlns:p14="http://schemas.microsoft.com/office/powerpoint/2010/main" val="372803545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2.jpeg"/><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4.jpg"/><Relationship Id="rId11" Type="http://schemas.openxmlformats.org/officeDocument/2006/relationships/image" Target="../media/image9.png"/><Relationship Id="rId5" Type="http://schemas.microsoft.com/office/2007/relationships/hdphoto" Target="../media/hdphoto1.wdp"/><Relationship Id="rId10" Type="http://schemas.openxmlformats.org/officeDocument/2006/relationships/image" Target="../media/image8.jpeg"/><Relationship Id="rId4" Type="http://schemas.openxmlformats.org/officeDocument/2006/relationships/image" Target="../media/image3.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503530" y="97138"/>
            <a:ext cx="906458" cy="845418"/>
          </a:xfrm>
          <a:prstGeom prst="rect">
            <a:avLst/>
          </a:prstGeom>
        </p:spPr>
      </p:pic>
      <p:pic>
        <p:nvPicPr>
          <p:cNvPr id="5" name="Picture 4"/>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2406265" y="97882"/>
            <a:ext cx="855225" cy="809896"/>
          </a:xfrm>
          <a:prstGeom prst="rect">
            <a:avLst/>
          </a:prstGeom>
        </p:spPr>
      </p:pic>
      <p:sp>
        <p:nvSpPr>
          <p:cNvPr id="17" name="Rectangle 16"/>
          <p:cNvSpPr/>
          <p:nvPr/>
        </p:nvSpPr>
        <p:spPr>
          <a:xfrm>
            <a:off x="0" y="1735076"/>
            <a:ext cx="6858000" cy="461665"/>
          </a:xfrm>
          <a:prstGeom prst="rect">
            <a:avLst/>
          </a:prstGeom>
        </p:spPr>
        <p:txBody>
          <a:bodyPr wrap="square">
            <a:spAutoFit/>
          </a:bodyPr>
          <a:lstStyle/>
          <a:p>
            <a:pPr algn="ctr"/>
            <a:r>
              <a:rPr lang="en-US" sz="1200" b="1" dirty="0">
                <a:solidFill>
                  <a:srgbClr val="000000"/>
                </a:solidFill>
                <a:latin typeface="Arial" panose="020B0604020202020204" pitchFamily="34" charset="0"/>
                <a:cs typeface="Arial" panose="020B0604020202020204" pitchFamily="34" charset="0"/>
              </a:rPr>
              <a:t>Out-Processing </a:t>
            </a:r>
          </a:p>
          <a:p>
            <a:pPr algn="ctr"/>
            <a:r>
              <a:rPr lang="en-US" sz="1200" b="1" dirty="0">
                <a:solidFill>
                  <a:srgbClr val="000000"/>
                </a:solidFill>
                <a:latin typeface="Arial" panose="020B0604020202020204" pitchFamily="34" charset="0"/>
                <a:cs typeface="Arial" panose="020B0604020202020204" pitchFamily="34" charset="0"/>
              </a:rPr>
              <a:t>School Withdrawal Form for Pre K- 12</a:t>
            </a:r>
            <a:r>
              <a:rPr lang="en-US" sz="1200" b="1" baseline="30000" dirty="0">
                <a:solidFill>
                  <a:srgbClr val="000000"/>
                </a:solidFill>
                <a:latin typeface="Arial" panose="020B0604020202020204" pitchFamily="34" charset="0"/>
                <a:cs typeface="Arial" panose="020B0604020202020204" pitchFamily="34" charset="0"/>
              </a:rPr>
              <a:t>th </a:t>
            </a:r>
            <a:r>
              <a:rPr lang="en-US" sz="1200" b="1" dirty="0">
                <a:solidFill>
                  <a:srgbClr val="000000"/>
                </a:solidFill>
                <a:latin typeface="Arial" panose="020B0604020202020204" pitchFamily="34" charset="0"/>
                <a:cs typeface="Arial" panose="020B0604020202020204" pitchFamily="34" charset="0"/>
              </a:rPr>
              <a:t>Grade Students </a:t>
            </a:r>
            <a:endParaRPr lang="en-US" sz="1200" dirty="0">
              <a:solidFill>
                <a:srgbClr val="000000"/>
              </a:solidFill>
              <a:latin typeface="Arial" panose="020B0604020202020204" pitchFamily="34" charset="0"/>
              <a:cs typeface="Arial" panose="020B0604020202020204" pitchFamily="34" charset="0"/>
            </a:endParaRPr>
          </a:p>
        </p:txBody>
      </p:sp>
      <p:sp>
        <p:nvSpPr>
          <p:cNvPr id="18" name="Rectangle 17"/>
          <p:cNvSpPr/>
          <p:nvPr/>
        </p:nvSpPr>
        <p:spPr>
          <a:xfrm>
            <a:off x="0" y="2257988"/>
            <a:ext cx="6858000" cy="400110"/>
          </a:xfrm>
          <a:prstGeom prst="rect">
            <a:avLst/>
          </a:prstGeom>
        </p:spPr>
        <p:txBody>
          <a:bodyPr wrap="square">
            <a:spAutoFit/>
          </a:bodyPr>
          <a:lstStyle/>
          <a:p>
            <a:r>
              <a:rPr lang="en-US" sz="1000" dirty="0">
                <a:solidFill>
                  <a:srgbClr val="000000"/>
                </a:solidFill>
                <a:latin typeface="Arial" panose="020B0604020202020204" pitchFamily="34" charset="0"/>
              </a:rPr>
              <a:t>Please return this signed withdrawal form to the Child &amp; Youth Services, School Liaison Office (254-288-7946) in order to out-process. The School Liaison Office is located in Building 36000, Shoemaker Lane, Fort Cavazos, Texas</a:t>
            </a:r>
            <a:endParaRPr lang="en-US" sz="1000" dirty="0"/>
          </a:p>
        </p:txBody>
      </p:sp>
      <p:sp>
        <p:nvSpPr>
          <p:cNvPr id="19" name="Rectangle 18"/>
          <p:cNvSpPr/>
          <p:nvPr/>
        </p:nvSpPr>
        <p:spPr>
          <a:xfrm>
            <a:off x="0" y="2654848"/>
            <a:ext cx="6858000" cy="861774"/>
          </a:xfrm>
          <a:prstGeom prst="rect">
            <a:avLst/>
          </a:prstGeom>
        </p:spPr>
        <p:txBody>
          <a:bodyPr wrap="square">
            <a:spAutoFit/>
          </a:bodyPr>
          <a:lstStyle/>
          <a:p>
            <a:r>
              <a:rPr lang="en-US" sz="1000" b="1" dirty="0">
                <a:solidFill>
                  <a:srgbClr val="000000"/>
                </a:solidFill>
                <a:latin typeface="Arial" panose="020B0604020202020204" pitchFamily="34" charset="0"/>
              </a:rPr>
              <a:t>For Elementary School students</a:t>
            </a:r>
            <a:r>
              <a:rPr lang="en-US" sz="1000" dirty="0">
                <a:solidFill>
                  <a:srgbClr val="000000"/>
                </a:solidFill>
                <a:latin typeface="Arial" panose="020B0604020202020204" pitchFamily="34" charset="0"/>
              </a:rPr>
              <a:t>, take this form directly to your child’s school campus from August 1 through </a:t>
            </a:r>
          </a:p>
          <a:p>
            <a:r>
              <a:rPr lang="en-US" sz="1000" dirty="0">
                <a:solidFill>
                  <a:srgbClr val="000000"/>
                </a:solidFill>
                <a:latin typeface="Arial" panose="020B0604020202020204" pitchFamily="34" charset="0"/>
              </a:rPr>
              <a:t>June 15 (primarily during the school year). In the event that the school is closed during the summer months, please take this form to the Student Services Office (KISD only) at 902 N 10</a:t>
            </a:r>
            <a:r>
              <a:rPr lang="en-US" sz="1000" baseline="30000" dirty="0">
                <a:solidFill>
                  <a:srgbClr val="000000"/>
                </a:solidFill>
                <a:latin typeface="Arial" panose="020B0604020202020204" pitchFamily="34" charset="0"/>
              </a:rPr>
              <a:t>th </a:t>
            </a:r>
            <a:r>
              <a:rPr lang="en-US" sz="1000" dirty="0">
                <a:solidFill>
                  <a:srgbClr val="000000"/>
                </a:solidFill>
                <a:latin typeface="Arial" panose="020B0604020202020204" pitchFamily="34" charset="0"/>
              </a:rPr>
              <a:t>St., (254) 336-2822. </a:t>
            </a:r>
          </a:p>
          <a:p>
            <a:endParaRPr lang="en-US" sz="1000" dirty="0">
              <a:solidFill>
                <a:srgbClr val="000000"/>
              </a:solidFill>
              <a:latin typeface="Arial" panose="020B0604020202020204" pitchFamily="34" charset="0"/>
            </a:endParaRPr>
          </a:p>
          <a:p>
            <a:r>
              <a:rPr lang="en-US" sz="1000" b="1" dirty="0">
                <a:solidFill>
                  <a:srgbClr val="000000"/>
                </a:solidFill>
                <a:latin typeface="Arial" panose="020B0604020202020204" pitchFamily="34" charset="0"/>
              </a:rPr>
              <a:t>For Middle and High School students</a:t>
            </a:r>
            <a:r>
              <a:rPr lang="en-US" sz="1000" dirty="0">
                <a:solidFill>
                  <a:srgbClr val="000000"/>
                </a:solidFill>
                <a:latin typeface="Arial" panose="020B0604020202020204" pitchFamily="34" charset="0"/>
              </a:rPr>
              <a:t>, take this form to your school campus year round. </a:t>
            </a:r>
            <a:endParaRPr lang="en-US" sz="1000" dirty="0"/>
          </a:p>
        </p:txBody>
      </p:sp>
      <p:sp>
        <p:nvSpPr>
          <p:cNvPr id="21" name="Rectangle 20"/>
          <p:cNvSpPr/>
          <p:nvPr/>
        </p:nvSpPr>
        <p:spPr>
          <a:xfrm>
            <a:off x="46458" y="5359331"/>
            <a:ext cx="6858000" cy="1723549"/>
          </a:xfrm>
          <a:prstGeom prst="rect">
            <a:avLst/>
          </a:prstGeom>
        </p:spPr>
        <p:txBody>
          <a:bodyPr wrap="square">
            <a:spAutoFit/>
          </a:bodyPr>
          <a:lstStyle/>
          <a:p>
            <a:endParaRPr lang="en-US" sz="1100" dirty="0">
              <a:solidFill>
                <a:srgbClr val="00000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solidFill>
                  <a:srgbClr val="000000"/>
                </a:solidFill>
                <a:latin typeface="Arial" panose="020B0604020202020204" pitchFamily="34" charset="0"/>
                <a:cs typeface="Arial" panose="020B0604020202020204" pitchFamily="34" charset="0"/>
              </a:rPr>
              <a:t>Notify school registrar’s office as soon as you have received an estimated departure date. </a:t>
            </a:r>
          </a:p>
          <a:p>
            <a:r>
              <a:rPr lang="en-US" sz="1000" dirty="0">
                <a:solidFill>
                  <a:srgbClr val="000000"/>
                </a:solidFill>
                <a:latin typeface="Arial" panose="020B0604020202020204" pitchFamily="34" charset="0"/>
                <a:cs typeface="Arial" panose="020B0604020202020204" pitchFamily="34" charset="0"/>
              </a:rPr>
              <a:t>•    Visit school prior to departure to officially withdraw. </a:t>
            </a:r>
          </a:p>
          <a:p>
            <a:r>
              <a:rPr lang="en-US" sz="1000" dirty="0">
                <a:solidFill>
                  <a:srgbClr val="000000"/>
                </a:solidFill>
                <a:latin typeface="Arial" panose="020B0604020202020204" pitchFamily="34" charset="0"/>
                <a:cs typeface="Arial" panose="020B0604020202020204" pitchFamily="34" charset="0"/>
              </a:rPr>
              <a:t>•    Ensure parent and student have begun proper withdrawal process at the school to include: </a:t>
            </a:r>
          </a:p>
          <a:p>
            <a:r>
              <a:rPr lang="en-US" sz="1000" dirty="0">
                <a:solidFill>
                  <a:srgbClr val="000000"/>
                </a:solidFill>
                <a:latin typeface="Arial" panose="020B0604020202020204" pitchFamily="34" charset="0"/>
                <a:cs typeface="Arial" panose="020B0604020202020204" pitchFamily="34" charset="0"/>
              </a:rPr>
              <a:t>	- Return ID/Library card </a:t>
            </a:r>
          </a:p>
          <a:p>
            <a:r>
              <a:rPr lang="en-US" sz="1000" dirty="0">
                <a:solidFill>
                  <a:srgbClr val="000000"/>
                </a:solidFill>
                <a:latin typeface="Arial" panose="020B0604020202020204" pitchFamily="34" charset="0"/>
                <a:cs typeface="Arial" panose="020B0604020202020204" pitchFamily="34" charset="0"/>
              </a:rPr>
              <a:t>	- Clear Library </a:t>
            </a:r>
          </a:p>
          <a:p>
            <a:r>
              <a:rPr lang="en-US" sz="1000" dirty="0">
                <a:solidFill>
                  <a:srgbClr val="000000"/>
                </a:solidFill>
                <a:latin typeface="Arial" panose="020B0604020202020204" pitchFamily="34" charset="0"/>
                <a:cs typeface="Arial" panose="020B0604020202020204" pitchFamily="34" charset="0"/>
              </a:rPr>
              <a:t>	- Clear all charges and fines </a:t>
            </a:r>
          </a:p>
          <a:p>
            <a:r>
              <a:rPr lang="en-US" sz="1000" dirty="0">
                <a:solidFill>
                  <a:srgbClr val="000000"/>
                </a:solidFill>
                <a:latin typeface="Arial" panose="020B0604020202020204" pitchFamily="34" charset="0"/>
                <a:cs typeface="Arial" panose="020B0604020202020204" pitchFamily="34" charset="0"/>
              </a:rPr>
              <a:t>	- Clear clinic and attendance office </a:t>
            </a:r>
          </a:p>
          <a:p>
            <a:r>
              <a:rPr lang="en-US" sz="1000" dirty="0">
                <a:solidFill>
                  <a:srgbClr val="000000"/>
                </a:solidFill>
                <a:latin typeface="Arial" panose="020B0604020202020204" pitchFamily="34" charset="0"/>
                <a:cs typeface="Arial" panose="020B0604020202020204" pitchFamily="34" charset="0"/>
              </a:rPr>
              <a:t>	- Clear any extracurricular activities </a:t>
            </a:r>
          </a:p>
          <a:p>
            <a:endParaRPr lang="en-US" sz="1100" dirty="0">
              <a:solidFill>
                <a:srgbClr val="000000"/>
              </a:solidFill>
              <a:latin typeface="Arial" panose="020B0604020202020204" pitchFamily="34" charset="0"/>
              <a:cs typeface="Arial" panose="020B0604020202020204" pitchFamily="34" charset="0"/>
            </a:endParaRPr>
          </a:p>
        </p:txBody>
      </p:sp>
      <p:cxnSp>
        <p:nvCxnSpPr>
          <p:cNvPr id="23" name="Straight Connector 22"/>
          <p:cNvCxnSpPr/>
          <p:nvPr/>
        </p:nvCxnSpPr>
        <p:spPr>
          <a:xfrm>
            <a:off x="304797" y="3962400"/>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04795" y="8705086"/>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04797" y="4495800"/>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04796" y="8150009"/>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948142" y="3962400"/>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3948141" y="4515580"/>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04796" y="5029200"/>
            <a:ext cx="23549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988942" y="5058778"/>
            <a:ext cx="2354957" cy="0"/>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20153" y="3924883"/>
            <a:ext cx="2326379" cy="246221"/>
          </a:xfrm>
          <a:prstGeom prst="rect">
            <a:avLst/>
          </a:prstGeom>
          <a:noFill/>
        </p:spPr>
        <p:txBody>
          <a:bodyPr wrap="square" rtlCol="0">
            <a:spAutoFit/>
          </a:bodyPr>
          <a:lstStyle/>
          <a:p>
            <a:r>
              <a:rPr lang="en-US" sz="1000" b="1" dirty="0"/>
              <a:t>Student Name</a:t>
            </a:r>
          </a:p>
        </p:txBody>
      </p:sp>
      <p:sp>
        <p:nvSpPr>
          <p:cNvPr id="32" name="TextBox 31"/>
          <p:cNvSpPr txBox="1"/>
          <p:nvPr/>
        </p:nvSpPr>
        <p:spPr>
          <a:xfrm>
            <a:off x="234443" y="4467454"/>
            <a:ext cx="2326379" cy="246221"/>
          </a:xfrm>
          <a:prstGeom prst="rect">
            <a:avLst/>
          </a:prstGeom>
          <a:noFill/>
        </p:spPr>
        <p:txBody>
          <a:bodyPr wrap="square" rtlCol="0">
            <a:spAutoFit/>
          </a:bodyPr>
          <a:lstStyle/>
          <a:p>
            <a:r>
              <a:rPr lang="en-US" sz="1000" b="1" dirty="0"/>
              <a:t>Campus</a:t>
            </a:r>
          </a:p>
        </p:txBody>
      </p:sp>
      <p:sp>
        <p:nvSpPr>
          <p:cNvPr id="33" name="TextBox 32"/>
          <p:cNvSpPr txBox="1"/>
          <p:nvPr/>
        </p:nvSpPr>
        <p:spPr>
          <a:xfrm>
            <a:off x="3910732" y="3927011"/>
            <a:ext cx="2326379" cy="246221"/>
          </a:xfrm>
          <a:prstGeom prst="rect">
            <a:avLst/>
          </a:prstGeom>
          <a:noFill/>
        </p:spPr>
        <p:txBody>
          <a:bodyPr wrap="square" rtlCol="0">
            <a:spAutoFit/>
          </a:bodyPr>
          <a:lstStyle/>
          <a:p>
            <a:r>
              <a:rPr lang="en-US" sz="1000" b="1" dirty="0"/>
              <a:t>Grade</a:t>
            </a:r>
          </a:p>
        </p:txBody>
      </p:sp>
      <p:sp>
        <p:nvSpPr>
          <p:cNvPr id="34" name="TextBox 33"/>
          <p:cNvSpPr txBox="1"/>
          <p:nvPr/>
        </p:nvSpPr>
        <p:spPr>
          <a:xfrm>
            <a:off x="3941218" y="4489965"/>
            <a:ext cx="2326379" cy="246221"/>
          </a:xfrm>
          <a:prstGeom prst="rect">
            <a:avLst/>
          </a:prstGeom>
          <a:noFill/>
        </p:spPr>
        <p:txBody>
          <a:bodyPr wrap="square" rtlCol="0">
            <a:spAutoFit/>
          </a:bodyPr>
          <a:lstStyle/>
          <a:p>
            <a:r>
              <a:rPr lang="en-US" sz="1000" b="1" dirty="0"/>
              <a:t>Projected Withdrawal Date</a:t>
            </a:r>
          </a:p>
        </p:txBody>
      </p:sp>
      <p:sp>
        <p:nvSpPr>
          <p:cNvPr id="35" name="TextBox 34"/>
          <p:cNvSpPr txBox="1"/>
          <p:nvPr/>
        </p:nvSpPr>
        <p:spPr>
          <a:xfrm>
            <a:off x="234442" y="5004242"/>
            <a:ext cx="2965957" cy="246221"/>
          </a:xfrm>
          <a:prstGeom prst="rect">
            <a:avLst/>
          </a:prstGeom>
          <a:noFill/>
        </p:spPr>
        <p:txBody>
          <a:bodyPr wrap="square" rtlCol="0">
            <a:spAutoFit/>
          </a:bodyPr>
          <a:lstStyle/>
          <a:p>
            <a:r>
              <a:rPr lang="en-US" sz="1000" b="1" dirty="0"/>
              <a:t>Projected Destination (City/State/ Installation)</a:t>
            </a:r>
          </a:p>
        </p:txBody>
      </p:sp>
      <p:sp>
        <p:nvSpPr>
          <p:cNvPr id="36" name="TextBox 35"/>
          <p:cNvSpPr txBox="1"/>
          <p:nvPr/>
        </p:nvSpPr>
        <p:spPr>
          <a:xfrm>
            <a:off x="3934259" y="5022912"/>
            <a:ext cx="2326379" cy="246221"/>
          </a:xfrm>
          <a:prstGeom prst="rect">
            <a:avLst/>
          </a:prstGeom>
          <a:noFill/>
        </p:spPr>
        <p:txBody>
          <a:bodyPr wrap="square" rtlCol="0">
            <a:spAutoFit/>
          </a:bodyPr>
          <a:lstStyle/>
          <a:p>
            <a:r>
              <a:rPr lang="en-US" sz="1000" b="1" dirty="0"/>
              <a:t>Email Address</a:t>
            </a:r>
          </a:p>
        </p:txBody>
      </p:sp>
      <p:sp>
        <p:nvSpPr>
          <p:cNvPr id="37" name="Rectangle 36"/>
          <p:cNvSpPr/>
          <p:nvPr/>
        </p:nvSpPr>
        <p:spPr>
          <a:xfrm>
            <a:off x="1563854" y="3110257"/>
            <a:ext cx="3429000" cy="707886"/>
          </a:xfrm>
          <a:prstGeom prst="rect">
            <a:avLst/>
          </a:prstGeom>
        </p:spPr>
        <p:txBody>
          <a:bodyPr>
            <a:spAutoFit/>
          </a:bodyPr>
          <a:lstStyle/>
          <a:p>
            <a:endParaRPr lang="en-US" sz="2000" dirty="0">
              <a:solidFill>
                <a:srgbClr val="000000"/>
              </a:solidFill>
              <a:latin typeface="Arial" panose="020B0604020202020204" pitchFamily="34" charset="0"/>
            </a:endParaRPr>
          </a:p>
          <a:p>
            <a:pPr algn="ctr"/>
            <a:r>
              <a:rPr lang="en-US" sz="2000" dirty="0">
                <a:solidFill>
                  <a:srgbClr val="000000"/>
                </a:solidFill>
                <a:latin typeface="Arial" panose="020B0604020202020204" pitchFamily="34" charset="0"/>
              </a:rPr>
              <a:t> </a:t>
            </a:r>
            <a:r>
              <a:rPr lang="en-US" sz="1000" b="1" u="sng" dirty="0">
                <a:solidFill>
                  <a:srgbClr val="000000"/>
                </a:solidFill>
                <a:latin typeface="Arial" panose="020B0604020202020204" pitchFamily="34" charset="0"/>
              </a:rPr>
              <a:t>Please Print: </a:t>
            </a:r>
            <a:endParaRPr lang="en-US" sz="1000" dirty="0"/>
          </a:p>
        </p:txBody>
      </p:sp>
      <p:sp>
        <p:nvSpPr>
          <p:cNvPr id="38" name="Rectangle 37"/>
          <p:cNvSpPr/>
          <p:nvPr/>
        </p:nvSpPr>
        <p:spPr>
          <a:xfrm>
            <a:off x="1" y="6844417"/>
            <a:ext cx="6858000" cy="553998"/>
          </a:xfrm>
          <a:prstGeom prst="rect">
            <a:avLst/>
          </a:prstGeom>
        </p:spPr>
        <p:txBody>
          <a:bodyPr wrap="square">
            <a:spAutoFit/>
          </a:bodyPr>
          <a:lstStyle/>
          <a:p>
            <a:r>
              <a:rPr lang="en-US" sz="1000" b="1" dirty="0">
                <a:solidFill>
                  <a:srgbClr val="000000"/>
                </a:solidFill>
                <a:latin typeface="Arial" panose="020B0604020202020204" pitchFamily="34" charset="0"/>
              </a:rPr>
              <a:t>I understand that I will pick up final withdrawal documents on my student’s last day of attendance and all textbooks will be turned in at that time, as well as paying any outstanding fines/fees which are owed  to the school. </a:t>
            </a:r>
            <a:endParaRPr lang="en-US" sz="1000" b="1" dirty="0"/>
          </a:p>
        </p:txBody>
      </p:sp>
      <p:cxnSp>
        <p:nvCxnSpPr>
          <p:cNvPr id="39" name="Straight Connector 38"/>
          <p:cNvCxnSpPr/>
          <p:nvPr/>
        </p:nvCxnSpPr>
        <p:spPr>
          <a:xfrm>
            <a:off x="4037988" y="8679368"/>
            <a:ext cx="2354957" cy="0"/>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254496" y="8679368"/>
            <a:ext cx="2326379" cy="246221"/>
          </a:xfrm>
          <a:prstGeom prst="rect">
            <a:avLst/>
          </a:prstGeom>
          <a:noFill/>
        </p:spPr>
        <p:txBody>
          <a:bodyPr wrap="square" rtlCol="0">
            <a:spAutoFit/>
          </a:bodyPr>
          <a:lstStyle/>
          <a:p>
            <a:r>
              <a:rPr lang="en-US" sz="1000" b="1" dirty="0"/>
              <a:t>Date</a:t>
            </a:r>
          </a:p>
        </p:txBody>
      </p:sp>
      <p:sp>
        <p:nvSpPr>
          <p:cNvPr id="42" name="TextBox 41"/>
          <p:cNvSpPr txBox="1"/>
          <p:nvPr/>
        </p:nvSpPr>
        <p:spPr>
          <a:xfrm>
            <a:off x="220152" y="8114508"/>
            <a:ext cx="2326379" cy="246221"/>
          </a:xfrm>
          <a:prstGeom prst="rect">
            <a:avLst/>
          </a:prstGeom>
          <a:noFill/>
        </p:spPr>
        <p:txBody>
          <a:bodyPr wrap="square" rtlCol="0">
            <a:spAutoFit/>
          </a:bodyPr>
          <a:lstStyle/>
          <a:p>
            <a:r>
              <a:rPr lang="en-US" sz="1000" b="1" dirty="0"/>
              <a:t>Signature of School Personnel</a:t>
            </a:r>
          </a:p>
        </p:txBody>
      </p:sp>
      <p:sp>
        <p:nvSpPr>
          <p:cNvPr id="43" name="TextBox 42"/>
          <p:cNvSpPr txBox="1"/>
          <p:nvPr/>
        </p:nvSpPr>
        <p:spPr>
          <a:xfrm>
            <a:off x="3988942" y="8649479"/>
            <a:ext cx="2326379" cy="246221"/>
          </a:xfrm>
          <a:prstGeom prst="rect">
            <a:avLst/>
          </a:prstGeom>
          <a:noFill/>
        </p:spPr>
        <p:txBody>
          <a:bodyPr wrap="square" rtlCol="0">
            <a:spAutoFit/>
          </a:bodyPr>
          <a:lstStyle/>
          <a:p>
            <a:r>
              <a:rPr lang="en-US" sz="1000" b="1" dirty="0"/>
              <a:t>School Stamp (</a:t>
            </a:r>
            <a:r>
              <a:rPr lang="en-US" sz="1000" b="1"/>
              <a:t>If Applicable</a:t>
            </a:r>
            <a:r>
              <a:rPr lang="en-US" sz="1000" b="1" dirty="0"/>
              <a:t>)</a:t>
            </a:r>
          </a:p>
        </p:txBody>
      </p:sp>
      <p:cxnSp>
        <p:nvCxnSpPr>
          <p:cNvPr id="41" name="Straight Connector 40"/>
          <p:cNvCxnSpPr/>
          <p:nvPr/>
        </p:nvCxnSpPr>
        <p:spPr>
          <a:xfrm>
            <a:off x="2042787" y="7543800"/>
            <a:ext cx="2354957" cy="0"/>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1964782" y="7494385"/>
            <a:ext cx="2326379" cy="246221"/>
          </a:xfrm>
          <a:prstGeom prst="rect">
            <a:avLst/>
          </a:prstGeom>
          <a:noFill/>
        </p:spPr>
        <p:txBody>
          <a:bodyPr wrap="square" rtlCol="0">
            <a:spAutoFit/>
          </a:bodyPr>
          <a:lstStyle/>
          <a:p>
            <a:pPr algn="ctr"/>
            <a:r>
              <a:rPr lang="en-US" sz="1000" b="1" dirty="0"/>
              <a:t>Parent Signature</a:t>
            </a:r>
          </a:p>
        </p:txBody>
      </p:sp>
      <p:cxnSp>
        <p:nvCxnSpPr>
          <p:cNvPr id="45" name="Straight Connector 44"/>
          <p:cNvCxnSpPr/>
          <p:nvPr/>
        </p:nvCxnSpPr>
        <p:spPr>
          <a:xfrm>
            <a:off x="4052331" y="8153400"/>
            <a:ext cx="2354957" cy="0"/>
          </a:xfrm>
          <a:prstGeom prst="line">
            <a:avLst/>
          </a:prstGeom>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3976719" y="8140274"/>
            <a:ext cx="2576481" cy="246221"/>
          </a:xfrm>
          <a:prstGeom prst="rect">
            <a:avLst/>
          </a:prstGeom>
          <a:noFill/>
        </p:spPr>
        <p:txBody>
          <a:bodyPr wrap="square" rtlCol="0">
            <a:spAutoFit/>
          </a:bodyPr>
          <a:lstStyle/>
          <a:p>
            <a:r>
              <a:rPr lang="en-US" sz="1000" b="1" dirty="0"/>
              <a:t>Printed Name/Title of School Personnel</a:t>
            </a:r>
          </a:p>
        </p:txBody>
      </p:sp>
      <p:sp>
        <p:nvSpPr>
          <p:cNvPr id="48" name="Oval 47"/>
          <p:cNvSpPr/>
          <p:nvPr/>
        </p:nvSpPr>
        <p:spPr>
          <a:xfrm>
            <a:off x="1493509" y="300215"/>
            <a:ext cx="694662" cy="576337"/>
          </a:xfrm>
          <a:prstGeom prst="ellipse">
            <a:avLst/>
          </a:prstGeom>
          <a:blipFill>
            <a:blip r:embed="rId4" cstate="print">
              <a:extLst>
                <a:ext uri="{BEBA8EAE-BF5A-486C-A8C5-ECC9F3942E4B}">
                  <a14:imgProps xmlns:a14="http://schemas.microsoft.com/office/drawing/2010/main">
                    <a14:imgLayer r:embed="rId5">
                      <a14:imgEffect>
                        <a14:saturation sat="106000"/>
                      </a14:imgEffect>
                    </a14:imgLayer>
                  </a14:imgProps>
                </a:ext>
                <a:ext uri="{28A0092B-C50C-407E-A947-70E740481C1C}">
                  <a14:useLocalDpi xmlns:a14="http://schemas.microsoft.com/office/drawing/2010/main" val="0"/>
                </a:ext>
              </a:extLst>
            </a:blip>
            <a:srcRect/>
            <a:stretch>
              <a:fillRect t="-2000" b="-2000"/>
            </a:stretch>
          </a:blipFill>
          <a:scene3d>
            <a:camera prst="orthographicFront"/>
            <a:lightRig rig="threePt" dir="t">
              <a:rot lat="0" lon="0" rev="7500000"/>
            </a:lightRig>
          </a:scene3d>
          <a:sp3d z="152400" extrusionH="63500" prstMaterial="matte">
            <a:bevelT w="50800" h="19050" prst="relaxedInset"/>
            <a:contourClr>
              <a:schemeClr val="bg1"/>
            </a:contourClr>
          </a:sp3d>
        </p:spPr>
        <p:style>
          <a:lnRef idx="0">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pic>
        <p:nvPicPr>
          <p:cNvPr id="49" name="Picture 4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65279" y="135003"/>
            <a:ext cx="765723" cy="760442"/>
          </a:xfrm>
          <a:prstGeom prst="rect">
            <a:avLst/>
          </a:prstGeom>
        </p:spPr>
      </p:pic>
      <p:sp>
        <p:nvSpPr>
          <p:cNvPr id="50" name="Oval 49"/>
          <p:cNvSpPr/>
          <p:nvPr/>
        </p:nvSpPr>
        <p:spPr>
          <a:xfrm>
            <a:off x="4173976" y="991462"/>
            <a:ext cx="659108" cy="629132"/>
          </a:xfrm>
          <a:prstGeom prst="ellipse">
            <a:avLst/>
          </a:prstGeom>
          <a:blipFill rotWithShape="1">
            <a:blip r:embed="rId7"/>
            <a:stretch>
              <a:fillRect/>
            </a:stretch>
          </a:blipFill>
          <a:scene3d>
            <a:camera prst="orthographicFront"/>
            <a:lightRig rig="threePt" dir="t">
              <a:rot lat="0" lon="0" rev="7500000"/>
            </a:lightRig>
          </a:scene3d>
          <a:sp3d z="152400" extrusionH="63500" prstMaterial="matte">
            <a:bevelT w="50800" h="19050" prst="relaxedInset"/>
            <a:contourClr>
              <a:schemeClr val="bg1"/>
            </a:contourClr>
          </a:sp3d>
        </p:spPr>
        <p:style>
          <a:lnRef idx="0">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pic>
        <p:nvPicPr>
          <p:cNvPr id="51" name="Picture 5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31889" y="192920"/>
            <a:ext cx="732336" cy="732336"/>
          </a:xfrm>
          <a:prstGeom prst="rect">
            <a:avLst/>
          </a:prstGeom>
        </p:spPr>
      </p:pic>
      <p:pic>
        <p:nvPicPr>
          <p:cNvPr id="52" name="Picture 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021430" y="1033843"/>
            <a:ext cx="815139" cy="562834"/>
          </a:xfrm>
          <a:prstGeom prst="rect">
            <a:avLst/>
          </a:prstGeom>
          <a:noFill/>
          <a:extLst>
            <a:ext uri="{909E8E84-426E-40DD-AFC4-6F175D3DCCD1}">
              <a14:hiddenFill xmlns:a14="http://schemas.microsoft.com/office/drawing/2010/main">
                <a:solidFill>
                  <a:srgbClr val="FFFFFF"/>
                </a:solidFill>
              </a14:hiddenFill>
            </a:ext>
          </a:extLst>
        </p:spPr>
      </p:pic>
      <p:sp>
        <p:nvSpPr>
          <p:cNvPr id="53" name="Oval 52"/>
          <p:cNvSpPr/>
          <p:nvPr/>
        </p:nvSpPr>
        <p:spPr>
          <a:xfrm>
            <a:off x="5677973" y="225163"/>
            <a:ext cx="714972" cy="635621"/>
          </a:xfrm>
          <a:prstGeom prst="ellipse">
            <a:avLst/>
          </a:prstGeom>
          <a:blipFill>
            <a:blip r:embed="rId10" cstate="print">
              <a:extLst>
                <a:ext uri="{28A0092B-C50C-407E-A947-70E740481C1C}">
                  <a14:useLocalDpi xmlns:a14="http://schemas.microsoft.com/office/drawing/2010/main" val="0"/>
                </a:ext>
              </a:extLst>
            </a:blip>
            <a:srcRect/>
            <a:stretch>
              <a:fillRect/>
            </a:stretch>
          </a:blipFill>
          <a:scene3d>
            <a:camera prst="orthographicFront"/>
            <a:lightRig rig="threePt" dir="t">
              <a:rot lat="0" lon="0" rev="7500000"/>
            </a:lightRig>
          </a:scene3d>
          <a:sp3d z="152400" extrusionH="63500" prstMaterial="matte">
            <a:bevelT w="50800" h="19050" prst="relaxedInset"/>
            <a:contourClr>
              <a:schemeClr val="bg1"/>
            </a:contourClr>
          </a:sp3d>
        </p:spPr>
        <p:style>
          <a:lnRef idx="0">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pic>
        <p:nvPicPr>
          <p:cNvPr id="54" name="Picture 5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042787" y="919922"/>
            <a:ext cx="691804" cy="691804"/>
          </a:xfrm>
          <a:prstGeom prst="rect">
            <a:avLst/>
          </a:prstGeom>
        </p:spPr>
      </p:pic>
    </p:spTree>
    <p:extLst>
      <p:ext uri="{BB962C8B-B14F-4D97-AF65-F5344CB8AC3E}">
        <p14:creationId xmlns:p14="http://schemas.microsoft.com/office/powerpoint/2010/main" val="1635257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882</TotalTime>
  <Words>290</Words>
  <Application>Microsoft Office PowerPoint</Application>
  <PresentationFormat>On-screen Show (4:3)</PresentationFormat>
  <Paragraphs>30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NAOMI.L.PERRY-SMITH</dc:creator>
  <cp:lastModifiedBy>Smith, Tina M NAF USARMY ID-READINESS (USA)</cp:lastModifiedBy>
  <cp:revision>83</cp:revision>
  <cp:lastPrinted>2018-10-31T18:11:38Z</cp:lastPrinted>
  <dcterms:created xsi:type="dcterms:W3CDTF">2014-08-28T13:28:03Z</dcterms:created>
  <dcterms:modified xsi:type="dcterms:W3CDTF">2023-07-12T18:17:44Z</dcterms:modified>
</cp:coreProperties>
</file>