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84" r:id="rId6"/>
  </p:sldMasterIdLst>
  <p:notesMasterIdLst>
    <p:notesMasterId r:id="rId33"/>
  </p:notesMasterIdLst>
  <p:sldIdLst>
    <p:sldId id="141168477" r:id="rId7"/>
    <p:sldId id="258" r:id="rId8"/>
    <p:sldId id="141168569" r:id="rId9"/>
    <p:sldId id="141168570" r:id="rId10"/>
    <p:sldId id="141168571" r:id="rId11"/>
    <p:sldId id="141168574" r:id="rId12"/>
    <p:sldId id="141168573" r:id="rId13"/>
    <p:sldId id="141168572" r:id="rId14"/>
    <p:sldId id="141168575" r:id="rId15"/>
    <p:sldId id="141168576" r:id="rId16"/>
    <p:sldId id="141168568" r:id="rId17"/>
    <p:sldId id="141168577" r:id="rId18"/>
    <p:sldId id="141168582" r:id="rId19"/>
    <p:sldId id="141168581" r:id="rId20"/>
    <p:sldId id="141168580" r:id="rId21"/>
    <p:sldId id="141168579" r:id="rId22"/>
    <p:sldId id="141168578" r:id="rId23"/>
    <p:sldId id="141168584" r:id="rId24"/>
    <p:sldId id="141168585" r:id="rId25"/>
    <p:sldId id="141168566" r:id="rId26"/>
    <p:sldId id="141168590" r:id="rId27"/>
    <p:sldId id="141168589" r:id="rId28"/>
    <p:sldId id="141168587" r:id="rId29"/>
    <p:sldId id="141168586" r:id="rId30"/>
    <p:sldId id="141168588" r:id="rId31"/>
    <p:sldId id="141168591"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enafe, Anthony Q. (OMNI)" initials="BAQ(" lastIdx="1" clrIdx="0">
    <p:extLst>
      <p:ext uri="{19B8F6BF-5375-455C-9EA6-DF929625EA0E}">
        <p15:presenceInfo xmlns:p15="http://schemas.microsoft.com/office/powerpoint/2012/main" userId="S::Anthony.Buenafe@va.gov::d1c5deca-5f57-44a2-a0e3-f0c87ffc5d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a:srgbClr val="002F59"/>
    <a:srgbClr val="709455"/>
    <a:srgbClr val="607040"/>
    <a:srgbClr val="CD2D3E"/>
    <a:srgbClr val="5B6C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3" d="100"/>
          <a:sy n="43" d="100"/>
        </p:scale>
        <p:origin x="1253" y="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33" d="100"/>
          <a:sy n="33" d="100"/>
        </p:scale>
        <p:origin x="2232"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66BEE275-EF85-4918-AC55-09CF93FA58A4}" type="datetimeFigureOut">
              <a:rPr lang="en-US" smtClean="0"/>
              <a:t>04/29/2024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5FCD772F-38AF-4657-A4E6-0160620A0BF2}" type="slidenum">
              <a:rPr lang="en-US" smtClean="0"/>
              <a:t>‹#›</a:t>
            </a:fld>
            <a:endParaRPr lang="en-US"/>
          </a:p>
        </p:txBody>
      </p:sp>
    </p:spTree>
    <p:extLst>
      <p:ext uri="{BB962C8B-B14F-4D97-AF65-F5344CB8AC3E}">
        <p14:creationId xmlns:p14="http://schemas.microsoft.com/office/powerpoint/2010/main" val="2893822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CD772F-38AF-4657-A4E6-0160620A0BF2}" type="slidenum">
              <a:rPr lang="en-US" smtClean="0"/>
              <a:t>1</a:t>
            </a:fld>
            <a:endParaRPr lang="en-US"/>
          </a:p>
        </p:txBody>
      </p:sp>
    </p:spTree>
    <p:extLst>
      <p:ext uri="{BB962C8B-B14F-4D97-AF65-F5344CB8AC3E}">
        <p14:creationId xmlns:p14="http://schemas.microsoft.com/office/powerpoint/2010/main" val="3534618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5.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5.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5376956"/>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800" dirty="0">
              <a:solidFill>
                <a:prstClr val="white"/>
              </a:solidFill>
            </a:endParaRPr>
          </a:p>
        </p:txBody>
      </p:sp>
      <p:sp>
        <p:nvSpPr>
          <p:cNvPr id="6" name="Title 1"/>
          <p:cNvSpPr txBox="1">
            <a:spLocks/>
          </p:cNvSpPr>
          <p:nvPr userDrawn="1"/>
        </p:nvSpPr>
        <p:spPr>
          <a:xfrm>
            <a:off x="2921340" y="4803735"/>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userDrawn="1"/>
        </p:nvGrpSpPr>
        <p:grpSpPr>
          <a:xfrm>
            <a:off x="1285686" y="1694040"/>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618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518503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with bulle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9" y="1590"/>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p:nvPr>
        </p:nvSpPr>
        <p:spPr>
          <a:xfrm>
            <a:off x="434976" y="163513"/>
            <a:ext cx="8274050" cy="667512"/>
          </a:xfrm>
          <a:prstGeom prst="rect">
            <a:avLst/>
          </a:prstGeom>
        </p:spPr>
        <p:txBody>
          <a:bodyPr/>
          <a:lstStyle/>
          <a:p>
            <a:r>
              <a:rPr lang="en-US" dirty="0"/>
              <a:t>Click to edit Master title style</a:t>
            </a:r>
            <a:endParaRPr lang="en-GB" dirty="0"/>
          </a:p>
        </p:txBody>
      </p:sp>
      <p:sp>
        <p:nvSpPr>
          <p:cNvPr id="6" name="Text Placeholder 5"/>
          <p:cNvSpPr>
            <a:spLocks noGrp="1"/>
          </p:cNvSpPr>
          <p:nvPr>
            <p:ph type="body" sz="quarter" idx="10"/>
          </p:nvPr>
        </p:nvSpPr>
        <p:spPr>
          <a:xfrm>
            <a:off x="434974" y="1184368"/>
            <a:ext cx="8275320" cy="4066903"/>
          </a:xfrm>
          <a:prstGeom prst="rect">
            <a:avLst/>
          </a:prstGeom>
        </p:spPr>
        <p:txBody>
          <a:bodyPr/>
          <a:lstStyle>
            <a:lvl1pPr marL="236538" indent="-236538">
              <a:buClr>
                <a:schemeClr val="tx2"/>
              </a:buClr>
              <a:buFont typeface="Arial" pitchFamily="34" charset="0"/>
              <a:buChar char="•"/>
              <a:defRPr/>
            </a:lvl1pPr>
            <a:lvl2pPr marL="457200" indent="-220663">
              <a:buFont typeface="Arial" pitchFamily="34" charset="0"/>
              <a:buChar char="-"/>
              <a:defRPr/>
            </a:lvl2pPr>
            <a:lvl3pPr marL="900113" indent="-203200">
              <a:defRPr/>
            </a:lvl3pPr>
            <a:lvl4pPr marL="1368425" indent="-217488">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90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userDrawn="1">
          <p15:clr>
            <a:srgbClr val="FBAE40"/>
          </p15:clr>
        </p15:guide>
        <p15:guide id="2" pos="21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9" y="1590"/>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p:nvPr>
        </p:nvSpPr>
        <p:spPr>
          <a:xfrm>
            <a:off x="754912" y="163513"/>
            <a:ext cx="7955383" cy="667512"/>
          </a:xfrm>
          <a:prstGeom prst="rect">
            <a:avLst/>
          </a:prstGeom>
        </p:spPr>
        <p:txBody>
          <a:bodyPr/>
          <a:lstStyle/>
          <a:p>
            <a:r>
              <a:rPr lang="en-US" dirty="0"/>
              <a:t>Click to edit Master title style</a:t>
            </a:r>
            <a:endParaRPr lang="en-GB" dirty="0"/>
          </a:p>
        </p:txBody>
      </p:sp>
      <p:sp>
        <p:nvSpPr>
          <p:cNvPr id="5" name="Text Placeholder 4"/>
          <p:cNvSpPr>
            <a:spLocks noGrp="1"/>
          </p:cNvSpPr>
          <p:nvPr>
            <p:ph type="body" sz="quarter" idx="10"/>
          </p:nvPr>
        </p:nvSpPr>
        <p:spPr>
          <a:xfrm>
            <a:off x="434975" y="1184367"/>
            <a:ext cx="8274051" cy="4075611"/>
          </a:xfrm>
          <a:prstGeom prst="rect">
            <a:avLst/>
          </a:prstGeom>
        </p:spPr>
        <p:txBody>
          <a:bodyPr/>
          <a:lstStyle>
            <a:lvl2pPr marL="458788" indent="-222250">
              <a:defRPr/>
            </a:lvl2pPr>
            <a:lvl3pPr marL="904875" indent="-211138">
              <a:defRPr/>
            </a:lvl3pPr>
            <a:lvl4pPr marL="1368425" indent="-217488">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82264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744" userDrawn="1">
          <p15:clr>
            <a:srgbClr val="FBAE40"/>
          </p15:clr>
        </p15:guide>
        <p15:guide id="2" pos="198" userDrawn="1">
          <p15:clr>
            <a:srgbClr val="FBAE40"/>
          </p15:clr>
        </p15:guide>
        <p15:guide id="3" pos="4122" userDrawn="1">
          <p15:clr>
            <a:srgbClr val="FBAE40"/>
          </p15:clr>
        </p15:guide>
        <p15:guide id="4" orient="horz" pos="331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5376956"/>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800" dirty="0">
              <a:solidFill>
                <a:prstClr val="white"/>
              </a:solidFill>
            </a:endParaRPr>
          </a:p>
        </p:txBody>
      </p:sp>
      <p:sp>
        <p:nvSpPr>
          <p:cNvPr id="6" name="Title 1"/>
          <p:cNvSpPr txBox="1">
            <a:spLocks/>
          </p:cNvSpPr>
          <p:nvPr userDrawn="1"/>
        </p:nvSpPr>
        <p:spPr>
          <a:xfrm>
            <a:off x="2921340" y="4803735"/>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userDrawn="1"/>
        </p:nvGrpSpPr>
        <p:grpSpPr>
          <a:xfrm>
            <a:off x="1285686" y="1694040"/>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059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5" name="Title 1"/>
          <p:cNvSpPr>
            <a:spLocks noGrp="1"/>
          </p:cNvSpPr>
          <p:nvPr>
            <p:ph type="title" hasCustomPrompt="1"/>
          </p:nvPr>
        </p:nvSpPr>
        <p:spPr>
          <a:xfrm>
            <a:off x="21804" y="985808"/>
            <a:ext cx="9144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userDrawn="1"/>
        </p:nvSpPr>
        <p:spPr>
          <a:xfrm>
            <a:off x="331374" y="1659466"/>
            <a:ext cx="8481253" cy="369332"/>
          </a:xfrm>
          <a:prstGeom prst="rect">
            <a:avLst/>
          </a:prstGeom>
          <a:solidFill>
            <a:srgbClr val="00B0F0"/>
          </a:solidFill>
        </p:spPr>
        <p:txBody>
          <a:bodyPr wrap="square" lIns="91440" tIns="45720" rIns="91440" bIns="45720" rtlCol="0">
            <a:spAutoFit/>
          </a:bodyPr>
          <a:lstStyle/>
          <a:p>
            <a:endParaRPr lang="en-US" sz="1800" dirty="0">
              <a:solidFill>
                <a:srgbClr val="000000"/>
              </a:solidFill>
            </a:endParaRPr>
          </a:p>
        </p:txBody>
      </p:sp>
      <p:sp>
        <p:nvSpPr>
          <p:cNvPr id="7" name="TextBox 6"/>
          <p:cNvSpPr txBox="1"/>
          <p:nvPr userDrawn="1"/>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1304998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Master Style</a:t>
            </a:r>
            <a:endParaRPr lang="en-US" sz="3600" u="sng" dirty="0"/>
          </a:p>
        </p:txBody>
      </p:sp>
    </p:spTree>
    <p:extLst>
      <p:ext uri="{BB962C8B-B14F-4D97-AF65-F5344CB8AC3E}">
        <p14:creationId xmlns:p14="http://schemas.microsoft.com/office/powerpoint/2010/main" val="1288100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4"/>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1200" smtClean="0">
                <a:solidFill>
                  <a:prstClr val="white"/>
                </a:solidFill>
              </a:rPr>
              <a:pPr/>
              <a:t>‹#›</a:t>
            </a:fld>
            <a:endParaRPr lang="en-US" sz="1200" dirty="0">
              <a:solidFill>
                <a:prstClr val="white"/>
              </a:solidFill>
            </a:endParaRPr>
          </a:p>
        </p:txBody>
      </p:sp>
    </p:spTree>
    <p:extLst>
      <p:ext uri="{BB962C8B-B14F-4D97-AF65-F5344CB8AC3E}">
        <p14:creationId xmlns:p14="http://schemas.microsoft.com/office/powerpoint/2010/main" val="825627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2"/>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Master Style</a:t>
            </a:r>
            <a:endParaRPr lang="en-US" sz="3600" u="sng" dirty="0"/>
          </a:p>
        </p:txBody>
      </p:sp>
    </p:spTree>
    <p:extLst>
      <p:ext uri="{BB962C8B-B14F-4D97-AF65-F5344CB8AC3E}">
        <p14:creationId xmlns:p14="http://schemas.microsoft.com/office/powerpoint/2010/main" val="1852035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Master Style</a:t>
            </a:r>
            <a:endParaRPr lang="en-US" sz="3600" u="sng" dirty="0"/>
          </a:p>
        </p:txBody>
      </p:sp>
    </p:spTree>
    <p:extLst>
      <p:ext uri="{BB962C8B-B14F-4D97-AF65-F5344CB8AC3E}">
        <p14:creationId xmlns:p14="http://schemas.microsoft.com/office/powerpoint/2010/main" val="539973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3"/>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3" y="273057"/>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41014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userDrawn="1"/>
        </p:nvSpPr>
        <p:spPr>
          <a:xfrm>
            <a:off x="331374" y="1659466"/>
            <a:ext cx="8481253" cy="369332"/>
          </a:xfrm>
          <a:prstGeom prst="rect">
            <a:avLst/>
          </a:prstGeom>
          <a:solidFill>
            <a:srgbClr val="00B0F0"/>
          </a:solidFill>
        </p:spPr>
        <p:txBody>
          <a:bodyPr wrap="square" lIns="91440" tIns="45720" rIns="91440" bIns="45720" rtlCol="0">
            <a:spAutoFit/>
          </a:bodyPr>
          <a:lstStyle/>
          <a:p>
            <a:endParaRPr lang="en-US" sz="1800" dirty="0">
              <a:solidFill>
                <a:srgbClr val="000000"/>
              </a:solidFill>
            </a:endParaRPr>
          </a:p>
        </p:txBody>
      </p:sp>
      <p:sp>
        <p:nvSpPr>
          <p:cNvPr id="7" name="TextBox 6"/>
          <p:cNvSpPr txBox="1"/>
          <p:nvPr userDrawn="1"/>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6254551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33621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32205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097616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312B422-ADD4-4612-A80D-1D146D1ABDA8}" type="slidenum">
              <a:rPr lang="en-US" smtClean="0"/>
              <a:t>‹#›</a:t>
            </a:fld>
            <a:endParaRPr lang="en-US"/>
          </a:p>
        </p:txBody>
      </p:sp>
      <p:sp>
        <p:nvSpPr>
          <p:cNvPr id="4" name="Rectangle 3"/>
          <p:cNvSpPr/>
          <p:nvPr/>
        </p:nvSpPr>
        <p:spPr>
          <a:xfrm>
            <a:off x="0" y="5376956"/>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800" dirty="0">
              <a:solidFill>
                <a:prstClr val="white"/>
              </a:solidFill>
            </a:endParaRPr>
          </a:p>
        </p:txBody>
      </p:sp>
      <p:sp>
        <p:nvSpPr>
          <p:cNvPr id="6" name="Title 1"/>
          <p:cNvSpPr txBox="1">
            <a:spLocks/>
          </p:cNvSpPr>
          <p:nvPr/>
        </p:nvSpPr>
        <p:spPr>
          <a:xfrm>
            <a:off x="2921340" y="4803735"/>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p:nvGrpSpPr>
        <p:grpSpPr>
          <a:xfrm>
            <a:off x="1285686" y="1694040"/>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467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312B422-ADD4-4612-A80D-1D146D1ABDA8}" type="slidenum">
              <a:rPr lang="en-US" smtClean="0"/>
              <a:t>‹#›</a:t>
            </a:fld>
            <a:endParaRPr lang="en-US"/>
          </a:p>
        </p:txBody>
      </p:sp>
      <p:sp>
        <p:nvSpPr>
          <p:cNvPr id="4" name="Rectangle 3"/>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p:nvSpPr>
        <p:spPr>
          <a:xfrm>
            <a:off x="331374" y="1659466"/>
            <a:ext cx="8481253" cy="369332"/>
          </a:xfrm>
          <a:prstGeom prst="rect">
            <a:avLst/>
          </a:prstGeom>
          <a:solidFill>
            <a:srgbClr val="00B0F0"/>
          </a:solidFill>
        </p:spPr>
        <p:txBody>
          <a:bodyPr wrap="square" lIns="91440" tIns="45720" rIns="91440" bIns="45720" rtlCol="0">
            <a:spAutoFit/>
          </a:bodyPr>
          <a:lstStyle/>
          <a:p>
            <a:endParaRPr lang="en-US" sz="1800" dirty="0">
              <a:solidFill>
                <a:srgbClr val="000000"/>
              </a:solidFill>
            </a:endParaRPr>
          </a:p>
        </p:txBody>
      </p:sp>
      <p:sp>
        <p:nvSpPr>
          <p:cNvPr id="7" name="TextBox 6"/>
          <p:cNvSpPr txBox="1"/>
          <p:nvPr/>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27483010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312B422-ADD4-4612-A80D-1D146D1ABDA8}" type="slidenum">
              <a:rPr lang="en-US" smtClean="0"/>
              <a:t>‹#›</a:t>
            </a:fld>
            <a:endParaRPr lang="en-US"/>
          </a:p>
        </p:txBody>
      </p:sp>
      <p:sp>
        <p:nvSpPr>
          <p:cNvPr id="4" name="Rectangle 3"/>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3980731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p:nvSpPr>
        <p:spPr>
          <a:xfrm>
            <a:off x="6937831" y="6400234"/>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1200" smtClean="0">
                <a:solidFill>
                  <a:prstClr val="white"/>
                </a:solidFill>
              </a:rPr>
              <a:pPr/>
              <a:t>‹#›</a:t>
            </a:fld>
            <a:endParaRPr lang="en-US" sz="1200" dirty="0">
              <a:solidFill>
                <a:prstClr val="white"/>
              </a:solidFill>
            </a:endParaRPr>
          </a:p>
        </p:txBody>
      </p:sp>
    </p:spTree>
    <p:extLst>
      <p:ext uri="{BB962C8B-B14F-4D97-AF65-F5344CB8AC3E}">
        <p14:creationId xmlns:p14="http://schemas.microsoft.com/office/powerpoint/2010/main" val="16799557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2"/>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312B422-ADD4-4612-A80D-1D146D1ABDA8}" type="slidenum">
              <a:rPr lang="en-US" smtClean="0"/>
              <a:t>‹#›</a:t>
            </a:fld>
            <a:endParaRPr lang="en-US"/>
          </a:p>
        </p:txBody>
      </p:sp>
      <p:sp>
        <p:nvSpPr>
          <p:cNvPr id="5" name="Rectangle 4"/>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29391129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312B422-ADD4-4612-A80D-1D146D1ABDA8}" type="slidenum">
              <a:rPr lang="en-US" smtClean="0"/>
              <a:t>‹#›</a:t>
            </a:fld>
            <a:endParaRPr lang="en-US"/>
          </a:p>
        </p:txBody>
      </p:sp>
      <p:sp>
        <p:nvSpPr>
          <p:cNvPr id="4" name="Rectangle 3"/>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335420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3"/>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3" y="273057"/>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312B422-ADD4-4612-A80D-1D146D1ABDA8}" type="slidenum">
              <a:rPr lang="en-US" smtClean="0"/>
              <a:t>‹#›</a:t>
            </a:fld>
            <a:endParaRPr lang="en-US"/>
          </a:p>
        </p:txBody>
      </p:sp>
    </p:spTree>
    <p:extLst>
      <p:ext uri="{BB962C8B-B14F-4D97-AF65-F5344CB8AC3E}">
        <p14:creationId xmlns:p14="http://schemas.microsoft.com/office/powerpoint/2010/main" val="2879558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815715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312B422-ADD4-4612-A80D-1D146D1ABDA8}" type="slidenum">
              <a:rPr lang="en-US" smtClean="0"/>
              <a:t>‹#›</a:t>
            </a:fld>
            <a:endParaRPr lang="en-US"/>
          </a:p>
        </p:txBody>
      </p:sp>
    </p:spTree>
    <p:extLst>
      <p:ext uri="{BB962C8B-B14F-4D97-AF65-F5344CB8AC3E}">
        <p14:creationId xmlns:p14="http://schemas.microsoft.com/office/powerpoint/2010/main" val="11784047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356446"/>
            <a:ext cx="2895600" cy="365125"/>
          </a:xfrm>
          <a:prstGeom prst="rect">
            <a:avLst/>
          </a:prstGeom>
        </p:spPr>
        <p:txBody>
          <a:bodyPr lIns="91440" tIns="45720" rIns="91440" bIns="45720"/>
          <a:lstStyle>
            <a:lvl1pPr algn="ctr">
              <a:defRPr sz="1050"/>
            </a:lvl1pPr>
          </a:lstStyle>
          <a:p>
            <a:endParaRPr lang="en-US"/>
          </a:p>
        </p:txBody>
      </p:sp>
      <p:sp>
        <p:nvSpPr>
          <p:cNvPr id="6" name="Slide Number Placeholder 5"/>
          <p:cNvSpPr>
            <a:spLocks noGrp="1"/>
          </p:cNvSpPr>
          <p:nvPr>
            <p:ph type="sldNum" sz="quarter" idx="12"/>
          </p:nvPr>
        </p:nvSpPr>
        <p:spPr/>
        <p:txBody>
          <a:bodyPr/>
          <a:lstStyle/>
          <a:p>
            <a:fld id="{0312B422-ADD4-4612-A80D-1D146D1ABDA8}" type="slidenum">
              <a:rPr lang="en-US" smtClean="0"/>
              <a:t>‹#›</a:t>
            </a:fld>
            <a:endParaRPr lang="en-US"/>
          </a:p>
        </p:txBody>
      </p:sp>
    </p:spTree>
    <p:extLst>
      <p:ext uri="{BB962C8B-B14F-4D97-AF65-F5344CB8AC3E}">
        <p14:creationId xmlns:p14="http://schemas.microsoft.com/office/powerpoint/2010/main" val="3648086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543800" cy="1219200"/>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2514600"/>
            <a:ext cx="6461760" cy="3124200"/>
          </a:xfrm>
          <a:prstGeom prst="rect">
            <a:avLst/>
          </a:prstGeo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6637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543800" cy="1295400"/>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2362200"/>
            <a:ext cx="6461760" cy="3276600"/>
          </a:xfrm>
          <a:prstGeom prst="rect">
            <a:avLst/>
          </a:prstGeo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72982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4"/>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1200" smtClean="0">
                <a:solidFill>
                  <a:prstClr val="white"/>
                </a:solidFill>
              </a:rPr>
              <a:pPr/>
              <a:t>‹#›</a:t>
            </a:fld>
            <a:endParaRPr lang="en-US" sz="1200" dirty="0">
              <a:solidFill>
                <a:prstClr val="white"/>
              </a:solidFill>
            </a:endParaRPr>
          </a:p>
        </p:txBody>
      </p:sp>
    </p:spTree>
    <p:extLst>
      <p:ext uri="{BB962C8B-B14F-4D97-AF65-F5344CB8AC3E}">
        <p14:creationId xmlns:p14="http://schemas.microsoft.com/office/powerpoint/2010/main" val="2520736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2"/>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4265826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2137766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3"/>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3" y="273057"/>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159176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102470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05054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2"/>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6" name="Slide Number Placeholder 5"/>
          <p:cNvSpPr>
            <a:spLocks noGrp="1"/>
          </p:cNvSpPr>
          <p:nvPr>
            <p:ph type="sldNum" sz="quarter" idx="4"/>
          </p:nvPr>
        </p:nvSpPr>
        <p:spPr>
          <a:xfrm>
            <a:off x="8686800" y="6400234"/>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199910" y="6184206"/>
            <a:ext cx="2563091" cy="641708"/>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A4CF9ABC-B9E8-44E2-A4FA-CF6F9C62C03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853890" y="6306514"/>
            <a:ext cx="2962967" cy="698555"/>
          </a:xfrm>
          <a:prstGeom prst="rect">
            <a:avLst/>
          </a:prstGeom>
        </p:spPr>
      </p:pic>
    </p:spTree>
    <p:extLst>
      <p:ext uri="{BB962C8B-B14F-4D97-AF65-F5344CB8AC3E}">
        <p14:creationId xmlns:p14="http://schemas.microsoft.com/office/powerpoint/2010/main" val="36604926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86800" y="6400234"/>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grpSp>
        <p:nvGrpSpPr>
          <p:cNvPr id="4" name="Group 3"/>
          <p:cNvGrpSpPr/>
          <p:nvPr userDrawn="1"/>
        </p:nvGrpSpPr>
        <p:grpSpPr>
          <a:xfrm>
            <a:off x="0" y="6140682"/>
            <a:ext cx="9144000" cy="731839"/>
            <a:chOff x="0" y="6140680"/>
            <a:chExt cx="9144000" cy="731839"/>
          </a:xfrm>
        </p:grpSpPr>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grpSp>
      <p:pic>
        <p:nvPicPr>
          <p:cNvPr id="10" name="Picture 9" descr="A picture containing text&#10;&#10;Description automatically generated">
            <a:extLst>
              <a:ext uri="{FF2B5EF4-FFF2-40B4-BE49-F238E27FC236}">
                <a16:creationId xmlns:a16="http://schemas.microsoft.com/office/drawing/2014/main" id="{86DF28AA-D583-44FA-8CF6-541D484531C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846835" y="6308914"/>
            <a:ext cx="2972074" cy="700702"/>
          </a:xfrm>
          <a:prstGeom prst="rect">
            <a:avLst/>
          </a:prstGeom>
        </p:spPr>
      </p:pic>
    </p:spTree>
    <p:extLst>
      <p:ext uri="{BB962C8B-B14F-4D97-AF65-F5344CB8AC3E}">
        <p14:creationId xmlns:p14="http://schemas.microsoft.com/office/powerpoint/2010/main" val="369192576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0" y="6140682"/>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6" name="Slide Number Placeholder 5"/>
          <p:cNvSpPr>
            <a:spLocks noGrp="1"/>
          </p:cNvSpPr>
          <p:nvPr>
            <p:ph type="sldNum" sz="quarter" idx="4"/>
          </p:nvPr>
        </p:nvSpPr>
        <p:spPr>
          <a:xfrm>
            <a:off x="8686800" y="6400234"/>
            <a:ext cx="384630" cy="365125"/>
          </a:xfrm>
          <a:prstGeom prst="rect">
            <a:avLst/>
          </a:prstGeom>
        </p:spPr>
        <p:txBody>
          <a:bodyPr vert="horz" lIns="91440" tIns="45720" rIns="91440" bIns="45720" rtlCol="0" anchor="ctr"/>
          <a:lstStyle>
            <a:lvl1pPr algn="r">
              <a:defRPr sz="1200">
                <a:solidFill>
                  <a:schemeClr val="bg1"/>
                </a:solidFill>
              </a:defRPr>
            </a:lvl1pPr>
          </a:lstStyle>
          <a:p>
            <a:fld id="{0312B422-ADD4-4612-A80D-1D146D1ABDA8}" type="slidenum">
              <a:rPr lang="en-US" smtClean="0"/>
              <a:t>‹#›</a:t>
            </a:fld>
            <a:endParaRPr lang="en-US"/>
          </a:p>
        </p:txBody>
      </p:sp>
      <p:pic>
        <p:nvPicPr>
          <p:cNvPr id="2050" name="Picture 2" descr="C:\Users\vacoGrovem\AppData\Local\Microsoft\Windows\Temporary Internet Files\Content.Outlook\83QVOJUE\CHOOSE-VA-rev.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99910" y="6184206"/>
            <a:ext cx="2563091" cy="641708"/>
          </a:xfrm>
          <a:prstGeom prst="rect">
            <a:avLst/>
          </a:prstGeom>
        </p:spPr>
      </p:pic>
    </p:spTree>
    <p:extLst>
      <p:ext uri="{BB962C8B-B14F-4D97-AF65-F5344CB8AC3E}">
        <p14:creationId xmlns:p14="http://schemas.microsoft.com/office/powerpoint/2010/main" val="30446408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hyperlink" Target="mailto:GermanyBDD.VBAPIT@va.gov" TargetMode="Externa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hyperlink" Target="https://www.va.gov/pact" TargetMode="Externa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hyperlink" Target="https://landstuhl.tricare.mil/Portals/134/documents/dd2870.pdf?ver=2020-10-07-080200-597" TargetMode="Externa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hyperlink" Target="mailto:dha.landstuhl.landstuhl-rmc.mbx.pad-correspondence-request@health.mil" TargetMode="Externa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hyperlink" Target="https://mhs-europe.tricare.mil/Clinics/Stuttgart-Army-Health-Clinic/Patient-Administration-and-Records" TargetMode="External"/><Relationship Id="rId2" Type="http://schemas.openxmlformats.org/officeDocument/2006/relationships/hyperlink" Target="https://www.esd.whs.mil/Portals/54/Documents/DD/forms/dd/dd2870.pdf" TargetMode="Externa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hyperlink" Target="mailto:GermanyBDD.VBAPIT@va.gov" TargetMode="Externa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hyperlink" Target="mailto:Phyllis.Barnes@va.gov" TargetMode="External"/><Relationship Id="rId2" Type="http://schemas.openxmlformats.org/officeDocument/2006/relationships/hyperlink" Target="mailto:GermanyBDD.vbapit@va.gov" TargetMode="Externa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hyperlink" Target="https://access.va.gov/" TargetMode="External"/><Relationship Id="rId2" Type="http://schemas.openxmlformats.org/officeDocument/2006/relationships/hyperlink" Target="https://www.va.gov/" TargetMode="External"/><Relationship Id="rId1" Type="http://schemas.openxmlformats.org/officeDocument/2006/relationships/slideLayout" Target="../slideLayouts/slideLayout2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28600" y="4572000"/>
            <a:ext cx="8686800" cy="1554144"/>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endParaRPr lang="en-US" sz="1800" dirty="0">
              <a:solidFill>
                <a:srgbClr val="000000"/>
              </a:solidFill>
              <a:latin typeface="Calibri"/>
            </a:endParaRPr>
          </a:p>
        </p:txBody>
      </p:sp>
      <p:pic>
        <p:nvPicPr>
          <p:cNvPr id="1028" name="Picture 4">
            <a:extLst>
              <a:ext uri="{FF2B5EF4-FFF2-40B4-BE49-F238E27FC236}">
                <a16:creationId xmlns:a16="http://schemas.microsoft.com/office/drawing/2014/main" id="{54BC978E-D8C9-034A-DFF8-592D09FCC9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278" y="1509987"/>
            <a:ext cx="3339444" cy="315998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a:extLst>
              <a:ext uri="{FF2B5EF4-FFF2-40B4-BE49-F238E27FC236}">
                <a16:creationId xmlns:a16="http://schemas.microsoft.com/office/drawing/2014/main" id="{571DA775-DC9B-53C4-9433-5D62B8329D26}"/>
              </a:ext>
            </a:extLst>
          </p:cNvPr>
          <p:cNvSpPr>
            <a:spLocks noChangeArrowheads="1"/>
          </p:cNvSpPr>
          <p:nvPr/>
        </p:nvSpPr>
        <p:spPr bwMode="auto">
          <a:xfrm>
            <a:off x="989860" y="547561"/>
            <a:ext cx="7164280" cy="838199"/>
          </a:xfrm>
          <a:prstGeom prst="rect">
            <a:avLst/>
          </a:prstGeom>
          <a:solidFill>
            <a:schemeClr val="bg1"/>
          </a:solidFill>
          <a:ln w="19050">
            <a:noFill/>
            <a:miter lim="800000"/>
            <a:headEnd/>
            <a:tailEnd/>
          </a:ln>
          <a:effectLst/>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dirty="0">
                <a:solidFill>
                  <a:srgbClr val="000000"/>
                </a:solidFill>
                <a:latin typeface="Arial" panose="020B0604020202020204" pitchFamily="34" charset="0"/>
                <a:cs typeface="Arial" pitchFamily="34" charset="0"/>
                <a:sym typeface="Arial" panose="020B0604020202020204" pitchFamily="34" charset="0"/>
              </a:rPr>
              <a:t>Benefits Delivery at Discharge Workshop</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sym typeface="Arial" panose="020B0604020202020204" pitchFamily="34" charset="0"/>
            </a:endParaRPr>
          </a:p>
        </p:txBody>
      </p:sp>
      <p:sp>
        <p:nvSpPr>
          <p:cNvPr id="13" name="TextBox 12">
            <a:extLst>
              <a:ext uri="{FF2B5EF4-FFF2-40B4-BE49-F238E27FC236}">
                <a16:creationId xmlns:a16="http://schemas.microsoft.com/office/drawing/2014/main" id="{202BC78C-19E8-914E-8EE8-2D0E2D9A855B}"/>
              </a:ext>
            </a:extLst>
          </p:cNvPr>
          <p:cNvSpPr txBox="1"/>
          <p:nvPr/>
        </p:nvSpPr>
        <p:spPr>
          <a:xfrm>
            <a:off x="5194956" y="5181600"/>
            <a:ext cx="3720444" cy="95410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Germany BDD Intake Site</a:t>
            </a:r>
          </a:p>
          <a:p>
            <a:r>
              <a:rPr lang="en-US" sz="1400" b="1" dirty="0">
                <a:latin typeface="Arial" panose="020B0604020202020204" pitchFamily="34" charset="0"/>
                <a:cs typeface="Arial" panose="020B0604020202020204" pitchFamily="34" charset="0"/>
              </a:rPr>
              <a:t>Landstuhl Regional Medical Center</a:t>
            </a:r>
          </a:p>
          <a:p>
            <a:r>
              <a:rPr lang="en-US" sz="1400" b="1" dirty="0">
                <a:latin typeface="Arial" panose="020B0604020202020204" pitchFamily="34" charset="0"/>
                <a:cs typeface="Arial" panose="020B0604020202020204" pitchFamily="34" charset="0"/>
              </a:rPr>
              <a:t>(LRMC) </a:t>
            </a:r>
          </a:p>
          <a:p>
            <a:r>
              <a:rPr lang="en-US" sz="1400" b="1" dirty="0">
                <a:latin typeface="Arial" panose="020B0604020202020204" pitchFamily="34" charset="0"/>
                <a:cs typeface="Arial" panose="020B0604020202020204" pitchFamily="34" charset="0"/>
              </a:rPr>
              <a:t>Pittsburgh Regional Office (RO)</a:t>
            </a:r>
          </a:p>
        </p:txBody>
      </p:sp>
      <p:sp>
        <p:nvSpPr>
          <p:cNvPr id="14" name="TextBox 13">
            <a:extLst>
              <a:ext uri="{FF2B5EF4-FFF2-40B4-BE49-F238E27FC236}">
                <a16:creationId xmlns:a16="http://schemas.microsoft.com/office/drawing/2014/main" id="{86AA8EE2-2A4E-0492-6473-8909ED8559FB}"/>
              </a:ext>
            </a:extLst>
          </p:cNvPr>
          <p:cNvSpPr txBox="1"/>
          <p:nvPr/>
        </p:nvSpPr>
        <p:spPr>
          <a:xfrm>
            <a:off x="381000" y="5658653"/>
            <a:ext cx="1749641"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April 29, 2024</a:t>
            </a:r>
          </a:p>
        </p:txBody>
      </p:sp>
    </p:spTree>
    <p:extLst>
      <p:ext uri="{BB962C8B-B14F-4D97-AF65-F5344CB8AC3E}">
        <p14:creationId xmlns:p14="http://schemas.microsoft.com/office/powerpoint/2010/main" val="1992619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10</a:t>
            </a:fld>
            <a:endParaRPr lang="en-US" dirty="0">
              <a:solidFill>
                <a:prstClr val="white"/>
              </a:solidFill>
            </a:endParaRPr>
          </a:p>
        </p:txBody>
      </p:sp>
      <p:sp>
        <p:nvSpPr>
          <p:cNvPr id="4" name="Title 3"/>
          <p:cNvSpPr>
            <a:spLocks noGrp="1"/>
          </p:cNvSpPr>
          <p:nvPr>
            <p:ph type="title"/>
          </p:nvPr>
        </p:nvSpPr>
        <p:spPr/>
        <p:txBody>
          <a:bodyPr>
            <a:normAutofit/>
          </a:bodyPr>
          <a:lstStyle/>
          <a:p>
            <a:r>
              <a:rPr lang="en-US" sz="4000" dirty="0"/>
              <a:t>Getting Started on VA.gov</a:t>
            </a:r>
          </a:p>
        </p:txBody>
      </p:sp>
      <p:sp>
        <p:nvSpPr>
          <p:cNvPr id="2" name="Text Placeholder 3">
            <a:extLst>
              <a:ext uri="{FF2B5EF4-FFF2-40B4-BE49-F238E27FC236}">
                <a16:creationId xmlns:a16="http://schemas.microsoft.com/office/drawing/2014/main" id="{F8786FB8-8708-0628-BA7E-1EACC9ABBCE2}"/>
              </a:ext>
            </a:extLst>
          </p:cNvPr>
          <p:cNvSpPr txBox="1">
            <a:spLocks/>
          </p:cNvSpPr>
          <p:nvPr/>
        </p:nvSpPr>
        <p:spPr>
          <a:xfrm>
            <a:off x="443094" y="1066801"/>
            <a:ext cx="8153395" cy="30480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nSpc>
                <a:spcPct val="107000"/>
              </a:lnSpc>
              <a:spcBef>
                <a:spcPts val="0"/>
              </a:spcBef>
              <a:buFont typeface="Arial" panose="020B0604020202020204" pitchFamily="34" charset="0"/>
              <a:buChar char="•"/>
            </a:pPr>
            <a:r>
              <a:rPr lang="en-US" sz="1800" dirty="0">
                <a:latin typeface="Arial" panose="020B0604020202020204" pitchFamily="34" charset="0"/>
                <a:ea typeface="Calibri" panose="020F0502020204030204" pitchFamily="34" charset="0"/>
                <a:cs typeface="Arial" panose="020B0604020202020204" pitchFamily="34" charset="0"/>
              </a:rPr>
              <a:t>When submitting your BDD claim online, you </a:t>
            </a:r>
            <a:r>
              <a:rPr lang="en-US" sz="1800" b="1" dirty="0">
                <a:latin typeface="Arial" panose="020B0604020202020204" pitchFamily="34" charset="0"/>
                <a:ea typeface="Calibri" panose="020F0502020204030204" pitchFamily="34" charset="0"/>
                <a:cs typeface="Arial" panose="020B0604020202020204" pitchFamily="34" charset="0"/>
              </a:rPr>
              <a:t>may </a:t>
            </a:r>
            <a:r>
              <a:rPr lang="en-US" sz="1800" dirty="0">
                <a:latin typeface="Arial" panose="020B0604020202020204" pitchFamily="34" charset="0"/>
                <a:ea typeface="Calibri" panose="020F0502020204030204" pitchFamily="34" charset="0"/>
                <a:cs typeface="Arial" panose="020B0604020202020204" pitchFamily="34" charset="0"/>
              </a:rPr>
              <a:t>encounter an error message when starting the application: </a:t>
            </a:r>
          </a:p>
          <a:p>
            <a:pPr marL="285750" indent="-285750">
              <a:lnSpc>
                <a:spcPct val="107000"/>
              </a:lnSpc>
              <a:spcBef>
                <a:spcPts val="0"/>
              </a:spcBef>
              <a:buFont typeface="Arial" panose="020B0604020202020204" pitchFamily="34" charset="0"/>
              <a:buChar char="•"/>
            </a:pPr>
            <a:endParaRPr lang="en-US" sz="1800" dirty="0">
              <a:latin typeface="Arial" panose="020B0604020202020204" pitchFamily="34" charset="0"/>
              <a:ea typeface="Calibri" panose="020F0502020204030204" pitchFamily="34" charset="0"/>
              <a:cs typeface="Arial" panose="020B0604020202020204" pitchFamily="34" charset="0"/>
            </a:endParaRPr>
          </a:p>
          <a:p>
            <a:pPr lvl="1">
              <a:lnSpc>
                <a:spcPct val="107000"/>
              </a:lnSpc>
              <a:spcBef>
                <a:spcPts val="0"/>
              </a:spcBef>
              <a:buFont typeface="Arial" panose="020B0604020202020204" pitchFamily="34" charset="0"/>
              <a:buChar char="•"/>
            </a:pPr>
            <a:r>
              <a:rPr lang="en-US" sz="1600" i="1" dirty="0">
                <a:latin typeface="Arial" panose="020B0604020202020204" pitchFamily="34" charset="0"/>
                <a:ea typeface="Calibri" panose="020F0502020204030204" pitchFamily="34" charset="0"/>
                <a:cs typeface="Arial" panose="020B0604020202020204" pitchFamily="34" charset="0"/>
              </a:rPr>
              <a:t>"We need more information from you before you can file for disability compensation with VA form 21-526EZ. Please call Veterans Benefits Assistance at 800-827-1000”</a:t>
            </a:r>
          </a:p>
          <a:p>
            <a:pPr marL="285750" indent="-2857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With most cases, the BDD office can resolve this matter by updating your VA profile. </a:t>
            </a:r>
          </a:p>
          <a:p>
            <a:pPr marL="285750" indent="-2857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If encountering this message, you should e-mail </a:t>
            </a:r>
            <a:r>
              <a:rPr lang="en-US" sz="18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GermanyBDD.VBAPIT@va.gov</a:t>
            </a:r>
            <a:r>
              <a:rPr lang="en-US" sz="1800" dirty="0">
                <a:solidFill>
                  <a:srgbClr val="0000FF"/>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and provide your 10-digit DoD ID number and full name. </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BDD office will update the profile.</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If the profile error message is not resolved, a claim can be submitted via Quick Submit. You can e-mail the BDD office to request further instructions.</a:t>
            </a:r>
          </a:p>
        </p:txBody>
      </p:sp>
      <p:sp>
        <p:nvSpPr>
          <p:cNvPr id="5" name="AutoShape 2" descr="DoD Disability Forms &amp;amp; VA Disability Forms • Military Disability Made Easy">
            <a:extLst>
              <a:ext uri="{FF2B5EF4-FFF2-40B4-BE49-F238E27FC236}">
                <a16:creationId xmlns:a16="http://schemas.microsoft.com/office/drawing/2014/main" id="{83E6BA45-2738-48A2-4DF7-07A777FEAAD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28415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11</a:t>
            </a:fld>
            <a:endParaRPr lang="en-US" dirty="0">
              <a:solidFill>
                <a:prstClr val="white"/>
              </a:solidFill>
            </a:endParaRPr>
          </a:p>
        </p:txBody>
      </p:sp>
      <p:sp>
        <p:nvSpPr>
          <p:cNvPr id="4" name="Title 3"/>
          <p:cNvSpPr>
            <a:spLocks noGrp="1"/>
          </p:cNvSpPr>
          <p:nvPr>
            <p:ph type="title"/>
          </p:nvPr>
        </p:nvSpPr>
        <p:spPr/>
        <p:txBody>
          <a:bodyPr>
            <a:normAutofit/>
          </a:bodyPr>
          <a:lstStyle/>
          <a:p>
            <a:r>
              <a:rPr lang="en-US" sz="4000" dirty="0"/>
              <a:t>Starting the Online Application</a:t>
            </a:r>
          </a:p>
        </p:txBody>
      </p:sp>
      <p:sp>
        <p:nvSpPr>
          <p:cNvPr id="7" name="Text Placeholder 3">
            <a:extLst>
              <a:ext uri="{FF2B5EF4-FFF2-40B4-BE49-F238E27FC236}">
                <a16:creationId xmlns:a16="http://schemas.microsoft.com/office/drawing/2014/main" id="{AC08045C-99BA-B366-DDB6-787FD15B27D9}"/>
              </a:ext>
            </a:extLst>
          </p:cNvPr>
          <p:cNvSpPr txBox="1">
            <a:spLocks/>
          </p:cNvSpPr>
          <p:nvPr/>
        </p:nvSpPr>
        <p:spPr>
          <a:xfrm>
            <a:off x="443094" y="1066801"/>
            <a:ext cx="8153395" cy="430671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7000"/>
              </a:lnSpc>
              <a:spcBef>
                <a:spcPts val="0"/>
              </a:spcBef>
            </a:pPr>
            <a:r>
              <a:rPr lang="en-US" sz="1800" dirty="0">
                <a:latin typeface="Arial" panose="020B0604020202020204" pitchFamily="34" charset="0"/>
                <a:ea typeface="Calibri" panose="020F0502020204030204" pitchFamily="34" charset="0"/>
                <a:cs typeface="Arial" panose="020B0604020202020204" pitchFamily="34" charset="0"/>
              </a:rPr>
              <a:t>VA claim routing and examinations are determined based on the mailing address provided on the application. </a:t>
            </a:r>
          </a:p>
          <a:p>
            <a:pPr>
              <a:lnSpc>
                <a:spcPct val="107000"/>
              </a:lnSpc>
              <a:spcBef>
                <a:spcPts val="0"/>
              </a:spcBef>
            </a:pPr>
            <a:endParaRPr lang="en-US" sz="1800" dirty="0">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pPr>
            <a:r>
              <a:rPr lang="en-US" sz="1800" dirty="0">
                <a:latin typeface="Arial" panose="020B0604020202020204" pitchFamily="34" charset="0"/>
                <a:ea typeface="Calibri" panose="020F0502020204030204" pitchFamily="34" charset="0"/>
                <a:cs typeface="Arial" panose="020B0604020202020204" pitchFamily="34" charset="0"/>
              </a:rPr>
              <a:t>Please utilize your military (AE) when submitting your BDD application. This will ensure: </a:t>
            </a:r>
          </a:p>
          <a:p>
            <a:pPr lvl="1">
              <a:lnSpc>
                <a:spcPct val="107000"/>
              </a:lnSpc>
              <a:spcBef>
                <a:spcPts val="0"/>
              </a:spcBef>
              <a:buFont typeface="Arial" panose="020B0604020202020204" pitchFamily="34" charset="0"/>
              <a:buChar char="•"/>
            </a:pPr>
            <a:r>
              <a:rPr lang="en-US" sz="1600" dirty="0">
                <a:latin typeface="Arial" panose="020B0604020202020204" pitchFamily="34" charset="0"/>
                <a:ea typeface="Calibri" panose="020F0502020204030204" pitchFamily="34" charset="0"/>
                <a:cs typeface="Arial" panose="020B0604020202020204" pitchFamily="34" charset="0"/>
              </a:rPr>
              <a:t>Your claim is routed to the correct BDD office</a:t>
            </a:r>
          </a:p>
          <a:p>
            <a:pPr lvl="1">
              <a:lnSpc>
                <a:spcPct val="107000"/>
              </a:lnSpc>
              <a:spcBef>
                <a:spcPts val="0"/>
              </a:spcBef>
              <a:buFont typeface="Arial" panose="020B0604020202020204" pitchFamily="34" charset="0"/>
              <a:buChar char="•"/>
            </a:pPr>
            <a:r>
              <a:rPr lang="en-US" sz="1600" dirty="0">
                <a:latin typeface="Arial" panose="020B0604020202020204" pitchFamily="34" charset="0"/>
                <a:ea typeface="Calibri" panose="020F0502020204030204" pitchFamily="34" charset="0"/>
                <a:cs typeface="Arial" panose="020B0604020202020204" pitchFamily="34" charset="0"/>
              </a:rPr>
              <a:t>Your exams are scheduled in proximity to your location</a:t>
            </a:r>
          </a:p>
          <a:p>
            <a:pPr marL="0" indent="0">
              <a:lnSpc>
                <a:spcPct val="107000"/>
              </a:lnSpc>
              <a:spcBef>
                <a:spcPts val="0"/>
              </a:spcBef>
              <a:buNone/>
            </a:pPr>
            <a:endParaRPr lang="en-US" sz="1800" dirty="0">
              <a:solidFill>
                <a:srgbClr val="000000"/>
              </a:solidFill>
              <a:latin typeface="Arial" panose="020B0604020202020204" pitchFamily="34" charset="0"/>
              <a:cs typeface="Arial" panose="020B0604020202020204" pitchFamily="34" charset="0"/>
            </a:endParaRPr>
          </a:p>
          <a:p>
            <a:pPr marL="285750" indent="-285750">
              <a:lnSpc>
                <a:spcPct val="107000"/>
              </a:lnSpc>
              <a:spcBef>
                <a:spcPts val="0"/>
              </a:spcBef>
              <a:buFont typeface="Arial" panose="020B0604020202020204" pitchFamily="34" charset="0"/>
              <a:buChar char="•"/>
            </a:pPr>
            <a:r>
              <a:rPr lang="en-US" sz="1800" dirty="0">
                <a:solidFill>
                  <a:srgbClr val="000000"/>
                </a:solidFill>
                <a:latin typeface="Arial" panose="020B0604020202020204" pitchFamily="34" charset="0"/>
                <a:cs typeface="Arial" panose="020B0604020202020204" pitchFamily="34" charset="0"/>
              </a:rPr>
              <a:t>For foreign numbers, VA.gov is programmed to phone numbers based on US formatting. You will not be able to enter your foreign number.</a:t>
            </a:r>
          </a:p>
          <a:p>
            <a:pPr marL="685800" lvl="1">
              <a:lnSpc>
                <a:spcPct val="107000"/>
              </a:lnSpc>
              <a:spcBef>
                <a:spcPts val="0"/>
              </a:spcBef>
              <a:buFont typeface="Arial" panose="020B0604020202020204" pitchFamily="34" charset="0"/>
              <a:buChar char="•"/>
            </a:pPr>
            <a:r>
              <a:rPr lang="en-US" sz="1600" b="1" dirty="0">
                <a:solidFill>
                  <a:srgbClr val="000000"/>
                </a:solidFill>
                <a:latin typeface="Arial" panose="020B0604020202020204" pitchFamily="34" charset="0"/>
                <a:cs typeface="Arial" panose="020B0604020202020204" pitchFamily="34" charset="0"/>
              </a:rPr>
              <a:t>Optional:</a:t>
            </a:r>
            <a:r>
              <a:rPr lang="en-US" sz="1600" dirty="0">
                <a:solidFill>
                  <a:srgbClr val="000000"/>
                </a:solidFill>
                <a:latin typeface="Arial" panose="020B0604020202020204" pitchFamily="34" charset="0"/>
                <a:cs typeface="Arial" panose="020B0604020202020204" pitchFamily="34" charset="0"/>
              </a:rPr>
              <a:t>  You can also provide your foreign number in the proper format using the free text space provided for your phone number on the Separation Health Assessment – Part A form.</a:t>
            </a:r>
          </a:p>
          <a:p>
            <a:pPr marL="285750" indent="-285750">
              <a:lnSpc>
                <a:spcPct val="107000"/>
              </a:lnSpc>
              <a:spcBef>
                <a:spcPts val="0"/>
              </a:spcBef>
              <a:buFont typeface="Arial" panose="020B0604020202020204" pitchFamily="34" charset="0"/>
              <a:buChar char="•"/>
            </a:pPr>
            <a:endParaRPr lang="en-US" sz="1800" dirty="0">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Bef>
                <a:spcPts val="0"/>
              </a:spcBef>
              <a:buFont typeface="Arial" panose="020B0604020202020204" pitchFamily="34" charset="0"/>
              <a:buChar char="•"/>
            </a:pPr>
            <a:endParaRPr lang="en-US" sz="1800" dirty="0">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Bef>
                <a:spcPts val="0"/>
              </a:spcBef>
              <a:buFont typeface="Arial" panose="020B0604020202020204" pitchFamily="34" charset="0"/>
              <a:buChar char="•"/>
            </a:pPr>
            <a:endParaRPr lang="en-US" sz="1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05488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12</a:t>
            </a:fld>
            <a:endParaRPr lang="en-US" dirty="0">
              <a:solidFill>
                <a:prstClr val="white"/>
              </a:solidFill>
            </a:endParaRPr>
          </a:p>
        </p:txBody>
      </p:sp>
      <p:sp>
        <p:nvSpPr>
          <p:cNvPr id="4" name="Title 3"/>
          <p:cNvSpPr>
            <a:spLocks noGrp="1"/>
          </p:cNvSpPr>
          <p:nvPr>
            <p:ph type="title"/>
          </p:nvPr>
        </p:nvSpPr>
        <p:spPr/>
        <p:txBody>
          <a:bodyPr>
            <a:normAutofit/>
          </a:bodyPr>
          <a:lstStyle/>
          <a:p>
            <a:r>
              <a:rPr lang="en-US" sz="4000" dirty="0"/>
              <a:t>Claimed Conditions</a:t>
            </a:r>
          </a:p>
        </p:txBody>
      </p:sp>
      <p:pic>
        <p:nvPicPr>
          <p:cNvPr id="2" name="Picture 1">
            <a:extLst>
              <a:ext uri="{FF2B5EF4-FFF2-40B4-BE49-F238E27FC236}">
                <a16:creationId xmlns:a16="http://schemas.microsoft.com/office/drawing/2014/main" id="{FD38A5F5-D8BD-CCCD-D1CA-5E67361180A2}"/>
              </a:ext>
            </a:extLst>
          </p:cNvPr>
          <p:cNvPicPr>
            <a:picLocks noChangeAspect="1"/>
          </p:cNvPicPr>
          <p:nvPr/>
        </p:nvPicPr>
        <p:blipFill>
          <a:blip r:embed="rId2"/>
          <a:stretch>
            <a:fillRect/>
          </a:stretch>
        </p:blipFill>
        <p:spPr>
          <a:xfrm>
            <a:off x="6166623" y="3265552"/>
            <a:ext cx="2470866" cy="2767695"/>
          </a:xfrm>
          <a:prstGeom prst="rect">
            <a:avLst/>
          </a:prstGeom>
        </p:spPr>
      </p:pic>
      <p:sp>
        <p:nvSpPr>
          <p:cNvPr id="5" name="Text Placeholder 3">
            <a:extLst>
              <a:ext uri="{FF2B5EF4-FFF2-40B4-BE49-F238E27FC236}">
                <a16:creationId xmlns:a16="http://schemas.microsoft.com/office/drawing/2014/main" id="{47F0AF49-F09B-F0AA-E0B6-4E6ADFDA9552}"/>
              </a:ext>
            </a:extLst>
          </p:cNvPr>
          <p:cNvSpPr txBox="1">
            <a:spLocks/>
          </p:cNvSpPr>
          <p:nvPr/>
        </p:nvSpPr>
        <p:spPr>
          <a:xfrm>
            <a:off x="493064" y="838200"/>
            <a:ext cx="8305795" cy="259079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VA.gov will populate a drop-down list with several </a:t>
            </a:r>
            <a:r>
              <a:rPr lang="en-US" sz="1800" i="1" dirty="0">
                <a:latin typeface="Arial" panose="020B0604020202020204" pitchFamily="34" charset="0"/>
                <a:cs typeface="Arial" panose="020B0604020202020204" pitchFamily="34" charset="0"/>
              </a:rPr>
              <a:t>suggestions</a:t>
            </a:r>
            <a:r>
              <a:rPr lang="en-US" sz="1800" dirty="0">
                <a:latin typeface="Arial" panose="020B0604020202020204" pitchFamily="34" charset="0"/>
                <a:cs typeface="Arial" panose="020B0604020202020204" pitchFamily="34" charset="0"/>
              </a:rPr>
              <a:t>. </a:t>
            </a:r>
          </a:p>
          <a:p>
            <a:pPr marL="285750">
              <a:buFont typeface="Arial" panose="020B0604020202020204" pitchFamily="34" charset="0"/>
              <a:buChar char="•"/>
            </a:pPr>
            <a:r>
              <a:rPr lang="en-US" sz="1800" dirty="0">
                <a:latin typeface="Arial" panose="020B0604020202020204" pitchFamily="34" charset="0"/>
                <a:cs typeface="Arial" panose="020B0604020202020204" pitchFamily="34" charset="0"/>
              </a:rPr>
              <a:t>You are not required to select from the drop-down list and can press the “tab” button or click outside of the box once you are finished typing to proceed to add the disability. </a:t>
            </a:r>
          </a:p>
          <a:p>
            <a:pPr marL="285750" indent="-2857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List all </a:t>
            </a:r>
            <a:r>
              <a:rPr lang="en-US" sz="1800" u="sng" dirty="0">
                <a:latin typeface="Arial" panose="020B0604020202020204" pitchFamily="34" charset="0"/>
                <a:cs typeface="Arial" panose="020B0604020202020204" pitchFamily="34" charset="0"/>
              </a:rPr>
              <a:t>chronic</a:t>
            </a:r>
            <a:r>
              <a:rPr lang="en-US" sz="1800" dirty="0">
                <a:latin typeface="Arial" panose="020B0604020202020204" pitchFamily="34" charset="0"/>
                <a:cs typeface="Arial" panose="020B0604020202020204" pitchFamily="34" charset="0"/>
              </a:rPr>
              <a:t> conditions regardless of whether you have already been treated for the condition.</a:t>
            </a:r>
          </a:p>
          <a:p>
            <a:pPr marL="285750" indent="-2857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Be specific – lay terms are acceptable.. For example, do not claim “joint pain,” instead claim “left ankle condition.”</a:t>
            </a:r>
          </a:p>
          <a:p>
            <a:pPr marL="285750" indent="-2857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A great place to start is by mirroring the chronic conditions identified on the Separation Health Assessment, Part A – Self Assessment. </a:t>
            </a:r>
          </a:p>
        </p:txBody>
      </p:sp>
    </p:spTree>
    <p:extLst>
      <p:ext uri="{BB962C8B-B14F-4D97-AF65-F5344CB8AC3E}">
        <p14:creationId xmlns:p14="http://schemas.microsoft.com/office/powerpoint/2010/main" val="3754454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13</a:t>
            </a:fld>
            <a:endParaRPr lang="en-US" dirty="0">
              <a:solidFill>
                <a:prstClr val="white"/>
              </a:solidFill>
            </a:endParaRPr>
          </a:p>
        </p:txBody>
      </p:sp>
      <p:sp>
        <p:nvSpPr>
          <p:cNvPr id="4" name="Title 3"/>
          <p:cNvSpPr>
            <a:spLocks noGrp="1"/>
          </p:cNvSpPr>
          <p:nvPr>
            <p:ph type="title"/>
          </p:nvPr>
        </p:nvSpPr>
        <p:spPr/>
        <p:txBody>
          <a:bodyPr>
            <a:normAutofit/>
          </a:bodyPr>
          <a:lstStyle/>
          <a:p>
            <a:r>
              <a:rPr lang="en-US" sz="4000" dirty="0"/>
              <a:t>Uploading Evidence</a:t>
            </a:r>
          </a:p>
        </p:txBody>
      </p:sp>
      <p:sp>
        <p:nvSpPr>
          <p:cNvPr id="2" name="Text Placeholder 3">
            <a:extLst>
              <a:ext uri="{FF2B5EF4-FFF2-40B4-BE49-F238E27FC236}">
                <a16:creationId xmlns:a16="http://schemas.microsoft.com/office/drawing/2014/main" id="{710AFBE5-E2ED-5372-4CB1-7E68152AB117}"/>
              </a:ext>
            </a:extLst>
          </p:cNvPr>
          <p:cNvSpPr txBox="1">
            <a:spLocks/>
          </p:cNvSpPr>
          <p:nvPr/>
        </p:nvSpPr>
        <p:spPr>
          <a:xfrm>
            <a:off x="493064" y="838200"/>
            <a:ext cx="8305795" cy="259079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latin typeface="Arial" panose="020B0604020202020204" pitchFamily="34" charset="0"/>
                <a:cs typeface="Arial" panose="020B0604020202020204" pitchFamily="34" charset="0"/>
              </a:rPr>
              <a:t>As applicable, copies of Service Treatment Records (STRs) should include:</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Military entrance physical </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Periodic health assessments</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Inpatient and outpatient records</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Military and private medical documents</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Behavioral health records</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Dental and/or Vision records</a:t>
            </a:r>
          </a:p>
          <a:p>
            <a:pPr marL="285750" indent="-285750">
              <a:spcBef>
                <a:spcPts val="600"/>
              </a:spcBef>
              <a:buFont typeface="Arial" panose="020B0604020202020204" pitchFamily="34" charset="0"/>
              <a:buChar char="•"/>
            </a:pPr>
            <a:r>
              <a:rPr lang="en-US" sz="1800" dirty="0">
                <a:latin typeface="Arial" panose="020B0604020202020204" pitchFamily="34" charset="0"/>
                <a:cs typeface="Arial" panose="020B0604020202020204" pitchFamily="34" charset="0"/>
              </a:rPr>
              <a:t>Tricare online records alone may not be considered a substantially complete copy of service treatment records if they do not contain all the necessary elements noted above.</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Separation Health Assessment (SHA) Disability Benefits Questionnaire (DBQ) – Part A, Self-Assessment should be digitally signed and uploaded.</a:t>
            </a:r>
          </a:p>
          <a:p>
            <a:pPr marL="285750" indent="-2857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285750">
              <a:buFont typeface="Arial" panose="020B0604020202020204" pitchFamily="34" charset="0"/>
              <a:buChar char="•"/>
            </a:pPr>
            <a:r>
              <a:rPr lang="en-US" sz="1800" dirty="0">
                <a:latin typeface="Arial" panose="020B0604020202020204" pitchFamily="34" charset="0"/>
                <a:cs typeface="Arial" panose="020B0604020202020204" pitchFamily="34" charset="0"/>
              </a:rPr>
              <a:t>VA Form 21-686c, </a:t>
            </a:r>
            <a:r>
              <a:rPr lang="en-US" sz="1800" i="1" dirty="0">
                <a:latin typeface="Arial" panose="020B0604020202020204" pitchFamily="34" charset="0"/>
                <a:ea typeface="Calibri" panose="020F0502020204030204" pitchFamily="34" charset="0"/>
                <a:cs typeface="Arial" panose="020B0604020202020204" pitchFamily="34" charset="0"/>
              </a:rPr>
              <a:t>Application Request to Add and/or Remove Dependents</a:t>
            </a:r>
            <a:r>
              <a:rPr lang="en-US" sz="1800" dirty="0">
                <a:latin typeface="Arial" panose="020B0604020202020204" pitchFamily="34" charset="0"/>
                <a:ea typeface="Calibri" panose="020F0502020204030204" pitchFamily="34" charset="0"/>
                <a:cs typeface="Arial" panose="020B0604020202020204" pitchFamily="34" charset="0"/>
              </a:rPr>
              <a:t>. </a:t>
            </a:r>
          </a:p>
          <a:p>
            <a:pPr marL="685800" lvl="1">
              <a:buFont typeface="Arial" panose="020B0604020202020204" pitchFamily="34" charset="0"/>
              <a:buChar char="•"/>
            </a:pPr>
            <a:r>
              <a:rPr lang="en-US" sz="1400" dirty="0">
                <a:latin typeface="Arial" panose="020B0604020202020204" pitchFamily="34" charset="0"/>
                <a:ea typeface="Calibri" panose="020F0502020204030204" pitchFamily="34" charset="0"/>
                <a:cs typeface="Arial" panose="020B0604020202020204" pitchFamily="34" charset="0"/>
              </a:rPr>
              <a:t>This form is required to receive</a:t>
            </a:r>
            <a:r>
              <a:rPr lang="en-US" sz="1400" dirty="0">
                <a:latin typeface="Arial" panose="020B0604020202020204" pitchFamily="34" charset="0"/>
                <a:cs typeface="Arial" panose="020B0604020202020204" pitchFamily="34" charset="0"/>
              </a:rPr>
              <a:t> additional disability compensation for your dependent(s), if granted at least 30 percent compensation.  </a:t>
            </a:r>
          </a:p>
          <a:p>
            <a:pPr marL="685800" lvl="1">
              <a:buFont typeface="Arial" panose="020B0604020202020204" pitchFamily="34" charset="0"/>
              <a:buChar char="•"/>
            </a:pPr>
            <a:r>
              <a:rPr lang="en-US" sz="1400" dirty="0">
                <a:latin typeface="Arial" panose="020B0604020202020204" pitchFamily="34" charset="0"/>
                <a:cs typeface="Arial" panose="020B0604020202020204" pitchFamily="34" charset="0"/>
              </a:rPr>
              <a:t>You may complete the form and upload with supporting evidence.</a:t>
            </a:r>
          </a:p>
        </p:txBody>
      </p:sp>
    </p:spTree>
    <p:extLst>
      <p:ext uri="{BB962C8B-B14F-4D97-AF65-F5344CB8AC3E}">
        <p14:creationId xmlns:p14="http://schemas.microsoft.com/office/powerpoint/2010/main" val="3974104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14</a:t>
            </a:fld>
            <a:endParaRPr lang="en-US" dirty="0">
              <a:solidFill>
                <a:prstClr val="white"/>
              </a:solidFill>
            </a:endParaRPr>
          </a:p>
        </p:txBody>
      </p:sp>
      <p:sp>
        <p:nvSpPr>
          <p:cNvPr id="4" name="Title 3"/>
          <p:cNvSpPr>
            <a:spLocks noGrp="1"/>
          </p:cNvSpPr>
          <p:nvPr>
            <p:ph type="title"/>
          </p:nvPr>
        </p:nvSpPr>
        <p:spPr/>
        <p:txBody>
          <a:bodyPr>
            <a:normAutofit/>
          </a:bodyPr>
          <a:lstStyle/>
          <a:p>
            <a:r>
              <a:rPr lang="en-US" sz="4000" dirty="0"/>
              <a:t>Claim Review</a:t>
            </a:r>
          </a:p>
        </p:txBody>
      </p:sp>
      <p:sp>
        <p:nvSpPr>
          <p:cNvPr id="2" name="Text Placeholder 3">
            <a:extLst>
              <a:ext uri="{FF2B5EF4-FFF2-40B4-BE49-F238E27FC236}">
                <a16:creationId xmlns:a16="http://schemas.microsoft.com/office/drawing/2014/main" id="{8EBC3998-E8C4-D595-71A4-A05FD3E898CC}"/>
              </a:ext>
            </a:extLst>
          </p:cNvPr>
          <p:cNvSpPr txBox="1">
            <a:spLocks/>
          </p:cNvSpPr>
          <p:nvPr/>
        </p:nvSpPr>
        <p:spPr>
          <a:xfrm>
            <a:off x="419102" y="865095"/>
            <a:ext cx="8305795" cy="259079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latin typeface="Arial" panose="020B0604020202020204" pitchFamily="34" charset="0"/>
                <a:cs typeface="Arial" panose="020B0604020202020204" pitchFamily="34" charset="0"/>
              </a:rPr>
              <a:t>Once a claim is received, a Military Services Coordinator (MSC) at the BDD office will review your claim to ensure:</a:t>
            </a:r>
          </a:p>
          <a:p>
            <a:endParaRPr lang="en-US" sz="18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Service treatment records are present, to include enlistment examination for the current period of service.</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Separation Health Assessment – Part A is present. </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All claimed conditions are clear and specific </a:t>
            </a:r>
          </a:p>
          <a:p>
            <a:pPr lvl="2">
              <a:buFont typeface="Arial" panose="020B0604020202020204" pitchFamily="34" charset="0"/>
              <a:buChar char="•"/>
            </a:pPr>
            <a:r>
              <a:rPr lang="en-US" sz="1400" dirty="0">
                <a:latin typeface="Arial" panose="020B0604020202020204" pitchFamily="34" charset="0"/>
                <a:cs typeface="Arial" panose="020B0604020202020204" pitchFamily="34" charset="0"/>
              </a:rPr>
              <a:t>E.g., “Burn Pit” is an exposure and not a disability</a:t>
            </a:r>
          </a:p>
          <a:p>
            <a:endParaRPr lang="en-US" sz="1800" dirty="0">
              <a:solidFill>
                <a:srgbClr val="000000"/>
              </a:solidFill>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Exam requests are system generated based on provider availability in proximity to the Service Member’s location of record. Our vendors will contact you directly to schedule your disability appointments. </a:t>
            </a:r>
          </a:p>
          <a:p>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We highly encourage you to check your email often throughout the BDD process (to include your junk mail).  </a:t>
            </a:r>
          </a:p>
          <a:p>
            <a:pPr marL="285750" indent="-2857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949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15</a:t>
            </a:fld>
            <a:endParaRPr lang="en-US" dirty="0">
              <a:solidFill>
                <a:prstClr val="white"/>
              </a:solidFill>
            </a:endParaRPr>
          </a:p>
        </p:txBody>
      </p:sp>
      <p:sp>
        <p:nvSpPr>
          <p:cNvPr id="4" name="Title 3"/>
          <p:cNvSpPr>
            <a:spLocks noGrp="1"/>
          </p:cNvSpPr>
          <p:nvPr>
            <p:ph type="title"/>
          </p:nvPr>
        </p:nvSpPr>
        <p:spPr/>
        <p:txBody>
          <a:bodyPr>
            <a:normAutofit/>
          </a:bodyPr>
          <a:lstStyle/>
          <a:p>
            <a:r>
              <a:rPr lang="en-US" sz="4000" dirty="0"/>
              <a:t>VA Examinations</a:t>
            </a:r>
          </a:p>
        </p:txBody>
      </p:sp>
      <p:sp>
        <p:nvSpPr>
          <p:cNvPr id="2" name="Text Placeholder 3">
            <a:extLst>
              <a:ext uri="{FF2B5EF4-FFF2-40B4-BE49-F238E27FC236}">
                <a16:creationId xmlns:a16="http://schemas.microsoft.com/office/drawing/2014/main" id="{5C62C4FD-E776-FE71-4ADA-968CF7D417F2}"/>
              </a:ext>
            </a:extLst>
          </p:cNvPr>
          <p:cNvSpPr txBox="1">
            <a:spLocks/>
          </p:cNvSpPr>
          <p:nvPr/>
        </p:nvSpPr>
        <p:spPr>
          <a:xfrm>
            <a:off x="457205" y="838201"/>
            <a:ext cx="8153395" cy="528797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solidFill>
                  <a:srgbClr val="000000"/>
                </a:solidFill>
                <a:latin typeface="Arial" panose="020B0604020202020204" pitchFamily="34" charset="0"/>
                <a:cs typeface="Arial" panose="020B0604020202020204" pitchFamily="34" charset="0"/>
              </a:rPr>
              <a:t>You must be able to attend all scheduled exams (contingent upon exam availability). Overseas examinations are completed by one of two contract exam vendors:</a:t>
            </a:r>
          </a:p>
          <a:p>
            <a:pPr lvl="1">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QTC Medical Services or </a:t>
            </a:r>
          </a:p>
          <a:p>
            <a:pPr lvl="1">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Veterans Evaluation Services (VES) </a:t>
            </a:r>
          </a:p>
          <a:p>
            <a:pPr marL="285750" indent="-2857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Information from VA exams are used to rate claimed disabilities. The rating assigned will be based on the severity of each disability.</a:t>
            </a:r>
          </a:p>
          <a:p>
            <a:pPr marL="285750" indent="-2857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You may have several examinations scheduled as part of your BDD claim. </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General Medical Examination – Separation Health Assessment</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Audio / Hearing</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Behavioral Health </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Traumatic brain injury (TBI)</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Vision, and/or</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Dental </a:t>
            </a:r>
          </a:p>
          <a:p>
            <a:endParaRPr lang="en-US" sz="1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8642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16</a:t>
            </a:fld>
            <a:endParaRPr lang="en-US" dirty="0">
              <a:solidFill>
                <a:prstClr val="white"/>
              </a:solidFill>
            </a:endParaRPr>
          </a:p>
        </p:txBody>
      </p:sp>
      <p:sp>
        <p:nvSpPr>
          <p:cNvPr id="4" name="Title 3"/>
          <p:cNvSpPr>
            <a:spLocks noGrp="1"/>
          </p:cNvSpPr>
          <p:nvPr>
            <p:ph type="title"/>
          </p:nvPr>
        </p:nvSpPr>
        <p:spPr/>
        <p:txBody>
          <a:bodyPr>
            <a:normAutofit/>
          </a:bodyPr>
          <a:lstStyle/>
          <a:p>
            <a:r>
              <a:rPr lang="en-US" sz="4000" dirty="0"/>
              <a:t>VA Examinations (continued)</a:t>
            </a:r>
          </a:p>
        </p:txBody>
      </p:sp>
      <p:sp>
        <p:nvSpPr>
          <p:cNvPr id="2" name="Text Placeholder 3">
            <a:extLst>
              <a:ext uri="{FF2B5EF4-FFF2-40B4-BE49-F238E27FC236}">
                <a16:creationId xmlns:a16="http://schemas.microsoft.com/office/drawing/2014/main" id="{CED49F6E-599A-0735-1456-1DA69AFF216F}"/>
              </a:ext>
            </a:extLst>
          </p:cNvPr>
          <p:cNvSpPr txBox="1">
            <a:spLocks/>
          </p:cNvSpPr>
          <p:nvPr/>
        </p:nvSpPr>
        <p:spPr>
          <a:xfrm>
            <a:off x="457205" y="838201"/>
            <a:ext cx="8153395" cy="5287970"/>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latin typeface="Arial" panose="020B0604020202020204" pitchFamily="34" charset="0"/>
                <a:cs typeface="Arial" panose="020B0604020202020204" pitchFamily="34" charset="0"/>
              </a:rPr>
              <a:t>You do not need to bring anything to your exam, unless specifically requested by the vendor. All records in support of your claim should be submitted directly to the VA, uploaded via VA.gov.</a:t>
            </a:r>
          </a:p>
          <a:p>
            <a:endParaRPr lang="en-US"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A VA exam is not like a normal medical examination. The provider will not treat for any illness or injury, give referrals to other providers, or prescribe medicine. </a:t>
            </a:r>
          </a:p>
          <a:p>
            <a:pPr marL="285750" indent="-2857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The examiners use Disability Benefits Questionnaires (DBQs) to document symptoms and diagnoses related to claimed conditions.</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Vendors will: </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Perform a basic physical exam.</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Schedule other tests—like MRIs, X-rays or blood work, if deemed necessary.</a:t>
            </a:r>
          </a:p>
          <a:p>
            <a:pPr marL="285750" indent="-2857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After all exams are completed, to include a vendor quality review process, the reports/results will be forwarded to VA and DoD HAIMS.</a:t>
            </a:r>
          </a:p>
          <a:p>
            <a:pPr marL="285750" indent="-2857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6365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17</a:t>
            </a:fld>
            <a:endParaRPr lang="en-US" dirty="0">
              <a:solidFill>
                <a:prstClr val="white"/>
              </a:solidFill>
            </a:endParaRPr>
          </a:p>
        </p:txBody>
      </p:sp>
      <p:sp>
        <p:nvSpPr>
          <p:cNvPr id="4" name="Title 3"/>
          <p:cNvSpPr>
            <a:spLocks noGrp="1"/>
          </p:cNvSpPr>
          <p:nvPr>
            <p:ph type="title"/>
          </p:nvPr>
        </p:nvSpPr>
        <p:spPr/>
        <p:txBody>
          <a:bodyPr>
            <a:normAutofit/>
          </a:bodyPr>
          <a:lstStyle/>
          <a:p>
            <a:r>
              <a:rPr lang="en-US" sz="4000" dirty="0"/>
              <a:t>After the Examinations</a:t>
            </a:r>
          </a:p>
        </p:txBody>
      </p:sp>
      <p:sp>
        <p:nvSpPr>
          <p:cNvPr id="2" name="Text Placeholder 3">
            <a:extLst>
              <a:ext uri="{FF2B5EF4-FFF2-40B4-BE49-F238E27FC236}">
                <a16:creationId xmlns:a16="http://schemas.microsoft.com/office/drawing/2014/main" id="{CE99DA9D-D507-C79D-C047-27A9CEE6539C}"/>
              </a:ext>
            </a:extLst>
          </p:cNvPr>
          <p:cNvSpPr txBox="1">
            <a:spLocks/>
          </p:cNvSpPr>
          <p:nvPr/>
        </p:nvSpPr>
        <p:spPr>
          <a:xfrm>
            <a:off x="381000" y="914401"/>
            <a:ext cx="8382000" cy="28956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Please upload a copy of your official DD Form 214 (Member copy 4) using VA.gov.</a:t>
            </a:r>
          </a:p>
          <a:p>
            <a:endParaRPr lang="en-US"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Once exams are complete and your DD214 is of record, you will be in a waiting pattern until released from active duty. VA typically will not render a decision while you are still on active duty. The goal is to decide your BDD claim within 30 days </a:t>
            </a:r>
            <a:r>
              <a:rPr lang="en-US" sz="1800" u="sng" dirty="0">
                <a:latin typeface="Arial" panose="020B0604020202020204" pitchFamily="34" charset="0"/>
                <a:cs typeface="Arial" panose="020B0604020202020204" pitchFamily="34" charset="0"/>
              </a:rPr>
              <a:t>post</a:t>
            </a:r>
            <a:r>
              <a:rPr lang="en-US" sz="1800" dirty="0">
                <a:latin typeface="Arial" panose="020B0604020202020204" pitchFamily="34" charset="0"/>
                <a:cs typeface="Arial" panose="020B0604020202020204" pitchFamily="34" charset="0"/>
              </a:rPr>
              <a:t> separation.</a:t>
            </a:r>
          </a:p>
          <a:p>
            <a:endParaRPr lang="en-US" sz="1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28BCD3F-E000-A543-E044-86FF8CA9F1D1}"/>
              </a:ext>
            </a:extLst>
          </p:cNvPr>
          <p:cNvPicPr>
            <a:picLocks noChangeAspect="1"/>
          </p:cNvPicPr>
          <p:nvPr/>
        </p:nvPicPr>
        <p:blipFill>
          <a:blip r:embed="rId2"/>
          <a:stretch>
            <a:fillRect/>
          </a:stretch>
        </p:blipFill>
        <p:spPr>
          <a:xfrm>
            <a:off x="6295103" y="3227439"/>
            <a:ext cx="2202025" cy="2839453"/>
          </a:xfrm>
          <a:prstGeom prst="rect">
            <a:avLst/>
          </a:prstGeom>
        </p:spPr>
      </p:pic>
    </p:spTree>
    <p:extLst>
      <p:ext uri="{BB962C8B-B14F-4D97-AF65-F5344CB8AC3E}">
        <p14:creationId xmlns:p14="http://schemas.microsoft.com/office/powerpoint/2010/main" val="2226982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18</a:t>
            </a:fld>
            <a:endParaRPr lang="en-US" dirty="0">
              <a:solidFill>
                <a:prstClr val="white"/>
              </a:solidFill>
            </a:endParaRPr>
          </a:p>
        </p:txBody>
      </p:sp>
      <p:sp>
        <p:nvSpPr>
          <p:cNvPr id="4" name="Title 3"/>
          <p:cNvSpPr>
            <a:spLocks noGrp="1"/>
          </p:cNvSpPr>
          <p:nvPr>
            <p:ph type="title"/>
          </p:nvPr>
        </p:nvSpPr>
        <p:spPr/>
        <p:txBody>
          <a:bodyPr>
            <a:normAutofit/>
          </a:bodyPr>
          <a:lstStyle/>
          <a:p>
            <a:r>
              <a:rPr lang="en-US" sz="4000" dirty="0"/>
              <a:t>Why BDD?</a:t>
            </a:r>
          </a:p>
        </p:txBody>
      </p:sp>
      <p:sp>
        <p:nvSpPr>
          <p:cNvPr id="6" name="Text Placeholder 3">
            <a:extLst>
              <a:ext uri="{FF2B5EF4-FFF2-40B4-BE49-F238E27FC236}">
                <a16:creationId xmlns:a16="http://schemas.microsoft.com/office/drawing/2014/main" id="{A4DE7E4F-F47C-3FA2-2DEC-31D81369E5EC}"/>
              </a:ext>
            </a:extLst>
          </p:cNvPr>
          <p:cNvSpPr txBox="1">
            <a:spLocks/>
          </p:cNvSpPr>
          <p:nvPr/>
        </p:nvSpPr>
        <p:spPr>
          <a:xfrm>
            <a:off x="381000" y="914400"/>
            <a:ext cx="8382000" cy="518159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This program will allow you to apply for VA disability compensation and complete your VA examinations while on active duty. </a:t>
            </a:r>
          </a:p>
          <a:p>
            <a:pPr marL="285750" indent="-2857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You will get your VA decision sooner.</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Once Service Members are released from active duty, those with BDD claims typically have their claims resolved faster than those filing under the standard VA claim process. </a:t>
            </a:r>
          </a:p>
          <a:p>
            <a:endParaRPr lang="en-US"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For VA purposes, your exams completed on active duty become in-service evidence, like evidence in your service treatment records. </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Even if you have never been treated for a condition, the fact that you have claimed it while on active duty provides evidence of an “in-service complaint” which is the first step to service-connection. </a:t>
            </a:r>
          </a:p>
          <a:p>
            <a:pPr marL="285750" indent="-2857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Your VA exams can double as your Separation Health &amp; Physical Examination (SHPE) for the military if completed with sufficient time to provide your reports to your service department.</a:t>
            </a:r>
          </a:p>
          <a:p>
            <a:pPr marL="285750" indent="-2857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0300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19</a:t>
            </a:fld>
            <a:endParaRPr lang="en-US" dirty="0">
              <a:solidFill>
                <a:prstClr val="white"/>
              </a:solidFill>
            </a:endParaRPr>
          </a:p>
        </p:txBody>
      </p:sp>
      <p:sp>
        <p:nvSpPr>
          <p:cNvPr id="4" name="Title 3"/>
          <p:cNvSpPr>
            <a:spLocks noGrp="1"/>
          </p:cNvSpPr>
          <p:nvPr>
            <p:ph type="title"/>
          </p:nvPr>
        </p:nvSpPr>
        <p:spPr/>
        <p:txBody>
          <a:bodyPr>
            <a:normAutofit/>
          </a:bodyPr>
          <a:lstStyle/>
          <a:p>
            <a:r>
              <a:rPr lang="en-US" sz="4000" dirty="0"/>
              <a:t>The PACT Act and Your VA Benefits</a:t>
            </a:r>
          </a:p>
        </p:txBody>
      </p:sp>
      <p:sp>
        <p:nvSpPr>
          <p:cNvPr id="6" name="Text Placeholder 3">
            <a:extLst>
              <a:ext uri="{FF2B5EF4-FFF2-40B4-BE49-F238E27FC236}">
                <a16:creationId xmlns:a16="http://schemas.microsoft.com/office/drawing/2014/main" id="{F0E558F1-ABC7-9D13-EF3C-E14D3095AE04}"/>
              </a:ext>
            </a:extLst>
          </p:cNvPr>
          <p:cNvSpPr txBox="1">
            <a:spLocks/>
          </p:cNvSpPr>
          <p:nvPr/>
        </p:nvSpPr>
        <p:spPr>
          <a:xfrm>
            <a:off x="457205" y="838201"/>
            <a:ext cx="8229595" cy="5287970"/>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a:latin typeface="Arial" panose="020B0604020202020204" pitchFamily="34" charset="0"/>
                <a:cs typeface="Arial" panose="020B0604020202020204" pitchFamily="34" charset="0"/>
              </a:rPr>
              <a:t>The Promise to Address Comprehensive Toxics (PACT) Act is the new law that expands VA health care and benefits for Veterans exposed to burn pits, Agent Orange, and other toxic substances.</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The PACT Act adds to the list of health conditions that we assume (or “presume”) are caused by exposure to these substances. This law helps us provide generations of Veterans—and their survivors—with the care and benefits they’ve earned and deserve.</a:t>
            </a:r>
          </a:p>
          <a:p>
            <a:pPr marL="0" indent="0">
              <a:buNone/>
            </a:pPr>
            <a:endParaRPr lang="en-US" sz="1600" b="1"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Presumptive conditions: </a:t>
            </a:r>
            <a:r>
              <a:rPr lang="en-US" sz="1600" dirty="0">
                <a:latin typeface="Arial" panose="020B0604020202020204" pitchFamily="34" charset="0"/>
                <a:cs typeface="Arial" panose="020B0604020202020204" pitchFamily="34" charset="0"/>
              </a:rPr>
              <a:t>For some conditions, we automatically presume that your service caused your condition. We call these presumptive conditions.</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If you have a presumptive condition, you don’t need to prove that your service caused the condition. You only need to meet the </a:t>
            </a:r>
            <a:r>
              <a:rPr lang="en-US" sz="1600" u="sng" dirty="0">
                <a:latin typeface="Arial" panose="020B0604020202020204" pitchFamily="34" charset="0"/>
                <a:cs typeface="Arial" panose="020B0604020202020204" pitchFamily="34" charset="0"/>
              </a:rPr>
              <a:t>service requirements </a:t>
            </a:r>
            <a:r>
              <a:rPr lang="en-US" sz="1600" dirty="0">
                <a:latin typeface="Arial" panose="020B0604020202020204" pitchFamily="34" charset="0"/>
                <a:cs typeface="Arial" panose="020B0604020202020204" pitchFamily="34" charset="0"/>
              </a:rPr>
              <a:t>for the presumption.</a:t>
            </a:r>
          </a:p>
          <a:p>
            <a:r>
              <a:rPr lang="en-US" sz="1400" dirty="0">
                <a:latin typeface="Arial" panose="020B0604020202020204" pitchFamily="34" charset="0"/>
                <a:cs typeface="Arial" panose="020B0604020202020204" pitchFamily="34" charset="0"/>
              </a:rPr>
              <a:t>Gulf War era and post-9/11 Veteran eligibility</a:t>
            </a:r>
          </a:p>
          <a:p>
            <a:pPr lvl="1">
              <a:buFont typeface="Arial" panose="020B0604020202020204" pitchFamily="34" charset="0"/>
              <a:buChar char="•"/>
            </a:pPr>
            <a:r>
              <a:rPr lang="en-US" sz="1400" dirty="0">
                <a:latin typeface="Arial" panose="020B0604020202020204" pitchFamily="34" charset="0"/>
                <a:cs typeface="Arial" panose="020B0604020202020204" pitchFamily="34" charset="0"/>
              </a:rPr>
              <a:t>Burn Pit and other toxic exposure</a:t>
            </a:r>
          </a:p>
          <a:p>
            <a:pPr>
              <a:buFont typeface="Arial" panose="020B0604020202020204" pitchFamily="34" charset="0"/>
              <a:buChar char="•"/>
            </a:pPr>
            <a:r>
              <a:rPr lang="en-US" sz="1400" dirty="0">
                <a:latin typeface="Arial" panose="020B0604020202020204" pitchFamily="34" charset="0"/>
                <a:cs typeface="Arial" panose="020B0604020202020204" pitchFamily="34" charset="0"/>
              </a:rPr>
              <a:t>Vietnam era Veteran eligibility</a:t>
            </a:r>
          </a:p>
          <a:p>
            <a:pPr lvl="1">
              <a:buFont typeface="Arial" panose="020B0604020202020204" pitchFamily="34" charset="0"/>
              <a:buChar char="•"/>
            </a:pPr>
            <a:r>
              <a:rPr lang="en-US" sz="1400" dirty="0">
                <a:latin typeface="Arial" panose="020B0604020202020204" pitchFamily="34" charset="0"/>
                <a:cs typeface="Arial" panose="020B0604020202020204" pitchFamily="34" charset="0"/>
              </a:rPr>
              <a:t>Agent Orange </a:t>
            </a:r>
          </a:p>
          <a:p>
            <a:endParaRPr lang="en-US" sz="1600" dirty="0">
              <a:solidFill>
                <a:srgbClr val="212121"/>
              </a:solidFill>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If you should develop any disabilities after service related to toxic exposure, those conditions may be presumptively linked to service.</a:t>
            </a:r>
            <a:endParaRPr lang="en-US" sz="1600" dirty="0">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pPr>
            <a:endParaRPr lang="en-US" sz="1600" dirty="0">
              <a:latin typeface="Arial" panose="020B0604020202020204" pitchFamily="34" charset="0"/>
              <a:cs typeface="Arial" panose="020B0604020202020204" pitchFamily="34" charset="0"/>
            </a:endParaRPr>
          </a:p>
          <a:p>
            <a:pPr marL="0" indent="0">
              <a:lnSpc>
                <a:spcPct val="107000"/>
              </a:lnSpc>
              <a:spcBef>
                <a:spcPts val="0"/>
              </a:spcBef>
              <a:buNone/>
            </a:pPr>
            <a:r>
              <a:rPr lang="en-US" sz="1600" dirty="0">
                <a:solidFill>
                  <a:srgbClr val="212121"/>
                </a:solidFill>
                <a:latin typeface="Arial" panose="020B0604020202020204" pitchFamily="34" charset="0"/>
                <a:cs typeface="Arial" panose="020B0604020202020204" pitchFamily="34" charset="0"/>
              </a:rPr>
              <a:t>For more information about the PACT Act, visit </a:t>
            </a:r>
            <a:r>
              <a:rPr lang="en-US" sz="1600"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https://www.va.gov/pact</a:t>
            </a:r>
            <a:endParaRPr lang="en-US" sz="1600" dirty="0">
              <a:solidFill>
                <a:srgbClr val="0070C0"/>
              </a:solidFill>
              <a:latin typeface="Arial" panose="020B0604020202020204" pitchFamily="34" charset="0"/>
              <a:cs typeface="Arial" panose="020B0604020202020204" pitchFamily="34" charset="0"/>
            </a:endParaRPr>
          </a:p>
          <a:p>
            <a:pPr>
              <a:lnSpc>
                <a:spcPct val="107000"/>
              </a:lnSpc>
              <a:spcBef>
                <a:spcPts val="0"/>
              </a:spcBef>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156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a:t>
            </a:fld>
            <a:endParaRPr lang="en-US" dirty="0">
              <a:solidFill>
                <a:prstClr val="white"/>
              </a:solidFill>
            </a:endParaRPr>
          </a:p>
        </p:txBody>
      </p:sp>
      <p:sp>
        <p:nvSpPr>
          <p:cNvPr id="4" name="Title 3"/>
          <p:cNvSpPr>
            <a:spLocks noGrp="1"/>
          </p:cNvSpPr>
          <p:nvPr>
            <p:ph type="title"/>
          </p:nvPr>
        </p:nvSpPr>
        <p:spPr/>
        <p:txBody>
          <a:bodyPr>
            <a:normAutofit/>
          </a:bodyPr>
          <a:lstStyle/>
          <a:p>
            <a:r>
              <a:rPr lang="en-US" sz="4000" dirty="0"/>
              <a:t>Benefits Delivery at Discharge (BDD)</a:t>
            </a:r>
          </a:p>
        </p:txBody>
      </p:sp>
      <p:sp>
        <p:nvSpPr>
          <p:cNvPr id="9" name="Text Placeholder 3">
            <a:extLst>
              <a:ext uri="{FF2B5EF4-FFF2-40B4-BE49-F238E27FC236}">
                <a16:creationId xmlns:a16="http://schemas.microsoft.com/office/drawing/2014/main" id="{D73D3135-431C-CD51-1DFA-FB0C1ADE83A5}"/>
              </a:ext>
            </a:extLst>
          </p:cNvPr>
          <p:cNvSpPr txBox="1">
            <a:spLocks/>
          </p:cNvSpPr>
          <p:nvPr/>
        </p:nvSpPr>
        <p:spPr>
          <a:xfrm>
            <a:off x="457205" y="838201"/>
            <a:ext cx="8229595" cy="528797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7000"/>
              </a:lnSpc>
              <a:spcBef>
                <a:spcPts val="0"/>
              </a:spcBef>
              <a:buFont typeface="Arial" panose="020B0604020202020204" pitchFamily="34" charset="0"/>
              <a:buChar char="•"/>
            </a:pPr>
            <a:endParaRPr lang="en-US" sz="1800" dirty="0">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2400" dirty="0">
                <a:solidFill>
                  <a:srgbClr val="2E2E2E"/>
                </a:solidFill>
                <a:latin typeface="Arial" panose="020B0604020202020204" pitchFamily="34" charset="0"/>
              </a:rPr>
              <a:t>The BDD program allows Service Members to apply for VA disability compensation benefits between 180 to 90 days prior to separation. </a:t>
            </a:r>
          </a:p>
          <a:p>
            <a:pPr marL="0" indent="0">
              <a:lnSpc>
                <a:spcPct val="107000"/>
              </a:lnSpc>
              <a:spcBef>
                <a:spcPts val="0"/>
              </a:spcBef>
              <a:buNone/>
            </a:pPr>
            <a:endParaRPr lang="en-US" sz="2400" dirty="0">
              <a:solidFill>
                <a:srgbClr val="2E2E2E"/>
              </a:solidFill>
              <a:latin typeface="Arial" panose="020B0604020202020204" pitchFamily="34" charset="0"/>
            </a:endParaRPr>
          </a:p>
          <a:p>
            <a:pPr marL="0" indent="0">
              <a:lnSpc>
                <a:spcPct val="107000"/>
              </a:lnSpc>
              <a:spcBef>
                <a:spcPts val="0"/>
              </a:spcBef>
              <a:buNone/>
            </a:pPr>
            <a:r>
              <a:rPr lang="en-US" sz="2400" dirty="0">
                <a:solidFill>
                  <a:srgbClr val="2E2E2E"/>
                </a:solidFill>
                <a:latin typeface="Arial" panose="020B0604020202020204" pitchFamily="34" charset="0"/>
              </a:rPr>
              <a:t>The goal of the program is to deliver a decision within 30 days after separation.</a:t>
            </a:r>
            <a:endParaRPr lang="en-US" dirty="0"/>
          </a:p>
        </p:txBody>
      </p:sp>
      <p:pic>
        <p:nvPicPr>
          <p:cNvPr id="10" name="Picture 9" descr="Logo&#10;&#10;Description automatically generated">
            <a:extLst>
              <a:ext uri="{FF2B5EF4-FFF2-40B4-BE49-F238E27FC236}">
                <a16:creationId xmlns:a16="http://schemas.microsoft.com/office/drawing/2014/main" id="{E75422BE-B649-F6A8-ECA1-00E47BBEAF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5175" y="4210049"/>
            <a:ext cx="2533650" cy="1809750"/>
          </a:xfrm>
          <a:prstGeom prst="rect">
            <a:avLst/>
          </a:prstGeom>
        </p:spPr>
      </p:pic>
    </p:spTree>
    <p:extLst>
      <p:ext uri="{BB962C8B-B14F-4D97-AF65-F5344CB8AC3E}">
        <p14:creationId xmlns:p14="http://schemas.microsoft.com/office/powerpoint/2010/main" val="3751168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983F1FA-211D-3044-9E35-958DFBC26156}" type="slidenum">
              <a:rPr lang="en-US">
                <a:solidFill>
                  <a:prstClr val="white"/>
                </a:solidFill>
                <a:latin typeface="Calibri"/>
              </a:rPr>
              <a:pPr>
                <a:defRPr/>
              </a:pPr>
              <a:t>20</a:t>
            </a:fld>
            <a:endParaRPr lang="en-US" dirty="0">
              <a:solidFill>
                <a:prstClr val="white"/>
              </a:solidFill>
              <a:latin typeface="Calibri"/>
            </a:endParaRPr>
          </a:p>
        </p:txBody>
      </p:sp>
      <p:sp>
        <p:nvSpPr>
          <p:cNvPr id="4" name="Title 3"/>
          <p:cNvSpPr>
            <a:spLocks noGrp="1"/>
          </p:cNvSpPr>
          <p:nvPr>
            <p:ph type="title"/>
          </p:nvPr>
        </p:nvSpPr>
        <p:spPr/>
        <p:txBody>
          <a:bodyPr>
            <a:normAutofit fontScale="90000"/>
          </a:bodyPr>
          <a:lstStyle/>
          <a:p>
            <a:r>
              <a:rPr lang="en-US" dirty="0">
                <a:cs typeface="Arial" panose="020B0604020202020204" pitchFamily="34" charset="0"/>
              </a:rPr>
              <a:t>Medical Records Request - LRMC</a:t>
            </a:r>
          </a:p>
        </p:txBody>
      </p:sp>
      <p:sp>
        <p:nvSpPr>
          <p:cNvPr id="5" name="Content Placeholder 4">
            <a:extLst>
              <a:ext uri="{FF2B5EF4-FFF2-40B4-BE49-F238E27FC236}">
                <a16:creationId xmlns:a16="http://schemas.microsoft.com/office/drawing/2014/main" id="{35E40FDB-277C-563C-DE45-0A94F81B6CB2}"/>
              </a:ext>
            </a:extLst>
          </p:cNvPr>
          <p:cNvSpPr>
            <a:spLocks noGrp="1"/>
          </p:cNvSpPr>
          <p:nvPr>
            <p:ph idx="1"/>
          </p:nvPr>
        </p:nvSpPr>
        <p:spPr>
          <a:xfrm>
            <a:off x="457200" y="811763"/>
            <a:ext cx="8406882" cy="5309119"/>
          </a:xfrm>
        </p:spPr>
        <p:txBody>
          <a:bodyPr>
            <a:normAutofit fontScale="92500" lnSpcReduction="20000"/>
          </a:bodyPr>
          <a:lstStyle/>
          <a:p>
            <a:pPr marL="0" indent="0">
              <a:buNone/>
            </a:pPr>
            <a:r>
              <a:rPr lang="en-US" sz="2200" b="1" dirty="0">
                <a:latin typeface="Arial" panose="020B0604020202020204" pitchFamily="34" charset="0"/>
                <a:cs typeface="Arial" panose="020B0604020202020204" pitchFamily="34" charset="0"/>
              </a:rPr>
              <a:t>Process /  Form</a:t>
            </a:r>
          </a:p>
          <a:p>
            <a:r>
              <a:rPr lang="en-US" sz="1800" u="sng"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DD Form 2870</a:t>
            </a:r>
            <a:r>
              <a:rPr lang="en-US" sz="1800" u="sng"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Authorization for Release of Medical and/or Dental Information</a:t>
            </a:r>
            <a:r>
              <a:rPr lang="en-US" sz="1800" dirty="0">
                <a:latin typeface="Arial" panose="020B0604020202020204" pitchFamily="34" charset="0"/>
                <a:cs typeface="Arial" panose="020B0604020202020204" pitchFamily="34" charset="0"/>
              </a:rPr>
              <a:t>. </a:t>
            </a:r>
          </a:p>
          <a:p>
            <a:pPr lvl="1"/>
            <a:r>
              <a:rPr lang="en-US" sz="1800" dirty="0">
                <a:latin typeface="Arial" panose="020B0604020202020204" pitchFamily="34" charset="0"/>
                <a:cs typeface="Arial" panose="020B0604020202020204" pitchFamily="34" charset="0"/>
              </a:rPr>
              <a:t>Patients should complete blocks 1-13 and include a valid return e-mail address. </a:t>
            </a:r>
          </a:p>
          <a:p>
            <a:pPr lvl="1"/>
            <a:r>
              <a:rPr lang="en-US" sz="1800" dirty="0">
                <a:latin typeface="Arial" panose="020B0604020202020204" pitchFamily="34" charset="0"/>
                <a:cs typeface="Arial" panose="020B0604020202020204" pitchFamily="34" charset="0"/>
              </a:rPr>
              <a:t>Records delivered electronically via DoD Safe</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2200" b="1" dirty="0">
                <a:latin typeface="Arial" panose="020B0604020202020204" pitchFamily="34" charset="0"/>
                <a:cs typeface="Arial" panose="020B0604020202020204" pitchFamily="34" charset="0"/>
              </a:rPr>
              <a:t>When to Request Your Medical Records?</a:t>
            </a:r>
          </a:p>
          <a:p>
            <a:r>
              <a:rPr lang="en-US" sz="1800" dirty="0">
                <a:latin typeface="Arial" panose="020B0604020202020204" pitchFamily="34" charset="0"/>
                <a:cs typeface="Arial" panose="020B0604020202020204" pitchFamily="34" charset="0"/>
              </a:rPr>
              <a:t>Approximately 180 days from retirement/separation.</a:t>
            </a:r>
          </a:p>
          <a:p>
            <a:pPr lvl="1"/>
            <a:r>
              <a:rPr lang="en-US" sz="1800" dirty="0">
                <a:latin typeface="Arial" panose="020B0604020202020204" pitchFamily="34" charset="0"/>
                <a:cs typeface="Arial" panose="020B0604020202020204" pitchFamily="34" charset="0"/>
              </a:rPr>
              <a:t>Allows for older records to be located or request MTF to MTF transfers</a:t>
            </a:r>
          </a:p>
          <a:p>
            <a:pPr lvl="1"/>
            <a:r>
              <a:rPr lang="en-US" sz="1800" dirty="0">
                <a:latin typeface="Arial" panose="020B0604020202020204" pitchFamily="34" charset="0"/>
                <a:cs typeface="Arial" panose="020B0604020202020204" pitchFamily="34" charset="0"/>
              </a:rPr>
              <a:t>Request encounters, thereafter</a:t>
            </a:r>
          </a:p>
          <a:p>
            <a:pPr marL="0" indent="0">
              <a:buNone/>
            </a:pPr>
            <a:endParaRPr lang="en-US" sz="1500" dirty="0">
              <a:latin typeface="Arial" panose="020B0604020202020204" pitchFamily="34" charset="0"/>
              <a:cs typeface="Arial" panose="020B0604020202020204" pitchFamily="34" charset="0"/>
            </a:endParaRPr>
          </a:p>
          <a:p>
            <a:pPr marL="0" indent="0">
              <a:buNone/>
            </a:pPr>
            <a:r>
              <a:rPr lang="en-US" sz="2200" b="1" dirty="0">
                <a:latin typeface="Arial" panose="020B0604020202020204" pitchFamily="34" charset="0"/>
                <a:cs typeface="Arial" panose="020B0604020202020204" pitchFamily="34" charset="0"/>
              </a:rPr>
              <a:t>How Can You Help?</a:t>
            </a:r>
          </a:p>
          <a:p>
            <a:r>
              <a:rPr lang="en-US" sz="1800" dirty="0">
                <a:latin typeface="Arial" panose="020B0604020202020204" pitchFamily="34" charset="0"/>
                <a:cs typeface="Arial" panose="020B0604020202020204" pitchFamily="34" charset="0"/>
              </a:rPr>
              <a:t>Ensure the MTF (or LRMC) has all records, including one’s that are in </a:t>
            </a:r>
            <a:r>
              <a:rPr lang="en-US" sz="1800" i="1" dirty="0">
                <a:latin typeface="Arial" panose="020B0604020202020204" pitchFamily="34" charset="0"/>
                <a:cs typeface="Arial" panose="020B0604020202020204" pitchFamily="34" charset="0"/>
              </a:rPr>
              <a:t>your</a:t>
            </a:r>
            <a:r>
              <a:rPr lang="en-US" sz="1800" dirty="0">
                <a:latin typeface="Arial" panose="020B0604020202020204" pitchFamily="34" charset="0"/>
                <a:cs typeface="Arial" panose="020B0604020202020204" pitchFamily="34" charset="0"/>
              </a:rPr>
              <a:t> personal possession</a:t>
            </a:r>
          </a:p>
          <a:p>
            <a:r>
              <a:rPr lang="en-US" sz="1800" dirty="0">
                <a:latin typeface="Arial" panose="020B0604020202020204" pitchFamily="34" charset="0"/>
                <a:cs typeface="Arial" panose="020B0604020202020204" pitchFamily="34" charset="0"/>
              </a:rPr>
              <a:t>Ensure LRMC PAD has access to host nation or civilian medical facility encounters</a:t>
            </a:r>
          </a:p>
          <a:p>
            <a:pPr lvl="1"/>
            <a:r>
              <a:rPr lang="en-US" sz="1800" dirty="0">
                <a:latin typeface="Arial" panose="020B0604020202020204" pitchFamily="34" charset="0"/>
                <a:cs typeface="Arial" panose="020B0604020202020204" pitchFamily="34" charset="0"/>
              </a:rPr>
              <a:t> PAD will assist with requesting records when possible.</a:t>
            </a:r>
          </a:p>
          <a:p>
            <a:pPr marL="457200" lvl="1" indent="0">
              <a:buNone/>
            </a:pPr>
            <a:endParaRPr lang="en-US" sz="1800" dirty="0">
              <a:latin typeface="Arial" panose="020B0604020202020204" pitchFamily="34" charset="0"/>
              <a:cs typeface="Arial" panose="020B0604020202020204" pitchFamily="34" charset="0"/>
            </a:endParaRPr>
          </a:p>
          <a:p>
            <a:pPr marL="0" indent="0">
              <a:buNone/>
            </a:pPr>
            <a:r>
              <a:rPr lang="en-US" sz="1800" dirty="0">
                <a:highlight>
                  <a:srgbClr val="FFFF00"/>
                </a:highlight>
                <a:latin typeface="Arial" panose="020B0604020202020204" pitchFamily="34" charset="0"/>
                <a:cs typeface="Arial" panose="020B0604020202020204" pitchFamily="34" charset="0"/>
              </a:rPr>
              <a:t>LRMC / MTFs must have your records for final disposition to the National Personnel Records Center</a:t>
            </a:r>
          </a:p>
          <a:p>
            <a:pPr marL="0" indent="0">
              <a:buNone/>
            </a:pPr>
            <a:endParaRPr lang="en-US" sz="19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6790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983F1FA-211D-3044-9E35-958DFBC26156}" type="slidenum">
              <a:rPr lang="en-US">
                <a:solidFill>
                  <a:prstClr val="white"/>
                </a:solidFill>
                <a:latin typeface="Calibri"/>
              </a:rPr>
              <a:pPr>
                <a:defRPr/>
              </a:pPr>
              <a:t>21</a:t>
            </a:fld>
            <a:endParaRPr lang="en-US" dirty="0">
              <a:solidFill>
                <a:prstClr val="white"/>
              </a:solidFill>
              <a:latin typeface="Calibri"/>
            </a:endParaRPr>
          </a:p>
        </p:txBody>
      </p:sp>
      <p:sp>
        <p:nvSpPr>
          <p:cNvPr id="4" name="Title 3"/>
          <p:cNvSpPr>
            <a:spLocks noGrp="1"/>
          </p:cNvSpPr>
          <p:nvPr>
            <p:ph type="title"/>
          </p:nvPr>
        </p:nvSpPr>
        <p:spPr/>
        <p:txBody>
          <a:bodyPr>
            <a:normAutofit fontScale="90000"/>
          </a:bodyPr>
          <a:lstStyle/>
          <a:p>
            <a:r>
              <a:rPr lang="en-US" dirty="0">
                <a:cs typeface="Arial" panose="020B0604020202020204" pitchFamily="34" charset="0"/>
              </a:rPr>
              <a:t>Medical Records Request - LRMC</a:t>
            </a:r>
          </a:p>
        </p:txBody>
      </p:sp>
      <p:sp>
        <p:nvSpPr>
          <p:cNvPr id="5" name="Content Placeholder 4">
            <a:extLst>
              <a:ext uri="{FF2B5EF4-FFF2-40B4-BE49-F238E27FC236}">
                <a16:creationId xmlns:a16="http://schemas.microsoft.com/office/drawing/2014/main" id="{35E40FDB-277C-563C-DE45-0A94F81B6CB2}"/>
              </a:ext>
            </a:extLst>
          </p:cNvPr>
          <p:cNvSpPr>
            <a:spLocks noGrp="1"/>
          </p:cNvSpPr>
          <p:nvPr>
            <p:ph idx="1"/>
          </p:nvPr>
        </p:nvSpPr>
        <p:spPr>
          <a:xfrm>
            <a:off x="368559" y="774440"/>
            <a:ext cx="8406882" cy="5309119"/>
          </a:xfrm>
        </p:spPr>
        <p:txBody>
          <a:bodyPr>
            <a:no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Where to Submit the Request…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a:defRPr/>
            </a:pPr>
            <a:r>
              <a:rPr lang="en-US" sz="1700" dirty="0">
                <a:latin typeface="Arial" panose="020B0604020202020204" pitchFamily="34" charset="0"/>
                <a:cs typeface="Arial" panose="020B0604020202020204" pitchFamily="34" charset="0"/>
              </a:rPr>
              <a:t>Scan the signed document and email them, encrypted, if possible, along with a copy of the front and back of the requestor's ID </a:t>
            </a:r>
            <a:r>
              <a:rPr lang="en-US" sz="1700" dirty="0">
                <a:solidFill>
                  <a:srgbClr val="444444"/>
                </a:solidFill>
                <a:latin typeface="Arial" panose="020B0604020202020204" pitchFamily="34" charset="0"/>
                <a:cs typeface="Arial" panose="020B0604020202020204" pitchFamily="34" charset="0"/>
              </a:rPr>
              <a:t>(</a:t>
            </a:r>
            <a:r>
              <a:rPr lang="en-US" sz="1700" dirty="0">
                <a:latin typeface="Arial" panose="020B0604020202020204" pitchFamily="34" charset="0"/>
                <a:cs typeface="Arial" panose="020B0604020202020204" pitchFamily="34" charset="0"/>
              </a:rPr>
              <a:t>it cannot be a DOD ID Card)</a:t>
            </a:r>
            <a:r>
              <a:rPr lang="en-US" sz="1700" dirty="0">
                <a:solidFill>
                  <a:srgbClr val="444444"/>
                </a:solidFill>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to</a:t>
            </a:r>
            <a:r>
              <a:rPr lang="en-US" sz="1700" dirty="0">
                <a:solidFill>
                  <a:srgbClr val="444444"/>
                </a:solidFill>
                <a:latin typeface="Arial" panose="020B0604020202020204" pitchFamily="34" charset="0"/>
                <a:cs typeface="Arial" panose="020B0604020202020204" pitchFamily="34" charset="0"/>
              </a:rPr>
              <a:t> </a:t>
            </a:r>
            <a:r>
              <a:rPr lang="en-US" sz="1700" u="sng"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dha.landstuhl.landstuhl-rmc.mbx.pad-correspondence-request@health.mil</a:t>
            </a:r>
            <a:br>
              <a:rPr lang="en-US" sz="1700" dirty="0">
                <a:latin typeface="Arial" panose="020B0604020202020204" pitchFamily="34" charset="0"/>
                <a:cs typeface="Arial" panose="020B0604020202020204" pitchFamily="34" charset="0"/>
              </a:rPr>
            </a:br>
            <a:endParaRPr lang="en-US" sz="1700" dirty="0">
              <a:latin typeface="Arial" panose="020B0604020202020204" pitchFamily="34" charset="0"/>
              <a:cs typeface="Arial" panose="020B0604020202020204" pitchFamily="34" charset="0"/>
            </a:endParaRPr>
          </a:p>
          <a:p>
            <a:pPr>
              <a:defRPr/>
            </a:pPr>
            <a:r>
              <a:rPr kumimoji="0" lang="en-US" sz="17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Be</a:t>
            </a:r>
            <a:r>
              <a:rPr kumimoji="0" lang="en-US" sz="15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havioral health records requests must be submitted on a separate DD 2870.</a:t>
            </a:r>
          </a:p>
          <a:p>
            <a:pPr marL="0" indent="0">
              <a:buNone/>
            </a:pPr>
            <a:br>
              <a:rPr lang="en-US" sz="1700" dirty="0">
                <a:latin typeface="Arial" panose="020B0604020202020204" pitchFamily="34" charset="0"/>
                <a:cs typeface="Arial" panose="020B0604020202020204" pitchFamily="34" charset="0"/>
              </a:rPr>
            </a:br>
            <a:r>
              <a:rPr lang="en-US" sz="1700" b="0" i="0" dirty="0">
                <a:effectLst/>
                <a:latin typeface="Arial" panose="020B0604020202020204" pitchFamily="34" charset="0"/>
                <a:cs typeface="Arial" panose="020B0604020202020204" pitchFamily="34" charset="0"/>
              </a:rPr>
              <a:t>Please include a legible email address on DD Form 2870. The records will be sent electronically in PDF format with password protection. </a:t>
            </a:r>
          </a:p>
          <a:p>
            <a:pPr marL="0" indent="0">
              <a:buNone/>
            </a:pPr>
            <a:endParaRPr lang="en-US" sz="1700" dirty="0">
              <a:latin typeface="Arial" panose="020B0604020202020204" pitchFamily="34" charset="0"/>
              <a:cs typeface="Arial" panose="020B0604020202020204" pitchFamily="34" charset="0"/>
            </a:endParaRPr>
          </a:p>
          <a:p>
            <a:pPr marL="0" indent="0">
              <a:buNone/>
            </a:pPr>
            <a:r>
              <a:rPr lang="en-US" sz="1700" b="1" i="0" dirty="0">
                <a:effectLst/>
                <a:latin typeface="Arial" panose="020B0604020202020204" pitchFamily="34" charset="0"/>
                <a:cs typeface="Arial" panose="020B0604020202020204" pitchFamily="34" charset="0"/>
              </a:rPr>
              <a:t>A separate email with the password will be sent to you so you may access your records.</a:t>
            </a:r>
            <a:br>
              <a:rPr lang="en-US" sz="1700" b="1" dirty="0">
                <a:latin typeface="Arial" panose="020B0604020202020204" pitchFamily="34" charset="0"/>
                <a:cs typeface="Arial" panose="020B0604020202020204" pitchFamily="34" charset="0"/>
              </a:rPr>
            </a:br>
            <a:br>
              <a:rPr lang="en-US" sz="1700" dirty="0">
                <a:latin typeface="Arial" panose="020B0604020202020204" pitchFamily="34" charset="0"/>
                <a:cs typeface="Arial" panose="020B0604020202020204" pitchFamily="34" charset="0"/>
              </a:rPr>
            </a:br>
            <a:r>
              <a:rPr lang="en-US" sz="1700" b="0" i="0" dirty="0">
                <a:effectLst/>
                <a:latin typeface="Arial" panose="020B0604020202020204" pitchFamily="34" charset="0"/>
                <a:cs typeface="Arial" panose="020B0604020202020204" pitchFamily="34" charset="0"/>
              </a:rPr>
              <a:t>LRMC Contact Info:  </a:t>
            </a:r>
          </a:p>
          <a:p>
            <a:pPr marL="0" indent="0">
              <a:buNone/>
            </a:pPr>
            <a:r>
              <a:rPr lang="en-US" sz="1700" b="0" i="0" dirty="0">
                <a:effectLst/>
                <a:latin typeface="Arial" panose="020B0604020202020204" pitchFamily="34" charset="0"/>
                <a:cs typeface="Arial" panose="020B0604020202020204" pitchFamily="34" charset="0"/>
              </a:rPr>
              <a:t>DSN 314-590-5203 or Commercial:  49-6371-9464-5203.</a:t>
            </a: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5137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983F1FA-211D-3044-9E35-958DFBC26156}" type="slidenum">
              <a:rPr lang="en-US">
                <a:solidFill>
                  <a:prstClr val="white"/>
                </a:solidFill>
                <a:latin typeface="Calibri"/>
              </a:rPr>
              <a:pPr>
                <a:defRPr/>
              </a:pPr>
              <a:t>22</a:t>
            </a:fld>
            <a:endParaRPr lang="en-US" dirty="0">
              <a:solidFill>
                <a:prstClr val="white"/>
              </a:solidFill>
              <a:latin typeface="Calibri"/>
            </a:endParaRPr>
          </a:p>
        </p:txBody>
      </p:sp>
      <p:sp>
        <p:nvSpPr>
          <p:cNvPr id="4" name="Title 3"/>
          <p:cNvSpPr>
            <a:spLocks noGrp="1"/>
          </p:cNvSpPr>
          <p:nvPr>
            <p:ph type="title"/>
          </p:nvPr>
        </p:nvSpPr>
        <p:spPr/>
        <p:txBody>
          <a:bodyPr>
            <a:normAutofit fontScale="90000"/>
          </a:bodyPr>
          <a:lstStyle/>
          <a:p>
            <a:r>
              <a:rPr lang="en-US" dirty="0">
                <a:cs typeface="Arial" panose="020B0604020202020204" pitchFamily="34" charset="0"/>
              </a:rPr>
              <a:t>Medical Records Request - Stuttgart</a:t>
            </a:r>
          </a:p>
        </p:txBody>
      </p:sp>
      <p:sp>
        <p:nvSpPr>
          <p:cNvPr id="5" name="Content Placeholder 4">
            <a:extLst>
              <a:ext uri="{FF2B5EF4-FFF2-40B4-BE49-F238E27FC236}">
                <a16:creationId xmlns:a16="http://schemas.microsoft.com/office/drawing/2014/main" id="{35E40FDB-277C-563C-DE45-0A94F81B6CB2}"/>
              </a:ext>
            </a:extLst>
          </p:cNvPr>
          <p:cNvSpPr>
            <a:spLocks noGrp="1"/>
          </p:cNvSpPr>
          <p:nvPr>
            <p:ph idx="1"/>
          </p:nvPr>
        </p:nvSpPr>
        <p:spPr>
          <a:xfrm>
            <a:off x="410547" y="915958"/>
            <a:ext cx="8229600" cy="4525963"/>
          </a:xfrm>
        </p:spPr>
        <p:txBody>
          <a:bodyPr>
            <a:normAutofit fontScale="32500" lnSpcReduction="20000"/>
          </a:bodyPr>
          <a:lstStyle/>
          <a:p>
            <a:pPr marL="0" indent="0" algn="l" fontAlgn="base">
              <a:buNone/>
            </a:pPr>
            <a:r>
              <a:rPr lang="en-US" sz="6000" b="1" i="0" dirty="0">
                <a:effectLst/>
                <a:latin typeface="Arial" panose="020B0604020202020204" pitchFamily="34" charset="0"/>
                <a:cs typeface="Arial" panose="020B0604020202020204" pitchFamily="34" charset="0"/>
              </a:rPr>
              <a:t>Requesting Information</a:t>
            </a:r>
          </a:p>
          <a:p>
            <a:pPr algn="l" fontAlgn="base"/>
            <a:endParaRPr lang="en-US" b="1" i="0" dirty="0">
              <a:solidFill>
                <a:srgbClr val="BC243D"/>
              </a:solidFill>
              <a:effectLst/>
              <a:latin typeface="Arial" panose="020B0604020202020204" pitchFamily="34" charset="0"/>
              <a:cs typeface="Arial" panose="020B0604020202020204" pitchFamily="34" charset="0"/>
            </a:endParaRPr>
          </a:p>
          <a:p>
            <a:pPr algn="l" fontAlgn="base"/>
            <a:r>
              <a:rPr lang="en-US" sz="4900" b="0" i="0" dirty="0">
                <a:solidFill>
                  <a:srgbClr val="444444"/>
                </a:solidFill>
                <a:effectLst/>
                <a:latin typeface="Arial" panose="020B0604020202020204" pitchFamily="34" charset="0"/>
                <a:cs typeface="Arial" panose="020B0604020202020204" pitchFamily="34" charset="0"/>
              </a:rPr>
              <a:t>Patients may request copies of their medical records using form DD Form 2870 (Authorization for Disclosure of Medical or Dental Information) available online at </a:t>
            </a:r>
            <a:r>
              <a:rPr lang="en-US" sz="4900" b="0" i="0" u="sng" dirty="0">
                <a:solidFill>
                  <a:srgbClr val="084476"/>
                </a:solidFill>
                <a:effectLst/>
                <a:latin typeface="Arial" panose="020B0604020202020204" pitchFamily="34" charset="0"/>
                <a:cs typeface="Arial" panose="020B0604020202020204" pitchFamily="34" charset="0"/>
                <a:hlinkClick r:id="rId2"/>
              </a:rPr>
              <a:t>https://www.esd.whs.mil/Portals/54/Documents/DD/forms/dd/dd2870.pdf</a:t>
            </a:r>
            <a:r>
              <a:rPr lang="en-US" sz="4900" b="0" i="0" dirty="0">
                <a:solidFill>
                  <a:srgbClr val="444444"/>
                </a:solidFill>
                <a:effectLst/>
                <a:latin typeface="Arial" panose="020B0604020202020204" pitchFamily="34" charset="0"/>
                <a:cs typeface="Arial" panose="020B0604020202020204" pitchFamily="34" charset="0"/>
              </a:rPr>
              <a:t> either by mail or by visiting Patient Administration Department, located on the first floor, building 2300.</a:t>
            </a:r>
          </a:p>
          <a:p>
            <a:pPr algn="l" fontAlgn="base">
              <a:buFont typeface="Arial" panose="020B0604020202020204" pitchFamily="34" charset="0"/>
              <a:buChar char="•"/>
            </a:pPr>
            <a:r>
              <a:rPr lang="en-US" sz="4900" b="0" i="0" dirty="0">
                <a:solidFill>
                  <a:srgbClr val="444444"/>
                </a:solidFill>
                <a:effectLst/>
                <a:latin typeface="Arial" panose="020B0604020202020204" pitchFamily="34" charset="0"/>
                <a:cs typeface="Arial" panose="020B0604020202020204" pitchFamily="34" charset="0"/>
              </a:rPr>
              <a:t>Requests for outpatient records, take a minimum of 30 business days to process.</a:t>
            </a:r>
          </a:p>
          <a:p>
            <a:pPr algn="l" fontAlgn="base">
              <a:buFont typeface="Arial" panose="020B0604020202020204" pitchFamily="34" charset="0"/>
              <a:buChar char="•"/>
            </a:pPr>
            <a:r>
              <a:rPr lang="en-US" sz="4900" b="0" i="0" dirty="0">
                <a:solidFill>
                  <a:srgbClr val="444444"/>
                </a:solidFill>
                <a:effectLst/>
                <a:latin typeface="Arial" panose="020B0604020202020204" pitchFamily="34" charset="0"/>
                <a:cs typeface="Arial" panose="020B0604020202020204" pitchFamily="34" charset="0"/>
              </a:rPr>
              <a:t>Behavioral Health, Family Advocacy and sensitive records must be reviewed and cleared by a provider before release. Please allow up to 30 business days for processing.</a:t>
            </a:r>
          </a:p>
          <a:p>
            <a:pPr algn="l" fontAlgn="base">
              <a:buFont typeface="Arial" panose="020B0604020202020204" pitchFamily="34" charset="0"/>
              <a:buChar char="•"/>
            </a:pPr>
            <a:r>
              <a:rPr lang="en-US" sz="4900" b="0" i="0" dirty="0">
                <a:solidFill>
                  <a:srgbClr val="444444"/>
                </a:solidFill>
                <a:effectLst/>
                <a:latin typeface="Arial" panose="020B0604020202020204" pitchFamily="34" charset="0"/>
                <a:cs typeface="Arial" panose="020B0604020202020204" pitchFamily="34" charset="0"/>
              </a:rPr>
              <a:t>Inpatient records are not available at this location and must be requested directly at the treatment facility where the surgical treatment was completed.</a:t>
            </a:r>
          </a:p>
          <a:p>
            <a:pPr algn="l" fontAlgn="base">
              <a:buFont typeface="Arial" panose="020B0604020202020204" pitchFamily="34" charset="0"/>
              <a:buChar char="•"/>
            </a:pPr>
            <a:endParaRPr lang="en-US" sz="4900" dirty="0">
              <a:solidFill>
                <a:srgbClr val="444444"/>
              </a:solidFill>
              <a:latin typeface="Arial" panose="020B0604020202020204" pitchFamily="34" charset="0"/>
              <a:cs typeface="Arial" panose="020B0604020202020204" pitchFamily="34" charset="0"/>
            </a:endParaRPr>
          </a:p>
          <a:p>
            <a:pPr marL="0" indent="0" algn="l" fontAlgn="base">
              <a:buNone/>
            </a:pPr>
            <a:r>
              <a:rPr lang="en-US" sz="4900" b="0" i="0" dirty="0">
                <a:solidFill>
                  <a:srgbClr val="444444"/>
                </a:solidFill>
                <a:effectLst/>
                <a:latin typeface="Arial" panose="020B0604020202020204" pitchFamily="34" charset="0"/>
                <a:cs typeface="Arial" panose="020B0604020202020204" pitchFamily="34" charset="0"/>
              </a:rPr>
              <a:t>For more information, please visit  </a:t>
            </a:r>
            <a:r>
              <a:rPr lang="en-US" sz="6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Stuttgart Patient Administration and Records  </a:t>
            </a:r>
            <a:endParaRPr lang="en-US" sz="6200" dirty="0">
              <a:solidFill>
                <a:srgbClr val="0000FF"/>
              </a:solidFill>
              <a:latin typeface="Arial" panose="020B0604020202020204" pitchFamily="34" charset="0"/>
              <a:cs typeface="Arial" panose="020B0604020202020204" pitchFamily="34" charset="0"/>
            </a:endParaRPr>
          </a:p>
          <a:p>
            <a:pPr marL="0" indent="0">
              <a:buNone/>
            </a:pPr>
            <a:endParaRPr lang="en-US" sz="62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0925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23</a:t>
            </a:fld>
            <a:endParaRPr lang="en-US" dirty="0">
              <a:solidFill>
                <a:prstClr val="white"/>
              </a:solidFill>
            </a:endParaRPr>
          </a:p>
        </p:txBody>
      </p:sp>
      <p:sp>
        <p:nvSpPr>
          <p:cNvPr id="4" name="Title 3"/>
          <p:cNvSpPr>
            <a:spLocks noGrp="1"/>
          </p:cNvSpPr>
          <p:nvPr>
            <p:ph type="title"/>
          </p:nvPr>
        </p:nvSpPr>
        <p:spPr/>
        <p:txBody>
          <a:bodyPr>
            <a:normAutofit/>
          </a:bodyPr>
          <a:lstStyle/>
          <a:p>
            <a:pPr marL="0" indent="0">
              <a:buNone/>
            </a:pPr>
            <a:r>
              <a:rPr lang="en-US" sz="4000" dirty="0">
                <a:latin typeface="Arial" panose="020B0604020202020204" pitchFamily="34" charset="0"/>
                <a:cs typeface="Arial" panose="020B0604020202020204" pitchFamily="34" charset="0"/>
              </a:rPr>
              <a:t>File your BDD Claim today! </a:t>
            </a:r>
          </a:p>
        </p:txBody>
      </p:sp>
      <p:sp>
        <p:nvSpPr>
          <p:cNvPr id="2" name="Text Placeholder 3">
            <a:extLst>
              <a:ext uri="{FF2B5EF4-FFF2-40B4-BE49-F238E27FC236}">
                <a16:creationId xmlns:a16="http://schemas.microsoft.com/office/drawing/2014/main" id="{4DAA5C3F-C0D5-2890-682B-95429B63F51E}"/>
              </a:ext>
            </a:extLst>
          </p:cNvPr>
          <p:cNvSpPr txBox="1">
            <a:spLocks/>
          </p:cNvSpPr>
          <p:nvPr/>
        </p:nvSpPr>
        <p:spPr>
          <a:xfrm>
            <a:off x="457205" y="710160"/>
            <a:ext cx="8229590" cy="46910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800" dirty="0">
              <a:latin typeface="Arial" panose="020B0604020202020204" pitchFamily="34" charset="0"/>
              <a:cs typeface="Arial" panose="020B0604020202020204" pitchFamily="34" charset="0"/>
            </a:endParaRPr>
          </a:p>
          <a:p>
            <a:pPr marL="0" indent="0" algn="ctr">
              <a:buNone/>
            </a:pPr>
            <a:r>
              <a:rPr lang="en-US" sz="2000" dirty="0">
                <a:latin typeface="Arial" panose="020B0604020202020204" pitchFamily="34" charset="0"/>
                <a:cs typeface="Arial" panose="020B0604020202020204" pitchFamily="34" charset="0"/>
              </a:rPr>
              <a:t>BDD Claim Window as of today, 29 April 2024:  </a:t>
            </a:r>
          </a:p>
          <a:p>
            <a:pPr marL="0" indent="0" algn="ctr">
              <a:buNone/>
            </a:pPr>
            <a:endParaRPr lang="en-US" sz="2400" b="1" dirty="0">
              <a:solidFill>
                <a:srgbClr val="00B050"/>
              </a:solidFill>
              <a:latin typeface="Arial" panose="020B0604020202020204" pitchFamily="34" charset="0"/>
              <a:cs typeface="Arial" panose="020B0604020202020204" pitchFamily="34" charset="0"/>
            </a:endParaRPr>
          </a:p>
          <a:p>
            <a:pPr marL="0" indent="0" algn="ctr">
              <a:buNone/>
            </a:pPr>
            <a:r>
              <a:rPr lang="en-US" sz="2400" b="1" dirty="0">
                <a:solidFill>
                  <a:srgbClr val="00B050"/>
                </a:solidFill>
                <a:latin typeface="Arial" panose="020B0604020202020204" pitchFamily="34" charset="0"/>
                <a:cs typeface="Arial" panose="020B0604020202020204" pitchFamily="34" charset="0"/>
              </a:rPr>
              <a:t>90-days 07/28/24 </a:t>
            </a:r>
          </a:p>
          <a:p>
            <a:pPr marL="0" indent="0" algn="ctr">
              <a:buNone/>
            </a:pPr>
            <a:r>
              <a:rPr lang="en-US" sz="2400" b="1" dirty="0">
                <a:solidFill>
                  <a:srgbClr val="00B050"/>
                </a:solidFill>
                <a:latin typeface="Arial" panose="020B0604020202020204" pitchFamily="34" charset="0"/>
                <a:cs typeface="Arial" panose="020B0604020202020204" pitchFamily="34" charset="0"/>
              </a:rPr>
              <a:t>180-days 10/26/24</a:t>
            </a:r>
          </a:p>
          <a:p>
            <a:endParaRPr lang="en-US"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When you submit your claim, e-mail your 9-digit claim ID number to</a:t>
            </a:r>
            <a:endParaRPr lang="en-US" dirty="0">
              <a:latin typeface="Arial" panose="020B0604020202020204" pitchFamily="34" charset="0"/>
              <a:cs typeface="Arial" panose="020B0604020202020204" pitchFamily="34" charset="0"/>
            </a:endParaRPr>
          </a:p>
          <a:p>
            <a:pPr marL="0" indent="0">
              <a:buNone/>
            </a:pPr>
            <a:r>
              <a:rPr lang="en-US" sz="1800" b="1"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GermanyBDD.VBAPIT@va.gov</a:t>
            </a:r>
            <a:endParaRPr lang="en-US" sz="1800" b="1" dirty="0">
              <a:solidFill>
                <a:srgbClr val="0000FF"/>
              </a:solidFill>
              <a:latin typeface="Arial" panose="020B0604020202020204" pitchFamily="34" charset="0"/>
              <a:cs typeface="Arial" panose="020B0604020202020204" pitchFamily="34" charset="0"/>
            </a:endParaRPr>
          </a:p>
          <a:p>
            <a:pPr marL="0" indent="0">
              <a:buNone/>
            </a:pPr>
            <a:endParaRPr lang="en-US" sz="1800" b="1" dirty="0">
              <a:solidFill>
                <a:srgbClr val="0000FF"/>
              </a:solidFill>
              <a:latin typeface="Arial" panose="020B0604020202020204" pitchFamily="34" charset="0"/>
              <a:cs typeface="Arial" panose="020B0604020202020204" pitchFamily="34" charset="0"/>
            </a:endParaRPr>
          </a:p>
          <a:p>
            <a:pPr marL="0" indent="0" algn="ctr">
              <a:buNone/>
            </a:pPr>
            <a:endParaRPr lang="en-US" sz="2000" b="1" dirty="0">
              <a:latin typeface="Arial" panose="020B0604020202020204" pitchFamily="34" charset="0"/>
              <a:cs typeface="Arial" panose="020B0604020202020204" pitchFamily="34" charset="0"/>
            </a:endParaRPr>
          </a:p>
          <a:p>
            <a:pPr marL="0" indent="0" algn="ctr">
              <a:buNone/>
            </a:pPr>
            <a:r>
              <a:rPr lang="en-US" sz="2000" b="1" dirty="0">
                <a:latin typeface="Arial" panose="020B0604020202020204" pitchFamily="34" charset="0"/>
                <a:cs typeface="Arial" panose="020B0604020202020204" pitchFamily="34" charset="0"/>
              </a:rPr>
              <a:t>Thank you for your service! </a:t>
            </a:r>
            <a:endParaRPr lang="en-US" sz="1800"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2790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24</a:t>
            </a:fld>
            <a:endParaRPr lang="en-US" dirty="0">
              <a:solidFill>
                <a:prstClr val="white"/>
              </a:solidFill>
            </a:endParaRPr>
          </a:p>
        </p:txBody>
      </p:sp>
      <p:sp>
        <p:nvSpPr>
          <p:cNvPr id="4" name="Title 3"/>
          <p:cNvSpPr>
            <a:spLocks noGrp="1"/>
          </p:cNvSpPr>
          <p:nvPr>
            <p:ph type="title"/>
          </p:nvPr>
        </p:nvSpPr>
        <p:spPr/>
        <p:txBody>
          <a:bodyPr>
            <a:normAutofit/>
          </a:bodyPr>
          <a:lstStyle/>
          <a:p>
            <a:r>
              <a:rPr lang="en-US" sz="4000" dirty="0"/>
              <a:t>BDD Contact Information</a:t>
            </a:r>
          </a:p>
        </p:txBody>
      </p:sp>
      <p:sp>
        <p:nvSpPr>
          <p:cNvPr id="2" name="Text Placeholder 3">
            <a:extLst>
              <a:ext uri="{FF2B5EF4-FFF2-40B4-BE49-F238E27FC236}">
                <a16:creationId xmlns:a16="http://schemas.microsoft.com/office/drawing/2014/main" id="{4DAA5C3F-C0D5-2890-682B-95429B63F51E}"/>
              </a:ext>
            </a:extLst>
          </p:cNvPr>
          <p:cNvSpPr txBox="1">
            <a:spLocks/>
          </p:cNvSpPr>
          <p:nvPr/>
        </p:nvSpPr>
        <p:spPr>
          <a:xfrm>
            <a:off x="457205" y="710160"/>
            <a:ext cx="8229590" cy="46910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latin typeface="Arial" panose="020B0604020202020204" pitchFamily="34" charset="0"/>
                <a:cs typeface="Arial" panose="020B0604020202020204" pitchFamily="34" charset="0"/>
              </a:rPr>
              <a:t>Germany BDD Intake Office handles all BDD claims for </a:t>
            </a:r>
            <a:r>
              <a:rPr lang="en-US" sz="1800" b="1" dirty="0">
                <a:latin typeface="Arial" panose="020B0604020202020204" pitchFamily="34" charset="0"/>
                <a:cs typeface="Arial" panose="020B0604020202020204" pitchFamily="34" charset="0"/>
              </a:rPr>
              <a:t>Europe, Middle-East, and Africa. </a:t>
            </a:r>
          </a:p>
          <a:p>
            <a:pPr marL="0" indent="0">
              <a:spcBef>
                <a:spcPts val="0"/>
              </a:spcBef>
              <a:buNone/>
            </a:pPr>
            <a:endParaRPr lang="en-US" sz="1800" dirty="0">
              <a:latin typeface="Arial" panose="020B0604020202020204" pitchFamily="34" charset="0"/>
              <a:ea typeface="Calibri" panose="020F0502020204030204" pitchFamily="34" charset="0"/>
              <a:cs typeface="Arial" panose="020B0604020202020204" pitchFamily="34" charset="0"/>
            </a:endParaRPr>
          </a:p>
          <a:p>
            <a:pPr marL="0" indent="0">
              <a:spcBef>
                <a:spcPts val="0"/>
              </a:spcBef>
              <a:buNone/>
            </a:pPr>
            <a:r>
              <a:rPr lang="en-US" sz="1800" dirty="0">
                <a:latin typeface="Arial" panose="020B0604020202020204" pitchFamily="34" charset="0"/>
                <a:ea typeface="Calibri" panose="020F0502020204030204" pitchFamily="34" charset="0"/>
                <a:cs typeface="Arial" panose="020B0604020202020204" pitchFamily="34" charset="0"/>
              </a:rPr>
              <a:t>Germany/LRMC BDD Team </a:t>
            </a:r>
          </a:p>
          <a:p>
            <a:pPr marL="0" indent="0">
              <a:spcBef>
                <a:spcPts val="0"/>
              </a:spcBef>
              <a:buNone/>
            </a:pPr>
            <a:r>
              <a:rPr lang="en-US" sz="1800" dirty="0">
                <a:latin typeface="Arial" panose="020B0604020202020204" pitchFamily="34" charset="0"/>
                <a:ea typeface="Calibri" panose="020F0502020204030204" pitchFamily="34" charset="0"/>
                <a:cs typeface="Arial" panose="020B0604020202020204" pitchFamily="34" charset="0"/>
              </a:rPr>
              <a:t>Bldg. 3724</a:t>
            </a:r>
          </a:p>
          <a:p>
            <a:pPr marL="0" indent="0">
              <a:spcBef>
                <a:spcPts val="0"/>
              </a:spcBef>
              <a:buNone/>
            </a:pPr>
            <a:r>
              <a:rPr lang="en-US" sz="1800" dirty="0">
                <a:latin typeface="Arial" panose="020B0604020202020204" pitchFamily="34" charset="0"/>
                <a:ea typeface="Calibri" panose="020F0502020204030204" pitchFamily="34" charset="0"/>
                <a:cs typeface="Arial" panose="020B0604020202020204" pitchFamily="34" charset="0"/>
              </a:rPr>
              <a:t>Room 110-114</a:t>
            </a:r>
          </a:p>
          <a:p>
            <a:pPr marL="0" indent="0">
              <a:spcBef>
                <a:spcPts val="0"/>
              </a:spcBef>
              <a:buNone/>
            </a:pPr>
            <a:r>
              <a:rPr lang="en-US" sz="1800" dirty="0">
                <a:latin typeface="Arial" panose="020B0604020202020204" pitchFamily="34" charset="0"/>
                <a:ea typeface="Calibri" panose="020F0502020204030204" pitchFamily="34" charset="0"/>
                <a:cs typeface="Arial" panose="020B0604020202020204" pitchFamily="34" charset="0"/>
              </a:rPr>
              <a:t>DSN: 314-590-8200</a:t>
            </a:r>
          </a:p>
          <a:p>
            <a:pPr marL="0" indent="0">
              <a:spcBef>
                <a:spcPts val="0"/>
              </a:spcBef>
              <a:buNone/>
            </a:pPr>
            <a:r>
              <a:rPr lang="en-US" sz="1800" dirty="0">
                <a:latin typeface="Arial" panose="020B0604020202020204" pitchFamily="34" charset="0"/>
                <a:ea typeface="Calibri" panose="020F0502020204030204" pitchFamily="34" charset="0"/>
                <a:cs typeface="Arial" panose="020B0604020202020204" pitchFamily="34" charset="0"/>
              </a:rPr>
              <a:t>Comm: +49 6371-9464-8200</a:t>
            </a:r>
          </a:p>
          <a:p>
            <a:pPr marL="0" indent="0">
              <a:buNone/>
            </a:pPr>
            <a:r>
              <a:rPr lang="en-US" sz="1800" dirty="0">
                <a:latin typeface="Arial" panose="020B0604020202020204" pitchFamily="34" charset="0"/>
                <a:cs typeface="Arial" panose="020B0604020202020204" pitchFamily="34" charset="0"/>
              </a:rPr>
              <a:t>Email address is: </a:t>
            </a:r>
            <a:r>
              <a:rPr lang="en-US" sz="18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GermanyBDD.vbapit@va.gov</a:t>
            </a:r>
            <a:endParaRPr lang="en-US" sz="1800" dirty="0">
              <a:solidFill>
                <a:srgbClr val="0000FF"/>
              </a:solidFill>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VA Officer in Charge: Phyllis Barnes, </a:t>
            </a:r>
            <a:r>
              <a:rPr lang="en-US" sz="18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Phyllis.Barnes@va.gov</a:t>
            </a:r>
            <a:endParaRPr lang="en-US" sz="1800" dirty="0">
              <a:solidFill>
                <a:srgbClr val="0000FF"/>
              </a:solidFill>
              <a:latin typeface="Arial" panose="020B0604020202020204" pitchFamily="34" charset="0"/>
              <a:cs typeface="Arial" panose="020B0604020202020204" pitchFamily="34" charset="0"/>
            </a:endParaRPr>
          </a:p>
          <a:p>
            <a:pPr marL="0" indent="0">
              <a:buNone/>
            </a:pPr>
            <a:endParaRPr lang="en-US" sz="1800" dirty="0">
              <a:solidFill>
                <a:srgbClr val="0070C0"/>
              </a:solidFill>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2543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E866EC8A-B8D9-422F-901F-BB1CBF5F9A72}"/>
              </a:ext>
            </a:extLst>
          </p:cNvPr>
          <p:cNvPicPr>
            <a:picLocks noGrp="1" noChangeAspect="1"/>
          </p:cNvPicPr>
          <p:nvPr>
            <p:ph idx="1"/>
          </p:nvPr>
        </p:nvPicPr>
        <p:blipFill>
          <a:blip r:embed="rId2"/>
          <a:stretch>
            <a:fillRect/>
          </a:stretch>
        </p:blipFill>
        <p:spPr>
          <a:xfrm>
            <a:off x="3052762" y="1981994"/>
            <a:ext cx="3038475" cy="2543175"/>
          </a:xfrm>
          <a:prstGeom prst="rect">
            <a:avLst/>
          </a:prstGeom>
        </p:spPr>
      </p:pic>
      <p:sp>
        <p:nvSpPr>
          <p:cNvPr id="3" name="Slide Number Placeholder 2"/>
          <p:cNvSpPr>
            <a:spLocks noGrp="1"/>
          </p:cNvSpPr>
          <p:nvPr>
            <p:ph type="sldNum" sz="quarter" idx="12"/>
          </p:nvPr>
        </p:nvSpPr>
        <p:spPr/>
        <p:txBody>
          <a:bodyPr/>
          <a:lstStyle/>
          <a:p>
            <a:pPr>
              <a:defRPr/>
            </a:pPr>
            <a:fld id="{D983F1FA-211D-3044-9E35-958DFBC26156}" type="slidenum">
              <a:rPr lang="en-US">
                <a:solidFill>
                  <a:prstClr val="white"/>
                </a:solidFill>
                <a:latin typeface="Calibri"/>
              </a:rPr>
              <a:pPr>
                <a:defRPr/>
              </a:pPr>
              <a:t>25</a:t>
            </a:fld>
            <a:endParaRPr lang="en-US" dirty="0">
              <a:solidFill>
                <a:prstClr val="white"/>
              </a:solidFill>
              <a:latin typeface="Calibri"/>
            </a:endParaRPr>
          </a:p>
        </p:txBody>
      </p:sp>
      <p:sp>
        <p:nvSpPr>
          <p:cNvPr id="4" name="Title 3"/>
          <p:cNvSpPr>
            <a:spLocks noGrp="1"/>
          </p:cNvSpPr>
          <p:nvPr>
            <p:ph type="title"/>
          </p:nvPr>
        </p:nvSpPr>
        <p:spPr/>
        <p:txBody>
          <a:bodyPr>
            <a:normAutofit fontScale="90000"/>
          </a:bodyPr>
          <a:lstStyle/>
          <a:p>
            <a:r>
              <a:rPr lang="en-US" dirty="0">
                <a:cs typeface="Arial" panose="020B0604020202020204" pitchFamily="34" charset="0"/>
              </a:rPr>
              <a:t>Questions</a:t>
            </a:r>
          </a:p>
        </p:txBody>
      </p:sp>
    </p:spTree>
    <p:extLst>
      <p:ext uri="{BB962C8B-B14F-4D97-AF65-F5344CB8AC3E}">
        <p14:creationId xmlns:p14="http://schemas.microsoft.com/office/powerpoint/2010/main" val="284075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983F1FA-211D-3044-9E35-958DFBC26156}" type="slidenum">
              <a:rPr lang="en-US">
                <a:solidFill>
                  <a:prstClr val="white"/>
                </a:solidFill>
                <a:latin typeface="Calibri"/>
              </a:rPr>
              <a:pPr>
                <a:defRPr/>
              </a:pPr>
              <a:t>26</a:t>
            </a:fld>
            <a:endParaRPr lang="en-US" dirty="0">
              <a:solidFill>
                <a:prstClr val="white"/>
              </a:solidFill>
              <a:latin typeface="Calibri"/>
            </a:endParaRPr>
          </a:p>
        </p:txBody>
      </p:sp>
      <p:sp>
        <p:nvSpPr>
          <p:cNvPr id="4" name="Title 3"/>
          <p:cNvSpPr>
            <a:spLocks noGrp="1"/>
          </p:cNvSpPr>
          <p:nvPr>
            <p:ph type="title"/>
          </p:nvPr>
        </p:nvSpPr>
        <p:spPr/>
        <p:txBody>
          <a:bodyPr>
            <a:normAutofit fontScale="90000"/>
          </a:bodyPr>
          <a:lstStyle/>
          <a:p>
            <a:r>
              <a:rPr lang="en-US" dirty="0">
                <a:cs typeface="Arial" panose="020B0604020202020204" pitchFamily="34" charset="0"/>
              </a:rPr>
              <a:t>SURVEY / FEEDBACK!!</a:t>
            </a:r>
          </a:p>
        </p:txBody>
      </p:sp>
      <p:pic>
        <p:nvPicPr>
          <p:cNvPr id="6" name="Content Placeholder 5">
            <a:extLst>
              <a:ext uri="{FF2B5EF4-FFF2-40B4-BE49-F238E27FC236}">
                <a16:creationId xmlns:a16="http://schemas.microsoft.com/office/drawing/2014/main" id="{0C548A39-ACB9-AAC8-4A55-B4A159412487}"/>
              </a:ext>
            </a:extLst>
          </p:cNvPr>
          <p:cNvPicPr>
            <a:picLocks noGrp="1" noChangeAspect="1"/>
          </p:cNvPicPr>
          <p:nvPr>
            <p:ph idx="1"/>
          </p:nvPr>
        </p:nvPicPr>
        <p:blipFill>
          <a:blip r:embed="rId2"/>
          <a:stretch>
            <a:fillRect/>
          </a:stretch>
        </p:blipFill>
        <p:spPr>
          <a:xfrm>
            <a:off x="586573" y="3429000"/>
            <a:ext cx="2407637" cy="2399160"/>
          </a:xfrm>
          <a:prstGeom prst="rect">
            <a:avLst/>
          </a:prstGeom>
        </p:spPr>
      </p:pic>
      <p:pic>
        <p:nvPicPr>
          <p:cNvPr id="7" name="Picture 6">
            <a:extLst>
              <a:ext uri="{FF2B5EF4-FFF2-40B4-BE49-F238E27FC236}">
                <a16:creationId xmlns:a16="http://schemas.microsoft.com/office/drawing/2014/main" id="{FAF90DC1-22E3-9F7C-495B-70ACAB6263F1}"/>
              </a:ext>
            </a:extLst>
          </p:cNvPr>
          <p:cNvPicPr>
            <a:picLocks noChangeAspect="1"/>
          </p:cNvPicPr>
          <p:nvPr/>
        </p:nvPicPr>
        <p:blipFill>
          <a:blip r:embed="rId3"/>
          <a:stretch>
            <a:fillRect/>
          </a:stretch>
        </p:blipFill>
        <p:spPr>
          <a:xfrm>
            <a:off x="2078673" y="1831982"/>
            <a:ext cx="6608127" cy="1042506"/>
          </a:xfrm>
          <a:prstGeom prst="rect">
            <a:avLst/>
          </a:prstGeom>
        </p:spPr>
      </p:pic>
    </p:spTree>
    <p:extLst>
      <p:ext uri="{BB962C8B-B14F-4D97-AF65-F5344CB8AC3E}">
        <p14:creationId xmlns:p14="http://schemas.microsoft.com/office/powerpoint/2010/main" val="537476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330" y="722704"/>
            <a:ext cx="8610970" cy="5412592"/>
          </a:xfrm>
        </p:spPr>
        <p:txBody>
          <a:bodyPr>
            <a:noAutofit/>
          </a:bodyPr>
          <a:lstStyle/>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What is VA Disability Compensation?</a:t>
            </a:r>
          </a:p>
          <a:p>
            <a:r>
              <a:rPr lang="en-US" sz="2400" dirty="0">
                <a:latin typeface="Arial" panose="020B0604020202020204" pitchFamily="34" charset="0"/>
                <a:cs typeface="Arial" panose="020B0604020202020204" pitchFamily="34" charset="0"/>
              </a:rPr>
              <a:t>Financial support and/or other benefits, like health care, for an illness or injury that was caused by, or got worse because of, your active military service.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 disability found to be related to service is called a service-connected disability.</a:t>
            </a:r>
          </a:p>
          <a:p>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3</a:t>
            </a:fld>
            <a:endParaRPr lang="en-US" dirty="0">
              <a:solidFill>
                <a:prstClr val="white"/>
              </a:solidFill>
            </a:endParaRPr>
          </a:p>
        </p:txBody>
      </p:sp>
      <p:sp>
        <p:nvSpPr>
          <p:cNvPr id="4" name="Title 3"/>
          <p:cNvSpPr>
            <a:spLocks noGrp="1"/>
          </p:cNvSpPr>
          <p:nvPr>
            <p:ph type="title"/>
          </p:nvPr>
        </p:nvSpPr>
        <p:spPr/>
        <p:txBody>
          <a:bodyPr>
            <a:normAutofit/>
          </a:bodyPr>
          <a:lstStyle/>
          <a:p>
            <a:r>
              <a:rPr lang="en-US" sz="4000" dirty="0"/>
              <a:t>Disability Compensation</a:t>
            </a:r>
          </a:p>
        </p:txBody>
      </p:sp>
    </p:spTree>
    <p:extLst>
      <p:ext uri="{BB962C8B-B14F-4D97-AF65-F5344CB8AC3E}">
        <p14:creationId xmlns:p14="http://schemas.microsoft.com/office/powerpoint/2010/main" val="3171251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330" y="722704"/>
            <a:ext cx="8610970" cy="5412592"/>
          </a:xfrm>
        </p:spPr>
        <p:txBody>
          <a:bodyPr>
            <a:noAutofit/>
          </a:bodyPr>
          <a:lstStyle/>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A disability can be rated as service-connected on a direct basis, if the following are true:</a:t>
            </a:r>
          </a:p>
          <a:p>
            <a:pPr marL="0" indent="0">
              <a:buNone/>
            </a:pPr>
            <a:endParaRPr lang="en-US" sz="24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A disability, injury or illness occurred during active-duty service</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A currently diagnosed disability exists, and</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There is a link (or nexus) between the current diagnosis and the in-service event. </a:t>
            </a:r>
          </a:p>
          <a:p>
            <a:pPr>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There are other avenues of service connection, but for the purposes of the BDD program, we will focus on direct service connection. </a:t>
            </a:r>
          </a:p>
          <a:p>
            <a:pPr lvl="1"/>
            <a:endParaRPr lang="en-US" sz="20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4</a:t>
            </a:fld>
            <a:endParaRPr lang="en-US" dirty="0">
              <a:solidFill>
                <a:prstClr val="white"/>
              </a:solidFill>
            </a:endParaRPr>
          </a:p>
        </p:txBody>
      </p:sp>
      <p:sp>
        <p:nvSpPr>
          <p:cNvPr id="4" name="Title 3"/>
          <p:cNvSpPr>
            <a:spLocks noGrp="1"/>
          </p:cNvSpPr>
          <p:nvPr>
            <p:ph type="title"/>
          </p:nvPr>
        </p:nvSpPr>
        <p:spPr/>
        <p:txBody>
          <a:bodyPr>
            <a:normAutofit/>
          </a:bodyPr>
          <a:lstStyle/>
          <a:p>
            <a:r>
              <a:rPr lang="en-US" sz="4000" dirty="0"/>
              <a:t>Disability Compensation</a:t>
            </a:r>
          </a:p>
        </p:txBody>
      </p:sp>
    </p:spTree>
    <p:extLst>
      <p:ext uri="{BB962C8B-B14F-4D97-AF65-F5344CB8AC3E}">
        <p14:creationId xmlns:p14="http://schemas.microsoft.com/office/powerpoint/2010/main" val="565392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330" y="722704"/>
            <a:ext cx="8610970" cy="5412592"/>
          </a:xfrm>
        </p:spPr>
        <p:txBody>
          <a:bodyPr>
            <a:noAutofit/>
          </a:bodyPr>
          <a:lstStyle/>
          <a:p>
            <a:pPr marL="0" indent="0">
              <a:buNone/>
            </a:pPr>
            <a:endParaRPr lang="en-US" sz="24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Each disability is assigned a percentage depending on the severity of the condition from 0% to 100% and in 10% increments. </a:t>
            </a:r>
          </a:p>
          <a:p>
            <a:pPr lvl="1">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The rating assigned is based on the evidence, which includes evidence found in your service medical records and VA examinations. </a:t>
            </a:r>
          </a:p>
          <a:p>
            <a:pPr lvl="1">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After all disabilities are assigned a percentage, VA then combines these percentages for an overall disability rating. </a:t>
            </a:r>
          </a:p>
          <a:p>
            <a:pPr lvl="1">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Overall disability rating is then translated into a monetary amount using the VA compensation rate tables.</a:t>
            </a:r>
          </a:p>
          <a:p>
            <a:pPr lvl="2">
              <a:buFont typeface="Arial" panose="020B0604020202020204" pitchFamily="34" charset="0"/>
              <a:buChar char="•"/>
            </a:pPr>
            <a:r>
              <a:rPr lang="en-US" sz="1600" dirty="0">
                <a:latin typeface="Arial" panose="020B0604020202020204" pitchFamily="34" charset="0"/>
                <a:cs typeface="Arial" panose="020B0604020202020204" pitchFamily="34" charset="0"/>
              </a:rPr>
              <a:t>Amount is paid monthly, 1st of the month, in arrears.</a:t>
            </a:r>
          </a:p>
          <a:p>
            <a:pPr lvl="1">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5</a:t>
            </a:fld>
            <a:endParaRPr lang="en-US" dirty="0">
              <a:solidFill>
                <a:prstClr val="white"/>
              </a:solidFill>
            </a:endParaRPr>
          </a:p>
        </p:txBody>
      </p:sp>
      <p:sp>
        <p:nvSpPr>
          <p:cNvPr id="4" name="Title 3"/>
          <p:cNvSpPr>
            <a:spLocks noGrp="1"/>
          </p:cNvSpPr>
          <p:nvPr>
            <p:ph type="title"/>
          </p:nvPr>
        </p:nvSpPr>
        <p:spPr/>
        <p:txBody>
          <a:bodyPr>
            <a:normAutofit/>
          </a:bodyPr>
          <a:lstStyle/>
          <a:p>
            <a:r>
              <a:rPr lang="en-US" sz="4000" dirty="0"/>
              <a:t>Disability Compensation</a:t>
            </a:r>
          </a:p>
        </p:txBody>
      </p:sp>
    </p:spTree>
    <p:extLst>
      <p:ext uri="{BB962C8B-B14F-4D97-AF65-F5344CB8AC3E}">
        <p14:creationId xmlns:p14="http://schemas.microsoft.com/office/powerpoint/2010/main" val="2074422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330" y="722704"/>
            <a:ext cx="8610970" cy="5412592"/>
          </a:xfrm>
        </p:spPr>
        <p:txBody>
          <a:bodyPr>
            <a:noAutofit/>
          </a:bodyPr>
          <a:lstStyle/>
          <a:p>
            <a:pPr marL="342900" marR="0" lvl="0" indent="-342900">
              <a:lnSpc>
                <a:spcPct val="107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You must have a known separation date.</a:t>
            </a:r>
          </a:p>
          <a:p>
            <a:pPr marL="342900" marR="0" lvl="0" indent="-342900">
              <a:lnSpc>
                <a:spcPct val="107000"/>
              </a:lnSpc>
              <a:spcBef>
                <a:spcPts val="0"/>
              </a:spcBef>
              <a:spcAft>
                <a:spcPts val="0"/>
              </a:spcAft>
              <a:buFont typeface="Arial" panose="020B0604020202020204" pitchFamily="34" charset="0"/>
              <a:buChar cha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You must have 90 - 180 days remaining on active-duty date (ETS/Retirement date) at the time you submit your BDD application. </a:t>
            </a:r>
            <a:r>
              <a:rPr lang="en-US" sz="1800" b="1" dirty="0">
                <a:effectLst/>
                <a:latin typeface="Arial" panose="020B0604020202020204" pitchFamily="34" charset="0"/>
                <a:ea typeface="Calibri" panose="020F0502020204030204" pitchFamily="34" charset="0"/>
                <a:cs typeface="Times New Roman" panose="02020603050405020304" pitchFamily="18" charset="0"/>
              </a:rPr>
              <a:t>This is regardless of when your terminal leave period may begin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Arial" panose="020B0604020202020204" pitchFamily="34" charset="0"/>
              <a:buChar cha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You must be available for 45 days immediately following submission of your BDD claim to attend VA examinations.</a:t>
            </a:r>
          </a:p>
          <a:p>
            <a:pPr marL="342900" indent="-342900">
              <a:lnSpc>
                <a:spcPct val="107000"/>
              </a:lnSpc>
              <a:spcBef>
                <a:spcPts val="0"/>
              </a:spcBef>
              <a:buFont typeface="Arial" panose="020B0604020202020204" pitchFamily="34" charset="0"/>
              <a:buChar cha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You must provide a copy of your service treatment records (STRs) for the current period of service, and if you are claiming behavioral health, dental, or vision records, these records should be submitted, as wel</a:t>
            </a:r>
            <a:r>
              <a:rPr lang="en-US" sz="1800" dirty="0">
                <a:latin typeface="Arial" panose="020B0604020202020204" pitchFamily="34" charset="0"/>
                <a:ea typeface="Calibri" panose="020F0502020204030204" pitchFamily="34" charset="0"/>
                <a:cs typeface="Times New Roman" panose="02020603050405020304" pitchFamily="18" charset="0"/>
              </a:rPr>
              <a:t>l.</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You must provide a completed Separation Health Assessment - Part A: Self-Assessment</a:t>
            </a:r>
          </a:p>
          <a:p>
            <a:pPr marR="0" lvl="0">
              <a:lnSpc>
                <a:spcPct val="107000"/>
              </a:lnSpc>
              <a:spcBef>
                <a:spcPts val="0"/>
              </a:spcBef>
              <a:spcAft>
                <a:spcPts val="0"/>
              </a:spcAft>
            </a:pPr>
            <a:endParaRPr lang="en-US" sz="1800" dirty="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Note: </a:t>
            </a:r>
            <a:r>
              <a:rPr lang="en-US" sz="1600" i="1" dirty="0">
                <a:effectLst/>
                <a:latin typeface="Arial" panose="020B0604020202020204" pitchFamily="34" charset="0"/>
                <a:ea typeface="Calibri" panose="020F0502020204030204" pitchFamily="34" charset="0"/>
                <a:cs typeface="Times New Roman" panose="02020603050405020304" pitchFamily="18" charset="0"/>
              </a:rPr>
              <a:t>If you do not meet the BDD requirements you can still file your VA claim prior to discharge at VA.gov.</a:t>
            </a: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lvl="1"/>
            <a:endParaRPr lang="en-US" sz="1600" dirty="0">
              <a:latin typeface="Arial" panose="020B0604020202020204" pitchFamily="34" charset="0"/>
              <a:cs typeface="Arial" panose="020B0604020202020204" pitchFamily="34" charset="0"/>
            </a:endParaRPr>
          </a:p>
          <a:p>
            <a:pPr lvl="1"/>
            <a:endParaRPr lang="en-US" sz="1600" dirty="0">
              <a:latin typeface="Arial" panose="020B0604020202020204" pitchFamily="34" charset="0"/>
              <a:cs typeface="Arial" panose="020B0604020202020204" pitchFamily="34" charset="0"/>
            </a:endParaRPr>
          </a:p>
          <a:p>
            <a:pPr lvl="1"/>
            <a:endParaRPr lang="en-US" sz="16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6</a:t>
            </a:fld>
            <a:endParaRPr lang="en-US" dirty="0">
              <a:solidFill>
                <a:prstClr val="white"/>
              </a:solidFill>
            </a:endParaRPr>
          </a:p>
        </p:txBody>
      </p:sp>
      <p:sp>
        <p:nvSpPr>
          <p:cNvPr id="4" name="Title 3"/>
          <p:cNvSpPr>
            <a:spLocks noGrp="1"/>
          </p:cNvSpPr>
          <p:nvPr>
            <p:ph type="title"/>
          </p:nvPr>
        </p:nvSpPr>
        <p:spPr/>
        <p:txBody>
          <a:bodyPr>
            <a:normAutofit/>
          </a:bodyPr>
          <a:lstStyle/>
          <a:p>
            <a:r>
              <a:rPr lang="en-US" sz="4000" dirty="0"/>
              <a:t>BDD Eligibility Requirements</a:t>
            </a:r>
          </a:p>
        </p:txBody>
      </p:sp>
    </p:spTree>
    <p:extLst>
      <p:ext uri="{BB962C8B-B14F-4D97-AF65-F5344CB8AC3E}">
        <p14:creationId xmlns:p14="http://schemas.microsoft.com/office/powerpoint/2010/main" val="2587820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7</a:t>
            </a:fld>
            <a:endParaRPr lang="en-US" dirty="0">
              <a:solidFill>
                <a:prstClr val="white"/>
              </a:solidFill>
            </a:endParaRPr>
          </a:p>
        </p:txBody>
      </p:sp>
      <p:sp>
        <p:nvSpPr>
          <p:cNvPr id="4" name="Title 3"/>
          <p:cNvSpPr>
            <a:spLocks noGrp="1"/>
          </p:cNvSpPr>
          <p:nvPr>
            <p:ph type="title"/>
          </p:nvPr>
        </p:nvSpPr>
        <p:spPr/>
        <p:txBody>
          <a:bodyPr>
            <a:normAutofit/>
          </a:bodyPr>
          <a:lstStyle/>
          <a:p>
            <a:r>
              <a:rPr lang="en-US" sz="4000" dirty="0"/>
              <a:t>BDD Exclusions</a:t>
            </a:r>
          </a:p>
        </p:txBody>
      </p:sp>
      <p:sp>
        <p:nvSpPr>
          <p:cNvPr id="7" name="Text Placeholder 3">
            <a:extLst>
              <a:ext uri="{FF2B5EF4-FFF2-40B4-BE49-F238E27FC236}">
                <a16:creationId xmlns:a16="http://schemas.microsoft.com/office/drawing/2014/main" id="{C58390EB-C5A0-0480-3E62-31B0BC584902}"/>
              </a:ext>
            </a:extLst>
          </p:cNvPr>
          <p:cNvSpPr txBox="1">
            <a:spLocks/>
          </p:cNvSpPr>
          <p:nvPr/>
        </p:nvSpPr>
        <p:spPr>
          <a:xfrm>
            <a:off x="457205" y="838201"/>
            <a:ext cx="8229595" cy="528797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7000"/>
              </a:lnSpc>
              <a:spcBef>
                <a:spcPts val="0"/>
              </a:spcBef>
              <a:buNone/>
            </a:pPr>
            <a:r>
              <a:rPr lang="en-US" sz="1800" dirty="0">
                <a:latin typeface="Arial" panose="020B0604020202020204" pitchFamily="34" charset="0"/>
                <a:ea typeface="Calibri" panose="020F0502020204030204" pitchFamily="34" charset="0"/>
                <a:cs typeface="Arial" panose="020B0604020202020204" pitchFamily="34" charset="0"/>
              </a:rPr>
              <a:t>The following issues and conditions are excluded from BDD claims:</a:t>
            </a:r>
          </a:p>
          <a:p>
            <a:pPr>
              <a:lnSpc>
                <a:spcPct val="107000"/>
              </a:lnSpc>
              <a:spcBef>
                <a:spcPts val="0"/>
              </a:spcBef>
            </a:pPr>
            <a:endParaRPr lang="en-US" sz="1800" dirty="0">
              <a:latin typeface="Arial" panose="020B0604020202020204" pitchFamily="34" charset="0"/>
              <a:ea typeface="Calibri" panose="020F0502020204030204" pitchFamily="34" charset="0"/>
              <a:cs typeface="Arial" panose="020B0604020202020204" pitchFamily="34" charset="0"/>
            </a:endParaRPr>
          </a:p>
          <a:p>
            <a:pPr lvl="1">
              <a:lnSpc>
                <a:spcPct val="107000"/>
              </a:lnSpc>
              <a:spcBef>
                <a:spcPts val="0"/>
              </a:spcBef>
              <a:buFont typeface="Arial" panose="020B0604020202020204" pitchFamily="34" charset="0"/>
              <a:buChar char="•"/>
            </a:pPr>
            <a:r>
              <a:rPr lang="en-US" sz="1600" dirty="0">
                <a:latin typeface="Arial" panose="020B0604020202020204" pitchFamily="34" charset="0"/>
                <a:ea typeface="Calibri" panose="020F0502020204030204" pitchFamily="34" charset="0"/>
                <a:cs typeface="Arial" panose="020B0604020202020204" pitchFamily="34" charset="0"/>
              </a:rPr>
              <a:t>Service Members who do not meet the eligibility requirements noted previously</a:t>
            </a:r>
          </a:p>
          <a:p>
            <a:pPr lvl="1">
              <a:lnSpc>
                <a:spcPct val="107000"/>
              </a:lnSpc>
              <a:spcBef>
                <a:spcPts val="0"/>
              </a:spcBef>
              <a:buFont typeface="Arial" panose="020B0604020202020204" pitchFamily="34" charset="0"/>
              <a:buChar char="•"/>
            </a:pPr>
            <a:r>
              <a:rPr lang="en-US" sz="1600" dirty="0">
                <a:latin typeface="Arial" panose="020B0604020202020204" pitchFamily="34" charset="0"/>
                <a:ea typeface="Calibri" panose="020F0502020204030204" pitchFamily="34" charset="0"/>
                <a:cs typeface="Arial" panose="020B0604020202020204" pitchFamily="34" charset="0"/>
              </a:rPr>
              <a:t>Are seriously ill or injured</a:t>
            </a:r>
          </a:p>
          <a:p>
            <a:pPr lvl="1">
              <a:lnSpc>
                <a:spcPct val="107000"/>
              </a:lnSpc>
              <a:spcBef>
                <a:spcPts val="0"/>
              </a:spcBef>
              <a:buFont typeface="Arial" panose="020B0604020202020204" pitchFamily="34" charset="0"/>
              <a:buChar char="•"/>
            </a:pPr>
            <a:r>
              <a:rPr lang="en-US" sz="1600" dirty="0">
                <a:latin typeface="Arial" panose="020B0604020202020204" pitchFamily="34" charset="0"/>
                <a:ea typeface="Calibri" panose="020F0502020204030204" pitchFamily="34" charset="0"/>
                <a:cs typeface="Arial" panose="020B0604020202020204" pitchFamily="34" charset="0"/>
              </a:rPr>
              <a:t>Lost a body part</a:t>
            </a:r>
          </a:p>
          <a:p>
            <a:pPr lvl="1">
              <a:lnSpc>
                <a:spcPct val="107000"/>
              </a:lnSpc>
              <a:spcBef>
                <a:spcPts val="0"/>
              </a:spcBef>
              <a:buFont typeface="Arial" panose="020B0604020202020204" pitchFamily="34" charset="0"/>
              <a:buChar char="•"/>
            </a:pPr>
            <a:r>
              <a:rPr lang="en-US" sz="1600" dirty="0">
                <a:latin typeface="Arial" panose="020B0604020202020204" pitchFamily="34" charset="0"/>
                <a:ea typeface="Calibri" panose="020F0502020204030204" pitchFamily="34" charset="0"/>
                <a:cs typeface="Arial" panose="020B0604020202020204" pitchFamily="34" charset="0"/>
              </a:rPr>
              <a:t>Are terminally ill</a:t>
            </a:r>
          </a:p>
          <a:p>
            <a:pPr lvl="1">
              <a:lnSpc>
                <a:spcPct val="107000"/>
              </a:lnSpc>
              <a:spcBef>
                <a:spcPts val="0"/>
              </a:spcBef>
              <a:buFont typeface="Arial" panose="020B0604020202020204" pitchFamily="34" charset="0"/>
              <a:buChar char="•"/>
            </a:pPr>
            <a:r>
              <a:rPr lang="en-US" sz="1600" dirty="0">
                <a:latin typeface="Arial" panose="020B0604020202020204" pitchFamily="34" charset="0"/>
                <a:ea typeface="Calibri" panose="020F0502020204030204" pitchFamily="34" charset="0"/>
                <a:cs typeface="Arial" panose="020B0604020202020204" pitchFamily="34" charset="0"/>
              </a:rPr>
              <a:t>Claims for Service Members awaiting discharge while hospitalized in a VA or military treatment facility or</a:t>
            </a:r>
          </a:p>
          <a:p>
            <a:pPr lvl="1">
              <a:lnSpc>
                <a:spcPct val="107000"/>
              </a:lnSpc>
              <a:spcBef>
                <a:spcPts val="0"/>
              </a:spcBef>
              <a:buFont typeface="Arial" panose="020B0604020202020204" pitchFamily="34" charset="0"/>
              <a:buChar char="•"/>
            </a:pPr>
            <a:r>
              <a:rPr lang="en-US" sz="1600" dirty="0">
                <a:latin typeface="Arial" panose="020B0604020202020204" pitchFamily="34" charset="0"/>
                <a:ea typeface="Calibri" panose="020F0502020204030204" pitchFamily="34" charset="0"/>
                <a:cs typeface="Arial" panose="020B0604020202020204" pitchFamily="34" charset="0"/>
              </a:rPr>
              <a:t>Claims that require a character of discharge determination</a:t>
            </a:r>
          </a:p>
          <a:p>
            <a:pPr lvl="1">
              <a:lnSpc>
                <a:spcPct val="107000"/>
              </a:lnSpc>
              <a:spcBef>
                <a:spcPts val="0"/>
              </a:spcBef>
              <a:buFont typeface="Arial" panose="020B0604020202020204" pitchFamily="34" charset="0"/>
              <a:buChar char="•"/>
            </a:pPr>
            <a:endParaRPr lang="en-US" sz="1600"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0"/>
              </a:spcBef>
              <a:buNone/>
            </a:pPr>
            <a:r>
              <a:rPr lang="en-US" sz="1800" dirty="0">
                <a:latin typeface="Arial" panose="020B0604020202020204" pitchFamily="34" charset="0"/>
                <a:cs typeface="Arial" panose="020B0604020202020204" pitchFamily="34" charset="0"/>
              </a:rPr>
              <a:t>Service Members who are excluded from the BDD program can submit a VA claim through the Fully Developed Claim program or the Standard Claim Process.</a:t>
            </a:r>
          </a:p>
          <a:p>
            <a:pPr marL="285750" indent="-285750">
              <a:lnSpc>
                <a:spcPct val="107000"/>
              </a:lnSpc>
              <a:spcBef>
                <a:spcPts val="0"/>
              </a:spcBef>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1412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8</a:t>
            </a:fld>
            <a:endParaRPr lang="en-US" dirty="0">
              <a:solidFill>
                <a:prstClr val="white"/>
              </a:solidFill>
            </a:endParaRPr>
          </a:p>
        </p:txBody>
      </p:sp>
      <p:sp>
        <p:nvSpPr>
          <p:cNvPr id="4" name="Title 3"/>
          <p:cNvSpPr>
            <a:spLocks noGrp="1"/>
          </p:cNvSpPr>
          <p:nvPr>
            <p:ph type="title"/>
          </p:nvPr>
        </p:nvSpPr>
        <p:spPr/>
        <p:txBody>
          <a:bodyPr>
            <a:normAutofit/>
          </a:bodyPr>
          <a:lstStyle/>
          <a:p>
            <a:r>
              <a:rPr lang="en-US" sz="4000" dirty="0"/>
              <a:t>More than 180 Days remaining</a:t>
            </a:r>
          </a:p>
        </p:txBody>
      </p:sp>
      <p:sp>
        <p:nvSpPr>
          <p:cNvPr id="7" name="Text Placeholder 3">
            <a:extLst>
              <a:ext uri="{FF2B5EF4-FFF2-40B4-BE49-F238E27FC236}">
                <a16:creationId xmlns:a16="http://schemas.microsoft.com/office/drawing/2014/main" id="{04469615-9BD7-F754-FB4A-43212BDD5A47}"/>
              </a:ext>
            </a:extLst>
          </p:cNvPr>
          <p:cNvSpPr txBox="1">
            <a:spLocks/>
          </p:cNvSpPr>
          <p:nvPr/>
        </p:nvSpPr>
        <p:spPr>
          <a:xfrm>
            <a:off x="457205" y="838201"/>
            <a:ext cx="8229595" cy="528797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7000"/>
              </a:lnSpc>
              <a:spcBef>
                <a:spcPts val="0"/>
              </a:spcBef>
              <a:buNone/>
            </a:pPr>
            <a:r>
              <a:rPr lang="en-US" sz="1800" dirty="0">
                <a:latin typeface="Arial" panose="020B0604020202020204" pitchFamily="34" charset="0"/>
                <a:ea typeface="Calibri" panose="020F0502020204030204" pitchFamily="34" charset="0"/>
                <a:cs typeface="Arial" panose="020B0604020202020204" pitchFamily="34" charset="0"/>
              </a:rPr>
              <a:t>If your release from active-duty date is more than 180 days out, participation in the BDD program will not be permitted. </a:t>
            </a:r>
          </a:p>
          <a:p>
            <a:pPr>
              <a:lnSpc>
                <a:spcPct val="107000"/>
              </a:lnSpc>
              <a:spcBef>
                <a:spcPts val="0"/>
              </a:spcBef>
            </a:pPr>
            <a:endParaRPr lang="en-US" sz="1800"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0"/>
              </a:spcBef>
              <a:buNone/>
            </a:pPr>
            <a:r>
              <a:rPr lang="en-US" sz="1800" dirty="0">
                <a:latin typeface="Arial" panose="020B0604020202020204" pitchFamily="34" charset="0"/>
                <a:ea typeface="Calibri" panose="020F0502020204030204" pitchFamily="34" charset="0"/>
                <a:cs typeface="Arial" panose="020B0604020202020204" pitchFamily="34" charset="0"/>
              </a:rPr>
              <a:t>However, you can take steps to prepare yourself to participate in the program when you do meet the criteria:</a:t>
            </a:r>
          </a:p>
          <a:p>
            <a:pPr>
              <a:lnSpc>
                <a:spcPct val="107000"/>
              </a:lnSpc>
              <a:spcBef>
                <a:spcPts val="0"/>
              </a:spcBef>
            </a:pPr>
            <a:endParaRPr lang="en-US" sz="1800" dirty="0">
              <a:latin typeface="Arial" panose="020B0604020202020204" pitchFamily="34" charset="0"/>
              <a:ea typeface="Calibri" panose="020F0502020204030204" pitchFamily="34" charset="0"/>
              <a:cs typeface="Arial" panose="020B0604020202020204" pitchFamily="34" charset="0"/>
            </a:endParaRPr>
          </a:p>
          <a:p>
            <a:pPr lvl="1">
              <a:lnSpc>
                <a:spcPct val="107000"/>
              </a:lnSpc>
              <a:spcBef>
                <a:spcPts val="0"/>
              </a:spcBef>
              <a:buFont typeface="Arial" panose="020B0604020202020204" pitchFamily="34" charset="0"/>
              <a:buChar char="•"/>
            </a:pPr>
            <a:r>
              <a:rPr lang="en-US" sz="1600" dirty="0">
                <a:latin typeface="Arial" panose="020B0604020202020204" pitchFamily="34" charset="0"/>
                <a:ea typeface="Calibri" panose="020F0502020204030204" pitchFamily="34" charset="0"/>
                <a:cs typeface="Arial" panose="020B0604020202020204" pitchFamily="34" charset="0"/>
              </a:rPr>
              <a:t>Create a VA.gov account</a:t>
            </a:r>
          </a:p>
          <a:p>
            <a:pPr lvl="1">
              <a:lnSpc>
                <a:spcPct val="107000"/>
              </a:lnSpc>
              <a:spcBef>
                <a:spcPts val="0"/>
              </a:spcBef>
              <a:buFont typeface="Arial" panose="020B0604020202020204" pitchFamily="34" charset="0"/>
              <a:buChar char="•"/>
            </a:pPr>
            <a:endParaRPr lang="en-US" sz="1600" dirty="0">
              <a:latin typeface="Arial" panose="020B0604020202020204" pitchFamily="34" charset="0"/>
              <a:ea typeface="Calibri" panose="020F0502020204030204" pitchFamily="34" charset="0"/>
              <a:cs typeface="Arial" panose="020B0604020202020204" pitchFamily="34" charset="0"/>
            </a:endParaRPr>
          </a:p>
          <a:p>
            <a:pPr lvl="1">
              <a:lnSpc>
                <a:spcPct val="107000"/>
              </a:lnSpc>
              <a:spcBef>
                <a:spcPts val="0"/>
              </a:spcBef>
              <a:buFont typeface="Arial" panose="020B0604020202020204" pitchFamily="34" charset="0"/>
              <a:buChar char="•"/>
            </a:pPr>
            <a:r>
              <a:rPr lang="en-US" sz="1600" dirty="0">
                <a:latin typeface="Arial" panose="020B0604020202020204" pitchFamily="34" charset="0"/>
                <a:ea typeface="Calibri" panose="020F0502020204030204" pitchFamily="34" charset="0"/>
                <a:cs typeface="Arial" panose="020B0604020202020204" pitchFamily="34" charset="0"/>
              </a:rPr>
              <a:t>Obtain a complete copy of your service treatment records, to include behavioral health, dental and vision records (if applicable). </a:t>
            </a:r>
          </a:p>
          <a:p>
            <a:pPr lvl="1">
              <a:lnSpc>
                <a:spcPct val="107000"/>
              </a:lnSpc>
              <a:spcBef>
                <a:spcPts val="0"/>
              </a:spcBef>
              <a:buFont typeface="Arial" panose="020B0604020202020204" pitchFamily="34" charset="0"/>
              <a:buChar char="•"/>
            </a:pPr>
            <a:endParaRPr lang="en-US" sz="1600" dirty="0">
              <a:latin typeface="Arial" panose="020B0604020202020204" pitchFamily="34" charset="0"/>
              <a:ea typeface="Calibri" panose="020F0502020204030204" pitchFamily="34" charset="0"/>
              <a:cs typeface="Arial" panose="020B0604020202020204" pitchFamily="34" charset="0"/>
            </a:endParaRPr>
          </a:p>
          <a:p>
            <a:pPr lvl="1">
              <a:lnSpc>
                <a:spcPct val="107000"/>
              </a:lnSpc>
              <a:spcBef>
                <a:spcPts val="0"/>
              </a:spcBef>
              <a:buFont typeface="Arial" panose="020B0604020202020204" pitchFamily="34" charset="0"/>
              <a:buChar char="•"/>
            </a:pPr>
            <a:r>
              <a:rPr lang="en-US" sz="1600" dirty="0">
                <a:latin typeface="Arial" panose="020B0604020202020204" pitchFamily="34" charset="0"/>
                <a:ea typeface="Calibri" panose="020F0502020204030204" pitchFamily="34" charset="0"/>
                <a:cs typeface="Arial" panose="020B0604020202020204" pitchFamily="34" charset="0"/>
              </a:rPr>
              <a:t>Prepare a list of the chronic conditions you will claim</a:t>
            </a:r>
          </a:p>
          <a:p>
            <a:pPr marL="285750" indent="-285750">
              <a:lnSpc>
                <a:spcPct val="107000"/>
              </a:lnSpc>
              <a:spcBef>
                <a:spcPts val="0"/>
              </a:spcBef>
              <a:buFont typeface="Arial" panose="020B0604020202020204" pitchFamily="34" charset="0"/>
              <a:buChar char="•"/>
            </a:pPr>
            <a:endParaRPr lang="en-US" sz="1800" dirty="0">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1412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9</a:t>
            </a:fld>
            <a:endParaRPr lang="en-US" dirty="0">
              <a:solidFill>
                <a:prstClr val="white"/>
              </a:solidFill>
            </a:endParaRPr>
          </a:p>
        </p:txBody>
      </p:sp>
      <p:sp>
        <p:nvSpPr>
          <p:cNvPr id="4" name="Title 3"/>
          <p:cNvSpPr>
            <a:spLocks noGrp="1"/>
          </p:cNvSpPr>
          <p:nvPr>
            <p:ph type="title"/>
          </p:nvPr>
        </p:nvSpPr>
        <p:spPr/>
        <p:txBody>
          <a:bodyPr>
            <a:normAutofit/>
          </a:bodyPr>
          <a:lstStyle/>
          <a:p>
            <a:r>
              <a:rPr lang="en-US" sz="4000" dirty="0"/>
              <a:t>Submitting Claim</a:t>
            </a:r>
          </a:p>
        </p:txBody>
      </p:sp>
      <p:sp>
        <p:nvSpPr>
          <p:cNvPr id="5" name="Text Placeholder 3">
            <a:extLst>
              <a:ext uri="{FF2B5EF4-FFF2-40B4-BE49-F238E27FC236}">
                <a16:creationId xmlns:a16="http://schemas.microsoft.com/office/drawing/2014/main" id="{EBE254FB-B4B6-7C1F-4AF9-0A2E52F8ADD5}"/>
              </a:ext>
            </a:extLst>
          </p:cNvPr>
          <p:cNvSpPr txBox="1">
            <a:spLocks/>
          </p:cNvSpPr>
          <p:nvPr/>
        </p:nvSpPr>
        <p:spPr>
          <a:xfrm>
            <a:off x="495302" y="703869"/>
            <a:ext cx="8153395" cy="3316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7000"/>
              </a:lnSpc>
              <a:spcBef>
                <a:spcPts val="0"/>
              </a:spcBef>
            </a:pPr>
            <a:r>
              <a:rPr lang="en-US" sz="1800" dirty="0">
                <a:latin typeface="Arial" panose="020B0604020202020204" pitchFamily="34" charset="0"/>
                <a:ea typeface="Calibri" panose="020F0502020204030204" pitchFamily="34" charset="0"/>
                <a:cs typeface="Times New Roman" panose="02020603050405020304" pitchFamily="18" charset="0"/>
              </a:rPr>
              <a:t>Before submitting your BDD claim, please review the BDD Program guide, </a:t>
            </a:r>
            <a:r>
              <a:rPr lang="en-US" sz="1800" dirty="0">
                <a:latin typeface="Arial" panose="020B0604020202020204" pitchFamily="34" charset="0"/>
                <a:ea typeface="Calibri" panose="020F0502020204030204" pitchFamily="34" charset="0"/>
                <a:cs typeface="Arial" panose="020B0604020202020204" pitchFamily="34" charset="0"/>
              </a:rPr>
              <a:t>which can be requested from the Germany BDD Office.</a:t>
            </a:r>
          </a:p>
          <a:p>
            <a:pPr>
              <a:lnSpc>
                <a:spcPct val="107000"/>
              </a:lnSpc>
              <a:spcBef>
                <a:spcPts val="0"/>
              </a:spcBef>
            </a:pPr>
            <a:endParaRPr lang="en-US" sz="1800" dirty="0">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Bef>
                <a:spcPts val="0"/>
              </a:spcBef>
              <a:buFont typeface="Arial" panose="020B0604020202020204" pitchFamily="34" charset="0"/>
              <a:buChar char="•"/>
            </a:pPr>
            <a:r>
              <a:rPr lang="en-US" sz="1800" dirty="0">
                <a:latin typeface="Arial" panose="020B0604020202020204" pitchFamily="34" charset="0"/>
                <a:ea typeface="Calibri" panose="020F0502020204030204" pitchFamily="34" charset="0"/>
                <a:cs typeface="Arial" panose="020B0604020202020204" pitchFamily="34" charset="0"/>
              </a:rPr>
              <a:t>Applications and supporting evidence/records are submitted through </a:t>
            </a:r>
            <a:r>
              <a:rPr lang="en-US" sz="18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https://www.va.gov</a:t>
            </a:r>
            <a:endParaRPr lang="en-US" sz="1800" u="sng" dirty="0">
              <a:solidFill>
                <a:srgbClr val="0000FF"/>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pPr>
            <a:endParaRPr lang="en-US" sz="1600" dirty="0">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Bef>
                <a:spcPts val="0"/>
              </a:spcBef>
              <a:buFont typeface="Arial" panose="020B0604020202020204" pitchFamily="34" charset="0"/>
              <a:buChar char="•"/>
            </a:pPr>
            <a:r>
              <a:rPr lang="en-US" sz="1800" dirty="0">
                <a:latin typeface="Arial" panose="020B0604020202020204" pitchFamily="34" charset="0"/>
                <a:ea typeface="Calibri" panose="020F0502020204030204" pitchFamily="34" charset="0"/>
                <a:cs typeface="Arial" panose="020B0604020202020204" pitchFamily="34" charset="0"/>
              </a:rPr>
              <a:t>After a claim is submitted on VA.gov, Service Members should send an e-mail to </a:t>
            </a:r>
            <a:r>
              <a:rPr lang="en-US" sz="1800" u="sng" dirty="0">
                <a:solidFill>
                  <a:srgbClr val="0000FF"/>
                </a:solidFill>
                <a:latin typeface="Arial" panose="020B0604020202020204" pitchFamily="34" charset="0"/>
                <a:cs typeface="Arial" panose="020B0604020202020204" pitchFamily="34" charset="0"/>
              </a:rPr>
              <a:t>GermanyBDD.VBAPIT@va.gov </a:t>
            </a:r>
            <a:r>
              <a:rPr lang="en-US" sz="1800" dirty="0">
                <a:latin typeface="Arial" panose="020B0604020202020204" pitchFamily="34" charset="0"/>
                <a:cs typeface="Arial" panose="020B0604020202020204" pitchFamily="34" charset="0"/>
              </a:rPr>
              <a:t>to provide </a:t>
            </a:r>
            <a:r>
              <a:rPr lang="en-US" sz="1800" dirty="0">
                <a:latin typeface="Arial" panose="020B0604020202020204" pitchFamily="34" charset="0"/>
                <a:ea typeface="Calibri" panose="020F0502020204030204" pitchFamily="34" charset="0"/>
                <a:cs typeface="Arial" panose="020B0604020202020204" pitchFamily="34" charset="0"/>
              </a:rPr>
              <a:t>your Va.gov Claim ID number.</a:t>
            </a:r>
          </a:p>
          <a:p>
            <a:pPr marL="0" indent="0">
              <a:lnSpc>
                <a:spcPct val="107000"/>
              </a:lnSpc>
              <a:spcBef>
                <a:spcPts val="0"/>
              </a:spcBef>
              <a:buNone/>
            </a:pPr>
            <a:endParaRPr lang="en-US" sz="1800" dirty="0">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Bef>
                <a:spcPts val="0"/>
              </a:spcBef>
              <a:spcAft>
                <a:spcPts val="800"/>
              </a:spcAft>
              <a:buFont typeface="Arial" panose="020B0604020202020204" pitchFamily="34" charset="0"/>
              <a:buChar char="•"/>
            </a:pPr>
            <a:r>
              <a:rPr lang="en-US" sz="1800" dirty="0">
                <a:latin typeface="Arial" panose="020B0604020202020204" pitchFamily="34" charset="0"/>
                <a:ea typeface="Calibri" panose="020F0502020204030204" pitchFamily="34" charset="0"/>
                <a:cs typeface="Arial" panose="020B0604020202020204" pitchFamily="34" charset="0"/>
              </a:rPr>
              <a:t>A manual/physical application can be submitted to our office via </a:t>
            </a:r>
            <a:r>
              <a:rPr lang="en-US" sz="1800" b="1" dirty="0">
                <a:latin typeface="Arial" panose="020B0604020202020204" pitchFamily="34" charset="0"/>
                <a:ea typeface="Calibri" panose="020F0502020204030204" pitchFamily="34" charset="0"/>
                <a:cs typeface="Arial" panose="020B0604020202020204" pitchFamily="34" charset="0"/>
              </a:rPr>
              <a:t>Quick Submit </a:t>
            </a:r>
            <a:r>
              <a:rPr lang="en-US" sz="1800" dirty="0">
                <a:latin typeface="Arial" panose="020B0604020202020204" pitchFamily="34" charset="0"/>
                <a:ea typeface="Calibri" panose="020F0502020204030204" pitchFamily="34" charset="0"/>
                <a:cs typeface="Arial" panose="020B0604020202020204" pitchFamily="34" charset="0"/>
              </a:rPr>
              <a:t>at </a:t>
            </a:r>
            <a:r>
              <a:rPr lang="en-US" sz="1800" dirty="0">
                <a:solidFill>
                  <a:srgbClr val="0000FF"/>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https://access.va.gov/</a:t>
            </a:r>
            <a:r>
              <a:rPr lang="en-US" sz="1800" dirty="0">
                <a:solidFill>
                  <a:srgbClr val="0000FF"/>
                </a:solidFill>
                <a:latin typeface="Arial" panose="020B0604020202020204" pitchFamily="34" charset="0"/>
                <a:ea typeface="Calibri" panose="020F0502020204030204" pitchFamily="34" charset="0"/>
                <a:cs typeface="Arial" panose="020B0604020202020204" pitchFamily="34" charset="0"/>
              </a:rPr>
              <a:t> </a:t>
            </a:r>
          </a:p>
          <a:p>
            <a:pPr>
              <a:lnSpc>
                <a:spcPct val="107000"/>
              </a:lnSpc>
              <a:spcBef>
                <a:spcPts val="0"/>
              </a:spcBef>
              <a:spcAft>
                <a:spcPts val="800"/>
              </a:spcAft>
            </a:pPr>
            <a:endParaRPr lang="en-US" dirty="0"/>
          </a:p>
          <a:p>
            <a:pPr marL="285750" indent="-285750">
              <a:buFont typeface="Arial" panose="020B0604020202020204" pitchFamily="34" charset="0"/>
              <a:buChar char="•"/>
            </a:pPr>
            <a:endParaRPr lang="en-US" dirty="0"/>
          </a:p>
        </p:txBody>
      </p:sp>
      <p:sp>
        <p:nvSpPr>
          <p:cNvPr id="6" name="AutoShape 2" descr="DoD Disability Forms &amp;amp; VA Disability Forms • Military Disability Made Easy">
            <a:extLst>
              <a:ext uri="{FF2B5EF4-FFF2-40B4-BE49-F238E27FC236}">
                <a16:creationId xmlns:a16="http://schemas.microsoft.com/office/drawing/2014/main" id="{2CA7830A-98A2-AE0C-4918-A1C19810F3D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a:extLst>
              <a:ext uri="{FF2B5EF4-FFF2-40B4-BE49-F238E27FC236}">
                <a16:creationId xmlns:a16="http://schemas.microsoft.com/office/drawing/2014/main" id="{9484FDD8-86D0-5908-83B5-279C836B0D66}"/>
              </a:ext>
            </a:extLst>
          </p:cNvPr>
          <p:cNvSpPr txBox="1"/>
          <p:nvPr/>
        </p:nvSpPr>
        <p:spPr>
          <a:xfrm>
            <a:off x="1143000" y="4495800"/>
            <a:ext cx="184731" cy="369332"/>
          </a:xfrm>
          <a:prstGeom prst="rect">
            <a:avLst/>
          </a:prstGeom>
          <a:noFill/>
        </p:spPr>
        <p:txBody>
          <a:bodyPr wrap="square" rtlCol="0">
            <a:spAutoFit/>
          </a:bodyPr>
          <a:lstStyle/>
          <a:p>
            <a:endParaRPr lang="en-US" dirty="0"/>
          </a:p>
        </p:txBody>
      </p:sp>
      <p:pic>
        <p:nvPicPr>
          <p:cNvPr id="9" name="Picture 8">
            <a:extLst>
              <a:ext uri="{FF2B5EF4-FFF2-40B4-BE49-F238E27FC236}">
                <a16:creationId xmlns:a16="http://schemas.microsoft.com/office/drawing/2014/main" id="{B2EACB6C-8C50-154B-B1E7-1240585AE1A9}"/>
              </a:ext>
            </a:extLst>
          </p:cNvPr>
          <p:cNvPicPr>
            <a:picLocks noChangeAspect="1"/>
          </p:cNvPicPr>
          <p:nvPr/>
        </p:nvPicPr>
        <p:blipFill>
          <a:blip r:embed="rId4"/>
          <a:stretch>
            <a:fillRect/>
          </a:stretch>
        </p:blipFill>
        <p:spPr>
          <a:xfrm>
            <a:off x="4724400" y="4069080"/>
            <a:ext cx="4159044" cy="1620565"/>
          </a:xfrm>
          <a:prstGeom prst="rect">
            <a:avLst/>
          </a:prstGeom>
        </p:spPr>
      </p:pic>
    </p:spTree>
    <p:extLst>
      <p:ext uri="{BB962C8B-B14F-4D97-AF65-F5344CB8AC3E}">
        <p14:creationId xmlns:p14="http://schemas.microsoft.com/office/powerpoint/2010/main" val="17075313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6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7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F63BDB1EDEA4E42970A53FF692655BF" ma:contentTypeVersion="4" ma:contentTypeDescription="Create a new document." ma:contentTypeScope="" ma:versionID="58286fd9f446554bac9e973c05236f46">
  <xsd:schema xmlns:xsd="http://www.w3.org/2001/XMLSchema" xmlns:xs="http://www.w3.org/2001/XMLSchema" xmlns:p="http://schemas.microsoft.com/office/2006/metadata/properties" xmlns:ns2="220f7e65-2ee7-4e62-93c7-f0e2ac29ec23" xmlns:ns3="185cb110-2bff-4744-93e8-02451137f47d" xmlns:ns4="c4ae85a6-432d-46cb-b9e5-16b843dbfe80" targetNamespace="http://schemas.microsoft.com/office/2006/metadata/properties" ma:root="true" ma:fieldsID="97e4cd2c8555f0a69a5f8380d8c920d0" ns2:_="" ns3:_="" ns4:_="">
    <xsd:import namespace="220f7e65-2ee7-4e62-93c7-f0e2ac29ec23"/>
    <xsd:import namespace="185cb110-2bff-4744-93e8-02451137f47d"/>
    <xsd:import namespace="c4ae85a6-432d-46cb-b9e5-16b843dbfe80"/>
    <xsd:element name="properties">
      <xsd:complexType>
        <xsd:sequence>
          <xsd:element name="documentManagement">
            <xsd:complexType>
              <xsd:all>
                <xsd:element ref="ns2:SharedWithUsers" minOccurs="0"/>
                <xsd:element ref="ns3:SharedWithDetails"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f7e65-2ee7-4e62-93c7-f0e2ac29ec2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85cb110-2bff-4744-93e8-02451137f47d" elementFormDefault="qualified">
    <xsd:import namespace="http://schemas.microsoft.com/office/2006/documentManagement/types"/>
    <xsd:import namespace="http://schemas.microsoft.com/office/infopath/2007/PartnerControls"/>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4ae85a6-432d-46cb-b9e5-16b843dbfe8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F17E37-EE89-4F79-9364-327057B802E5}">
  <ds:schemaRefs>
    <ds:schemaRef ds:uri="http://schemas.microsoft.com/sharepoint/v3/contenttype/forms"/>
  </ds:schemaRefs>
</ds:datastoreItem>
</file>

<file path=customXml/itemProps2.xml><?xml version="1.0" encoding="utf-8"?>
<ds:datastoreItem xmlns:ds="http://schemas.openxmlformats.org/officeDocument/2006/customXml" ds:itemID="{B0AECF78-B199-43F1-8289-2183D5BC4370}">
  <ds:schemaRefs>
    <ds:schemaRef ds:uri="http://purl.org/dc/dcmitype/"/>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c4ae85a6-432d-46cb-b9e5-16b843dbfe80"/>
    <ds:schemaRef ds:uri="220f7e65-2ee7-4e62-93c7-f0e2ac29ec23"/>
    <ds:schemaRef ds:uri="http://purl.org/dc/terms/"/>
    <ds:schemaRef ds:uri="http://schemas.microsoft.com/office/infopath/2007/PartnerControls"/>
    <ds:schemaRef ds:uri="185cb110-2bff-4744-93e8-02451137f47d"/>
    <ds:schemaRef ds:uri="http://www.w3.org/XML/1998/namespace"/>
  </ds:schemaRefs>
</ds:datastoreItem>
</file>

<file path=customXml/itemProps3.xml><?xml version="1.0" encoding="utf-8"?>
<ds:datastoreItem xmlns:ds="http://schemas.openxmlformats.org/officeDocument/2006/customXml" ds:itemID="{92BA57BF-3478-4BB2-BEDC-7608CA04A2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f7e65-2ee7-4e62-93c7-f0e2ac29ec23"/>
    <ds:schemaRef ds:uri="185cb110-2bff-4744-93e8-02451137f47d"/>
    <ds:schemaRef ds:uri="c4ae85a6-432d-46cb-b9e5-16b843dbfe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15031</TotalTime>
  <Words>2597</Words>
  <Application>Microsoft Office PowerPoint</Application>
  <PresentationFormat>On-screen Show (4:3)</PresentationFormat>
  <Paragraphs>295</Paragraphs>
  <Slides>26</Slides>
  <Notes>1</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26</vt:i4>
      </vt:variant>
    </vt:vector>
  </HeadingPairs>
  <TitlesOfParts>
    <vt:vector size="33" baseType="lpstr">
      <vt:lpstr>Arial</vt:lpstr>
      <vt:lpstr>Calibri</vt:lpstr>
      <vt:lpstr>Myriad Pro</vt:lpstr>
      <vt:lpstr>10_Office Theme</vt:lpstr>
      <vt:lpstr>16_Office Theme</vt:lpstr>
      <vt:lpstr>17_Office Theme</vt:lpstr>
      <vt:lpstr>think-cell Slide</vt:lpstr>
      <vt:lpstr>PowerPoint Presentation</vt:lpstr>
      <vt:lpstr>Benefits Delivery at Discharge (BDD)</vt:lpstr>
      <vt:lpstr>Disability Compensation</vt:lpstr>
      <vt:lpstr>Disability Compensation</vt:lpstr>
      <vt:lpstr>Disability Compensation</vt:lpstr>
      <vt:lpstr>BDD Eligibility Requirements</vt:lpstr>
      <vt:lpstr>BDD Exclusions</vt:lpstr>
      <vt:lpstr>More than 180 Days remaining</vt:lpstr>
      <vt:lpstr>Submitting Claim</vt:lpstr>
      <vt:lpstr>Getting Started on VA.gov</vt:lpstr>
      <vt:lpstr>Starting the Online Application</vt:lpstr>
      <vt:lpstr>Claimed Conditions</vt:lpstr>
      <vt:lpstr>Uploading Evidence</vt:lpstr>
      <vt:lpstr>Claim Review</vt:lpstr>
      <vt:lpstr>VA Examinations</vt:lpstr>
      <vt:lpstr>VA Examinations (continued)</vt:lpstr>
      <vt:lpstr>After the Examinations</vt:lpstr>
      <vt:lpstr>Why BDD?</vt:lpstr>
      <vt:lpstr>The PACT Act and Your VA Benefits</vt:lpstr>
      <vt:lpstr>Medical Records Request - LRMC</vt:lpstr>
      <vt:lpstr>Medical Records Request - LRMC</vt:lpstr>
      <vt:lpstr>Medical Records Request - Stuttgart</vt:lpstr>
      <vt:lpstr>File your BDD Claim today! </vt:lpstr>
      <vt:lpstr>BDD Contact Information</vt:lpstr>
      <vt:lpstr>Questions</vt:lpstr>
      <vt:lpstr>SURVEY /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Department of Veterans Affairs</dc:title>
  <dc:creator>Castellino, Virginia, VBAPHIL</dc:creator>
  <cp:lastModifiedBy>Barnes, Phyllis, VBAPITT</cp:lastModifiedBy>
  <cp:revision>244</cp:revision>
  <cp:lastPrinted>2024-04-18T09:58:44Z</cp:lastPrinted>
  <dcterms:created xsi:type="dcterms:W3CDTF">2020-07-21T19:27:15Z</dcterms:created>
  <dcterms:modified xsi:type="dcterms:W3CDTF">2024-04-29T04:32:45Z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0x0101007F63BDB1EDEA4E42970A53FF692655BF</vt:lpwstr>
  </property>
</Properties>
</file>