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75" r:id="rId6"/>
    <p:sldMasterId id="2147483677" r:id="rId7"/>
    <p:sldMasterId id="2147483679" r:id="rId8"/>
    <p:sldMasterId id="2147483683" r:id="rId9"/>
    <p:sldMasterId id="2147483686" r:id="rId10"/>
    <p:sldMasterId id="2147483689" r:id="rId11"/>
    <p:sldMasterId id="2147483691" r:id="rId12"/>
    <p:sldMasterId id="2147483693" r:id="rId13"/>
  </p:sldMasterIdLst>
  <p:notesMasterIdLst>
    <p:notesMasterId r:id="rId122"/>
  </p:notesMasterIdLst>
  <p:sldIdLst>
    <p:sldId id="141168670" r:id="rId14"/>
    <p:sldId id="2076138034" r:id="rId15"/>
    <p:sldId id="2134804830" r:id="rId16"/>
    <p:sldId id="2134804831" r:id="rId17"/>
    <p:sldId id="2076137985" r:id="rId18"/>
    <p:sldId id="2134804832" r:id="rId19"/>
    <p:sldId id="1377" r:id="rId20"/>
    <p:sldId id="2134804833" r:id="rId21"/>
    <p:sldId id="2134804812" r:id="rId22"/>
    <p:sldId id="2134804834" r:id="rId23"/>
    <p:sldId id="2076138220" r:id="rId24"/>
    <p:sldId id="2076138219" r:id="rId25"/>
    <p:sldId id="2134804835" r:id="rId26"/>
    <p:sldId id="2134804839" r:id="rId27"/>
    <p:sldId id="2134804836" r:id="rId28"/>
    <p:sldId id="323" r:id="rId29"/>
    <p:sldId id="2134804842" r:id="rId30"/>
    <p:sldId id="2134804845" r:id="rId31"/>
    <p:sldId id="2076138218" r:id="rId32"/>
    <p:sldId id="2134804846" r:id="rId33"/>
    <p:sldId id="2134804840" r:id="rId34"/>
    <p:sldId id="2134804847" r:id="rId35"/>
    <p:sldId id="2134804848" r:id="rId36"/>
    <p:sldId id="2134804849" r:id="rId37"/>
    <p:sldId id="2134804850" r:id="rId38"/>
    <p:sldId id="2134804838" r:id="rId39"/>
    <p:sldId id="1947" r:id="rId40"/>
    <p:sldId id="141168658" r:id="rId41"/>
    <p:sldId id="3496" r:id="rId42"/>
    <p:sldId id="141168659" r:id="rId43"/>
    <p:sldId id="4219" r:id="rId44"/>
    <p:sldId id="3495" r:id="rId45"/>
    <p:sldId id="141168654" r:id="rId46"/>
    <p:sldId id="141168655" r:id="rId47"/>
    <p:sldId id="141168656" r:id="rId48"/>
    <p:sldId id="4216" r:id="rId49"/>
    <p:sldId id="141168657" r:id="rId50"/>
    <p:sldId id="1950" r:id="rId51"/>
    <p:sldId id="258" r:id="rId52"/>
    <p:sldId id="275" r:id="rId53"/>
    <p:sldId id="267" r:id="rId54"/>
    <p:sldId id="268" r:id="rId55"/>
    <p:sldId id="269" r:id="rId56"/>
    <p:sldId id="270" r:id="rId57"/>
    <p:sldId id="271" r:id="rId58"/>
    <p:sldId id="273" r:id="rId59"/>
    <p:sldId id="274" r:id="rId60"/>
    <p:sldId id="3017" r:id="rId61"/>
    <p:sldId id="3020" r:id="rId62"/>
    <p:sldId id="3021" r:id="rId63"/>
    <p:sldId id="3022" r:id="rId64"/>
    <p:sldId id="3023" r:id="rId65"/>
    <p:sldId id="3024" r:id="rId66"/>
    <p:sldId id="3025" r:id="rId67"/>
    <p:sldId id="3026" r:id="rId68"/>
    <p:sldId id="3027" r:id="rId69"/>
    <p:sldId id="3016" r:id="rId70"/>
    <p:sldId id="3009" r:id="rId71"/>
    <p:sldId id="3010" r:id="rId72"/>
    <p:sldId id="3011" r:id="rId73"/>
    <p:sldId id="272" r:id="rId74"/>
    <p:sldId id="256" r:id="rId75"/>
    <p:sldId id="318" r:id="rId76"/>
    <p:sldId id="308" r:id="rId77"/>
    <p:sldId id="325" r:id="rId78"/>
    <p:sldId id="309" r:id="rId79"/>
    <p:sldId id="304" r:id="rId80"/>
    <p:sldId id="288" r:id="rId81"/>
    <p:sldId id="317" r:id="rId82"/>
    <p:sldId id="302" r:id="rId83"/>
    <p:sldId id="303" r:id="rId84"/>
    <p:sldId id="310" r:id="rId85"/>
    <p:sldId id="289" r:id="rId86"/>
    <p:sldId id="306" r:id="rId87"/>
    <p:sldId id="311" r:id="rId88"/>
    <p:sldId id="343" r:id="rId89"/>
    <p:sldId id="371" r:id="rId90"/>
    <p:sldId id="305" r:id="rId91"/>
    <p:sldId id="307" r:id="rId92"/>
    <p:sldId id="376" r:id="rId93"/>
    <p:sldId id="312" r:id="rId94"/>
    <p:sldId id="377" r:id="rId95"/>
    <p:sldId id="364" r:id="rId96"/>
    <p:sldId id="374" r:id="rId97"/>
    <p:sldId id="375" r:id="rId98"/>
    <p:sldId id="359" r:id="rId99"/>
    <p:sldId id="141168660" r:id="rId100"/>
    <p:sldId id="257" r:id="rId101"/>
    <p:sldId id="141168661" r:id="rId102"/>
    <p:sldId id="259" r:id="rId103"/>
    <p:sldId id="260" r:id="rId104"/>
    <p:sldId id="261" r:id="rId105"/>
    <p:sldId id="262" r:id="rId106"/>
    <p:sldId id="263" r:id="rId107"/>
    <p:sldId id="264" r:id="rId108"/>
    <p:sldId id="265" r:id="rId109"/>
    <p:sldId id="266" r:id="rId110"/>
    <p:sldId id="141168662" r:id="rId111"/>
    <p:sldId id="141168663" r:id="rId112"/>
    <p:sldId id="141168664" r:id="rId113"/>
    <p:sldId id="141168665" r:id="rId114"/>
    <p:sldId id="141168666" r:id="rId115"/>
    <p:sldId id="141168667" r:id="rId116"/>
    <p:sldId id="141168668" r:id="rId117"/>
    <p:sldId id="141168669" r:id="rId118"/>
    <p:sldId id="2134804851" r:id="rId119"/>
    <p:sldId id="2134804852" r:id="rId120"/>
    <p:sldId id="2134804853" r:id="rId121"/>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A60625-DC12-4646-A683-053E12D76A5C}">
          <p14:sldIdLst>
            <p14:sldId id="141168670"/>
            <p14:sldId id="2076138034"/>
            <p14:sldId id="2134804830"/>
            <p14:sldId id="2134804831"/>
            <p14:sldId id="2076137985"/>
            <p14:sldId id="2134804832"/>
            <p14:sldId id="1377"/>
            <p14:sldId id="2134804833"/>
            <p14:sldId id="2134804812"/>
            <p14:sldId id="2134804834"/>
            <p14:sldId id="2076138220"/>
            <p14:sldId id="2076138219"/>
            <p14:sldId id="2134804835"/>
            <p14:sldId id="2134804839"/>
            <p14:sldId id="2134804836"/>
            <p14:sldId id="323"/>
            <p14:sldId id="2134804842"/>
            <p14:sldId id="2134804845"/>
            <p14:sldId id="2076138218"/>
            <p14:sldId id="2134804846"/>
            <p14:sldId id="2134804840"/>
            <p14:sldId id="2134804847"/>
            <p14:sldId id="2134804848"/>
            <p14:sldId id="2134804849"/>
            <p14:sldId id="2134804850"/>
            <p14:sldId id="2134804838"/>
            <p14:sldId id="1947"/>
            <p14:sldId id="141168658"/>
            <p14:sldId id="3496"/>
            <p14:sldId id="141168659"/>
            <p14:sldId id="4219"/>
            <p14:sldId id="3495"/>
            <p14:sldId id="141168654"/>
            <p14:sldId id="141168655"/>
            <p14:sldId id="141168656"/>
            <p14:sldId id="4216"/>
            <p14:sldId id="141168657"/>
            <p14:sldId id="1950"/>
            <p14:sldId id="258"/>
            <p14:sldId id="275"/>
            <p14:sldId id="267"/>
            <p14:sldId id="268"/>
            <p14:sldId id="269"/>
            <p14:sldId id="270"/>
            <p14:sldId id="271"/>
            <p14:sldId id="273"/>
            <p14:sldId id="274"/>
            <p14:sldId id="3017"/>
            <p14:sldId id="3020"/>
            <p14:sldId id="3021"/>
            <p14:sldId id="3022"/>
            <p14:sldId id="3023"/>
            <p14:sldId id="3024"/>
            <p14:sldId id="3025"/>
            <p14:sldId id="3026"/>
            <p14:sldId id="3027"/>
            <p14:sldId id="3016"/>
            <p14:sldId id="3009"/>
            <p14:sldId id="3010"/>
            <p14:sldId id="3011"/>
            <p14:sldId id="272"/>
            <p14:sldId id="256"/>
            <p14:sldId id="318"/>
            <p14:sldId id="308"/>
            <p14:sldId id="325"/>
            <p14:sldId id="309"/>
            <p14:sldId id="304"/>
            <p14:sldId id="288"/>
            <p14:sldId id="317"/>
            <p14:sldId id="302"/>
            <p14:sldId id="303"/>
            <p14:sldId id="310"/>
            <p14:sldId id="289"/>
            <p14:sldId id="306"/>
            <p14:sldId id="311"/>
            <p14:sldId id="343"/>
            <p14:sldId id="371"/>
            <p14:sldId id="305"/>
            <p14:sldId id="307"/>
            <p14:sldId id="376"/>
            <p14:sldId id="312"/>
            <p14:sldId id="377"/>
            <p14:sldId id="364"/>
            <p14:sldId id="374"/>
            <p14:sldId id="375"/>
            <p14:sldId id="359"/>
            <p14:sldId id="141168660"/>
            <p14:sldId id="257"/>
            <p14:sldId id="141168661"/>
            <p14:sldId id="259"/>
            <p14:sldId id="260"/>
            <p14:sldId id="261"/>
            <p14:sldId id="262"/>
            <p14:sldId id="263"/>
            <p14:sldId id="264"/>
            <p14:sldId id="265"/>
            <p14:sldId id="266"/>
            <p14:sldId id="141168662"/>
            <p14:sldId id="141168663"/>
            <p14:sldId id="141168664"/>
            <p14:sldId id="141168665"/>
            <p14:sldId id="141168666"/>
            <p14:sldId id="141168667"/>
            <p14:sldId id="141168668"/>
            <p14:sldId id="141168669"/>
            <p14:sldId id="2134804851"/>
            <p14:sldId id="2134804852"/>
            <p14:sldId id="2134804853"/>
          </p14:sldIdLst>
        </p14:section>
        <p14:section name="Backup slides" id="{535B030D-D108-473B-8895-A8B153A138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90FCFF-7FB6-DD87-AC12-BD315C4D361E}" name="Glenn, Mary, VBAVACO" initials="GMV" userId="S::Mary.Glenn@va.gov::022690d2-1b94-4632-8d11-1d58c45751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on, Kenesha, VBABALT" initials="BKV" lastIdx="28" clrIdx="0">
    <p:extLst>
      <p:ext uri="{19B8F6BF-5375-455C-9EA6-DF929625EA0E}">
        <p15:presenceInfo xmlns:p15="http://schemas.microsoft.com/office/powerpoint/2012/main" userId="S::Kenesha.Britton1@VA.GOV::42bf4054-379c-43d4-bf87-e74e8d126edd" providerId="AD"/>
      </p:ext>
    </p:extLst>
  </p:cmAuthor>
  <p:cmAuthor id="2" name="Yount, Regina, VBAVACO" initials="YRV" lastIdx="1" clrIdx="1">
    <p:extLst>
      <p:ext uri="{19B8F6BF-5375-455C-9EA6-DF929625EA0E}">
        <p15:presenceInfo xmlns:p15="http://schemas.microsoft.com/office/powerpoint/2012/main" userId="S::Regina.Yount@va.gov::d9b01fad-6d70-402e-bc2e-dc3cc676e962" providerId="AD"/>
      </p:ext>
    </p:extLst>
  </p:cmAuthor>
  <p:cmAuthor id="3" name="Naiya" initials="N" lastIdx="1" clrIdx="2">
    <p:extLst>
      <p:ext uri="{19B8F6BF-5375-455C-9EA6-DF929625EA0E}">
        <p15:presenceInfo xmlns:p15="http://schemas.microsoft.com/office/powerpoint/2012/main" userId="S::Naiya.Marshall@va.gov::9e5d5893-9c10-4756-a491-2142aaafe760" providerId="AD"/>
      </p:ext>
    </p:extLst>
  </p:cmAuthor>
  <p:cmAuthor id="4" name="Shaw, Nai-Chung N. (Metrics LLC)" initials="SNN(L" lastIdx="2" clrIdx="3">
    <p:extLst>
      <p:ext uri="{19B8F6BF-5375-455C-9EA6-DF929625EA0E}">
        <p15:presenceInfo xmlns:p15="http://schemas.microsoft.com/office/powerpoint/2012/main" userId="S::NaiChung.Shaw@va.gov::4ff58890-5e81-45a3-aa1d-8f2bff8affa9" providerId="AD"/>
      </p:ext>
    </p:extLst>
  </p:cmAuthor>
  <p:cmAuthor id="5" name="Detty, John R., VBAVACO" initials="DJRV" lastIdx="2" clrIdx="4">
    <p:extLst>
      <p:ext uri="{19B8F6BF-5375-455C-9EA6-DF929625EA0E}">
        <p15:presenceInfo xmlns:p15="http://schemas.microsoft.com/office/powerpoint/2012/main" userId="S::John.Detty@va.gov::38fb1e56-f87a-4bac-a42b-532949a2f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96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commentAuthors" Target="commentAuthor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B7719282-956E-4C5E-AFD3-D7B9F2D37335}" type="datetimeFigureOut">
              <a:rPr lang="en-US" smtClean="0"/>
              <a:t>04/29/2024</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3747CE03-3864-46E8-AE70-442223112240}" type="slidenum">
              <a:rPr lang="en-US" smtClean="0"/>
              <a:t>‹#›</a:t>
            </a:fld>
            <a:endParaRPr lang="en-US"/>
          </a:p>
        </p:txBody>
      </p:sp>
    </p:spTree>
    <p:extLst>
      <p:ext uri="{BB962C8B-B14F-4D97-AF65-F5344CB8AC3E}">
        <p14:creationId xmlns:p14="http://schemas.microsoft.com/office/powerpoint/2010/main" val="196012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a.gov/find-forms/about-form-20-1020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Z2NjMDIuc2FmZWxpbmtzLnByb3RlY3Rpb24ub3V0bG9vay5jb20vP3VybD1odHRwcyUzQSUyRiUyRnd3dy52YmEudmEuZ292JTJGcHVicyUyRmZvcm1zJTJGVkJBLTIxLTQxMzgtQVJFLnBkZiZkYXRhPTA1JTdDMDIlN0MlN0NlOWZmZTdkZTM4ODY0MTMyODUwYjA4ZGM1M2YxMjMyNSU3Q2U5NWYxYjIzYWJhZjQ1ZWU4MjFkYjdhYjI1MWFiM2JmJTdDMCU3QzAlN0M2Mzg0Nzc1NDIzNDMxNTI4NDUlN0NVbmtub3duJTdDVFdGcGJHWnNiM2Q4ZXlKV0lqb2lNQzR3TGpBd01EQWlMQ0pRSWpvaVYybHVNeklpTENKQlRpSTZJazFoYVd3aUxDSlhWQ0k2TW4wJTNEJTdDMCU3QyU3QyU3QyZzZGF0YT1uUFFHbUpMTlpsRGFxJTJCUFQ1JTJCUlpiRnlKWlNXeXFKbCUyRnVXQVVvRG1lbFVNJTNEJnJlc2VydmVkPTAiLCJidWxsZXRpbl9pZCI6IjIwMjQwNDA0LjkyODc1NDYxIn0.Mi45WHGtYKf4yi-p50dI2LlwwWnXP9VAapVWvJvKQRU%2Fs%2F402872279%2Fbr%2F240162800981-l&amp;data=05%7C02%7C%7Ccf3fee0c4531453be3f108dc54d9eb47%7Ce95f1b23abaf45ee821db7ab251ab3bf%7C0%7C0%7C638478543714696639%7CUnknown%7CTWFpbGZsb3d8eyJWIjoiMC4wLjAwMDAiLCJQIjoiV2luMzIiLCJBTiI6Ik1haWwiLCJXVCI6Mn0%3D%7C0%7C%7C%7C&amp;sdata=u92hBYGT%2BIa38xUhX5eI9L1IVEGwSIkDEvQbMw%2B%2B1ok%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welcome to the Pittsburgh VA Regional Office’s inaugural overseas Town Hall Broadcast.  My name is Anna McBarron.  I am the Foreign Program Manager for the Pittsburgh VA Regional Office, and I will be your moderator for today’s presentation.  You will have an opportunity, as time allows, to ask questions following the entire presentation.  We will not be stopping in between speakers to take questions, so I ask that you hold all question until the end.  So, without further ado, we will get started.  I am honored to introduce our first speaker, for some opening remarks – the Director of the Pittsburgh VA Regional Office, Mrs. Jennifer Vandermolen.</a:t>
            </a:r>
          </a:p>
        </p:txBody>
      </p:sp>
      <p:sp>
        <p:nvSpPr>
          <p:cNvPr id="4" name="Slide Number Placeholder 3"/>
          <p:cNvSpPr>
            <a:spLocks noGrp="1"/>
          </p:cNvSpPr>
          <p:nvPr>
            <p:ph type="sldNum" sz="quarter" idx="5"/>
          </p:nvPr>
        </p:nvSpPr>
        <p:spPr/>
        <p:txBody>
          <a:bodyPr/>
          <a:lstStyle/>
          <a:p>
            <a:fld id="{3747CE03-3864-46E8-AE70-442223112240}" type="slidenum">
              <a:rPr lang="en-US" smtClean="0"/>
              <a:t>1</a:t>
            </a:fld>
            <a:endParaRPr lang="en-US"/>
          </a:p>
        </p:txBody>
      </p:sp>
    </p:spTree>
    <p:extLst>
      <p:ext uri="{BB962C8B-B14F-4D97-AF65-F5344CB8AC3E}">
        <p14:creationId xmlns:p14="http://schemas.microsoft.com/office/powerpoint/2010/main" val="3925169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service on the ground, in the airspace above, in the territorial waters or a ship that called there, you may be eligible for VA benefits and health care for over 300 conditions.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3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any of these priorities apply to you, you should let us know when you file your claim, or at any time during the claim process. </a:t>
            </a:r>
            <a:r>
              <a:rPr lang="en-US" sz="1800" dirty="0">
                <a:effectLst/>
                <a:latin typeface="Arial" panose="020B0604020202020204" pitchFamily="34" charset="0"/>
              </a:rPr>
              <a:t>VA can expedite claims if the Veteran or survivor meets certain priority criteria. You should use the </a:t>
            </a:r>
            <a:r>
              <a:rPr lang="en-US" sz="1800" dirty="0">
                <a:effectLst/>
                <a:latin typeface="Arial" panose="020B0604020202020204" pitchFamily="34" charset="0"/>
                <a:hlinkClick r:id="rId3"/>
              </a:rPr>
              <a:t>VA Form 20-10207, Priority Processing Request</a:t>
            </a:r>
            <a:r>
              <a:rPr lang="en-US" sz="1800" dirty="0">
                <a:effectLst/>
                <a:latin typeface="Arial" panose="020B0604020202020204" pitchFamily="34" charset="0"/>
              </a:rPr>
              <a:t> when submitting your claim. Please ensure that you are submitting the required documentation, per the form instructions, to support the request.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9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MDEO will be presenting after us and covering specifics about VA Exams, but we wanted to share that the Pittsburgh RO can help if a Veteran wants to have their exam conducted by their private treatment provider. A DBQ contains all pertinent information that must be included by the examiner for them to properly assess a Veteran’s disability for VA purposes. Private providers have to follow the DBQ in its entirety just like a contracted examiner.</a:t>
            </a:r>
          </a:p>
          <a:p>
            <a:endParaRPr lang="en-US" dirty="0"/>
          </a:p>
          <a:p>
            <a:r>
              <a:rPr lang="en-US" dirty="0"/>
              <a:t>The Pittsburgh RO has the ability to translate evidence submitted in a foreign language, including on a DBQ. If a Veteran would like to have an English DBQ (form) translated into another language so that their private doctor (who may not speak English) can complete it, they should submit their request for a DBQ translation at </a:t>
            </a:r>
            <a:r>
              <a:rPr lang="en-US" dirty="0" err="1"/>
              <a:t>AskVA</a:t>
            </a:r>
            <a:r>
              <a:rPr lang="en-US" dirty="0"/>
              <a:t> by including their identifying information and the language to which they want the documents translated.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98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1533" marR="743621" indent="0" defTabSz="914400">
              <a:lnSpc>
                <a:spcPct val="90000"/>
              </a:lnSpc>
              <a:spcBef>
                <a:spcPts val="1357"/>
              </a:spcBef>
              <a:buClr>
                <a:schemeClr val="accent2"/>
              </a:buClr>
              <a:buNone/>
            </a:pPr>
            <a:r>
              <a:rPr lang="en-US" sz="1200" b="0" i="0" dirty="0">
                <a:solidFill>
                  <a:srgbClr val="111111"/>
                </a:solidFill>
                <a:effectLst/>
                <a:latin typeface="Arial" panose="020B0604020202020204" pitchFamily="34" charset="0"/>
                <a:cs typeface="Arial" panose="020B0604020202020204" pitchFamily="34" charset="0"/>
              </a:rPr>
              <a:t>You may receive Dependency Benefits if you have 30 percent or higher overall combined rating evaluation. If you reside overseas: you must submit copies of your dependency documents with your Claim form ( </a:t>
            </a:r>
            <a:r>
              <a:rPr lang="en-US" sz="1200" b="1" i="0" dirty="0">
                <a:solidFill>
                  <a:srgbClr val="111111"/>
                </a:solidFill>
                <a:effectLst/>
                <a:latin typeface="Arial" panose="020B0604020202020204" pitchFamily="34" charset="0"/>
                <a:cs typeface="Arial" panose="020B0604020202020204" pitchFamily="34" charset="0"/>
              </a:rPr>
              <a:t>VA Form 21-686C)</a:t>
            </a:r>
            <a:r>
              <a:rPr lang="en-US" sz="1200" b="0" i="0" dirty="0">
                <a:solidFill>
                  <a:srgbClr val="111111"/>
                </a:solidFill>
                <a:effectLst/>
                <a:latin typeface="Arial" panose="020B0604020202020204" pitchFamily="34" charset="0"/>
                <a:cs typeface="Arial" panose="020B0604020202020204" pitchFamily="34" charset="0"/>
              </a:rPr>
              <a:t>. </a:t>
            </a:r>
            <a:r>
              <a:rPr lang="en-US" sz="1200" spc="-23" dirty="0">
                <a:solidFill>
                  <a:srgbClr val="111111"/>
                </a:solidFill>
                <a:latin typeface="Arial" panose="020B0604020202020204" pitchFamily="34" charset="0"/>
                <a:cs typeface="Arial" panose="020B0604020202020204" pitchFamily="34" charset="0"/>
              </a:rPr>
              <a:t>To add your spouse to your award you will have to provide proof of marriage, If your or your current spouse were previously married, you will have to provide a divorce decree that shows that the prior marriage ended and To add dependent children a proof of birth will be required</a:t>
            </a:r>
            <a:endParaRPr lang="en-US" sz="1200" dirty="0"/>
          </a:p>
          <a:p>
            <a:pPr marL="391533" marR="743621" indent="0" defTabSz="914400">
              <a:lnSpc>
                <a:spcPct val="90000"/>
              </a:lnSpc>
              <a:spcBef>
                <a:spcPts val="1357"/>
              </a:spcBef>
              <a:buClr>
                <a:schemeClr val="accent2"/>
              </a:buClr>
              <a:buNone/>
            </a:pPr>
            <a:endParaRPr lang="en-US" sz="1200" b="0" i="0" dirty="0">
              <a:solidFill>
                <a:srgbClr val="111111"/>
              </a:solidFill>
              <a:effectLst/>
              <a:latin typeface="Arial" panose="020B0604020202020204" pitchFamily="34" charset="0"/>
              <a:cs typeface="Arial" panose="020B0604020202020204" pitchFamily="34" charset="0"/>
            </a:endParaRPr>
          </a:p>
          <a:p>
            <a:pPr marL="391533" marR="743621" indent="0" defTabSz="914400">
              <a:lnSpc>
                <a:spcPct val="90000"/>
              </a:lnSpc>
              <a:spcBef>
                <a:spcPts val="1357"/>
              </a:spcBef>
              <a:buClr>
                <a:schemeClr val="accent2"/>
              </a:buClr>
              <a:buNone/>
            </a:pPr>
            <a:r>
              <a:rPr lang="en-US" sz="1200" b="0" i="0" dirty="0">
                <a:solidFill>
                  <a:srgbClr val="111111"/>
                </a:solidFill>
                <a:effectLst/>
                <a:latin typeface="Arial" panose="020B0604020202020204" pitchFamily="34" charset="0"/>
                <a:cs typeface="Arial" panose="020B0604020202020204" pitchFamily="34" charset="0"/>
              </a:rPr>
              <a:t>If your dependent(s) do not have a U.S. SSN, you can still have them added to your compensation. To do so, you'll need to explain why they don't have a U.S. SSN in the "remarks" section (block 25) of the VA Form 21-686c.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wanted to touch on a few common claim delays that may affect timely decisions on your claim. </a:t>
            </a:r>
          </a:p>
          <a:p>
            <a:r>
              <a:rPr lang="en-US" dirty="0"/>
              <a:t>1. Be sure to be clear about contentions when filing a claim.  Is it the right or left knee?  If you are claiming that a non-presumptive condition is linked to exposure, tell us about the exposure.</a:t>
            </a:r>
          </a:p>
          <a:p>
            <a:r>
              <a:rPr lang="en-US" dirty="0"/>
              <a:t>2. You should submit ALL evidence to support your claim, if available, at the time the claim is submitted, to include proof of dependency as discussed on the prior slide (if applicable).  If you are unable to obtain the evidence yourself, you must at least identify the evidence for us so that we can request it for you.</a:t>
            </a:r>
          </a:p>
          <a:p>
            <a:pPr marL="0" marR="0">
              <a:lnSpc>
                <a:spcPct val="170000"/>
              </a:lnSpc>
              <a:spcBef>
                <a:spcPts val="750"/>
              </a:spcBef>
              <a:spcAft>
                <a:spcPts val="750"/>
              </a:spcAft>
            </a:pPr>
            <a:r>
              <a:rPr lang="en-US" sz="1200" dirty="0">
                <a:solidFill>
                  <a:schemeClr val="tx1"/>
                </a:solidFill>
                <a:effectLst/>
                <a:latin typeface="+mn-lt"/>
                <a:ea typeface="+mn-ea"/>
              </a:rPr>
              <a:t>3. </a:t>
            </a:r>
            <a:r>
              <a:rPr lang="en-US" sz="1800" dirty="0">
                <a:solidFill>
                  <a:srgbClr val="000000"/>
                </a:solidFill>
                <a:effectLst/>
                <a:latin typeface="Arial" panose="020B0604020202020204" pitchFamily="34" charset="0"/>
                <a:ea typeface="Calibri" panose="020F0502020204030204" pitchFamily="34" charset="0"/>
              </a:rPr>
              <a:t>It is very important that you provide VA with your physical address, even if you utilize a separate mailing address.</a:t>
            </a:r>
            <a:endParaRPr lang="en-US" sz="1800" dirty="0">
              <a:effectLst/>
              <a:latin typeface="Calibri" panose="020F0502020204030204" pitchFamily="34" charset="0"/>
              <a:ea typeface="Calibri" panose="020F0502020204030204" pitchFamily="34" charset="0"/>
            </a:endParaRPr>
          </a:p>
          <a:p>
            <a:pPr marL="342900" marR="0" lvl="0" indent="-342900">
              <a:lnSpc>
                <a:spcPct val="170000"/>
              </a:lnSpc>
              <a:spcBef>
                <a:spcPts val="0"/>
              </a:spcBef>
              <a:spcAft>
                <a:spcPts val="2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If a VA Exam is warranted for your claim, we use your physical address to determine which VA Exam location is closest to you for scheduling purposes.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70000"/>
              </a:lnSpc>
              <a:spcBef>
                <a:spcPts val="0"/>
              </a:spcBef>
              <a:spcAft>
                <a:spcPts val="225"/>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Providing only your mailing address will cause us to schedule your VA Exam at an inappropriate location, which may result in a denial or delay of your claim.</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70000"/>
              </a:lnSpc>
              <a:spcBef>
                <a:spcPts val="750"/>
              </a:spcBef>
              <a:spcAft>
                <a:spcPts val="750"/>
              </a:spcAft>
            </a:pPr>
            <a:r>
              <a:rPr lang="en-US" sz="1800" dirty="0">
                <a:solidFill>
                  <a:srgbClr val="000000"/>
                </a:solidFill>
                <a:effectLst/>
                <a:latin typeface="Arial" panose="020B0604020202020204" pitchFamily="34" charset="0"/>
                <a:ea typeface="Calibri" panose="020F0502020204030204" pitchFamily="34" charset="0"/>
              </a:rPr>
              <a:t>You can provide your physical address by completing </a:t>
            </a:r>
            <a:r>
              <a:rPr lang="en-US" sz="1800" u="sng" dirty="0">
                <a:solidFill>
                  <a:srgbClr val="0B6CB2"/>
                </a:solidFill>
                <a:effectLst/>
                <a:latin typeface="Arial" panose="020B0604020202020204" pitchFamily="34" charset="0"/>
                <a:ea typeface="Calibri" panose="020F0502020204030204" pitchFamily="34" charset="0"/>
                <a:hlinkClick r:id="rId3"/>
              </a:rPr>
              <a:t>VA Form 21-4138</a:t>
            </a:r>
            <a:r>
              <a:rPr lang="en-US" sz="1800" dirty="0">
                <a:solidFill>
                  <a:srgbClr val="000000"/>
                </a:solidFill>
                <a:effectLst/>
                <a:latin typeface="Arial" panose="020B0604020202020204" pitchFamily="34" charset="0"/>
                <a:ea typeface="Calibri" panose="020F0502020204030204" pitchFamily="34" charset="0"/>
              </a:rPr>
              <a:t> (Statement in Support of Claim) and including it with your claim. Additionally, you should provide your most current contact information (telephone number and e-mail address) as we will utilize multiple means to notify you of your exam date, time, and location.</a:t>
            </a:r>
            <a:endParaRPr lang="en-US" sz="1800" dirty="0">
              <a:effectLst/>
              <a:latin typeface="Calibri" panose="020F0502020204030204" pitchFamily="34" charset="0"/>
              <a:ea typeface="Calibri" panose="020F0502020204030204" pitchFamily="34" charset="0"/>
            </a:endParaRPr>
          </a:p>
          <a:p>
            <a:r>
              <a:rPr lang="en-US" dirty="0"/>
              <a:t>4. It is very important that you attend your VA examination.  If you need to reschedule your exam, you should notify us as soon as possible.  You can submit that request to </a:t>
            </a:r>
            <a:r>
              <a:rPr lang="en-US" dirty="0" err="1"/>
              <a:t>AskVA</a:t>
            </a:r>
            <a:r>
              <a:rPr lang="en-US" dirty="0"/>
              <a:t>.</a:t>
            </a:r>
          </a:p>
          <a:p>
            <a:r>
              <a:rPr lang="en-US" dirty="0"/>
              <a:t>5. We very frequently communicate with Veterans abroad through e-mail.  Please make sure we have your correct e-mail address and that you watch for communication from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93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file a claim with VA today including online and by mail. If you need help, you can find an accredited representative who can </a:t>
            </a:r>
            <a:r>
              <a:rPr lang="en-US" dirty="0" err="1"/>
              <a:t>assit</a:t>
            </a:r>
            <a:r>
              <a:rPr lang="en-US" dirty="0"/>
              <a:t> you with filing your claim at the link shown. </a:t>
            </a:r>
          </a:p>
          <a:p>
            <a:endParaRPr lang="en-US" dirty="0"/>
          </a:p>
          <a:p>
            <a:r>
              <a:rPr lang="en-US" dirty="0"/>
              <a:t>If you have any questions you can call 1800-myVA411 or submit an </a:t>
            </a:r>
            <a:r>
              <a:rPr lang="en-US" dirty="0" err="1"/>
              <a:t>AskVA</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81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Arial" panose="020B0604020202020204" pitchFamily="34" charset="0"/>
              </a:rPr>
              <a:t>Once we make a decision on your compensation claim, you have the right to appeal that decision if you disagree with it.  You have a choice between filing a supplemental claim, requesting a higher-level review, or appealing to the Board of Veterans Appeals.</a:t>
            </a:r>
          </a:p>
          <a:p>
            <a:endParaRPr lang="en-US" sz="12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CF1CEE-EF22-409B-807F-D9217C2E2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86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pension is a needs based benefit paid to those meeting certain criteria shown here. Service requirements include a minimum period of Active Duty. Veterans can meet the P&amp;T disability if age 65 or older, in receipt of SS, and in a nursing home. Expenses may be used to reduce countable income. Veterans applying for pension are required to report dependents because their income and net work must be considered when determining benefits.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08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posted a final rule on April 25</a:t>
            </a:r>
            <a:r>
              <a:rPr lang="en-US" baseline="30000" dirty="0"/>
              <a:t>th</a:t>
            </a:r>
            <a:r>
              <a:rPr lang="en-US" dirty="0"/>
              <a:t> (last week) that amends regulations regarding Character of Discharge Determinations and expands access to care and benefits for some former Service Members who did not receive an Honorable or General Discharge. VA encourages former service members with Other than honorable or bad conduct discharges to apply for VA care and benefits.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08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choose to be interred in the U.S., you are eligible for burial benefits through the VA.  Your family, or personal representative will be responsible for transportation costs. Eligibility includes a Service Member who died while on Active Duty (may include AD for training and Inactive Duty for training). The cemetery must have available space for casket and cremation burials. Perpetual care of the gravesite is included. Military honors are not included as part of the burial benefit.  The family or personal representative will be provided honors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02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Benefits fraud poses a significant threat to Veterans and their loved ones. </a:t>
            </a:r>
            <a:r>
              <a:rPr lang="en-US" b="0" i="0" dirty="0">
                <a:solidFill>
                  <a:srgbClr val="212121"/>
                </a:solidFill>
                <a:effectLst/>
                <a:latin typeface="Bitter"/>
              </a:rPr>
              <a:t>Veterans and their families are popular targets for financial fraud. Scammers may try to defraud you through misleading emails, texts, cold calls, or online ads. </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You can combat fraud schemes, scams, and other unethical activities by becoming aware of the latest tactics fraudsters are using and the most prevalent types of fraud perpetrated in the Veteran community.  Some of the most common scams which seek to gain access to medical and financial benefits Veterans earned through military service include Claims Coaches, Impersonating Family Members, gift card scams, pension poaching, Robo calls, and student loan fraudsters. </a:t>
            </a:r>
          </a:p>
          <a:p>
            <a:pPr algn="l"/>
            <a:endParaRPr lang="en-US" b="0" i="0" dirty="0">
              <a:solidFill>
                <a:srgbClr val="000000"/>
              </a:solidFill>
              <a:effectLst/>
              <a:latin typeface="arial" panose="020B0604020202020204" pitchFamily="34" charset="0"/>
            </a:endParaRPr>
          </a:p>
          <a:p>
            <a:pPr algn="l"/>
            <a:r>
              <a:rPr lang="en-US" b="0" i="0" dirty="0">
                <a:solidFill>
                  <a:srgbClr val="212121"/>
                </a:solidFill>
                <a:effectLst/>
                <a:latin typeface="Bitter"/>
              </a:rPr>
              <a:t>Do not provide your personal information to anyone other than a VA-accredited representative. </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85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VA’s new Pre-Need program, you can apply to find out in advance if you can be buried in a VA National Cemetery.  It helps eliminate delays and reduce stress for family members at a difficult time.</a:t>
            </a:r>
          </a:p>
          <a:p>
            <a:r>
              <a:rPr lang="en-US" dirty="0"/>
              <a:t>NOTE:  This is only for Veterans to plan their own burial in advance.  It is not for after the Veteran is deceased. Eligibility does not enable you to reserve a specific burial space or guarantee a gravesite in a specific VA National Cemetery.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56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baseline="0" dirty="0">
                <a:latin typeface="Arial" panose="020B0604020202020204" pitchFamily="34" charset="0"/>
              </a:rPr>
              <a:t>DIC benefits are available to surviving spouse, child or parent of service members who died in the line of duty or from a service-related inquiry or illness. DIC benefits paid to surviving spouses and children are not income based. The PACT Act expanded eligibility to DIC.  If you are a surviving spouse who was denied DIC previously, you may now be eligible under the PACT Act. </a:t>
            </a:r>
          </a:p>
          <a:p>
            <a:pPr marL="0" indent="0">
              <a:buNone/>
            </a:pPr>
            <a:endParaRPr lang="en-US" sz="1200" b="0" i="0" u="none" strike="noStrike" baseline="0" dirty="0">
              <a:latin typeface="Arial" panose="020B0604020202020204" pitchFamily="34" charset="0"/>
            </a:endParaRPr>
          </a:p>
          <a:p>
            <a:pPr marL="0" indent="0">
              <a:buNone/>
            </a:pPr>
            <a:r>
              <a:rPr lang="en-US" sz="1200" b="0" i="0" u="none" strike="noStrike" baseline="0" dirty="0">
                <a:latin typeface="Arial" panose="020B0604020202020204" pitchFamily="34" charset="0"/>
              </a:rPr>
              <a:t>Survivors Pension offers monthly payments to qualified surviving spouses and unmarried dependent children of wartime Veteran’s who meet certain income and net worth limits set by congress.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57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Veterans Affairs (VA) provides Veteran Readiness and Employment (VR&amp;E) services outside the United States (U.S.) to ensure that claimants who reside outside the U.S. receive rehabilitation services and other assistance of the same quality as claimants residing in the U.S. </a:t>
            </a:r>
          </a:p>
          <a:p>
            <a:endParaRPr lang="en-US" dirty="0"/>
          </a:p>
          <a:p>
            <a:r>
              <a:rPr lang="en-US" dirty="0"/>
              <a:t>Most aspects of Chapter 31 service delivery for foreign cases, to include processes for providing VR&amp;E services, roles and responsibilities of each stakeholder, documentation requirements, and case management are the same as for non-foreign cases. </a:t>
            </a:r>
          </a:p>
          <a:p>
            <a:endParaRPr lang="en-US" dirty="0"/>
          </a:p>
          <a:p>
            <a:r>
              <a:rPr lang="en-US" dirty="0"/>
              <a:t>However, Independent Living services are not available to Veterans that live abroad.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46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criteria for pursuing educational and vocational courses outside the U.S. is based on the Veterans counselor’s determination of the best interest of the claimant and the Federal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r>
              <a:rPr lang="en-US" sz="1200" b="1" dirty="0">
                <a:effectLst/>
              </a:rPr>
              <a:t>If the necessary training is available in the U.S., the claimant must demonstrate a personal hardship requires pursuit of training in the requested country.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3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the sign-up sheet to start receiving the OCONUS Connection newsletter at the registration desk or use the QR code provided in the handout packet.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89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61594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8376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2E40CDD-2CA4-4AAC-926D-C645B2B6897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35860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2E40CDD-2CA4-4AAC-926D-C645B2B6897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97484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7CE03-3864-46E8-AE70-442223112240}" type="slidenum">
              <a:rPr lang="en-US" smtClean="0"/>
              <a:t>38</a:t>
            </a:fld>
            <a:endParaRPr lang="en-US" dirty="0"/>
          </a:p>
        </p:txBody>
      </p:sp>
    </p:spTree>
    <p:extLst>
      <p:ext uri="{BB962C8B-B14F-4D97-AF65-F5344CB8AC3E}">
        <p14:creationId xmlns:p14="http://schemas.microsoft.com/office/powerpoint/2010/main" val="394801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Calibri" panose="020F0502020204030204" pitchFamily="34" charset="0"/>
              </a:rPr>
              <a:t>Report scams to the VA OIG Hotline.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Arial" panose="020B0604020202020204" pitchFamily="34" charset="0"/>
                <a:ea typeface="Calibri" panose="020F0502020204030204" pitchFamily="34" charset="0"/>
              </a:rPr>
              <a:t>The OIG hotline receives, screens, and determines the disposition of complaints concerning Veterans or VA that relate to potentially unlawful activity or potential violations of rules or regulations; fraud, waste, and abuse; and gross mismanagement of VA programs and operations.</a:t>
            </a:r>
            <a:r>
              <a:rPr lang="en-US" sz="1200" dirty="0">
                <a:solidFill>
                  <a:srgbClr val="000000"/>
                </a:solidFill>
                <a:effectLst/>
                <a:latin typeface="Arial" panose="020B0604020202020204" pitchFamily="34" charset="0"/>
                <a:ea typeface="Calibri" panose="020F0502020204030204" pitchFamily="34" charset="0"/>
              </a:rPr>
              <a:t> The OIG has transitioned to web forms only for complaints submitted in electronic format; this change means that the OIG no longer accepts free-form email submissions except when OIG hotline staff specifically direct such submissions to ensure the secure transmission of protected information.</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ea typeface="Calibri" panose="020F0502020204030204" pitchFamily="34" charset="0"/>
            </a:endParaRP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83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234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66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431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15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B767-D63F-4558-940F-81DF50CB5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031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178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0885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852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13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69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Some challenges exist to Veterans and their VA benefits if they live outside the U.S., specifically some ancillary benefits.  Most of those challenges are logistic and are not related to the Veteran’s entitlement. Most VA Benefits are payable regardless of your place of residency.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256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40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587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444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211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457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8968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43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365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829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34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Benefits booklets are available at the claim's clinic/townhall there in Germany. You are also able to access an online version at the link above.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29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791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947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341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063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eligible 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11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245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243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5614-C326-4E20-B531-31CBCDA6FB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9988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questions as time allows.</a:t>
            </a:r>
          </a:p>
        </p:txBody>
      </p:sp>
      <p:sp>
        <p:nvSpPr>
          <p:cNvPr id="4" name="Slide Number Placeholder 3"/>
          <p:cNvSpPr>
            <a:spLocks noGrp="1"/>
          </p:cNvSpPr>
          <p:nvPr>
            <p:ph type="sldNum" sz="quarter" idx="5"/>
          </p:nvPr>
        </p:nvSpPr>
        <p:spPr/>
        <p:txBody>
          <a:bodyPr/>
          <a:lstStyle/>
          <a:p>
            <a:fld id="{3747CE03-3864-46E8-AE70-442223112240}" type="slidenum">
              <a:rPr lang="en-US" smtClean="0"/>
              <a:t>107</a:t>
            </a:fld>
            <a:endParaRPr lang="en-US"/>
          </a:p>
        </p:txBody>
      </p:sp>
    </p:spTree>
    <p:extLst>
      <p:ext uri="{BB962C8B-B14F-4D97-AF65-F5344CB8AC3E}">
        <p14:creationId xmlns:p14="http://schemas.microsoft.com/office/powerpoint/2010/main" val="32559050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folks are making their way to the podium to ask questions, I want to inform any recently separated or transitioning Service Members who are with us today, about a virtual event that is coming up next week.  Although our Veterans Experience Office is hosting this event for the Northeast part of the U.S., they are opening it up to any recently separated or transitioning Service Members abroad as well. </a:t>
            </a:r>
          </a:p>
        </p:txBody>
      </p:sp>
      <p:sp>
        <p:nvSpPr>
          <p:cNvPr id="4" name="Slide Number Placeholder 3"/>
          <p:cNvSpPr>
            <a:spLocks noGrp="1"/>
          </p:cNvSpPr>
          <p:nvPr>
            <p:ph type="sldNum" sz="quarter" idx="5"/>
          </p:nvPr>
        </p:nvSpPr>
        <p:spPr/>
        <p:txBody>
          <a:bodyPr/>
          <a:lstStyle/>
          <a:p>
            <a:fld id="{3747CE03-3864-46E8-AE70-442223112240}" type="slidenum">
              <a:rPr lang="en-US" smtClean="0"/>
              <a:t>108</a:t>
            </a:fld>
            <a:endParaRPr lang="en-US"/>
          </a:p>
        </p:txBody>
      </p:sp>
    </p:spTree>
    <p:extLst>
      <p:ext uri="{BB962C8B-B14F-4D97-AF65-F5344CB8AC3E}">
        <p14:creationId xmlns:p14="http://schemas.microsoft.com/office/powerpoint/2010/main" val="314690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600"/>
              </a:spcBef>
              <a:spcAft>
                <a:spcPts val="600"/>
              </a:spcAft>
              <a:buNone/>
              <a:defRPr/>
            </a:pPr>
            <a:r>
              <a:rPr lang="en-US" sz="2000" b="0" dirty="0">
                <a:solidFill>
                  <a:srgbClr val="0071BB"/>
                </a:solidFill>
                <a:latin typeface="Calibri" panose="020F0502020204030204" pitchFamily="34" charset="0"/>
                <a:cs typeface="Calibri" panose="020F0502020204030204" pitchFamily="34" charset="0"/>
              </a:rPr>
              <a:t>VA life insurance with guaranteed acceptance whole life insurance is available to all service-connected Veterans age 80 and under.  </a:t>
            </a:r>
            <a:endParaRPr lang="en-US" sz="2000" b="1" dirty="0">
              <a:solidFill>
                <a:srgbClr val="0071BB"/>
              </a:solidFill>
              <a:latin typeface="Calibri" panose="020F0502020204030204" pitchFamily="34" charset="0"/>
              <a:cs typeface="Calibri" panose="020F0502020204030204" pitchFamily="34" charset="0"/>
            </a:endParaRPr>
          </a:p>
          <a:p>
            <a:pPr marL="0" indent="0">
              <a:spcBef>
                <a:spcPts val="600"/>
              </a:spcBef>
              <a:spcAft>
                <a:spcPts val="600"/>
              </a:spcAft>
              <a:buClr>
                <a:srgbClr val="0071BB"/>
              </a:buClr>
              <a:buFont typeface="Arial" panose="020B0604020202020204" pitchFamily="34" charset="0"/>
              <a:buNone/>
              <a:defRPr/>
            </a:pPr>
            <a:endParaRPr lang="en-US" sz="1200" b="1" dirty="0">
              <a:solidFill>
                <a:srgbClr val="112E51"/>
              </a:solidFill>
              <a:cs typeface="Calibri" panose="020F0502020204030204" pitchFamily="34" charset="0"/>
            </a:endParaRPr>
          </a:p>
          <a:p>
            <a:pPr marL="0" indent="0">
              <a:spcBef>
                <a:spcPts val="600"/>
              </a:spcBef>
              <a:spcAft>
                <a:spcPts val="600"/>
              </a:spcAft>
              <a:buClr>
                <a:srgbClr val="0071BB"/>
              </a:buClr>
              <a:buFont typeface="Arial" panose="020B0604020202020204" pitchFamily="34" charset="0"/>
              <a:buNone/>
              <a:defRPr/>
            </a:pPr>
            <a:r>
              <a:rPr lang="en-US" sz="1200" b="1" dirty="0">
                <a:solidFill>
                  <a:srgbClr val="112E51"/>
                </a:solidFill>
                <a:cs typeface="Calibri" panose="020F0502020204030204" pitchFamily="34" charset="0"/>
              </a:rPr>
              <a:t>Benefits of VA Life include up to $40,000 in coverage payable in $10,000 increments, no medical underwriting, fully automated online enrollment with instant approval, competitive premium rates, and a cash value that builds over the life of the policy.</a:t>
            </a:r>
          </a:p>
          <a:p>
            <a:pPr marL="285750" indent="-285750">
              <a:spcBef>
                <a:spcPts val="600"/>
              </a:spcBef>
              <a:spcAft>
                <a:spcPts val="600"/>
              </a:spcAft>
              <a:buClr>
                <a:srgbClr val="0071BB"/>
              </a:buClr>
              <a:buFont typeface="Arial" panose="020B0604020202020204" pitchFamily="34" charset="0"/>
              <a:buChar char="•"/>
              <a:defRPr/>
            </a:pPr>
            <a:endParaRPr lang="en-US" sz="1200" b="1" dirty="0">
              <a:solidFill>
                <a:srgbClr val="112E51"/>
              </a:solidFill>
              <a:cs typeface="Calibri" panose="020F0502020204030204" pitchFamily="34" charset="0"/>
            </a:endParaRPr>
          </a:p>
          <a:p>
            <a:endParaRPr lang="en-US" dirty="0"/>
          </a:p>
          <a:p>
            <a:pPr marL="223838" indent="-223838">
              <a:spcBef>
                <a:spcPts val="600"/>
              </a:spcBef>
              <a:spcAft>
                <a:spcPts val="60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2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apply and manage your </a:t>
            </a:r>
            <a:r>
              <a:rPr lang="en-US" dirty="0" err="1"/>
              <a:t>VALife</a:t>
            </a:r>
            <a:r>
              <a:rPr lang="en-US" dirty="0"/>
              <a:t> policy online at the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0" i="0" dirty="0">
                <a:solidFill>
                  <a:srgbClr val="1B1B1B"/>
                </a:solidFill>
                <a:effectLst/>
                <a:latin typeface="Arial" panose="020B0604020202020204" pitchFamily="34" charset="0"/>
                <a:cs typeface="Arial" panose="020B0604020202020204" pitchFamily="34" charset="0"/>
              </a:rPr>
              <a:t>You may qualify for VA disability benefits for physical conditions (like a chronic illness or injury) and mental health conditions (like PTSD) that developed before, during, or after service.  If you are already receiving VA Disability Compensation, you may change your rating at any time by submitting new supporting documentation.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47CE03-3864-46E8-AE70-442223112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06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PACT Act expands VA health care and benefits for Veterans exposed to burn pits and other toxic substances.  This law helps us provide generations of Veterans – and their survivors- with the care and benefits they’ve earned and deserve.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ource Sans Pro" panose="020B0503030403020204" pitchFamily="34" charset="0"/>
              </a:rPr>
              <a:t>Pending Claims: </a:t>
            </a:r>
            <a:r>
              <a:rPr lang="en-US" dirty="0">
                <a:latin typeface="Source Sans Pro" panose="020B0503030403020204" pitchFamily="34" charset="0"/>
              </a:rPr>
              <a:t>If a Veteran’s condition was added to the list of </a:t>
            </a:r>
            <a:r>
              <a:rPr lang="en-US" dirty="0">
                <a:solidFill>
                  <a:srgbClr val="003F72"/>
                </a:solidFill>
                <a:latin typeface="Source Sans Pro" panose="020B0503030403020204" pitchFamily="34" charset="0"/>
              </a:rPr>
              <a:t>presumptive conditions* </a:t>
            </a:r>
            <a:r>
              <a:rPr lang="en-US" dirty="0">
                <a:latin typeface="Source Sans Pro" panose="020B0503030403020204" pitchFamily="34" charset="0"/>
              </a:rPr>
              <a:t>after the claim was filed, VA will consider it on a presumptive basis.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80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5376954"/>
            <a:ext cx="9144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prstClr val="white"/>
              </a:solidFill>
            </a:endParaRPr>
          </a:p>
        </p:txBody>
      </p:sp>
      <p:sp>
        <p:nvSpPr>
          <p:cNvPr id="6" name="Title 1"/>
          <p:cNvSpPr txBox="1">
            <a:spLocks/>
          </p:cNvSpPr>
          <p:nvPr userDrawn="1"/>
        </p:nvSpPr>
        <p:spPr>
          <a:xfrm>
            <a:off x="2921339" y="4803733"/>
            <a:ext cx="5775325" cy="450535"/>
          </a:xfrm>
          <a:prstGeom prst="rect">
            <a:avLst/>
          </a:prstGeom>
          <a:ln>
            <a:solidFill>
              <a:schemeClr val="bg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2000">
                <a:solidFill>
                  <a:srgbClr val="000000"/>
                </a:solidFill>
              </a:rPr>
              <a:t>August 30, 2017</a:t>
            </a:r>
          </a:p>
        </p:txBody>
      </p:sp>
      <p:grpSp>
        <p:nvGrpSpPr>
          <p:cNvPr id="12" name="Group 11"/>
          <p:cNvGrpSpPr/>
          <p:nvPr userDrawn="1"/>
        </p:nvGrpSpPr>
        <p:grpSpPr>
          <a:xfrm>
            <a:off x="1285686" y="1694038"/>
            <a:ext cx="6572628" cy="1558035"/>
            <a:chOff x="966536" y="1694131"/>
            <a:chExt cx="6572628" cy="1558035"/>
          </a:xfrm>
        </p:grpSpPr>
        <p:sp>
          <p:nvSpPr>
            <p:cNvPr id="13" name="Title 1"/>
            <p:cNvSpPr txBox="1">
              <a:spLocks/>
            </p:cNvSpPr>
            <p:nvPr/>
          </p:nvSpPr>
          <p:spPr>
            <a:xfrm>
              <a:off x="966536" y="1763943"/>
              <a:ext cx="2133600" cy="1488223"/>
            </a:xfrm>
            <a:prstGeom prst="rect">
              <a:avLst/>
            </a:prstGeom>
            <a:ln>
              <a:solidFill>
                <a:schemeClr val="bg1"/>
              </a:solidFill>
            </a:ln>
            <a:effectLst/>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1500" b="1" spc="-100">
                  <a:solidFill>
                    <a:srgbClr val="003F72">
                      <a:lumMod val="50000"/>
                    </a:srgbClr>
                  </a:solidFill>
                  <a:latin typeface="Myriad Pro"/>
                  <a:cs typeface="Arial" panose="020B0604020202020204" pitchFamily="34" charset="0"/>
                </a:rPr>
                <a:t>VA</a:t>
              </a:r>
            </a:p>
          </p:txBody>
        </p:sp>
        <p:sp>
          <p:nvSpPr>
            <p:cNvPr id="14" name="Title 1"/>
            <p:cNvSpPr txBox="1">
              <a:spLocks/>
            </p:cNvSpPr>
            <p:nvPr/>
          </p:nvSpPr>
          <p:spPr>
            <a:xfrm>
              <a:off x="3316705" y="1750278"/>
              <a:ext cx="4222459" cy="1307009"/>
            </a:xfrm>
            <a:prstGeom prst="rect">
              <a:avLst/>
            </a:prstGeom>
            <a:ln>
              <a:solidFill>
                <a:schemeClr val="bg1"/>
              </a:solidFill>
            </a:ln>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5400" b="1">
                  <a:solidFill>
                    <a:srgbClr val="00B0F0"/>
                  </a:solidFill>
                  <a:latin typeface="Arial" panose="020B0604020202020204" pitchFamily="34" charset="0"/>
                  <a:cs typeface="Arial" panose="020B0604020202020204" pitchFamily="34" charset="0"/>
                </a:rPr>
                <a:t>Key Leaders </a:t>
              </a:r>
              <a:br>
                <a:rPr lang="en-US" sz="5400" b="1">
                  <a:solidFill>
                    <a:srgbClr val="00B0F0"/>
                  </a:solidFill>
                  <a:latin typeface="Arial" panose="020B0604020202020204" pitchFamily="34" charset="0"/>
                  <a:cs typeface="Arial" panose="020B0604020202020204" pitchFamily="34" charset="0"/>
                </a:rPr>
              </a:br>
              <a:r>
                <a:rPr lang="en-US" sz="5400" b="1">
                  <a:solidFill>
                    <a:srgbClr val="00B0F0"/>
                  </a:solidFill>
                  <a:latin typeface="Arial" panose="020B0604020202020204" pitchFamily="34" charset="0"/>
                  <a:cs typeface="Arial" panose="020B0604020202020204" pitchFamily="34" charset="0"/>
                </a:rPr>
                <a:t>Meeting</a:t>
              </a:r>
            </a:p>
          </p:txBody>
        </p:sp>
        <p:cxnSp>
          <p:nvCxnSpPr>
            <p:cNvPr id="15" name="Straight Connector 14"/>
            <p:cNvCxnSpPr/>
            <p:nvPr/>
          </p:nvCxnSpPr>
          <p:spPr>
            <a:xfrm flipH="1">
              <a:off x="3172326" y="1694131"/>
              <a:ext cx="12032" cy="128016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48664" y="5644912"/>
            <a:ext cx="3048000" cy="82071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63137C00-971A-4E8C-828D-36DD8A791A90}"/>
              </a:ext>
            </a:extLst>
          </p:cNvPr>
          <p:cNvSpPr txBox="1">
            <a:spLocks/>
          </p:cNvSpPr>
          <p:nvPr userDrawn="1"/>
        </p:nvSpPr>
        <p:spPr>
          <a:xfrm>
            <a:off x="8746335" y="6465628"/>
            <a:ext cx="384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D983F1FA-211D-3044-9E35-958DFBC26156}"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07727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686800" y="6477001"/>
            <a:ext cx="432786" cy="381000"/>
          </a:xfrm>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18685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736" y="2514600"/>
            <a:ext cx="6172200" cy="914400"/>
          </a:xfrm>
          <a:prstGeom prst="rect">
            <a:avLst/>
          </a:prstGeom>
        </p:spPr>
        <p:txBody>
          <a:bodyPr>
            <a:noAutofit/>
          </a:bodyPr>
          <a:lstStyle>
            <a:lvl1pPr algn="l" rtl="0" eaLnBrk="1" fontAlgn="base" hangingPunct="1">
              <a:spcBef>
                <a:spcPct val="0"/>
              </a:spcBef>
              <a:spcAft>
                <a:spcPct val="0"/>
              </a:spcAft>
              <a:defRPr lang="en-US" sz="2800" b="1" baseline="0" dirty="0">
                <a:solidFill>
                  <a:srgbClr val="16216C"/>
                </a:solidFill>
                <a:latin typeface="Arial" pitchFamily="34" charset="0"/>
                <a:ea typeface="+mj-ea"/>
                <a:cs typeface="Arial" pitchFamily="34" charset="0"/>
              </a:defRPr>
            </a:lvl1pPr>
          </a:lstStyle>
          <a:p>
            <a:r>
              <a:rPr lang="en-US" dirty="0"/>
              <a:t>Click to edit Master title style</a:t>
            </a:r>
            <a:br>
              <a:rPr lang="en-US" dirty="0"/>
            </a:br>
            <a:endParaRPr lang="en-US" dirty="0"/>
          </a:p>
        </p:txBody>
      </p:sp>
      <p:sp>
        <p:nvSpPr>
          <p:cNvPr id="3" name="Subtitle 2"/>
          <p:cNvSpPr>
            <a:spLocks noGrp="1"/>
          </p:cNvSpPr>
          <p:nvPr>
            <p:ph type="subTitle" idx="1"/>
          </p:nvPr>
        </p:nvSpPr>
        <p:spPr>
          <a:xfrm>
            <a:off x="1600200" y="4343400"/>
            <a:ext cx="5562600" cy="1066800"/>
          </a:xfrm>
          <a:prstGeom prst="rect">
            <a:avLst/>
          </a:prstGeom>
        </p:spPr>
        <p:txBody>
          <a:bodyPr>
            <a:normAutofit/>
          </a:bodyPr>
          <a:lstStyle>
            <a:lvl1pPr marL="0" indent="0" algn="ctr" rtl="0" eaLnBrk="0" fontAlgn="base" hangingPunct="0">
              <a:spcBef>
                <a:spcPts val="0"/>
              </a:spcBef>
              <a:spcAft>
                <a:spcPct val="0"/>
              </a:spcAft>
              <a:buClr>
                <a:srgbClr val="282C69"/>
              </a:buClr>
              <a:buFont typeface="Wingdings 2" pitchFamily="18" charset="2"/>
              <a:buNone/>
              <a:defRPr lang="en-US" sz="1800" b="0" dirty="0">
                <a:solidFill>
                  <a:schemeClr val="tx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bwMode="white">
          <a:xfrm>
            <a:off x="3124200" y="6562344"/>
            <a:ext cx="2895600" cy="168275"/>
          </a:xfrm>
        </p:spPr>
        <p:txBody>
          <a:bodyPr/>
          <a:lstStyle>
            <a:lvl1pPr algn="ctr" rtl="0" eaLnBrk="1" fontAlgn="base" hangingPunct="1">
              <a:spcBef>
                <a:spcPct val="0"/>
              </a:spcBef>
              <a:spcAft>
                <a:spcPct val="0"/>
              </a:spcAft>
              <a:defRPr lang="en-US" sz="1050" b="1" kern="1200" dirty="0">
                <a:solidFill>
                  <a:schemeClr val="bg1"/>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charset="0"/>
                <a:ea typeface="+mn-ea"/>
                <a:cs typeface="+mn-cs"/>
              </a:rPr>
              <a:t>Integrity - Service - Innovation</a:t>
            </a:r>
          </a:p>
        </p:txBody>
      </p:sp>
    </p:spTree>
    <p:extLst>
      <p:ext uri="{BB962C8B-B14F-4D97-AF65-F5344CB8AC3E}">
        <p14:creationId xmlns:p14="http://schemas.microsoft.com/office/powerpoint/2010/main" val="585868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SzPct val="100000"/>
              <a:buFont typeface="Wingdings 2" panose="05020102010507070707" pitchFamily="18" charset="2"/>
              <a:buChar char="»"/>
              <a:defRPr/>
            </a:lvl1pPr>
            <a:lvl2pPr>
              <a:buClr>
                <a:srgbClr val="293685"/>
              </a:buClr>
              <a:buFont typeface="Wingdings" pitchFamily="2" charset="2"/>
              <a:buChar char="ü"/>
              <a:defRPr b="0"/>
            </a:lvl2pPr>
            <a:lvl3pPr marL="1033463" indent="-228600">
              <a:buClr>
                <a:srgbClr val="293685"/>
              </a:buClr>
              <a:defRPr/>
            </a:lvl3pPr>
            <a:lvl4pPr marL="1371600" indent="-228600">
              <a:buClr>
                <a:srgbClr val="293685"/>
              </a:buClr>
              <a:defRPr/>
            </a:lvl4pPr>
            <a:lvl5pPr marL="1719263" indent="-228600">
              <a:buClr>
                <a:srgbClr val="29368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E19B86-9834-4D3E-80C2-4D1D37A351F9}"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6" name="Slide Number Placeholder 5"/>
          <p:cNvSpPr>
            <a:spLocks noGrp="1"/>
          </p:cNvSpPr>
          <p:nvPr>
            <p:ph type="sldNum" sz="quarter" idx="12"/>
          </p:nvPr>
        </p:nvSpPr>
        <p:spPr>
          <a:xfrm>
            <a:off x="6553200" y="6571489"/>
            <a:ext cx="2057400" cy="1524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898AF-1F4D-4737-8FEA-706E03585D5F}"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208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304800" y="1066800"/>
            <a:ext cx="4191000" cy="5059363"/>
          </a:xfrm>
        </p:spPr>
        <p:txBody>
          <a:bodyPr/>
          <a:lstStyle>
            <a:lvl1pPr>
              <a:buFont typeface="Wingdings 2" pitchFamily="18" charset="2"/>
              <a:buChar char="»"/>
              <a:defRPr sz="2400"/>
            </a:lvl1pPr>
            <a:lvl2pPr>
              <a:buClr>
                <a:srgbClr val="293685"/>
              </a:buClr>
              <a:buFont typeface="Wingdings" pitchFamily="2" charset="2"/>
              <a:buChar char="ü"/>
              <a:defRPr sz="2000"/>
            </a:lvl2pPr>
            <a:lvl3pPr marL="1033463" indent="-228600">
              <a:buClr>
                <a:srgbClr val="293685"/>
              </a:buClr>
              <a:defRPr sz="1800"/>
            </a:lvl3pPr>
            <a:lvl4pPr marL="1371600" indent="-228600">
              <a:buClr>
                <a:srgbClr val="293685"/>
              </a:buClr>
              <a:defRPr sz="1600"/>
            </a:lvl4pPr>
            <a:lvl5pPr marL="1719263" indent="-228600">
              <a:buClr>
                <a:srgbClr val="293685"/>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191000" cy="5059363"/>
          </a:xfrm>
        </p:spPr>
        <p:txBody>
          <a:bodyPr/>
          <a:lstStyle>
            <a:lvl1pPr>
              <a:buClr>
                <a:srgbClr val="293685"/>
              </a:buClr>
              <a:buFont typeface="Wingdings 2" pitchFamily="18" charset="2"/>
              <a:buChar char="»"/>
              <a:defRPr sz="2400"/>
            </a:lvl1pPr>
            <a:lvl2pPr>
              <a:buClr>
                <a:srgbClr val="293685"/>
              </a:buClr>
              <a:buFont typeface="Wingdings" pitchFamily="2" charset="2"/>
              <a:buChar char="ü"/>
              <a:defRPr sz="2000"/>
            </a:lvl2pPr>
            <a:lvl3pPr marL="1033463" indent="-228600">
              <a:buClr>
                <a:srgbClr val="293685"/>
              </a:buClr>
              <a:defRPr sz="1800"/>
            </a:lvl3pPr>
            <a:lvl4pPr marL="1371600" indent="-228600">
              <a:buClr>
                <a:srgbClr val="293685"/>
              </a:buClr>
              <a:buFont typeface="Arial" pitchFamily="34" charset="0"/>
              <a:buChar char="•"/>
              <a:defRPr sz="1600"/>
            </a:lvl4pPr>
            <a:lvl5pPr marL="1719263" indent="-228600">
              <a:buClr>
                <a:srgbClr val="293685"/>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a:xfrm>
            <a:off x="6553200" y="6571489"/>
            <a:ext cx="2057400" cy="1524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82657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5" name="Slide Number Placeholder 4"/>
          <p:cNvSpPr>
            <a:spLocks noGrp="1"/>
          </p:cNvSpPr>
          <p:nvPr>
            <p:ph type="sldNum" sz="quarter" idx="12"/>
          </p:nvPr>
        </p:nvSpPr>
        <p:spPr>
          <a:xfrm>
            <a:off x="6553200" y="6571489"/>
            <a:ext cx="2057400" cy="1524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Title 1"/>
          <p:cNvSpPr>
            <a:spLocks noGrp="1"/>
          </p:cNvSpPr>
          <p:nvPr>
            <p:ph type="title"/>
          </p:nvPr>
        </p:nvSpPr>
        <p:spPr>
          <a:xfrm>
            <a:off x="304800" y="152400"/>
            <a:ext cx="8534400" cy="3810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51925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4500"/>
            </a:lvl1pPr>
          </a:lstStyle>
          <a:p>
            <a:r>
              <a:rPr lang="en-US"/>
              <a:t>Click to edit Master title style</a:t>
            </a:r>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5932171" y="4314328"/>
            <a:ext cx="2183130" cy="374642"/>
          </a:xfrm>
        </p:spPr>
        <p:txBody>
          <a:bodyPr/>
          <a:lstStyle/>
          <a:p>
            <a:pPr defTabSz="342900"/>
            <a:fld id="{3A750590-9F9A-443B-9295-A3931D8194B1}" type="datetime1">
              <a:rPr lang="en-US" smtClean="0">
                <a:solidFill>
                  <a:prstClr val="white">
                    <a:tint val="75000"/>
                  </a:prstClr>
                </a:solidFill>
              </a:rPr>
              <a:pPr defTabSz="342900"/>
              <a:t>04/29/2024</a:t>
            </a:fld>
            <a:endParaRPr lang="en-US" dirty="0">
              <a:solidFill>
                <a:prstClr val="white">
                  <a:tint val="75000"/>
                </a:prstClr>
              </a:solidFill>
            </a:endParaRPr>
          </a:p>
        </p:txBody>
      </p:sp>
      <p:sp>
        <p:nvSpPr>
          <p:cNvPr id="5" name="Footer Placeholder 4"/>
          <p:cNvSpPr>
            <a:spLocks noGrp="1"/>
          </p:cNvSpPr>
          <p:nvPr>
            <p:ph type="ftr" sz="quarter" idx="11"/>
          </p:nvPr>
        </p:nvSpPr>
        <p:spPr>
          <a:xfrm>
            <a:off x="1028700" y="4323846"/>
            <a:ext cx="4800600" cy="365125"/>
          </a:xfrm>
        </p:spPr>
        <p:txBody>
          <a:bodyPr/>
          <a:lstStyle/>
          <a:p>
            <a:pPr defTabSz="342900"/>
            <a:endParaRPr lang="en-US" dirty="0">
              <a:solidFill>
                <a:prstClr val="white">
                  <a:tint val="75000"/>
                </a:prstClr>
              </a:solidFill>
            </a:endParaRPr>
          </a:p>
        </p:txBody>
      </p:sp>
      <p:sp>
        <p:nvSpPr>
          <p:cNvPr id="6" name="Slide Number Placeholder 5"/>
          <p:cNvSpPr>
            <a:spLocks noGrp="1"/>
          </p:cNvSpPr>
          <p:nvPr>
            <p:ph type="sldNum" sz="quarter" idx="12"/>
          </p:nvPr>
        </p:nvSpPr>
        <p:spPr>
          <a:xfrm>
            <a:off x="6057900" y="1430867"/>
            <a:ext cx="2057400" cy="365125"/>
          </a:xfrm>
        </p:spPr>
        <p:txBody>
          <a:bodyPr/>
          <a:lstStyle/>
          <a:p>
            <a:pPr defTabSz="342900"/>
            <a:fld id="{6D22F896-40B5-4ADD-8801-0D06FADFA095}" type="slidenum">
              <a:rPr lang="en-US" smtClean="0">
                <a:solidFill>
                  <a:prstClr val="white">
                    <a:tint val="75000"/>
                  </a:prstClr>
                </a:solidFill>
              </a:rPr>
              <a:pPr defTabSz="342900"/>
              <a:t>‹#›</a:t>
            </a:fld>
            <a:endParaRPr lang="en-US" dirty="0">
              <a:solidFill>
                <a:prstClr val="white">
                  <a:tint val="75000"/>
                </a:prstClr>
              </a:solidFill>
            </a:endParaRPr>
          </a:p>
        </p:txBody>
      </p:sp>
    </p:spTree>
    <p:extLst>
      <p:ext uri="{BB962C8B-B14F-4D97-AF65-F5344CB8AC3E}">
        <p14:creationId xmlns:p14="http://schemas.microsoft.com/office/powerpoint/2010/main" val="1400415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fld id="{3B75B4BE-627A-4EC1-99E1-6F1AA97AB802}" type="datetime1">
              <a:rPr lang="en-US" smtClean="0">
                <a:solidFill>
                  <a:prstClr val="white">
                    <a:tint val="75000"/>
                  </a:prstClr>
                </a:solidFill>
              </a:rPr>
              <a:pPr defTabSz="342900"/>
              <a:t>04/29/2024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defTabSz="342900"/>
            <a:fld id="{6D22F896-40B5-4ADD-8801-0D06FADFA095}" type="slidenum">
              <a:rPr lang="en-US" smtClean="0">
                <a:solidFill>
                  <a:prstClr val="white">
                    <a:tint val="75000"/>
                  </a:prstClr>
                </a:solidFill>
              </a:rPr>
              <a:pPr defTabSz="342900"/>
              <a:t>‹#›</a:t>
            </a:fld>
            <a:endParaRPr lang="en-US" dirty="0">
              <a:solidFill>
                <a:prstClr val="white">
                  <a:tint val="75000"/>
                </a:prstClr>
              </a:solidFill>
            </a:endParaRPr>
          </a:p>
        </p:txBody>
      </p:sp>
    </p:spTree>
    <p:extLst>
      <p:ext uri="{BB962C8B-B14F-4D97-AF65-F5344CB8AC3E}">
        <p14:creationId xmlns:p14="http://schemas.microsoft.com/office/powerpoint/2010/main" val="7978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0EDA-8434-9B23-FDE7-01D4A45B93C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3B88CC-3964-4B42-547F-62BAC6A18F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1650CB2-A5F4-9A4B-0F36-EF016564753A}"/>
              </a:ext>
            </a:extLst>
          </p:cNvPr>
          <p:cNvSpPr>
            <a:spLocks noGrp="1"/>
          </p:cNvSpPr>
          <p:nvPr>
            <p:ph type="dt" sz="half" idx="10"/>
          </p:nvPr>
        </p:nvSpPr>
        <p:spPr/>
        <p:txBody>
          <a:bodyPr/>
          <a:lstStyle/>
          <a:p>
            <a:pPr defTabSz="685800"/>
            <a:fld id="{EDE60B53-01F8-439C-99EA-E3C33A074ACB}" type="datetimeFigureOut">
              <a:rPr lang="en-US" smtClean="0">
                <a:solidFill>
                  <a:prstClr val="black">
                    <a:tint val="75000"/>
                  </a:prstClr>
                </a:solidFill>
              </a:rPr>
              <a:pPr defTabSz="685800"/>
              <a:t>04/29/2024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91E866-D0DE-E1D8-3358-634D0FA1DCE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C9A961-F48B-3F29-A1C0-C3952AFB5CA9}"/>
              </a:ext>
            </a:extLst>
          </p:cNvPr>
          <p:cNvSpPr>
            <a:spLocks noGrp="1"/>
          </p:cNvSpPr>
          <p:nvPr>
            <p:ph type="sldNum" sz="quarter" idx="12"/>
          </p:nvPr>
        </p:nvSpPr>
        <p:spPr/>
        <p:txBody>
          <a:bodyPr/>
          <a:lstStyle/>
          <a:p>
            <a:pPr defTabSz="685800"/>
            <a:fld id="{420B99B7-8CE1-420A-8C41-C4DDC4C5344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4217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0C97B-3651-B556-7495-C3717BA4CCBC}"/>
              </a:ext>
            </a:extLst>
          </p:cNvPr>
          <p:cNvSpPr>
            <a:spLocks noGrp="1"/>
          </p:cNvSpPr>
          <p:nvPr>
            <p:ph type="dt" sz="half" idx="10"/>
          </p:nvPr>
        </p:nvSpPr>
        <p:spPr/>
        <p:txBody>
          <a:bodyPr/>
          <a:lstStyle/>
          <a:p>
            <a:pPr defTabSz="685800"/>
            <a:fld id="{EDE60B53-01F8-439C-99EA-E3C33A074ACB}" type="datetimeFigureOut">
              <a:rPr lang="en-US" smtClean="0">
                <a:solidFill>
                  <a:prstClr val="black">
                    <a:tint val="75000"/>
                  </a:prstClr>
                </a:solidFill>
              </a:rPr>
              <a:pPr defTabSz="685800"/>
              <a:t>04/29/2024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765D10D-ECEE-163E-7D75-C3D7820E951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3644A59-AB72-524E-0C98-04C91A042442}"/>
              </a:ext>
            </a:extLst>
          </p:cNvPr>
          <p:cNvSpPr>
            <a:spLocks noGrp="1"/>
          </p:cNvSpPr>
          <p:nvPr>
            <p:ph type="sldNum" sz="quarter" idx="12"/>
          </p:nvPr>
        </p:nvSpPr>
        <p:spPr/>
        <p:txBody>
          <a:bodyPr/>
          <a:lstStyle/>
          <a:p>
            <a:pPr defTabSz="685800"/>
            <a:fld id="{420B99B7-8CE1-420A-8C41-C4DDC4C5344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074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1"/>
            <a:ext cx="8305800" cy="1066800"/>
          </a:xfrm>
        </p:spPr>
        <p:txBody>
          <a:bodyPr/>
          <a:lstStyle>
            <a:lvl1pPr algn="l">
              <a:defRPr sz="2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2037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Agenda</a:t>
            </a:r>
            <a:endParaRPr lang="en-US" sz="3600" u="sng"/>
          </a:p>
        </p:txBody>
      </p:sp>
      <p:sp>
        <p:nvSpPr>
          <p:cNvPr id="6" name="TextBox 5"/>
          <p:cNvSpPr txBox="1"/>
          <p:nvPr userDrawn="1"/>
        </p:nvSpPr>
        <p:spPr>
          <a:xfrm>
            <a:off x="331373" y="1659466"/>
            <a:ext cx="8481253" cy="369332"/>
          </a:xfrm>
          <a:prstGeom prst="rect">
            <a:avLst/>
          </a:prstGeom>
          <a:solidFill>
            <a:srgbClr val="00B0F0"/>
          </a:solidFill>
        </p:spPr>
        <p:txBody>
          <a:bodyPr wrap="square" lIns="91440" tIns="45720" rIns="91440" bIns="45720" rtlCol="0">
            <a:spAutoFit/>
          </a:bodyPr>
          <a:lstStyle/>
          <a:p>
            <a:endParaRPr lang="en-US">
              <a:solidFill>
                <a:srgbClr val="000000"/>
              </a:solidFill>
            </a:endParaRPr>
          </a:p>
        </p:txBody>
      </p:sp>
      <p:sp>
        <p:nvSpPr>
          <p:cNvPr id="7" name="TextBox 6"/>
          <p:cNvSpPr txBox="1"/>
          <p:nvPr userDrawn="1"/>
        </p:nvSpPr>
        <p:spPr>
          <a:xfrm>
            <a:off x="647693" y="2749897"/>
            <a:ext cx="7892223" cy="861774"/>
          </a:xfrm>
          <a:prstGeom prst="rect">
            <a:avLst/>
          </a:prstGeom>
          <a:noFill/>
        </p:spPr>
        <p:txBody>
          <a:bodyPr wrap="square" lIns="91440" tIns="45720" rIns="91440" bIns="45720" rtlCol="0" anchor="ctr">
            <a:spAutoFit/>
          </a:bodyPr>
          <a:lstStyle/>
          <a:p>
            <a:pPr marL="0" lvl="1" indent="-342900">
              <a:spcBef>
                <a:spcPts val="1200"/>
              </a:spcBef>
              <a:buFont typeface="+mj-lt"/>
              <a:buAutoNum type="arabicPeriod"/>
            </a:pPr>
            <a:r>
              <a:rPr lang="en-US" sz="2000" b="1">
                <a:solidFill>
                  <a:srgbClr val="000000"/>
                </a:solidFill>
              </a:rPr>
              <a:t>Good News Story</a:t>
            </a:r>
          </a:p>
          <a:p>
            <a:pPr marL="0" lvl="1">
              <a:spcBef>
                <a:spcPts val="1200"/>
              </a:spcBef>
            </a:pPr>
            <a:endParaRPr lang="en-US" sz="2000" b="1">
              <a:solidFill>
                <a:srgbClr val="000000"/>
              </a:solidFill>
            </a:endParaRPr>
          </a:p>
        </p:txBody>
      </p:sp>
      <p:sp>
        <p:nvSpPr>
          <p:cNvPr id="8" name="Slide Number Placeholder 5">
            <a:extLst>
              <a:ext uri="{FF2B5EF4-FFF2-40B4-BE49-F238E27FC236}">
                <a16:creationId xmlns:a16="http://schemas.microsoft.com/office/drawing/2014/main" id="{BD1A5261-154F-4482-873B-70BD67D7EE50}"/>
              </a:ext>
            </a:extLst>
          </p:cNvPr>
          <p:cNvSpPr txBox="1">
            <a:spLocks/>
          </p:cNvSpPr>
          <p:nvPr userDrawn="1"/>
        </p:nvSpPr>
        <p:spPr>
          <a:xfrm>
            <a:off x="8759370" y="6492875"/>
            <a:ext cx="384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D983F1FA-211D-3044-9E35-958DFBC26156}"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4103329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00A-59B4-49D0-B7AC-1D016A026F67}"/>
              </a:ext>
            </a:extLst>
          </p:cNvPr>
          <p:cNvSpPr>
            <a:spLocks noGrp="1"/>
          </p:cNvSpPr>
          <p:nvPr>
            <p:ph type="title"/>
          </p:nvPr>
        </p:nvSpPr>
        <p:spPr>
          <a:xfrm>
            <a:off x="228600" y="-21771"/>
            <a:ext cx="8610600" cy="67709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46F48B1-7BC3-4A7B-9F48-793D8612DDE5}"/>
              </a:ext>
            </a:extLst>
          </p:cNvPr>
          <p:cNvSpPr>
            <a:spLocks noGrp="1"/>
          </p:cNvSpPr>
          <p:nvPr>
            <p:ph idx="1"/>
          </p:nvPr>
        </p:nvSpPr>
        <p:spPr>
          <a:xfrm>
            <a:off x="228600" y="838202"/>
            <a:ext cx="8610600" cy="50291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873BBD75-6E4D-4883-8607-18B102366889}"/>
              </a:ext>
            </a:extLst>
          </p:cNvPr>
          <p:cNvSpPr txBox="1">
            <a:spLocks/>
          </p:cNvSpPr>
          <p:nvPr userDrawn="1"/>
        </p:nvSpPr>
        <p:spPr>
          <a:xfrm>
            <a:off x="8572500" y="6309519"/>
            <a:ext cx="37147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B8B01BA-673E-4211-9E64-C22898E6AF66}"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23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00A-59B4-49D0-B7AC-1D016A026F67}"/>
              </a:ext>
            </a:extLst>
          </p:cNvPr>
          <p:cNvSpPr>
            <a:spLocks noGrp="1"/>
          </p:cNvSpPr>
          <p:nvPr>
            <p:ph type="title"/>
          </p:nvPr>
        </p:nvSpPr>
        <p:spPr>
          <a:xfrm>
            <a:off x="228600" y="-21771"/>
            <a:ext cx="8610600" cy="67709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46F48B1-7BC3-4A7B-9F48-793D8612DDE5}"/>
              </a:ext>
            </a:extLst>
          </p:cNvPr>
          <p:cNvSpPr>
            <a:spLocks noGrp="1"/>
          </p:cNvSpPr>
          <p:nvPr>
            <p:ph idx="1"/>
          </p:nvPr>
        </p:nvSpPr>
        <p:spPr>
          <a:xfrm>
            <a:off x="228600" y="838202"/>
            <a:ext cx="8610600" cy="50291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873BBD75-6E4D-4883-8607-18B102366889}"/>
              </a:ext>
            </a:extLst>
          </p:cNvPr>
          <p:cNvSpPr txBox="1">
            <a:spLocks/>
          </p:cNvSpPr>
          <p:nvPr userDrawn="1"/>
        </p:nvSpPr>
        <p:spPr>
          <a:xfrm>
            <a:off x="8572500" y="6309519"/>
            <a:ext cx="37147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B8B01BA-673E-4211-9E64-C22898E6AF66}"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19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Tree>
    <p:extLst>
      <p:ext uri="{BB962C8B-B14F-4D97-AF65-F5344CB8AC3E}">
        <p14:creationId xmlns:p14="http://schemas.microsoft.com/office/powerpoint/2010/main" val="238410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8763000" y="6553200"/>
            <a:ext cx="381000" cy="31367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867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59370" y="6483429"/>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Tree>
    <p:extLst>
      <p:ext uri="{BB962C8B-B14F-4D97-AF65-F5344CB8AC3E}">
        <p14:creationId xmlns:p14="http://schemas.microsoft.com/office/powerpoint/2010/main" val="364436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57890" y="6492875"/>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6"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Maser Style</a:t>
            </a:r>
            <a:endParaRPr lang="en-US" sz="3600" u="sng"/>
          </a:p>
        </p:txBody>
      </p:sp>
    </p:spTree>
    <p:extLst>
      <p:ext uri="{BB962C8B-B14F-4D97-AF65-F5344CB8AC3E}">
        <p14:creationId xmlns:p14="http://schemas.microsoft.com/office/powerpoint/2010/main" val="425183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4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4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8759370" y="6492875"/>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694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759370" y="6492875"/>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7746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59370" y="6492875"/>
            <a:ext cx="384630" cy="365125"/>
          </a:xfrm>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7415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9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6140680"/>
            <a:ext cx="9144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6" name="Slide Number Placeholder 5"/>
          <p:cNvSpPr>
            <a:spLocks noGrp="1"/>
          </p:cNvSpPr>
          <p:nvPr>
            <p:ph type="sldNum" sz="quarter" idx="4"/>
          </p:nvPr>
        </p:nvSpPr>
        <p:spPr>
          <a:xfrm>
            <a:off x="8740978" y="6484091"/>
            <a:ext cx="38463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99909" y="6184206"/>
            <a:ext cx="2563091" cy="641708"/>
          </a:xfrm>
          <a:prstGeom prst="rect">
            <a:avLst/>
          </a:prstGeom>
        </p:spPr>
      </p:pic>
    </p:spTree>
    <p:extLst>
      <p:ext uri="{BB962C8B-B14F-4D97-AF65-F5344CB8AC3E}">
        <p14:creationId xmlns:p14="http://schemas.microsoft.com/office/powerpoint/2010/main" val="411492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4417E3-F96E-4BED-A250-BA8903864D25}"/>
              </a:ext>
            </a:extLst>
          </p:cNvPr>
          <p:cNvSpPr/>
          <p:nvPr userDrawn="1"/>
        </p:nvSpPr>
        <p:spPr>
          <a:xfrm>
            <a:off x="0" y="-76200"/>
            <a:ext cx="9144000" cy="731520"/>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B772151B-E27A-4B1F-8D8C-ECD59716D913}"/>
              </a:ext>
            </a:extLst>
          </p:cNvPr>
          <p:cNvSpPr>
            <a:spLocks noGrp="1"/>
          </p:cNvSpPr>
          <p:nvPr>
            <p:ph type="title"/>
          </p:nvPr>
        </p:nvSpPr>
        <p:spPr>
          <a:xfrm>
            <a:off x="285750" y="-21771"/>
            <a:ext cx="8572500" cy="677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84053F-3D7C-4C89-B169-B317230E97C8}"/>
              </a:ext>
            </a:extLst>
          </p:cNvPr>
          <p:cNvSpPr>
            <a:spLocks noGrp="1"/>
          </p:cNvSpPr>
          <p:nvPr>
            <p:ph type="body" idx="1"/>
          </p:nvPr>
        </p:nvSpPr>
        <p:spPr>
          <a:xfrm>
            <a:off x="285750" y="914873"/>
            <a:ext cx="8572500" cy="48763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8C9AFDF-C811-4803-AE55-30B2A16099CF}"/>
              </a:ext>
            </a:extLst>
          </p:cNvPr>
          <p:cNvSpPr/>
          <p:nvPr userDrawn="1"/>
        </p:nvSpPr>
        <p:spPr>
          <a:xfrm>
            <a:off x="0" y="6126162"/>
            <a:ext cx="9144000" cy="731838"/>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8" name="Slide Number Placeholder 3">
            <a:extLst>
              <a:ext uri="{FF2B5EF4-FFF2-40B4-BE49-F238E27FC236}">
                <a16:creationId xmlns:a16="http://schemas.microsoft.com/office/drawing/2014/main" id="{1A4793A0-72B3-479C-9BAC-F03ACB5EB7A7}"/>
              </a:ext>
            </a:extLst>
          </p:cNvPr>
          <p:cNvSpPr>
            <a:spLocks noGrp="1"/>
          </p:cNvSpPr>
          <p:nvPr>
            <p:ph type="sldNum" sz="quarter" idx="4"/>
          </p:nvPr>
        </p:nvSpPr>
        <p:spPr>
          <a:xfrm>
            <a:off x="8572500" y="6309519"/>
            <a:ext cx="371475" cy="365125"/>
          </a:xfrm>
          <a:prstGeom prst="rect">
            <a:avLst/>
          </a:prstGeom>
        </p:spPr>
        <p:txBody>
          <a:bodyPr vert="horz" lIns="91440" tIns="45720" rIns="91440" bIns="45720" rtlCol="0" anchor="ctr"/>
          <a:lstStyle>
            <a:lvl1pPr algn="r">
              <a:defRPr sz="900">
                <a:solidFill>
                  <a:schemeClr val="bg1"/>
                </a:solidFill>
              </a:defRPr>
            </a:lvl1pPr>
          </a:lstStyle>
          <a:p>
            <a:fld id="{9B8B01BA-673E-4211-9E64-C22898E6AF66}" type="slidenum">
              <a:rPr lang="en-US" smtClean="0"/>
              <a:pPr/>
              <a:t>‹#›</a:t>
            </a:fld>
            <a:endParaRPr lang="en-US" dirty="0"/>
          </a:p>
        </p:txBody>
      </p:sp>
      <p:pic>
        <p:nvPicPr>
          <p:cNvPr id="9" name="Picture 8" descr="Official VA signature graphic incorporating Veterans Health Administration, Office of Integrated Veteran Care titles.">
            <a:extLst>
              <a:ext uri="{FF2B5EF4-FFF2-40B4-BE49-F238E27FC236}">
                <a16:creationId xmlns:a16="http://schemas.microsoft.com/office/drawing/2014/main" id="{93736367-319C-431F-B716-ABA31C40A41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001" y="6288701"/>
            <a:ext cx="1847849" cy="451856"/>
          </a:xfrm>
          <a:prstGeom prst="rect">
            <a:avLst/>
          </a:prstGeom>
        </p:spPr>
      </p:pic>
    </p:spTree>
    <p:extLst>
      <p:ext uri="{BB962C8B-B14F-4D97-AF65-F5344CB8AC3E}">
        <p14:creationId xmlns:p14="http://schemas.microsoft.com/office/powerpoint/2010/main" val="1475949018"/>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4417E3-F96E-4BED-A250-BA8903864D25}"/>
              </a:ext>
            </a:extLst>
          </p:cNvPr>
          <p:cNvSpPr/>
          <p:nvPr userDrawn="1"/>
        </p:nvSpPr>
        <p:spPr>
          <a:xfrm>
            <a:off x="0" y="-76200"/>
            <a:ext cx="9144000" cy="731520"/>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B772151B-E27A-4B1F-8D8C-ECD59716D913}"/>
              </a:ext>
            </a:extLst>
          </p:cNvPr>
          <p:cNvSpPr>
            <a:spLocks noGrp="1"/>
          </p:cNvSpPr>
          <p:nvPr>
            <p:ph type="title"/>
          </p:nvPr>
        </p:nvSpPr>
        <p:spPr>
          <a:xfrm>
            <a:off x="285750" y="-21771"/>
            <a:ext cx="8572500" cy="677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84053F-3D7C-4C89-B169-B317230E97C8}"/>
              </a:ext>
            </a:extLst>
          </p:cNvPr>
          <p:cNvSpPr>
            <a:spLocks noGrp="1"/>
          </p:cNvSpPr>
          <p:nvPr>
            <p:ph type="body" idx="1"/>
          </p:nvPr>
        </p:nvSpPr>
        <p:spPr>
          <a:xfrm>
            <a:off x="285750" y="914873"/>
            <a:ext cx="8572500" cy="48763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8C9AFDF-C811-4803-AE55-30B2A16099CF}"/>
              </a:ext>
            </a:extLst>
          </p:cNvPr>
          <p:cNvSpPr/>
          <p:nvPr userDrawn="1"/>
        </p:nvSpPr>
        <p:spPr>
          <a:xfrm>
            <a:off x="0" y="6126162"/>
            <a:ext cx="9144000" cy="731838"/>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8" name="Slide Number Placeholder 3">
            <a:extLst>
              <a:ext uri="{FF2B5EF4-FFF2-40B4-BE49-F238E27FC236}">
                <a16:creationId xmlns:a16="http://schemas.microsoft.com/office/drawing/2014/main" id="{1A4793A0-72B3-479C-9BAC-F03ACB5EB7A7}"/>
              </a:ext>
            </a:extLst>
          </p:cNvPr>
          <p:cNvSpPr>
            <a:spLocks noGrp="1"/>
          </p:cNvSpPr>
          <p:nvPr>
            <p:ph type="sldNum" sz="quarter" idx="4"/>
          </p:nvPr>
        </p:nvSpPr>
        <p:spPr>
          <a:xfrm>
            <a:off x="8572500" y="6309519"/>
            <a:ext cx="371475" cy="365125"/>
          </a:xfrm>
          <a:prstGeom prst="rect">
            <a:avLst/>
          </a:prstGeom>
        </p:spPr>
        <p:txBody>
          <a:bodyPr vert="horz" lIns="91440" tIns="45720" rIns="91440" bIns="45720" rtlCol="0" anchor="ctr"/>
          <a:lstStyle>
            <a:lvl1pPr algn="r">
              <a:defRPr sz="900">
                <a:solidFill>
                  <a:schemeClr val="bg1"/>
                </a:solidFill>
              </a:defRPr>
            </a:lvl1pPr>
          </a:lstStyle>
          <a:p>
            <a:fld id="{9B8B01BA-673E-4211-9E64-C22898E6AF66}" type="slidenum">
              <a:rPr lang="en-US" smtClean="0"/>
              <a:pPr/>
              <a:t>‹#›</a:t>
            </a:fld>
            <a:endParaRPr lang="en-US" dirty="0"/>
          </a:p>
        </p:txBody>
      </p:sp>
      <p:pic>
        <p:nvPicPr>
          <p:cNvPr id="4" name="Picture 3" descr="Official VA signature graphic incorporating Veterans Health Administration, Office of Integrated Veteran Care titles.">
            <a:extLst>
              <a:ext uri="{FF2B5EF4-FFF2-40B4-BE49-F238E27FC236}">
                <a16:creationId xmlns:a16="http://schemas.microsoft.com/office/drawing/2014/main" id="{B4F330A0-0A94-B0C4-6AEA-5966C8B6C7A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917" y="6288701"/>
            <a:ext cx="1732870" cy="451856"/>
          </a:xfrm>
          <a:prstGeom prst="rect">
            <a:avLst/>
          </a:prstGeom>
        </p:spPr>
      </p:pic>
    </p:spTree>
    <p:extLst>
      <p:ext uri="{BB962C8B-B14F-4D97-AF65-F5344CB8AC3E}">
        <p14:creationId xmlns:p14="http://schemas.microsoft.com/office/powerpoint/2010/main" val="3352392525"/>
      </p:ext>
    </p:extLst>
  </p:cSld>
  <p:clrMap bg1="lt1" tx1="dk1" bg2="lt2" tx2="dk2" accent1="accent1" accent2="accent2" accent3="accent3" accent4="accent4" accent5="accent5" accent6="accent6" hlink="hlink" folHlink="folHlink"/>
  <p:hf hdr="0" ftr="0" dt="0"/>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4417E3-F96E-4BED-A250-BA8903864D25}"/>
              </a:ext>
            </a:extLst>
          </p:cNvPr>
          <p:cNvSpPr/>
          <p:nvPr userDrawn="1"/>
        </p:nvSpPr>
        <p:spPr>
          <a:xfrm>
            <a:off x="0" y="-76200"/>
            <a:ext cx="9144000" cy="731520"/>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B772151B-E27A-4B1F-8D8C-ECD59716D913}"/>
              </a:ext>
            </a:extLst>
          </p:cNvPr>
          <p:cNvSpPr>
            <a:spLocks noGrp="1"/>
          </p:cNvSpPr>
          <p:nvPr>
            <p:ph type="title"/>
          </p:nvPr>
        </p:nvSpPr>
        <p:spPr>
          <a:xfrm>
            <a:off x="285750" y="-21771"/>
            <a:ext cx="8572500" cy="677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84053F-3D7C-4C89-B169-B317230E97C8}"/>
              </a:ext>
            </a:extLst>
          </p:cNvPr>
          <p:cNvSpPr>
            <a:spLocks noGrp="1"/>
          </p:cNvSpPr>
          <p:nvPr>
            <p:ph type="body" idx="1"/>
          </p:nvPr>
        </p:nvSpPr>
        <p:spPr>
          <a:xfrm>
            <a:off x="285750" y="914873"/>
            <a:ext cx="8572500" cy="48763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8C9AFDF-C811-4803-AE55-30B2A16099CF}"/>
              </a:ext>
            </a:extLst>
          </p:cNvPr>
          <p:cNvSpPr/>
          <p:nvPr userDrawn="1"/>
        </p:nvSpPr>
        <p:spPr>
          <a:xfrm>
            <a:off x="0" y="6126162"/>
            <a:ext cx="9144000" cy="731838"/>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8" name="Slide Number Placeholder 3">
            <a:extLst>
              <a:ext uri="{FF2B5EF4-FFF2-40B4-BE49-F238E27FC236}">
                <a16:creationId xmlns:a16="http://schemas.microsoft.com/office/drawing/2014/main" id="{1A4793A0-72B3-479C-9BAC-F03ACB5EB7A7}"/>
              </a:ext>
            </a:extLst>
          </p:cNvPr>
          <p:cNvSpPr>
            <a:spLocks noGrp="1"/>
          </p:cNvSpPr>
          <p:nvPr>
            <p:ph type="sldNum" sz="quarter" idx="4"/>
          </p:nvPr>
        </p:nvSpPr>
        <p:spPr>
          <a:xfrm>
            <a:off x="8572500" y="6309519"/>
            <a:ext cx="371475" cy="365125"/>
          </a:xfrm>
          <a:prstGeom prst="rect">
            <a:avLst/>
          </a:prstGeom>
        </p:spPr>
        <p:txBody>
          <a:bodyPr vert="horz" lIns="91440" tIns="45720" rIns="91440" bIns="45720" rtlCol="0" anchor="ctr"/>
          <a:lstStyle>
            <a:lvl1pPr algn="r">
              <a:defRPr sz="900">
                <a:solidFill>
                  <a:schemeClr val="bg1"/>
                </a:solidFill>
              </a:defRPr>
            </a:lvl1pPr>
          </a:lstStyle>
          <a:p>
            <a:fld id="{9B8B01BA-673E-4211-9E64-C22898E6AF66}" type="slidenum">
              <a:rPr lang="en-US" smtClean="0"/>
              <a:pPr/>
              <a:t>‹#›</a:t>
            </a:fld>
            <a:endParaRPr lang="en-US" dirty="0"/>
          </a:p>
        </p:txBody>
      </p:sp>
      <p:pic>
        <p:nvPicPr>
          <p:cNvPr id="9" name="Picture 8" descr="Official VA signature graphic incorporating Veterans Health Administration, Office of Integrated Veteran Care titles.">
            <a:extLst>
              <a:ext uri="{FF2B5EF4-FFF2-40B4-BE49-F238E27FC236}">
                <a16:creationId xmlns:a16="http://schemas.microsoft.com/office/drawing/2014/main" id="{93736367-319C-431F-B716-ABA31C40A41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1" y="6288701"/>
            <a:ext cx="1847849" cy="451856"/>
          </a:xfrm>
          <a:prstGeom prst="rect">
            <a:avLst/>
          </a:prstGeom>
        </p:spPr>
      </p:pic>
    </p:spTree>
    <p:extLst>
      <p:ext uri="{BB962C8B-B14F-4D97-AF65-F5344CB8AC3E}">
        <p14:creationId xmlns:p14="http://schemas.microsoft.com/office/powerpoint/2010/main" val="2395402918"/>
      </p:ext>
    </p:extLst>
  </p:cSld>
  <p:clrMap bg1="lt1" tx1="dk1" bg2="lt2" tx2="dk2" accent1="accent1" accent2="accent2" accent3="accent3" accent4="accent4" accent5="accent5" accent6="accent6" hlink="hlink" folHlink="folHlink"/>
  <p:hf hdr="0" ftr="0" dt="0"/>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2" name="Picture 1" descr="Proudly Serving America's Hero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725" y="5353050"/>
            <a:ext cx="2024495" cy="1143000"/>
          </a:xfrm>
          <a:prstGeom prst="rect">
            <a:avLst/>
          </a:prstGeom>
        </p:spPr>
      </p:pic>
      <p:grpSp>
        <p:nvGrpSpPr>
          <p:cNvPr id="10" name="Group 9"/>
          <p:cNvGrpSpPr/>
          <p:nvPr/>
        </p:nvGrpSpPr>
        <p:grpSpPr>
          <a:xfrm>
            <a:off x="0" y="6496456"/>
            <a:ext cx="8892020" cy="310191"/>
            <a:chOff x="0" y="6496456"/>
            <a:chExt cx="8892020" cy="310191"/>
          </a:xfrm>
        </p:grpSpPr>
        <p:sp>
          <p:nvSpPr>
            <p:cNvPr id="8" name="Pentagon 7"/>
            <p:cNvSpPr/>
            <p:nvPr userDrawn="1"/>
          </p:nvSpPr>
          <p:spPr bwMode="auto">
            <a:xfrm>
              <a:off x="0" y="6572250"/>
              <a:ext cx="8639783" cy="161925"/>
            </a:xfrm>
            <a:prstGeom prst="homePlate">
              <a:avLst/>
            </a:prstGeom>
            <a:solidFill>
              <a:srgbClr val="16216C"/>
            </a:solidFill>
            <a:ln w="9525" cap="flat" cmpd="sng" algn="ctr">
              <a:noFill/>
              <a:prstDash val="solid"/>
              <a:miter lim="800000"/>
              <a:headEnd type="none" w="med" len="med"/>
              <a:tailEnd type="none" w="med" len="med"/>
            </a:ln>
            <a:effectLst/>
          </p:spPr>
          <p:txBody>
            <a:bodyPr wrap="none"/>
            <a:lstStyle/>
            <a:p>
              <a:pPr>
                <a:defRPr/>
              </a:pPr>
              <a:endParaRPr lang="en-US" dirty="0"/>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9175" y="6496456"/>
              <a:ext cx="252845" cy="310191"/>
            </a:xfrm>
            <a:prstGeom prst="rect">
              <a:avLst/>
            </a:prstGeom>
          </p:spPr>
        </p:pic>
      </p:grpSp>
      <p:sp>
        <p:nvSpPr>
          <p:cNvPr id="4" name="Date Placeholder 3"/>
          <p:cNvSpPr>
            <a:spLocks noGrp="1"/>
          </p:cNvSpPr>
          <p:nvPr>
            <p:ph type="dt" sz="half" idx="2"/>
          </p:nvPr>
        </p:nvSpPr>
        <p:spPr bwMode="white">
          <a:xfrm>
            <a:off x="457200" y="6562344"/>
            <a:ext cx="2133600" cy="168275"/>
          </a:xfrm>
          <a:prstGeom prst="rect">
            <a:avLst/>
          </a:prstGeom>
        </p:spPr>
        <p:txBody>
          <a:bodyPr vert="horz" lIns="91440" tIns="45720" rIns="91440" bIns="45720" rtlCol="0" anchor="ctr"/>
          <a:lstStyle>
            <a:lvl1pPr algn="l">
              <a:defRPr sz="800">
                <a:solidFill>
                  <a:schemeClr val="bg1"/>
                </a:solidFill>
                <a:latin typeface="Arial" pitchFamily="34" charset="0"/>
                <a:cs typeface="Arial" pitchFamily="34" charset="0"/>
              </a:defRPr>
            </a:lvl1pPr>
          </a:lstStyle>
          <a:p>
            <a:fld id="{5FDCF6B4-D0DA-46AE-957F-F8C0A07006B2}" type="datetime1">
              <a:rPr lang="en-US" smtClean="0"/>
              <a:pPr/>
              <a:t>04/29/2024</a:t>
            </a:fld>
            <a:endParaRPr lang="en-US" dirty="0"/>
          </a:p>
        </p:txBody>
      </p:sp>
      <p:sp>
        <p:nvSpPr>
          <p:cNvPr id="5" name="Footer Placeholder 4"/>
          <p:cNvSpPr>
            <a:spLocks noGrp="1"/>
          </p:cNvSpPr>
          <p:nvPr>
            <p:ph type="ftr" sz="quarter" idx="3"/>
          </p:nvPr>
        </p:nvSpPr>
        <p:spPr bwMode="white">
          <a:xfrm>
            <a:off x="3124200" y="6562344"/>
            <a:ext cx="2895600" cy="168275"/>
          </a:xfrm>
          <a:prstGeom prst="rect">
            <a:avLst/>
          </a:prstGeom>
        </p:spPr>
        <p:txBody>
          <a:bodyPr vert="horz" lIns="91440" tIns="45720" rIns="91440" bIns="45720" rtlCol="0" anchor="ctr"/>
          <a:lstStyle>
            <a:lvl1pPr algn="ctr">
              <a:defRPr sz="1050" b="1">
                <a:solidFill>
                  <a:schemeClr val="bg1"/>
                </a:solidFill>
                <a:latin typeface="Arial" pitchFamily="34" charset="0"/>
                <a:cs typeface="Arial" pitchFamily="34" charset="0"/>
              </a:defRPr>
            </a:lvl1pPr>
          </a:lstStyle>
          <a:p>
            <a:r>
              <a:rPr lang="en-US" dirty="0"/>
              <a:t>Integrity - Service - Innovation</a:t>
            </a:r>
          </a:p>
        </p:txBody>
      </p:sp>
      <p:sp>
        <p:nvSpPr>
          <p:cNvPr id="6" name="Slide Number Placeholder 5"/>
          <p:cNvSpPr>
            <a:spLocks noGrp="1"/>
          </p:cNvSpPr>
          <p:nvPr>
            <p:ph type="sldNum" sz="quarter" idx="4"/>
          </p:nvPr>
        </p:nvSpPr>
        <p:spPr bwMode="white">
          <a:xfrm>
            <a:off x="6534912" y="6562344"/>
            <a:ext cx="1999488" cy="171831"/>
          </a:xfrm>
          <a:prstGeom prst="rect">
            <a:avLst/>
          </a:prstGeom>
        </p:spPr>
        <p:txBody>
          <a:bodyPr vert="horz" lIns="91440" tIns="45720" rIns="91440" bIns="45720" rtlCol="0" anchor="ctr"/>
          <a:lstStyle>
            <a:lvl1pPr algn="r">
              <a:defRPr sz="800">
                <a:solidFill>
                  <a:schemeClr val="bg1"/>
                </a:solidFill>
                <a:latin typeface="Arial" pitchFamily="34" charset="0"/>
                <a:cs typeface="Arial" pitchFamily="34" charset="0"/>
              </a:defRPr>
            </a:lvl1pPr>
          </a:lstStyle>
          <a:p>
            <a:fld id="{6C30C76A-07FC-4260-99EA-1CFB63604932}" type="slidenum">
              <a:rPr lang="en-US" smtClean="0"/>
              <a:pPr/>
              <a:t>‹#›</a:t>
            </a:fld>
            <a:endParaRPr lang="en-US" dirty="0"/>
          </a:p>
        </p:txBody>
      </p:sp>
      <p:pic>
        <p:nvPicPr>
          <p:cNvPr id="12" name="Picture 9" descr="DFAS Checkmark Logo"/>
          <p:cNvPicPr>
            <a:picLocks noChangeAspect="1" noChangeArrowheads="1"/>
          </p:cNvPicPr>
          <p:nvPr/>
        </p:nvPicPr>
        <p:blipFill>
          <a:blip r:embed="rId5" cstate="print"/>
          <a:srcRect/>
          <a:stretch>
            <a:fillRect/>
          </a:stretch>
        </p:blipFill>
        <p:spPr bwMode="auto">
          <a:xfrm>
            <a:off x="6376988" y="241300"/>
            <a:ext cx="2262187" cy="2262188"/>
          </a:xfrm>
          <a:prstGeom prst="rect">
            <a:avLst/>
          </a:prstGeom>
          <a:noFill/>
          <a:ln w="9525">
            <a:noFill/>
            <a:miter lim="800000"/>
            <a:headEnd/>
            <a:tailEnd/>
          </a:ln>
        </p:spPr>
      </p:pic>
      <p:sp>
        <p:nvSpPr>
          <p:cNvPr id="13" name="TextBox 12"/>
          <p:cNvSpPr txBox="1"/>
          <p:nvPr/>
        </p:nvSpPr>
        <p:spPr>
          <a:xfrm>
            <a:off x="933450" y="3394392"/>
            <a:ext cx="5553075" cy="369888"/>
          </a:xfrm>
          <a:prstGeom prst="rect">
            <a:avLst/>
          </a:prstGeom>
          <a:noFill/>
        </p:spPr>
        <p:txBody>
          <a:bodyPr>
            <a:spAutoFit/>
          </a:bodyPr>
          <a:lstStyle/>
          <a:p>
            <a:pPr>
              <a:defRPr/>
            </a:pPr>
            <a:r>
              <a:rPr lang="en-US" i="1" dirty="0">
                <a:solidFill>
                  <a:srgbClr val="626364"/>
                </a:solidFill>
              </a:rPr>
              <a:t>Defense Finance and Accounting Service</a:t>
            </a:r>
          </a:p>
        </p:txBody>
      </p:sp>
    </p:spTree>
    <p:extLst>
      <p:ext uri="{BB962C8B-B14F-4D97-AF65-F5344CB8AC3E}">
        <p14:creationId xmlns:p14="http://schemas.microsoft.com/office/powerpoint/2010/main" val="442055876"/>
      </p:ext>
    </p:extLst>
  </p:cSld>
  <p:clrMap bg1="lt1" tx1="dk1" bg2="lt2" tx2="dk2" accent1="accent1" accent2="accent2" accent3="accent3" accent4="accent4" accent5="accent5" accent6="accent6" hlink="hlink" folHlink="folHlink"/>
  <p:sldLayoutIdLst>
    <p:sldLayoutId id="2147483678" r:id="rId1"/>
  </p:sldLayoutIdLst>
  <p:hf hdr="0"/>
  <p:txStyles>
    <p:titleStyle>
      <a:lvl1pPr algn="ctr" defTabSz="914400" rtl="0" eaLnBrk="1" latinLnBrk="0" hangingPunct="1">
        <a:spcBef>
          <a:spcPct val="0"/>
        </a:spcBef>
        <a:buNone/>
        <a:defRPr lang="en-US" sz="2400" b="1" kern="1200" dirty="0">
          <a:solidFill>
            <a:srgbClr val="293685"/>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lang="en-US" sz="2400" kern="1200" dirty="0" smtClean="0">
          <a:solidFill>
            <a:srgbClr val="293685"/>
          </a:solidFill>
          <a:latin typeface="Arial" pitchFamily="34" charset="0"/>
          <a:ea typeface="+mj-ea"/>
          <a:cs typeface="Arial" pitchFamily="34" charset="0"/>
        </a:defRPr>
      </a:lvl1pPr>
      <a:lvl2pPr marL="742950" indent="-285750" algn="l" defTabSz="914400" rtl="0" eaLnBrk="1" latinLnBrk="0" hangingPunct="1">
        <a:spcBef>
          <a:spcPct val="20000"/>
        </a:spcBef>
        <a:buFont typeface="Arial" pitchFamily="34" charset="0"/>
        <a:buChar char="–"/>
        <a:defRPr lang="en-US" sz="2000" kern="120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600" kern="1200" dirty="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descr="Integrity - Service - Innovation banner with a star"/>
          <p:cNvGrpSpPr/>
          <p:nvPr/>
        </p:nvGrpSpPr>
        <p:grpSpPr>
          <a:xfrm>
            <a:off x="0" y="6496456"/>
            <a:ext cx="8892020" cy="310191"/>
            <a:chOff x="0" y="6496456"/>
            <a:chExt cx="8892020" cy="310191"/>
          </a:xfrm>
        </p:grpSpPr>
        <p:sp>
          <p:nvSpPr>
            <p:cNvPr id="14" name="Pentagon 13"/>
            <p:cNvSpPr/>
            <p:nvPr userDrawn="1"/>
          </p:nvSpPr>
          <p:spPr bwMode="auto">
            <a:xfrm>
              <a:off x="0" y="6572250"/>
              <a:ext cx="8639783" cy="161925"/>
            </a:xfrm>
            <a:prstGeom prst="homePlate">
              <a:avLst/>
            </a:prstGeom>
            <a:solidFill>
              <a:srgbClr val="16216C"/>
            </a:solidFill>
            <a:ln w="9525" cap="flat" cmpd="sng" algn="ctr">
              <a:noFill/>
              <a:prstDash val="solid"/>
              <a:miter lim="800000"/>
              <a:headEnd type="none" w="med" len="med"/>
              <a:tailEnd type="none" w="med" len="med"/>
            </a:ln>
            <a:effectLst/>
          </p:spPr>
          <p:txBody>
            <a:bodyPr wrap="none"/>
            <a:lstStyle/>
            <a:p>
              <a:pPr>
                <a:defRPr/>
              </a:pPr>
              <a:endParaRPr lang="en-US" dirty="0"/>
            </a:p>
          </p:txBody>
        </p:sp>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9175" y="6496456"/>
              <a:ext cx="252845" cy="310191"/>
            </a:xfrm>
            <a:prstGeom prst="rect">
              <a:avLst/>
            </a:prstGeom>
          </p:spPr>
        </p:pic>
      </p:gr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976" t="10833" r="17424" b="86806"/>
          <a:stretch/>
        </p:blipFill>
        <p:spPr>
          <a:xfrm>
            <a:off x="-9527" y="608842"/>
            <a:ext cx="7726025" cy="196632"/>
          </a:xfrm>
          <a:prstGeom prst="rect">
            <a:avLst/>
          </a:prstGeom>
        </p:spPr>
      </p:pic>
      <p:sp>
        <p:nvSpPr>
          <p:cNvPr id="2" name="Title Placeholder 1"/>
          <p:cNvSpPr>
            <a:spLocks noGrp="1"/>
          </p:cNvSpPr>
          <p:nvPr>
            <p:ph type="title"/>
          </p:nvPr>
        </p:nvSpPr>
        <p:spPr>
          <a:xfrm>
            <a:off x="304800" y="152400"/>
            <a:ext cx="8534400" cy="381000"/>
          </a:xfrm>
          <a:prstGeom prst="rect">
            <a:avLst/>
          </a:prstGeom>
        </p:spPr>
        <p:txBody>
          <a:bodyPr vert="horz" lIns="91440" tIns="45720" rIns="91440" bIns="45720" rtlCol="0" anchor="ctr">
            <a:normAutofit/>
          </a:bodyPr>
          <a:lstStyle/>
          <a:p>
            <a:pPr lvl="0" algn="l" defTabSz="914400" rtl="0" eaLnBrk="0" fontAlgn="base" latinLnBrk="0" hangingPunct="0">
              <a:spcBef>
                <a:spcPct val="0"/>
              </a:spcBef>
              <a:spcAft>
                <a:spcPct val="0"/>
              </a:spcAft>
              <a:buNone/>
            </a:pPr>
            <a:r>
              <a:rPr lang="en-US" dirty="0"/>
              <a:t>Click to edit Master title style</a:t>
            </a:r>
          </a:p>
        </p:txBody>
      </p:sp>
      <p:sp>
        <p:nvSpPr>
          <p:cNvPr id="3" name="Text Placeholder 2"/>
          <p:cNvSpPr>
            <a:spLocks noGrp="1"/>
          </p:cNvSpPr>
          <p:nvPr>
            <p:ph type="body" idx="1"/>
          </p:nvPr>
        </p:nvSpPr>
        <p:spPr>
          <a:xfrm>
            <a:off x="304800" y="1066800"/>
            <a:ext cx="8534400" cy="5105400"/>
          </a:xfrm>
          <a:prstGeom prst="rect">
            <a:avLst/>
          </a:prstGeom>
        </p:spPr>
        <p:txBody>
          <a:bodyPr vert="horz" lIns="91440" tIns="45720" rIns="91440" bIns="45720" rtlCol="0">
            <a:normAutofit/>
          </a:bodyPr>
          <a:lstStyle/>
          <a:p>
            <a:pPr marL="342900" lvl="0" indent="-342900" algn="l" defTabSz="914400" rtl="0" eaLnBrk="0" fontAlgn="base" latinLnBrk="0" hangingPunct="0">
              <a:spcBef>
                <a:spcPct val="20000"/>
              </a:spcBef>
              <a:spcAft>
                <a:spcPct val="0"/>
              </a:spcAft>
              <a:buClr>
                <a:srgbClr val="282C69"/>
              </a:buClr>
              <a:buFont typeface="Wingdings 2" pitchFamily="18" charset="2"/>
              <a:buChar char=""/>
            </a:pPr>
            <a:r>
              <a:rPr lang="en-US" dirty="0"/>
              <a:t>Click to edit Master text styles</a:t>
            </a:r>
          </a:p>
          <a:p>
            <a:pPr marL="742950" lvl="1" indent="-285750" algn="l" defTabSz="914400" rtl="0" eaLnBrk="0" fontAlgn="base" latinLnBrk="0" hangingPunct="0">
              <a:spcBef>
                <a:spcPct val="20000"/>
              </a:spcBef>
              <a:spcAft>
                <a:spcPct val="0"/>
              </a:spcAft>
              <a:buClr>
                <a:srgbClr val="282C69"/>
              </a:buClr>
              <a:buFont typeface="Wingdings 2" pitchFamily="18" charset="2"/>
              <a:buChar char="P"/>
            </a:pPr>
            <a:r>
              <a:rPr lang="en-US" dirty="0"/>
              <a:t>Second level</a:t>
            </a:r>
          </a:p>
          <a:p>
            <a:pPr marL="1085850" lvl="2" indent="-228600" algn="l" defTabSz="914400" rtl="0" eaLnBrk="0" fontAlgn="base" latinLnBrk="0" hangingPunct="0">
              <a:spcBef>
                <a:spcPct val="20000"/>
              </a:spcBef>
              <a:spcAft>
                <a:spcPct val="0"/>
              </a:spcAft>
              <a:buClr>
                <a:srgbClr val="282C69"/>
              </a:buClr>
              <a:buFont typeface="Wingdings 2" pitchFamily="18" charset="2"/>
              <a:buChar char=""/>
            </a:pPr>
            <a:r>
              <a:rPr lang="en-US" dirty="0"/>
              <a:t>Third level</a:t>
            </a:r>
          </a:p>
          <a:p>
            <a:pPr marL="1428750" lvl="3" indent="-228600" algn="l" defTabSz="914400" rtl="0" eaLnBrk="0" fontAlgn="base" latinLnBrk="0" hangingPunct="0">
              <a:spcBef>
                <a:spcPct val="20000"/>
              </a:spcBef>
              <a:spcAft>
                <a:spcPct val="0"/>
              </a:spcAft>
              <a:buClr>
                <a:srgbClr val="282C69"/>
              </a:buClr>
              <a:buFont typeface="Wingdings 2" pitchFamily="18" charset="2"/>
              <a:buChar char=""/>
            </a:pPr>
            <a:r>
              <a:rPr lang="en-US" dirty="0"/>
              <a:t>Fourth level</a:t>
            </a:r>
          </a:p>
          <a:p>
            <a:pPr marL="1771650" lvl="4" indent="-228600" algn="l" defTabSz="914400" rtl="0" eaLnBrk="0" fontAlgn="base" latinLnBrk="0" hangingPunct="0">
              <a:spcBef>
                <a:spcPct val="20000"/>
              </a:spcBef>
              <a:spcAft>
                <a:spcPct val="0"/>
              </a:spcAft>
              <a:buClr>
                <a:srgbClr val="282C69"/>
              </a:buClr>
              <a:buFont typeface="Wingdings 2" pitchFamily="18" charset="2"/>
              <a:buChar char=""/>
            </a:pPr>
            <a:r>
              <a:rPr lang="en-US" dirty="0"/>
              <a:t>Fifth level</a:t>
            </a:r>
          </a:p>
        </p:txBody>
      </p:sp>
      <p:sp>
        <p:nvSpPr>
          <p:cNvPr id="4" name="Date Placeholder 3"/>
          <p:cNvSpPr>
            <a:spLocks noGrp="1"/>
          </p:cNvSpPr>
          <p:nvPr>
            <p:ph type="dt" sz="half" idx="2"/>
          </p:nvPr>
        </p:nvSpPr>
        <p:spPr bwMode="white">
          <a:xfrm>
            <a:off x="457200" y="6562344"/>
            <a:ext cx="2133600" cy="168275"/>
          </a:xfrm>
          <a:prstGeom prst="rect">
            <a:avLst/>
          </a:prstGeom>
        </p:spPr>
        <p:txBody>
          <a:bodyPr vert="horz" lIns="91440" tIns="45720" rIns="91440" bIns="45720" rtlCol="0" anchor="ctr"/>
          <a:lstStyle>
            <a:lvl1pPr algn="l">
              <a:defRPr sz="800">
                <a:solidFill>
                  <a:schemeClr val="bg1"/>
                </a:solidFill>
                <a:latin typeface="Arial" pitchFamily="34" charset="0"/>
                <a:cs typeface="Arial" pitchFamily="34" charset="0"/>
              </a:defRPr>
            </a:lvl1pPr>
          </a:lstStyle>
          <a:p>
            <a:fld id="{2D69E164-5E49-43FD-9203-20DA3290BB23}" type="datetime1">
              <a:rPr lang="en-US" smtClean="0"/>
              <a:pPr/>
              <a:t>04/29/2024</a:t>
            </a:fld>
            <a:endParaRPr lang="en-US" dirty="0"/>
          </a:p>
        </p:txBody>
      </p:sp>
      <p:sp>
        <p:nvSpPr>
          <p:cNvPr id="5" name="Footer Placeholder 4"/>
          <p:cNvSpPr>
            <a:spLocks noGrp="1"/>
          </p:cNvSpPr>
          <p:nvPr>
            <p:ph type="ftr" sz="quarter" idx="3"/>
          </p:nvPr>
        </p:nvSpPr>
        <p:spPr bwMode="white">
          <a:xfrm>
            <a:off x="3124200" y="6562344"/>
            <a:ext cx="2895600" cy="168275"/>
          </a:xfrm>
          <a:prstGeom prst="rect">
            <a:avLst/>
          </a:prstGeom>
        </p:spPr>
        <p:txBody>
          <a:bodyPr vert="horz" lIns="91440" tIns="45720" rIns="91440" bIns="45720" rtlCol="0" anchor="ctr"/>
          <a:lstStyle>
            <a:lvl1pPr algn="ctr">
              <a:defRPr sz="1050" b="1">
                <a:solidFill>
                  <a:schemeClr val="bg1"/>
                </a:solidFill>
                <a:latin typeface="Arial" pitchFamily="34" charset="0"/>
                <a:cs typeface="Arial" pitchFamily="34" charset="0"/>
              </a:defRPr>
            </a:lvl1pPr>
          </a:lstStyle>
          <a:p>
            <a:r>
              <a:rPr lang="en-US" dirty="0"/>
              <a:t>Integrity - Service - Innovation</a:t>
            </a:r>
          </a:p>
        </p:txBody>
      </p:sp>
      <p:pic>
        <p:nvPicPr>
          <p:cNvPr id="12" name="Picture 11" descr="Proudly Serving America's Heroes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8100" y="95250"/>
            <a:ext cx="1381125" cy="779763"/>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1868" t="12548" r="16619" b="86280"/>
          <a:stretch/>
        </p:blipFill>
        <p:spPr>
          <a:xfrm>
            <a:off x="-9527" y="730843"/>
            <a:ext cx="7781925" cy="165026"/>
          </a:xfrm>
          <a:prstGeom prst="rect">
            <a:avLst/>
          </a:prstGeom>
        </p:spPr>
      </p:pic>
      <p:sp>
        <p:nvSpPr>
          <p:cNvPr id="18" name="Slide Number Placeholder 5"/>
          <p:cNvSpPr>
            <a:spLocks noGrp="1"/>
          </p:cNvSpPr>
          <p:nvPr>
            <p:ph type="sldNum" sz="quarter" idx="4"/>
          </p:nvPr>
        </p:nvSpPr>
        <p:spPr bwMode="white">
          <a:xfrm>
            <a:off x="6534912" y="6562344"/>
            <a:ext cx="1999488" cy="171831"/>
          </a:xfrm>
          <a:prstGeom prst="rect">
            <a:avLst/>
          </a:prstGeom>
        </p:spPr>
        <p:txBody>
          <a:bodyPr vert="horz" lIns="91440" tIns="45720" rIns="91440" bIns="45720" rtlCol="0" anchor="ctr"/>
          <a:lstStyle>
            <a:lvl1pPr algn="r">
              <a:defRPr sz="800">
                <a:solidFill>
                  <a:schemeClr val="bg1"/>
                </a:solidFill>
                <a:latin typeface="Arial" pitchFamily="34" charset="0"/>
                <a:cs typeface="Arial" pitchFamily="34" charset="0"/>
              </a:defRPr>
            </a:lvl1pPr>
          </a:lstStyle>
          <a:p>
            <a:fld id="{6C30C76A-07FC-4260-99EA-1CFB63604932}" type="slidenum">
              <a:rPr lang="en-US" smtClean="0"/>
              <a:pPr/>
              <a:t>‹#›</a:t>
            </a:fld>
            <a:endParaRPr lang="en-US" dirty="0"/>
          </a:p>
        </p:txBody>
      </p:sp>
    </p:spTree>
    <p:extLst>
      <p:ext uri="{BB962C8B-B14F-4D97-AF65-F5344CB8AC3E}">
        <p14:creationId xmlns:p14="http://schemas.microsoft.com/office/powerpoint/2010/main" val="201461624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p:txStyles>
    <p:titleStyle>
      <a:lvl1pPr algn="ctr" defTabSz="914400" rtl="0" eaLnBrk="1" latinLnBrk="0" hangingPunct="1">
        <a:spcBef>
          <a:spcPct val="0"/>
        </a:spcBef>
        <a:buNone/>
        <a:defRPr lang="en-US" sz="2400" b="1" kern="1200" dirty="0" smtClean="0">
          <a:solidFill>
            <a:srgbClr val="16216C"/>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2194561"/>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46520" y="6356351"/>
            <a:ext cx="218313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D9359126-4846-4E88-BDD9-5585CC877E47}" type="datetime1">
              <a:rPr lang="en-US" smtClean="0"/>
              <a:t>04/29/2024</a:t>
            </a:fld>
            <a:endParaRPr lang="en-US" dirty="0"/>
          </a:p>
        </p:txBody>
      </p:sp>
      <p:sp>
        <p:nvSpPr>
          <p:cNvPr id="5" name="Footer Placeholder 4"/>
          <p:cNvSpPr>
            <a:spLocks noGrp="1"/>
          </p:cNvSpPr>
          <p:nvPr>
            <p:ph type="ftr" sz="quarter" idx="3"/>
          </p:nvPr>
        </p:nvSpPr>
        <p:spPr>
          <a:xfrm>
            <a:off x="514350" y="6355846"/>
            <a:ext cx="5829300"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90761900"/>
      </p:ext>
    </p:extLst>
  </p:cSld>
  <p:clrMap bg1="dk1" tx1="lt1" bg2="dk2" tx2="lt2" accent1="accent1" accent2="accent2" accent3="accent3" accent4="accent4" accent5="accent5" accent6="accent6" hlink="hlink" folHlink="folHlink"/>
  <p:sldLayoutIdLst>
    <p:sldLayoutId id="2147483684" r:id="rId1"/>
    <p:sldLayoutId id="2147483685" r:id="rId2"/>
  </p:sldLayoutIdLst>
  <p:hf sldNum="0" hdr="0" ftr="0" dt="0"/>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C3566D-F35A-585A-19A5-8C13CECE6E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9149A9-7511-621F-0B28-DDC61A07F4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61BB6-7B32-9355-1E0B-84883C9B4E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E60B53-01F8-439C-99EA-E3C33A074ACB}" type="datetimeFigureOut">
              <a:rPr lang="en-US" smtClean="0"/>
              <a:t>04/29/2024</a:t>
            </a:fld>
            <a:endParaRPr lang="en-US"/>
          </a:p>
        </p:txBody>
      </p:sp>
      <p:sp>
        <p:nvSpPr>
          <p:cNvPr id="5" name="Footer Placeholder 4">
            <a:extLst>
              <a:ext uri="{FF2B5EF4-FFF2-40B4-BE49-F238E27FC236}">
                <a16:creationId xmlns:a16="http://schemas.microsoft.com/office/drawing/2014/main" id="{3380A7D9-4D16-3A2D-28A1-C370A57B6D2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555876-569D-4AA8-AD79-C294B758135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0B99B7-8CE1-420A-8C41-C4DDC4C5344F}" type="slidenum">
              <a:rPr lang="en-US" smtClean="0"/>
              <a:t>‹#›</a:t>
            </a:fld>
            <a:endParaRPr lang="en-US"/>
          </a:p>
        </p:txBody>
      </p:sp>
    </p:spTree>
    <p:extLst>
      <p:ext uri="{BB962C8B-B14F-4D97-AF65-F5344CB8AC3E}">
        <p14:creationId xmlns:p14="http://schemas.microsoft.com/office/powerpoint/2010/main" val="806712291"/>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F6EE08-4133-4A5B-A269-8B1CFB1F4C86}"/>
              </a:ext>
              <a:ext uri="{C183D7F6-B498-43B3-948B-1728B52AA6E4}">
                <adec:decorative xmlns:adec="http://schemas.microsoft.com/office/drawing/2017/decorative" val="1"/>
              </a:ext>
            </a:extLst>
          </p:cNvPr>
          <p:cNvGrpSpPr/>
          <p:nvPr userDrawn="1"/>
        </p:nvGrpSpPr>
        <p:grpSpPr>
          <a:xfrm>
            <a:off x="0" y="1371600"/>
            <a:ext cx="8263548" cy="2895600"/>
            <a:chOff x="0" y="1295400"/>
            <a:chExt cx="8263548" cy="2895600"/>
          </a:xfrm>
        </p:grpSpPr>
        <p:sp>
          <p:nvSpPr>
            <p:cNvPr id="4" name="Isosceles Triangle 3">
              <a:extLst>
                <a:ext uri="{FF2B5EF4-FFF2-40B4-BE49-F238E27FC236}">
                  <a16:creationId xmlns:a16="http://schemas.microsoft.com/office/drawing/2014/main" id="{1D2C59B4-D07D-4BBC-878D-BE5587AEF105}"/>
                </a:ext>
                <a:ext uri="{C183D7F6-B498-43B3-948B-1728B52AA6E4}">
                  <adec:decorative xmlns:adec="http://schemas.microsoft.com/office/drawing/2017/decorative" val="1"/>
                </a:ext>
              </a:extLst>
            </p:cNvPr>
            <p:cNvSpPr/>
            <p:nvPr userDrawn="1"/>
          </p:nvSpPr>
          <p:spPr>
            <a:xfrm rot="10800000">
              <a:off x="7086599" y="2895600"/>
              <a:ext cx="1176948" cy="1295400"/>
            </a:xfrm>
            <a:prstGeom prst="triangle">
              <a:avLst>
                <a:gd name="adj" fmla="val 100000"/>
              </a:avLst>
            </a:prstGeom>
            <a:gradFill>
              <a:gsLst>
                <a:gs pos="0">
                  <a:schemeClr val="bg1">
                    <a:lumMod val="95000"/>
                  </a:schemeClr>
                </a:gs>
                <a:gs pos="100000">
                  <a:schemeClr val="tx1">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13530CD8-7840-49D1-96ED-223718FCE5BF}"/>
                </a:ext>
                <a:ext uri="{C183D7F6-B498-43B3-948B-1728B52AA6E4}">
                  <adec:decorative xmlns:adec="http://schemas.microsoft.com/office/drawing/2017/decorative" val="1"/>
                </a:ext>
              </a:extLst>
            </p:cNvPr>
            <p:cNvSpPr/>
            <p:nvPr userDrawn="1"/>
          </p:nvSpPr>
          <p:spPr>
            <a:xfrm>
              <a:off x="0" y="1295400"/>
              <a:ext cx="8263548" cy="1600200"/>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a:extLst>
                <a:ext uri="{FF2B5EF4-FFF2-40B4-BE49-F238E27FC236}">
                  <a16:creationId xmlns:a16="http://schemas.microsoft.com/office/drawing/2014/main" id="{A2EE814E-6388-462A-84B4-D01797E551F7}"/>
                </a:ext>
                <a:ext uri="{C183D7F6-B498-43B3-948B-1728B52AA6E4}">
                  <adec:decorative xmlns:adec="http://schemas.microsoft.com/office/drawing/2017/decorative" val="1"/>
                </a:ext>
              </a:extLst>
            </p:cNvPr>
            <p:cNvSpPr/>
            <p:nvPr userDrawn="1"/>
          </p:nvSpPr>
          <p:spPr>
            <a:xfrm>
              <a:off x="1" y="3476508"/>
              <a:ext cx="6705600" cy="45719"/>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2" name="Picture 1">
            <a:extLst>
              <a:ext uri="{FF2B5EF4-FFF2-40B4-BE49-F238E27FC236}">
                <a16:creationId xmlns:a16="http://schemas.microsoft.com/office/drawing/2014/main" id="{D78DC88D-CF41-25E3-72F9-BD571C06EA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4350" y="5328956"/>
            <a:ext cx="2732557" cy="712531"/>
          </a:xfrm>
          <a:prstGeom prst="rect">
            <a:avLst/>
          </a:prstGeom>
        </p:spPr>
      </p:pic>
    </p:spTree>
    <p:extLst>
      <p:ext uri="{BB962C8B-B14F-4D97-AF65-F5344CB8AC3E}">
        <p14:creationId xmlns:p14="http://schemas.microsoft.com/office/powerpoint/2010/main" val="1949937469"/>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4417E3-F96E-4BED-A250-BA8903864D25}"/>
              </a:ext>
            </a:extLst>
          </p:cNvPr>
          <p:cNvSpPr/>
          <p:nvPr userDrawn="1"/>
        </p:nvSpPr>
        <p:spPr>
          <a:xfrm>
            <a:off x="0" y="-76200"/>
            <a:ext cx="9144000" cy="731520"/>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B772151B-E27A-4B1F-8D8C-ECD59716D913}"/>
              </a:ext>
            </a:extLst>
          </p:cNvPr>
          <p:cNvSpPr>
            <a:spLocks noGrp="1"/>
          </p:cNvSpPr>
          <p:nvPr>
            <p:ph type="title"/>
          </p:nvPr>
        </p:nvSpPr>
        <p:spPr>
          <a:xfrm>
            <a:off x="285750" y="-21771"/>
            <a:ext cx="8572500" cy="677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84053F-3D7C-4C89-B169-B317230E97C8}"/>
              </a:ext>
            </a:extLst>
          </p:cNvPr>
          <p:cNvSpPr>
            <a:spLocks noGrp="1"/>
          </p:cNvSpPr>
          <p:nvPr>
            <p:ph type="body" idx="1"/>
          </p:nvPr>
        </p:nvSpPr>
        <p:spPr>
          <a:xfrm>
            <a:off x="285750" y="914873"/>
            <a:ext cx="8572500" cy="48763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8C9AFDF-C811-4803-AE55-30B2A16099CF}"/>
              </a:ext>
            </a:extLst>
          </p:cNvPr>
          <p:cNvSpPr/>
          <p:nvPr userDrawn="1"/>
        </p:nvSpPr>
        <p:spPr>
          <a:xfrm>
            <a:off x="0" y="6126162"/>
            <a:ext cx="9144000" cy="731838"/>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8" name="Slide Number Placeholder 3">
            <a:extLst>
              <a:ext uri="{FF2B5EF4-FFF2-40B4-BE49-F238E27FC236}">
                <a16:creationId xmlns:a16="http://schemas.microsoft.com/office/drawing/2014/main" id="{1A4793A0-72B3-479C-9BAC-F03ACB5EB7A7}"/>
              </a:ext>
            </a:extLst>
          </p:cNvPr>
          <p:cNvSpPr>
            <a:spLocks noGrp="1"/>
          </p:cNvSpPr>
          <p:nvPr>
            <p:ph type="sldNum" sz="quarter" idx="4"/>
          </p:nvPr>
        </p:nvSpPr>
        <p:spPr>
          <a:xfrm>
            <a:off x="8572500" y="6309519"/>
            <a:ext cx="371475" cy="365125"/>
          </a:xfrm>
          <a:prstGeom prst="rect">
            <a:avLst/>
          </a:prstGeom>
        </p:spPr>
        <p:txBody>
          <a:bodyPr vert="horz" lIns="91440" tIns="45720" rIns="91440" bIns="45720" rtlCol="0" anchor="ctr"/>
          <a:lstStyle>
            <a:lvl1pPr algn="r">
              <a:defRPr sz="900">
                <a:solidFill>
                  <a:schemeClr val="bg1"/>
                </a:solidFill>
              </a:defRPr>
            </a:lvl1pPr>
          </a:lstStyle>
          <a:p>
            <a:fld id="{9B8B01BA-673E-4211-9E64-C22898E6AF66}" type="slidenum">
              <a:rPr lang="en-US" smtClean="0"/>
              <a:pPr/>
              <a:t>‹#›</a:t>
            </a:fld>
            <a:endParaRPr lang="en-US" dirty="0"/>
          </a:p>
        </p:txBody>
      </p:sp>
      <p:pic>
        <p:nvPicPr>
          <p:cNvPr id="4" name="Picture 3" descr="Official VA signature graphic incorporating Veterans Health Administration, Office of Integrated Veteran Care titles.">
            <a:extLst>
              <a:ext uri="{FF2B5EF4-FFF2-40B4-BE49-F238E27FC236}">
                <a16:creationId xmlns:a16="http://schemas.microsoft.com/office/drawing/2014/main" id="{B4F330A0-0A94-B0C4-6AEA-5966C8B6C7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6917" y="6288701"/>
            <a:ext cx="1732870" cy="451856"/>
          </a:xfrm>
          <a:prstGeom prst="rect">
            <a:avLst/>
          </a:prstGeom>
        </p:spPr>
      </p:pic>
    </p:spTree>
    <p:extLst>
      <p:ext uri="{BB962C8B-B14F-4D97-AF65-F5344CB8AC3E}">
        <p14:creationId xmlns:p14="http://schemas.microsoft.com/office/powerpoint/2010/main" val="1237678062"/>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hyperlink" Target="https://www.ssa.gov/international/Agreement_Pamphlets/germany.html#monthly" TargetMode="External"/><Relationship Id="rId2" Type="http://schemas.openxmlformats.org/officeDocument/2006/relationships/hyperlink" Target="https://www.ssa.gov/international/Agreement_Pamphlets/germany.html#coverage" TargetMode="Externa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hyperlink" Target="https://www.ssa.gov/international/Agreement_Pamphlets/germany.html" TargetMode="Externa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hyperlink" Target="https://www.ssa.gov/international/Agreement_Pamphlets/germany.html" TargetMode="Externa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hyperlink" Target="https://www.ssa.gov/international/Agreement_Pamphlets/germany.html" TargetMode="External"/><Relationship Id="rId2" Type="http://schemas.openxmlformats.org/officeDocument/2006/relationships/hyperlink" Target="https://www.ssa.gov/pubs/EN-05-10045.pdf" TargetMode="Externa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hyperlink" Target="https://gr.usembassy.gov/u-s-citizen-services/social-security/fbu-inquiry-form" TargetMode="External"/><Relationship Id="rId2" Type="http://schemas.openxmlformats.org/officeDocument/2006/relationships/hyperlink" Target="mailto:FBU.Frankfurt@ssa.gov" TargetMode="External"/><Relationship Id="rId1" Type="http://schemas.openxmlformats.org/officeDocument/2006/relationships/slideLayout" Target="../slideLayouts/slideLayout16.xml"/><Relationship Id="rId6" Type="http://schemas.openxmlformats.org/officeDocument/2006/relationships/hyperlink" Target="http://www.ssa.gov/foreign" TargetMode="External"/><Relationship Id="rId5" Type="http://schemas.openxmlformats.org/officeDocument/2006/relationships/hyperlink" Target="http://www.ssa.gov/" TargetMode="External"/><Relationship Id="rId4" Type="http://schemas.openxmlformats.org/officeDocument/2006/relationships/hyperlink" Target="https://de.usembassy.gov/social-security/"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gcc02.safelinks.protection.outlook.com/?url=https%3A%2F%2Flnks.gd%2Fl%2FeyJhbGciOiJIUzI1NiJ9.eyJidWxsZXRpbl9saW5rX2lkIjoxMDYsInVyaSI6ImJwMjpjbGljayIsInVybCI6Imh0dHBzOi8vZ2NjMDIuc2FmZWxpbmtzLnByb3RlY3Rpb24ub3V0bG9vay5jb20vP3VybD1odHRwcyUzQSUyRiUyRmFzay52YS5nb3YlMkYmZGF0YT0wNSU3QzAyJTdDJTdDNjg5YmI4NzcwYzBlNDA5YmRkMDIwOGRjNDkxM2FhNTQlN0NlOTVmMWIyM2FiYWY0NWVlODIxZGI3YWIyNTFhYjNiZiU3QzAlN0MwJTdDNjM4NDY1NTk2MDExNTExNTA4JTdDVW5rbm93biU3Q1RXRnBiR1pzYjNkOGV5SldJam9pTUM0d0xqQXdNREFpTENKUUlqb2lWMmx1TXpJaUxDSkJUaUk2SWsxaGFXd2lMQ0pYVkNJNk1uMCUzRCU3QzAlN0MlN0MlN0Mmc2RhdGE9Nk9KVjAlMkZpaHZqWEpraE9WNlR3a0J3bTZiRXF1NDVxJTJGcXhScXhGc3JaWU0lM0QmcmVzZXJ2ZWQ9MCIsImJ1bGxldGluX2lkIjoiMjAyNDA0MDQuOTI4NzU0NjEifQ.R-KHfSr7mG8ayGeUNSS8iXnzCZqeeN4-2o6a1lUrLLA%2Fs%2F402872279%2Fbr%2F240162800981-l&amp;data=05%7C02%7C%7Ccf3fee0c4531453be3f108dc54d9eb47%7Ce95f1b23abaf45ee821db7ab251ab3bf%7C0%7C0%7C638478543714713851%7CUnknown%7CTWFpbGZsb3d8eyJWIjoiMC4wLjAwMDAiLCJQIjoiV2luMzIiLCJBTiI6Ik1haWwiLCJXVCI6Mn0%3D%7C0%7C%7C%7C&amp;sdata=Ni%2FSvCnw9D928irCeLhOgTD9s6GER1hfw8lI%2F0M7zrs%3D&amp;reserved=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va.gov/disability/get-help-filing-claim" TargetMode="External"/><Relationship Id="rId7" Type="http://schemas.openxmlformats.org/officeDocument/2006/relationships/hyperlink" Target="https://www.va.gov/find-forms/about-form-21-526ez"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www.va.gov/disability/file-disability-claim-form-21-526ez/introduction" TargetMode="External"/><Relationship Id="rId5" Type="http://schemas.openxmlformats.org/officeDocument/2006/relationships/image" Target="../media/image38.png"/><Relationship Id="rId4" Type="http://schemas.openxmlformats.org/officeDocument/2006/relationships/hyperlink" Target="https://gcc02.safelinks.protection.outlook.com/?url=https%3A%2F%2Flnks.gd%2Fl%2FeyJhbGciOiJIUzI1NiJ9.eyJidWxsZXRpbl9saW5rX2lkIjoxMDYsInVyaSI6ImJwMjpjbGljayIsInVybCI6Imh0dHBzOi8vZ2NjMDIuc2FmZWxpbmtzLnByb3RlY3Rpb24ub3V0bG9vay5jb20vP3VybD1odHRwcyUzQSUyRiUyRmFzay52YS5nb3YlMkYmZGF0YT0wNSU3QzAyJTdDJTdDNjg5YmI4NzcwYzBlNDA5YmRkMDIwOGRjNDkxM2FhNTQlN0NlOTVmMWIyM2FiYWY0NWVlODIxZGI3YWIyNTFhYjNiZiU3QzAlN0MwJTdDNjM4NDY1NTk2MDExNTExNTA4JTdDVW5rbm93biU3Q1RXRnBiR1pzYjNkOGV5SldJam9pTUM0d0xqQXdNREFpTENKUUlqb2lWMmx1TXpJaUxDSkJUaUk2SWsxaGFXd2lMQ0pYVkNJNk1uMCUzRCU3QzAlN0MlN0MlN0Mmc2RhdGE9Nk9KVjAlMkZpaHZqWEpraE9WNlR3a0J3bTZiRXF1NDVxJTJGcXhScXhGc3JaWU0lM0QmcmVzZXJ2ZWQ9MCIsImJ1bGxldGluX2lkIjoiMjAyNDA0MDQuOTI4NzU0NjEifQ.R-KHfSr7mG8ayGeUNSS8iXnzCZqeeN4-2o6a1lUrLLA%2Fs%2F402872279%2Fbr%2F240162800981-l&amp;data=05%7C02%7C%7Ccf3fee0c4531453be3f108dc54d9eb47%7Ce95f1b23abaf45ee821db7ab251ab3bf%7C0%7C0%7C638478543714713851%7CUnknown%7CTWFpbGZsb3d8eyJWIjoiMC4wLjAwMDAiLCJQIjoiV2luMzIiLCJBTiI6Ik1haWwiLCJXVCI6Mn0%3D%7C0%7C%7C%7C&amp;sdata=Ni%2FSvCnw9D928irCeLhOgTD9s6GER1hfw8lI%2F0M7zrs%3D&amp;reserved=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gcc02.safelinks.protection.outlook.com/?url=https%3A%2F%2Flnks.gd%2Fl%2FeyJhbGciOiJIUzI1NiJ9.eyJidWxsZXRpbl9saW5rX2lkIjoxMDcsInVyaSI6ImJwMjpjbGljayIsInVybCI6Imh0dHBzOi8vZ2NjMDIuc2FmZWxpbmtzLnByb3RlY3Rpb24ub3V0bG9vay5jb20vP3VybD1odHRwcyUzQSUyRiUyRmNvbnN1bWVyLmZ0Yy5nb3YlMkZjb25zdW1lci1hbGVydHMlMkYyMDIzJTJGMDclMkZqb2luaW5nLWZvcmNlcy1oZWxwLXN0b3Atc2NhbS1jYWxscyZkYXRhPTA1JTdDMDElN0MlN0NkMDY4YzFiODg5ZTQ0ZGFmNTFmMDA4ZGJlNmIzMDc1MCU3Q2U5NWYxYjIzYWJhZjQ1ZWU4MjFkYjdhYjI1MWFiM2JmJTdDMCU3QzAlN0M2MzgzNTc0Mjg4MTI1OTY3ODclN0NVbmtub3duJTdDVFdGcGJHWnNiM2Q4ZXlKV0lqb2lNQzR3TGpBd01EQWlMQ0pRSWpvaVYybHVNeklpTENKQlRpSTZJazFoYVd3aUxDSlhWQ0k2TW4wJTNEJTdDMzAwMCU3QyU3QyU3QyZzZGF0YT14TWFiMGNhWk5INWt2JTJGc2hweFBRNWZ1N0clMkYlMkI5dng4UE9VRjFqQ0tTN2lzJTNEJnJlc2VydmVkPTAiLCJidWxsZXRpbl9pZCI6IjIwMjMxMTI3Ljg2MTg0NzkxIn0.2kgM7J-Qyw2sElDs7S-bPnTHmDe-9YSrYv70krmuIBY%2Fs%2F282486585%2Fbr%2F231579798839-l&amp;data=05%7C01%7C%7C2e47e363a4244b149eac08dbef4963ba%7Ce95f1b23abaf45ee821db7ab251ab3bf%7C0%7C0%7C638366871469186977%7CUnknown%7CTWFpbGZsb3d8eyJWIjoiMC4wLjAwMDAiLCJQIjoiV2luMzIiLCJBTiI6Ik1haWwiLCJXVCI6Mn0%3D%7C3000%7C%7C%7C&amp;sdata=xSGFUBTwtGDwTG3WfY%2FYgFTGNZ08HXQzj%2Fotn7GQpN8%3D&amp;reserved=0" TargetMode="External"/><Relationship Id="rId3" Type="http://schemas.openxmlformats.org/officeDocument/2006/relationships/hyperlink" Target="https://gcc02.safelinks.protection.outlook.com/?url=https%3A%2F%2Flnks.gd%2Fl%2FeyJhbGciOiJIUzI1NiJ9.eyJidWxsZXRpbl9saW5rX2lkIjoxMDIsInVyaSI6ImJwMjpjbGljayIsInVybCI6Imh0dHBzOi8vZ2NjMDIuc2FmZWxpbmtzLnByb3RlY3Rpb24ub3V0bG9vay5jb20vP3VybD1odHRwcyUzQSUyRiUyRnd3dy5jb25zdW1lcmZpbmFuY2UuZ292JTJGYWJvdXQtdXMlMkZibG9nJTJGY29hY2hlcy1jb25zdWx0YW50cy1hZHZlcnRpc2UtYWJpbGl0eS10by1hc3Npc3Qtd2l0aC12YS1iZW5lZml0cy1jbGFpbS1idXQtbWF5LW5vdC1iZS1hY2NyZWRpdGVkJTJGJmRhdGE9MDUlN0MwMSU3QyU3Q2QwNjhjMWI4ODllNDRkYWY1MWYwMDhkYmU2YjMwNzUwJTdDZTk1ZjFiMjNhYmFmNDVlZTgyMWRiN2FiMjUxYWIzYmYlN0MwJTdDMCU3QzYzODM1NzQyODgxMjU5Njc4NyU3Q1Vua25vd24lN0NUV0ZwYkdac2IzZDhleUpXSWpvaU1DNHdMakF3TURBaUxDSlFJam9pVjJsdU16SWlMQ0pCVGlJNklrMWhhV3dpTENKWFZDSTZNbjAlM0QlN0MzMDAwJTdDJTdDJTdDJnNkYXRhPXVUamhKdDYzOWxVSlduRWUwZU5URnFKczhySTUxRnpzQ1F2R0N6Ymp2OTQlM0QmcmVzZXJ2ZWQ9MCIsImJ1bGxldGluX2lkIjoiMjAyMzExMjcuODYxODQ3OTEifQ.8kHOpAb2LBbeDpV-69_fJPNtGPvQx2Pn8pXXi2lX344%2Fs%2F282486585%2Fbr%2F231579798839-l&amp;data=05%7C01%7C%7C2e47e363a4244b149eac08dbef4963ba%7Ce95f1b23abaf45ee821db7ab251ab3bf%7C0%7C0%7C638366871469031230%7CUnknown%7CTWFpbGZsb3d8eyJWIjoiMC4wLjAwMDAiLCJQIjoiV2luMzIiLCJBTiI6Ik1haWwiLCJXVCI6Mn0%3D%7C3000%7C%7C%7C&amp;sdata=PacX3VkWu2DQGttHQQFZ1jygt0etATyTgRaPEPAHM7E%3D&amp;reserved=0" TargetMode="External"/><Relationship Id="rId7" Type="http://schemas.openxmlformats.org/officeDocument/2006/relationships/hyperlink" Target="https://gcc02.safelinks.protection.outlook.com/?url=https%3A%2F%2Flnks.gd%2Fl%2FeyJhbGciOiJIUzI1NiJ9.eyJidWxsZXRpbl9saW5rX2lkIjoxMDYsInVyaSI6ImJwMjpjbGljayIsInVybCI6Imh0dHBzOi8vZ2NjMDIuc2FmZWxpbmtzLnByb3RlY3Rpb24ub3V0bG9vay5jb20vP3VybD1odHRwcyUzQSUyRiUyRmJlbmVmaXRzLnZhLmdvdiUyRkJFTkVGSVRTJTJGZmFjdHNoZWV0cyUyRmxpbWl0ZWRpbmNvbWUlMkZwZW5zaW9uLXBvYWNoaW5nLnBkZiZkYXRhPTA1JTdDMDElN0MlN0NkMDY4YzFiODg5ZTQ0ZGFmNTFmMDA4ZGJlNmIzMDc1MCU3Q2U5NWYxYjIzYWJhZjQ1ZWU4MjFkYjdhYjI1MWFiM2JmJTdDMCU3QzAlN0M2MzgzNTc0Mjg4MTI1OTY3ODclN0NVbmtub3duJTdDVFdGcGJHWnNiM2Q4ZXlKV0lqb2lNQzR3TGpBd01EQWlMQ0pRSWpvaVYybHVNeklpTENKQlRpSTZJazFoYVd3aUxDSlhWQ0k2TW4wJTNEJTdDMzAwMCU3QyU3QyU3QyZzZGF0YT1MZHh5aWZXNlhxMElXVDlNaSUyQmZHWWpvU0Z6OUhidlNrdkhqWnk2Tmp3RUklM0QmcmVzZXJ2ZWQ9MCIsImJ1bGxldGluX2lkIjoiMjAyMzExMjcuODYxODQ3OTEifQ.m0asSKOn_R2OrbJ20WtMag1PvlUg-KbJ7MD7vjS25Vo%2Fs%2F282486585%2Fbr%2F231579798839-l&amp;data=05%7C01%7C%7C2e47e363a4244b149eac08dbef4963ba%7Ce95f1b23abaf45ee821db7ab251ab3bf%7C0%7C0%7C638366871469186977%7CUnknown%7CTWFpbGZsb3d8eyJWIjoiMC4wLjAwMDAiLCJQIjoiV2luMzIiLCJBTiI6Ik1haWwiLCJXVCI6Mn0%3D%7C3000%7C%7C%7C&amp;sdata=4o6R%2FWdPWRsCq1Xf8fFcPCnqze2ymCdmqksArcFYVnw%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gcc02.safelinks.protection.outlook.com/?url=https%3A%2F%2Flnks.gd%2Fl%2FeyJhbGciOiJIUzI1NiJ9.eyJidWxsZXRpbl9saW5rX2lkIjoxMDUsInVyaSI6ImJwMjpjbGljayIsInVybCI6Imh0dHBzOi8vZ2NjMDIuc2FmZWxpbmtzLnByb3RlY3Rpb24ub3V0bG9vay5jb20vP3VybD1odHRwcyUzQSUyRiUyRmNvbnN1bWVyLmZ0Yy5nb3YlMkZhcnRpY2xlcyUyRmF2b2lkaW5nLWFuZC1yZXBvcnRpbmctZ2lmdC1jYXJkLXNjYW1zJmRhdGE9MDUlN0MwMSU3QyU3Q2QwNjhjMWI4ODllNDRkYWY1MWYwMDhkYmU2YjMwNzUwJTdDZTk1ZjFiMjNhYmFmNDVlZTgyMWRiN2FiMjUxYWIzYmYlN0MwJTdDMCU3QzYzODM1NzQyODgxMjU5Njc4NyU3Q1Vua25vd24lN0NUV0ZwYkdac2IzZDhleUpXSWpvaU1DNHdMakF3TURBaUxDSlFJam9pVjJsdU16SWlMQ0pCVGlJNklrMWhhV3dpTENKWFZDSTZNbjAlM0QlN0MzMDAwJTdDJTdDJTdDJnNkYXRhPUdneWcxNllhJTJCM2ZHWFNaeVpLRlRBYjElMkZSUEc0WkhaUXZEcm9tZ05BNHBRJTNEJnJlc2VydmVkPTAiLCJidWxsZXRpbl9pZCI6IjIwMjMxMTI3Ljg2MTg0NzkxIn0.qjBlBb9lMdr2lNtPhc8o92Ix2BnZ6pQsDLyFQs_xSRk%2Fs%2F282486585%2Fbr%2F231579798839-l&amp;data=05%7C01%7C%7C2e47e363a4244b149eac08dbef4963ba%7Ce95f1b23abaf45ee821db7ab251ab3bf%7C0%7C0%7C638366871469031230%7CUnknown%7CTWFpbGZsb3d8eyJWIjoiMC4wLjAwMDAiLCJQIjoiV2luMzIiLCJBTiI6Ik1haWwiLCJXVCI6Mn0%3D%7C3000%7C%7C%7C&amp;sdata=KfM2EBRgvLjBPRDb7VBxoEvvhLqcMie2yRYxfwy0WR4%3D&amp;reserved=0" TargetMode="External"/><Relationship Id="rId5" Type="http://schemas.openxmlformats.org/officeDocument/2006/relationships/hyperlink" Target="https://gcc02.safelinks.protection.outlook.com/?url=https%3A%2F%2Flnks.gd%2Fl%2FeyJhbGciOiJIUzI1NiJ9.eyJidWxsZXRpbl9saW5rX2lkIjoxMDQsInVyaSI6ImJwMjpjbGljayIsInVybCI6Imh0dHBzOi8vZ2NjMDIuc2FmZWxpbmtzLnByb3RlY3Rpb24ub3V0bG9vay5jb20vP3VybD1odHRwcyUzQSUyRiUyRmNvbnN1bWVyLmZ0Yy5nb3YlMkZjb25zdW1lci1hbGVydHMlMkYyMDIzJTJGMDklMkZwYXkteW91ci1zdHVkZW50LWxvYW5zLW5vdC1zY2FtbWVycyZkYXRhPTA1JTdDMDElN0MlN0NkMDY4YzFiODg5ZTQ0ZGFmNTFmMDA4ZGJlNmIzMDc1MCU3Q2U5NWYxYjIzYWJhZjQ1ZWU4MjFkYjdhYjI1MWFiM2JmJTdDMCU3QzAlN0M2MzgzNTc0Mjg4MTI1OTY3ODclN0NVbmtub3duJTdDVFdGcGJHWnNiM2Q4ZXlKV0lqb2lNQzR3TGpBd01EQWlMQ0pRSWpvaVYybHVNeklpTENKQlRpSTZJazFoYVd3aUxDSlhWQ0k2TW4wJTNEJTdDMzAwMCU3QyU3QyU3QyZzZGF0YT1hdGlyRHRKJTJGdFN1SFZFSDl1OHZrTTVkRGt0RWxuQTZRSmpNaldLemtuN2MlM0QmcmVzZXJ2ZWQ9MCIsImJ1bGxldGluX2lkIjoiMjAyMzExMjcuODYxODQ3OTEifQ.tSbHNO64DWpTmO6dkyQH57NY_o_2VOYDsPa0bRYVB90%2Fs%2F282486585%2Fbr%2F231579798839-l&amp;data=05%7C01%7C%7C2e47e363a4244b149eac08dbef4963ba%7Ce95f1b23abaf45ee821db7ab251ab3bf%7C0%7C0%7C638366871469031230%7CUnknown%7CTWFpbGZsb3d8eyJWIjoiMC4wLjAwMDAiLCJQIjoiV2luMzIiLCJBTiI6Ik1haWwiLCJXVCI6Mn0%3D%7C3000%7C%7C%7C&amp;sdata=nbJAuq%2BX%2FS%2FOYda3gLjvfLkC5C1MRfJOtUeTJy%2BQe6E%3D&amp;reserved=0" TargetMode="External"/><Relationship Id="rId10" Type="http://schemas.openxmlformats.org/officeDocument/2006/relationships/hyperlink" Target="https://www.va.gov/ogc/apps/accreditation/index.asp" TargetMode="External"/><Relationship Id="rId4" Type="http://schemas.openxmlformats.org/officeDocument/2006/relationships/hyperlink" Target="https://gcc02.safelinks.protection.outlook.com/?url=https%3A%2F%2Flnks.gd%2Fl%2FeyJhbGciOiJIUzI1NiJ9.eyJidWxsZXRpbl9saW5rX2lkIjoxMDMsInVyaSI6ImJwMjpjbGljayIsInVybCI6Imh0dHBzOi8vZ2NjMDIuc2FmZWxpbmtzLnByb3RlY3Rpb24ub3V0bG9vay5jb20vP3VybD1odHRwcyUzQSUyRiUyRmNvbnN1bWVyLmZ0Yy5nb3YlMkZhcnRpY2xlcyUyRnNjYW1tZXJzLXVzZS1mYWtlLWVtZXJnZW5jaWVzLXN0ZWFsLXlvdXItbW9uZXkmZGF0YT0wNSU3QzAxJTdDJTdDZDA2OGMxYjg4OWU0NGRhZjUxZjAwOGRiZTZiMzA3NTAlN0NlOTVmMWIyM2FiYWY0NWVlODIxZGI3YWIyNTFhYjNiZiU3QzAlN0MwJTdDNjM4MzU3NDI4ODEyNTk2Nzg3JTdDVW5rbm93biU3Q1RXRnBiR1pzYjNkOGV5SldJam9pTUM0d0xqQXdNREFpTENKUUlqb2lWMmx1TXpJaUxDSkJUaUk2SWsxaGFXd2lMQ0pYVkNJNk1uMCUzRCU3QzMwMDAlN0MlN0MlN0Mmc2RhdGE9ZlUlMkZOU2tLUFhpJTJCUXlveVYxa0V1SXZKSWxJS2ZNeXl6Nm42JTJGd2xvSnJwQSUzRCZyZXNlcnZlZD0wIiwiYnVsbGV0aW5faWQiOiIyMDIzMTEyNy44NjE4NDc5MSJ9.1fLkEf1XSGg5NaueSY2BYe5vCVb4UgetpmJ6RD7AFC8%2Fs%2F282486585%2Fbr%2F231579798839-l&amp;data=05%7C01%7C%7C2e47e363a4244b149eac08dbef4963ba%7Ce95f1b23abaf45ee821db7ab251ab3bf%7C0%7C0%7C638366871469031230%7CUnknown%7CTWFpbGZsb3d8eyJWIjoiMC4wLjAwMDAiLCJQIjoiV2luMzIiLCJBTiI6Ik1haWwiLCJXVCI6Mn0%3D%7C3000%7C%7C%7C&amp;sdata=8f9xpu9bzwe2a%2F%2FetJc7MHHo806w0p0h5Chn%2BTPDQKQ%3D&amp;reserved=0" TargetMode="External"/><Relationship Id="rId9" Type="http://schemas.openxmlformats.org/officeDocument/2006/relationships/hyperlink" Target="https://www.va.gov/initiatives/protecting-veterans-from-fraud/#:~:text=For%20healthcare-related%20fraud%2C%20please,-800-827-100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benefits.va.gov/pittsburgh/"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qtcm.com/examinee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ww.ves.com/vetera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va.gov/disability/how-to-file-claim/"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benefits.va.gov/compensation/claimexam.asp" TargetMode="External"/><Relationship Id="rId4" Type="http://schemas.openxmlformats.org/officeDocument/2006/relationships/hyperlink" Target="https://www.va.gov/disability/va-claim-exa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s://www.va.gov/vaforms/medical/pdf/vha-10-7959f-1.pdf" TargetMode="External"/><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hyperlink" Target="mailto:hac.fmp@va.go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www.va.gov/opa/publications/benefits_book.asp"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2" Type="http://schemas.openxmlformats.org/officeDocument/2006/relationships/hyperlink" Target="https://ask.va.gov/" TargetMode="Externa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hyperlink" Target="https://ask.va.gov/"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hyperlink" Target="https://health.mil/Military-Health-Topics/Centers-of-Excellence/Psychological-Health-Center-of-Excellence/inTransition" TargetMode="Externa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hyperlink" Target="https://ask.va.gov/" TargetMode="External"/><Relationship Id="rId2" Type="http://schemas.openxmlformats.org/officeDocument/2006/relationships/hyperlink" Target="mailto:hac.fmp@va.gov" TargetMode="External"/><Relationship Id="rId1" Type="http://schemas.openxmlformats.org/officeDocument/2006/relationships/slideLayout" Target="../slideLayouts/slideLayout20.xml"/><Relationship Id="rId4" Type="http://schemas.openxmlformats.org/officeDocument/2006/relationships/hyperlink" Target="https://www.va.gov/health-care/order-hearing-aid-batteries-and-accessories/"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ask.va.gov/" TargetMode="Externa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hyperlink" Target="https://ask.va.gov/" TargetMode="Externa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hyperlink" Target="https://www.va.gov/health-care/order-hearing-aid-batteries-and-accessories/" TargetMode="External"/><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cc02.safelinks.protection.outlook.com/?url=https%3A%2F%2Fask.va.gov%2F&amp;data=05%7C01%7C%7Ce0d8b6d72da640a7225808dbc0677460%7Ce95f1b23abaf45ee821db7ab251ab3bf%7C0%7C0%7C638315322790741516%7CUnknown%7CTWFpbGZsb3d8eyJWIjoiMC4wLjAwMDAiLCJQIjoiV2luMzIiLCJBTiI6Ik1haWwiLCJXVCI6Mn0%3D%7C3000%7C%7C%7C&amp;sdata=KRrOQF2WE9Do%2FYfa7lysrKCWZLTr60Ahh1BOIlfalqY%3D&amp;reserved=0" TargetMode="Externa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hyperlink" Target="https://www.va.gov/COMMUNITYCARE/docs/pubfiles/factsheets/FactSheet_04-02.pdf" TargetMode="External"/><Relationship Id="rId7" Type="http://schemas.openxmlformats.org/officeDocument/2006/relationships/hyperlink" Target="https://www.va.gov/COMMUNITYCARE/docs/pubfiles/programguides/FMP_Guide.pdf" TargetMode="Externa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hyperlink" Target="https://www.va.gov/COMMUNITYCARE/programs/veterans/fmp/fmp_benefits_claims.asp" TargetMode="External"/><Relationship Id="rId5" Type="http://schemas.openxmlformats.org/officeDocument/2006/relationships/hyperlink" Target="https://www.youtube.com/watch?v=eY6zyRRhk8E" TargetMode="External"/><Relationship Id="rId4" Type="http://schemas.openxmlformats.org/officeDocument/2006/relationships/hyperlink" Target="https://www.va.gov/COMMUNITYCARE/programs/veterans/fmp/index.asp"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hyperlink" Target="https://insurance.va.gov/VALIFE/" TargetMode="External"/><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hyperlink" Target="https://gr.usembassy.gov/u-s-citizen-services/social-security/fbu-inquiry-form" TargetMode="External"/><Relationship Id="rId2" Type="http://schemas.openxmlformats.org/officeDocument/2006/relationships/hyperlink" Target="mailto:FBU.Frankfurt@ssa.gov"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hyperlink" Target="https://www.ssa.gov/benefits/disability/qualify.html#anchor3" TargetMode="External"/><Relationship Id="rId2" Type="http://schemas.openxmlformats.org/officeDocument/2006/relationships/hyperlink" Target="https://www.ssa.gov/prepare" TargetMode="Externa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hyperlink" Target="https://www.ssa.gov/benefits/retirement/planner/applying7.html" TargetMode="Externa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hyperlink" Target="https://www.ssa.gov/benefits/survivors/" TargetMode="Externa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hyperlink" Target="http://www.socialsecurity.gov/survivorplan/ifyou4.htm" TargetMode="External"/><Relationship Id="rId2" Type="http://schemas.openxmlformats.org/officeDocument/2006/relationships/hyperlink" Target="http://www.socialsecurity.gov/survivorplan/ifyou2.htm" TargetMode="Externa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hyperlink" Target="https://gr.usembassy.gov/u-s-citizen-services/social-security/fbu-inquiry-form" TargetMode="External"/><Relationship Id="rId2" Type="http://schemas.openxmlformats.org/officeDocument/2006/relationships/hyperlink" Target="mailto:FBU.Frankfurt@ssa.gov" TargetMode="Externa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ssa.gov/" TargetMode="External"/><Relationship Id="rId1" Type="http://schemas.openxmlformats.org/officeDocument/2006/relationships/slideLayout" Target="../slideLayouts/slideLayout16.xml"/><Relationship Id="rId5" Type="http://schemas.openxmlformats.org/officeDocument/2006/relationships/hyperlink" Target="https://secure.ssa.gov/RIL/SiView.action" TargetMode="External"/><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hyperlink" Target="https://www.ssa.gov/benefits/retirement/planner/netearns.html"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1470025"/>
          </a:xfrm>
        </p:spPr>
        <p:txBody>
          <a:bodyPr>
            <a:normAutofit fontScale="90000"/>
          </a:bodyPr>
          <a:lstStyle/>
          <a:p>
            <a:r>
              <a:rPr lang="en-US" dirty="0"/>
              <a:t>U.S. Department of Veterans Affairs</a:t>
            </a:r>
            <a:br>
              <a:rPr lang="en-US" dirty="0"/>
            </a:br>
            <a:endParaRPr lang="en-US" dirty="0"/>
          </a:p>
        </p:txBody>
      </p:sp>
      <p:sp>
        <p:nvSpPr>
          <p:cNvPr id="3" name="Subtitle 2"/>
          <p:cNvSpPr>
            <a:spLocks noGrp="1"/>
          </p:cNvSpPr>
          <p:nvPr>
            <p:ph type="subTitle" idx="1"/>
          </p:nvPr>
        </p:nvSpPr>
        <p:spPr>
          <a:xfrm>
            <a:off x="1371600" y="3584977"/>
            <a:ext cx="6400800" cy="1234272"/>
          </a:xfrm>
        </p:spPr>
        <p:txBody>
          <a:bodyPr>
            <a:normAutofit fontScale="32500" lnSpcReduction="20000"/>
          </a:bodyPr>
          <a:lstStyle/>
          <a:p>
            <a:r>
              <a:rPr lang="en-US" sz="6400" dirty="0">
                <a:solidFill>
                  <a:schemeClr val="accent6">
                    <a:lumMod val="25000"/>
                  </a:schemeClr>
                </a:solidFill>
                <a:latin typeface="+mj-lt"/>
                <a:cs typeface="Arial" panose="020B0604020202020204" pitchFamily="34" charset="0"/>
              </a:rPr>
              <a:t>Veterans Benefits Administration</a:t>
            </a:r>
          </a:p>
          <a:p>
            <a:r>
              <a:rPr lang="en-US" sz="5600" dirty="0">
                <a:solidFill>
                  <a:schemeClr val="tx1"/>
                </a:solidFill>
                <a:latin typeface="+mj-lt"/>
                <a:cs typeface="Arial" panose="020B0604020202020204" pitchFamily="34" charset="0"/>
              </a:rPr>
              <a:t>Pittsburgh Regional Office</a:t>
            </a:r>
          </a:p>
          <a:p>
            <a:r>
              <a:rPr lang="en-US" sz="5600" dirty="0">
                <a:solidFill>
                  <a:schemeClr val="tx1"/>
                </a:solidFill>
                <a:latin typeface="+mj-lt"/>
                <a:cs typeface="Arial" panose="020B0604020202020204" pitchFamily="34" charset="0"/>
              </a:rPr>
              <a:t>USAG Stuttgart Town Hall</a:t>
            </a:r>
          </a:p>
          <a:p>
            <a:r>
              <a:rPr lang="en-US" sz="5600" dirty="0">
                <a:solidFill>
                  <a:schemeClr val="tx1"/>
                </a:solidFill>
                <a:latin typeface="+mj-lt"/>
                <a:cs typeface="Arial" panose="020B0604020202020204" pitchFamily="34" charset="0"/>
              </a:rPr>
              <a:t>April 30, 2024</a:t>
            </a:r>
          </a:p>
          <a:p>
            <a:endParaRPr lang="en-US" sz="5600" dirty="0">
              <a:solidFill>
                <a:schemeClr val="tx1"/>
              </a:solidFill>
              <a:latin typeface="+mj-lt"/>
              <a:cs typeface="Arial" panose="020B0604020202020204" pitchFamily="34" charset="0"/>
            </a:endParaRPr>
          </a:p>
          <a:p>
            <a:endParaRPr lang="en-US" dirty="0"/>
          </a:p>
          <a:p>
            <a:endParaRPr lang="en-US" dirty="0"/>
          </a:p>
          <a:p>
            <a:endParaRPr lang="en-US" dirty="0"/>
          </a:p>
        </p:txBody>
      </p:sp>
      <p:sp>
        <p:nvSpPr>
          <p:cNvPr id="4" name="Subtitle 2"/>
          <p:cNvSpPr txBox="1">
            <a:spLocks/>
          </p:cNvSpPr>
          <p:nvPr/>
        </p:nvSpPr>
        <p:spPr>
          <a:xfrm>
            <a:off x="228600" y="4572000"/>
            <a:ext cx="8686800" cy="155414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Arial" pitchFamily="34" charset="0"/>
            </a:endParaRPr>
          </a:p>
        </p:txBody>
      </p:sp>
      <p:sp>
        <p:nvSpPr>
          <p:cNvPr id="5" name="Rectangle 4"/>
          <p:cNvSpPr/>
          <p:nvPr/>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4" descr="dvaseal"/>
          <p:cNvPicPr>
            <a:picLocks noChangeAspect="1" noChangeArrowheads="1"/>
          </p:cNvPicPr>
          <p:nvPr/>
        </p:nvPicPr>
        <p:blipFill>
          <a:blip r:embed="rId3"/>
          <a:srcRect/>
          <a:stretch>
            <a:fillRect/>
          </a:stretch>
        </p:blipFill>
        <p:spPr bwMode="auto">
          <a:xfrm>
            <a:off x="3886200" y="838200"/>
            <a:ext cx="1371600" cy="1371600"/>
          </a:xfrm>
          <a:prstGeom prst="rect">
            <a:avLst/>
          </a:prstGeom>
          <a:noFill/>
          <a:ln w="9525">
            <a:noFill/>
            <a:miter lim="800000"/>
            <a:headEnd/>
            <a:tailEnd/>
          </a:ln>
        </p:spPr>
      </p:pic>
    </p:spTree>
    <p:extLst>
      <p:ext uri="{BB962C8B-B14F-4D97-AF65-F5344CB8AC3E}">
        <p14:creationId xmlns:p14="http://schemas.microsoft.com/office/powerpoint/2010/main" val="267809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B16DE-B6F3-B3C7-447B-F50FB741615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4B00A89F-38B0-0EFA-F9AB-0FE980E5AC85}"/>
              </a:ext>
            </a:extLst>
          </p:cNvPr>
          <p:cNvSpPr>
            <a:spLocks noGrp="1"/>
          </p:cNvSpPr>
          <p:nvPr>
            <p:ph type="title"/>
          </p:nvPr>
        </p:nvSpPr>
        <p:spPr/>
        <p:txBody>
          <a:bodyPr>
            <a:normAutofit fontScale="90000"/>
          </a:bodyPr>
          <a:lstStyle/>
          <a:p>
            <a:endParaRPr lang="en-US"/>
          </a:p>
        </p:txBody>
      </p:sp>
      <p:pic>
        <p:nvPicPr>
          <p:cNvPr id="5" name="Picture 4">
            <a:extLst>
              <a:ext uri="{FF2B5EF4-FFF2-40B4-BE49-F238E27FC236}">
                <a16:creationId xmlns:a16="http://schemas.microsoft.com/office/drawing/2014/main" id="{25FC449A-1D8A-3464-102C-633733A27DE6}"/>
              </a:ext>
            </a:extLst>
          </p:cNvPr>
          <p:cNvPicPr>
            <a:picLocks noChangeAspect="1"/>
          </p:cNvPicPr>
          <p:nvPr/>
        </p:nvPicPr>
        <p:blipFill>
          <a:blip r:embed="rId3"/>
          <a:stretch>
            <a:fillRect/>
          </a:stretch>
        </p:blipFill>
        <p:spPr>
          <a:xfrm>
            <a:off x="18392" y="-106306"/>
            <a:ext cx="9162391" cy="6955522"/>
          </a:xfrm>
          <a:prstGeom prst="rect">
            <a:avLst/>
          </a:prstGeom>
        </p:spPr>
      </p:pic>
    </p:spTree>
    <p:extLst>
      <p:ext uri="{BB962C8B-B14F-4D97-AF65-F5344CB8AC3E}">
        <p14:creationId xmlns:p14="http://schemas.microsoft.com/office/powerpoint/2010/main" val="3874348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0C18-8934-46AD-611E-76AD52159DDE}"/>
              </a:ext>
            </a:extLst>
          </p:cNvPr>
          <p:cNvSpPr>
            <a:spLocks noGrp="1"/>
          </p:cNvSpPr>
          <p:nvPr>
            <p:ph type="title"/>
          </p:nvPr>
        </p:nvSpPr>
        <p:spPr/>
        <p:txBody>
          <a:bodyPr/>
          <a:lstStyle/>
          <a:p>
            <a:r>
              <a:rPr lang="en-US" dirty="0"/>
              <a:t>Enumeration actions</a:t>
            </a:r>
          </a:p>
        </p:txBody>
      </p:sp>
      <p:sp>
        <p:nvSpPr>
          <p:cNvPr id="3" name="Content Placeholder 2">
            <a:extLst>
              <a:ext uri="{FF2B5EF4-FFF2-40B4-BE49-F238E27FC236}">
                <a16:creationId xmlns:a16="http://schemas.microsoft.com/office/drawing/2014/main" id="{4B54C847-6B8B-6556-2B5A-1FA31677B01F}"/>
              </a:ext>
            </a:extLst>
          </p:cNvPr>
          <p:cNvSpPr>
            <a:spLocks noGrp="1"/>
          </p:cNvSpPr>
          <p:nvPr>
            <p:ph idx="1"/>
          </p:nvPr>
        </p:nvSpPr>
        <p:spPr/>
        <p:txBody>
          <a:bodyPr/>
          <a:lstStyle/>
          <a:p>
            <a:r>
              <a:rPr lang="en-US" dirty="0"/>
              <a:t>Social Security card applications:</a:t>
            </a:r>
          </a:p>
          <a:p>
            <a:pPr marL="0" indent="0">
              <a:buNone/>
            </a:pPr>
            <a:endParaRPr lang="en-US" dirty="0"/>
          </a:p>
          <a:p>
            <a:pPr lvl="1"/>
            <a:r>
              <a:rPr lang="en-US" dirty="0"/>
              <a:t>1</a:t>
            </a:r>
            <a:r>
              <a:rPr lang="en-US" baseline="30000" dirty="0"/>
              <a:t>st</a:t>
            </a:r>
            <a:r>
              <a:rPr lang="en-US" dirty="0"/>
              <a:t> time over age-12 always need to be done in-person</a:t>
            </a:r>
          </a:p>
          <a:p>
            <a:pPr marL="342900" lvl="1" indent="0">
              <a:buNone/>
            </a:pPr>
            <a:endParaRPr lang="en-US" dirty="0"/>
          </a:p>
          <a:p>
            <a:pPr lvl="1"/>
            <a:r>
              <a:rPr lang="en-US" dirty="0"/>
              <a:t>1</a:t>
            </a:r>
            <a:r>
              <a:rPr lang="en-US" baseline="30000" dirty="0"/>
              <a:t>st</a:t>
            </a:r>
            <a:r>
              <a:rPr lang="en-US" dirty="0"/>
              <a:t> time under age-12, replacement and changes can be done via mail</a:t>
            </a:r>
          </a:p>
          <a:p>
            <a:pPr marL="342900" lvl="1" indent="0">
              <a:buNone/>
            </a:pPr>
            <a:endParaRPr lang="en-US" dirty="0"/>
          </a:p>
          <a:p>
            <a:pPr lvl="1"/>
            <a:r>
              <a:rPr lang="en-US" dirty="0"/>
              <a:t>Processing time for complete applications is approximately 60 days</a:t>
            </a:r>
          </a:p>
          <a:p>
            <a:pPr lvl="1"/>
            <a:endParaRPr lang="en-US" dirty="0"/>
          </a:p>
          <a:p>
            <a:pPr lvl="1"/>
            <a:r>
              <a:rPr lang="en-US" dirty="0"/>
              <a:t>We can only accept original documents or those certified by the custodian of record</a:t>
            </a:r>
          </a:p>
        </p:txBody>
      </p:sp>
    </p:spTree>
    <p:extLst>
      <p:ext uri="{BB962C8B-B14F-4D97-AF65-F5344CB8AC3E}">
        <p14:creationId xmlns:p14="http://schemas.microsoft.com/office/powerpoint/2010/main" val="5378075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03FA-A788-ECBC-0F7C-9E31945A1DAD}"/>
              </a:ext>
            </a:extLst>
          </p:cNvPr>
          <p:cNvSpPr>
            <a:spLocks noGrp="1"/>
          </p:cNvSpPr>
          <p:nvPr>
            <p:ph type="title"/>
          </p:nvPr>
        </p:nvSpPr>
        <p:spPr/>
        <p:txBody>
          <a:bodyPr>
            <a:normAutofit/>
          </a:bodyPr>
          <a:lstStyle/>
          <a:p>
            <a:r>
              <a:rPr lang="en-US" dirty="0"/>
              <a:t>Social Security international (totalization) benefits</a:t>
            </a:r>
          </a:p>
        </p:txBody>
      </p:sp>
      <p:sp>
        <p:nvSpPr>
          <p:cNvPr id="3" name="Content Placeholder 2">
            <a:extLst>
              <a:ext uri="{FF2B5EF4-FFF2-40B4-BE49-F238E27FC236}">
                <a16:creationId xmlns:a16="http://schemas.microsoft.com/office/drawing/2014/main" id="{4D9F8FA1-FB62-078C-2DB2-0570C93CF7B0}"/>
              </a:ext>
            </a:extLst>
          </p:cNvPr>
          <p:cNvSpPr>
            <a:spLocks noGrp="1"/>
          </p:cNvSpPr>
          <p:nvPr>
            <p:ph idx="1"/>
          </p:nvPr>
        </p:nvSpPr>
        <p:spPr/>
        <p:txBody>
          <a:bodyPr>
            <a:normAutofit/>
          </a:bodyPr>
          <a:lstStyle/>
          <a:p>
            <a:r>
              <a:rPr lang="en-US" dirty="0"/>
              <a:t>Eliminate dual Social Security taxation and help fill gaps in benefit protection for workers who have divided their careers</a:t>
            </a:r>
          </a:p>
          <a:p>
            <a:r>
              <a:rPr lang="en-US" dirty="0"/>
              <a:t>U.S. and German agreement effective since December 1, 1979</a:t>
            </a:r>
          </a:p>
          <a:p>
            <a:r>
              <a:rPr lang="en-US" b="1" i="0" dirty="0">
                <a:effectLst/>
                <a:latin typeface="Century Gothic" panose="020B0502020202020204" pitchFamily="34" charset="0"/>
              </a:rPr>
              <a:t>While you work––</a:t>
            </a:r>
            <a:r>
              <a:rPr lang="en-US" b="0" i="0" dirty="0">
                <a:effectLst/>
                <a:latin typeface="Century Gothic" panose="020B0502020202020204" pitchFamily="34" charset="0"/>
              </a:rPr>
              <a:t>If your work is covered by both the U.S. and German Social Security systems, you (and your employer, if you are employed) would normally have to pay Social Security taxes to both countries for the same work.  The agreement eliminates this double coverage, so that taxes are paid to only one system (see the section on "</a:t>
            </a:r>
            <a:r>
              <a:rPr lang="en-US" b="0" i="0" u="none" strike="noStrike" dirty="0">
                <a:solidFill>
                  <a:schemeClr val="accent2">
                    <a:lumMod val="75000"/>
                  </a:schemeClr>
                </a:solidFill>
                <a:effectLst/>
                <a:latin typeface="Century Gothic" panose="020B0502020202020204" pitchFamily="34" charset="0"/>
                <a:hlinkClick r:id="rId2">
                  <a:extLst>
                    <a:ext uri="{A12FA001-AC4F-418D-AE19-62706E023703}">
                      <ahyp:hlinkClr xmlns:ahyp="http://schemas.microsoft.com/office/drawing/2018/hyperlinkcolor" val="tx"/>
                    </a:ext>
                  </a:extLst>
                </a:hlinkClick>
              </a:rPr>
              <a:t>Coverage and Social Security taxes</a:t>
            </a:r>
            <a:r>
              <a:rPr lang="en-US" b="0" i="0" dirty="0">
                <a:effectLst/>
                <a:latin typeface="Century Gothic" panose="020B0502020202020204" pitchFamily="34" charset="0"/>
              </a:rPr>
              <a:t>" section).</a:t>
            </a:r>
          </a:p>
          <a:p>
            <a:r>
              <a:rPr lang="en-US" b="1" i="0" dirty="0">
                <a:effectLst/>
              </a:rPr>
              <a:t>When you apply for benefits––</a:t>
            </a:r>
            <a:r>
              <a:rPr lang="en-US" b="0" i="0" dirty="0">
                <a:effectLst/>
              </a:rPr>
              <a:t>You may have some Social Security credits in both the U.S. and Germany but not have enough to be eligible for benefits in one country or the other. The agreement makes it easier to qualify for benefits by letting you add together your Social Security credits in both countries. For more details, see the section on </a:t>
            </a:r>
            <a:r>
              <a:rPr lang="en-US" b="0" i="0" u="none" strike="noStrike" dirty="0">
                <a:solidFill>
                  <a:srgbClr val="1155CC"/>
                </a:solidFill>
                <a:effectLst/>
                <a:hlinkClick r:id="rId3"/>
              </a:rPr>
              <a:t>Monthly benefits</a:t>
            </a:r>
            <a:r>
              <a:rPr lang="en-US" b="0" i="0" dirty="0">
                <a:solidFill>
                  <a:srgbClr val="212121"/>
                </a:solidFill>
                <a:effectLst/>
              </a:rPr>
              <a:t>."</a:t>
            </a:r>
            <a:endParaRPr lang="en-US" b="0" i="0" dirty="0">
              <a:effectLst/>
            </a:endParaRPr>
          </a:p>
          <a:p>
            <a:endParaRPr lang="en-US" dirty="0"/>
          </a:p>
        </p:txBody>
      </p:sp>
    </p:spTree>
    <p:extLst>
      <p:ext uri="{BB962C8B-B14F-4D97-AF65-F5344CB8AC3E}">
        <p14:creationId xmlns:p14="http://schemas.microsoft.com/office/powerpoint/2010/main" val="2939287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03FA-A788-ECBC-0F7C-9E31945A1DAD}"/>
              </a:ext>
            </a:extLst>
          </p:cNvPr>
          <p:cNvSpPr>
            <a:spLocks noGrp="1"/>
          </p:cNvSpPr>
          <p:nvPr>
            <p:ph type="title"/>
          </p:nvPr>
        </p:nvSpPr>
        <p:spPr/>
        <p:txBody>
          <a:bodyPr>
            <a:normAutofit/>
          </a:bodyPr>
          <a:lstStyle/>
          <a:p>
            <a:r>
              <a:rPr lang="en-US" dirty="0"/>
              <a:t>Social Security international (totalization) benefits</a:t>
            </a:r>
          </a:p>
        </p:txBody>
      </p:sp>
      <p:sp>
        <p:nvSpPr>
          <p:cNvPr id="3" name="Content Placeholder 2">
            <a:extLst>
              <a:ext uri="{FF2B5EF4-FFF2-40B4-BE49-F238E27FC236}">
                <a16:creationId xmlns:a16="http://schemas.microsoft.com/office/drawing/2014/main" id="{4D9F8FA1-FB62-078C-2DB2-0570C93CF7B0}"/>
              </a:ext>
            </a:extLst>
          </p:cNvPr>
          <p:cNvSpPr>
            <a:spLocks noGrp="1"/>
          </p:cNvSpPr>
          <p:nvPr>
            <p:ph idx="1"/>
          </p:nvPr>
        </p:nvSpPr>
        <p:spPr/>
        <p:txBody>
          <a:bodyPr>
            <a:normAutofit/>
          </a:bodyPr>
          <a:lstStyle/>
          <a:p>
            <a:r>
              <a:rPr lang="en-US" b="0" i="0" dirty="0">
                <a:effectLst/>
              </a:rPr>
              <a:t>If you do not have enough work credits under the U.S. system to qualify for regular benefits, you may be able to qualify for a partial benefit from the United States based on both U.S. and German credits. However, to be eligible to have your German credits counted, you must have earned at least six credits (generally one and one-half years of work) under the U.S. system. Since the U.S. Social Security program did not begin until 1937, any German coverage earned before that year cannot be counted. If you already have enough credits under the U.S. system to qualify for a benefit, the United States cannot count your German credits.</a:t>
            </a:r>
          </a:p>
          <a:p>
            <a:r>
              <a:rPr lang="en-US" b="0" i="0" dirty="0">
                <a:effectLst/>
              </a:rPr>
              <a:t>Social Security credits from both countries can also be counted, when necessary, to meet the eligibility requirements for German benefits.  To be eligible to have your U.S. and German credits counted, you must have at least 18 months of coverage credited under the German system.</a:t>
            </a:r>
          </a:p>
          <a:p>
            <a:r>
              <a:rPr lang="en-US" dirty="0">
                <a:hlinkClick r:id="rId2"/>
              </a:rPr>
              <a:t>International Programs - Totalization Agreement with Germany (ssa.gov)</a:t>
            </a:r>
            <a:endParaRPr lang="en-US" b="0" i="0" dirty="0">
              <a:effectLst/>
            </a:endParaRPr>
          </a:p>
          <a:p>
            <a:endParaRPr lang="en-US" dirty="0"/>
          </a:p>
        </p:txBody>
      </p:sp>
    </p:spTree>
    <p:extLst>
      <p:ext uri="{BB962C8B-B14F-4D97-AF65-F5344CB8AC3E}">
        <p14:creationId xmlns:p14="http://schemas.microsoft.com/office/powerpoint/2010/main" val="29780203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03FA-A788-ECBC-0F7C-9E31945A1DAD}"/>
              </a:ext>
            </a:extLst>
          </p:cNvPr>
          <p:cNvSpPr>
            <a:spLocks noGrp="1"/>
          </p:cNvSpPr>
          <p:nvPr>
            <p:ph type="title"/>
          </p:nvPr>
        </p:nvSpPr>
        <p:spPr/>
        <p:txBody>
          <a:bodyPr>
            <a:normAutofit/>
          </a:bodyPr>
          <a:lstStyle/>
          <a:p>
            <a:r>
              <a:rPr lang="en-US" dirty="0"/>
              <a:t>Social Security international (totalization) benefits</a:t>
            </a:r>
          </a:p>
        </p:txBody>
      </p:sp>
      <p:sp>
        <p:nvSpPr>
          <p:cNvPr id="3" name="Content Placeholder 2">
            <a:extLst>
              <a:ext uri="{FF2B5EF4-FFF2-40B4-BE49-F238E27FC236}">
                <a16:creationId xmlns:a16="http://schemas.microsoft.com/office/drawing/2014/main" id="{4D9F8FA1-FB62-078C-2DB2-0570C93CF7B0}"/>
              </a:ext>
            </a:extLst>
          </p:cNvPr>
          <p:cNvSpPr>
            <a:spLocks noGrp="1"/>
          </p:cNvSpPr>
          <p:nvPr>
            <p:ph idx="1"/>
          </p:nvPr>
        </p:nvSpPr>
        <p:spPr/>
        <p:txBody>
          <a:bodyPr>
            <a:normAutofit/>
          </a:bodyPr>
          <a:lstStyle/>
          <a:p>
            <a:r>
              <a:rPr lang="en-US" b="0" i="0" dirty="0">
                <a:effectLst/>
              </a:rPr>
              <a:t>If we need to request your record from the German system we will do so directly when you apply for benefits.</a:t>
            </a:r>
          </a:p>
          <a:p>
            <a:r>
              <a:rPr lang="en-US" dirty="0"/>
              <a:t>If German officials need to count your U.S. earnings they will get a copy directly from SSA when you apply for German benefits.</a:t>
            </a:r>
            <a:endParaRPr lang="en-US" b="0" i="0" dirty="0">
              <a:effectLst/>
            </a:endParaRPr>
          </a:p>
          <a:p>
            <a:r>
              <a:rPr lang="en-US" b="0" i="0" dirty="0">
                <a:effectLst/>
              </a:rPr>
              <a:t>Applying for one benefits does not mean that you apply for the other if you are eligible for both but it </a:t>
            </a:r>
            <a:r>
              <a:rPr lang="en-US" b="0" i="1" dirty="0">
                <a:effectLst/>
              </a:rPr>
              <a:t>may</a:t>
            </a:r>
            <a:r>
              <a:rPr lang="en-US" b="0" dirty="0">
                <a:effectLst/>
              </a:rPr>
              <a:t> establish a protective filing date if you are eligible for benefits.</a:t>
            </a:r>
          </a:p>
          <a:p>
            <a:pPr lvl="1"/>
            <a:r>
              <a:rPr lang="en-US" i="0" dirty="0"/>
              <a:t>If you wish to ap</a:t>
            </a:r>
            <a:r>
              <a:rPr lang="en-US" dirty="0"/>
              <a:t>ply for Social Security benefits you should contact the FBU to ensure we have recorded your inquiry in our records.</a:t>
            </a:r>
            <a:endParaRPr lang="en-US" b="0" i="0" dirty="0">
              <a:effectLst/>
            </a:endParaRPr>
          </a:p>
          <a:p>
            <a:r>
              <a:rPr lang="en-US" dirty="0">
                <a:hlinkClick r:id="rId2"/>
              </a:rPr>
              <a:t>International Programs - Totalization Agreement with Germany (ssa.gov)</a:t>
            </a:r>
            <a:endParaRPr lang="en-US" dirty="0"/>
          </a:p>
        </p:txBody>
      </p:sp>
    </p:spTree>
    <p:extLst>
      <p:ext uri="{BB962C8B-B14F-4D97-AF65-F5344CB8AC3E}">
        <p14:creationId xmlns:p14="http://schemas.microsoft.com/office/powerpoint/2010/main" val="40702826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03FA-A788-ECBC-0F7C-9E31945A1DAD}"/>
              </a:ext>
            </a:extLst>
          </p:cNvPr>
          <p:cNvSpPr>
            <a:spLocks noGrp="1"/>
          </p:cNvSpPr>
          <p:nvPr>
            <p:ph type="title"/>
          </p:nvPr>
        </p:nvSpPr>
        <p:spPr/>
        <p:txBody>
          <a:bodyPr>
            <a:normAutofit/>
          </a:bodyPr>
          <a:lstStyle/>
          <a:p>
            <a:r>
              <a:rPr lang="en-US" dirty="0"/>
              <a:t>Social Security international (totalization) benefits</a:t>
            </a:r>
          </a:p>
        </p:txBody>
      </p:sp>
      <p:sp>
        <p:nvSpPr>
          <p:cNvPr id="3" name="Content Placeholder 2">
            <a:extLst>
              <a:ext uri="{FF2B5EF4-FFF2-40B4-BE49-F238E27FC236}">
                <a16:creationId xmlns:a16="http://schemas.microsoft.com/office/drawing/2014/main" id="{4D9F8FA1-FB62-078C-2DB2-0570C93CF7B0}"/>
              </a:ext>
            </a:extLst>
          </p:cNvPr>
          <p:cNvSpPr>
            <a:spLocks noGrp="1"/>
          </p:cNvSpPr>
          <p:nvPr>
            <p:ph idx="1"/>
          </p:nvPr>
        </p:nvSpPr>
        <p:spPr/>
        <p:txBody>
          <a:bodyPr>
            <a:normAutofit/>
          </a:bodyPr>
          <a:lstStyle/>
          <a:p>
            <a:r>
              <a:rPr lang="en-US" b="0" i="0" dirty="0">
                <a:effectLst/>
              </a:rPr>
              <a:t>If you qualify for Social Security benefits from both the United States and Germany and you didn’t need the agreement to qualify for either benefit, the amount of your U.S. benefit may be reduced. This is a result of a provision in U.S. law that can affect the way your benefit is figured if you also receive a pension based on work that was not covered by U.S. Social Security. For more information, get the publication, </a:t>
            </a:r>
            <a:r>
              <a:rPr lang="en-US" b="0" i="1" u="none" strike="noStrike" dirty="0">
                <a:solidFill>
                  <a:srgbClr val="1155CC"/>
                </a:solidFill>
                <a:effectLst/>
                <a:hlinkClick r:id="rId2"/>
              </a:rPr>
              <a:t>Windfall Elimination Provision</a:t>
            </a:r>
            <a:r>
              <a:rPr lang="en-US" b="0" i="0" dirty="0">
                <a:solidFill>
                  <a:srgbClr val="212121"/>
                </a:solidFill>
                <a:effectLst/>
              </a:rPr>
              <a:t> (</a:t>
            </a:r>
            <a:r>
              <a:rPr lang="en-US" b="0" i="0" dirty="0">
                <a:effectLst/>
              </a:rPr>
              <a:t>Publication No. 05-10045).</a:t>
            </a:r>
          </a:p>
          <a:p>
            <a:pPr marL="0" indent="0">
              <a:buNone/>
            </a:pPr>
            <a:endParaRPr lang="en-US" b="0" i="0" dirty="0">
              <a:effectLst/>
            </a:endParaRPr>
          </a:p>
          <a:p>
            <a:pPr marL="0" indent="0">
              <a:buNone/>
            </a:pPr>
            <a:r>
              <a:rPr lang="en-US" dirty="0">
                <a:hlinkClick r:id="rId3"/>
              </a:rPr>
              <a:t>International Programs - Totalization Agreement with Germany (ssa.gov)</a:t>
            </a:r>
            <a:endParaRPr lang="en-US" dirty="0"/>
          </a:p>
        </p:txBody>
      </p:sp>
    </p:spTree>
    <p:extLst>
      <p:ext uri="{BB962C8B-B14F-4D97-AF65-F5344CB8AC3E}">
        <p14:creationId xmlns:p14="http://schemas.microsoft.com/office/powerpoint/2010/main" val="13190744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C4DF-70BD-4ADC-DDBA-10B24D17DC65}"/>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9052ECF0-AFB3-5AE7-E945-1D947A11EBF1}"/>
              </a:ext>
            </a:extLst>
          </p:cNvPr>
          <p:cNvSpPr>
            <a:spLocks noGrp="1"/>
          </p:cNvSpPr>
          <p:nvPr>
            <p:ph idx="1"/>
          </p:nvPr>
        </p:nvSpPr>
        <p:spPr/>
        <p:txBody>
          <a:bodyPr/>
          <a:lstStyle/>
          <a:p>
            <a:pPr marL="0" indent="0">
              <a:buNone/>
            </a:pPr>
            <a:endParaRPr lang="en-US" dirty="0"/>
          </a:p>
          <a:p>
            <a:pPr lvl="1"/>
            <a:r>
              <a:rPr lang="en-US" dirty="0"/>
              <a:t>Via </a:t>
            </a:r>
            <a:r>
              <a:rPr lang="en-US"/>
              <a:t>telephone –Tuesdays </a:t>
            </a:r>
            <a:r>
              <a:rPr lang="en-US" dirty="0"/>
              <a:t>and </a:t>
            </a:r>
            <a:r>
              <a:rPr lang="en-US"/>
              <a:t>Thursdays 9am-12Pm </a:t>
            </a:r>
            <a:r>
              <a:rPr lang="en-US" dirty="0"/>
              <a:t>+49-69-7535-4242</a:t>
            </a:r>
          </a:p>
          <a:p>
            <a:pPr lvl="1"/>
            <a:r>
              <a:rPr lang="en-US" dirty="0"/>
              <a:t>Via email – </a:t>
            </a:r>
            <a:r>
              <a:rPr lang="en-US" dirty="0">
                <a:hlinkClick r:id="rId2"/>
              </a:rPr>
              <a:t>FBU.Frankfurt@ssa.gov</a:t>
            </a:r>
            <a:endParaRPr lang="en-US" dirty="0"/>
          </a:p>
          <a:p>
            <a:pPr lvl="1"/>
            <a:r>
              <a:rPr lang="en-US" dirty="0"/>
              <a:t>Via mail – American Consulate General, Federal Benefits Unit, </a:t>
            </a:r>
            <a:r>
              <a:rPr lang="en-US" dirty="0" err="1"/>
              <a:t>Giessener</a:t>
            </a:r>
            <a:r>
              <a:rPr lang="en-US" dirty="0"/>
              <a:t> Str 30, Frankfurt am Main, 60435</a:t>
            </a:r>
          </a:p>
          <a:p>
            <a:pPr lvl="1"/>
            <a:r>
              <a:rPr lang="en-US" dirty="0"/>
              <a:t>Via contact form - </a:t>
            </a:r>
            <a:r>
              <a:rPr lang="en-US" b="0" i="0" u="none" strike="noStrike" dirty="0">
                <a:solidFill>
                  <a:srgbClr val="1155CC"/>
                </a:solidFill>
                <a:effectLst/>
                <a:latin typeface="Century Gothic" panose="020B0502020202020204" pitchFamily="34" charset="0"/>
                <a:hlinkClick r:id="rId3" tooltip="Click to send FBU Frankfurt a message"/>
              </a:rPr>
              <a:t>https://gr.usembassy.gov/u-s-citizen-services/social-security/fbu-inquiry-form</a:t>
            </a:r>
            <a:r>
              <a:rPr lang="en-US" b="0" i="0" u="none" strike="noStrike" dirty="0">
                <a:solidFill>
                  <a:srgbClr val="1155CC"/>
                </a:solidFill>
                <a:effectLst/>
                <a:latin typeface="Century Gothic" panose="020B0502020202020204" pitchFamily="34" charset="0"/>
              </a:rPr>
              <a:t> </a:t>
            </a:r>
            <a:r>
              <a:rPr lang="en-US" b="0" i="0" u="none" strike="noStrike" dirty="0">
                <a:effectLst/>
                <a:latin typeface="Century Gothic" panose="020B0502020202020204" pitchFamily="34" charset="0"/>
              </a:rPr>
              <a:t>or</a:t>
            </a:r>
            <a:r>
              <a:rPr lang="en-US" b="0" i="0" u="none" strike="noStrike" dirty="0">
                <a:solidFill>
                  <a:srgbClr val="1155CC"/>
                </a:solidFill>
                <a:effectLst/>
                <a:latin typeface="Century Gothic" panose="020B0502020202020204" pitchFamily="34" charset="0"/>
              </a:rPr>
              <a:t> </a:t>
            </a:r>
            <a:r>
              <a:rPr lang="en-US" dirty="0">
                <a:hlinkClick r:id="rId4"/>
              </a:rPr>
              <a:t>Social Security - U.S. Embassy &amp; Consulates in Germany (usembassy.gov)</a:t>
            </a:r>
            <a:endParaRPr lang="en-US" dirty="0"/>
          </a:p>
          <a:p>
            <a:pPr lvl="1"/>
            <a:endParaRPr lang="en-US" b="0" i="0" u="none" strike="noStrike" dirty="0">
              <a:solidFill>
                <a:srgbClr val="1155CC"/>
              </a:solidFill>
              <a:effectLst/>
              <a:latin typeface="Century Gothic" panose="020B0502020202020204" pitchFamily="34" charset="0"/>
            </a:endParaRPr>
          </a:p>
          <a:p>
            <a:pPr marL="342900" lvl="1" indent="0">
              <a:buNone/>
            </a:pPr>
            <a:r>
              <a:rPr lang="en-US" dirty="0">
                <a:latin typeface="Century Gothic" panose="020B0502020202020204" pitchFamily="34" charset="0"/>
              </a:rPr>
              <a:t>Social Security information available at </a:t>
            </a:r>
            <a:r>
              <a:rPr lang="en-US" dirty="0">
                <a:latin typeface="Century Gothic" panose="020B0502020202020204" pitchFamily="34" charset="0"/>
                <a:hlinkClick r:id="rId5"/>
              </a:rPr>
              <a:t>www.ssa.gov</a:t>
            </a:r>
            <a:r>
              <a:rPr lang="en-US" dirty="0">
                <a:latin typeface="Century Gothic" panose="020B0502020202020204" pitchFamily="34" charset="0"/>
              </a:rPr>
              <a:t> or </a:t>
            </a:r>
            <a:r>
              <a:rPr lang="en-US" dirty="0">
                <a:solidFill>
                  <a:srgbClr val="1155CC"/>
                </a:solidFill>
                <a:latin typeface="Century Gothic" panose="020B0502020202020204" pitchFamily="34" charset="0"/>
                <a:hlinkClick r:id="rId6"/>
              </a:rPr>
              <a:t>www.ssa.gov/foreign</a:t>
            </a:r>
            <a:endParaRPr lang="en-US" dirty="0">
              <a:solidFill>
                <a:srgbClr val="1155CC"/>
              </a:solidFill>
              <a:latin typeface="Century Gothic" panose="020B0502020202020204" pitchFamily="34" charset="0"/>
            </a:endParaRPr>
          </a:p>
          <a:p>
            <a:pPr marL="342900" lvl="1" indent="0">
              <a:buNone/>
            </a:pPr>
            <a:r>
              <a:rPr lang="en-US" dirty="0">
                <a:solidFill>
                  <a:srgbClr val="1155CC"/>
                </a:solidFill>
                <a:latin typeface="Century Gothic" panose="020B0502020202020204" pitchFamily="34" charset="0"/>
              </a:rPr>
              <a:t> </a:t>
            </a:r>
          </a:p>
          <a:p>
            <a:pPr marL="342900" lvl="1" indent="0">
              <a:buNone/>
            </a:pPr>
            <a:endParaRPr lang="en-US" b="0" i="0" u="none" strike="noStrike" dirty="0">
              <a:solidFill>
                <a:srgbClr val="1155CC"/>
              </a:solidFill>
              <a:effectLst/>
              <a:latin typeface="Century Gothic" panose="020B0502020202020204" pitchFamily="34" charset="0"/>
            </a:endParaRPr>
          </a:p>
        </p:txBody>
      </p:sp>
    </p:spTree>
    <p:extLst>
      <p:ext uri="{BB962C8B-B14F-4D97-AF65-F5344CB8AC3E}">
        <p14:creationId xmlns:p14="http://schemas.microsoft.com/office/powerpoint/2010/main" val="14659537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24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96B71D-9102-4999-03D2-C65E84C4E806}"/>
              </a:ext>
            </a:extLst>
          </p:cNvPr>
          <p:cNvSpPr>
            <a:spLocks noGrp="1"/>
          </p:cNvSpPr>
          <p:nvPr>
            <p:ph type="subTitle" idx="1"/>
          </p:nvPr>
        </p:nvSpPr>
        <p:spPr>
          <a:xfrm>
            <a:off x="1143000" y="3348523"/>
            <a:ext cx="6858000" cy="1686509"/>
          </a:xfrm>
        </p:spPr>
        <p:txBody>
          <a:bodyPr anchor="ctr">
            <a:noAutofit/>
          </a:bodyPr>
          <a:lstStyle/>
          <a:p>
            <a:r>
              <a:rPr lang="en-US" sz="3600" b="1" dirty="0">
                <a:solidFill>
                  <a:schemeClr val="bg1"/>
                </a:solidFill>
              </a:rPr>
              <a:t>Richard Freeman </a:t>
            </a:r>
          </a:p>
          <a:p>
            <a:r>
              <a:rPr lang="en-US" sz="3600" b="1" dirty="0">
                <a:solidFill>
                  <a:schemeClr val="bg1"/>
                </a:solidFill>
              </a:rPr>
              <a:t>Director, Project Support Team Office of the COO</a:t>
            </a:r>
            <a:endParaRPr lang="en-US" sz="3600" dirty="0"/>
          </a:p>
        </p:txBody>
      </p:sp>
    </p:spTree>
    <p:extLst>
      <p:ext uri="{BB962C8B-B14F-4D97-AF65-F5344CB8AC3E}">
        <p14:creationId xmlns:p14="http://schemas.microsoft.com/office/powerpoint/2010/main" val="9076090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8000" t="2000" r="18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AF288-6D0C-38F0-3944-E85F714440CD}"/>
              </a:ext>
            </a:extLst>
          </p:cNvPr>
          <p:cNvSpPr txBox="1"/>
          <p:nvPr/>
        </p:nvSpPr>
        <p:spPr>
          <a:xfrm>
            <a:off x="485192" y="1455382"/>
            <a:ext cx="8173616" cy="3970318"/>
          </a:xfrm>
          <a:prstGeom prst="rect">
            <a:avLst/>
          </a:prstGeom>
          <a:noFill/>
        </p:spPr>
        <p:txBody>
          <a:bodyPr wrap="square" rtlCol="0">
            <a:spAutoFit/>
          </a:bodyPr>
          <a:lstStyle/>
          <a:p>
            <a:pPr defTabSz="685800"/>
            <a:r>
              <a:rPr lang="en-US" sz="3600" b="1" dirty="0">
                <a:solidFill>
                  <a:srgbClr val="4472C4">
                    <a:lumMod val="75000"/>
                  </a:srgbClr>
                </a:solidFill>
                <a:latin typeface="Calibri" panose="020F0502020204030204"/>
              </a:rPr>
              <a:t>The Pittsburgh VA Regional Office thanks all of our partners for joining us this afternoon.</a:t>
            </a:r>
          </a:p>
          <a:p>
            <a:pPr defTabSz="685800"/>
            <a:endParaRPr lang="en-US" sz="3600" b="1" dirty="0">
              <a:solidFill>
                <a:srgbClr val="4472C4">
                  <a:lumMod val="75000"/>
                </a:srgbClr>
              </a:solidFill>
              <a:latin typeface="Calibri" panose="020F0502020204030204"/>
            </a:endParaRPr>
          </a:p>
          <a:p>
            <a:pPr defTabSz="685800"/>
            <a:r>
              <a:rPr lang="en-US" sz="3600" b="1" dirty="0">
                <a:solidFill>
                  <a:srgbClr val="4472C4">
                    <a:lumMod val="75000"/>
                  </a:srgbClr>
                </a:solidFill>
                <a:latin typeface="Calibri" panose="020F0502020204030204"/>
              </a:rPr>
              <a:t>Please proceed to the podium if you have follow-up questions for any of our presenters.</a:t>
            </a:r>
          </a:p>
        </p:txBody>
      </p:sp>
    </p:spTree>
    <p:extLst>
      <p:ext uri="{BB962C8B-B14F-4D97-AF65-F5344CB8AC3E}">
        <p14:creationId xmlns:p14="http://schemas.microsoft.com/office/powerpoint/2010/main" val="726612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1C4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562D6FD5-3B83-E125-1C7F-251EB4620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439" y="480060"/>
            <a:ext cx="4559616" cy="5902416"/>
          </a:xfrm>
          <a:prstGeom prst="rect">
            <a:avLst/>
          </a:prstGeom>
        </p:spPr>
      </p:pic>
    </p:spTree>
    <p:extLst>
      <p:ext uri="{BB962C8B-B14F-4D97-AF65-F5344CB8AC3E}">
        <p14:creationId xmlns:p14="http://schemas.microsoft.com/office/powerpoint/2010/main" val="268671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912F15-08B4-F23C-688D-2AB1EDEFFE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0CA7D28B-70E2-E934-5585-BA20ECD382D5}"/>
              </a:ext>
            </a:extLst>
          </p:cNvPr>
          <p:cNvSpPr>
            <a:spLocks noGrp="1"/>
          </p:cNvSpPr>
          <p:nvPr>
            <p:ph type="title"/>
          </p:nvPr>
        </p:nvSpPr>
        <p:spPr/>
        <p:txBody>
          <a:bodyPr>
            <a:normAutofit fontScale="90000"/>
          </a:bodyPr>
          <a:lstStyle/>
          <a:p>
            <a:r>
              <a:rPr lang="en-US" dirty="0"/>
              <a:t>VA Priority Claims</a:t>
            </a:r>
          </a:p>
        </p:txBody>
      </p:sp>
      <p:sp>
        <p:nvSpPr>
          <p:cNvPr id="5" name="TextBox 4">
            <a:extLst>
              <a:ext uri="{FF2B5EF4-FFF2-40B4-BE49-F238E27FC236}">
                <a16:creationId xmlns:a16="http://schemas.microsoft.com/office/drawing/2014/main" id="{65D54D6E-0CDF-D5D3-6402-34E4B485EDA2}"/>
              </a:ext>
            </a:extLst>
          </p:cNvPr>
          <p:cNvSpPr txBox="1"/>
          <p:nvPr/>
        </p:nvSpPr>
        <p:spPr>
          <a:xfrm>
            <a:off x="332392" y="1072214"/>
            <a:ext cx="3795203"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Terminal disease or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Amyotrophic Lateral Sclerosis (ALS)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Homeless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Former Prisoner of War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Military Sexual Trauma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Veteran’s age over 85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Extreme Financial Hardship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Medal of Honor recipient</a:t>
            </a:r>
          </a:p>
        </p:txBody>
      </p:sp>
      <p:pic>
        <p:nvPicPr>
          <p:cNvPr id="6" name="Content Placeholder 11">
            <a:extLst>
              <a:ext uri="{FF2B5EF4-FFF2-40B4-BE49-F238E27FC236}">
                <a16:creationId xmlns:a16="http://schemas.microsoft.com/office/drawing/2014/main" id="{955C1BEB-1AE9-0BD8-09B3-93A036F79717}"/>
              </a:ext>
            </a:extLst>
          </p:cNvPr>
          <p:cNvPicPr>
            <a:picLocks noChangeAspect="1"/>
          </p:cNvPicPr>
          <p:nvPr/>
        </p:nvPicPr>
        <p:blipFill>
          <a:blip r:embed="rId3"/>
          <a:stretch>
            <a:fillRect/>
          </a:stretch>
        </p:blipFill>
        <p:spPr>
          <a:xfrm>
            <a:off x="4228753" y="1328965"/>
            <a:ext cx="4722932" cy="1820741"/>
          </a:xfrm>
          <a:prstGeom prst="rect">
            <a:avLst/>
          </a:prstGeom>
        </p:spPr>
      </p:pic>
      <p:pic>
        <p:nvPicPr>
          <p:cNvPr id="7" name="Picture 6">
            <a:extLst>
              <a:ext uri="{FF2B5EF4-FFF2-40B4-BE49-F238E27FC236}">
                <a16:creationId xmlns:a16="http://schemas.microsoft.com/office/drawing/2014/main" id="{CE582393-3BDE-E7AB-CCFB-B8ACDB5F09D5}"/>
              </a:ext>
            </a:extLst>
          </p:cNvPr>
          <p:cNvPicPr>
            <a:picLocks noChangeAspect="1"/>
          </p:cNvPicPr>
          <p:nvPr/>
        </p:nvPicPr>
        <p:blipFill>
          <a:blip r:embed="rId4"/>
          <a:stretch>
            <a:fillRect/>
          </a:stretch>
        </p:blipFill>
        <p:spPr>
          <a:xfrm>
            <a:off x="4228753" y="3488757"/>
            <a:ext cx="4722933" cy="871532"/>
          </a:xfrm>
          <a:prstGeom prst="rect">
            <a:avLst/>
          </a:prstGeom>
        </p:spPr>
      </p:pic>
    </p:spTree>
    <p:extLst>
      <p:ext uri="{BB962C8B-B14F-4D97-AF65-F5344CB8AC3E}">
        <p14:creationId xmlns:p14="http://schemas.microsoft.com/office/powerpoint/2010/main" val="549653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2D8632-CCC8-2599-0994-D68B365E21DE}"/>
              </a:ext>
            </a:extLst>
          </p:cNvPr>
          <p:cNvSpPr>
            <a:spLocks noGrp="1"/>
          </p:cNvSpPr>
          <p:nvPr>
            <p:ph idx="1"/>
          </p:nvPr>
        </p:nvSpPr>
        <p:spPr>
          <a:xfrm>
            <a:off x="270769" y="1536903"/>
            <a:ext cx="5499716" cy="3841922"/>
          </a:xfrm>
        </p:spPr>
        <p:txBody>
          <a:bodyPr>
            <a:normAutofit/>
          </a:bodyPr>
          <a:lstStyle/>
          <a:p>
            <a:r>
              <a:rPr lang="en-US" sz="2000" dirty="0"/>
              <a:t>VA Contract Examiners must follow a DBQ when completing VA Examinations</a:t>
            </a:r>
          </a:p>
          <a:p>
            <a:endParaRPr lang="en-US" sz="2000" dirty="0"/>
          </a:p>
          <a:p>
            <a:r>
              <a:rPr lang="en-US" sz="2000" dirty="0"/>
              <a:t>DBQs can be completed by a private medical provider and submitted with a VA claim</a:t>
            </a:r>
          </a:p>
          <a:p>
            <a:endParaRPr lang="en-US" sz="2000" dirty="0"/>
          </a:p>
          <a:p>
            <a:r>
              <a:rPr lang="en-US" sz="2000" dirty="0"/>
              <a:t>Pittsburgh Regional Office has the ability to:</a:t>
            </a:r>
          </a:p>
          <a:p>
            <a:pPr lvl="1"/>
            <a:r>
              <a:rPr lang="en-US" sz="2000" dirty="0"/>
              <a:t>Have DBQ forms translated from English to another language</a:t>
            </a:r>
          </a:p>
          <a:p>
            <a:pPr lvl="1"/>
            <a:r>
              <a:rPr lang="en-US" sz="2000" dirty="0"/>
              <a:t>Have the examiner’s report from the DBQ translated into English</a:t>
            </a:r>
          </a:p>
          <a:p>
            <a:pPr marL="0" indent="0">
              <a:buNone/>
            </a:pPr>
            <a:endParaRPr lang="en-US" dirty="0"/>
          </a:p>
        </p:txBody>
      </p:sp>
      <p:sp>
        <p:nvSpPr>
          <p:cNvPr id="3" name="Slide Number Placeholder 2">
            <a:extLst>
              <a:ext uri="{FF2B5EF4-FFF2-40B4-BE49-F238E27FC236}">
                <a16:creationId xmlns:a16="http://schemas.microsoft.com/office/drawing/2014/main" id="{D439E799-78F4-1014-3B56-409C2C0B6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0AF6CB58-D018-1B6B-E111-D68D40E3F04D}"/>
              </a:ext>
            </a:extLst>
          </p:cNvPr>
          <p:cNvSpPr>
            <a:spLocks noGrp="1"/>
          </p:cNvSpPr>
          <p:nvPr>
            <p:ph type="title"/>
          </p:nvPr>
        </p:nvSpPr>
        <p:spPr/>
        <p:txBody>
          <a:bodyPr>
            <a:normAutofit fontScale="90000"/>
          </a:bodyPr>
          <a:lstStyle/>
          <a:p>
            <a:r>
              <a:rPr lang="en-US" dirty="0"/>
              <a:t>VA Exam Translations</a:t>
            </a:r>
          </a:p>
        </p:txBody>
      </p:sp>
      <p:sp>
        <p:nvSpPr>
          <p:cNvPr id="5" name="TextBox 4">
            <a:extLst>
              <a:ext uri="{FF2B5EF4-FFF2-40B4-BE49-F238E27FC236}">
                <a16:creationId xmlns:a16="http://schemas.microsoft.com/office/drawing/2014/main" id="{0DE4808C-83B0-384C-9203-161C3E925602}"/>
              </a:ext>
            </a:extLst>
          </p:cNvPr>
          <p:cNvSpPr txBox="1"/>
          <p:nvPr/>
        </p:nvSpPr>
        <p:spPr>
          <a:xfrm>
            <a:off x="270769" y="834501"/>
            <a:ext cx="84886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Disability Benefits Questionnaire (DBQ)</a:t>
            </a:r>
          </a:p>
        </p:txBody>
      </p:sp>
      <p:pic>
        <p:nvPicPr>
          <p:cNvPr id="6" name="Picture 2" descr="Image result for translate">
            <a:extLst>
              <a:ext uri="{FF2B5EF4-FFF2-40B4-BE49-F238E27FC236}">
                <a16:creationId xmlns:a16="http://schemas.microsoft.com/office/drawing/2014/main" id="{4128C08F-D451-BA4C-505D-F988B4C17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263" y="2185353"/>
            <a:ext cx="2307656" cy="24872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3B6839-4B43-C4B8-E52F-2192EFB9B5ED}"/>
              </a:ext>
            </a:extLst>
          </p:cNvPr>
          <p:cNvSpPr txBox="1"/>
          <p:nvPr/>
        </p:nvSpPr>
        <p:spPr>
          <a:xfrm>
            <a:off x="270769" y="5378825"/>
            <a:ext cx="8238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Submit requests for DBQ translations to </a:t>
            </a:r>
            <a:r>
              <a:rPr kumimoji="0" lang="en-US" sz="2800" b="1" i="0" u="sng" strike="noStrike" kern="1200" cap="none" spc="0" normalizeH="0" baseline="0" noProof="0" dirty="0" err="1">
                <a:ln>
                  <a:noFill/>
                </a:ln>
                <a:solidFill>
                  <a:srgbClr val="004795"/>
                </a:solidFill>
                <a:effectLst/>
                <a:uLnTx/>
                <a:uFillTx/>
                <a:latin typeface="Arial" panose="020B0604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AskVA</a:t>
            </a:r>
            <a:r>
              <a:rPr kumimoji="0" lang="en-US" sz="2800" b="0" i="0" u="none" strike="noStrike" kern="1200" cap="none" spc="0" normalizeH="0" baseline="0" noProof="0" dirty="0">
                <a:ln>
                  <a:noFill/>
                </a:ln>
                <a:solidFill>
                  <a:srgbClr val="004795"/>
                </a:solidFill>
                <a:effectLst/>
                <a:uLnTx/>
                <a:uFillTx/>
                <a:latin typeface="Calibri"/>
                <a:ea typeface="+mn-ea"/>
                <a:cs typeface="+mn-cs"/>
              </a:rPr>
              <a:t> </a:t>
            </a:r>
          </a:p>
        </p:txBody>
      </p:sp>
    </p:spTree>
    <p:extLst>
      <p:ext uri="{BB962C8B-B14F-4D97-AF65-F5344CB8AC3E}">
        <p14:creationId xmlns:p14="http://schemas.microsoft.com/office/powerpoint/2010/main" val="574254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a:xfrm>
            <a:off x="0" y="-69669"/>
            <a:ext cx="9144000" cy="761677"/>
          </a:xfrm>
        </p:spPr>
        <p:txBody>
          <a:bodyPr>
            <a:noAutofit/>
          </a:bodyPr>
          <a:lstStyle/>
          <a:p>
            <a:r>
              <a:rPr lang="en-US" sz="3600" dirty="0"/>
              <a:t>Dependents	</a:t>
            </a:r>
          </a:p>
        </p:txBody>
      </p:sp>
      <p:pic>
        <p:nvPicPr>
          <p:cNvPr id="7170" name="Picture 2" descr="icon family">
            <a:extLst>
              <a:ext uri="{FF2B5EF4-FFF2-40B4-BE49-F238E27FC236}">
                <a16:creationId xmlns:a16="http://schemas.microsoft.com/office/drawing/2014/main" id="{EBDB8095-F37E-6DFE-315D-C3F97ED1BD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0029" y="939233"/>
            <a:ext cx="2540579" cy="2489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EE4609-B276-8DE8-CCD6-303753561CA5}"/>
              </a:ext>
            </a:extLst>
          </p:cNvPr>
          <p:cNvSpPr txBox="1"/>
          <p:nvPr/>
        </p:nvSpPr>
        <p:spPr>
          <a:xfrm>
            <a:off x="3195961" y="1278384"/>
            <a:ext cx="568801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Eligible for VA disability compensation with a combined disability rating of at least 30%</a:t>
            </a:r>
          </a:p>
        </p:txBody>
      </p:sp>
      <p:sp>
        <p:nvSpPr>
          <p:cNvPr id="6" name="TextBox 5">
            <a:extLst>
              <a:ext uri="{FF2B5EF4-FFF2-40B4-BE49-F238E27FC236}">
                <a16:creationId xmlns:a16="http://schemas.microsoft.com/office/drawing/2014/main" id="{7FC58154-9D7A-7563-FC93-94A8756BE461}"/>
              </a:ext>
            </a:extLst>
          </p:cNvPr>
          <p:cNvSpPr txBox="1"/>
          <p:nvPr/>
        </p:nvSpPr>
        <p:spPr>
          <a:xfrm>
            <a:off x="260029" y="3676225"/>
            <a:ext cx="849934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Veterans outside the U.S. must submit a completed VA Form 21-686c </a:t>
            </a:r>
            <a:r>
              <a:rPr kumimoji="0" lang="en-US" sz="2000" b="1" i="0" u="sng" strike="noStrike" kern="1200" cap="none" spc="0" normalizeH="0" baseline="0" noProof="0" dirty="0">
                <a:ln>
                  <a:noFill/>
                </a:ln>
                <a:solidFill>
                  <a:srgbClr val="000000"/>
                </a:solidFill>
                <a:effectLst/>
                <a:uLnTx/>
                <a:uFillTx/>
                <a:latin typeface="Calibri"/>
                <a:ea typeface="+mn-ea"/>
                <a:cs typeface="+mn-cs"/>
              </a:rPr>
              <a:t>AND</a:t>
            </a:r>
            <a:r>
              <a:rPr kumimoji="0" lang="en-US" sz="2000" b="0" i="0" u="none" strike="noStrike" kern="1200" cap="none" spc="0" normalizeH="0" baseline="0" noProof="0" dirty="0">
                <a:ln>
                  <a:noFill/>
                </a:ln>
                <a:solidFill>
                  <a:srgbClr val="000000"/>
                </a:solidFill>
                <a:effectLst/>
                <a:uLnTx/>
                <a:uFillTx/>
                <a:latin typeface="Calibri"/>
                <a:ea typeface="+mn-ea"/>
                <a:cs typeface="+mn-cs"/>
              </a:rPr>
              <a:t> evidence of dependency: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Marriage certificate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Divorce Decrees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Birth Certificates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Death Certificates	</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490083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91B56-6BF6-B644-3ED6-8FF5942029AB}"/>
              </a:ext>
            </a:extLst>
          </p:cNvPr>
          <p:cNvSpPr>
            <a:spLocks noGrp="1"/>
          </p:cNvSpPr>
          <p:nvPr>
            <p:ph idx="1"/>
          </p:nvPr>
        </p:nvSpPr>
        <p:spPr>
          <a:xfrm>
            <a:off x="457200" y="990600"/>
            <a:ext cx="8229600" cy="5055198"/>
          </a:xfrm>
        </p:spPr>
        <p:txBody>
          <a:bodyPr>
            <a:normAutofit fontScale="92500" lnSpcReduction="20000"/>
          </a:bodyPr>
          <a:lstStyle/>
          <a:p>
            <a:r>
              <a:rPr lang="en-US" dirty="0"/>
              <a:t>Incomplete Forms</a:t>
            </a:r>
          </a:p>
          <a:p>
            <a:endParaRPr lang="en-US" dirty="0"/>
          </a:p>
          <a:p>
            <a:r>
              <a:rPr lang="en-US" dirty="0"/>
              <a:t>Evidence not identified or submitted</a:t>
            </a:r>
          </a:p>
          <a:p>
            <a:endParaRPr lang="en-US" dirty="0"/>
          </a:p>
          <a:p>
            <a:r>
              <a:rPr lang="en-US" dirty="0"/>
              <a:t>Proof of dependency not submitted</a:t>
            </a:r>
          </a:p>
          <a:p>
            <a:endParaRPr lang="en-US" dirty="0"/>
          </a:p>
          <a:p>
            <a:r>
              <a:rPr lang="en-US" dirty="0"/>
              <a:t>Providing mailing address only</a:t>
            </a:r>
          </a:p>
          <a:p>
            <a:endParaRPr lang="en-US" dirty="0"/>
          </a:p>
          <a:p>
            <a:r>
              <a:rPr lang="en-US" dirty="0"/>
              <a:t>Missed or rescheduled examinations</a:t>
            </a:r>
          </a:p>
          <a:p>
            <a:endParaRPr lang="en-US" dirty="0"/>
          </a:p>
          <a:p>
            <a:r>
              <a:rPr lang="en-US" dirty="0"/>
              <a:t>Missed communication</a:t>
            </a:r>
          </a:p>
          <a:p>
            <a:endParaRPr lang="en-US" dirty="0"/>
          </a:p>
        </p:txBody>
      </p:sp>
      <p:sp>
        <p:nvSpPr>
          <p:cNvPr id="3" name="Slide Number Placeholder 2">
            <a:extLst>
              <a:ext uri="{FF2B5EF4-FFF2-40B4-BE49-F238E27FC236}">
                <a16:creationId xmlns:a16="http://schemas.microsoft.com/office/drawing/2014/main" id="{9BF1B620-84D7-87DB-CB8E-D100AF2130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F44D1134-659A-C059-D0AB-9E9B6F4A53FE}"/>
              </a:ext>
            </a:extLst>
          </p:cNvPr>
          <p:cNvSpPr>
            <a:spLocks noGrp="1"/>
          </p:cNvSpPr>
          <p:nvPr>
            <p:ph type="title"/>
          </p:nvPr>
        </p:nvSpPr>
        <p:spPr/>
        <p:txBody>
          <a:bodyPr>
            <a:normAutofit fontScale="90000"/>
          </a:bodyPr>
          <a:lstStyle/>
          <a:p>
            <a:r>
              <a:rPr lang="en-US" dirty="0"/>
              <a:t>Common Claim Delays	</a:t>
            </a:r>
          </a:p>
        </p:txBody>
      </p:sp>
    </p:spTree>
    <p:extLst>
      <p:ext uri="{BB962C8B-B14F-4D97-AF65-F5344CB8AC3E}">
        <p14:creationId xmlns:p14="http://schemas.microsoft.com/office/powerpoint/2010/main" val="2718468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368E20-A80E-9000-D599-4E647189522E}"/>
              </a:ext>
            </a:extLst>
          </p:cNvPr>
          <p:cNvSpPr>
            <a:spLocks noGrp="1"/>
          </p:cNvSpPr>
          <p:nvPr>
            <p:ph idx="1"/>
          </p:nvPr>
        </p:nvSpPr>
        <p:spPr>
          <a:xfrm>
            <a:off x="150607" y="2815339"/>
            <a:ext cx="8842786" cy="1938993"/>
          </a:xfrm>
        </p:spPr>
        <p:txBody>
          <a:bodyPr>
            <a:noAutofit/>
          </a:bodyPr>
          <a:lstStyle/>
          <a:p>
            <a:pPr algn="l"/>
            <a:r>
              <a:rPr lang="en-US" sz="2200" b="0" i="0" dirty="0">
                <a:solidFill>
                  <a:srgbClr val="1A1819"/>
                </a:solidFill>
                <a:effectLst/>
              </a:rPr>
              <a:t>Get help: Find an accredited representative who can assist you with filing your claim at </a:t>
            </a:r>
            <a:r>
              <a:rPr lang="en-US" sz="2200" dirty="0">
                <a:solidFill>
                  <a:srgbClr val="004795"/>
                </a:solidFill>
                <a:hlinkClick r:id="rId3">
                  <a:extLst>
                    <a:ext uri="{A12FA001-AC4F-418D-AE19-62706E023703}">
                      <ahyp:hlinkClr xmlns:ahyp="http://schemas.microsoft.com/office/drawing/2018/hyperlinkcolor" val="tx"/>
                    </a:ext>
                  </a:extLst>
                </a:hlinkClick>
              </a:rPr>
              <a:t>https://www.va.gov/disability/get-help-filing-claim</a:t>
            </a:r>
            <a:endParaRPr lang="en-US" sz="2200" dirty="0">
              <a:solidFill>
                <a:srgbClr val="004795"/>
              </a:solidFill>
            </a:endParaRPr>
          </a:p>
          <a:p>
            <a:pPr marL="0" indent="0" algn="l">
              <a:buNone/>
            </a:pPr>
            <a:endParaRPr lang="en-US" sz="1000" b="0" i="0" dirty="0">
              <a:solidFill>
                <a:srgbClr val="1A1819"/>
              </a:solidFill>
              <a:effectLst/>
            </a:endParaRPr>
          </a:p>
          <a:p>
            <a:pPr marL="0" indent="0" algn="l">
              <a:buNone/>
            </a:pPr>
            <a:r>
              <a:rPr lang="en-US" sz="2200" b="0" i="0" dirty="0">
                <a:solidFill>
                  <a:srgbClr val="1A1819"/>
                </a:solidFill>
                <a:effectLst/>
              </a:rPr>
              <a:t>Have questions?</a:t>
            </a:r>
          </a:p>
          <a:p>
            <a:pPr marL="0" indent="0">
              <a:buNone/>
            </a:pPr>
            <a:r>
              <a:rPr lang="en-US" sz="2200" b="0" i="0" dirty="0">
                <a:solidFill>
                  <a:srgbClr val="1A1819"/>
                </a:solidFill>
                <a:effectLst/>
              </a:rPr>
              <a:t>1-800-MyVA411 (1-800-698-2411</a:t>
            </a:r>
            <a:r>
              <a:rPr lang="en-US" sz="2200" dirty="0">
                <a:solidFill>
                  <a:srgbClr val="1A1819"/>
                </a:solidFill>
              </a:rPr>
              <a:t>) or </a:t>
            </a:r>
            <a:r>
              <a:rPr lang="en-US" sz="2200" b="1" u="sng" dirty="0" err="1">
                <a:solidFill>
                  <a:srgbClr val="004795"/>
                </a:solidFill>
                <a:effectLst/>
                <a:ea typeface="Calibri" panose="020F0502020204030204" pitchFamily="34" charset="0"/>
                <a:hlinkClick r:id="rId4">
                  <a:extLst>
                    <a:ext uri="{A12FA001-AC4F-418D-AE19-62706E023703}">
                      <ahyp:hlinkClr xmlns:ahyp="http://schemas.microsoft.com/office/drawing/2018/hyperlinkcolor" val="tx"/>
                    </a:ext>
                  </a:extLst>
                </a:hlinkClick>
              </a:rPr>
              <a:t>AskVA</a:t>
            </a:r>
            <a:endParaRPr lang="en-US" sz="2200" b="0" i="0" dirty="0">
              <a:solidFill>
                <a:srgbClr val="004795"/>
              </a:solidFill>
              <a:effectLst/>
            </a:endParaRPr>
          </a:p>
        </p:txBody>
      </p:sp>
      <p:sp>
        <p:nvSpPr>
          <p:cNvPr id="3" name="Slide Number Placeholder 2">
            <a:extLst>
              <a:ext uri="{FF2B5EF4-FFF2-40B4-BE49-F238E27FC236}">
                <a16:creationId xmlns:a16="http://schemas.microsoft.com/office/drawing/2014/main" id="{322DC7EF-FB0A-2127-F8A1-9E5D58DB75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AD4AC808-5CEA-DBE6-362D-E38314F2182D}"/>
              </a:ext>
            </a:extLst>
          </p:cNvPr>
          <p:cNvSpPr>
            <a:spLocks noGrp="1"/>
          </p:cNvSpPr>
          <p:nvPr>
            <p:ph type="title"/>
          </p:nvPr>
        </p:nvSpPr>
        <p:spPr/>
        <p:txBody>
          <a:bodyPr>
            <a:normAutofit fontScale="90000"/>
          </a:bodyPr>
          <a:lstStyle/>
          <a:p>
            <a:r>
              <a:rPr lang="en-US" dirty="0"/>
              <a:t>How To File a Compensation Claim</a:t>
            </a:r>
          </a:p>
        </p:txBody>
      </p:sp>
      <p:pic>
        <p:nvPicPr>
          <p:cNvPr id="5" name="Picture 4">
            <a:extLst>
              <a:ext uri="{FF2B5EF4-FFF2-40B4-BE49-F238E27FC236}">
                <a16:creationId xmlns:a16="http://schemas.microsoft.com/office/drawing/2014/main" id="{1BA7F12A-F591-7336-4DCE-087483A4E677}"/>
              </a:ext>
            </a:extLst>
          </p:cNvPr>
          <p:cNvPicPr>
            <a:picLocks noChangeAspect="1"/>
          </p:cNvPicPr>
          <p:nvPr/>
        </p:nvPicPr>
        <p:blipFill>
          <a:blip r:embed="rId5"/>
          <a:stretch>
            <a:fillRect/>
          </a:stretch>
        </p:blipFill>
        <p:spPr>
          <a:xfrm>
            <a:off x="82788" y="705013"/>
            <a:ext cx="1908699" cy="1363035"/>
          </a:xfrm>
          <a:prstGeom prst="rect">
            <a:avLst/>
          </a:prstGeom>
        </p:spPr>
      </p:pic>
      <p:sp>
        <p:nvSpPr>
          <p:cNvPr id="6" name="TextBox 5">
            <a:extLst>
              <a:ext uri="{FF2B5EF4-FFF2-40B4-BE49-F238E27FC236}">
                <a16:creationId xmlns:a16="http://schemas.microsoft.com/office/drawing/2014/main" id="{402939EB-9495-2797-0FE5-57045E1F40EE}"/>
              </a:ext>
            </a:extLst>
          </p:cNvPr>
          <p:cNvSpPr txBox="1"/>
          <p:nvPr/>
        </p:nvSpPr>
        <p:spPr>
          <a:xfrm>
            <a:off x="428983" y="5024833"/>
            <a:ext cx="82860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62630"/>
                </a:solidFill>
                <a:effectLst/>
                <a:uLnTx/>
                <a:uFillTx/>
                <a:latin typeface="Calibri"/>
                <a:ea typeface="+mn-ea"/>
                <a:cs typeface="+mn-cs"/>
              </a:rPr>
              <a:t>Choosing VA means getting everything you need in one spot. Learn more about VA disability compensation, eligibility requirements and filing a claim at VA.gov/disability</a:t>
            </a:r>
          </a:p>
        </p:txBody>
      </p:sp>
      <p:sp>
        <p:nvSpPr>
          <p:cNvPr id="7" name="TextBox 6">
            <a:extLst>
              <a:ext uri="{FF2B5EF4-FFF2-40B4-BE49-F238E27FC236}">
                <a16:creationId xmlns:a16="http://schemas.microsoft.com/office/drawing/2014/main" id="{A70250D2-481C-36E6-F0CE-82D5C4F91EC8}"/>
              </a:ext>
            </a:extLst>
          </p:cNvPr>
          <p:cNvSpPr txBox="1"/>
          <p:nvPr/>
        </p:nvSpPr>
        <p:spPr>
          <a:xfrm>
            <a:off x="2217398" y="817504"/>
            <a:ext cx="6786753"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A1819"/>
                </a:solidFill>
                <a:effectLst/>
                <a:uLnTx/>
                <a:uFillTx/>
                <a:latin typeface="Calibri"/>
                <a:ea typeface="+mn-ea"/>
                <a:cs typeface="+mn-cs"/>
              </a:rPr>
              <a:t>Online: </a:t>
            </a:r>
            <a:r>
              <a:rPr kumimoji="0" lang="en-US" sz="2200" b="0" i="0" u="none" strike="noStrike" kern="1200" cap="none" spc="0" normalizeH="0" baseline="0" noProof="0" dirty="0">
                <a:ln>
                  <a:noFill/>
                </a:ln>
                <a:solidFill>
                  <a:srgbClr val="004795"/>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www.va.gov/disability/file-disability-claim-form-21-526ez/introduction</a:t>
            </a:r>
            <a:endParaRPr kumimoji="0" lang="en-US" sz="2200" b="0" i="0" u="none" strike="noStrike" kern="1200" cap="none" spc="0" normalizeH="0" baseline="0" noProof="0" dirty="0">
              <a:ln>
                <a:noFill/>
              </a:ln>
              <a:solidFill>
                <a:srgbClr val="00479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479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A1819"/>
                </a:solidFill>
                <a:effectLst/>
                <a:uLnTx/>
                <a:uFillTx/>
                <a:latin typeface="Calibri"/>
                <a:ea typeface="+mn-ea"/>
                <a:cs typeface="+mn-cs"/>
              </a:rPr>
              <a:t>By mail: Download, print, fill out, and send </a:t>
            </a:r>
            <a:r>
              <a:rPr kumimoji="0" lang="en-US" sz="2200" b="0" i="0" u="sng" strike="noStrike" kern="1200" cap="none" spc="0" normalizeH="0" baseline="0" noProof="0" dirty="0">
                <a:ln>
                  <a:noFill/>
                </a:ln>
                <a:solidFill>
                  <a:srgbClr val="004795"/>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VA Form 21-526EZ</a:t>
            </a:r>
            <a:r>
              <a:rPr kumimoji="0" lang="en-US" sz="2200" b="0" i="0" u="none" strike="noStrike" kern="1200" cap="none" spc="0" normalizeH="0" baseline="0" noProof="0" dirty="0">
                <a:ln>
                  <a:noFill/>
                </a:ln>
                <a:solidFill>
                  <a:srgbClr val="004795"/>
                </a:solidFill>
                <a:effectLst/>
                <a:uLnTx/>
                <a:uFillTx/>
                <a:latin typeface="Calibri"/>
                <a:ea typeface="+mn-ea"/>
                <a:cs typeface="+mn-cs"/>
              </a:rPr>
              <a:t> </a:t>
            </a:r>
            <a:r>
              <a:rPr kumimoji="0" lang="en-US" sz="2200" b="0" i="0" u="none" strike="noStrike" kern="1200" cap="none" spc="0" normalizeH="0" baseline="0" noProof="0" dirty="0">
                <a:ln>
                  <a:noFill/>
                </a:ln>
                <a:solidFill>
                  <a:srgbClr val="1A1819"/>
                </a:solidFill>
                <a:effectLst/>
                <a:uLnTx/>
                <a:uFillTx/>
                <a:latin typeface="Calibri"/>
                <a:ea typeface="+mn-ea"/>
                <a:cs typeface="+mn-cs"/>
              </a:rPr>
              <a:t>to Department of Veterans Affairs, Claims Intake Center, P.O. Box 4444, Janesville, WI 53547-4444</a:t>
            </a:r>
          </a:p>
        </p:txBody>
      </p:sp>
    </p:spTree>
    <p:extLst>
      <p:ext uri="{BB962C8B-B14F-4D97-AF65-F5344CB8AC3E}">
        <p14:creationId xmlns:p14="http://schemas.microsoft.com/office/powerpoint/2010/main" val="324650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ackground" descr="No image&#10;&#10;Description automatically generated">
            <a:extLst>
              <a:ext uri="{FF2B5EF4-FFF2-40B4-BE49-F238E27FC236}">
                <a16:creationId xmlns:a16="http://schemas.microsoft.com/office/drawing/2014/main" id="{440D5154-5542-10E4-FA49-A86EFD4BD8C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Light Blue Box Bottom">
            <a:extLst>
              <a:ext uri="{FF2B5EF4-FFF2-40B4-BE49-F238E27FC236}">
                <a16:creationId xmlns:a16="http://schemas.microsoft.com/office/drawing/2014/main" id="{E311B921-00B5-649E-3B9A-AB6F93DA100E}"/>
              </a:ext>
            </a:extLst>
          </p:cNvPr>
          <p:cNvSpPr/>
          <p:nvPr/>
        </p:nvSpPr>
        <p:spPr>
          <a:xfrm>
            <a:off x="0" y="6273225"/>
            <a:ext cx="9144000" cy="584775"/>
          </a:xfrm>
          <a:prstGeom prst="rect">
            <a:avLst/>
          </a:prstGeom>
          <a:solidFill>
            <a:srgbClr val="74A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0" name="TextBox 19">
            <a:extLst>
              <a:ext uri="{FF2B5EF4-FFF2-40B4-BE49-F238E27FC236}">
                <a16:creationId xmlns:a16="http://schemas.microsoft.com/office/drawing/2014/main" id="{0CB5A0F1-7C63-F735-97C6-B234F7A2E8AB}"/>
              </a:ext>
            </a:extLst>
          </p:cNvPr>
          <p:cNvSpPr txBox="1"/>
          <p:nvPr/>
        </p:nvSpPr>
        <p:spPr>
          <a:xfrm>
            <a:off x="5144876" y="6302445"/>
            <a:ext cx="3679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2945"/>
                </a:solidFill>
                <a:effectLst/>
                <a:uLnTx/>
                <a:uFillTx/>
                <a:latin typeface="Calibri"/>
                <a:ea typeface="+mn-ea"/>
                <a:cs typeface="+mn-cs"/>
              </a:rPr>
              <a:t>Safe Care </a:t>
            </a:r>
            <a:r>
              <a:rPr kumimoji="0" lang="en-US" sz="2800" b="0" i="0" u="none" strike="noStrike" kern="1200" cap="none" spc="0" normalizeH="0" baseline="0" noProof="0" dirty="0">
                <a:ln>
                  <a:noFill/>
                </a:ln>
                <a:solidFill>
                  <a:srgbClr val="0C2945"/>
                </a:solidFill>
                <a:effectLst/>
                <a:uLnTx/>
                <a:uFillTx/>
                <a:latin typeface="Calibri"/>
                <a:ea typeface="+mn-ea"/>
                <a:cs typeface="+mn-cs"/>
              </a:rPr>
              <a:t>is our Mission</a:t>
            </a:r>
          </a:p>
        </p:txBody>
      </p:sp>
      <p:sp>
        <p:nvSpPr>
          <p:cNvPr id="21" name="Light Blue Rule">
            <a:extLst>
              <a:ext uri="{FF2B5EF4-FFF2-40B4-BE49-F238E27FC236}">
                <a16:creationId xmlns:a16="http://schemas.microsoft.com/office/drawing/2014/main" id="{91DFEC64-1FE1-293A-7F6B-3DD59213DF14}"/>
              </a:ext>
            </a:extLst>
          </p:cNvPr>
          <p:cNvSpPr/>
          <p:nvPr/>
        </p:nvSpPr>
        <p:spPr>
          <a:xfrm>
            <a:off x="0" y="127596"/>
            <a:ext cx="9144000" cy="116953"/>
          </a:xfrm>
          <a:prstGeom prst="rect">
            <a:avLst/>
          </a:prstGeom>
          <a:solidFill>
            <a:srgbClr val="74A9C6"/>
          </a:solidFill>
          <a:ln>
            <a:noFill/>
          </a:ln>
          <a:effectLst>
            <a:outerShdw blurRad="50800" dist="25400" dir="5400000" algn="ctr" rotWithShape="0">
              <a:srgbClr val="0C2945">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TextBox 22">
            <a:extLst>
              <a:ext uri="{FF2B5EF4-FFF2-40B4-BE49-F238E27FC236}">
                <a16:creationId xmlns:a16="http://schemas.microsoft.com/office/drawing/2014/main" id="{E0EFA1E4-11E0-6A3E-BA34-C6C182BFAD77}"/>
              </a:ext>
            </a:extLst>
          </p:cNvPr>
          <p:cNvSpPr txBox="1"/>
          <p:nvPr/>
        </p:nvSpPr>
        <p:spPr>
          <a:xfrm>
            <a:off x="2398627" y="368007"/>
            <a:ext cx="4586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C2945"/>
                </a:solidFill>
                <a:effectLst/>
                <a:uLnTx/>
                <a:uFillTx/>
                <a:latin typeface="Calibri"/>
                <a:ea typeface="+mn-ea"/>
                <a:cs typeface="+mn-cs"/>
              </a:rPr>
              <a:t>VA APPEALS OPTIONS </a:t>
            </a:r>
          </a:p>
        </p:txBody>
      </p:sp>
      <p:pic>
        <p:nvPicPr>
          <p:cNvPr id="2" name="Picture 1">
            <a:extLst>
              <a:ext uri="{FF2B5EF4-FFF2-40B4-BE49-F238E27FC236}">
                <a16:creationId xmlns:a16="http://schemas.microsoft.com/office/drawing/2014/main" id="{BF3ED7D7-299B-0E68-4A8D-22BC478BE97A}"/>
              </a:ext>
            </a:extLst>
          </p:cNvPr>
          <p:cNvPicPr>
            <a:picLocks noChangeAspect="1"/>
          </p:cNvPicPr>
          <p:nvPr/>
        </p:nvPicPr>
        <p:blipFill>
          <a:blip r:embed="rId4"/>
          <a:stretch>
            <a:fillRect/>
          </a:stretch>
        </p:blipFill>
        <p:spPr>
          <a:xfrm>
            <a:off x="9246" y="967447"/>
            <a:ext cx="9134754" cy="5320388"/>
          </a:xfrm>
          <a:prstGeom prst="rect">
            <a:avLst/>
          </a:prstGeom>
        </p:spPr>
      </p:pic>
      <p:pic>
        <p:nvPicPr>
          <p:cNvPr id="3" name="Picture 2">
            <a:extLst>
              <a:ext uri="{FF2B5EF4-FFF2-40B4-BE49-F238E27FC236}">
                <a16:creationId xmlns:a16="http://schemas.microsoft.com/office/drawing/2014/main" id="{59A23FF0-9028-80FE-004B-870D7BEC3FDF}"/>
              </a:ext>
            </a:extLst>
          </p:cNvPr>
          <p:cNvPicPr>
            <a:picLocks noChangeAspect="1"/>
          </p:cNvPicPr>
          <p:nvPr/>
        </p:nvPicPr>
        <p:blipFill>
          <a:blip r:embed="rId4"/>
          <a:stretch>
            <a:fillRect/>
          </a:stretch>
        </p:blipFill>
        <p:spPr>
          <a:xfrm>
            <a:off x="9246" y="1012808"/>
            <a:ext cx="9134754" cy="5320388"/>
          </a:xfrm>
          <a:prstGeom prst="rect">
            <a:avLst/>
          </a:prstGeom>
        </p:spPr>
      </p:pic>
    </p:spTree>
    <p:extLst>
      <p:ext uri="{BB962C8B-B14F-4D97-AF65-F5344CB8AC3E}">
        <p14:creationId xmlns:p14="http://schemas.microsoft.com/office/powerpoint/2010/main" val="32657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5E77F7-6472-924C-F6CB-8C3560145857}"/>
              </a:ext>
            </a:extLst>
          </p:cNvPr>
          <p:cNvSpPr>
            <a:spLocks noGrp="1"/>
          </p:cNvSpPr>
          <p:nvPr>
            <p:ph idx="1"/>
          </p:nvPr>
        </p:nvSpPr>
        <p:spPr>
          <a:xfrm>
            <a:off x="457200" y="731520"/>
            <a:ext cx="8229600" cy="5335793"/>
          </a:xfrm>
        </p:spPr>
        <p:txBody>
          <a:bodyPr>
            <a:normAutofit fontScale="77500" lnSpcReduction="20000"/>
          </a:bodyPr>
          <a:lstStyle/>
          <a:p>
            <a:pPr marL="0" lvl="0" indent="0">
              <a:buNone/>
            </a:pPr>
            <a:r>
              <a:rPr lang="en-US" sz="3600" b="1" dirty="0">
                <a:solidFill>
                  <a:prstClr val="black"/>
                </a:solidFill>
              </a:rPr>
              <a:t>VA Pension is a needs-based benefit paid to those meeting certain criteria:</a:t>
            </a:r>
          </a:p>
          <a:p>
            <a:pPr marL="0" lvl="0" indent="0">
              <a:buNone/>
            </a:pPr>
            <a:endParaRPr lang="en-US" sz="2600" b="1" dirty="0">
              <a:solidFill>
                <a:prstClr val="black"/>
              </a:solidFill>
            </a:endParaRPr>
          </a:p>
          <a:p>
            <a:r>
              <a:rPr lang="en-US" sz="2600" b="1" dirty="0"/>
              <a:t>Service</a:t>
            </a:r>
          </a:p>
          <a:p>
            <a:pPr lvl="1"/>
            <a:r>
              <a:rPr lang="en-US" altLang="en-US" sz="2600" dirty="0">
                <a:solidFill>
                  <a:prstClr val="black"/>
                </a:solidFill>
              </a:rPr>
              <a:t>Under Other Than Dishonorable conditions.</a:t>
            </a:r>
          </a:p>
          <a:p>
            <a:pPr lvl="1"/>
            <a:r>
              <a:rPr lang="en-US" altLang="en-US" sz="2600" dirty="0">
                <a:solidFill>
                  <a:prstClr val="black"/>
                </a:solidFill>
              </a:rPr>
              <a:t>Wartime Service</a:t>
            </a:r>
          </a:p>
          <a:p>
            <a:pPr marL="457200" lvl="1" indent="0">
              <a:buNone/>
            </a:pPr>
            <a:endParaRPr lang="en-US" altLang="en-US" sz="1800" dirty="0">
              <a:solidFill>
                <a:prstClr val="black"/>
              </a:solidFill>
            </a:endParaRPr>
          </a:p>
          <a:p>
            <a:r>
              <a:rPr lang="en-US" sz="2600" b="1" dirty="0"/>
              <a:t>Permanent and Total Disability (Veterans only)</a:t>
            </a:r>
          </a:p>
          <a:p>
            <a:pPr lvl="1"/>
            <a:r>
              <a:rPr lang="en-US" sz="2600" dirty="0"/>
              <a:t>Rated at 6% or higher for a single disability, </a:t>
            </a:r>
            <a:r>
              <a:rPr lang="en-US" sz="2600" b="1" u="sng" dirty="0"/>
              <a:t>or</a:t>
            </a:r>
          </a:p>
          <a:p>
            <a:pPr lvl="1"/>
            <a:r>
              <a:rPr lang="en-US" altLang="en-US" sz="2600" dirty="0"/>
              <a:t>Rated at least 70% combined with at least one disability rated at 40%</a:t>
            </a:r>
          </a:p>
          <a:p>
            <a:pPr marL="457200" lvl="1" indent="0">
              <a:buNone/>
            </a:pPr>
            <a:endParaRPr lang="en-US" altLang="en-US" sz="1800" dirty="0"/>
          </a:p>
          <a:p>
            <a:r>
              <a:rPr lang="en-US" sz="2600" b="1" dirty="0"/>
              <a:t>Income </a:t>
            </a:r>
          </a:p>
          <a:p>
            <a:pPr lvl="1"/>
            <a:r>
              <a:rPr lang="en-US" altLang="en-US" sz="2600" dirty="0">
                <a:cs typeface="Times New Roman" pitchFamily="18" charset="0"/>
              </a:rPr>
              <a:t>All income (including income of dependents) is countable unless specifically excluded by 38 CFR 3.272.</a:t>
            </a:r>
          </a:p>
          <a:p>
            <a:pPr marL="457200" lvl="1" indent="0">
              <a:buNone/>
            </a:pPr>
            <a:endParaRPr lang="en-US" altLang="en-US" sz="1800" dirty="0">
              <a:cs typeface="Times New Roman" pitchFamily="18" charset="0"/>
            </a:endParaRPr>
          </a:p>
          <a:p>
            <a:r>
              <a:rPr lang="en-US" sz="2600" b="1" dirty="0">
                <a:latin typeface="+mj-lt"/>
              </a:rPr>
              <a:t>Net Worth</a:t>
            </a:r>
          </a:p>
          <a:p>
            <a:pPr lvl="1"/>
            <a:r>
              <a:rPr lang="en-US" sz="2600" dirty="0">
                <a:latin typeface="+mj-lt"/>
              </a:rPr>
              <a:t>If calculated NW exceeds the limit, then it is a bar to benefits</a:t>
            </a:r>
          </a:p>
          <a:p>
            <a:endParaRPr lang="en-US" dirty="0"/>
          </a:p>
        </p:txBody>
      </p:sp>
      <p:sp>
        <p:nvSpPr>
          <p:cNvPr id="3" name="Slide Number Placeholder 2">
            <a:extLst>
              <a:ext uri="{FF2B5EF4-FFF2-40B4-BE49-F238E27FC236}">
                <a16:creationId xmlns:a16="http://schemas.microsoft.com/office/drawing/2014/main" id="{A3C2C70B-1B0A-ABBD-4492-F22347FEE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2C5516EA-D6EF-3156-CBD6-0E5E3C068CC0}"/>
              </a:ext>
            </a:extLst>
          </p:cNvPr>
          <p:cNvSpPr>
            <a:spLocks noGrp="1"/>
          </p:cNvSpPr>
          <p:nvPr>
            <p:ph type="title"/>
          </p:nvPr>
        </p:nvSpPr>
        <p:spPr/>
        <p:txBody>
          <a:bodyPr>
            <a:normAutofit fontScale="90000"/>
          </a:bodyPr>
          <a:lstStyle/>
          <a:p>
            <a:r>
              <a:rPr lang="en-US" dirty="0"/>
              <a:t>VA Pension – The Basics</a:t>
            </a:r>
          </a:p>
        </p:txBody>
      </p:sp>
    </p:spTree>
    <p:extLst>
      <p:ext uri="{BB962C8B-B14F-4D97-AF65-F5344CB8AC3E}">
        <p14:creationId xmlns:p14="http://schemas.microsoft.com/office/powerpoint/2010/main" val="3480650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D18B2-FEAB-3C38-F9FC-350113AD7C61}"/>
              </a:ext>
            </a:extLst>
          </p:cNvPr>
          <p:cNvSpPr>
            <a:spLocks noGrp="1"/>
          </p:cNvSpPr>
          <p:nvPr>
            <p:ph idx="1"/>
          </p:nvPr>
        </p:nvSpPr>
        <p:spPr>
          <a:xfrm>
            <a:off x="177501" y="793377"/>
            <a:ext cx="8686800" cy="3229983"/>
          </a:xfrm>
        </p:spPr>
        <p:txBody>
          <a:bodyPr>
            <a:normAutofit fontScale="85000" lnSpcReduction="20000"/>
          </a:bodyPr>
          <a:lstStyle/>
          <a:p>
            <a:pPr marL="0" indent="0">
              <a:buNone/>
            </a:pPr>
            <a:r>
              <a:rPr lang="en-US" sz="2800" b="1" dirty="0"/>
              <a:t>VA’s new regulation expands access to care and benefits for certain former Service Members by:</a:t>
            </a:r>
          </a:p>
          <a:p>
            <a:pPr marL="0" indent="0">
              <a:buNone/>
            </a:pPr>
            <a:endParaRPr lang="en-US" sz="2100" b="1" dirty="0"/>
          </a:p>
          <a:p>
            <a:r>
              <a:rPr lang="en-US" sz="2400" dirty="0">
                <a:solidFill>
                  <a:srgbClr val="000000"/>
                </a:solidFill>
                <a:effectLst/>
                <a:ea typeface="Times New Roman" panose="02020603050405020304" pitchFamily="18" charset="0"/>
                <a:cs typeface="Calibri" panose="020F0502020204030204" pitchFamily="34" charset="0"/>
              </a:rPr>
              <a:t>Eliminating the regulatory bar for “homosexual acts involving aggravating circumstances or other factors affecting the performance of duty” as a bar to benefits. </a:t>
            </a:r>
          </a:p>
          <a:p>
            <a:endParaRPr lang="en-US" sz="2400" dirty="0">
              <a:solidFill>
                <a:srgbClr val="000000"/>
              </a:solidFill>
              <a:effectLst/>
              <a:ea typeface="Times New Roman" panose="02020603050405020304" pitchFamily="18" charset="0"/>
              <a:cs typeface="Calibri" panose="020F0502020204030204" pitchFamily="34" charset="0"/>
            </a:endParaRPr>
          </a:p>
          <a:p>
            <a:r>
              <a:rPr lang="en-US" sz="2400" dirty="0">
                <a:solidFill>
                  <a:srgbClr val="000000"/>
                </a:solidFill>
                <a:effectLst/>
                <a:ea typeface="Times New Roman" panose="02020603050405020304" pitchFamily="18" charset="0"/>
                <a:cs typeface="Calibri" panose="020F0502020204030204" pitchFamily="34" charset="0"/>
              </a:rPr>
              <a:t>Creating a “compelling circumstances exception” for certain former service members.</a:t>
            </a:r>
          </a:p>
          <a:p>
            <a:endParaRPr lang="en-US" sz="2400" dirty="0">
              <a:solidFill>
                <a:srgbClr val="000000"/>
              </a:solidFill>
              <a:effectLst/>
              <a:ea typeface="Times New Roman" panose="02020603050405020304" pitchFamily="18" charset="0"/>
              <a:cs typeface="Calibri" panose="020F0502020204030204" pitchFamily="34" charset="0"/>
            </a:endParaRPr>
          </a:p>
          <a:p>
            <a:r>
              <a:rPr lang="en-US" sz="2400" dirty="0">
                <a:solidFill>
                  <a:srgbClr val="000000"/>
                </a:solidFill>
                <a:effectLst/>
                <a:ea typeface="Times New Roman" panose="02020603050405020304" pitchFamily="18" charset="0"/>
                <a:cs typeface="Calibri" panose="020F0502020204030204" pitchFamily="34" charset="0"/>
              </a:rPr>
              <a:t>Opening the door for previously denied service members to reapply</a:t>
            </a:r>
          </a:p>
          <a:p>
            <a:endParaRPr lang="en-US" sz="1600" dirty="0">
              <a:solidFill>
                <a:srgbClr val="000000"/>
              </a:solidFill>
              <a:effectLst/>
              <a:ea typeface="Times New Roman" panose="02020603050405020304" pitchFamily="18" charset="0"/>
              <a:cs typeface="Calibri" panose="020F0502020204030204" pitchFamily="34" charset="0"/>
            </a:endParaRPr>
          </a:p>
          <a:p>
            <a:pPr marL="0" indent="0">
              <a:buNone/>
            </a:pPr>
            <a:endParaRPr lang="en-US" sz="2400" b="1" dirty="0">
              <a:solidFill>
                <a:srgbClr val="004795"/>
              </a:solidFill>
            </a:endParaRPr>
          </a:p>
          <a:p>
            <a:endParaRPr lang="en-US" sz="2000" dirty="0"/>
          </a:p>
        </p:txBody>
      </p:sp>
      <p:sp>
        <p:nvSpPr>
          <p:cNvPr id="3" name="Slide Number Placeholder 2">
            <a:extLst>
              <a:ext uri="{FF2B5EF4-FFF2-40B4-BE49-F238E27FC236}">
                <a16:creationId xmlns:a16="http://schemas.microsoft.com/office/drawing/2014/main" id="{68C46A28-2326-F017-D620-FFD49675B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4FBF5AD8-3C08-BFFF-97C4-D73FF86F187E}"/>
              </a:ext>
            </a:extLst>
          </p:cNvPr>
          <p:cNvSpPr>
            <a:spLocks noGrp="1"/>
          </p:cNvSpPr>
          <p:nvPr>
            <p:ph type="title"/>
          </p:nvPr>
        </p:nvSpPr>
        <p:spPr/>
        <p:txBody>
          <a:bodyPr>
            <a:normAutofit fontScale="90000"/>
          </a:bodyPr>
          <a:lstStyle/>
          <a:p>
            <a:r>
              <a:rPr lang="en-US" dirty="0"/>
              <a:t>2024 Breaking News</a:t>
            </a:r>
          </a:p>
        </p:txBody>
      </p:sp>
      <p:pic>
        <p:nvPicPr>
          <p:cNvPr id="1026" name="Picture 2" descr="DD214: What You Need to Know | Military.com">
            <a:extLst>
              <a:ext uri="{FF2B5EF4-FFF2-40B4-BE49-F238E27FC236}">
                <a16:creationId xmlns:a16="http://schemas.microsoft.com/office/drawing/2014/main" id="{CBC0BCB5-BFE2-3089-5659-7D3F367DA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1" y="4235844"/>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72726-A920-488A-AFAB-D5DB570E5FDB}"/>
              </a:ext>
            </a:extLst>
          </p:cNvPr>
          <p:cNvSpPr txBox="1"/>
          <p:nvPr/>
        </p:nvSpPr>
        <p:spPr>
          <a:xfrm>
            <a:off x="3227294" y="4796997"/>
            <a:ext cx="55320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795"/>
                </a:solidFill>
                <a:effectLst/>
                <a:uLnTx/>
                <a:uFillTx/>
                <a:latin typeface="Calibri"/>
                <a:ea typeface="+mn-ea"/>
                <a:cs typeface="+mn-cs"/>
              </a:rPr>
              <a:t>VA encourages former Service Members with Other Than Honorable or bad conduct discharges to apply for VA care and benefits</a:t>
            </a:r>
            <a:endParaRPr kumimoji="0" lang="en-US" sz="1800" b="1" i="0" u="none" strike="noStrike" kern="1200" cap="none" spc="0" normalizeH="0" baseline="0" noProof="0" dirty="0">
              <a:ln>
                <a:noFill/>
              </a:ln>
              <a:solidFill>
                <a:srgbClr val="004795"/>
              </a:solidFill>
              <a:effectLst/>
              <a:uLnTx/>
              <a:uFillTx/>
              <a:latin typeface="Calibri"/>
              <a:ea typeface="+mn-ea"/>
              <a:cs typeface="+mn-cs"/>
            </a:endParaRPr>
          </a:p>
        </p:txBody>
      </p:sp>
    </p:spTree>
    <p:extLst>
      <p:ext uri="{BB962C8B-B14F-4D97-AF65-F5344CB8AC3E}">
        <p14:creationId xmlns:p14="http://schemas.microsoft.com/office/powerpoint/2010/main" val="2256709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63A05A-6569-321E-6F08-808562919A0A}"/>
              </a:ext>
            </a:extLst>
          </p:cNvPr>
          <p:cNvSpPr>
            <a:spLocks noGrp="1"/>
          </p:cNvSpPr>
          <p:nvPr>
            <p:ph idx="1"/>
          </p:nvPr>
        </p:nvSpPr>
        <p:spPr>
          <a:xfrm>
            <a:off x="139849" y="1904104"/>
            <a:ext cx="5938222" cy="5314278"/>
          </a:xfrm>
        </p:spPr>
        <p:txBody>
          <a:bodyPr>
            <a:noAutofit/>
          </a:bodyPr>
          <a:lstStyle/>
          <a:p>
            <a:pPr marL="0" indent="0">
              <a:buNone/>
            </a:pPr>
            <a:endParaRPr lang="en-US" sz="1400" b="1" dirty="0"/>
          </a:p>
          <a:p>
            <a:r>
              <a:rPr lang="en-US" sz="2000" dirty="0">
                <a:latin typeface="Arial" panose="020B0604020202020204" pitchFamily="34" charset="0"/>
              </a:rPr>
              <a:t>Gravesite in any VA National Cemetery</a:t>
            </a:r>
          </a:p>
          <a:p>
            <a:endParaRPr lang="en-US" sz="1800" dirty="0">
              <a:latin typeface="Arial" panose="020B0604020202020204" pitchFamily="34" charset="0"/>
            </a:endParaRPr>
          </a:p>
          <a:p>
            <a:r>
              <a:rPr lang="en-US" sz="2000" dirty="0">
                <a:latin typeface="Arial" panose="020B0604020202020204" pitchFamily="34" charset="0"/>
              </a:rPr>
              <a:t>Grave Liner (Vault)</a:t>
            </a:r>
          </a:p>
          <a:p>
            <a:endParaRPr lang="en-US" sz="1800" dirty="0">
              <a:latin typeface="Arial" panose="020B0604020202020204" pitchFamily="34" charset="0"/>
            </a:endParaRPr>
          </a:p>
          <a:p>
            <a:r>
              <a:rPr lang="en-US" sz="2000" dirty="0">
                <a:latin typeface="Arial" panose="020B0604020202020204" pitchFamily="34" charset="0"/>
              </a:rPr>
              <a:t>Opening and Closing of the Grave</a:t>
            </a:r>
          </a:p>
          <a:p>
            <a:endParaRPr lang="en-US" sz="1800" dirty="0">
              <a:latin typeface="Arial" panose="020B0604020202020204" pitchFamily="34" charset="0"/>
            </a:endParaRPr>
          </a:p>
          <a:p>
            <a:r>
              <a:rPr lang="en-US" sz="2000" dirty="0">
                <a:latin typeface="Arial" panose="020B0604020202020204" pitchFamily="34" charset="0"/>
              </a:rPr>
              <a:t>Government Headstone, Marker or Niche Cover</a:t>
            </a:r>
          </a:p>
          <a:p>
            <a:endParaRPr lang="en-US" sz="1800" dirty="0">
              <a:latin typeface="Arial" panose="020B0604020202020204" pitchFamily="34" charset="0"/>
            </a:endParaRPr>
          </a:p>
          <a:p>
            <a:r>
              <a:rPr lang="en-US" sz="2000" dirty="0">
                <a:latin typeface="Arial" panose="020B0604020202020204" pitchFamily="34" charset="0"/>
              </a:rPr>
              <a:t>Burial Flag</a:t>
            </a:r>
          </a:p>
          <a:p>
            <a:endParaRPr lang="en-US" sz="1800" dirty="0">
              <a:latin typeface="Arial" panose="020B0604020202020204" pitchFamily="34" charset="0"/>
            </a:endParaRPr>
          </a:p>
          <a:p>
            <a:r>
              <a:rPr lang="en-US" sz="2000" dirty="0">
                <a:latin typeface="Arial" panose="020B0604020202020204" pitchFamily="34" charset="0"/>
              </a:rPr>
              <a:t>Presidential Memorial Certificate</a:t>
            </a:r>
          </a:p>
        </p:txBody>
      </p:sp>
      <p:sp>
        <p:nvSpPr>
          <p:cNvPr id="3" name="Slide Number Placeholder 2">
            <a:extLst>
              <a:ext uri="{FF2B5EF4-FFF2-40B4-BE49-F238E27FC236}">
                <a16:creationId xmlns:a16="http://schemas.microsoft.com/office/drawing/2014/main" id="{F38362A8-6C37-FDA0-885A-67B402C027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012E52C-2396-2726-3A3A-AEAC07D5EAEA}"/>
              </a:ext>
            </a:extLst>
          </p:cNvPr>
          <p:cNvSpPr>
            <a:spLocks noGrp="1"/>
          </p:cNvSpPr>
          <p:nvPr>
            <p:ph type="title"/>
          </p:nvPr>
        </p:nvSpPr>
        <p:spPr/>
        <p:txBody>
          <a:bodyPr>
            <a:normAutofit fontScale="90000"/>
          </a:bodyPr>
          <a:lstStyle/>
          <a:p>
            <a:r>
              <a:rPr lang="en-US" dirty="0"/>
              <a:t>BURIAL BENEFITS</a:t>
            </a:r>
          </a:p>
        </p:txBody>
      </p:sp>
      <p:sp>
        <p:nvSpPr>
          <p:cNvPr id="5" name="TextBox 4">
            <a:extLst>
              <a:ext uri="{FF2B5EF4-FFF2-40B4-BE49-F238E27FC236}">
                <a16:creationId xmlns:a16="http://schemas.microsoft.com/office/drawing/2014/main" id="{BE414FF3-F745-AFC3-6F08-73B2E0710D9E}"/>
              </a:ext>
            </a:extLst>
          </p:cNvPr>
          <p:cNvSpPr txBox="1"/>
          <p:nvPr/>
        </p:nvSpPr>
        <p:spPr>
          <a:xfrm>
            <a:off x="139849" y="860612"/>
            <a:ext cx="8864302"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Available to U.S. Veterans who did not receive a Dishonorable Discharge: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052" name="Picture 4" descr="Veteran Burial Benefits - VA ...">
            <a:extLst>
              <a:ext uri="{FF2B5EF4-FFF2-40B4-BE49-F238E27FC236}">
                <a16:creationId xmlns:a16="http://schemas.microsoft.com/office/drawing/2014/main" id="{4D9E8F8D-D7F8-FAB3-B2E0-58E696972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795" y="2091718"/>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000" dirty="0"/>
            </a:br>
            <a:r>
              <a:rPr lang="en-US" sz="4400" b="1" dirty="0">
                <a:latin typeface="+mj-lt"/>
              </a:rPr>
              <a:t>Veteran’s Fraud Prevention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3EACAF3B-6826-A236-96EF-2089067836DD}"/>
              </a:ext>
            </a:extLst>
          </p:cNvPr>
          <p:cNvSpPr>
            <a:spLocks noGrp="1"/>
          </p:cNvSpPr>
          <p:nvPr>
            <p:ph idx="1"/>
          </p:nvPr>
        </p:nvSpPr>
        <p:spPr>
          <a:xfrm>
            <a:off x="0" y="685800"/>
            <a:ext cx="9144000" cy="5440455"/>
          </a:xfrm>
        </p:spPr>
        <p:txBody>
          <a:bodyPr>
            <a:noAutofit/>
          </a:bodyPr>
          <a:lstStyle/>
          <a:p>
            <a:pPr marL="0" marR="0" indent="0">
              <a:lnSpc>
                <a:spcPct val="170000"/>
              </a:lnSpc>
              <a:spcBef>
                <a:spcPts val="750"/>
              </a:spcBef>
              <a:spcAft>
                <a:spcPts val="750"/>
              </a:spcAft>
              <a:buNone/>
            </a:pPr>
            <a:r>
              <a:rPr lang="en-US" sz="1800" b="1" dirty="0">
                <a:solidFill>
                  <a:srgbClr val="000000"/>
                </a:solidFill>
                <a:ea typeface="Calibri" panose="020F0502020204030204" pitchFamily="34" charset="0"/>
              </a:rPr>
              <a:t>		</a:t>
            </a:r>
          </a:p>
          <a:p>
            <a:pPr marL="0" indent="0">
              <a:buNone/>
            </a:pPr>
            <a:endParaRPr lang="en-US" sz="2400" dirty="0">
              <a:latin typeface="+mn-lt"/>
            </a:endParaRPr>
          </a:p>
        </p:txBody>
      </p:sp>
      <p:graphicFrame>
        <p:nvGraphicFramePr>
          <p:cNvPr id="8" name="Table 7">
            <a:extLst>
              <a:ext uri="{FF2B5EF4-FFF2-40B4-BE49-F238E27FC236}">
                <a16:creationId xmlns:a16="http://schemas.microsoft.com/office/drawing/2014/main" id="{AA1A213C-5DC6-CA3C-5938-10117021383B}"/>
              </a:ext>
            </a:extLst>
          </p:cNvPr>
          <p:cNvGraphicFramePr>
            <a:graphicFrameLocks noGrp="1"/>
          </p:cNvGraphicFramePr>
          <p:nvPr/>
        </p:nvGraphicFramePr>
        <p:xfrm>
          <a:off x="647700" y="773222"/>
          <a:ext cx="7848600" cy="2924556"/>
        </p:xfrm>
        <a:graphic>
          <a:graphicData uri="http://schemas.openxmlformats.org/drawingml/2006/table">
            <a:tbl>
              <a:tblPr firstRow="1" firstCol="1" bandRow="1"/>
              <a:tblGrid>
                <a:gridCol w="3924300">
                  <a:extLst>
                    <a:ext uri="{9D8B030D-6E8A-4147-A177-3AD203B41FA5}">
                      <a16:colId xmlns:a16="http://schemas.microsoft.com/office/drawing/2014/main" val="1232049195"/>
                    </a:ext>
                  </a:extLst>
                </a:gridCol>
                <a:gridCol w="3924300">
                  <a:extLst>
                    <a:ext uri="{9D8B030D-6E8A-4147-A177-3AD203B41FA5}">
                      <a16:colId xmlns:a16="http://schemas.microsoft.com/office/drawing/2014/main" val="1741369900"/>
                    </a:ext>
                  </a:extLst>
                </a:gridCol>
              </a:tblGrid>
              <a:tr h="308344">
                <a:tc gridSpan="2">
                  <a:txBody>
                    <a:bodyPr/>
                    <a:lstStyle/>
                    <a:p>
                      <a:pPr marL="0" marR="0" algn="ctr">
                        <a:lnSpc>
                          <a:spcPct val="170000"/>
                        </a:lnSpc>
                        <a:spcBef>
                          <a:spcPts val="0"/>
                        </a:spcBef>
                        <a:spcAft>
                          <a:spcPts val="0"/>
                        </a:spcAft>
                      </a:pPr>
                      <a:r>
                        <a:rPr lang="en-US"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Common Scams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60194253"/>
                  </a:ext>
                </a:extLst>
              </a:tr>
              <a:tr h="556952">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Claims Coaches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82880" marR="0" algn="l">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Impersonating Family Members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213387"/>
                  </a:ext>
                </a:extLst>
              </a:tr>
              <a:tr h="556952">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Student Loan</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Gift Card Scams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82880" marR="0" algn="l">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54143"/>
                  </a:ext>
                </a:extLst>
              </a:tr>
              <a:tr h="556952">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Pension Poaching</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82880" marR="0" algn="l">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70000"/>
                        </a:lnSpc>
                        <a:spcBef>
                          <a:spcPts val="0"/>
                        </a:spcBef>
                        <a:spcAft>
                          <a:spcPts val="0"/>
                        </a:spcAft>
                        <a:buSzPts val="1000"/>
                        <a:buFont typeface="Symbol" panose="05050102010706020507" pitchFamily="18" charset="2"/>
                        <a:buChar char=""/>
                        <a:tabLst>
                          <a:tab pos="457200" algn="l"/>
                        </a:tabLst>
                      </a:pPr>
                      <a:r>
                        <a:rPr lang="en-US" sz="200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Robo Calls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82880" marR="0" algn="l">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699983"/>
                  </a:ext>
                </a:extLst>
              </a:tr>
            </a:tbl>
          </a:graphicData>
        </a:graphic>
      </p:graphicFrame>
      <p:sp>
        <p:nvSpPr>
          <p:cNvPr id="9" name="TextBox 8">
            <a:extLst>
              <a:ext uri="{FF2B5EF4-FFF2-40B4-BE49-F238E27FC236}">
                <a16:creationId xmlns:a16="http://schemas.microsoft.com/office/drawing/2014/main" id="{6BD3166C-9B72-0E9D-74F4-434EC6669DD3}"/>
              </a:ext>
            </a:extLst>
          </p:cNvPr>
          <p:cNvSpPr txBox="1"/>
          <p:nvPr/>
        </p:nvSpPr>
        <p:spPr>
          <a:xfrm>
            <a:off x="152401" y="3720612"/>
            <a:ext cx="8610599"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E2E2E"/>
              </a:solidFill>
              <a:effectLst/>
              <a:uLnTx/>
              <a:uFillTx/>
              <a:latin typeface="Calibri"/>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E2E2E"/>
                </a:solidFill>
                <a:effectLst/>
                <a:uLnTx/>
                <a:uFillTx/>
                <a:latin typeface="Calibri"/>
                <a:ea typeface="+mn-ea"/>
                <a:cs typeface="Calibri" panose="020F0502020204030204" pitchFamily="34" charset="0"/>
              </a:rPr>
              <a:t>Arm yourself with information to protect yourself against Veteran targeted fraud:</a:t>
            </a:r>
            <a:r>
              <a:rPr kumimoji="0" lang="en-US" sz="2000" b="1" i="0" u="none" strike="noStrike" kern="1200" cap="none" spc="0" normalizeH="0" baseline="0" noProof="0" dirty="0">
                <a:ln>
                  <a:noFill/>
                </a:ln>
                <a:solidFill>
                  <a:srgbClr val="2E2E2E"/>
                </a:solidFill>
                <a:effectLst/>
                <a:uLnTx/>
                <a:uFillTx/>
                <a:latin typeface="Calibri"/>
                <a:ea typeface="+mn-ea"/>
                <a:cs typeface="Calibri" panose="020F0502020204030204" pitchFamily="34" charset="0"/>
              </a:rPr>
              <a:t>  </a:t>
            </a:r>
            <a:r>
              <a:rPr kumimoji="0" lang="en-US" sz="2000" b="0" i="0" u="none" strike="noStrike" kern="1200" cap="none" spc="0" normalizeH="0" baseline="0" noProof="0" dirty="0">
                <a:ln>
                  <a:noFill/>
                </a:ln>
                <a:solidFill>
                  <a:srgbClr val="3333FF"/>
                </a:solidFill>
                <a:effectLst/>
                <a:uLnTx/>
                <a:uFillTx/>
                <a:latin typeface="Calibri"/>
                <a:ea typeface="+mn-ea"/>
                <a:cs typeface="+mn-cs"/>
                <a:hlinkClick r:id="rId9">
                  <a:extLst>
                    <a:ext uri="{A12FA001-AC4F-418D-AE19-62706E023703}">
                      <ahyp:hlinkClr xmlns:ahyp="http://schemas.microsoft.com/office/drawing/2018/hyperlinkcolor" val="tx"/>
                    </a:ext>
                  </a:extLst>
                </a:hlinkClick>
              </a:rPr>
              <a:t>Protecting Veterans From Fraud | Veterans Affairs (va.gov)</a:t>
            </a:r>
            <a:endParaRPr kumimoji="0" lang="en-US" sz="2000" b="0" i="0" u="none" strike="noStrike" kern="1200" cap="none" spc="0" normalizeH="0" baseline="0" noProof="0" dirty="0">
              <a:ln>
                <a:noFill/>
              </a:ln>
              <a:solidFill>
                <a:srgbClr val="3333FF"/>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Visit to find an accredited attorney, claims agent, or Veterans Service Organization (VSO) Representative:  </a:t>
            </a:r>
            <a:r>
              <a:rPr kumimoji="0" lang="en-US" sz="2000" b="0" i="0" u="none" strike="noStrike" kern="1200" cap="none" spc="0" normalizeH="0" baseline="0" noProof="0" dirty="0">
                <a:ln>
                  <a:noFill/>
                </a:ln>
                <a:solidFill>
                  <a:srgbClr val="3333FF"/>
                </a:solidFill>
                <a:effectLst/>
                <a:uLnTx/>
                <a:uFillTx/>
                <a:latin typeface="Calibri"/>
                <a:ea typeface="+mn-ea"/>
                <a:cs typeface="+mn-cs"/>
                <a:hlinkClick r:id="rId10">
                  <a:extLst>
                    <a:ext uri="{A12FA001-AC4F-418D-AE19-62706E023703}">
                      <ahyp:hlinkClr xmlns:ahyp="http://schemas.microsoft.com/office/drawing/2018/hyperlinkcolor" val="tx"/>
                    </a:ext>
                  </a:extLst>
                </a:hlinkClick>
              </a:rPr>
              <a:t>OGC - Accreditation Search (va.gov)</a:t>
            </a:r>
            <a:r>
              <a:rPr kumimoji="0" lang="en-US" sz="2000" b="0" i="0" u="none" strike="noStrike" kern="1200" cap="none" spc="0" normalizeH="0" baseline="0" noProof="0" dirty="0">
                <a:ln>
                  <a:noFill/>
                </a:ln>
                <a:solidFill>
                  <a:srgbClr val="3333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113664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654ACB-302A-8043-A1A0-D050453883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10D0C81C-DC32-795C-DD3D-8EE9ABFBA16F}"/>
              </a:ext>
            </a:extLst>
          </p:cNvPr>
          <p:cNvSpPr>
            <a:spLocks noGrp="1"/>
          </p:cNvSpPr>
          <p:nvPr>
            <p:ph type="title"/>
          </p:nvPr>
        </p:nvSpPr>
        <p:spPr/>
        <p:txBody>
          <a:bodyPr>
            <a:normAutofit fontScale="90000"/>
          </a:bodyPr>
          <a:lstStyle/>
          <a:p>
            <a:r>
              <a:rPr lang="en-US" dirty="0"/>
              <a:t>Burial Pre-Need Eligibility</a:t>
            </a:r>
          </a:p>
        </p:txBody>
      </p:sp>
      <p:pic>
        <p:nvPicPr>
          <p:cNvPr id="5" name="Content Placeholder 4">
            <a:extLst>
              <a:ext uri="{FF2B5EF4-FFF2-40B4-BE49-F238E27FC236}">
                <a16:creationId xmlns:a16="http://schemas.microsoft.com/office/drawing/2014/main" id="{791375DA-0BB9-D011-0F93-9202804E261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981" r="22954" b="14320"/>
          <a:stretch/>
        </p:blipFill>
        <p:spPr>
          <a:xfrm>
            <a:off x="6422315" y="4051270"/>
            <a:ext cx="2716120" cy="2082179"/>
          </a:xfrm>
          <a:prstGeom prst="rect">
            <a:avLst/>
          </a:prstGeom>
        </p:spPr>
      </p:pic>
      <p:sp>
        <p:nvSpPr>
          <p:cNvPr id="6" name="TextBox 5">
            <a:extLst>
              <a:ext uri="{FF2B5EF4-FFF2-40B4-BE49-F238E27FC236}">
                <a16:creationId xmlns:a16="http://schemas.microsoft.com/office/drawing/2014/main" id="{96A4F4F0-B7CF-005B-CBBF-3F9D2445BA4A}"/>
              </a:ext>
            </a:extLst>
          </p:cNvPr>
          <p:cNvSpPr txBox="1"/>
          <p:nvPr/>
        </p:nvSpPr>
        <p:spPr>
          <a:xfrm>
            <a:off x="129092" y="758061"/>
            <a:ext cx="8853543" cy="467820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795"/>
                </a:solidFill>
                <a:effectLst/>
                <a:uLnTx/>
                <a:uFillTx/>
                <a:latin typeface="Calibri"/>
                <a:ea typeface="+mn-ea"/>
                <a:cs typeface="+mn-cs"/>
              </a:rPr>
              <a:t>How It Works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4795"/>
              </a:solidFill>
              <a:effectLst/>
              <a:uLnTx/>
              <a:uFillTx/>
              <a:latin typeface="Calibri"/>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Submit VA Form 40-10007 with proof of military service (if available).</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Mail to:</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NCA Intake Center, P.O. Box 5237</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Janesville, WI., 53547</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Fax to:</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Times New Roman" panose="02020603050405020304" pitchFamily="18" charset="0"/>
              </a:rPr>
              <a:t>(855) 840-829</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Receive written notice of eligibility determination. Keep a copy. </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You have the right to file an appeal if the request is denied.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VA will store the information. </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time of need, application will be re-verified.</a:t>
            </a:r>
          </a:p>
        </p:txBody>
      </p:sp>
    </p:spTree>
    <p:extLst>
      <p:ext uri="{BB962C8B-B14F-4D97-AF65-F5344CB8AC3E}">
        <p14:creationId xmlns:p14="http://schemas.microsoft.com/office/powerpoint/2010/main" val="346740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8BD817-EACC-1C72-A05B-C84F73CF14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1B85A5F2-716D-8E5A-CCE2-CA39F887D319}"/>
              </a:ext>
            </a:extLst>
          </p:cNvPr>
          <p:cNvSpPr>
            <a:spLocks noGrp="1"/>
          </p:cNvSpPr>
          <p:nvPr>
            <p:ph type="title"/>
          </p:nvPr>
        </p:nvSpPr>
        <p:spPr/>
        <p:txBody>
          <a:bodyPr>
            <a:normAutofit fontScale="90000"/>
          </a:bodyPr>
          <a:lstStyle/>
          <a:p>
            <a:r>
              <a:rPr lang="en-US" dirty="0"/>
              <a:t>Survivor Benefits</a:t>
            </a:r>
          </a:p>
        </p:txBody>
      </p:sp>
      <p:sp>
        <p:nvSpPr>
          <p:cNvPr id="8" name="TextBox 7">
            <a:extLst>
              <a:ext uri="{FF2B5EF4-FFF2-40B4-BE49-F238E27FC236}">
                <a16:creationId xmlns:a16="http://schemas.microsoft.com/office/drawing/2014/main" id="{3721627F-C8B7-73DA-8854-E7150DA5FAD4}"/>
              </a:ext>
            </a:extLst>
          </p:cNvPr>
          <p:cNvSpPr txBox="1"/>
          <p:nvPr/>
        </p:nvSpPr>
        <p:spPr>
          <a:xfrm>
            <a:off x="85278" y="716700"/>
            <a:ext cx="8951145" cy="35702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 Dependency and Indemnity Compensation (DIC)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 Dependency and Indemnity Compensation is a monthly tax-free benefit provided to an eligible surviving spouse, child, or parent of a Service Member who died in the line of duty, or the survivor of a Veteran who died from a service-related injury or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 Form 21P-634a (Surviving Spouse or Child of Service 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 Form 21P-534EZ (Surviving Spouse or Child of Veteran)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 Form 21P-535 (Surviving 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2" name="TextBox 1">
            <a:extLst>
              <a:ext uri="{FF2B5EF4-FFF2-40B4-BE49-F238E27FC236}">
                <a16:creationId xmlns:a16="http://schemas.microsoft.com/office/drawing/2014/main" id="{D4AD456A-BB26-1CED-5132-75C057899253}"/>
              </a:ext>
            </a:extLst>
          </p:cNvPr>
          <p:cNvSpPr txBox="1"/>
          <p:nvPr/>
        </p:nvSpPr>
        <p:spPr>
          <a:xfrm>
            <a:off x="2883049" y="3929423"/>
            <a:ext cx="587632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VA Survivors Pension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 VA Survivors Pension offers monthly payments to qualified surviving spouses and unmarried dependent children of wartime Veterans who meet certain income and net worth limits set by Congress.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Application – VA Form 21P-534EZ</a:t>
            </a:r>
          </a:p>
        </p:txBody>
      </p:sp>
      <p:pic>
        <p:nvPicPr>
          <p:cNvPr id="3074" name="Picture 2" descr="Who Qualifies for VA Survivor Benefits ...">
            <a:extLst>
              <a:ext uri="{FF2B5EF4-FFF2-40B4-BE49-F238E27FC236}">
                <a16:creationId xmlns:a16="http://schemas.microsoft.com/office/drawing/2014/main" id="{B1678C35-1325-4D20-573B-52FA0FA28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8" y="435397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5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BA68F5-2CCA-E084-403D-398AB6A98C35}"/>
              </a:ext>
            </a:extLst>
          </p:cNvPr>
          <p:cNvSpPr>
            <a:spLocks noGrp="1"/>
          </p:cNvSpPr>
          <p:nvPr>
            <p:ph idx="1"/>
          </p:nvPr>
        </p:nvSpPr>
        <p:spPr/>
        <p:txBody>
          <a:bodyPr>
            <a:normAutofit/>
          </a:bodyPr>
          <a:lstStyle/>
          <a:p>
            <a:pPr marL="0" indent="0" algn="ctr">
              <a:buNone/>
            </a:pPr>
            <a:r>
              <a:rPr lang="en-US" sz="2800" b="1" kern="0" dirty="0">
                <a:solidFill>
                  <a:srgbClr val="004795"/>
                </a:solidFill>
              </a:rPr>
              <a:t>VR&amp;E Mission</a:t>
            </a:r>
          </a:p>
          <a:p>
            <a:pPr marL="0" indent="0">
              <a:buNone/>
            </a:pPr>
            <a:r>
              <a:rPr lang="en-US" sz="2800" kern="0" dirty="0"/>
              <a:t>T</a:t>
            </a:r>
            <a:r>
              <a:rPr lang="en-US" sz="2800" dirty="0"/>
              <a:t>o help Veterans with service-connected disabilities prepare for, find, and keep suitable jobs.  </a:t>
            </a:r>
          </a:p>
          <a:p>
            <a:pPr marL="0" indent="0">
              <a:buNone/>
            </a:pPr>
            <a:endParaRPr lang="en-US" sz="2800" dirty="0"/>
          </a:p>
          <a:p>
            <a:pPr marL="0" indent="0">
              <a:buNone/>
            </a:pPr>
            <a:r>
              <a:rPr lang="en-US" sz="2800" dirty="0"/>
              <a:t>For Veterans with service-connected disabilities so severe that they cannot immediately consider work, VR&amp;E offers services to improve their ability to live as independently as possible.</a:t>
            </a:r>
          </a:p>
        </p:txBody>
      </p:sp>
      <p:sp>
        <p:nvSpPr>
          <p:cNvPr id="3" name="Slide Number Placeholder 2">
            <a:extLst>
              <a:ext uri="{FF2B5EF4-FFF2-40B4-BE49-F238E27FC236}">
                <a16:creationId xmlns:a16="http://schemas.microsoft.com/office/drawing/2014/main" id="{B3F9C679-5C83-3E42-7EE7-DA4B65A9CF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15EADC53-2939-FA5E-93B1-F04A506B35F0}"/>
              </a:ext>
            </a:extLst>
          </p:cNvPr>
          <p:cNvSpPr>
            <a:spLocks noGrp="1"/>
          </p:cNvSpPr>
          <p:nvPr>
            <p:ph type="title"/>
          </p:nvPr>
        </p:nvSpPr>
        <p:spPr/>
        <p:txBody>
          <a:bodyPr>
            <a:normAutofit fontScale="90000"/>
          </a:bodyPr>
          <a:lstStyle/>
          <a:p>
            <a:r>
              <a:rPr lang="en-US" dirty="0"/>
              <a:t>Veteran Readiness &amp; Employment</a:t>
            </a:r>
          </a:p>
        </p:txBody>
      </p:sp>
    </p:spTree>
    <p:extLst>
      <p:ext uri="{BB962C8B-B14F-4D97-AF65-F5344CB8AC3E}">
        <p14:creationId xmlns:p14="http://schemas.microsoft.com/office/powerpoint/2010/main" val="286867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52DCB-DF9F-8575-BCEA-9FEF7EC96366}"/>
              </a:ext>
            </a:extLst>
          </p:cNvPr>
          <p:cNvSpPr>
            <a:spLocks noGrp="1"/>
          </p:cNvSpPr>
          <p:nvPr>
            <p:ph idx="1"/>
          </p:nvPr>
        </p:nvSpPr>
        <p:spPr>
          <a:xfrm>
            <a:off x="457200" y="990600"/>
            <a:ext cx="8229600" cy="5033682"/>
          </a:xfrm>
        </p:spPr>
        <p:txBody>
          <a:bodyPr>
            <a:normAutofit/>
          </a:bodyPr>
          <a:lstStyle/>
          <a:p>
            <a:pPr marL="0" indent="0" rtl="0">
              <a:buNone/>
            </a:pPr>
            <a:r>
              <a:rPr lang="en-US" sz="3000" b="1" dirty="0">
                <a:effectLst/>
              </a:rPr>
              <a:t>A case is considered foreign if one of the following two circumstances exists:</a:t>
            </a:r>
          </a:p>
          <a:p>
            <a:pPr marL="0" indent="0" rtl="0">
              <a:buNone/>
            </a:pPr>
            <a:endParaRPr lang="en-US" sz="2400" b="1" dirty="0">
              <a:effectLst/>
            </a:endParaRPr>
          </a:p>
          <a:p>
            <a:pPr rtl="0">
              <a:buFont typeface="Arial" panose="020B0604020202020204" pitchFamily="34" charset="0"/>
              <a:buChar char="•"/>
            </a:pPr>
            <a:r>
              <a:rPr lang="en-US" sz="2600" dirty="0"/>
              <a:t>The claimant is, or will be, residing abroad and requires an initial evaluation and possible subsequent development of a vocational rehabilitation plan.</a:t>
            </a:r>
          </a:p>
          <a:p>
            <a:pPr rtl="0">
              <a:buFont typeface="Arial" panose="020B0604020202020204" pitchFamily="34" charset="0"/>
              <a:buChar char="•"/>
            </a:pPr>
            <a:endParaRPr lang="en-US" sz="2600" dirty="0"/>
          </a:p>
          <a:p>
            <a:pPr rtl="0">
              <a:buFont typeface="Arial" panose="020B0604020202020204" pitchFamily="34" charset="0"/>
              <a:buChar char="•"/>
            </a:pPr>
            <a:r>
              <a:rPr lang="en-US" sz="2600" dirty="0"/>
              <a:t>The claimant has been pursuing a rehabilitation program in the U.S. and, as part of the rehabilitation plan, needs a period of training outside the U.S. to meet the occupational requirements of the vocational goal.</a:t>
            </a:r>
          </a:p>
          <a:p>
            <a:endParaRPr lang="en-US" dirty="0"/>
          </a:p>
        </p:txBody>
      </p:sp>
      <p:sp>
        <p:nvSpPr>
          <p:cNvPr id="3" name="Slide Number Placeholder 2">
            <a:extLst>
              <a:ext uri="{FF2B5EF4-FFF2-40B4-BE49-F238E27FC236}">
                <a16:creationId xmlns:a16="http://schemas.microsoft.com/office/drawing/2014/main" id="{91CF901F-DA1F-8C8B-62D2-FB7CFB05D1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12B980F3-E187-68FC-841F-583A8F4CA4D8}"/>
              </a:ext>
            </a:extLst>
          </p:cNvPr>
          <p:cNvSpPr>
            <a:spLocks noGrp="1"/>
          </p:cNvSpPr>
          <p:nvPr>
            <p:ph type="title"/>
          </p:nvPr>
        </p:nvSpPr>
        <p:spPr/>
        <p:txBody>
          <a:bodyPr>
            <a:normAutofit fontScale="90000"/>
          </a:bodyPr>
          <a:lstStyle/>
          <a:p>
            <a:r>
              <a:rPr lang="en-US" dirty="0"/>
              <a:t>Eligibility to VR&amp;E Benefits</a:t>
            </a:r>
          </a:p>
        </p:txBody>
      </p:sp>
    </p:spTree>
    <p:extLst>
      <p:ext uri="{BB962C8B-B14F-4D97-AF65-F5344CB8AC3E}">
        <p14:creationId xmlns:p14="http://schemas.microsoft.com/office/powerpoint/2010/main" val="2574201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52DCB-DF9F-8575-BCEA-9FEF7EC96366}"/>
              </a:ext>
            </a:extLst>
          </p:cNvPr>
          <p:cNvSpPr>
            <a:spLocks noGrp="1"/>
          </p:cNvSpPr>
          <p:nvPr>
            <p:ph idx="1"/>
          </p:nvPr>
        </p:nvSpPr>
        <p:spPr>
          <a:xfrm>
            <a:off x="225910" y="917089"/>
            <a:ext cx="8692179" cy="5023821"/>
          </a:xfrm>
        </p:spPr>
        <p:txBody>
          <a:bodyPr>
            <a:normAutofit/>
          </a:bodyPr>
          <a:lstStyle/>
          <a:p>
            <a:pPr marL="0" indent="0" rtl="0">
              <a:buNone/>
            </a:pPr>
            <a:r>
              <a:rPr lang="en-US" sz="2800" b="1" dirty="0">
                <a:effectLst/>
              </a:rPr>
              <a:t>Acceptable reasons for personal hardship include:</a:t>
            </a:r>
          </a:p>
          <a:p>
            <a:pPr marL="0" indent="0" rtl="0">
              <a:buNone/>
            </a:pPr>
            <a:endParaRPr lang="en-US" sz="1600" b="1" dirty="0">
              <a:effectLst/>
            </a:endParaRPr>
          </a:p>
          <a:p>
            <a:pPr rtl="0">
              <a:buFont typeface="Arial" panose="020B0604020202020204" pitchFamily="34" charset="0"/>
              <a:buChar char="•"/>
            </a:pPr>
            <a:r>
              <a:rPr lang="en-US" sz="2400" dirty="0"/>
              <a:t>The claimant has accepted employment overseas.</a:t>
            </a:r>
          </a:p>
          <a:p>
            <a:pPr rtl="0">
              <a:buFont typeface="Arial" panose="020B0604020202020204" pitchFamily="34" charset="0"/>
              <a:buChar char="•"/>
            </a:pPr>
            <a:endParaRPr lang="en-US" sz="2400" dirty="0"/>
          </a:p>
          <a:p>
            <a:pPr rtl="0">
              <a:buFont typeface="Arial" panose="020B0604020202020204" pitchFamily="34" charset="0"/>
              <a:buChar char="•"/>
            </a:pPr>
            <a:r>
              <a:rPr lang="en-US" sz="2400" dirty="0"/>
              <a:t>The claimant is married to a foreign national.</a:t>
            </a:r>
          </a:p>
          <a:p>
            <a:pPr rtl="0">
              <a:buFont typeface="Arial" panose="020B0604020202020204" pitchFamily="34" charset="0"/>
              <a:buChar char="•"/>
            </a:pPr>
            <a:endParaRPr lang="en-US" sz="2400" dirty="0"/>
          </a:p>
          <a:p>
            <a:pPr rtl="0">
              <a:buFont typeface="Arial" panose="020B0604020202020204" pitchFamily="34" charset="0"/>
              <a:buChar char="•"/>
            </a:pPr>
            <a:r>
              <a:rPr lang="en-US" sz="2400" dirty="0"/>
              <a:t>The claimant is a spouse of an active duty Service member assigned overseas.</a:t>
            </a:r>
          </a:p>
          <a:p>
            <a:pPr rtl="0">
              <a:buFont typeface="Arial" panose="020B0604020202020204" pitchFamily="34" charset="0"/>
              <a:buChar char="•"/>
            </a:pPr>
            <a:endParaRPr lang="en-US" sz="2400" dirty="0"/>
          </a:p>
          <a:p>
            <a:pPr rtl="0">
              <a:buFont typeface="Arial" panose="020B0604020202020204" pitchFamily="34" charset="0"/>
              <a:buChar char="•"/>
            </a:pPr>
            <a:r>
              <a:rPr lang="en-US" sz="2400" dirty="0"/>
              <a:t>The claimant is accompanying his or her spouse, who is employed overseas.</a:t>
            </a:r>
          </a:p>
          <a:p>
            <a:endParaRPr lang="en-US" dirty="0"/>
          </a:p>
        </p:txBody>
      </p:sp>
      <p:sp>
        <p:nvSpPr>
          <p:cNvPr id="3" name="Slide Number Placeholder 2">
            <a:extLst>
              <a:ext uri="{FF2B5EF4-FFF2-40B4-BE49-F238E27FC236}">
                <a16:creationId xmlns:a16="http://schemas.microsoft.com/office/drawing/2014/main" id="{91CF901F-DA1F-8C8B-62D2-FB7CFB05D1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12B980F3-E187-68FC-841F-583A8F4CA4D8}"/>
              </a:ext>
            </a:extLst>
          </p:cNvPr>
          <p:cNvSpPr>
            <a:spLocks noGrp="1"/>
          </p:cNvSpPr>
          <p:nvPr>
            <p:ph type="title"/>
          </p:nvPr>
        </p:nvSpPr>
        <p:spPr/>
        <p:txBody>
          <a:bodyPr>
            <a:normAutofit fontScale="90000"/>
          </a:bodyPr>
          <a:lstStyle/>
          <a:p>
            <a:r>
              <a:rPr lang="en-US" dirty="0"/>
              <a:t>Eligibility to VR&amp;E Benefits</a:t>
            </a:r>
          </a:p>
        </p:txBody>
      </p:sp>
    </p:spTree>
    <p:extLst>
      <p:ext uri="{BB962C8B-B14F-4D97-AF65-F5344CB8AC3E}">
        <p14:creationId xmlns:p14="http://schemas.microsoft.com/office/powerpoint/2010/main" val="6273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CC07-5F7D-2077-9033-D509DB4259F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5607EE5-C10C-3A1E-76D0-3BC1D1F0A8E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90FD74C-D3F8-FE4F-CA57-EAD734DA4A37}"/>
              </a:ext>
            </a:extLst>
          </p:cNvPr>
          <p:cNvPicPr>
            <a:picLocks noChangeAspect="1"/>
          </p:cNvPicPr>
          <p:nvPr/>
        </p:nvPicPr>
        <p:blipFill>
          <a:blip r:embed="rId2"/>
          <a:stretch>
            <a:fillRect/>
          </a:stretch>
        </p:blipFill>
        <p:spPr>
          <a:xfrm>
            <a:off x="0" y="244781"/>
            <a:ext cx="9144000" cy="6613219"/>
          </a:xfrm>
          <a:prstGeom prst="rect">
            <a:avLst/>
          </a:prstGeom>
        </p:spPr>
      </p:pic>
    </p:spTree>
    <p:extLst>
      <p:ext uri="{BB962C8B-B14F-4D97-AF65-F5344CB8AC3E}">
        <p14:creationId xmlns:p14="http://schemas.microsoft.com/office/powerpoint/2010/main" val="61154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000" dirty="0"/>
            </a:br>
            <a:r>
              <a:rPr lang="en-US" sz="4400" b="1" dirty="0">
                <a:latin typeface="+mj-lt"/>
              </a:rPr>
              <a:t>Stay Connected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F6140B2-D142-0188-0EA3-C8330A360A91}"/>
              </a:ext>
            </a:extLst>
          </p:cNvPr>
          <p:cNvSpPr txBox="1"/>
          <p:nvPr/>
        </p:nvSpPr>
        <p:spPr>
          <a:xfrm>
            <a:off x="72570" y="990600"/>
            <a:ext cx="6177097" cy="51090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rPr>
              <a:t>VA is there for you when and where you need us!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Visit </a:t>
            </a:r>
            <a:r>
              <a:rPr kumimoji="0" lang="en-US" sz="3200" b="1" i="0" u="none" strike="noStrike" kern="1200" cap="none" spc="0" normalizeH="0" baseline="0" noProof="0" dirty="0">
                <a:ln>
                  <a:noFill/>
                </a:ln>
                <a:solidFill>
                  <a:srgbClr val="0066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Pittsburgh RO website</a:t>
            </a:r>
            <a:r>
              <a:rPr kumimoji="0" lang="en-US" sz="3200" b="1" i="0" u="none" strike="noStrike" kern="1200" cap="none" spc="0" normalizeH="0" baseline="0" noProof="0" dirty="0">
                <a:ln>
                  <a:noFill/>
                </a:ln>
                <a:solidFill>
                  <a:srgbClr val="0066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Stay Connected by subscribing to the Pittsburgh RO quarterly bulletin, OCONUS Connection which hi</a:t>
            </a:r>
            <a:r>
              <a:rPr kumimoji="0" lang="en-US" sz="2400" b="0" i="0" u="none" strike="noStrike" kern="1200" cap="none" spc="0" normalizeH="0" baseline="0" noProof="0" dirty="0">
                <a:ln>
                  <a:noFill/>
                </a:ln>
                <a:solidFill>
                  <a:srgbClr val="000000"/>
                </a:solidFill>
                <a:effectLst/>
                <a:uLnTx/>
                <a:uFillTx/>
                <a:latin typeface="Calibri"/>
                <a:ea typeface="Arial" panose="020B0604020202020204" pitchFamily="34" charset="0"/>
                <a:cs typeface="Times New Roman" panose="02020603050405020304" pitchFamily="18" charset="0"/>
              </a:rPr>
              <a:t>ghlights specific information unique to Veterans living abroad, shares outreach initiatives for Veterans abroad, informs of initiatives &amp; policy changes affecting VBA benefit programs, shares VA press releases, &amp; more.</a:t>
            </a:r>
          </a:p>
        </p:txBody>
      </p:sp>
      <p:pic>
        <p:nvPicPr>
          <p:cNvPr id="6" name="Picture 5">
            <a:extLst>
              <a:ext uri="{FF2B5EF4-FFF2-40B4-BE49-F238E27FC236}">
                <a16:creationId xmlns:a16="http://schemas.microsoft.com/office/drawing/2014/main" id="{561C361B-335C-8FC5-DB9B-73DE94C5AAC2}"/>
              </a:ext>
            </a:extLst>
          </p:cNvPr>
          <p:cNvPicPr>
            <a:picLocks noChangeAspect="1"/>
          </p:cNvPicPr>
          <p:nvPr/>
        </p:nvPicPr>
        <p:blipFill>
          <a:blip r:embed="rId4"/>
          <a:stretch>
            <a:fillRect/>
          </a:stretch>
        </p:blipFill>
        <p:spPr>
          <a:xfrm>
            <a:off x="6249667" y="908902"/>
            <a:ext cx="2656501" cy="4369246"/>
          </a:xfrm>
          <a:prstGeom prst="rect">
            <a:avLst/>
          </a:prstGeom>
        </p:spPr>
      </p:pic>
    </p:spTree>
    <p:extLst>
      <p:ext uri="{BB962C8B-B14F-4D97-AF65-F5344CB8AC3E}">
        <p14:creationId xmlns:p14="http://schemas.microsoft.com/office/powerpoint/2010/main" val="312343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200"/>
            <a:ext cx="7772400" cy="1470025"/>
          </a:xfrm>
        </p:spPr>
        <p:txBody>
          <a:bodyPr>
            <a:normAutofit fontScale="90000"/>
          </a:bodyPr>
          <a:lstStyle/>
          <a:p>
            <a:r>
              <a:rPr lang="en-US" dirty="0"/>
              <a:t>U.S. Department of Veterans Affairs</a:t>
            </a:r>
            <a:br>
              <a:rPr lang="en-US" dirty="0"/>
            </a:br>
            <a:endParaRPr lang="en-US" dirty="0"/>
          </a:p>
        </p:txBody>
      </p:sp>
      <p:sp>
        <p:nvSpPr>
          <p:cNvPr id="3" name="Subtitle 2"/>
          <p:cNvSpPr>
            <a:spLocks noGrp="1"/>
          </p:cNvSpPr>
          <p:nvPr>
            <p:ph type="subTitle" idx="1"/>
          </p:nvPr>
        </p:nvSpPr>
        <p:spPr>
          <a:xfrm>
            <a:off x="1371600" y="3584977"/>
            <a:ext cx="6400800" cy="1234272"/>
          </a:xfrm>
        </p:spPr>
        <p:txBody>
          <a:bodyPr>
            <a:normAutofit fontScale="32500" lnSpcReduction="20000"/>
          </a:bodyPr>
          <a:lstStyle/>
          <a:p>
            <a:r>
              <a:rPr lang="en-US" sz="6400" dirty="0">
                <a:solidFill>
                  <a:schemeClr val="accent6">
                    <a:lumMod val="25000"/>
                  </a:schemeClr>
                </a:solidFill>
                <a:latin typeface="+mj-lt"/>
                <a:cs typeface="Arial" panose="020B0604020202020204" pitchFamily="34" charset="0"/>
              </a:rPr>
              <a:t>Veterans Benefits Administration</a:t>
            </a:r>
          </a:p>
          <a:p>
            <a:r>
              <a:rPr lang="en-US" sz="5600" dirty="0">
                <a:solidFill>
                  <a:schemeClr val="tx1"/>
                </a:solidFill>
                <a:latin typeface="+mj-lt"/>
                <a:cs typeface="Arial" panose="020B0604020202020204" pitchFamily="34" charset="0"/>
              </a:rPr>
              <a:t>Medical Disability Examination Office (MDEO)</a:t>
            </a:r>
          </a:p>
          <a:p>
            <a:r>
              <a:rPr lang="en-US" sz="5600" dirty="0">
                <a:solidFill>
                  <a:schemeClr val="tx1"/>
                </a:solidFill>
                <a:latin typeface="+mj-lt"/>
                <a:cs typeface="Arial" panose="020B0604020202020204" pitchFamily="34" charset="0"/>
              </a:rPr>
              <a:t>Germany Town Hall</a:t>
            </a:r>
          </a:p>
          <a:p>
            <a:r>
              <a:rPr lang="en-US" sz="5600" dirty="0">
                <a:solidFill>
                  <a:schemeClr val="tx1"/>
                </a:solidFill>
                <a:latin typeface="+mj-lt"/>
                <a:cs typeface="Arial" panose="020B0604020202020204" pitchFamily="34" charset="0"/>
              </a:rPr>
              <a:t>Date: April 30, 2024</a:t>
            </a:r>
          </a:p>
          <a:p>
            <a:endParaRPr lang="en-US" dirty="0"/>
          </a:p>
          <a:p>
            <a:endParaRPr lang="en-US" dirty="0"/>
          </a:p>
          <a:p>
            <a:endParaRPr lang="en-US" dirty="0"/>
          </a:p>
        </p:txBody>
      </p:sp>
      <p:sp>
        <p:nvSpPr>
          <p:cNvPr id="4" name="Subtitle 2"/>
          <p:cNvSpPr txBox="1">
            <a:spLocks/>
          </p:cNvSpPr>
          <p:nvPr/>
        </p:nvSpPr>
        <p:spPr>
          <a:xfrm>
            <a:off x="228600" y="4572000"/>
            <a:ext cx="8686800" cy="155414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800" dirty="0">
                <a:solidFill>
                  <a:srgbClr val="000000"/>
                </a:solidFill>
                <a:latin typeface="Calibri"/>
              </a:rPr>
              <a:t>Briefed by: Ivo Kisic and </a:t>
            </a:r>
            <a:r>
              <a:rPr lang="en-US" sz="1800" dirty="0">
                <a:solidFill>
                  <a:schemeClr val="tx1"/>
                </a:solidFill>
                <a:latin typeface="Calibri"/>
              </a:rPr>
              <a:t>Melanie Kraft</a:t>
            </a:r>
            <a:r>
              <a:rPr lang="en-US" sz="1800" dirty="0">
                <a:solidFill>
                  <a:schemeClr val="tx1"/>
                </a:solidFill>
                <a:highlight>
                  <a:srgbClr val="FFFF00"/>
                </a:highlight>
                <a:latin typeface="Calibri"/>
              </a:rPr>
              <a:t> </a:t>
            </a:r>
            <a:endParaRPr lang="en-US" sz="1800" dirty="0">
              <a:solidFill>
                <a:srgbClr val="000000"/>
              </a:solidFill>
              <a:highlight>
                <a:srgbClr val="FFFF00"/>
              </a:highlight>
              <a:latin typeface="Calibri"/>
            </a:endParaRPr>
          </a:p>
          <a:p>
            <a:endParaRPr lang="en-US" sz="1800" b="1" dirty="0">
              <a:solidFill>
                <a:srgbClr val="000000"/>
              </a:solidFill>
              <a:latin typeface="Calibri"/>
            </a:endParaRPr>
          </a:p>
        </p:txBody>
      </p:sp>
      <p:sp>
        <p:nvSpPr>
          <p:cNvPr id="5" name="Rectangle 4"/>
          <p:cNvSpPr/>
          <p:nvPr/>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pic>
        <p:nvPicPr>
          <p:cNvPr id="6" name="Picture 4" descr="dvaseal"/>
          <p:cNvPicPr>
            <a:picLocks noChangeAspect="1" noChangeArrowheads="1"/>
          </p:cNvPicPr>
          <p:nvPr/>
        </p:nvPicPr>
        <p:blipFill>
          <a:blip r:embed="rId2"/>
          <a:srcRect/>
          <a:stretch>
            <a:fillRect/>
          </a:stretch>
        </p:blipFill>
        <p:spPr bwMode="auto">
          <a:xfrm>
            <a:off x="3886200" y="838200"/>
            <a:ext cx="1371600" cy="1371600"/>
          </a:xfrm>
          <a:prstGeom prst="rect">
            <a:avLst/>
          </a:prstGeom>
          <a:noFill/>
          <a:ln w="9525">
            <a:noFill/>
            <a:miter lim="800000"/>
            <a:headEnd/>
            <a:tailEnd/>
          </a:ln>
        </p:spPr>
      </p:pic>
    </p:spTree>
    <p:extLst>
      <p:ext uri="{BB962C8B-B14F-4D97-AF65-F5344CB8AC3E}">
        <p14:creationId xmlns:p14="http://schemas.microsoft.com/office/powerpoint/2010/main" val="794312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6C7C2-9C62-4B31-8A0B-2DDC8765AEF8}"/>
              </a:ext>
            </a:extLst>
          </p:cNvPr>
          <p:cNvSpPr>
            <a:spLocks noGrp="1"/>
          </p:cNvSpPr>
          <p:nvPr>
            <p:ph idx="1"/>
          </p:nvPr>
        </p:nvSpPr>
        <p:spPr>
          <a:xfrm>
            <a:off x="457200" y="990600"/>
            <a:ext cx="8229600" cy="5029200"/>
          </a:xfrm>
        </p:spPr>
        <p:txBody>
          <a:bodyPr>
            <a:normAutofit/>
          </a:bodyPr>
          <a:lstStyle/>
          <a:p>
            <a:r>
              <a:rPr lang="en-US" dirty="0"/>
              <a:t>A C&amp;P exam is not a normal medical exam </a:t>
            </a:r>
          </a:p>
          <a:p>
            <a:r>
              <a:rPr lang="en-US" dirty="0"/>
              <a:t>The provider will not treat any illness or injury, give the Veteran referrals to other providers, or prescribe medicine </a:t>
            </a:r>
          </a:p>
          <a:p>
            <a:r>
              <a:rPr lang="en-US" dirty="0"/>
              <a:t>The purpose of the exam is to gather information that will be used to make a decision for the Veteran or Service members claim</a:t>
            </a:r>
          </a:p>
          <a:p>
            <a:pPr marL="914400" lvl="2" indent="0">
              <a:buNone/>
            </a:pPr>
            <a:endParaRPr lang="en-US" dirty="0"/>
          </a:p>
        </p:txBody>
      </p:sp>
      <p:sp>
        <p:nvSpPr>
          <p:cNvPr id="3" name="Slide Number Placeholder 2">
            <a:extLst>
              <a:ext uri="{FF2B5EF4-FFF2-40B4-BE49-F238E27FC236}">
                <a16:creationId xmlns:a16="http://schemas.microsoft.com/office/drawing/2014/main" id="{BCD95E12-139F-4BFC-8875-43AA6D299899}"/>
              </a:ext>
            </a:extLst>
          </p:cNvPr>
          <p:cNvSpPr>
            <a:spLocks noGrp="1"/>
          </p:cNvSpPr>
          <p:nvPr>
            <p:ph type="sldNum" sz="quarter" idx="12"/>
          </p:nvPr>
        </p:nvSpPr>
        <p:spPr/>
        <p:txBody>
          <a:bodyPr/>
          <a:lstStyle/>
          <a:p>
            <a:fld id="{D983F1FA-211D-3044-9E35-958DFBC26156}" type="slidenum">
              <a:rPr lang="en-US" smtClean="0">
                <a:solidFill>
                  <a:prstClr val="white"/>
                </a:solidFill>
              </a:rPr>
              <a:pPr/>
              <a:t>28</a:t>
            </a:fld>
            <a:endParaRPr lang="en-US">
              <a:solidFill>
                <a:prstClr val="white"/>
              </a:solidFill>
            </a:endParaRPr>
          </a:p>
        </p:txBody>
      </p:sp>
      <p:sp>
        <p:nvSpPr>
          <p:cNvPr id="4" name="Title 3">
            <a:extLst>
              <a:ext uri="{FF2B5EF4-FFF2-40B4-BE49-F238E27FC236}">
                <a16:creationId xmlns:a16="http://schemas.microsoft.com/office/drawing/2014/main" id="{FAF4A566-968B-4029-ADCE-BDDCF3DF55AB}"/>
              </a:ext>
            </a:extLst>
          </p:cNvPr>
          <p:cNvSpPr>
            <a:spLocks noGrp="1"/>
          </p:cNvSpPr>
          <p:nvPr>
            <p:ph type="title"/>
          </p:nvPr>
        </p:nvSpPr>
        <p:spPr/>
        <p:txBody>
          <a:bodyPr>
            <a:normAutofit/>
          </a:bodyPr>
          <a:lstStyle/>
          <a:p>
            <a:r>
              <a:rPr lang="en-US" sz="4000" dirty="0"/>
              <a:t>C&amp;P Examination Expectations</a:t>
            </a:r>
          </a:p>
        </p:txBody>
      </p:sp>
    </p:spTree>
    <p:extLst>
      <p:ext uri="{BB962C8B-B14F-4D97-AF65-F5344CB8AC3E}">
        <p14:creationId xmlns:p14="http://schemas.microsoft.com/office/powerpoint/2010/main" val="163713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109ECD-6DFA-4947-A5A5-9489B9A43058}"/>
              </a:ext>
            </a:extLst>
          </p:cNvPr>
          <p:cNvSpPr>
            <a:spLocks noGrp="1"/>
          </p:cNvSpPr>
          <p:nvPr>
            <p:ph type="sldNum" sz="quarter" idx="12"/>
          </p:nvPr>
        </p:nvSpPr>
        <p:spPr/>
        <p:txBody>
          <a:bodyPr/>
          <a:lstStyle/>
          <a:p>
            <a:r>
              <a:rPr lang="en-US">
                <a:solidFill>
                  <a:prstClr val="white"/>
                </a:solidFill>
              </a:rPr>
              <a:t>2</a:t>
            </a:r>
            <a:endParaRPr lang="en-US" dirty="0">
              <a:solidFill>
                <a:prstClr val="white"/>
              </a:solidFill>
            </a:endParaRPr>
          </a:p>
        </p:txBody>
      </p:sp>
      <p:sp>
        <p:nvSpPr>
          <p:cNvPr id="4" name="Title 3">
            <a:extLst>
              <a:ext uri="{FF2B5EF4-FFF2-40B4-BE49-F238E27FC236}">
                <a16:creationId xmlns:a16="http://schemas.microsoft.com/office/drawing/2014/main" id="{939F0D88-B931-4740-8673-AF613309D296}"/>
              </a:ext>
            </a:extLst>
          </p:cNvPr>
          <p:cNvSpPr>
            <a:spLocks noGrp="1"/>
          </p:cNvSpPr>
          <p:nvPr>
            <p:ph type="title"/>
          </p:nvPr>
        </p:nvSpPr>
        <p:spPr>
          <a:xfrm>
            <a:off x="0" y="-107022"/>
            <a:ext cx="9144000" cy="731520"/>
          </a:xfrm>
        </p:spPr>
        <p:txBody>
          <a:bodyPr>
            <a:normAutofit/>
          </a:bodyPr>
          <a:lstStyle/>
          <a:p>
            <a:r>
              <a:rPr lang="en-US" sz="4000" dirty="0"/>
              <a:t>MDE Vendors Internationally</a:t>
            </a:r>
          </a:p>
        </p:txBody>
      </p:sp>
      <p:sp>
        <p:nvSpPr>
          <p:cNvPr id="10" name="Content Placeholder 9">
            <a:extLst>
              <a:ext uri="{FF2B5EF4-FFF2-40B4-BE49-F238E27FC236}">
                <a16:creationId xmlns:a16="http://schemas.microsoft.com/office/drawing/2014/main" id="{8BD6004E-2EE3-4315-B2DF-A67BE1851F2D}"/>
              </a:ext>
            </a:extLst>
          </p:cNvPr>
          <p:cNvSpPr>
            <a:spLocks noGrp="1"/>
          </p:cNvSpPr>
          <p:nvPr>
            <p:ph idx="1"/>
          </p:nvPr>
        </p:nvSpPr>
        <p:spPr>
          <a:xfrm>
            <a:off x="457200" y="945222"/>
            <a:ext cx="7985464" cy="4692097"/>
          </a:xfrm>
        </p:spPr>
        <p:txBody>
          <a:bodyPr>
            <a:normAutofit fontScale="92500"/>
          </a:bodyPr>
          <a:lstStyle/>
          <a:p>
            <a:pPr marL="114300" indent="0">
              <a:buNone/>
            </a:pPr>
            <a:r>
              <a:rPr lang="en-US" dirty="0"/>
              <a:t>In Germany:</a:t>
            </a:r>
          </a:p>
          <a:p>
            <a:r>
              <a:rPr lang="en-US" dirty="0"/>
              <a:t>QTC Management (QTC)</a:t>
            </a:r>
          </a:p>
          <a:p>
            <a:pPr lvl="1"/>
            <a:r>
              <a:rPr lang="en-US" dirty="0"/>
              <a:t>+49 610 23588201 or +49 800 1817435 </a:t>
            </a:r>
            <a:r>
              <a:rPr lang="en-US"/>
              <a:t>(Local)</a:t>
            </a:r>
            <a:endParaRPr lang="en-US" dirty="0"/>
          </a:p>
          <a:p>
            <a:pPr lvl="1"/>
            <a:r>
              <a:rPr lang="en-US" dirty="0"/>
              <a:t>1-215-942-5506 (OCONUS)</a:t>
            </a:r>
            <a:endParaRPr lang="en-US" dirty="0">
              <a:hlinkClick r:id="rId3"/>
            </a:endParaRPr>
          </a:p>
          <a:p>
            <a:pPr lvl="1"/>
            <a:r>
              <a:rPr lang="en-US" dirty="0">
                <a:hlinkClick r:id="rId3"/>
              </a:rPr>
              <a:t>Examinee Login &amp; Information on Medical Examinations (qtcm.com)</a:t>
            </a:r>
            <a:endParaRPr lang="en-US" dirty="0"/>
          </a:p>
          <a:p>
            <a:r>
              <a:rPr lang="en-US" dirty="0"/>
              <a:t>Veterans Evaluation Services (VES)</a:t>
            </a:r>
          </a:p>
          <a:p>
            <a:pPr lvl="1"/>
            <a:r>
              <a:rPr lang="en-US" dirty="0"/>
              <a:t>1-713-255-5656 (OCONUS)</a:t>
            </a:r>
          </a:p>
          <a:p>
            <a:pPr lvl="1"/>
            <a:r>
              <a:rPr lang="en-US" dirty="0">
                <a:hlinkClick r:id="rId4"/>
              </a:rPr>
              <a:t>Veterans - Veterans Evaluation Services (ves.com)</a:t>
            </a:r>
            <a:endParaRPr lang="en-US" dirty="0"/>
          </a:p>
          <a:p>
            <a:pPr lvl="2"/>
            <a:endParaRPr lang="en-US" dirty="0"/>
          </a:p>
        </p:txBody>
      </p:sp>
    </p:spTree>
    <p:extLst>
      <p:ext uri="{BB962C8B-B14F-4D97-AF65-F5344CB8AC3E}">
        <p14:creationId xmlns:p14="http://schemas.microsoft.com/office/powerpoint/2010/main" val="1689876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000" dirty="0"/>
            </a:br>
            <a:r>
              <a:rPr lang="en-US" sz="4400" b="1" dirty="0">
                <a:latin typeface="+mj-lt"/>
              </a:rPr>
              <a:t>Be Vigilant of Scams</a:t>
            </a:r>
          </a:p>
        </p:txBody>
      </p:sp>
      <p:sp>
        <p:nvSpPr>
          <p:cNvPr id="5" name="Content Placeholder 4">
            <a:extLst>
              <a:ext uri="{FF2B5EF4-FFF2-40B4-BE49-F238E27FC236}">
                <a16:creationId xmlns:a16="http://schemas.microsoft.com/office/drawing/2014/main" id="{963851E6-1319-4784-B27F-3E71DC067FEE}"/>
              </a:ext>
            </a:extLst>
          </p:cNvPr>
          <p:cNvSpPr>
            <a:spLocks noGrp="1"/>
          </p:cNvSpPr>
          <p:nvPr>
            <p:ph idx="1"/>
          </p:nvPr>
        </p:nvSpPr>
        <p:spPr>
          <a:xfrm>
            <a:off x="0" y="838201"/>
            <a:ext cx="9071430" cy="5288054"/>
          </a:xfrm>
        </p:spPr>
        <p:txBody>
          <a:bodyPr>
            <a:noAutofit/>
          </a:bodyPr>
          <a:lstStyle/>
          <a:p>
            <a:pPr fontAlgn="base"/>
            <a:r>
              <a:rPr lang="en-US" sz="2400" b="0" i="0" dirty="0">
                <a:solidFill>
                  <a:srgbClr val="2E2E2E"/>
                </a:solidFill>
                <a:effectLst/>
                <a:latin typeface="Calibri" panose="020F0502020204030204" pitchFamily="34" charset="0"/>
                <a:cs typeface="Calibri" panose="020F0502020204030204" pitchFamily="34" charset="0"/>
              </a:rPr>
              <a:t> </a:t>
            </a:r>
          </a:p>
          <a:p>
            <a:pPr fontAlgn="base"/>
            <a:endParaRPr lang="en-US" sz="2400" dirty="0">
              <a:solidFill>
                <a:srgbClr val="2E2E2E"/>
              </a:solidFill>
              <a:latin typeface="Calibri" panose="020F0502020204030204" pitchFamily="34" charset="0"/>
              <a:cs typeface="Calibri" panose="020F0502020204030204" pitchFamily="34" charset="0"/>
            </a:endParaRPr>
          </a:p>
          <a:p>
            <a:pPr fontAlgn="base"/>
            <a:endParaRPr lang="en-US" sz="2400" i="0" dirty="0">
              <a:solidFill>
                <a:srgbClr val="2E2E2E"/>
              </a:solidFill>
              <a:effectLst/>
              <a:latin typeface="Calibri" panose="020F0502020204030204" pitchFamily="34" charset="0"/>
              <a:cs typeface="Calibri" panose="020F0502020204030204" pitchFamily="34" charset="0"/>
            </a:endParaRPr>
          </a:p>
          <a:p>
            <a:pPr fontAlgn="base"/>
            <a:endParaRPr lang="en-US" sz="2400" dirty="0">
              <a:solidFill>
                <a:srgbClr val="2E2E2E"/>
              </a:solidFill>
              <a:latin typeface="Calibri" panose="020F0502020204030204" pitchFamily="34" charset="0"/>
              <a:cs typeface="Calibri" panose="020F0502020204030204" pitchFamily="34" charset="0"/>
            </a:endParaRPr>
          </a:p>
          <a:p>
            <a:pPr fontAlgn="base"/>
            <a:endParaRPr lang="en-US" sz="2400" i="0" dirty="0">
              <a:solidFill>
                <a:srgbClr val="2E2E2E"/>
              </a:solidFill>
              <a:effectLst/>
              <a:latin typeface="Calibri" panose="020F0502020204030204" pitchFamily="34" charset="0"/>
              <a:cs typeface="Calibri" panose="020F0502020204030204" pitchFamily="34" charset="0"/>
            </a:endParaRPr>
          </a:p>
          <a:p>
            <a:pPr fontAlgn="base"/>
            <a:endParaRPr lang="en-US" sz="2400" dirty="0">
              <a:solidFill>
                <a:srgbClr val="2E2E2E"/>
              </a:solidFill>
              <a:latin typeface="Calibri" panose="020F0502020204030204" pitchFamily="34" charset="0"/>
              <a:cs typeface="Calibri" panose="020F0502020204030204" pitchFamily="34" charset="0"/>
            </a:endParaRPr>
          </a:p>
          <a:p>
            <a:pPr fontAlgn="base"/>
            <a:endParaRPr lang="en-US" sz="2400" i="0" dirty="0">
              <a:solidFill>
                <a:srgbClr val="2E2E2E"/>
              </a:solidFill>
              <a:effectLst/>
              <a:latin typeface="Calibri" panose="020F0502020204030204" pitchFamily="34" charset="0"/>
              <a:cs typeface="Calibri" panose="020F0502020204030204" pitchFamily="34" charset="0"/>
            </a:endParaRPr>
          </a:p>
          <a:p>
            <a:pPr fontAlgn="base"/>
            <a:endParaRPr lang="en-US" sz="2400" dirty="0">
              <a:solidFill>
                <a:srgbClr val="2E2E2E"/>
              </a:solidFill>
              <a:latin typeface="Calibri" panose="020F0502020204030204" pitchFamily="34" charset="0"/>
              <a:cs typeface="Calibri" panose="020F0502020204030204" pitchFamily="34" charset="0"/>
            </a:endParaRPr>
          </a:p>
          <a:p>
            <a:pPr marL="0" indent="0" fontAlgn="base">
              <a:buNone/>
            </a:pPr>
            <a:endParaRPr lang="en-US" sz="2400" dirty="0">
              <a:solidFill>
                <a:srgbClr val="2E2E2E"/>
              </a:solidFill>
              <a:latin typeface="Calibri" panose="020F0502020204030204" pitchFamily="34" charset="0"/>
              <a:cs typeface="Calibri" panose="020F0502020204030204" pitchFamily="34" charset="0"/>
            </a:endParaRPr>
          </a:p>
          <a:p>
            <a:pPr algn="l" fontAlgn="base"/>
            <a:endParaRPr lang="en-US" sz="2400" b="0" i="0" dirty="0">
              <a:solidFill>
                <a:schemeClr val="accent2"/>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0CDD643-28EF-CD21-4E47-13354C1860A3}"/>
              </a:ext>
            </a:extLst>
          </p:cNvPr>
          <p:cNvPicPr>
            <a:picLocks noChangeAspect="1"/>
          </p:cNvPicPr>
          <p:nvPr/>
        </p:nvPicPr>
        <p:blipFill>
          <a:blip r:embed="rId3"/>
          <a:stretch>
            <a:fillRect/>
          </a:stretch>
        </p:blipFill>
        <p:spPr>
          <a:xfrm>
            <a:off x="-3810" y="731745"/>
            <a:ext cx="9144000" cy="3819407"/>
          </a:xfrm>
          <a:prstGeom prst="rect">
            <a:avLst/>
          </a:prstGeom>
        </p:spPr>
      </p:pic>
      <p:pic>
        <p:nvPicPr>
          <p:cNvPr id="7" name="Picture 6">
            <a:extLst>
              <a:ext uri="{FF2B5EF4-FFF2-40B4-BE49-F238E27FC236}">
                <a16:creationId xmlns:a16="http://schemas.microsoft.com/office/drawing/2014/main" id="{17328C54-8FE2-C3F7-FBE9-8A5DCF55F7EA}"/>
              </a:ext>
            </a:extLst>
          </p:cNvPr>
          <p:cNvPicPr>
            <a:picLocks noChangeAspect="1"/>
          </p:cNvPicPr>
          <p:nvPr/>
        </p:nvPicPr>
        <p:blipFill>
          <a:blip r:embed="rId4"/>
          <a:stretch>
            <a:fillRect/>
          </a:stretch>
        </p:blipFill>
        <p:spPr>
          <a:xfrm>
            <a:off x="1066800" y="4532159"/>
            <a:ext cx="6153150" cy="1514475"/>
          </a:xfrm>
          <a:prstGeom prst="rect">
            <a:avLst/>
          </a:prstGeom>
        </p:spPr>
      </p:pic>
    </p:spTree>
    <p:extLst>
      <p:ext uri="{BB962C8B-B14F-4D97-AF65-F5344CB8AC3E}">
        <p14:creationId xmlns:p14="http://schemas.microsoft.com/office/powerpoint/2010/main" val="391047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109ECD-6DFA-4947-A5A5-9489B9A43058}"/>
              </a:ext>
            </a:extLst>
          </p:cNvPr>
          <p:cNvSpPr>
            <a:spLocks noGrp="1"/>
          </p:cNvSpPr>
          <p:nvPr>
            <p:ph type="sldNum" sz="quarter" idx="12"/>
          </p:nvPr>
        </p:nvSpPr>
        <p:spPr/>
        <p:txBody>
          <a:bodyPr/>
          <a:lstStyle/>
          <a:p>
            <a:r>
              <a:rPr lang="en-US">
                <a:solidFill>
                  <a:prstClr val="white"/>
                </a:solidFill>
              </a:rPr>
              <a:t>2</a:t>
            </a:r>
            <a:endParaRPr lang="en-US" dirty="0">
              <a:solidFill>
                <a:prstClr val="white"/>
              </a:solidFill>
            </a:endParaRPr>
          </a:p>
        </p:txBody>
      </p:sp>
      <p:sp>
        <p:nvSpPr>
          <p:cNvPr id="4" name="Title 3">
            <a:extLst>
              <a:ext uri="{FF2B5EF4-FFF2-40B4-BE49-F238E27FC236}">
                <a16:creationId xmlns:a16="http://schemas.microsoft.com/office/drawing/2014/main" id="{939F0D88-B931-4740-8673-AF613309D296}"/>
              </a:ext>
            </a:extLst>
          </p:cNvPr>
          <p:cNvSpPr>
            <a:spLocks noGrp="1"/>
          </p:cNvSpPr>
          <p:nvPr>
            <p:ph type="title"/>
          </p:nvPr>
        </p:nvSpPr>
        <p:spPr>
          <a:xfrm>
            <a:off x="0" y="-107022"/>
            <a:ext cx="9144000" cy="731520"/>
          </a:xfrm>
        </p:spPr>
        <p:txBody>
          <a:bodyPr>
            <a:normAutofit/>
          </a:bodyPr>
          <a:lstStyle/>
          <a:p>
            <a:r>
              <a:rPr lang="en-US" sz="4000" dirty="0"/>
              <a:t>International Strategies</a:t>
            </a:r>
          </a:p>
        </p:txBody>
      </p:sp>
      <p:sp>
        <p:nvSpPr>
          <p:cNvPr id="10" name="Content Placeholder 9">
            <a:extLst>
              <a:ext uri="{FF2B5EF4-FFF2-40B4-BE49-F238E27FC236}">
                <a16:creationId xmlns:a16="http://schemas.microsoft.com/office/drawing/2014/main" id="{8BD6004E-2EE3-4315-B2DF-A67BE1851F2D}"/>
              </a:ext>
            </a:extLst>
          </p:cNvPr>
          <p:cNvSpPr>
            <a:spLocks noGrp="1"/>
          </p:cNvSpPr>
          <p:nvPr>
            <p:ph idx="1"/>
          </p:nvPr>
        </p:nvSpPr>
        <p:spPr>
          <a:xfrm>
            <a:off x="457200" y="945222"/>
            <a:ext cx="7985464" cy="4692097"/>
          </a:xfrm>
        </p:spPr>
        <p:txBody>
          <a:bodyPr>
            <a:normAutofit/>
          </a:bodyPr>
          <a:lstStyle/>
          <a:p>
            <a:r>
              <a:rPr lang="en-US" dirty="0"/>
              <a:t>Continue to recruit new providers</a:t>
            </a:r>
          </a:p>
          <a:p>
            <a:pPr lvl="1"/>
            <a:r>
              <a:rPr lang="en-US" dirty="0"/>
              <a:t>In Germany</a:t>
            </a:r>
          </a:p>
          <a:p>
            <a:pPr lvl="1"/>
            <a:r>
              <a:rPr lang="en-US" dirty="0"/>
              <a:t> Work with local area in country networks</a:t>
            </a:r>
          </a:p>
          <a:p>
            <a:r>
              <a:rPr lang="en-US" dirty="0"/>
              <a:t>Providers travel in to provide coverage as needed</a:t>
            </a:r>
          </a:p>
          <a:p>
            <a:r>
              <a:rPr lang="en-US" dirty="0"/>
              <a:t>Alternate examination modalities</a:t>
            </a:r>
          </a:p>
        </p:txBody>
      </p:sp>
    </p:spTree>
    <p:extLst>
      <p:ext uri="{BB962C8B-B14F-4D97-AF65-F5344CB8AC3E}">
        <p14:creationId xmlns:p14="http://schemas.microsoft.com/office/powerpoint/2010/main" val="2277212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B1600-2057-4BCF-8C61-2B453A676624}"/>
              </a:ext>
            </a:extLst>
          </p:cNvPr>
          <p:cNvSpPr>
            <a:spLocks noGrp="1"/>
          </p:cNvSpPr>
          <p:nvPr>
            <p:ph idx="1"/>
          </p:nvPr>
        </p:nvSpPr>
        <p:spPr>
          <a:xfrm>
            <a:off x="287383" y="914400"/>
            <a:ext cx="8839200" cy="5181600"/>
          </a:xfrm>
        </p:spPr>
        <p:txBody>
          <a:bodyPr>
            <a:normAutofit/>
          </a:bodyPr>
          <a:lstStyle/>
          <a:p>
            <a:r>
              <a:rPr lang="en-US" sz="2800" dirty="0">
                <a:effectLst/>
                <a:ea typeface="Calibri" panose="020F0502020204030204" pitchFamily="34" charset="0"/>
                <a:cs typeface="Arial" panose="020B0604020202020204" pitchFamily="34" charset="0"/>
              </a:rPr>
              <a:t>Contract vendors use alternate modalities to decrease travel time such as:</a:t>
            </a:r>
          </a:p>
          <a:p>
            <a:pPr lvl="1">
              <a:buFont typeface="Arial" panose="020B0604020202020204" pitchFamily="34" charset="0"/>
              <a:buChar char="•"/>
            </a:pPr>
            <a:r>
              <a:rPr lang="en-US" dirty="0">
                <a:effectLst/>
                <a:ea typeface="Calibri" panose="020F0502020204030204" pitchFamily="34" charset="0"/>
                <a:cs typeface="Arial" panose="020B0604020202020204" pitchFamily="34" charset="0"/>
              </a:rPr>
              <a:t>Acceptable Clinical Evidence (ACE) </a:t>
            </a:r>
          </a:p>
          <a:p>
            <a:pPr lvl="1">
              <a:buFont typeface="Arial" panose="020B0604020202020204" pitchFamily="34" charset="0"/>
              <a:buChar char="•"/>
            </a:pPr>
            <a:r>
              <a:rPr lang="en-US" dirty="0">
                <a:effectLst/>
                <a:ea typeface="Calibri" panose="020F0502020204030204" pitchFamily="34" charset="0"/>
                <a:cs typeface="Arial" panose="020B0604020202020204" pitchFamily="34" charset="0"/>
              </a:rPr>
              <a:t>Tele-Health C&amp;P capabilities </a:t>
            </a:r>
          </a:p>
          <a:p>
            <a:pPr>
              <a:lnSpc>
                <a:spcPct val="120000"/>
              </a:lnSpc>
            </a:pPr>
            <a:r>
              <a:rPr lang="en-US" sz="2800" dirty="0">
                <a:cs typeface="Arial" panose="020B0604020202020204" pitchFamily="34" charset="0"/>
              </a:rPr>
              <a:t>These modalities cannot be used for all examination types</a:t>
            </a:r>
          </a:p>
          <a:p>
            <a:pPr marL="0" indent="0">
              <a:lnSpc>
                <a:spcPct val="120000"/>
              </a:lnSpc>
              <a:buNone/>
            </a:pPr>
            <a:endParaRPr lang="en-US"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fld id="{D983F1FA-211D-3044-9E35-958DFBC26156}" type="slidenum">
              <a:rPr lang="en-US" smtClean="0">
                <a:solidFill>
                  <a:prstClr val="white"/>
                </a:solidFill>
              </a:rPr>
              <a:pPr/>
              <a:t>31</a:t>
            </a:fld>
            <a:endParaRPr lang="en-US">
              <a:solidFill>
                <a:prstClr val="white"/>
              </a:solidFill>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p:txBody>
          <a:bodyPr>
            <a:normAutofit fontScale="90000"/>
          </a:bodyPr>
          <a:lstStyle/>
          <a:p>
            <a:r>
              <a:rPr lang="en-US" dirty="0"/>
              <a:t>Alternate Modalities for Examinations</a:t>
            </a:r>
          </a:p>
        </p:txBody>
      </p:sp>
    </p:spTree>
    <p:extLst>
      <p:ext uri="{BB962C8B-B14F-4D97-AF65-F5344CB8AC3E}">
        <p14:creationId xmlns:p14="http://schemas.microsoft.com/office/powerpoint/2010/main" val="1583924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209BD1-CC0F-43A4-B515-73DC9AA5AF63}"/>
              </a:ext>
            </a:extLst>
          </p:cNvPr>
          <p:cNvSpPr>
            <a:spLocks noGrp="1"/>
          </p:cNvSpPr>
          <p:nvPr>
            <p:ph type="sldNum" sz="quarter" idx="12"/>
          </p:nvPr>
        </p:nvSpPr>
        <p:spPr/>
        <p:txBody>
          <a:bodyPr/>
          <a:lstStyle/>
          <a:p>
            <a:fld id="{D983F1FA-211D-3044-9E35-958DFBC26156}" type="slidenum">
              <a:rPr lang="en-US" smtClean="0">
                <a:solidFill>
                  <a:prstClr val="white"/>
                </a:solidFill>
              </a:rPr>
              <a:pPr/>
              <a:t>32</a:t>
            </a:fld>
            <a:endParaRPr lang="en-US">
              <a:solidFill>
                <a:prstClr val="white"/>
              </a:solidFill>
            </a:endParaRPr>
          </a:p>
        </p:txBody>
      </p:sp>
      <p:sp>
        <p:nvSpPr>
          <p:cNvPr id="4" name="Title 3">
            <a:extLst>
              <a:ext uri="{FF2B5EF4-FFF2-40B4-BE49-F238E27FC236}">
                <a16:creationId xmlns:a16="http://schemas.microsoft.com/office/drawing/2014/main" id="{F7A0F1DB-48F5-45A5-B345-B7191164CE5B}"/>
              </a:ext>
            </a:extLst>
          </p:cNvPr>
          <p:cNvSpPr>
            <a:spLocks noGrp="1"/>
          </p:cNvSpPr>
          <p:nvPr>
            <p:ph type="title"/>
          </p:nvPr>
        </p:nvSpPr>
        <p:spPr/>
        <p:txBody>
          <a:bodyPr>
            <a:normAutofit/>
          </a:bodyPr>
          <a:lstStyle/>
          <a:p>
            <a:r>
              <a:rPr lang="en-US" sz="4000" dirty="0"/>
              <a:t>govDelivery</a:t>
            </a:r>
          </a:p>
        </p:txBody>
      </p:sp>
      <p:sp>
        <p:nvSpPr>
          <p:cNvPr id="5" name="Content Placeholder 4">
            <a:extLst>
              <a:ext uri="{FF2B5EF4-FFF2-40B4-BE49-F238E27FC236}">
                <a16:creationId xmlns:a16="http://schemas.microsoft.com/office/drawing/2014/main" id="{B168E150-5736-43FA-BB56-5062D66E3062}"/>
              </a:ext>
            </a:extLst>
          </p:cNvPr>
          <p:cNvSpPr>
            <a:spLocks noGrp="1"/>
          </p:cNvSpPr>
          <p:nvPr>
            <p:ph idx="1"/>
          </p:nvPr>
        </p:nvSpPr>
        <p:spPr>
          <a:xfrm>
            <a:off x="457200" y="990600"/>
            <a:ext cx="8229600" cy="4881914"/>
          </a:xfrm>
        </p:spPr>
        <p:txBody>
          <a:bodyPr vert="horz" lIns="91440" tIns="45720" rIns="91440" bIns="45720" rtlCol="0" anchor="t">
            <a:noAutofit/>
          </a:bodyPr>
          <a:lstStyle/>
          <a:p>
            <a:r>
              <a:rPr lang="en-US" sz="2400" dirty="0"/>
              <a:t>govDelivery is a system MDEO uses to proactively contact claimants via e-mail utilizing a “va.gov” account</a:t>
            </a:r>
          </a:p>
          <a:p>
            <a:pPr marL="0" indent="0">
              <a:buNone/>
            </a:pPr>
            <a:endParaRPr lang="en-US" sz="2400" dirty="0"/>
          </a:p>
          <a:p>
            <a:r>
              <a:rPr lang="en-US" sz="2400" dirty="0"/>
              <a:t>Emails inform the claimant of upcoming communication from Vendors to schedule C&amp;P examinations </a:t>
            </a:r>
            <a:endParaRPr lang="en-US" sz="2400" dirty="0">
              <a:cs typeface="Calibri"/>
            </a:endParaRPr>
          </a:p>
          <a:p>
            <a:endParaRPr lang="en-US" sz="2400" dirty="0">
              <a:cs typeface="Calibri"/>
            </a:endParaRPr>
          </a:p>
          <a:p>
            <a:r>
              <a:rPr lang="en-US" sz="2400" dirty="0"/>
              <a:t>This proactive contact serves as a verification from a VA source that a claimant will be contacted to schedule an appointment with an MDEO designated Vendor</a:t>
            </a:r>
            <a:endParaRPr lang="en-US" sz="2400" dirty="0">
              <a:cs typeface="Calibri"/>
            </a:endParaRPr>
          </a:p>
          <a:p>
            <a:endParaRPr lang="en-US" sz="2400" dirty="0">
              <a:cs typeface="Calibri"/>
            </a:endParaRPr>
          </a:p>
          <a:p>
            <a:r>
              <a:rPr lang="en-US" sz="2400" dirty="0"/>
              <a:t>Helps to encourage their willingness to be responsive to notifications/calls and attend their scheduled exams</a:t>
            </a:r>
            <a:endParaRPr lang="en-US" sz="2400" dirty="0">
              <a:cs typeface="Calibri"/>
            </a:endParaRPr>
          </a:p>
          <a:p>
            <a:endParaRPr lang="en-US" dirty="0"/>
          </a:p>
        </p:txBody>
      </p:sp>
    </p:spTree>
    <p:extLst>
      <p:ext uri="{BB962C8B-B14F-4D97-AF65-F5344CB8AC3E}">
        <p14:creationId xmlns:p14="http://schemas.microsoft.com/office/powerpoint/2010/main" val="2691766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B282C3-AE75-4AD1-A3D1-98993045A878}"/>
              </a:ext>
            </a:extLst>
          </p:cNvPr>
          <p:cNvSpPr>
            <a:spLocks noGrp="1"/>
          </p:cNvSpPr>
          <p:nvPr>
            <p:ph idx="1"/>
          </p:nvPr>
        </p:nvSpPr>
        <p:spPr>
          <a:xfrm>
            <a:off x="457200" y="655320"/>
            <a:ext cx="8229600" cy="5440680"/>
          </a:xfrm>
        </p:spPr>
        <p:txBody>
          <a:bodyPr vert="horz" lIns="91440" tIns="45720" rIns="91440" bIns="45720" rtlCol="0" anchor="t">
            <a:noAutofit/>
          </a:bodyPr>
          <a:lstStyle/>
          <a:p>
            <a:pPr algn="l" rtl="0" fontAlgn="base">
              <a:buFont typeface="Arial" panose="020B0604020202020204" pitchFamily="34" charset="0"/>
              <a:buChar char="•"/>
            </a:pPr>
            <a:r>
              <a:rPr lang="en-US" sz="2800" b="0" i="0" u="none" strike="noStrike" dirty="0">
                <a:solidFill>
                  <a:srgbClr val="000000"/>
                </a:solidFill>
                <a:effectLst/>
              </a:rPr>
              <a:t>Written notification of appointments are required </a:t>
            </a:r>
            <a:r>
              <a:rPr lang="en-US" sz="2800" b="0" i="0" dirty="0">
                <a:solidFill>
                  <a:srgbClr val="000000"/>
                </a:solidFill>
                <a:effectLst/>
              </a:rPr>
              <a:t>​</a:t>
            </a:r>
          </a:p>
          <a:p>
            <a:pPr lvl="1" fontAlgn="base">
              <a:buFont typeface="Arial" panose="020B0604020202020204" pitchFamily="34" charset="0"/>
              <a:buChar char="•"/>
            </a:pPr>
            <a:r>
              <a:rPr lang="en-US" b="0" i="0" u="none" strike="noStrike" dirty="0">
                <a:solidFill>
                  <a:srgbClr val="000000"/>
                </a:solidFill>
                <a:effectLst/>
              </a:rPr>
              <a:t>Delivered via FedEx </a:t>
            </a:r>
            <a:r>
              <a:rPr lang="en-US" b="0" i="0" dirty="0">
                <a:solidFill>
                  <a:srgbClr val="000000"/>
                </a:solidFill>
                <a:effectLst/>
              </a:rPr>
              <a:t>​with appointment date/time/location</a:t>
            </a:r>
          </a:p>
          <a:p>
            <a:pPr lvl="1" fontAlgn="base">
              <a:buFont typeface="Arial" panose="020B0604020202020204" pitchFamily="34" charset="0"/>
              <a:buChar char="•"/>
            </a:pPr>
            <a:r>
              <a:rPr lang="en-US" b="0" i="0" u="none" strike="noStrike" dirty="0">
                <a:solidFill>
                  <a:srgbClr val="000000"/>
                </a:solidFill>
                <a:effectLst/>
              </a:rPr>
              <a:t>Provides Examiner information (ex. name, training)</a:t>
            </a:r>
            <a:r>
              <a:rPr lang="en-US" b="0" i="0" dirty="0">
                <a:solidFill>
                  <a:srgbClr val="000000"/>
                </a:solidFill>
                <a:effectLst/>
              </a:rPr>
              <a:t>​</a:t>
            </a:r>
          </a:p>
          <a:p>
            <a:pPr algn="l" rtl="0" fontAlgn="base">
              <a:buFont typeface="Arial" panose="020B0604020202020204" pitchFamily="34" charset="0"/>
              <a:buChar char="•"/>
            </a:pPr>
            <a:r>
              <a:rPr lang="en-US" sz="2800" b="0" i="0" u="none" strike="noStrike" dirty="0">
                <a:solidFill>
                  <a:srgbClr val="000000"/>
                </a:solidFill>
                <a:effectLst/>
              </a:rPr>
              <a:t>MDE Vendors attempt to call each examinee</a:t>
            </a:r>
            <a:r>
              <a:rPr lang="en-US" sz="2800" b="0" i="0" dirty="0">
                <a:solidFill>
                  <a:srgbClr val="000000"/>
                </a:solidFill>
                <a:effectLst/>
              </a:rPr>
              <a:t>​ prior to scheduling</a:t>
            </a:r>
          </a:p>
          <a:p>
            <a:pPr algn="l" rtl="0" fontAlgn="base">
              <a:buFont typeface="Arial" panose="020B0604020202020204" pitchFamily="34" charset="0"/>
              <a:buChar char="•"/>
            </a:pPr>
            <a:r>
              <a:rPr lang="en-US" sz="2800" b="0" i="0" u="none" strike="noStrike" dirty="0">
                <a:solidFill>
                  <a:srgbClr val="000000"/>
                </a:solidFill>
                <a:effectLst/>
              </a:rPr>
              <a:t>MDE Vendors will attempt to take into consideration</a:t>
            </a:r>
            <a:r>
              <a:rPr lang="en-US" sz="2800" b="0" i="0" dirty="0">
                <a:solidFill>
                  <a:srgbClr val="000000"/>
                </a:solidFill>
                <a:effectLst/>
              </a:rPr>
              <a:t>​</a:t>
            </a:r>
          </a:p>
          <a:p>
            <a:pPr marL="0" indent="0" algn="l" rtl="0" fontAlgn="base">
              <a:buNone/>
            </a:pPr>
            <a:r>
              <a:rPr lang="en-US" sz="2800" dirty="0">
                <a:solidFill>
                  <a:srgbClr val="000000"/>
                </a:solidFill>
              </a:rPr>
              <a:t>     </a:t>
            </a:r>
            <a:r>
              <a:rPr lang="en-US" sz="2800" b="0" i="0" u="none" strike="noStrike" dirty="0">
                <a:solidFill>
                  <a:srgbClr val="000000"/>
                </a:solidFill>
                <a:effectLst/>
              </a:rPr>
              <a:t>claimants schedule </a:t>
            </a:r>
            <a:r>
              <a:rPr lang="en-US" sz="2800" b="0" i="0" dirty="0">
                <a:solidFill>
                  <a:srgbClr val="000000"/>
                </a:solidFill>
                <a:effectLst/>
              </a:rPr>
              <a:t>​</a:t>
            </a:r>
          </a:p>
          <a:p>
            <a:pPr algn="l" rtl="0" fontAlgn="base">
              <a:buFont typeface="Arial" panose="020B0604020202020204" pitchFamily="34" charset="0"/>
              <a:buChar char="•"/>
            </a:pPr>
            <a:r>
              <a:rPr lang="en-US" sz="2800" b="0" i="0" u="none" strike="noStrike" dirty="0">
                <a:solidFill>
                  <a:srgbClr val="000000"/>
                </a:solidFill>
                <a:effectLst/>
              </a:rPr>
              <a:t>MDE Vendors will attempt to call, text and email using information provided to the VA </a:t>
            </a:r>
            <a:r>
              <a:rPr lang="en-US" sz="2800" b="0" i="0" dirty="0">
                <a:solidFill>
                  <a:srgbClr val="000000"/>
                </a:solidFill>
                <a:effectLst/>
              </a:rPr>
              <a:t>​</a:t>
            </a:r>
          </a:p>
          <a:p>
            <a:pPr marL="0" indent="0">
              <a:buNone/>
            </a:pPr>
            <a:endParaRPr lang="en-US" sz="2200" dirty="0">
              <a:solidFill>
                <a:srgbClr val="242424"/>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5DE779B-7893-4EF4-A592-E47C5B7D4BAF}"/>
              </a:ext>
            </a:extLst>
          </p:cNvPr>
          <p:cNvSpPr>
            <a:spLocks noGrp="1"/>
          </p:cNvSpPr>
          <p:nvPr>
            <p:ph type="sldNum" sz="quarter" idx="12"/>
          </p:nvPr>
        </p:nvSpPr>
        <p:spPr/>
        <p:txBody>
          <a:bodyPr/>
          <a:lstStyle/>
          <a:p>
            <a:fld id="{D983F1FA-211D-3044-9E35-958DFBC26156}" type="slidenum">
              <a:rPr lang="en-US" smtClean="0">
                <a:solidFill>
                  <a:prstClr val="white"/>
                </a:solidFill>
              </a:rPr>
              <a:pPr/>
              <a:t>33</a:t>
            </a:fld>
            <a:endParaRPr lang="en-US" dirty="0">
              <a:solidFill>
                <a:prstClr val="white"/>
              </a:solidFill>
            </a:endParaRPr>
          </a:p>
        </p:txBody>
      </p:sp>
      <p:sp>
        <p:nvSpPr>
          <p:cNvPr id="4" name="Title 3">
            <a:extLst>
              <a:ext uri="{FF2B5EF4-FFF2-40B4-BE49-F238E27FC236}">
                <a16:creationId xmlns:a16="http://schemas.microsoft.com/office/drawing/2014/main" id="{FFB750AA-456F-4106-A9DD-7498DDF07FA8}"/>
              </a:ext>
            </a:extLst>
          </p:cNvPr>
          <p:cNvSpPr>
            <a:spLocks noGrp="1"/>
          </p:cNvSpPr>
          <p:nvPr>
            <p:ph type="title"/>
          </p:nvPr>
        </p:nvSpPr>
        <p:spPr/>
        <p:txBody>
          <a:bodyPr>
            <a:normAutofit fontScale="90000"/>
          </a:bodyPr>
          <a:lstStyle/>
          <a:p>
            <a:r>
              <a:rPr lang="en-US" dirty="0"/>
              <a:t>Exam Scheduling</a:t>
            </a:r>
          </a:p>
        </p:txBody>
      </p:sp>
    </p:spTree>
    <p:extLst>
      <p:ext uri="{BB962C8B-B14F-4D97-AF65-F5344CB8AC3E}">
        <p14:creationId xmlns:p14="http://schemas.microsoft.com/office/powerpoint/2010/main" val="1672039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B1600-2057-4BCF-8C61-2B453A676624}"/>
              </a:ext>
            </a:extLst>
          </p:cNvPr>
          <p:cNvSpPr>
            <a:spLocks noGrp="1"/>
          </p:cNvSpPr>
          <p:nvPr>
            <p:ph idx="1"/>
          </p:nvPr>
        </p:nvSpPr>
        <p:spPr>
          <a:xfrm>
            <a:off x="95250" y="675740"/>
            <a:ext cx="8953500" cy="5813394"/>
          </a:xfrm>
        </p:spPr>
        <p:txBody>
          <a:bodyPr vert="horz" lIns="91440" tIns="45720" rIns="91440" bIns="45720" rtlCol="0" anchor="t">
            <a:normAutofit/>
          </a:bodyPr>
          <a:lstStyle/>
          <a:p>
            <a:pPr algn="l" rtl="0" fontAlgn="base">
              <a:buFont typeface="Arial" panose="020B0604020202020204" pitchFamily="34" charset="0"/>
              <a:buChar char="•"/>
            </a:pPr>
            <a:endParaRPr lang="en-US" sz="2800" b="0" i="0" dirty="0">
              <a:solidFill>
                <a:srgbClr val="323A45"/>
              </a:solidFill>
              <a:effectLst/>
            </a:endParaRPr>
          </a:p>
          <a:p>
            <a:pPr algn="l" rtl="0" fontAlgn="base">
              <a:buFont typeface="Arial" panose="020B0604020202020204" pitchFamily="34" charset="0"/>
              <a:buChar char="•"/>
            </a:pPr>
            <a:r>
              <a:rPr lang="en-US" sz="2800" b="0" i="0" dirty="0">
                <a:solidFill>
                  <a:srgbClr val="323A45"/>
                </a:solidFill>
                <a:effectLst/>
              </a:rPr>
              <a:t>If a claimant needs to reschedule the exam, they </a:t>
            </a:r>
            <a:r>
              <a:rPr lang="en-US" sz="2800" dirty="0">
                <a:solidFill>
                  <a:srgbClr val="323A45"/>
                </a:solidFill>
              </a:rPr>
              <a:t>should </a:t>
            </a:r>
            <a:r>
              <a:rPr lang="en-US" sz="2800" b="0" i="0" dirty="0">
                <a:solidFill>
                  <a:srgbClr val="323A45"/>
                </a:solidFill>
                <a:effectLst/>
              </a:rPr>
              <a:t>contact their scheduled vendor at least 48 hours prior to the examination</a:t>
            </a:r>
            <a:endParaRPr lang="en-US" sz="2800" dirty="0">
              <a:solidFill>
                <a:srgbClr val="000000"/>
              </a:solidFill>
            </a:endParaRPr>
          </a:p>
          <a:p>
            <a:pPr algn="l" rtl="0" fontAlgn="base">
              <a:buFont typeface="Arial" panose="020B0604020202020204" pitchFamily="34" charset="0"/>
              <a:buChar char="•"/>
            </a:pPr>
            <a:r>
              <a:rPr lang="en-US" sz="2800" dirty="0">
                <a:solidFill>
                  <a:srgbClr val="323A45"/>
                </a:solidFill>
              </a:rPr>
              <a:t>C</a:t>
            </a:r>
            <a:r>
              <a:rPr lang="en-US" sz="2800" b="0" i="0" dirty="0">
                <a:solidFill>
                  <a:srgbClr val="323A45"/>
                </a:solidFill>
                <a:effectLst/>
              </a:rPr>
              <a:t>laimants can only reschedule once per exam for contract examinations</a:t>
            </a:r>
          </a:p>
          <a:p>
            <a:pPr lvl="1" fontAlgn="base">
              <a:buFont typeface="Arial" panose="020B0604020202020204" pitchFamily="34" charset="0"/>
              <a:buChar char="•"/>
            </a:pPr>
            <a:r>
              <a:rPr lang="en-US" sz="2400" b="0" i="0" dirty="0">
                <a:solidFill>
                  <a:srgbClr val="323A45"/>
                </a:solidFill>
                <a:effectLst/>
              </a:rPr>
              <a:t>Rescheduled appointment must be within 5 days of the original appointment</a:t>
            </a:r>
            <a:endParaRPr lang="en-US" sz="2400" dirty="0">
              <a:solidFill>
                <a:srgbClr val="323A45"/>
              </a:solidFill>
            </a:endParaRPr>
          </a:p>
          <a:p>
            <a:pPr algn="l" rtl="0" fontAlgn="base">
              <a:buFont typeface="Arial" panose="020B0604020202020204" pitchFamily="34" charset="0"/>
              <a:buChar char="•"/>
            </a:pPr>
            <a:r>
              <a:rPr lang="en-US" sz="2800" b="0" i="0" dirty="0">
                <a:solidFill>
                  <a:srgbClr val="323A45"/>
                </a:solidFill>
                <a:effectLst/>
              </a:rPr>
              <a:t>If the claimant is not available during those 5 days, they should tell the </a:t>
            </a:r>
            <a:r>
              <a:rPr lang="en-US" sz="2800" dirty="0">
                <a:solidFill>
                  <a:srgbClr val="323A45"/>
                </a:solidFill>
              </a:rPr>
              <a:t>vendor</a:t>
            </a:r>
            <a:r>
              <a:rPr lang="en-US" sz="2800" b="0" i="0" dirty="0">
                <a:solidFill>
                  <a:srgbClr val="323A45"/>
                </a:solidFill>
                <a:effectLst/>
              </a:rPr>
              <a:t> and should call VA at 1-</a:t>
            </a:r>
            <a:r>
              <a:rPr lang="en-US" sz="2800" u="sng" dirty="0">
                <a:solidFill>
                  <a:srgbClr val="004795"/>
                </a:solidFill>
              </a:rPr>
              <a:t>800-827-1000 or 412-395-6272</a:t>
            </a:r>
            <a:endParaRPr lang="en-US" sz="2800" b="0" i="0" dirty="0">
              <a:solidFill>
                <a:srgbClr val="000000"/>
              </a:solidFill>
              <a:effectLst/>
            </a:endParaRPr>
          </a:p>
          <a:p>
            <a:pPr marL="0" indent="0">
              <a:buNone/>
            </a:pPr>
            <a:endParaRPr lang="en-US" dirty="0"/>
          </a:p>
        </p:txBody>
      </p:sp>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fld id="{D983F1FA-211D-3044-9E35-958DFBC26156}" type="slidenum">
              <a:rPr lang="en-US" smtClean="0">
                <a:solidFill>
                  <a:prstClr val="white"/>
                </a:solidFill>
              </a:rPr>
              <a:pPr/>
              <a:t>34</a:t>
            </a:fld>
            <a:endParaRPr lang="en-US" dirty="0">
              <a:solidFill>
                <a:prstClr val="white"/>
              </a:solidFill>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p:txBody>
          <a:bodyPr>
            <a:normAutofit fontScale="90000"/>
          </a:bodyPr>
          <a:lstStyle/>
          <a:p>
            <a:r>
              <a:rPr lang="en-US" dirty="0"/>
              <a:t>Examination Rescheduling </a:t>
            </a:r>
          </a:p>
        </p:txBody>
      </p:sp>
    </p:spTree>
    <p:extLst>
      <p:ext uri="{BB962C8B-B14F-4D97-AF65-F5344CB8AC3E}">
        <p14:creationId xmlns:p14="http://schemas.microsoft.com/office/powerpoint/2010/main" val="2443615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B1600-2057-4BCF-8C61-2B453A676624}"/>
              </a:ext>
            </a:extLst>
          </p:cNvPr>
          <p:cNvSpPr>
            <a:spLocks noGrp="1"/>
          </p:cNvSpPr>
          <p:nvPr>
            <p:ph idx="1"/>
          </p:nvPr>
        </p:nvSpPr>
        <p:spPr>
          <a:xfrm>
            <a:off x="0" y="692008"/>
            <a:ext cx="8953500" cy="5556392"/>
          </a:xfrm>
        </p:spPr>
        <p:txBody>
          <a:bodyPr vert="horz" lIns="91440" tIns="45720" rIns="91440" bIns="45720" rtlCol="0" anchor="t">
            <a:normAutofit/>
          </a:bodyPr>
          <a:lstStyle/>
          <a:p>
            <a:pPr algn="l"/>
            <a:endParaRPr lang="en-US" sz="2400" b="0" i="0" dirty="0">
              <a:solidFill>
                <a:srgbClr val="323A45"/>
              </a:solidFill>
              <a:effectLst/>
            </a:endParaRPr>
          </a:p>
          <a:p>
            <a:pPr algn="l"/>
            <a:r>
              <a:rPr lang="en-US" sz="2800" b="0" i="0" dirty="0">
                <a:solidFill>
                  <a:srgbClr val="323A45"/>
                </a:solidFill>
                <a:effectLst/>
              </a:rPr>
              <a:t>A claimant can request a male or female provider in these situations:</a:t>
            </a:r>
          </a:p>
          <a:p>
            <a:pPr lvl="1">
              <a:buFont typeface="Arial" panose="020B0604020202020204" pitchFamily="34" charset="0"/>
              <a:buChar char="•"/>
            </a:pPr>
            <a:r>
              <a:rPr lang="en-US" b="0" i="0" dirty="0">
                <a:solidFill>
                  <a:srgbClr val="323A45"/>
                </a:solidFill>
                <a:effectLst/>
              </a:rPr>
              <a:t>If they ar</a:t>
            </a:r>
            <a:r>
              <a:rPr lang="en-US" dirty="0">
                <a:solidFill>
                  <a:srgbClr val="323A45"/>
                </a:solidFill>
              </a:rPr>
              <a:t>e</a:t>
            </a:r>
            <a:r>
              <a:rPr lang="en-US" b="0" i="0" dirty="0">
                <a:solidFill>
                  <a:srgbClr val="323A45"/>
                </a:solidFill>
                <a:effectLst/>
              </a:rPr>
              <a:t> having a reproductive health, breast, rectal, or mental health exam, </a:t>
            </a:r>
            <a:r>
              <a:rPr lang="en-US" b="1" i="0" dirty="0">
                <a:solidFill>
                  <a:srgbClr val="323A45"/>
                </a:solidFill>
                <a:effectLst/>
              </a:rPr>
              <a:t>or</a:t>
            </a:r>
            <a:endParaRPr lang="en-US" sz="2800" b="0" i="0" dirty="0">
              <a:solidFill>
                <a:srgbClr val="323A45"/>
              </a:solidFill>
              <a:effectLst/>
            </a:endParaRPr>
          </a:p>
          <a:p>
            <a:pPr lvl="1">
              <a:buFont typeface="Arial" panose="020B0604020202020204" pitchFamily="34" charset="0"/>
              <a:buChar char="•"/>
            </a:pPr>
            <a:r>
              <a:rPr lang="en-US" b="0" i="0" dirty="0">
                <a:solidFill>
                  <a:srgbClr val="323A45"/>
                </a:solidFill>
                <a:effectLst/>
              </a:rPr>
              <a:t>If the claim is related to a mental or physical health condition resulting from military sexual trauma (MST)</a:t>
            </a:r>
          </a:p>
          <a:p>
            <a:r>
              <a:rPr lang="en-US" sz="2800" dirty="0">
                <a:cs typeface="Arial"/>
              </a:rPr>
              <a:t>The claimant should notify the vendor of their provider preference at the time the appointment is scheduled</a:t>
            </a:r>
          </a:p>
        </p:txBody>
      </p:sp>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fld id="{D983F1FA-211D-3044-9E35-958DFBC26156}" type="slidenum">
              <a:rPr lang="en-US" smtClean="0">
                <a:solidFill>
                  <a:prstClr val="white"/>
                </a:solidFill>
              </a:rPr>
              <a:pPr/>
              <a:t>35</a:t>
            </a:fld>
            <a:endParaRPr lang="en-US" dirty="0">
              <a:solidFill>
                <a:prstClr val="white"/>
              </a:solidFill>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a:xfrm>
            <a:off x="0" y="-69669"/>
            <a:ext cx="9144000" cy="761677"/>
          </a:xfrm>
        </p:spPr>
        <p:txBody>
          <a:bodyPr>
            <a:noAutofit/>
          </a:bodyPr>
          <a:lstStyle/>
          <a:p>
            <a:r>
              <a:rPr lang="en-US" dirty="0"/>
              <a:t>Gender Preference</a:t>
            </a:r>
          </a:p>
        </p:txBody>
      </p:sp>
    </p:spTree>
    <p:extLst>
      <p:ext uri="{BB962C8B-B14F-4D97-AF65-F5344CB8AC3E}">
        <p14:creationId xmlns:p14="http://schemas.microsoft.com/office/powerpoint/2010/main" val="2675199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B1600-2057-4BCF-8C61-2B453A676624}"/>
              </a:ext>
            </a:extLst>
          </p:cNvPr>
          <p:cNvSpPr>
            <a:spLocks noGrp="1"/>
          </p:cNvSpPr>
          <p:nvPr>
            <p:ph idx="1"/>
          </p:nvPr>
        </p:nvSpPr>
        <p:spPr>
          <a:xfrm>
            <a:off x="308066" y="914400"/>
            <a:ext cx="8801100" cy="5029200"/>
          </a:xfrm>
        </p:spPr>
        <p:txBody>
          <a:bodyPr>
            <a:normAutofit lnSpcReduction="10000"/>
          </a:bodyPr>
          <a:lstStyle/>
          <a:p>
            <a:r>
              <a:rPr lang="en-US" sz="2800" dirty="0">
                <a:effectLst/>
                <a:ea typeface="Calibri" panose="020F0502020204030204" pitchFamily="34" charset="0"/>
                <a:cs typeface="Arial" panose="020B0604020202020204" pitchFamily="34" charset="0"/>
              </a:rPr>
              <a:t>Mileage reimbursement is not available outside of the United States and its territories</a:t>
            </a:r>
          </a:p>
          <a:p>
            <a:r>
              <a:rPr lang="en-US" sz="2800" dirty="0">
                <a:effectLst/>
                <a:ea typeface="Calibri" panose="020F0502020204030204" pitchFamily="34" charset="0"/>
                <a:cs typeface="Arial" panose="020B0604020202020204" pitchFamily="34" charset="0"/>
              </a:rPr>
              <a:t>The contract states the contractor shall schedule examinations no further than 50 miles from the Veterans home for non-specialist examinations and 100 miles for specialist examinations </a:t>
            </a:r>
          </a:p>
          <a:p>
            <a:r>
              <a:rPr lang="en-US" sz="2800" dirty="0">
                <a:effectLst/>
                <a:ea typeface="Calibri" panose="020F0502020204030204" pitchFamily="34" charset="0"/>
                <a:cs typeface="Arial" panose="020B0604020202020204" pitchFamily="34" charset="0"/>
              </a:rPr>
              <a:t>Authorization may be granted for additional mileage when the Veteran/Service Member expressly indicates willingness to exceed the above limits </a:t>
            </a:r>
          </a:p>
          <a:p>
            <a:r>
              <a:rPr lang="en-US" sz="2800" dirty="0">
                <a:effectLst/>
                <a:ea typeface="Calibri" panose="020F0502020204030204" pitchFamily="34" charset="0"/>
                <a:cs typeface="Arial" panose="020B0604020202020204" pitchFamily="34" charset="0"/>
              </a:rPr>
              <a:t>The Veteran’s/Service Member’s express consent must be part of the record when the mileage limitations are exceeded</a:t>
            </a:r>
            <a:endParaRPr lang="en-US" sz="2800" dirty="0">
              <a:cs typeface="Arial" panose="020B0604020202020204" pitchFamily="34" charset="0"/>
            </a:endParaRPr>
          </a:p>
          <a:p>
            <a:pPr marL="0" indent="0">
              <a:buNone/>
            </a:pPr>
            <a:endParaRPr lang="en-US" dirty="0"/>
          </a:p>
        </p:txBody>
      </p:sp>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fld id="{D983F1FA-211D-3044-9E35-958DFBC26156}" type="slidenum">
              <a:rPr lang="en-US" smtClean="0">
                <a:solidFill>
                  <a:prstClr val="white"/>
                </a:solidFill>
              </a:rPr>
              <a:pPr/>
              <a:t>36</a:t>
            </a:fld>
            <a:endParaRPr lang="en-US">
              <a:solidFill>
                <a:prstClr val="white"/>
              </a:solidFill>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a:xfrm>
            <a:off x="0" y="-69669"/>
            <a:ext cx="9144000" cy="761677"/>
          </a:xfrm>
        </p:spPr>
        <p:txBody>
          <a:bodyPr>
            <a:noAutofit/>
          </a:bodyPr>
          <a:lstStyle/>
          <a:p>
            <a:r>
              <a:rPr lang="en-US" sz="2800"/>
              <a:t>Travel/Mileage Requirements for Contract Examinations</a:t>
            </a:r>
            <a:r>
              <a:rPr lang="en-US" sz="3600"/>
              <a:t>	</a:t>
            </a:r>
          </a:p>
        </p:txBody>
      </p:sp>
    </p:spTree>
    <p:extLst>
      <p:ext uri="{BB962C8B-B14F-4D97-AF65-F5344CB8AC3E}">
        <p14:creationId xmlns:p14="http://schemas.microsoft.com/office/powerpoint/2010/main" val="2462618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209BD1-CC0F-43A4-B515-73DC9AA5AF63}"/>
              </a:ext>
            </a:extLst>
          </p:cNvPr>
          <p:cNvSpPr>
            <a:spLocks noGrp="1"/>
          </p:cNvSpPr>
          <p:nvPr>
            <p:ph type="sldNum" sz="quarter" idx="12"/>
          </p:nvPr>
        </p:nvSpPr>
        <p:spPr/>
        <p:txBody>
          <a:bodyPr/>
          <a:lstStyle/>
          <a:p>
            <a:fld id="{D983F1FA-211D-3044-9E35-958DFBC26156}" type="slidenum">
              <a:rPr lang="en-US" smtClean="0">
                <a:solidFill>
                  <a:prstClr val="white"/>
                </a:solidFill>
              </a:rPr>
              <a:pPr/>
              <a:t>37</a:t>
            </a:fld>
            <a:endParaRPr lang="en-US">
              <a:solidFill>
                <a:prstClr val="white"/>
              </a:solidFill>
            </a:endParaRPr>
          </a:p>
        </p:txBody>
      </p:sp>
      <p:sp>
        <p:nvSpPr>
          <p:cNvPr id="4" name="Title 3">
            <a:extLst>
              <a:ext uri="{FF2B5EF4-FFF2-40B4-BE49-F238E27FC236}">
                <a16:creationId xmlns:a16="http://schemas.microsoft.com/office/drawing/2014/main" id="{F7A0F1DB-48F5-45A5-B345-B7191164CE5B}"/>
              </a:ext>
            </a:extLst>
          </p:cNvPr>
          <p:cNvSpPr>
            <a:spLocks noGrp="1"/>
          </p:cNvSpPr>
          <p:nvPr>
            <p:ph type="title"/>
          </p:nvPr>
        </p:nvSpPr>
        <p:spPr/>
        <p:txBody>
          <a:bodyPr>
            <a:normAutofit fontScale="90000"/>
          </a:bodyPr>
          <a:lstStyle/>
          <a:p>
            <a:r>
              <a:rPr lang="en-US" dirty="0"/>
              <a:t>MDEO Inquiry Resolution</a:t>
            </a:r>
          </a:p>
        </p:txBody>
      </p:sp>
      <p:sp>
        <p:nvSpPr>
          <p:cNvPr id="5" name="Content Placeholder 4">
            <a:extLst>
              <a:ext uri="{FF2B5EF4-FFF2-40B4-BE49-F238E27FC236}">
                <a16:creationId xmlns:a16="http://schemas.microsoft.com/office/drawing/2014/main" id="{B168E150-5736-43FA-BB56-5062D66E3062}"/>
              </a:ext>
            </a:extLst>
          </p:cNvPr>
          <p:cNvSpPr>
            <a:spLocks noGrp="1"/>
          </p:cNvSpPr>
          <p:nvPr>
            <p:ph idx="1"/>
          </p:nvPr>
        </p:nvSpPr>
        <p:spPr>
          <a:xfrm>
            <a:off x="0" y="758716"/>
            <a:ext cx="9028590" cy="5340567"/>
          </a:xfrm>
        </p:spPr>
        <p:txBody>
          <a:bodyPr vert="horz" lIns="91440" tIns="45720" rIns="91440" bIns="45720" rtlCol="0" anchor="t">
            <a:noAutofit/>
          </a:bodyPr>
          <a:lstStyle/>
          <a:p>
            <a:pPr>
              <a:lnSpc>
                <a:spcPct val="80000"/>
              </a:lnSpc>
            </a:pPr>
            <a:r>
              <a:rPr lang="en-US" sz="1600" dirty="0"/>
              <a:t>MDEO receives inquiries and complaints from a variety of sources, including:</a:t>
            </a:r>
          </a:p>
          <a:p>
            <a:pPr lvl="1">
              <a:lnSpc>
                <a:spcPct val="80000"/>
              </a:lnSpc>
              <a:buFont typeface="Arial" panose="020B0604020202020204" pitchFamily="34" charset="0"/>
              <a:buChar char="•"/>
            </a:pPr>
            <a:r>
              <a:rPr lang="en-US" sz="1600" dirty="0"/>
              <a:t>Office of the Undersecretary for Benefits, White house Hotline, Congressional Offices, Regional and District Offices, Veterans Service Organizations, Veterans Health Administration, office of the Inspector General</a:t>
            </a:r>
          </a:p>
          <a:p>
            <a:pPr lvl="1">
              <a:lnSpc>
                <a:spcPct val="80000"/>
              </a:lnSpc>
              <a:buFont typeface="Arial" panose="020B0604020202020204" pitchFamily="34" charset="0"/>
              <a:buChar char="•"/>
            </a:pPr>
            <a:endParaRPr lang="en-US" sz="1600" dirty="0"/>
          </a:p>
          <a:p>
            <a:pPr indent="-285750">
              <a:lnSpc>
                <a:spcPct val="80000"/>
              </a:lnSpc>
            </a:pPr>
            <a:r>
              <a:rPr lang="en-US" sz="1600" dirty="0"/>
              <a:t>Most inquiries and complaints involve:</a:t>
            </a:r>
          </a:p>
          <a:p>
            <a:pPr marL="800100" lvl="1">
              <a:lnSpc>
                <a:spcPct val="80000"/>
              </a:lnSpc>
              <a:buFont typeface="Arial" panose="020B0604020202020204" pitchFamily="34" charset="0"/>
              <a:buChar char="•"/>
            </a:pPr>
            <a:r>
              <a:rPr lang="en-US" sz="1600" dirty="0"/>
              <a:t>Veteran travel issues, appointment scheduling conflicts, examiner complaints, issues claims processors are experiencing with examination requests, Exam Management System inquiries</a:t>
            </a:r>
          </a:p>
          <a:p>
            <a:pPr marL="800100" lvl="1">
              <a:lnSpc>
                <a:spcPct val="80000"/>
              </a:lnSpc>
              <a:buChar char="•"/>
            </a:pPr>
            <a:endParaRPr lang="en-US" sz="1600" dirty="0"/>
          </a:p>
          <a:p>
            <a:pPr marL="400050" indent="-285750">
              <a:lnSpc>
                <a:spcPct val="80000"/>
              </a:lnSpc>
            </a:pPr>
            <a:r>
              <a:rPr lang="en-US" sz="1600" dirty="0"/>
              <a:t>When an inquiry or complaint is received, MDEO takes the following actions:</a:t>
            </a:r>
          </a:p>
          <a:p>
            <a:pPr marL="857250" lvl="1">
              <a:lnSpc>
                <a:spcPct val="80000"/>
              </a:lnSpc>
              <a:buFont typeface="Arial" panose="020B0604020202020204" pitchFamily="34" charset="0"/>
              <a:buChar char="•"/>
            </a:pPr>
            <a:r>
              <a:rPr lang="en-US" sz="1600" dirty="0"/>
              <a:t>Logs and tracks all inquiries</a:t>
            </a:r>
          </a:p>
          <a:p>
            <a:pPr marL="857250" lvl="1">
              <a:lnSpc>
                <a:spcPct val="80000"/>
              </a:lnSpc>
              <a:buFont typeface="Arial" panose="020B0604020202020204" pitchFamily="34" charset="0"/>
              <a:buChar char="•"/>
            </a:pPr>
            <a:r>
              <a:rPr lang="en-US" sz="1600" dirty="0"/>
              <a:t>Thoroughly reviews the inquiry</a:t>
            </a:r>
          </a:p>
          <a:p>
            <a:pPr marL="857250" lvl="1">
              <a:lnSpc>
                <a:spcPct val="80000"/>
              </a:lnSpc>
              <a:buFont typeface="Arial" panose="020B0604020202020204" pitchFamily="34" charset="0"/>
              <a:buChar char="•"/>
            </a:pPr>
            <a:r>
              <a:rPr lang="en-US" sz="1600" dirty="0"/>
              <a:t>Review VA Systems</a:t>
            </a:r>
          </a:p>
          <a:p>
            <a:pPr marL="857250" lvl="1">
              <a:lnSpc>
                <a:spcPct val="80000"/>
              </a:lnSpc>
              <a:buFont typeface="Arial" panose="020B0604020202020204" pitchFamily="34" charset="0"/>
              <a:buChar char="•"/>
            </a:pPr>
            <a:r>
              <a:rPr lang="en-US" sz="1600" dirty="0"/>
              <a:t>Thoroughly review the Veterans file, and any completed exams, if applicable</a:t>
            </a:r>
          </a:p>
          <a:p>
            <a:pPr marL="857250" lvl="1">
              <a:lnSpc>
                <a:spcPct val="80000"/>
              </a:lnSpc>
              <a:buFont typeface="Arial" panose="020B0604020202020204" pitchFamily="34" charset="0"/>
              <a:buChar char="•"/>
            </a:pPr>
            <a:r>
              <a:rPr lang="en-US" sz="1600" dirty="0"/>
              <a:t>Contact MDE vendors for action</a:t>
            </a:r>
          </a:p>
          <a:p>
            <a:pPr marL="857250" lvl="1">
              <a:lnSpc>
                <a:spcPct val="80000"/>
              </a:lnSpc>
              <a:buFont typeface="Arial" panose="020B0604020202020204" pitchFamily="34" charset="0"/>
              <a:buChar char="•"/>
            </a:pPr>
            <a:r>
              <a:rPr lang="en-US" sz="1600" dirty="0"/>
              <a:t>Contact Veterans for more information or to report resolution</a:t>
            </a:r>
          </a:p>
          <a:p>
            <a:pPr marL="857250" lvl="1">
              <a:lnSpc>
                <a:spcPct val="80000"/>
              </a:lnSpc>
              <a:buFont typeface="Arial" panose="020B0604020202020204" pitchFamily="34" charset="0"/>
              <a:buChar char="•"/>
            </a:pPr>
            <a:endParaRPr lang="en-US" sz="1600" dirty="0"/>
          </a:p>
          <a:p>
            <a:pPr marL="457200" indent="-285750">
              <a:lnSpc>
                <a:spcPct val="80000"/>
              </a:lnSpc>
            </a:pPr>
            <a:r>
              <a:rPr lang="en-US" sz="1600" dirty="0"/>
              <a:t>After completion of investigation, a formal response is prepared and provided to the requesting party</a:t>
            </a:r>
          </a:p>
          <a:p>
            <a:pPr marL="457200" indent="-285750">
              <a:lnSpc>
                <a:spcPct val="80000"/>
              </a:lnSpc>
            </a:pPr>
            <a:endParaRPr lang="en-US" sz="1600" dirty="0"/>
          </a:p>
          <a:p>
            <a:pPr marL="457200" indent="-285750">
              <a:lnSpc>
                <a:spcPct val="80000"/>
              </a:lnSpc>
            </a:pPr>
            <a:r>
              <a:rPr lang="en-US" sz="1600" dirty="0"/>
              <a:t>MDEO strives to resolve all inquiries and complaints in 10 days or less</a:t>
            </a:r>
          </a:p>
          <a:p>
            <a:pPr marL="857250" lvl="1">
              <a:lnSpc>
                <a:spcPct val="80000"/>
              </a:lnSpc>
              <a:buFont typeface="Arial" panose="020B0604020202020204" pitchFamily="34" charset="0"/>
              <a:buChar char="•"/>
            </a:pPr>
            <a:r>
              <a:rPr lang="en-US" sz="1600" dirty="0"/>
              <a:t>	MDEO can pursue additional avenues to address emergent issues in a shorter time period </a:t>
            </a:r>
          </a:p>
          <a:p>
            <a:endParaRPr lang="en-US" dirty="0"/>
          </a:p>
        </p:txBody>
      </p:sp>
    </p:spTree>
    <p:extLst>
      <p:ext uri="{BB962C8B-B14F-4D97-AF65-F5344CB8AC3E}">
        <p14:creationId xmlns:p14="http://schemas.microsoft.com/office/powerpoint/2010/main" val="3810330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209BD1-CC0F-43A4-B515-73DC9AA5AF63}"/>
              </a:ext>
            </a:extLst>
          </p:cNvPr>
          <p:cNvSpPr>
            <a:spLocks noGrp="1"/>
          </p:cNvSpPr>
          <p:nvPr>
            <p:ph type="sldNum" sz="quarter" idx="12"/>
          </p:nvPr>
        </p:nvSpPr>
        <p:spPr/>
        <p:txBody>
          <a:bodyPr/>
          <a:lstStyle/>
          <a:p>
            <a:fld id="{D983F1FA-211D-3044-9E35-958DFBC26156}" type="slidenum">
              <a:rPr lang="en-US" smtClean="0">
                <a:solidFill>
                  <a:prstClr val="white"/>
                </a:solidFill>
              </a:rPr>
              <a:pPr/>
              <a:t>38</a:t>
            </a:fld>
            <a:endParaRPr lang="en-US" dirty="0">
              <a:solidFill>
                <a:prstClr val="white"/>
              </a:solidFill>
            </a:endParaRPr>
          </a:p>
        </p:txBody>
      </p:sp>
      <p:sp>
        <p:nvSpPr>
          <p:cNvPr id="4" name="Title 3">
            <a:extLst>
              <a:ext uri="{FF2B5EF4-FFF2-40B4-BE49-F238E27FC236}">
                <a16:creationId xmlns:a16="http://schemas.microsoft.com/office/drawing/2014/main" id="{F7A0F1DB-48F5-45A5-B345-B7191164CE5B}"/>
              </a:ext>
            </a:extLst>
          </p:cNvPr>
          <p:cNvSpPr>
            <a:spLocks noGrp="1"/>
          </p:cNvSpPr>
          <p:nvPr>
            <p:ph type="title"/>
          </p:nvPr>
        </p:nvSpPr>
        <p:spPr/>
        <p:txBody>
          <a:bodyPr>
            <a:normAutofit fontScale="90000"/>
          </a:bodyPr>
          <a:lstStyle/>
          <a:p>
            <a:r>
              <a:rPr lang="en-US" dirty="0"/>
              <a:t>Additional Examination Resources</a:t>
            </a:r>
          </a:p>
        </p:txBody>
      </p:sp>
      <p:sp>
        <p:nvSpPr>
          <p:cNvPr id="2" name="TextBox 1">
            <a:extLst>
              <a:ext uri="{FF2B5EF4-FFF2-40B4-BE49-F238E27FC236}">
                <a16:creationId xmlns:a16="http://schemas.microsoft.com/office/drawing/2014/main" id="{B2B95064-D6BC-4EBA-A7B8-CE38669646D5}"/>
              </a:ext>
            </a:extLst>
          </p:cNvPr>
          <p:cNvSpPr txBox="1"/>
          <p:nvPr/>
        </p:nvSpPr>
        <p:spPr>
          <a:xfrm>
            <a:off x="285749" y="790575"/>
            <a:ext cx="8772525"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lumMod val="50000"/>
                  </a:schemeClr>
                </a:solidFill>
                <a:hlinkClick r:id="rId3">
                  <a:extLst>
                    <a:ext uri="{A12FA001-AC4F-418D-AE19-62706E023703}">
                      <ahyp:hlinkClr xmlns:ahyp="http://schemas.microsoft.com/office/drawing/2018/hyperlinkcolor" val="tx"/>
                    </a:ext>
                  </a:extLst>
                </a:hlinkClick>
              </a:rPr>
              <a:t>How To File A VA Disability Claim | Veterans Affairs </a:t>
            </a:r>
            <a:endParaRPr lang="en-US" sz="2400" dirty="0">
              <a:solidFill>
                <a:schemeClr val="accent2">
                  <a:lumMod val="50000"/>
                </a:schemeClr>
              </a:solidFill>
            </a:endParaRPr>
          </a:p>
          <a:p>
            <a:pPr marL="742950" lvl="1" indent="-285750">
              <a:buFont typeface="Arial" panose="020B0604020202020204" pitchFamily="34" charset="0"/>
              <a:buChar char="•"/>
            </a:pPr>
            <a:r>
              <a:rPr lang="en-US" sz="2400" dirty="0"/>
              <a:t>Information on filing claims and submitting evidence</a:t>
            </a:r>
          </a:p>
          <a:p>
            <a:pPr lvl="1"/>
            <a:endParaRPr lang="en-US" sz="2400" dirty="0"/>
          </a:p>
          <a:p>
            <a:pPr marL="285750" indent="-285750">
              <a:buFont typeface="Arial" panose="020B0604020202020204" pitchFamily="34" charset="0"/>
              <a:buChar char="•"/>
            </a:pPr>
            <a:r>
              <a:rPr lang="en-US" sz="2400" dirty="0">
                <a:solidFill>
                  <a:schemeClr val="accent2">
                    <a:lumMod val="50000"/>
                  </a:schemeClr>
                </a:solidFill>
                <a:hlinkClick r:id="rId4">
                  <a:extLst>
                    <a:ext uri="{A12FA001-AC4F-418D-AE19-62706E023703}">
                      <ahyp:hlinkClr xmlns:ahyp="http://schemas.microsoft.com/office/drawing/2018/hyperlinkcolor" val="tx"/>
                    </a:ext>
                  </a:extLst>
                </a:hlinkClick>
              </a:rPr>
              <a:t>VA Claim Exam (C &amp;P Exam) | Veterans Affairs </a:t>
            </a:r>
            <a:endParaRPr lang="en-US" sz="2400" dirty="0">
              <a:solidFill>
                <a:schemeClr val="accent2">
                  <a:lumMod val="50000"/>
                </a:schemeClr>
              </a:solidFill>
            </a:endParaRPr>
          </a:p>
          <a:p>
            <a:pPr marL="742950" lvl="1" indent="-285750">
              <a:buFont typeface="Arial" panose="020B0604020202020204" pitchFamily="34" charset="0"/>
              <a:buChar char="•"/>
            </a:pPr>
            <a:r>
              <a:rPr lang="en-US" sz="2400" dirty="0"/>
              <a:t>Answers to commonly asked questions about VA claims exams</a:t>
            </a:r>
          </a:p>
          <a:p>
            <a:pPr lvl="1"/>
            <a:endParaRPr lang="en-US" sz="2400" dirty="0"/>
          </a:p>
          <a:p>
            <a:pPr marL="285750" indent="-285750">
              <a:buFont typeface="Arial" panose="020B0604020202020204" pitchFamily="34" charset="0"/>
              <a:buChar char="•"/>
            </a:pPr>
            <a:r>
              <a:rPr lang="en-US" sz="2400" dirty="0">
                <a:solidFill>
                  <a:schemeClr val="accent2">
                    <a:lumMod val="50000"/>
                  </a:schemeClr>
                </a:solidFill>
                <a:hlinkClick r:id="rId5">
                  <a:extLst>
                    <a:ext uri="{A12FA001-AC4F-418D-AE19-62706E023703}">
                      <ahyp:hlinkClr xmlns:ahyp="http://schemas.microsoft.com/office/drawing/2018/hyperlinkcolor" val="tx"/>
                    </a:ext>
                  </a:extLst>
                </a:hlinkClick>
              </a:rPr>
              <a:t>VA Claim Exam (C&amp;P Exam) Information and Exam FAQ Links | Veterans Affairs </a:t>
            </a:r>
            <a:endParaRPr lang="en-US" sz="2400" dirty="0">
              <a:solidFill>
                <a:schemeClr val="accent2">
                  <a:lumMod val="50000"/>
                </a:schemeClr>
              </a:solidFill>
            </a:endParaRPr>
          </a:p>
          <a:p>
            <a:pPr marL="742950" lvl="1" indent="-285750">
              <a:buFont typeface="Arial" panose="020B0604020202020204" pitchFamily="34" charset="0"/>
              <a:buChar char="•"/>
            </a:pPr>
            <a:r>
              <a:rPr lang="en-US" sz="2400" dirty="0"/>
              <a:t>Provides information on the examination process and links to additional claims related pages </a:t>
            </a:r>
          </a:p>
        </p:txBody>
      </p:sp>
    </p:spTree>
    <p:extLst>
      <p:ext uri="{BB962C8B-B14F-4D97-AF65-F5344CB8AC3E}">
        <p14:creationId xmlns:p14="http://schemas.microsoft.com/office/powerpoint/2010/main" val="2610685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817B-01DF-45E6-B943-BB3338F8CC36}"/>
              </a:ext>
            </a:extLst>
          </p:cNvPr>
          <p:cNvSpPr>
            <a:spLocks noGrp="1"/>
          </p:cNvSpPr>
          <p:nvPr>
            <p:ph type="ctrTitle"/>
          </p:nvPr>
        </p:nvSpPr>
        <p:spPr/>
        <p:txBody>
          <a:bodyPr/>
          <a:lstStyle/>
          <a:p>
            <a:r>
              <a:rPr lang="en-US" dirty="0"/>
              <a:t>VA Foreign Medical Program (FMP) – Information Briefing</a:t>
            </a:r>
          </a:p>
        </p:txBody>
      </p:sp>
      <p:sp>
        <p:nvSpPr>
          <p:cNvPr id="4" name="TextBox 3">
            <a:extLst>
              <a:ext uri="{FF2B5EF4-FFF2-40B4-BE49-F238E27FC236}">
                <a16:creationId xmlns:a16="http://schemas.microsoft.com/office/drawing/2014/main" id="{C666C4C4-D737-4296-BD67-B6429566B1F8}"/>
              </a:ext>
            </a:extLst>
          </p:cNvPr>
          <p:cNvSpPr txBox="1"/>
          <p:nvPr/>
        </p:nvSpPr>
        <p:spPr>
          <a:xfrm>
            <a:off x="3590214" y="3192945"/>
            <a:ext cx="3161576" cy="300082"/>
          </a:xfrm>
          <a:prstGeom prst="rect">
            <a:avLst/>
          </a:prstGeom>
          <a:noFill/>
        </p:spPr>
        <p:txBody>
          <a:bodyPr wrap="square" rtlCol="0">
            <a:spAutoFit/>
          </a:bodyPr>
          <a:lstStyle/>
          <a:p>
            <a:pPr algn="r" defTabSz="514350"/>
            <a:fld id="{9CA3CA01-D689-475E-AA61-22E8A1009521}" type="datetime3">
              <a:rPr lang="en-US" sz="1350" b="1">
                <a:solidFill>
                  <a:srgbClr val="1F497D"/>
                </a:solidFill>
                <a:latin typeface="Calibri"/>
              </a:rPr>
              <a:pPr algn="r" defTabSz="514350"/>
              <a:t>29 April 2024</a:t>
            </a:fld>
            <a:endParaRPr lang="en-US" sz="1350" b="1" dirty="0">
              <a:solidFill>
                <a:srgbClr val="1F497D"/>
              </a:solidFill>
              <a:latin typeface="Calibri"/>
            </a:endParaRPr>
          </a:p>
        </p:txBody>
      </p:sp>
      <p:sp>
        <p:nvSpPr>
          <p:cNvPr id="6" name="TextBox 5">
            <a:extLst>
              <a:ext uri="{FF2B5EF4-FFF2-40B4-BE49-F238E27FC236}">
                <a16:creationId xmlns:a16="http://schemas.microsoft.com/office/drawing/2014/main" id="{ED19813A-B709-45BA-BC79-37B963E89728}"/>
              </a:ext>
            </a:extLst>
          </p:cNvPr>
          <p:cNvSpPr txBox="1"/>
          <p:nvPr/>
        </p:nvSpPr>
        <p:spPr>
          <a:xfrm>
            <a:off x="152400" y="3771901"/>
            <a:ext cx="3905250" cy="507831"/>
          </a:xfrm>
          <a:prstGeom prst="rect">
            <a:avLst/>
          </a:prstGeom>
          <a:noFill/>
        </p:spPr>
        <p:txBody>
          <a:bodyPr wrap="square" rtlCol="0">
            <a:spAutoFit/>
          </a:bodyPr>
          <a:lstStyle/>
          <a:p>
            <a:pPr defTabSz="685800"/>
            <a:r>
              <a:rPr lang="en-US" sz="1350" b="1" dirty="0">
                <a:solidFill>
                  <a:prstClr val="black"/>
                </a:solidFill>
                <a:latin typeface="Calibri"/>
              </a:rPr>
              <a:t>Andrew Szymczak</a:t>
            </a:r>
          </a:p>
          <a:p>
            <a:pPr defTabSz="685800"/>
            <a:r>
              <a:rPr lang="en-US" sz="1350" dirty="0">
                <a:solidFill>
                  <a:prstClr val="black"/>
                </a:solidFill>
                <a:latin typeface="Calibri"/>
              </a:rPr>
              <a:t>Director </a:t>
            </a:r>
          </a:p>
        </p:txBody>
      </p:sp>
    </p:spTree>
    <p:extLst>
      <p:ext uri="{BB962C8B-B14F-4D97-AF65-F5344CB8AC3E}">
        <p14:creationId xmlns:p14="http://schemas.microsoft.com/office/powerpoint/2010/main" val="219835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B1600-2057-4BCF-8C61-2B453A676624}"/>
              </a:ext>
            </a:extLst>
          </p:cNvPr>
          <p:cNvSpPr>
            <a:spLocks noGrp="1"/>
          </p:cNvSpPr>
          <p:nvPr>
            <p:ph idx="1"/>
          </p:nvPr>
        </p:nvSpPr>
        <p:spPr>
          <a:xfrm>
            <a:off x="95250" y="675740"/>
            <a:ext cx="8953500" cy="5813394"/>
          </a:xfrm>
        </p:spPr>
        <p:txBody>
          <a:bodyPr vert="horz" lIns="91440" tIns="45720" rIns="91440" bIns="45720" rtlCol="0" anchor="t">
            <a:normAutofit/>
          </a:bodyPr>
          <a:lstStyle/>
          <a:p>
            <a:pPr marL="0" indent="0" algn="l" fontAlgn="base">
              <a:buNone/>
            </a:pPr>
            <a:r>
              <a:rPr lang="en-US" sz="2400" b="0" i="0" dirty="0">
                <a:solidFill>
                  <a:srgbClr val="2E2E2E"/>
                </a:solidFill>
                <a:effectLst/>
                <a:latin typeface="Arial" panose="020B0604020202020204" pitchFamily="34" charset="0"/>
                <a:cs typeface="Arial" panose="020B0604020202020204" pitchFamily="34" charset="0"/>
              </a:rPr>
              <a:t>If you are a Veteran who lives overseas, you remain entitled to the benefits and services you earned through your military service. </a:t>
            </a:r>
            <a:r>
              <a:rPr lang="en-US" sz="2400" b="1" i="0" dirty="0">
                <a:solidFill>
                  <a:srgbClr val="2E2E2E"/>
                </a:solidFill>
                <a:effectLst/>
                <a:latin typeface="Arial" panose="020B0604020202020204" pitchFamily="34" charset="0"/>
                <a:cs typeface="Arial" panose="020B0604020202020204" pitchFamily="34" charset="0"/>
              </a:rPr>
              <a:t>Most</a:t>
            </a:r>
            <a:r>
              <a:rPr lang="en-US" sz="2400" b="0" i="0" dirty="0">
                <a:solidFill>
                  <a:srgbClr val="2E2E2E"/>
                </a:solidFill>
                <a:effectLst/>
                <a:latin typeface="Arial" panose="020B0604020202020204" pitchFamily="34" charset="0"/>
                <a:cs typeface="Arial" panose="020B0604020202020204" pitchFamily="34" charset="0"/>
              </a:rPr>
              <a:t> VA benefits are payable regardless of your place of residence or nationality. </a:t>
            </a:r>
          </a:p>
          <a:p>
            <a:pPr marL="0" indent="0" algn="l" fontAlgn="base">
              <a:buNone/>
            </a:pPr>
            <a:endParaRPr lang="en-US" sz="2400" b="0" i="0" dirty="0">
              <a:solidFill>
                <a:srgbClr val="2E2E2E"/>
              </a:solidFill>
              <a:effectLst/>
              <a:latin typeface="Arial" panose="020B0604020202020204" pitchFamily="34" charset="0"/>
              <a:cs typeface="Arial" panose="020B0604020202020204" pitchFamily="34" charset="0"/>
            </a:endParaRPr>
          </a:p>
          <a:p>
            <a:pPr marL="0" indent="0" algn="l" fontAlgn="base">
              <a:buNone/>
            </a:pPr>
            <a:r>
              <a:rPr lang="en-US" sz="2400" b="0" i="0" dirty="0">
                <a:solidFill>
                  <a:srgbClr val="1B1B1B"/>
                </a:solidFill>
                <a:effectLst/>
                <a:latin typeface="Arial" panose="020B0604020202020204" pitchFamily="34" charset="0"/>
                <a:cs typeface="Arial" panose="020B0604020202020204" pitchFamily="34" charset="0"/>
              </a:rPr>
              <a:t> </a:t>
            </a:r>
          </a:p>
          <a:p>
            <a:pPr marL="0" indent="0">
              <a:buNone/>
            </a:pPr>
            <a:endParaRPr lang="en-US" dirty="0"/>
          </a:p>
        </p:txBody>
      </p:sp>
      <p:sp>
        <p:nvSpPr>
          <p:cNvPr id="3" name="Slide Number Placeholder 2">
            <a:extLst>
              <a:ext uri="{FF2B5EF4-FFF2-40B4-BE49-F238E27FC236}">
                <a16:creationId xmlns:a16="http://schemas.microsoft.com/office/drawing/2014/main" id="{DBE7F5B7-D704-40D4-9DC5-92DE0B2D1B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6">
            <a:extLst>
              <a:ext uri="{FF2B5EF4-FFF2-40B4-BE49-F238E27FC236}">
                <a16:creationId xmlns:a16="http://schemas.microsoft.com/office/drawing/2014/main" id="{3F124156-3603-4DDC-964D-5A0C5DF76B91}"/>
              </a:ext>
            </a:extLst>
          </p:cNvPr>
          <p:cNvSpPr>
            <a:spLocks noGrp="1"/>
          </p:cNvSpPr>
          <p:nvPr>
            <p:ph type="title"/>
          </p:nvPr>
        </p:nvSpPr>
        <p:spPr/>
        <p:txBody>
          <a:bodyPr>
            <a:normAutofit fontScale="90000"/>
          </a:bodyPr>
          <a:lstStyle/>
          <a:p>
            <a:r>
              <a:rPr lang="en-US" dirty="0"/>
              <a:t>VA Benefits &amp; Veterans Abroad</a:t>
            </a:r>
          </a:p>
        </p:txBody>
      </p:sp>
      <p:pic>
        <p:nvPicPr>
          <p:cNvPr id="8" name="Picture 7">
            <a:extLst>
              <a:ext uri="{FF2B5EF4-FFF2-40B4-BE49-F238E27FC236}">
                <a16:creationId xmlns:a16="http://schemas.microsoft.com/office/drawing/2014/main" id="{E411B465-57B5-39A8-5F14-0B0893D68D6B}"/>
              </a:ext>
            </a:extLst>
          </p:cNvPr>
          <p:cNvPicPr>
            <a:picLocks noChangeAspect="1"/>
          </p:cNvPicPr>
          <p:nvPr/>
        </p:nvPicPr>
        <p:blipFill>
          <a:blip r:embed="rId3"/>
          <a:stretch>
            <a:fillRect/>
          </a:stretch>
        </p:blipFill>
        <p:spPr>
          <a:xfrm>
            <a:off x="2270649" y="2895785"/>
            <a:ext cx="4210050" cy="2628900"/>
          </a:xfrm>
          <a:prstGeom prst="rect">
            <a:avLst/>
          </a:prstGeom>
        </p:spPr>
      </p:pic>
    </p:spTree>
    <p:extLst>
      <p:ext uri="{BB962C8B-B14F-4D97-AF65-F5344CB8AC3E}">
        <p14:creationId xmlns:p14="http://schemas.microsoft.com/office/powerpoint/2010/main" val="792701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2B4C-4C25-4BE6-9947-00BEBAE2A474}"/>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7A926506-C12F-4156-B139-BD5A474C6909}"/>
              </a:ext>
            </a:extLst>
          </p:cNvPr>
          <p:cNvSpPr>
            <a:spLocks noGrp="1"/>
          </p:cNvSpPr>
          <p:nvPr>
            <p:ph idx="1"/>
          </p:nvPr>
        </p:nvSpPr>
        <p:spPr/>
        <p:txBody>
          <a:bodyPr>
            <a:normAutofit/>
          </a:bodyPr>
          <a:lstStyle/>
          <a:p>
            <a:r>
              <a:rPr lang="en-US" dirty="0"/>
              <a:t>FMP Program Overview</a:t>
            </a:r>
          </a:p>
          <a:p>
            <a:r>
              <a:rPr lang="en-US" dirty="0"/>
              <a:t>Eligibility</a:t>
            </a:r>
          </a:p>
          <a:p>
            <a:r>
              <a:rPr lang="en-US" dirty="0"/>
              <a:t>Application Process</a:t>
            </a:r>
          </a:p>
          <a:p>
            <a:r>
              <a:rPr lang="en-US" dirty="0"/>
              <a:t>Claims Process</a:t>
            </a:r>
          </a:p>
          <a:p>
            <a:r>
              <a:rPr lang="en-US" dirty="0"/>
              <a:t>FMP Payments</a:t>
            </a:r>
          </a:p>
          <a:p>
            <a:r>
              <a:rPr lang="en-US" dirty="0"/>
              <a:t>Key Points of Consideration / Helpful Tips</a:t>
            </a:r>
          </a:p>
          <a:p>
            <a:r>
              <a:rPr lang="en-US" dirty="0"/>
              <a:t>Veteran Submitted Questions and Answers</a:t>
            </a:r>
          </a:p>
          <a:p>
            <a:r>
              <a:rPr lang="en-US" dirty="0"/>
              <a:t>Accessing Ask VA (AVA) for FMP Inquiries</a:t>
            </a:r>
          </a:p>
          <a:p>
            <a:r>
              <a:rPr lang="en-US" dirty="0"/>
              <a:t>Additional Resources and Further Information</a:t>
            </a:r>
          </a:p>
          <a:p>
            <a:endParaRPr lang="en-US" dirty="0"/>
          </a:p>
          <a:p>
            <a:endParaRPr lang="en-US" dirty="0"/>
          </a:p>
        </p:txBody>
      </p:sp>
    </p:spTree>
    <p:extLst>
      <p:ext uri="{BB962C8B-B14F-4D97-AF65-F5344CB8AC3E}">
        <p14:creationId xmlns:p14="http://schemas.microsoft.com/office/powerpoint/2010/main" val="2761315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6A37-B66C-4B96-9D47-B102AA32EECB}"/>
              </a:ext>
            </a:extLst>
          </p:cNvPr>
          <p:cNvSpPr>
            <a:spLocks noGrp="1"/>
          </p:cNvSpPr>
          <p:nvPr>
            <p:ph type="title"/>
          </p:nvPr>
        </p:nvSpPr>
        <p:spPr/>
        <p:txBody>
          <a:bodyPr/>
          <a:lstStyle/>
          <a:p>
            <a:pPr algn="ctr"/>
            <a:r>
              <a:rPr lang="en-US" dirty="0"/>
              <a:t>Program Overview</a:t>
            </a:r>
          </a:p>
        </p:txBody>
      </p:sp>
      <p:sp>
        <p:nvSpPr>
          <p:cNvPr id="11" name="TextBox 10">
            <a:extLst>
              <a:ext uri="{FF2B5EF4-FFF2-40B4-BE49-F238E27FC236}">
                <a16:creationId xmlns:a16="http://schemas.microsoft.com/office/drawing/2014/main" id="{899484DB-ED51-46BD-919F-1ED23B141360}"/>
              </a:ext>
            </a:extLst>
          </p:cNvPr>
          <p:cNvSpPr txBox="1"/>
          <p:nvPr/>
        </p:nvSpPr>
        <p:spPr>
          <a:xfrm>
            <a:off x="142875" y="1543051"/>
            <a:ext cx="8858250" cy="3970318"/>
          </a:xfrm>
          <a:prstGeom prst="rect">
            <a:avLst/>
          </a:prstGeom>
          <a:noFill/>
        </p:spPr>
        <p:txBody>
          <a:bodyPr wrap="square">
            <a:spAutoFit/>
          </a:bodyPr>
          <a:lstStyle/>
          <a:p>
            <a:pPr marL="257175" indent="-257175" defTabSz="685800">
              <a:buFont typeface="Arial" panose="020B0604020202020204" pitchFamily="34" charset="0"/>
              <a:buChar char="•"/>
            </a:pPr>
            <a:r>
              <a:rPr lang="en-US" dirty="0">
                <a:solidFill>
                  <a:srgbClr val="2E2E2E"/>
                </a:solidFill>
                <a:latin typeface="Arial" panose="020B0604020202020204" pitchFamily="34" charset="0"/>
              </a:rPr>
              <a:t>FMP provides reimbursement to Veterans living and travelling abroad for health care services, medications, and durable medical equipment for service-connected conditions and conditions associated with and held to be aggravating a service-connected condition. </a:t>
            </a:r>
          </a:p>
          <a:p>
            <a:pPr marL="257175" indent="-257175" defTabSz="685800">
              <a:buFont typeface="Arial" panose="020B0604020202020204" pitchFamily="34" charset="0"/>
              <a:buChar char="•"/>
            </a:pPr>
            <a:endParaRPr lang="en-US" dirty="0">
              <a:solidFill>
                <a:srgbClr val="2E2E2E"/>
              </a:solidFill>
              <a:latin typeface="Arial" panose="020B0604020202020204" pitchFamily="34" charset="0"/>
            </a:endParaRPr>
          </a:p>
          <a:p>
            <a:pPr marL="257175" indent="-257175" defTabSz="685800">
              <a:buFont typeface="Arial" panose="020B0604020202020204" pitchFamily="34" charset="0"/>
              <a:buChar char="•"/>
            </a:pPr>
            <a:r>
              <a:rPr lang="en-US" dirty="0">
                <a:solidFill>
                  <a:srgbClr val="2E2E2E"/>
                </a:solidFill>
                <a:latin typeface="Arial" panose="020B0604020202020204" pitchFamily="34" charset="0"/>
              </a:rPr>
              <a:t>VA may authorize foreign medical services for any condition if you are participating in the VA Veterans Readiness and Employment Program (formerly known as the Vocational Rehabilitation Program - Title 38, U.S. Code, Chapter 31).</a:t>
            </a:r>
          </a:p>
          <a:p>
            <a:pPr marL="684610" lvl="1" indent="-257175" defTabSz="685800">
              <a:buFontTx/>
              <a:buChar char="-"/>
            </a:pPr>
            <a:r>
              <a:rPr lang="en-US" dirty="0">
                <a:solidFill>
                  <a:srgbClr val="2E2E2E"/>
                </a:solidFill>
                <a:latin typeface="Arial" panose="020B0604020202020204" pitchFamily="34" charset="0"/>
              </a:rPr>
              <a:t>Claims associated with this program </a:t>
            </a:r>
            <a:r>
              <a:rPr lang="en-US" u="sng" dirty="0">
                <a:solidFill>
                  <a:srgbClr val="2E2E2E"/>
                </a:solidFill>
                <a:latin typeface="Arial" panose="020B0604020202020204" pitchFamily="34" charset="0"/>
              </a:rPr>
              <a:t>must</a:t>
            </a:r>
            <a:r>
              <a:rPr lang="en-US" dirty="0">
                <a:solidFill>
                  <a:srgbClr val="2E2E2E"/>
                </a:solidFill>
                <a:latin typeface="Arial" panose="020B0604020202020204" pitchFamily="34" charset="0"/>
              </a:rPr>
              <a:t> have a referral and current treatment plan from a VBA Case Manager.</a:t>
            </a:r>
          </a:p>
          <a:p>
            <a:pPr marL="684610" lvl="1" indent="-257175" defTabSz="685800">
              <a:buFontTx/>
              <a:buChar char="-"/>
            </a:pPr>
            <a:endParaRPr lang="en-US" dirty="0">
              <a:solidFill>
                <a:srgbClr val="2E2E2E"/>
              </a:solidFill>
              <a:latin typeface="Arial" panose="020B0604020202020204" pitchFamily="34" charset="0"/>
            </a:endParaRPr>
          </a:p>
          <a:p>
            <a:pPr marL="257175" indent="-257175" defTabSz="685800">
              <a:buFont typeface="Arial" panose="020B0604020202020204" pitchFamily="34" charset="0"/>
              <a:buChar char="•"/>
            </a:pPr>
            <a:r>
              <a:rPr lang="en-US" altLang="en-US" dirty="0">
                <a:solidFill>
                  <a:prstClr val="black"/>
                </a:solidFill>
                <a:latin typeface="Arial" panose="020B0604020202020204" pitchFamily="34" charset="0"/>
                <a:cs typeface="Arial" panose="020B0604020202020204" pitchFamily="34" charset="0"/>
              </a:rPr>
              <a:t>FMP only covers treatment for service-connected conditions, even for 100% permanent and total service-connected disabled Veterans. </a:t>
            </a:r>
            <a:endParaRPr lang="en-US" dirty="0">
              <a:solidFill>
                <a:srgbClr val="2E2E2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endParaRPr lang="en-US" dirty="0">
              <a:solidFill>
                <a:srgbClr val="2E2E2E"/>
              </a:solidFill>
              <a:latin typeface="Arial" panose="020B0604020202020204" pitchFamily="34" charset="0"/>
            </a:endParaRPr>
          </a:p>
        </p:txBody>
      </p:sp>
    </p:spTree>
    <p:extLst>
      <p:ext uri="{BB962C8B-B14F-4D97-AF65-F5344CB8AC3E}">
        <p14:creationId xmlns:p14="http://schemas.microsoft.com/office/powerpoint/2010/main" val="2508482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FF7A-94A8-44B2-B764-DB2CF2BA1626}"/>
              </a:ext>
            </a:extLst>
          </p:cNvPr>
          <p:cNvSpPr>
            <a:spLocks noGrp="1"/>
          </p:cNvSpPr>
          <p:nvPr>
            <p:ph type="title"/>
          </p:nvPr>
        </p:nvSpPr>
        <p:spPr/>
        <p:txBody>
          <a:bodyPr/>
          <a:lstStyle/>
          <a:p>
            <a:pPr algn="ctr"/>
            <a:r>
              <a:rPr lang="en-US" dirty="0"/>
              <a:t>Eligibility</a:t>
            </a:r>
          </a:p>
        </p:txBody>
      </p:sp>
      <p:sp>
        <p:nvSpPr>
          <p:cNvPr id="3" name="Content Placeholder 2">
            <a:extLst>
              <a:ext uri="{FF2B5EF4-FFF2-40B4-BE49-F238E27FC236}">
                <a16:creationId xmlns:a16="http://schemas.microsoft.com/office/drawing/2014/main" id="{1F4B755D-48AF-407B-914F-D57C997A821C}"/>
              </a:ext>
            </a:extLst>
          </p:cNvPr>
          <p:cNvSpPr>
            <a:spLocks noGrp="1"/>
          </p:cNvSpPr>
          <p:nvPr>
            <p:ph idx="1"/>
          </p:nvPr>
        </p:nvSpPr>
        <p:spPr/>
        <p:txBody>
          <a:bodyPr>
            <a:normAutofit/>
          </a:bodyPr>
          <a:lstStyle/>
          <a:p>
            <a:r>
              <a:rPr lang="en-US" altLang="en-US" sz="1800" dirty="0">
                <a:latin typeface="Arial" panose="020B0604020202020204" pitchFamily="34" charset="0"/>
                <a:cs typeface="Arial" panose="020B0604020202020204" pitchFamily="34" charset="0"/>
              </a:rPr>
              <a:t>Veterans with service-connected disabilities are not required to be living outside of the United States. Veterans with service-connected disabilities travelling outside of the United States are also eligible.</a:t>
            </a:r>
          </a:p>
          <a:p>
            <a:pPr marL="0" indent="0">
              <a:buNone/>
            </a:pPr>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Veterans with service-connected disabilities, regardless of the percentage of the rating, are eligible to participate in the program. </a:t>
            </a:r>
          </a:p>
          <a:p>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Veterans in the Chapter 31 </a:t>
            </a:r>
            <a:r>
              <a:rPr lang="en-US" sz="1800" dirty="0">
                <a:solidFill>
                  <a:srgbClr val="2E2E2E"/>
                </a:solidFill>
                <a:latin typeface="Arial" panose="020B0604020202020204" pitchFamily="34" charset="0"/>
                <a:cs typeface="Arial" panose="020B0604020202020204" pitchFamily="34" charset="0"/>
              </a:rPr>
              <a:t>VA Veterans Readiness and Employment (VRE) Program</a:t>
            </a:r>
            <a:r>
              <a:rPr lang="en-US" altLang="en-US" sz="1800" dirty="0">
                <a:latin typeface="Arial" panose="020B0604020202020204" pitchFamily="34" charset="0"/>
                <a:cs typeface="Arial" panose="020B0604020202020204" pitchFamily="34" charset="0"/>
              </a:rPr>
              <a:t> can have medical or dental services reimbursed for non-service-connected conditions as long as the case manager deems the treatment is necessary to continue in the program. </a:t>
            </a:r>
          </a:p>
          <a:p>
            <a:pPr marL="0" indent="0">
              <a:buNone/>
            </a:pPr>
            <a:endParaRPr lang="en-US" altLang="en-US" dirty="0"/>
          </a:p>
          <a:p>
            <a:endParaRPr lang="en-US" altLang="en-US" dirty="0"/>
          </a:p>
          <a:p>
            <a:endParaRPr lang="en-US" dirty="0"/>
          </a:p>
        </p:txBody>
      </p:sp>
    </p:spTree>
    <p:extLst>
      <p:ext uri="{BB962C8B-B14F-4D97-AF65-F5344CB8AC3E}">
        <p14:creationId xmlns:p14="http://schemas.microsoft.com/office/powerpoint/2010/main" val="3776550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DDA9-4CDC-4C86-98F0-F1A86FEB1E39}"/>
              </a:ext>
            </a:extLst>
          </p:cNvPr>
          <p:cNvSpPr>
            <a:spLocks noGrp="1"/>
          </p:cNvSpPr>
          <p:nvPr>
            <p:ph type="title"/>
          </p:nvPr>
        </p:nvSpPr>
        <p:spPr/>
        <p:txBody>
          <a:bodyPr/>
          <a:lstStyle/>
          <a:p>
            <a:pPr algn="ctr"/>
            <a:r>
              <a:rPr lang="en-US" dirty="0"/>
              <a:t>Application Process</a:t>
            </a:r>
          </a:p>
        </p:txBody>
      </p:sp>
      <p:sp>
        <p:nvSpPr>
          <p:cNvPr id="3" name="Content Placeholder 2">
            <a:extLst>
              <a:ext uri="{FF2B5EF4-FFF2-40B4-BE49-F238E27FC236}">
                <a16:creationId xmlns:a16="http://schemas.microsoft.com/office/drawing/2014/main" id="{00EB5477-23DC-458D-B8E8-97774D7667FB}"/>
              </a:ext>
            </a:extLst>
          </p:cNvPr>
          <p:cNvSpPr>
            <a:spLocks noGrp="1"/>
          </p:cNvSpPr>
          <p:nvPr>
            <p:ph idx="1"/>
          </p:nvPr>
        </p:nvSpPr>
        <p:spPr>
          <a:xfrm>
            <a:off x="171450" y="1485901"/>
            <a:ext cx="8667750" cy="3771899"/>
          </a:xfrm>
        </p:spPr>
        <p:txBody>
          <a:bodyPr>
            <a:normAutofit fontScale="85000" lnSpcReduction="20000"/>
          </a:bodyPr>
          <a:lstStyle/>
          <a:p>
            <a:r>
              <a:rPr lang="en-US" dirty="0"/>
              <a:t>Veterans must register for the program prior to filing a claim.</a:t>
            </a:r>
          </a:p>
          <a:p>
            <a:endParaRPr lang="en-US" sz="1425" dirty="0"/>
          </a:p>
          <a:p>
            <a:r>
              <a:rPr lang="en-US" dirty="0"/>
              <a:t>Applications can be downloaded from the following website:</a:t>
            </a:r>
          </a:p>
          <a:p>
            <a:pPr marL="0" indent="0" algn="ctr">
              <a:buNone/>
            </a:pPr>
            <a:r>
              <a:rPr lang="en-US" dirty="0">
                <a:hlinkClick r:id="rId3"/>
              </a:rPr>
              <a:t>https://www.va.gov/vaforms/medical/pdf/vha-10-7959f-1.pdf</a:t>
            </a:r>
            <a:r>
              <a:rPr lang="en-US" dirty="0"/>
              <a:t> </a:t>
            </a:r>
          </a:p>
          <a:p>
            <a:endParaRPr lang="en-US" sz="1425" dirty="0"/>
          </a:p>
          <a:p>
            <a:r>
              <a:rPr lang="en-US" dirty="0"/>
              <a:t>FMP applications can be emailed to </a:t>
            </a:r>
            <a:r>
              <a:rPr lang="en-US" dirty="0">
                <a:hlinkClick r:id="rId4"/>
              </a:rPr>
              <a:t>hac.fmp@va.gov</a:t>
            </a:r>
            <a:r>
              <a:rPr lang="en-US" dirty="0"/>
              <a:t>, faxed to 303-331-7803 or mailed to:</a:t>
            </a:r>
          </a:p>
          <a:p>
            <a:endParaRPr lang="en-US" sz="600" dirty="0"/>
          </a:p>
          <a:p>
            <a:pPr marL="257175" lvl="1" indent="0" algn="ctr" defTabSz="257175">
              <a:buNone/>
              <a:defRPr/>
            </a:pPr>
            <a:r>
              <a:rPr lang="en-US" altLang="en-US" sz="1950" dirty="0">
                <a:solidFill>
                  <a:prstClr val="black"/>
                </a:solidFill>
                <a:cs typeface="Arial" panose="020B0604020202020204" pitchFamily="34" charset="0"/>
              </a:rPr>
              <a:t>VHA Office of Integrated Veteran Care</a:t>
            </a:r>
          </a:p>
          <a:p>
            <a:pPr marL="257175" lvl="1" indent="0" algn="ctr" defTabSz="257175">
              <a:buNone/>
              <a:defRPr/>
            </a:pPr>
            <a:r>
              <a:rPr lang="en-US" altLang="en-US" sz="1950" dirty="0">
                <a:solidFill>
                  <a:prstClr val="black"/>
                </a:solidFill>
                <a:cs typeface="Arial" panose="020B0604020202020204" pitchFamily="34" charset="0"/>
              </a:rPr>
              <a:t>ATTN: FMP </a:t>
            </a:r>
          </a:p>
          <a:p>
            <a:pPr marL="257175" lvl="1" indent="0" algn="ctr" defTabSz="257175">
              <a:buNone/>
              <a:defRPr/>
            </a:pPr>
            <a:r>
              <a:rPr lang="en-US" altLang="en-US" sz="1950" dirty="0">
                <a:solidFill>
                  <a:prstClr val="black"/>
                </a:solidFill>
                <a:cs typeface="Arial" panose="020B0604020202020204" pitchFamily="34" charset="0"/>
              </a:rPr>
              <a:t>PO Box 469061</a:t>
            </a:r>
          </a:p>
          <a:p>
            <a:pPr marL="257175" lvl="1" indent="0" algn="ctr" defTabSz="257175">
              <a:buNone/>
              <a:defRPr/>
            </a:pPr>
            <a:r>
              <a:rPr lang="en-US" altLang="en-US" sz="1950" dirty="0">
                <a:solidFill>
                  <a:prstClr val="black"/>
                </a:solidFill>
                <a:cs typeface="Arial" panose="020B0604020202020204" pitchFamily="34" charset="0"/>
              </a:rPr>
              <a:t>Denver, CO 80246-9061</a:t>
            </a:r>
          </a:p>
          <a:p>
            <a:endParaRPr lang="en-US" sz="1275" dirty="0"/>
          </a:p>
          <a:p>
            <a:r>
              <a:rPr lang="en-US" dirty="0"/>
              <a:t>Veterans will receive an FMP benefits authorization letter and handbook after the application is processed.</a:t>
            </a:r>
          </a:p>
        </p:txBody>
      </p:sp>
    </p:spTree>
    <p:extLst>
      <p:ext uri="{BB962C8B-B14F-4D97-AF65-F5344CB8AC3E}">
        <p14:creationId xmlns:p14="http://schemas.microsoft.com/office/powerpoint/2010/main" val="2997352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F32B-FC06-4357-B9C2-F96620250433}"/>
              </a:ext>
            </a:extLst>
          </p:cNvPr>
          <p:cNvSpPr>
            <a:spLocks noGrp="1"/>
          </p:cNvSpPr>
          <p:nvPr>
            <p:ph type="title"/>
          </p:nvPr>
        </p:nvSpPr>
        <p:spPr/>
        <p:txBody>
          <a:bodyPr/>
          <a:lstStyle/>
          <a:p>
            <a:pPr algn="ctr"/>
            <a:r>
              <a:rPr lang="en-US" dirty="0"/>
              <a:t>Claims Process</a:t>
            </a:r>
          </a:p>
        </p:txBody>
      </p:sp>
      <p:sp>
        <p:nvSpPr>
          <p:cNvPr id="3" name="Content Placeholder 2">
            <a:extLst>
              <a:ext uri="{FF2B5EF4-FFF2-40B4-BE49-F238E27FC236}">
                <a16:creationId xmlns:a16="http://schemas.microsoft.com/office/drawing/2014/main" id="{F1C2D32F-E8C8-4090-BBF4-DAAB9B553CAC}"/>
              </a:ext>
            </a:extLst>
          </p:cNvPr>
          <p:cNvSpPr>
            <a:spLocks noGrp="1"/>
          </p:cNvSpPr>
          <p:nvPr>
            <p:ph idx="1"/>
          </p:nvPr>
        </p:nvSpPr>
        <p:spPr>
          <a:xfrm>
            <a:off x="228600" y="1428751"/>
            <a:ext cx="8610600" cy="3771899"/>
          </a:xfrm>
        </p:spPr>
        <p:txBody>
          <a:bodyPr>
            <a:normAutofit lnSpcReduction="10000"/>
          </a:bodyPr>
          <a:lstStyle/>
          <a:p>
            <a:pPr defTabSz="257175">
              <a:defRPr/>
            </a:pPr>
            <a:r>
              <a:rPr lang="en-US" altLang="en-US" sz="1800" dirty="0">
                <a:solidFill>
                  <a:prstClr val="black"/>
                </a:solidFill>
                <a:latin typeface="Arial" panose="020B0604020202020204" pitchFamily="34" charset="0"/>
                <a:cs typeface="Arial" panose="020B0604020202020204" pitchFamily="34" charset="0"/>
              </a:rPr>
              <a:t>Veterans have two years to submit a claim for payment from the date of service or date of discharge from the hospital.  </a:t>
            </a:r>
          </a:p>
          <a:p>
            <a:pPr defTabSz="257175">
              <a:defRPr/>
            </a:pPr>
            <a:r>
              <a:rPr lang="en-US" altLang="en-US" sz="1800" dirty="0">
                <a:solidFill>
                  <a:prstClr val="black"/>
                </a:solidFill>
                <a:latin typeface="Arial" panose="020B0604020202020204" pitchFamily="34" charset="0"/>
                <a:cs typeface="Arial" panose="020B0604020202020204" pitchFamily="34" charset="0"/>
              </a:rPr>
              <a:t>FMP claims must contain the following information:</a:t>
            </a:r>
          </a:p>
          <a:p>
            <a:pPr marL="417910" lvl="1" indent="-160735" defTabSz="257175">
              <a:buFont typeface="Arial" charset="0"/>
              <a:buChar char="–"/>
              <a:defRPr/>
            </a:pPr>
            <a:endParaRPr lang="en-US" altLang="en-US" sz="450" dirty="0">
              <a:solidFill>
                <a:prstClr val="black"/>
              </a:solidFill>
              <a:latin typeface="Arial" panose="020B0604020202020204" pitchFamily="34" charset="0"/>
              <a:cs typeface="Arial" panose="020B0604020202020204" pitchFamily="34" charset="0"/>
            </a:endParaRPr>
          </a:p>
          <a:p>
            <a:pPr marL="417910" lvl="1" indent="-160735" defTabSz="257175">
              <a:buFont typeface="Arial" charset="0"/>
              <a:buChar char="–"/>
              <a:defRPr/>
            </a:pPr>
            <a:r>
              <a:rPr lang="en-US" altLang="en-US" sz="1500" dirty="0">
                <a:solidFill>
                  <a:prstClr val="black"/>
                </a:solidFill>
                <a:latin typeface="Arial" panose="020B0604020202020204" pitchFamily="34" charset="0"/>
                <a:cs typeface="Arial" panose="020B0604020202020204" pitchFamily="34" charset="0"/>
              </a:rPr>
              <a:t>Full Name of the medical provider</a:t>
            </a:r>
          </a:p>
          <a:p>
            <a:pPr marL="417910" lvl="1" indent="-160735" defTabSz="257175">
              <a:buFont typeface="Arial" charset="0"/>
              <a:buChar char="–"/>
              <a:defRPr/>
            </a:pPr>
            <a:r>
              <a:rPr lang="en-US" altLang="en-US" sz="1500" dirty="0">
                <a:solidFill>
                  <a:prstClr val="black"/>
                </a:solidFill>
                <a:latin typeface="Arial" panose="020B0604020202020204" pitchFamily="34" charset="0"/>
                <a:cs typeface="Arial" panose="020B0604020202020204" pitchFamily="34" charset="0"/>
              </a:rPr>
              <a:t>Medical Title</a:t>
            </a:r>
          </a:p>
          <a:p>
            <a:pPr marL="417910" lvl="1" indent="-160735" defTabSz="257175">
              <a:buFont typeface="Arial" charset="0"/>
              <a:buChar char="–"/>
              <a:defRPr/>
            </a:pPr>
            <a:r>
              <a:rPr lang="en-US" altLang="en-US" sz="1500" dirty="0">
                <a:solidFill>
                  <a:prstClr val="black"/>
                </a:solidFill>
                <a:latin typeface="Arial" panose="020B0604020202020204" pitchFamily="34" charset="0"/>
                <a:cs typeface="Arial" panose="020B0604020202020204" pitchFamily="34" charset="0"/>
              </a:rPr>
              <a:t>Office Address</a:t>
            </a:r>
          </a:p>
          <a:p>
            <a:pPr marL="417910" lvl="1" indent="-160735" defTabSz="257175">
              <a:buFont typeface="Arial" charset="0"/>
              <a:buChar char="–"/>
              <a:defRPr/>
            </a:pPr>
            <a:r>
              <a:rPr lang="en-US" altLang="en-US" sz="1500" dirty="0">
                <a:solidFill>
                  <a:prstClr val="black"/>
                </a:solidFill>
                <a:latin typeface="Arial" panose="020B0604020202020204" pitchFamily="34" charset="0"/>
                <a:cs typeface="Arial" panose="020B0604020202020204" pitchFamily="34" charset="0"/>
              </a:rPr>
              <a:t>Office telephone number</a:t>
            </a:r>
          </a:p>
          <a:p>
            <a:pPr marL="417910" lvl="1" indent="-160735" defTabSz="257175">
              <a:buFont typeface="Arial" charset="0"/>
              <a:buChar char="–"/>
              <a:defRPr/>
            </a:pPr>
            <a:r>
              <a:rPr lang="en-US" altLang="en-US" sz="1500" dirty="0">
                <a:solidFill>
                  <a:prstClr val="black"/>
                </a:solidFill>
                <a:latin typeface="Arial" panose="020B0604020202020204" pitchFamily="34" charset="0"/>
                <a:cs typeface="Arial" panose="020B0604020202020204" pitchFamily="34" charset="0"/>
              </a:rPr>
              <a:t>Billing address if different from the office address</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Date of service(s)</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Diagnosis</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Procedure(s) performed</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Date and name of drugs prescribed </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Billed charges </a:t>
            </a:r>
          </a:p>
          <a:p>
            <a:pPr marL="417910" lvl="1" indent="-160735" defTabSz="257175">
              <a:buFont typeface="Arial" charset="0"/>
              <a:buChar char="–"/>
              <a:defRPr/>
            </a:pPr>
            <a:r>
              <a:rPr lang="en-US" altLang="en-US" sz="1500" dirty="0">
                <a:latin typeface="Arial" panose="020B0604020202020204" pitchFamily="34" charset="0"/>
                <a:cs typeface="Arial" panose="020B0604020202020204" pitchFamily="34" charset="0"/>
              </a:rPr>
              <a:t>Proof of payment (only if Veteran is seeking reimbursement)</a:t>
            </a:r>
          </a:p>
          <a:p>
            <a:pPr marL="417910" lvl="1" indent="-160735" defTabSz="257175">
              <a:buFont typeface="Arial" charset="0"/>
              <a:buChar char="–"/>
              <a:defRPr/>
            </a:pPr>
            <a:endParaRPr lang="en-US" altLang="en-US" sz="15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23358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AA3A-AF13-48D3-A6BE-2244D2859AEA}"/>
              </a:ext>
            </a:extLst>
          </p:cNvPr>
          <p:cNvSpPr>
            <a:spLocks noGrp="1"/>
          </p:cNvSpPr>
          <p:nvPr>
            <p:ph type="title"/>
          </p:nvPr>
        </p:nvSpPr>
        <p:spPr/>
        <p:txBody>
          <a:bodyPr/>
          <a:lstStyle/>
          <a:p>
            <a:pPr algn="ctr"/>
            <a:r>
              <a:rPr lang="en-US" dirty="0"/>
              <a:t>FMP Payments</a:t>
            </a:r>
          </a:p>
        </p:txBody>
      </p:sp>
      <p:sp>
        <p:nvSpPr>
          <p:cNvPr id="3" name="Content Placeholder 2">
            <a:extLst>
              <a:ext uri="{FF2B5EF4-FFF2-40B4-BE49-F238E27FC236}">
                <a16:creationId xmlns:a16="http://schemas.microsoft.com/office/drawing/2014/main" id="{0E5B4D38-D693-427F-AE86-C65B749C6707}"/>
              </a:ext>
            </a:extLst>
          </p:cNvPr>
          <p:cNvSpPr>
            <a:spLocks noGrp="1"/>
          </p:cNvSpPr>
          <p:nvPr>
            <p:ph idx="1"/>
          </p:nvPr>
        </p:nvSpPr>
        <p:spPr/>
        <p:txBody>
          <a:bodyPr>
            <a:normAutofit/>
          </a:bodyPr>
          <a:lstStyle/>
          <a:p>
            <a:r>
              <a:rPr lang="en-US" altLang="en-US" dirty="0"/>
              <a:t>All FMP payments are made via paper US Treasury checks.  Delivery timeframes vary widely depending on the overseas destination.</a:t>
            </a:r>
          </a:p>
          <a:p>
            <a:endParaRPr lang="en-US" altLang="en-US" sz="1350" dirty="0"/>
          </a:p>
          <a:p>
            <a:r>
              <a:rPr lang="en-US" altLang="en-US" dirty="0"/>
              <a:t>US Treasury checks will be sent to the mailing address annotated on the FMP Claim Form when the Veteran has paid for the services out of their own pocket.  </a:t>
            </a:r>
          </a:p>
          <a:p>
            <a:endParaRPr lang="en-US" altLang="en-US" sz="1350" dirty="0"/>
          </a:p>
          <a:p>
            <a:r>
              <a:rPr lang="en-US" altLang="en-US" dirty="0"/>
              <a:t>Reimbursement requests that go to foreign medical provider addresses must be clearly annotated on the FMP Claim to prevent missent mailings.</a:t>
            </a:r>
          </a:p>
          <a:p>
            <a:endParaRPr lang="en-US" altLang="en-US" sz="1350" dirty="0"/>
          </a:p>
          <a:p>
            <a:r>
              <a:rPr lang="en-US" altLang="en-US" dirty="0"/>
              <a:t>Efforts are in place to enable Electronic Fund Transfer (EFT) payments to domestic and foreign bank accounts.  Progress updates on this project will be published as milestones are accomplished.</a:t>
            </a:r>
          </a:p>
          <a:p>
            <a:endParaRPr lang="en-US" altLang="en-US" dirty="0"/>
          </a:p>
          <a:p>
            <a:endParaRPr lang="en-US" dirty="0"/>
          </a:p>
        </p:txBody>
      </p:sp>
    </p:spTree>
    <p:extLst>
      <p:ext uri="{BB962C8B-B14F-4D97-AF65-F5344CB8AC3E}">
        <p14:creationId xmlns:p14="http://schemas.microsoft.com/office/powerpoint/2010/main" val="70303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55C8-91CA-40C0-95AA-282998E67114}"/>
              </a:ext>
            </a:extLst>
          </p:cNvPr>
          <p:cNvSpPr>
            <a:spLocks noGrp="1"/>
          </p:cNvSpPr>
          <p:nvPr>
            <p:ph type="title"/>
          </p:nvPr>
        </p:nvSpPr>
        <p:spPr/>
        <p:txBody>
          <a:bodyPr/>
          <a:lstStyle/>
          <a:p>
            <a:pPr algn="ctr"/>
            <a:r>
              <a:rPr lang="en-US" dirty="0"/>
              <a:t>Key Points of Consideration / Helpful Tips</a:t>
            </a:r>
          </a:p>
        </p:txBody>
      </p:sp>
      <p:sp>
        <p:nvSpPr>
          <p:cNvPr id="3" name="Content Placeholder 2">
            <a:extLst>
              <a:ext uri="{FF2B5EF4-FFF2-40B4-BE49-F238E27FC236}">
                <a16:creationId xmlns:a16="http://schemas.microsoft.com/office/drawing/2014/main" id="{A0ECF714-76A0-49B5-A11A-831F13113A99}"/>
              </a:ext>
            </a:extLst>
          </p:cNvPr>
          <p:cNvSpPr>
            <a:spLocks noGrp="1"/>
          </p:cNvSpPr>
          <p:nvPr>
            <p:ph idx="1"/>
          </p:nvPr>
        </p:nvSpPr>
        <p:spPr>
          <a:xfrm>
            <a:off x="114300" y="1485901"/>
            <a:ext cx="8724900" cy="3771899"/>
          </a:xfrm>
        </p:spPr>
        <p:txBody>
          <a:bodyPr>
            <a:normAutofit fontScale="92500"/>
          </a:bodyPr>
          <a:lstStyle/>
          <a:p>
            <a:r>
              <a:rPr lang="en-US" dirty="0"/>
              <a:t>Register for FMP before filing claim.  FMP claims may not be processed if a Veteran is not registered in the program.</a:t>
            </a:r>
          </a:p>
          <a:p>
            <a:r>
              <a:rPr lang="en-US" dirty="0"/>
              <a:t>100% Permanent and Total (</a:t>
            </a:r>
            <a:r>
              <a:rPr lang="en-US"/>
              <a:t>P&amp;T) disabled </a:t>
            </a:r>
            <a:r>
              <a:rPr lang="en-US" dirty="0"/>
              <a:t>Veterans can only be reimbursed for services directly tied to service-connected disabilities.</a:t>
            </a:r>
          </a:p>
          <a:p>
            <a:r>
              <a:rPr lang="en-US" dirty="0"/>
              <a:t>FMP cannot authorize reimbursement for medications that are not FDA approved.</a:t>
            </a:r>
          </a:p>
          <a:p>
            <a:r>
              <a:rPr lang="en-US" altLang="en-US" dirty="0"/>
              <a:t>Durable Medical Equipment (DME) claims must include a doctor’s prescription with a statement of the medical need and the estimated length of time the equipment will be needed.</a:t>
            </a:r>
            <a:endParaRPr lang="en-US" dirty="0"/>
          </a:p>
          <a:p>
            <a:r>
              <a:rPr lang="en-US" dirty="0"/>
              <a:t>Drugs, supplies, treatments, and descriptions of services performed must clearly show a diagnosis that is linked to a service-connected disability.  </a:t>
            </a:r>
          </a:p>
          <a:p>
            <a:pPr lvl="1"/>
            <a:r>
              <a:rPr lang="en-US" dirty="0"/>
              <a:t>Unclear or questionable treatments are reviewed and adjudicated by a clinical nurse.</a:t>
            </a:r>
          </a:p>
          <a:p>
            <a:pPr lvl="1"/>
            <a:r>
              <a:rPr lang="en-US" dirty="0"/>
              <a:t>Vague descriptions or omitted information on claims may be rejected.</a:t>
            </a:r>
          </a:p>
        </p:txBody>
      </p:sp>
    </p:spTree>
    <p:extLst>
      <p:ext uri="{BB962C8B-B14F-4D97-AF65-F5344CB8AC3E}">
        <p14:creationId xmlns:p14="http://schemas.microsoft.com/office/powerpoint/2010/main" val="4172980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8EB3-A809-48BE-9AEC-872C953ECB93}"/>
              </a:ext>
            </a:extLst>
          </p:cNvPr>
          <p:cNvSpPr>
            <a:spLocks noGrp="1"/>
          </p:cNvSpPr>
          <p:nvPr>
            <p:ph type="title"/>
          </p:nvPr>
        </p:nvSpPr>
        <p:spPr/>
        <p:txBody>
          <a:bodyPr/>
          <a:lstStyle/>
          <a:p>
            <a:pPr algn="ctr"/>
            <a:r>
              <a:rPr lang="en-US" dirty="0"/>
              <a:t>Key Points of Consideration / Helpful Tips (</a:t>
            </a:r>
            <a:r>
              <a:rPr lang="en-US" dirty="0" err="1"/>
              <a:t>con’t</a:t>
            </a:r>
            <a:r>
              <a:rPr lang="en-US" dirty="0"/>
              <a:t>)</a:t>
            </a:r>
          </a:p>
        </p:txBody>
      </p:sp>
      <p:sp>
        <p:nvSpPr>
          <p:cNvPr id="3" name="Content Placeholder 2">
            <a:extLst>
              <a:ext uri="{FF2B5EF4-FFF2-40B4-BE49-F238E27FC236}">
                <a16:creationId xmlns:a16="http://schemas.microsoft.com/office/drawing/2014/main" id="{776E2D80-F70B-4643-8E65-17346A6395AA}"/>
              </a:ext>
            </a:extLst>
          </p:cNvPr>
          <p:cNvSpPr>
            <a:spLocks noGrp="1"/>
          </p:cNvSpPr>
          <p:nvPr>
            <p:ph idx="1"/>
          </p:nvPr>
        </p:nvSpPr>
        <p:spPr/>
        <p:txBody>
          <a:bodyPr>
            <a:normAutofit/>
          </a:bodyPr>
          <a:lstStyle/>
          <a:p>
            <a:r>
              <a:rPr lang="en-US" sz="1950" dirty="0"/>
              <a:t>FMP cannot pay for any kind of travel costs, including emergency ambulances and travel to Compensation and Pension (C&amp;P) exams.</a:t>
            </a:r>
          </a:p>
          <a:p>
            <a:r>
              <a:rPr lang="en-US" sz="1950" dirty="0"/>
              <a:t>FMP claims are currently being processed and adjudicated within 120 days of receipt. The delivery timeframe of payments can vary depending on the overseas destination.</a:t>
            </a:r>
          </a:p>
        </p:txBody>
      </p:sp>
    </p:spTree>
    <p:extLst>
      <p:ext uri="{BB962C8B-B14F-4D97-AF65-F5344CB8AC3E}">
        <p14:creationId xmlns:p14="http://schemas.microsoft.com/office/powerpoint/2010/main" val="526485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457200" y="1423851"/>
            <a:ext cx="8229600" cy="3959680"/>
          </a:xfrm>
        </p:spPr>
        <p:txBody>
          <a:bodyPr>
            <a:noAutofit/>
          </a:bodyPr>
          <a:lstStyle/>
          <a:p>
            <a:pPr marL="0" indent="0" algn="ctr">
              <a:lnSpc>
                <a:spcPct val="100000"/>
              </a:lnSpc>
              <a:spcBef>
                <a:spcPts val="0"/>
              </a:spcBef>
              <a:spcAft>
                <a:spcPts val="900"/>
              </a:spcAft>
              <a:buNone/>
            </a:pPr>
            <a:r>
              <a:rPr lang="en-US" sz="1650" b="1" dirty="0">
                <a:solidFill>
                  <a:srgbClr val="0070C0"/>
                </a:solidFill>
                <a:latin typeface="Arial" panose="020B0604020202020204" pitchFamily="34" charset="0"/>
                <a:ea typeface="Times New Roman" panose="02020603050405020304" pitchFamily="18" charset="0"/>
                <a:cs typeface="Arial" panose="020B0604020202020204" pitchFamily="34" charset="0"/>
              </a:rPr>
              <a:t>Electronic Payments and Improved Claims Processing</a:t>
            </a:r>
          </a:p>
          <a:p>
            <a:pPr marL="0" indent="0">
              <a:lnSpc>
                <a:spcPct val="100000"/>
              </a:lnSpc>
              <a:spcBef>
                <a:spcPts val="0"/>
              </a:spcBef>
              <a:buNone/>
            </a:pPr>
            <a:r>
              <a:rPr lang="en-US" sz="1500" b="1" dirty="0">
                <a:latin typeface="Arial" panose="020B0604020202020204" pitchFamily="34" charset="0"/>
                <a:cs typeface="Arial" panose="020B0604020202020204" pitchFamily="34" charset="0"/>
              </a:rPr>
              <a:t>Q:</a:t>
            </a:r>
            <a:r>
              <a:rPr lang="en-US" sz="1500" dirty="0">
                <a:latin typeface="Arial" panose="020B0604020202020204" pitchFamily="34" charset="0"/>
                <a:cs typeface="Arial" panose="020B0604020202020204" pitchFamily="34" charset="0"/>
              </a:rPr>
              <a:t>  Are there any plans to improve the FMP process, like being able to apply and track a claim online?  Are there plans to institute electronic payments rather than paper checks?</a:t>
            </a:r>
          </a:p>
          <a:p>
            <a:pPr marL="0" indent="0">
              <a:lnSpc>
                <a:spcPct val="100000"/>
              </a:lnSpc>
              <a:spcBef>
                <a:spcPts val="0"/>
              </a:spcBef>
              <a:buNone/>
            </a:pPr>
            <a:endParaRPr lang="en-US" sz="15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500" b="1" dirty="0">
                <a:latin typeface="Arial" panose="020B0604020202020204" pitchFamily="34" charset="0"/>
                <a:cs typeface="Arial" panose="020B0604020202020204" pitchFamily="34" charset="0"/>
              </a:rPr>
              <a:t>Q:  </a:t>
            </a:r>
            <a:r>
              <a:rPr lang="en-US" sz="1500" dirty="0">
                <a:latin typeface="Arial" panose="020B0604020202020204" pitchFamily="34" charset="0"/>
                <a:cs typeface="Arial" panose="020B0604020202020204" pitchFamily="34" charset="0"/>
              </a:rPr>
              <a:t>Veterans are being financially challenged because of the time it takes for an FMP claim to be processed. Local doctors have a lack of faith in receiving payments timely. This prevents Veterans from getting the care they need. Are there initiatives in place to improve the timeliness of FMP claims?</a:t>
            </a:r>
          </a:p>
          <a:p>
            <a:pPr marL="0" indent="0">
              <a:lnSpc>
                <a:spcPct val="100000"/>
              </a:lnSpc>
              <a:spcBef>
                <a:spcPts val="0"/>
              </a:spcBef>
              <a:buNone/>
            </a:pPr>
            <a:endParaRPr lang="en-US" sz="15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500" b="1" dirty="0">
                <a:latin typeface="Arial" panose="020B0604020202020204" pitchFamily="34" charset="0"/>
                <a:cs typeface="Arial" panose="020B0604020202020204" pitchFamily="34" charset="0"/>
              </a:rPr>
              <a:t>Q:</a:t>
            </a:r>
            <a:r>
              <a:rPr lang="en-US" sz="1500" dirty="0">
                <a:latin typeface="Arial" panose="020B0604020202020204" pitchFamily="34" charset="0"/>
                <a:cs typeface="Arial" panose="020B0604020202020204" pitchFamily="34" charset="0"/>
              </a:rPr>
              <a:t> Are there plans in place to improve the Foreign Medical Program and the current processing system by allowing online submission rather than submitting unsecure e-mail attachments? Are there plans to improve the timeliness?  Are there plans to have a fully functional online portal to submit claims and receive electronic payments?</a:t>
            </a:r>
            <a:endParaRPr lang="en-US" sz="1500" dirty="0">
              <a:solidFill>
                <a:srgbClr val="FF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3218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400050" y="1348741"/>
            <a:ext cx="8343900" cy="3771899"/>
          </a:xfrm>
        </p:spPr>
        <p:txBody>
          <a:bodyPr>
            <a:noAutofit/>
          </a:bodyPr>
          <a:lstStyle/>
          <a:p>
            <a:pPr marL="0" indent="0" algn="ctr">
              <a:lnSpc>
                <a:spcPct val="120000"/>
              </a:lnSpc>
              <a:spcBef>
                <a:spcPts val="0"/>
              </a:spcBef>
              <a:buNone/>
            </a:pPr>
            <a:r>
              <a:rPr lang="en-US" sz="1650" b="1" dirty="0">
                <a:solidFill>
                  <a:srgbClr val="0070C0"/>
                </a:solidFill>
                <a:latin typeface="Arial" panose="020B0604020202020204" pitchFamily="34" charset="0"/>
                <a:ea typeface="Times New Roman" panose="02020603050405020304" pitchFamily="18" charset="0"/>
                <a:cs typeface="Arial" panose="020B0604020202020204" pitchFamily="34" charset="0"/>
              </a:rPr>
              <a:t>Electronic Payments</a:t>
            </a:r>
          </a:p>
          <a:p>
            <a:pPr marL="0" indent="0">
              <a:lnSpc>
                <a:spcPct val="100000"/>
              </a:lnSpc>
              <a:spcBef>
                <a:spcPts val="0"/>
              </a:spcBef>
              <a:buNone/>
            </a:pPr>
            <a:r>
              <a:rPr lang="en-US" sz="1500" b="1" dirty="0">
                <a:latin typeface="Arial" panose="020B0604020202020204" pitchFamily="34" charset="0"/>
                <a:cs typeface="Arial" panose="020B0604020202020204" pitchFamily="34" charset="0"/>
              </a:rPr>
              <a:t>A:</a:t>
            </a:r>
            <a:r>
              <a:rPr lang="en-US" sz="1500" dirty="0">
                <a:latin typeface="Arial" panose="020B0604020202020204" pitchFamily="34" charset="0"/>
                <a:cs typeface="Arial" panose="020B0604020202020204" pitchFamily="34" charset="0"/>
              </a:rPr>
              <a:t> Delivering electronic payments to overseas Veterans is a priority and we are actively working to make that happen. Our first goal is to electronically pay Veterans with domestic bank accounts for their FMP claims by the end of 2024. After we complete this goal, the project will expand to include Veterans with international bank accounts and overseas medical providers to receive electronic payments.</a:t>
            </a:r>
          </a:p>
          <a:p>
            <a:pPr marL="0" indent="0">
              <a:lnSpc>
                <a:spcPct val="100000"/>
              </a:lnSpc>
              <a:spcBef>
                <a:spcPts val="0"/>
              </a:spcBef>
              <a:buNone/>
            </a:pPr>
            <a:endParaRPr lang="en-US" sz="15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500" dirty="0">
                <a:latin typeface="Arial" panose="020B0604020202020204" pitchFamily="34" charset="0"/>
                <a:cs typeface="Arial" panose="020B0604020202020204" pitchFamily="34" charset="0"/>
              </a:rPr>
              <a:t>We began work in September 2023, when the Foreign Medical Program received IT development funding to set up capabilities for electronic funds transfer (EFT). The IT development team is looking for ways to modify the FMP claims processing system to enable electronic payments using existing VBA payment information. </a:t>
            </a:r>
            <a:r>
              <a:rPr lang="en-US" sz="1500">
                <a:latin typeface="Arial" panose="020B0604020202020204" pitchFamily="34" charset="0"/>
                <a:cs typeface="Arial" panose="020B0604020202020204" pitchFamily="34" charset="0"/>
              </a:rPr>
              <a:t>The team </a:t>
            </a:r>
            <a:r>
              <a:rPr lang="en-US" sz="1500" dirty="0">
                <a:latin typeface="Arial" panose="020B0604020202020204" pitchFamily="34" charset="0"/>
                <a:cs typeface="Arial" panose="020B0604020202020204" pitchFamily="34" charset="0"/>
              </a:rPr>
              <a:t>recently found out that there are file parameter constraints that prevent different systems and application programming interfaces from completing EFT payments. Right now, the team is generating workarounds to overcome this challenge.</a:t>
            </a:r>
          </a:p>
        </p:txBody>
      </p:sp>
    </p:spTree>
    <p:extLst>
      <p:ext uri="{BB962C8B-B14F-4D97-AF65-F5344CB8AC3E}">
        <p14:creationId xmlns:p14="http://schemas.microsoft.com/office/powerpoint/2010/main" val="1478110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000" dirty="0"/>
            </a:br>
            <a:r>
              <a:rPr lang="en-US" sz="4400" b="1" dirty="0">
                <a:latin typeface="+mj-lt"/>
              </a:rPr>
              <a:t>Federal Benefits Booklet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F6140B2-D142-0188-0EA3-C8330A360A91}"/>
              </a:ext>
            </a:extLst>
          </p:cNvPr>
          <p:cNvSpPr txBox="1"/>
          <p:nvPr/>
        </p:nvSpPr>
        <p:spPr>
          <a:xfrm>
            <a:off x="181105" y="2581801"/>
            <a:ext cx="6943963" cy="298543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Thorough guide explaining the numerous VA benefits and services available to Veterans, their families, and caregivers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Includes info on everything from health care and education assistance to housing aid and career development initiatives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Eligibility requirements, application procedures, and other information to help Veterans make well-informed decisions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Now available in print and online at </a:t>
            </a:r>
            <a:r>
              <a:rPr kumimoji="0" lang="en-US" sz="2000" b="0" i="0" u="none" strike="noStrike" kern="1200" cap="none" spc="0" normalizeH="0" baseline="0" noProof="0" dirty="0">
                <a:ln>
                  <a:noFill/>
                </a:ln>
                <a:solidFill>
                  <a:srgbClr val="004795"/>
                </a:solidFill>
                <a:effectLst/>
                <a:uLnTx/>
                <a:uFillTx/>
                <a:latin typeface="Calibri"/>
                <a:ea typeface="+mn-ea"/>
                <a:cs typeface="Arial" panose="020B0604020202020204" pitchFamily="34" charset="0"/>
                <a:hlinkClick r:id="rId3">
                  <a:extLst>
                    <a:ext uri="{A12FA001-AC4F-418D-AE19-62706E023703}">
                      <ahyp:hlinkClr xmlns:ahyp="http://schemas.microsoft.com/office/drawing/2018/hyperlinkcolor" val="tx"/>
                    </a:ext>
                  </a:extLst>
                </a:hlinkClick>
              </a:rPr>
              <a:t>https://www.va.gov/opa/publications/benefits_book.asp</a:t>
            </a:r>
            <a:endParaRPr kumimoji="0" lang="en-US" sz="2000" b="0" i="0" u="none" strike="noStrike" kern="1200" cap="none" spc="0" normalizeH="0" baseline="0" noProof="0" dirty="0">
              <a:ln>
                <a:noFill/>
              </a:ln>
              <a:solidFill>
                <a:srgbClr val="004795"/>
              </a:solidFill>
              <a:effectLst/>
              <a:uLnTx/>
              <a:uFillTx/>
              <a:latin typeface="Calibri"/>
              <a:ea typeface="+mn-ea"/>
              <a:cs typeface="Arial" panose="020B0604020202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2E407915-2BBD-D56A-D525-7A5633740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047" y="767289"/>
            <a:ext cx="1371600" cy="1985417"/>
          </a:xfrm>
          <a:prstGeom prst="rect">
            <a:avLst/>
          </a:prstGeom>
        </p:spPr>
      </p:pic>
      <p:sp>
        <p:nvSpPr>
          <p:cNvPr id="3" name="TextBox 2">
            <a:extLst>
              <a:ext uri="{FF2B5EF4-FFF2-40B4-BE49-F238E27FC236}">
                <a16:creationId xmlns:a16="http://schemas.microsoft.com/office/drawing/2014/main" id="{53B4B6CD-1BA6-74A6-3CEF-5E15588A8AD4}"/>
              </a:ext>
            </a:extLst>
          </p:cNvPr>
          <p:cNvSpPr txBox="1"/>
          <p:nvPr/>
        </p:nvSpPr>
        <p:spPr>
          <a:xfrm>
            <a:off x="346229" y="878889"/>
            <a:ext cx="63173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Updated Federal Benefits Booklet for Veterans, Dependents, Survivors, and Caregivers Now Available</a:t>
            </a:r>
          </a:p>
        </p:txBody>
      </p:sp>
    </p:spTree>
    <p:extLst>
      <p:ext uri="{BB962C8B-B14F-4D97-AF65-F5344CB8AC3E}">
        <p14:creationId xmlns:p14="http://schemas.microsoft.com/office/powerpoint/2010/main" val="14531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514350" y="1348740"/>
            <a:ext cx="8324850" cy="3389812"/>
          </a:xfrm>
        </p:spPr>
        <p:txBody>
          <a:bodyPr>
            <a:noAutofit/>
          </a:bodyPr>
          <a:lstStyle/>
          <a:p>
            <a:pPr marL="0" indent="0" algn="ctr">
              <a:lnSpc>
                <a:spcPct val="120000"/>
              </a:lnSpc>
              <a:spcBef>
                <a:spcPts val="0"/>
              </a:spcBef>
              <a:buNone/>
            </a:pPr>
            <a:r>
              <a:rPr lang="en-US" sz="1650" b="1" dirty="0">
                <a:solidFill>
                  <a:srgbClr val="0070C0"/>
                </a:solidFill>
                <a:latin typeface="Arial" panose="020B0604020202020204" pitchFamily="34" charset="0"/>
                <a:ea typeface="Times New Roman" panose="02020603050405020304" pitchFamily="18" charset="0"/>
                <a:cs typeface="Arial" panose="020B0604020202020204" pitchFamily="34" charset="0"/>
              </a:rPr>
              <a:t>Improved Claims Processing</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a:t>
            </a:r>
            <a:r>
              <a:rPr lang="en-US" sz="1500" dirty="0">
                <a:solidFill>
                  <a:prstClr val="black"/>
                </a:solidFill>
                <a:latin typeface="Arial" panose="020B0604020202020204" pitchFamily="34" charset="0"/>
                <a:cs typeface="Arial" panose="020B0604020202020204" pitchFamily="34" charset="0"/>
              </a:rPr>
              <a:t> Improving how we process FMP claims is also a priority. VA is actively working to modernize the FMP registration and claims submission process over the next year. We are making improvements to the software we use to process claims faster. We are also making it possible for Veterans to view in real time where their application is, when the claim is under review and when the claim is approved. The timeline for full delivery remains under development and we will provide updates as they become available. </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dirty="0">
                <a:solidFill>
                  <a:prstClr val="black"/>
                </a:solidFill>
                <a:latin typeface="Arial" panose="020B0604020202020204" pitchFamily="34" charset="0"/>
                <a:cs typeface="Arial" panose="020B0604020202020204" pitchFamily="34" charset="0"/>
              </a:rPr>
              <a:t>Veterans can opt to send secure encrypted emails for claim submissions by using personal email server transport layer security (TLS) protocols. Veterans can also send secure communications to </a:t>
            </a:r>
            <a:r>
              <a:rPr lang="en-US" sz="1500" dirty="0">
                <a:solidFill>
                  <a:prstClr val="black"/>
                </a:solidFill>
                <a:latin typeface="Arial" panose="020B0604020202020204" pitchFamily="34" charset="0"/>
                <a:cs typeface="Arial" panose="020B0604020202020204" pitchFamily="34" charset="0"/>
                <a:hlinkClick r:id="rId2"/>
              </a:rPr>
              <a:t>Ask VA</a:t>
            </a:r>
            <a:r>
              <a:rPr lang="en-US" sz="15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9269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673737" cy="3094259"/>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I would like to know more about the Foreign Medical Program.</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Thank you for your interest. Our presentation today provided an overview of the program, and we will send copies to all attendees. If you have more questions, you can send a message to </a:t>
            </a:r>
            <a:r>
              <a:rPr lang="en-US" sz="1500" dirty="0">
                <a:solidFill>
                  <a:prstClr val="black"/>
                </a:solidFill>
                <a:latin typeface="Arial" panose="020B0604020202020204" pitchFamily="34" charset="0"/>
                <a:cs typeface="Arial" panose="020B0604020202020204" pitchFamily="34" charset="0"/>
                <a:hlinkClick r:id="rId2"/>
              </a:rPr>
              <a:t>Ask VA</a:t>
            </a:r>
            <a:r>
              <a:rPr lang="en-US" sz="1500" dirty="0">
                <a:solidFill>
                  <a:prstClr val="black"/>
                </a:solidFill>
                <a:latin typeface="Arial" panose="020B0604020202020204" pitchFamily="34" charset="0"/>
                <a:cs typeface="Arial" panose="020B0604020202020204" pitchFamily="34" charset="0"/>
              </a:rPr>
              <a:t>.</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Is there a direct contact number for a Veteran to speak with an FMP representative other than the customer service number?</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There is not a direct contact number for an FMP representative. You can send your questions to </a:t>
            </a:r>
            <a:r>
              <a:rPr lang="en-US" sz="1500" dirty="0">
                <a:solidFill>
                  <a:prstClr val="black"/>
                </a:solidFill>
                <a:latin typeface="Arial" panose="020B0604020202020204" pitchFamily="34" charset="0"/>
                <a:cs typeface="Arial" panose="020B0604020202020204" pitchFamily="34" charset="0"/>
                <a:hlinkClick r:id="rId2"/>
              </a:rPr>
              <a:t>Ask VA</a:t>
            </a:r>
            <a:r>
              <a:rPr lang="en-US" sz="1500" dirty="0">
                <a:solidFill>
                  <a:prstClr val="black"/>
                </a:solidFill>
                <a:latin typeface="Arial" panose="020B0604020202020204" pitchFamily="34" charset="0"/>
                <a:cs typeface="Arial" panose="020B0604020202020204" pitchFamily="34" charset="0"/>
              </a:rPr>
              <a:t>. You will be connected to an escalation team program analyst who can provide you with more detailed assistance and if necessary, a phone call to address unique or complex program concerns.</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Is there medical care for disabled Veterans that live in Japan?</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There are no VA-sponsored medical facilities in Japan. However, we may cover the cost of your care in Japan to treat conditions related to your VA-rated, service-connected disabilities.</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130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538755" cy="3740870"/>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What options are there for Veterans living in western European countries to receive mental health care, specifically for PTSD and TBI, other than private providers, which results in Veterans not receiving the appropriate care because of the stigma regarding U.S. military and PTSD in those countries. </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Under federal statutes (38 U.S.C. § 1724 and 38 CFR 17.35) and international law, FMP cannot authorize reimbursement for telehealth care provided to overseas Veterans from privately-based mental health providers in the continental United States (CONUS). CONUS-based VA medical providers are also not authorized to provide telehealth services outside the United States, territories and possessions of the United States, the District of Columbia, and the Commonwealth of Puerto Rico because of medical licensing restrictions. </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dirty="0">
                <a:solidFill>
                  <a:prstClr val="black"/>
                </a:solidFill>
                <a:latin typeface="Arial" panose="020B0604020202020204" pitchFamily="34" charset="0"/>
                <a:cs typeface="Arial" panose="020B0604020202020204" pitchFamily="34" charset="0"/>
              </a:rPr>
              <a:t>All Veterans are entitled to free mental health support from </a:t>
            </a:r>
            <a:r>
              <a:rPr lang="en-US" sz="1500" dirty="0" err="1">
                <a:solidFill>
                  <a:prstClr val="black"/>
                </a:solidFill>
                <a:latin typeface="Arial" panose="020B0604020202020204" pitchFamily="34" charset="0"/>
                <a:cs typeface="Arial" panose="020B0604020202020204" pitchFamily="34" charset="0"/>
                <a:hlinkClick r:id="rId2"/>
              </a:rPr>
              <a:t>inTransition</a:t>
            </a:r>
            <a:r>
              <a:rPr lang="en-US" sz="1500" dirty="0">
                <a:solidFill>
                  <a:prstClr val="black"/>
                </a:solidFill>
                <a:latin typeface="Arial" panose="020B0604020202020204" pitchFamily="34" charset="0"/>
                <a:cs typeface="Arial" panose="020B0604020202020204" pitchFamily="34" charset="0"/>
              </a:rPr>
              <a:t>. </a:t>
            </a:r>
            <a:r>
              <a:rPr lang="en-US" sz="1500" dirty="0" err="1">
                <a:solidFill>
                  <a:prstClr val="black"/>
                </a:solidFill>
                <a:latin typeface="Arial" panose="020B0604020202020204" pitchFamily="34" charset="0"/>
                <a:cs typeface="Arial" panose="020B0604020202020204" pitchFamily="34" charset="0"/>
              </a:rPr>
              <a:t>inTransition</a:t>
            </a:r>
            <a:r>
              <a:rPr lang="en-US" sz="1500" dirty="0">
                <a:solidFill>
                  <a:prstClr val="black"/>
                </a:solidFill>
                <a:latin typeface="Arial" panose="020B0604020202020204" pitchFamily="34" charset="0"/>
                <a:cs typeface="Arial" panose="020B0604020202020204" pitchFamily="34" charset="0"/>
              </a:rPr>
              <a:t> is a free, confidential program that offers specialized coaching and assistance for active duty servicemembers, National Guard members, reservists, Veterans and retirees who need access to mental health care. </a:t>
            </a:r>
            <a:r>
              <a:rPr lang="en-US" sz="1500" dirty="0" err="1">
                <a:solidFill>
                  <a:prstClr val="black"/>
                </a:solidFill>
                <a:latin typeface="Arial" panose="020B0604020202020204" pitchFamily="34" charset="0"/>
                <a:cs typeface="Arial" panose="020B0604020202020204" pitchFamily="34" charset="0"/>
              </a:rPr>
              <a:t>inTransition</a:t>
            </a:r>
            <a:r>
              <a:rPr lang="en-US" sz="1500" dirty="0">
                <a:solidFill>
                  <a:prstClr val="black"/>
                </a:solidFill>
                <a:latin typeface="Arial" panose="020B0604020202020204" pitchFamily="34" charset="0"/>
                <a:cs typeface="Arial" panose="020B0604020202020204" pitchFamily="34" charset="0"/>
              </a:rPr>
              <a:t> coaches are licensed mental health care providers who understand military culture.</a:t>
            </a:r>
          </a:p>
        </p:txBody>
      </p:sp>
    </p:spTree>
    <p:extLst>
      <p:ext uri="{BB962C8B-B14F-4D97-AF65-F5344CB8AC3E}">
        <p14:creationId xmlns:p14="http://schemas.microsoft.com/office/powerpoint/2010/main" val="1607933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538755" cy="3740870"/>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Are there any plans to increase the FMP customer service hours to better accommodate Veterans overseas in different time zones?  Are there measures in place to improve wait time when calling the FMP customer service number?</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The FMP customer service team is experiencing ongoing staff shortages because of budgetary constraints. The best way to make inquiries after hours in CONUS is to email </a:t>
            </a:r>
            <a:r>
              <a:rPr lang="en-US" sz="1500" dirty="0">
                <a:solidFill>
                  <a:prstClr val="black"/>
                </a:solidFill>
                <a:latin typeface="Arial" panose="020B0604020202020204" pitchFamily="34" charset="0"/>
                <a:cs typeface="Arial" panose="020B0604020202020204" pitchFamily="34" charset="0"/>
                <a:hlinkClick r:id="rId2"/>
              </a:rPr>
              <a:t>hac.fmp@va.gov</a:t>
            </a:r>
            <a:r>
              <a:rPr lang="en-US" sz="1500" dirty="0">
                <a:solidFill>
                  <a:prstClr val="black"/>
                </a:solidFill>
                <a:latin typeface="Arial" panose="020B0604020202020204" pitchFamily="34" charset="0"/>
                <a:cs typeface="Arial" panose="020B0604020202020204" pitchFamily="34" charset="0"/>
              </a:rPr>
              <a:t> or send your questions to </a:t>
            </a:r>
            <a:r>
              <a:rPr lang="en-US" sz="1500" dirty="0">
                <a:solidFill>
                  <a:prstClr val="black"/>
                </a:solidFill>
                <a:latin typeface="Arial" panose="020B0604020202020204" pitchFamily="34" charset="0"/>
                <a:cs typeface="Arial" panose="020B0604020202020204" pitchFamily="34" charset="0"/>
                <a:hlinkClick r:id="rId3"/>
              </a:rPr>
              <a:t>Ask VA</a:t>
            </a:r>
            <a:r>
              <a:rPr lang="en-US" sz="1500" dirty="0">
                <a:solidFill>
                  <a:prstClr val="black"/>
                </a:solidFill>
                <a:latin typeface="Arial" panose="020B0604020202020204" pitchFamily="34" charset="0"/>
                <a:cs typeface="Arial" panose="020B0604020202020204" pitchFamily="34" charset="0"/>
              </a:rPr>
              <a:t>. </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Are claims for hearing aids purchased in Germany reimbursable through FMP or the VA?</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a:t>
            </a:r>
            <a:r>
              <a:rPr lang="en-US" sz="1500" dirty="0">
                <a:solidFill>
                  <a:prstClr val="black"/>
                </a:solidFill>
                <a:latin typeface="Arial" panose="020B0604020202020204" pitchFamily="34" charset="0"/>
                <a:cs typeface="Arial" panose="020B0604020202020204" pitchFamily="34" charset="0"/>
              </a:rPr>
              <a:t> Yes, if the hearing aids are required for a service-connected disability. If your hearing aids were issued from a CONUS VA facility, replacement hearing aids, batteries, and accessories can be ordered through the Denver Logistics Center. Additional information about the Denver Logistics Center and how to request hearing aid supplies can be found here: </a:t>
            </a:r>
            <a:r>
              <a:rPr lang="en-US" sz="1500" dirty="0">
                <a:solidFill>
                  <a:prstClr val="black"/>
                </a:solidFill>
                <a:latin typeface="Arial" panose="020B0604020202020204" pitchFamily="34" charset="0"/>
                <a:cs typeface="Arial" panose="020B0604020202020204" pitchFamily="34" charset="0"/>
                <a:hlinkClick r:id="rId4"/>
              </a:rPr>
              <a:t>Hearing Aid Batteries &amp; Accessories | VA</a:t>
            </a:r>
            <a:r>
              <a:rPr lang="en-US" sz="15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5697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538755" cy="3740870"/>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Why does a Veteran have to submit decision letters and full medical reports with every FMP claim for treatment reimbursement when the processors are not medically qualified?</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We may need additional information to answer this question completely. Not all claims are the same and this question appears to address a specific or unique case. Sometimes claims do not have enough information to confirm that the treatment received, or the medication prescribed is connected to service-connected conditions. If the claims examiner cannot clearly determine a connection, they will route the claim to a team of certified nurses for review. </a:t>
            </a:r>
          </a:p>
          <a:p>
            <a:pPr marL="0" indent="0">
              <a:lnSpc>
                <a:spcPct val="100000"/>
              </a:lnSpc>
              <a:spcBef>
                <a:spcPts val="0"/>
              </a:spcBef>
              <a:buNone/>
              <a:defRPr/>
            </a:pPr>
            <a:endParaRPr lang="en-US" sz="1500" b="1"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Why is treatment reimbursement through FMP only available for rated service-connected disabilities when many ailments are secondary and get rejected by the VA?</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The statutory authority that governs FMP only allows reimbursements for services that treat service-connected disabilities. Expanded authorities require new legislation and additional appropriations. Conditions associated with and held to be aggravating a service-connected disability must be evaluated on a case-by-case basis. The best way to make service-connected condition pre-determination inquiries is by submitting a request to </a:t>
            </a:r>
            <a:r>
              <a:rPr lang="en-US" sz="1500" dirty="0">
                <a:solidFill>
                  <a:prstClr val="black"/>
                </a:solidFill>
                <a:latin typeface="Arial" panose="020B0604020202020204" pitchFamily="34" charset="0"/>
                <a:cs typeface="Arial" panose="020B0604020202020204" pitchFamily="34" charset="0"/>
                <a:hlinkClick r:id="rId2"/>
              </a:rPr>
              <a:t>Ask VA</a:t>
            </a:r>
            <a:r>
              <a:rPr lang="en-US" sz="15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03273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538755" cy="3740870"/>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What oversight exists for the FMP to ensure appropriate service to American Veterans?</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FMP is a claims reimbursement program that allows Veterans to request payment for health care services they receive from any overseas provider they choose to see. There are no networks or internal oversight programs.</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What is the staffing of the FMP office in Denver?  Are there plans to increase staffing to meet demand?</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a:t>
            </a:r>
            <a:r>
              <a:rPr lang="en-US" sz="1500" dirty="0">
                <a:solidFill>
                  <a:prstClr val="black"/>
                </a:solidFill>
                <a:latin typeface="Arial" panose="020B0604020202020204" pitchFamily="34" charset="0"/>
                <a:cs typeface="Arial" panose="020B0604020202020204" pitchFamily="34" charset="0"/>
              </a:rPr>
              <a:t> Our FMP staffing authorizations grew from 25 to 38 people in April 2023. Under this new organizational structure, we were authorized to recruit three lead claims examiners and 10 claims examiners. We are waiting for permission to announce our 11 remaining claims examiners because of a temporary VHA hiring pause. </a:t>
            </a:r>
          </a:p>
        </p:txBody>
      </p:sp>
    </p:spTree>
    <p:extLst>
      <p:ext uri="{BB962C8B-B14F-4D97-AF65-F5344CB8AC3E}">
        <p14:creationId xmlns:p14="http://schemas.microsoft.com/office/powerpoint/2010/main" val="3186469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131B-4AFC-2352-1478-429F1C2203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Veteran Submitted Questions </a:t>
            </a:r>
          </a:p>
        </p:txBody>
      </p:sp>
      <p:sp>
        <p:nvSpPr>
          <p:cNvPr id="3" name="Content Placeholder 2">
            <a:extLst>
              <a:ext uri="{FF2B5EF4-FFF2-40B4-BE49-F238E27FC236}">
                <a16:creationId xmlns:a16="http://schemas.microsoft.com/office/drawing/2014/main" id="{45B5E086-B142-C533-F7E3-812C65CF8C6D}"/>
              </a:ext>
            </a:extLst>
          </p:cNvPr>
          <p:cNvSpPr>
            <a:spLocks noGrp="1"/>
          </p:cNvSpPr>
          <p:nvPr>
            <p:ph idx="1"/>
          </p:nvPr>
        </p:nvSpPr>
        <p:spPr>
          <a:xfrm>
            <a:off x="300445" y="1472843"/>
            <a:ext cx="8538755" cy="3740870"/>
          </a:xfrm>
        </p:spPr>
        <p:txBody>
          <a:bodyPr>
            <a:noAutofit/>
          </a:bodyPr>
          <a:lstStyle/>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If a Veteran makes a mistake on their cover sheet and the FMP rejects their claim, the Veteran has to resubmit their corrected claim. Why does it start back at the end of the line? Why doesn’t the FMP not offer an expedited service on rejected claims that have already sat waiting for many months?</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We recently refined how we process claims. Clarifications and requests for information due to minor omissions or mistakes are now sent to the Veteran email address on the FMP claim cover sheet. Manual send-back letters will only be used if a valid email address is not on file or listed on the FMP claim cover sheet. The best way to make inquiries or minor update requests for pending claims is to submit a request to </a:t>
            </a:r>
            <a:r>
              <a:rPr lang="en-US" sz="1500" dirty="0">
                <a:solidFill>
                  <a:prstClr val="black"/>
                </a:solidFill>
                <a:latin typeface="Arial" panose="020B0604020202020204" pitchFamily="34" charset="0"/>
                <a:cs typeface="Arial" panose="020B0604020202020204" pitchFamily="34" charset="0"/>
                <a:hlinkClick r:id="rId2"/>
              </a:rPr>
              <a:t>Ask VA</a:t>
            </a:r>
            <a:r>
              <a:rPr lang="en-US" sz="1500" dirty="0">
                <a:solidFill>
                  <a:prstClr val="black"/>
                </a:solidFill>
                <a:latin typeface="Arial" panose="020B0604020202020204" pitchFamily="34" charset="0"/>
                <a:cs typeface="Arial" panose="020B0604020202020204" pitchFamily="34" charset="0"/>
              </a:rPr>
              <a:t>. </a:t>
            </a:r>
          </a:p>
          <a:p>
            <a:pPr marL="0" indent="0">
              <a:lnSpc>
                <a:spcPct val="100000"/>
              </a:lnSpc>
              <a:spcBef>
                <a:spcPts val="0"/>
              </a:spcBef>
              <a:buNone/>
              <a:defRPr/>
            </a:pPr>
            <a:endParaRPr lang="en-US" sz="1500" b="1"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Q: Why does the average time to process an FMP claim takes seven months?</a:t>
            </a:r>
          </a:p>
          <a:p>
            <a:pPr marL="0" indent="0">
              <a:lnSpc>
                <a:spcPct val="100000"/>
              </a:lnSpc>
              <a:spcBef>
                <a:spcPts val="0"/>
              </a:spcBef>
              <a:buNone/>
              <a:defRPr/>
            </a:pPr>
            <a:r>
              <a:rPr lang="en-US" sz="1500" b="1" dirty="0">
                <a:solidFill>
                  <a:prstClr val="black"/>
                </a:solidFill>
                <a:latin typeface="Arial" panose="020B0604020202020204" pitchFamily="34" charset="0"/>
                <a:cs typeface="Arial" panose="020B0604020202020204" pitchFamily="34" charset="0"/>
              </a:rPr>
              <a:t>A: </a:t>
            </a:r>
            <a:r>
              <a:rPr lang="en-US" sz="1500" dirty="0">
                <a:solidFill>
                  <a:prstClr val="black"/>
                </a:solidFill>
                <a:latin typeface="Arial" panose="020B0604020202020204" pitchFamily="34" charset="0"/>
                <a:cs typeface="Arial" panose="020B0604020202020204" pitchFamily="34" charset="0"/>
              </a:rPr>
              <a:t>We are experiencing ongoing staff shortages because of budgetary constraints. However, the time it takes to process claims will improve after we are authorized to hire and train the claims examiner positions affected by the temporary VHA hiring pause.</a:t>
            </a:r>
          </a:p>
          <a:p>
            <a:pPr marL="0" indent="0">
              <a:lnSpc>
                <a:spcPct val="100000"/>
              </a:lnSpc>
              <a:spcBef>
                <a:spcPts val="0"/>
              </a:spcBef>
              <a:buNone/>
              <a:defRPr/>
            </a:pPr>
            <a:endParaRPr lang="en-US" sz="15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948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79D5-1369-EA6F-A993-419B2F8FB8CB}"/>
              </a:ext>
            </a:extLst>
          </p:cNvPr>
          <p:cNvSpPr>
            <a:spLocks noGrp="1"/>
          </p:cNvSpPr>
          <p:nvPr>
            <p:ph type="title"/>
          </p:nvPr>
        </p:nvSpPr>
        <p:spPr/>
        <p:txBody>
          <a:bodyPr/>
          <a:lstStyle/>
          <a:p>
            <a:pPr algn="ctr"/>
            <a:r>
              <a:rPr lang="en-US" dirty="0"/>
              <a:t>Additional information on VA Hearing Aid Support</a:t>
            </a:r>
          </a:p>
        </p:txBody>
      </p:sp>
      <p:pic>
        <p:nvPicPr>
          <p:cNvPr id="4" name="Picture 3">
            <a:extLst>
              <a:ext uri="{FF2B5EF4-FFF2-40B4-BE49-F238E27FC236}">
                <a16:creationId xmlns:a16="http://schemas.microsoft.com/office/drawing/2014/main" id="{33603787-1699-F6A2-ADB5-ABB0804C1AAC}"/>
              </a:ext>
            </a:extLst>
          </p:cNvPr>
          <p:cNvPicPr>
            <a:picLocks noChangeAspect="1"/>
          </p:cNvPicPr>
          <p:nvPr/>
        </p:nvPicPr>
        <p:blipFill rotWithShape="1">
          <a:blip r:embed="rId2"/>
          <a:srcRect l="38750" t="47778" r="30625" b="25556"/>
          <a:stretch/>
        </p:blipFill>
        <p:spPr>
          <a:xfrm>
            <a:off x="885825" y="1428750"/>
            <a:ext cx="7372350" cy="3610947"/>
          </a:xfrm>
          <a:prstGeom prst="rect">
            <a:avLst/>
          </a:prstGeom>
        </p:spPr>
      </p:pic>
      <p:sp>
        <p:nvSpPr>
          <p:cNvPr id="5" name="TextBox 4">
            <a:extLst>
              <a:ext uri="{FF2B5EF4-FFF2-40B4-BE49-F238E27FC236}">
                <a16:creationId xmlns:a16="http://schemas.microsoft.com/office/drawing/2014/main" id="{AF070567-7E84-815F-4705-AF5A89E1B97A}"/>
              </a:ext>
            </a:extLst>
          </p:cNvPr>
          <p:cNvSpPr txBox="1"/>
          <p:nvPr/>
        </p:nvSpPr>
        <p:spPr>
          <a:xfrm>
            <a:off x="457200" y="4981208"/>
            <a:ext cx="8115300" cy="369332"/>
          </a:xfrm>
          <a:prstGeom prst="rect">
            <a:avLst/>
          </a:prstGeom>
          <a:noFill/>
        </p:spPr>
        <p:txBody>
          <a:bodyPr wrap="square">
            <a:spAutoFit/>
          </a:bodyPr>
          <a:lstStyle/>
          <a:p>
            <a:pPr algn="ctr" defTabSz="685800"/>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hlinkClick r:id="rId3"/>
              </a:rPr>
              <a:t>https://www.va.gov/health-care/order-hearing-aid-batteries-and-accessories/</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667814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52EA-E3CD-5736-3701-153720007CB2}"/>
              </a:ext>
            </a:extLst>
          </p:cNvPr>
          <p:cNvSpPr>
            <a:spLocks noGrp="1"/>
          </p:cNvSpPr>
          <p:nvPr>
            <p:ph type="title"/>
          </p:nvPr>
        </p:nvSpPr>
        <p:spPr/>
        <p:txBody>
          <a:bodyPr/>
          <a:lstStyle/>
          <a:p>
            <a:pPr algn="ctr"/>
            <a:r>
              <a:rPr lang="en-US" dirty="0"/>
              <a:t>Accessing Ask VA for FMP Inquiries</a:t>
            </a:r>
          </a:p>
        </p:txBody>
      </p:sp>
      <p:sp>
        <p:nvSpPr>
          <p:cNvPr id="4" name="Rectangle 2">
            <a:extLst>
              <a:ext uri="{FF2B5EF4-FFF2-40B4-BE49-F238E27FC236}">
                <a16:creationId xmlns:a16="http://schemas.microsoft.com/office/drawing/2014/main" id="{D635D22B-C17F-6746-87DB-4E829E4EACCF}"/>
              </a:ext>
            </a:extLst>
          </p:cNvPr>
          <p:cNvSpPr>
            <a:spLocks noChangeArrowheads="1"/>
          </p:cNvSpPr>
          <p:nvPr/>
        </p:nvSpPr>
        <p:spPr bwMode="auto">
          <a:xfrm>
            <a:off x="150019" y="1400737"/>
            <a:ext cx="88439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1350" dirty="0">
                <a:solidFill>
                  <a:prstClr val="black"/>
                </a:solidFill>
                <a:latin typeface="Arial" panose="020B0604020202020204" pitchFamily="34" charset="0"/>
                <a:ea typeface="Calibri" panose="020F0502020204030204" pitchFamily="34" charset="0"/>
              </a:rPr>
              <a:t>- Veterans are encouraged to use the Ask VA (</a:t>
            </a:r>
            <a:r>
              <a:rPr lang="en-US" altLang="en-US" sz="1350" dirty="0">
                <a:solidFill>
                  <a:prstClr val="black"/>
                </a:solidFill>
                <a:latin typeface="Arial" panose="020B0604020202020204" pitchFamily="34" charset="0"/>
                <a:ea typeface="Calibri" panose="020F0502020204030204" pitchFamily="34" charset="0"/>
                <a:hlinkClick r:id="rId2"/>
              </a:rPr>
              <a:t>AVA</a:t>
            </a:r>
            <a:r>
              <a:rPr lang="en-US" altLang="en-US" sz="1350" dirty="0">
                <a:solidFill>
                  <a:prstClr val="black"/>
                </a:solidFill>
                <a:latin typeface="Arial" panose="020B0604020202020204" pitchFamily="34" charset="0"/>
                <a:ea typeface="Calibri" panose="020F0502020204030204" pitchFamily="34" charset="0"/>
              </a:rPr>
              <a:t>) system for all escalated and pre-determination FMP inquiries.  </a:t>
            </a:r>
            <a:endParaRPr lang="en-US" altLang="en-US" sz="825" dirty="0">
              <a:solidFill>
                <a:prstClr val="black"/>
              </a:solidFill>
              <a:latin typeface="Arial" panose="020B0604020202020204" pitchFamily="34" charset="0"/>
            </a:endParaRPr>
          </a:p>
          <a:p>
            <a:pPr defTabSz="685800" eaLnBrk="0" fontAlgn="base" hangingPunct="0">
              <a:spcBef>
                <a:spcPct val="0"/>
              </a:spcBef>
              <a:spcAft>
                <a:spcPct val="0"/>
              </a:spcAft>
              <a:defRPr/>
            </a:pPr>
            <a:r>
              <a:rPr lang="en-US" altLang="en-US" sz="1350" dirty="0">
                <a:solidFill>
                  <a:prstClr val="black"/>
                </a:solidFill>
                <a:latin typeface="Arial" panose="020B0604020202020204" pitchFamily="34" charset="0"/>
                <a:ea typeface="Calibri" panose="020F0502020204030204" pitchFamily="34" charset="0"/>
              </a:rPr>
              <a:t>- This system is a much more transparent and easily accessible platform that allows all Veterans to get an individualized inquiry tracking number for future reference</a:t>
            </a:r>
            <a:r>
              <a:rPr lang="en-US" altLang="en-US" sz="1050" dirty="0">
                <a:solidFill>
                  <a:prstClr val="black"/>
                </a:solidFill>
                <a:latin typeface="Arial" panose="020B0604020202020204" pitchFamily="34" charset="0"/>
                <a:ea typeface="Calibri" panose="020F0502020204030204" pitchFamily="34" charset="0"/>
              </a:rPr>
              <a:t>.  </a:t>
            </a:r>
            <a:endParaRPr lang="en-US" altLang="en-US" sz="750" dirty="0">
              <a:solidFill>
                <a:prstClr val="black"/>
              </a:solidFill>
              <a:latin typeface="Arial" panose="020B0604020202020204" pitchFamily="34" charset="0"/>
            </a:endParaRPr>
          </a:p>
          <a:p>
            <a:pPr defTabSz="685800" eaLnBrk="0" fontAlgn="base" hangingPunct="0">
              <a:spcBef>
                <a:spcPct val="0"/>
              </a:spcBef>
              <a:spcAft>
                <a:spcPct val="0"/>
              </a:spcAft>
              <a:defRPr/>
            </a:pPr>
            <a:endParaRPr lang="en-US" altLang="en-US" sz="1500" dirty="0">
              <a:solidFill>
                <a:prstClr val="black"/>
              </a:solidFill>
              <a:latin typeface="Arial" panose="020B0604020202020204" pitchFamily="34" charset="0"/>
            </a:endParaRPr>
          </a:p>
        </p:txBody>
      </p:sp>
      <p:pic>
        <p:nvPicPr>
          <p:cNvPr id="6" name="Picture 5">
            <a:extLst>
              <a:ext uri="{FF2B5EF4-FFF2-40B4-BE49-F238E27FC236}">
                <a16:creationId xmlns:a16="http://schemas.microsoft.com/office/drawing/2014/main" id="{BFC03BF8-2608-46DE-C06E-B43D2BCCB301}"/>
              </a:ext>
            </a:extLst>
          </p:cNvPr>
          <p:cNvPicPr>
            <a:picLocks noChangeAspect="1"/>
          </p:cNvPicPr>
          <p:nvPr/>
        </p:nvPicPr>
        <p:blipFill rotWithShape="1">
          <a:blip r:embed="rId3"/>
          <a:srcRect l="5657" t="8732" r="72268"/>
          <a:stretch/>
        </p:blipFill>
        <p:spPr>
          <a:xfrm>
            <a:off x="150019" y="2320082"/>
            <a:ext cx="3964781" cy="3073556"/>
          </a:xfrm>
          <a:prstGeom prst="rect">
            <a:avLst/>
          </a:prstGeom>
        </p:spPr>
      </p:pic>
      <p:pic>
        <p:nvPicPr>
          <p:cNvPr id="8" name="Picture 7">
            <a:extLst>
              <a:ext uri="{FF2B5EF4-FFF2-40B4-BE49-F238E27FC236}">
                <a16:creationId xmlns:a16="http://schemas.microsoft.com/office/drawing/2014/main" id="{5CCF2DFB-75CE-0F2F-D1C5-2AE8606FC97A}"/>
              </a:ext>
            </a:extLst>
          </p:cNvPr>
          <p:cNvPicPr>
            <a:picLocks noChangeAspect="1"/>
          </p:cNvPicPr>
          <p:nvPr/>
        </p:nvPicPr>
        <p:blipFill rotWithShape="1">
          <a:blip r:embed="rId4"/>
          <a:srcRect l="3750" t="10000" r="75625" b="2181"/>
          <a:stretch/>
        </p:blipFill>
        <p:spPr>
          <a:xfrm>
            <a:off x="5222081" y="2392742"/>
            <a:ext cx="3771900" cy="3011286"/>
          </a:xfrm>
          <a:prstGeom prst="rect">
            <a:avLst/>
          </a:prstGeom>
          <a:ln>
            <a:solidFill>
              <a:schemeClr val="tx1"/>
            </a:solidFill>
          </a:ln>
        </p:spPr>
      </p:pic>
      <p:sp>
        <p:nvSpPr>
          <p:cNvPr id="9" name="Arrow: Right 8">
            <a:extLst>
              <a:ext uri="{FF2B5EF4-FFF2-40B4-BE49-F238E27FC236}">
                <a16:creationId xmlns:a16="http://schemas.microsoft.com/office/drawing/2014/main" id="{854501E2-3C35-90A6-0034-E385DE5F88AA}"/>
              </a:ext>
            </a:extLst>
          </p:cNvPr>
          <p:cNvSpPr/>
          <p:nvPr/>
        </p:nvSpPr>
        <p:spPr>
          <a:xfrm rot="16200000">
            <a:off x="2889705" y="2825296"/>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Arrow: Right 9">
            <a:extLst>
              <a:ext uri="{FF2B5EF4-FFF2-40B4-BE49-F238E27FC236}">
                <a16:creationId xmlns:a16="http://schemas.microsoft.com/office/drawing/2014/main" id="{795C913C-DF34-11D9-05F1-37600B4BA5D9}"/>
              </a:ext>
            </a:extLst>
          </p:cNvPr>
          <p:cNvSpPr/>
          <p:nvPr/>
        </p:nvSpPr>
        <p:spPr>
          <a:xfrm rot="10800000">
            <a:off x="6629400" y="4078670"/>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4C7DE03F-DBE5-F991-1804-B77D128776CC}"/>
              </a:ext>
            </a:extLst>
          </p:cNvPr>
          <p:cNvSpPr/>
          <p:nvPr/>
        </p:nvSpPr>
        <p:spPr>
          <a:xfrm rot="10800000">
            <a:off x="6710449" y="2320083"/>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48460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C61B-2B10-C2A6-1A98-2F2614EEDF43}"/>
              </a:ext>
            </a:extLst>
          </p:cNvPr>
          <p:cNvSpPr>
            <a:spLocks noGrp="1"/>
          </p:cNvSpPr>
          <p:nvPr>
            <p:ph type="title"/>
          </p:nvPr>
        </p:nvSpPr>
        <p:spPr/>
        <p:txBody>
          <a:bodyPr/>
          <a:lstStyle/>
          <a:p>
            <a:pPr algn="ctr"/>
            <a:r>
              <a:rPr lang="en-US" dirty="0"/>
              <a:t>Accessing Ask VA (AVA) for FMP Inquiries - Continued</a:t>
            </a:r>
          </a:p>
        </p:txBody>
      </p:sp>
      <p:pic>
        <p:nvPicPr>
          <p:cNvPr id="8" name="Picture 7">
            <a:extLst>
              <a:ext uri="{FF2B5EF4-FFF2-40B4-BE49-F238E27FC236}">
                <a16:creationId xmlns:a16="http://schemas.microsoft.com/office/drawing/2014/main" id="{944B3846-0591-59CD-7FF6-5DFACF461E1A}"/>
              </a:ext>
            </a:extLst>
          </p:cNvPr>
          <p:cNvPicPr>
            <a:picLocks noChangeAspect="1"/>
          </p:cNvPicPr>
          <p:nvPr/>
        </p:nvPicPr>
        <p:blipFill rotWithShape="1">
          <a:blip r:embed="rId2"/>
          <a:srcRect t="8801" r="68882" b="3197"/>
          <a:stretch/>
        </p:blipFill>
        <p:spPr>
          <a:xfrm>
            <a:off x="4127847" y="2743200"/>
            <a:ext cx="4898746" cy="2597630"/>
          </a:xfrm>
          <a:prstGeom prst="rect">
            <a:avLst/>
          </a:prstGeom>
          <a:ln>
            <a:solidFill>
              <a:schemeClr val="tx1"/>
            </a:solidFill>
          </a:ln>
        </p:spPr>
      </p:pic>
      <p:pic>
        <p:nvPicPr>
          <p:cNvPr id="10" name="Picture 9">
            <a:extLst>
              <a:ext uri="{FF2B5EF4-FFF2-40B4-BE49-F238E27FC236}">
                <a16:creationId xmlns:a16="http://schemas.microsoft.com/office/drawing/2014/main" id="{3EAA8CD8-CB60-809B-86EA-65535EAC1E96}"/>
              </a:ext>
            </a:extLst>
          </p:cNvPr>
          <p:cNvPicPr>
            <a:picLocks noChangeAspect="1"/>
          </p:cNvPicPr>
          <p:nvPr/>
        </p:nvPicPr>
        <p:blipFill rotWithShape="1">
          <a:blip r:embed="rId3"/>
          <a:srcRect l="4375" t="10001" r="71250" b="3333"/>
          <a:stretch/>
        </p:blipFill>
        <p:spPr>
          <a:xfrm>
            <a:off x="121964" y="2743200"/>
            <a:ext cx="3896444" cy="2597630"/>
          </a:xfrm>
          <a:prstGeom prst="rect">
            <a:avLst/>
          </a:prstGeom>
          <a:ln>
            <a:solidFill>
              <a:schemeClr val="tx1"/>
            </a:solidFill>
          </a:ln>
        </p:spPr>
      </p:pic>
      <p:sp>
        <p:nvSpPr>
          <p:cNvPr id="11" name="Rectangle 2">
            <a:extLst>
              <a:ext uri="{FF2B5EF4-FFF2-40B4-BE49-F238E27FC236}">
                <a16:creationId xmlns:a16="http://schemas.microsoft.com/office/drawing/2014/main" id="{23C287BE-FC72-8E68-0F8C-54BBB6F489A9}"/>
              </a:ext>
            </a:extLst>
          </p:cNvPr>
          <p:cNvSpPr>
            <a:spLocks noChangeArrowheads="1"/>
          </p:cNvSpPr>
          <p:nvPr/>
        </p:nvSpPr>
        <p:spPr bwMode="auto">
          <a:xfrm>
            <a:off x="139568" y="1885950"/>
            <a:ext cx="371475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r>
              <a:rPr lang="en-US" altLang="en-US" sz="1200" dirty="0">
                <a:solidFill>
                  <a:prstClr val="black"/>
                </a:solidFill>
                <a:latin typeface="Arial" panose="020B0604020202020204" pitchFamily="34" charset="0"/>
                <a:ea typeface="Calibri" panose="020F0502020204030204" pitchFamily="34" charset="0"/>
              </a:rPr>
              <a:t>Either log-in option works, but logging in using your Department of Defense Self Log-in (“DS” Log-in) is more secure and allows us to share Personally Identifiable Information (PII)</a:t>
            </a:r>
            <a:endParaRPr lang="en-US" altLang="en-US" sz="788" dirty="0">
              <a:solidFill>
                <a:prstClr val="black"/>
              </a:solidFill>
              <a:latin typeface="Arial" panose="020B0604020202020204" pitchFamily="34" charset="0"/>
            </a:endParaRPr>
          </a:p>
          <a:p>
            <a:pPr defTabSz="685800" eaLnBrk="0" fontAlgn="base" hangingPunct="0">
              <a:spcBef>
                <a:spcPct val="0"/>
              </a:spcBef>
              <a:spcAft>
                <a:spcPct val="0"/>
              </a:spcAft>
              <a:defRPr/>
            </a:pPr>
            <a:endParaRPr lang="en-US" altLang="en-US" dirty="0">
              <a:solidFill>
                <a:prstClr val="black"/>
              </a:solidFill>
              <a:latin typeface="Arial" panose="020B0604020202020204" pitchFamily="34" charset="0"/>
            </a:endParaRPr>
          </a:p>
        </p:txBody>
      </p:sp>
      <p:sp>
        <p:nvSpPr>
          <p:cNvPr id="12" name="Rectangle 2">
            <a:extLst>
              <a:ext uri="{FF2B5EF4-FFF2-40B4-BE49-F238E27FC236}">
                <a16:creationId xmlns:a16="http://schemas.microsoft.com/office/drawing/2014/main" id="{DC56932D-D895-534D-BAC7-FC99BCC3391B}"/>
              </a:ext>
            </a:extLst>
          </p:cNvPr>
          <p:cNvSpPr>
            <a:spLocks noChangeArrowheads="1"/>
          </p:cNvSpPr>
          <p:nvPr/>
        </p:nvSpPr>
        <p:spPr bwMode="auto">
          <a:xfrm>
            <a:off x="4719844" y="2263536"/>
            <a:ext cx="371475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defRPr/>
            </a:pPr>
            <a:r>
              <a:rPr lang="en-US" altLang="en-US" sz="1200" dirty="0">
                <a:solidFill>
                  <a:prstClr val="black"/>
                </a:solidFill>
                <a:latin typeface="Arial" panose="020B0604020202020204" pitchFamily="34" charset="0"/>
                <a:ea typeface="Calibri" panose="020F0502020204030204" pitchFamily="34" charset="0"/>
              </a:rPr>
              <a:t>This is the AVA Dashboard when you log-in</a:t>
            </a:r>
            <a:endParaRPr lang="en-US" altLang="en-US" sz="788" dirty="0">
              <a:solidFill>
                <a:prstClr val="black"/>
              </a:solidFill>
              <a:latin typeface="Arial" panose="020B0604020202020204" pitchFamily="34" charset="0"/>
            </a:endParaRPr>
          </a:p>
          <a:p>
            <a:pPr algn="ctr" defTabSz="685800" eaLnBrk="0" fontAlgn="base" hangingPunct="0">
              <a:spcBef>
                <a:spcPct val="0"/>
              </a:spcBef>
              <a:spcAft>
                <a:spcPct val="0"/>
              </a:spcAft>
              <a:defRPr/>
            </a:pPr>
            <a:endParaRPr lang="en-US" altLang="en-US" dirty="0">
              <a:solidFill>
                <a:prstClr val="black"/>
              </a:solidFill>
              <a:latin typeface="Arial" panose="020B0604020202020204" pitchFamily="34" charset="0"/>
            </a:endParaRPr>
          </a:p>
        </p:txBody>
      </p:sp>
      <p:sp>
        <p:nvSpPr>
          <p:cNvPr id="13" name="Arrow: Right 12">
            <a:extLst>
              <a:ext uri="{FF2B5EF4-FFF2-40B4-BE49-F238E27FC236}">
                <a16:creationId xmlns:a16="http://schemas.microsoft.com/office/drawing/2014/main" id="{DE038966-86B5-6379-CE8D-11031C3DACB8}"/>
              </a:ext>
            </a:extLst>
          </p:cNvPr>
          <p:cNvSpPr/>
          <p:nvPr/>
        </p:nvSpPr>
        <p:spPr>
          <a:xfrm rot="12385350">
            <a:off x="2534241" y="4301949"/>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 name="Arrow: Right 13">
            <a:extLst>
              <a:ext uri="{FF2B5EF4-FFF2-40B4-BE49-F238E27FC236}">
                <a16:creationId xmlns:a16="http://schemas.microsoft.com/office/drawing/2014/main" id="{AB9C13D3-3B9C-FE41-C1B8-B3158C161FCF}"/>
              </a:ext>
            </a:extLst>
          </p:cNvPr>
          <p:cNvSpPr/>
          <p:nvPr/>
        </p:nvSpPr>
        <p:spPr>
          <a:xfrm rot="12049063">
            <a:off x="1445804" y="4301950"/>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DEBCD81E-FE3B-4106-206A-839E8AAC1A77}"/>
              </a:ext>
            </a:extLst>
          </p:cNvPr>
          <p:cNvSpPr/>
          <p:nvPr/>
        </p:nvSpPr>
        <p:spPr>
          <a:xfrm>
            <a:off x="7258050" y="3786033"/>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30192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18998-8305-6711-193E-F3213C4058DF}"/>
              </a:ext>
            </a:extLst>
          </p:cNvPr>
          <p:cNvSpPr>
            <a:spLocks noGrp="1"/>
          </p:cNvSpPr>
          <p:nvPr>
            <p:ph idx="1"/>
          </p:nvPr>
        </p:nvSpPr>
        <p:spPr>
          <a:xfrm>
            <a:off x="0" y="727970"/>
            <a:ext cx="6001305" cy="5406500"/>
          </a:xfrm>
        </p:spPr>
        <p:txBody>
          <a:bodyPr>
            <a:normAutofit fontScale="62500" lnSpcReduction="20000"/>
          </a:bodyPr>
          <a:lstStyle/>
          <a:p>
            <a:pPr marL="0" indent="0">
              <a:buNone/>
            </a:pPr>
            <a:r>
              <a:rPr lang="en-US" sz="3200" dirty="0">
                <a:solidFill>
                  <a:srgbClr val="14254C"/>
                </a:solidFill>
                <a:latin typeface="Arial" panose="020B0604020202020204" pitchFamily="34" charset="0"/>
                <a:cs typeface="Arial" panose="020B0604020202020204" pitchFamily="34" charset="0"/>
              </a:rPr>
              <a:t>Public Law 116-315 authorized Veterans Affairs Life Insurance (</a:t>
            </a:r>
            <a:r>
              <a:rPr lang="en-US" sz="3200" dirty="0" err="1">
                <a:solidFill>
                  <a:srgbClr val="14254C"/>
                </a:solidFill>
                <a:latin typeface="Arial" panose="020B0604020202020204" pitchFamily="34" charset="0"/>
                <a:cs typeface="Arial" panose="020B0604020202020204" pitchFamily="34" charset="0"/>
              </a:rPr>
              <a:t>VALife</a:t>
            </a:r>
            <a:r>
              <a:rPr lang="en-US" sz="3200" dirty="0">
                <a:solidFill>
                  <a:srgbClr val="14254C"/>
                </a:solidFill>
                <a:latin typeface="Arial" panose="020B0604020202020204" pitchFamily="34" charset="0"/>
                <a:cs typeface="Arial" panose="020B0604020202020204" pitchFamily="34" charset="0"/>
              </a:rPr>
              <a:t>) as </a:t>
            </a:r>
            <a:r>
              <a:rPr lang="en-US" sz="3200" b="1" dirty="0">
                <a:solidFill>
                  <a:srgbClr val="C00000"/>
                </a:solidFill>
                <a:latin typeface="Arial" panose="020B0604020202020204" pitchFamily="34" charset="0"/>
                <a:cs typeface="Arial" panose="020B0604020202020204" pitchFamily="34" charset="0"/>
              </a:rPr>
              <a:t>Guaranteed Acceptance Whole Life Insurance </a:t>
            </a:r>
            <a:r>
              <a:rPr lang="en-US" sz="3200" dirty="0">
                <a:latin typeface="Arial" panose="020B0604020202020204" pitchFamily="34" charset="0"/>
                <a:cs typeface="Arial" panose="020B0604020202020204" pitchFamily="34" charset="0"/>
              </a:rPr>
              <a:t>coverage available to </a:t>
            </a:r>
            <a:r>
              <a:rPr lang="en-US" sz="3200" b="1" dirty="0">
                <a:solidFill>
                  <a:srgbClr val="C00000"/>
                </a:solidFill>
                <a:latin typeface="Arial" panose="020B0604020202020204" pitchFamily="34" charset="0"/>
                <a:cs typeface="Arial" panose="020B0604020202020204" pitchFamily="34" charset="0"/>
              </a:rPr>
              <a:t>all service-connected Veterans age 80 and under</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all disability ratings: </a:t>
            </a:r>
            <a:r>
              <a:rPr lang="en-US" sz="3200" b="1" dirty="0">
                <a:solidFill>
                  <a:srgbClr val="C00000"/>
                </a:solidFill>
                <a:latin typeface="Arial" panose="020B0604020202020204" pitchFamily="34" charset="0"/>
                <a:cs typeface="Arial" panose="020B0604020202020204" pitchFamily="34" charset="0"/>
              </a:rPr>
              <a:t>0 to 100% </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Veterans who apply for a new disability rating before age 81 and get that rating for a new condition after turning 81, can apply for </a:t>
            </a:r>
            <a:r>
              <a:rPr lang="en-US" sz="3200" dirty="0" err="1">
                <a:latin typeface="Arial" panose="020B0604020202020204" pitchFamily="34" charset="0"/>
                <a:cs typeface="Arial" panose="020B0604020202020204" pitchFamily="34" charset="0"/>
              </a:rPr>
              <a:t>VALife</a:t>
            </a:r>
            <a:r>
              <a:rPr lang="en-US" sz="3200" dirty="0">
                <a:latin typeface="Arial" panose="020B0604020202020204" pitchFamily="34" charset="0"/>
                <a:cs typeface="Arial" panose="020B0604020202020204" pitchFamily="34" charset="0"/>
              </a:rPr>
              <a:t> within two years of rating notification. </a:t>
            </a:r>
          </a:p>
          <a:p>
            <a:endParaRPr lang="en-US" sz="3200" b="1" dirty="0">
              <a:latin typeface="Arial" panose="020B0604020202020204" pitchFamily="34" charset="0"/>
              <a:cs typeface="Arial" panose="020B0604020202020204" pitchFamily="34" charset="0"/>
            </a:endParaRPr>
          </a:p>
          <a:p>
            <a:pPr marL="0" indent="0">
              <a:buNone/>
            </a:pPr>
            <a:r>
              <a:rPr lang="en-US" sz="3200" b="1" dirty="0">
                <a:solidFill>
                  <a:srgbClr val="C00000"/>
                </a:solidFill>
                <a:latin typeface="Arial" panose="020B0604020202020204" pitchFamily="34" charset="0"/>
                <a:cs typeface="Arial" panose="020B0604020202020204" pitchFamily="34" charset="0"/>
              </a:rPr>
              <a:t>Important Things to Know About </a:t>
            </a:r>
            <a:r>
              <a:rPr lang="en-US" sz="3200" b="1" dirty="0" err="1">
                <a:solidFill>
                  <a:srgbClr val="C00000"/>
                </a:solidFill>
                <a:latin typeface="Arial" panose="020B0604020202020204" pitchFamily="34" charset="0"/>
                <a:cs typeface="Arial" panose="020B0604020202020204" pitchFamily="34" charset="0"/>
              </a:rPr>
              <a:t>VALife</a:t>
            </a:r>
            <a:endParaRPr lang="en-US" sz="3200" b="1" dirty="0">
              <a:solidFill>
                <a:srgbClr val="C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Fully automated online application and approval process</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No medical underwriting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Death benefit in first 2 years, only pay premiums plus interest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Builds cash value after 2 years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No waiver of premiums</a:t>
            </a:r>
            <a:endParaRPr lang="en-US" dirty="0"/>
          </a:p>
        </p:txBody>
      </p:sp>
      <p:sp>
        <p:nvSpPr>
          <p:cNvPr id="3" name="Slide Number Placeholder 2">
            <a:extLst>
              <a:ext uri="{FF2B5EF4-FFF2-40B4-BE49-F238E27FC236}">
                <a16:creationId xmlns:a16="http://schemas.microsoft.com/office/drawing/2014/main" id="{D5733987-6765-3252-AFA2-28566D136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67A7CAE2-3E7C-6CD5-A457-B039F5CBB016}"/>
              </a:ext>
            </a:extLst>
          </p:cNvPr>
          <p:cNvSpPr>
            <a:spLocks noGrp="1"/>
          </p:cNvSpPr>
          <p:nvPr>
            <p:ph type="title"/>
          </p:nvPr>
        </p:nvSpPr>
        <p:spPr/>
        <p:txBody>
          <a:bodyPr>
            <a:normAutofit fontScale="90000"/>
          </a:bodyPr>
          <a:lstStyle/>
          <a:p>
            <a:r>
              <a:rPr lang="en-US" dirty="0"/>
              <a:t>VA Life Insurance</a:t>
            </a:r>
          </a:p>
        </p:txBody>
      </p:sp>
      <p:pic>
        <p:nvPicPr>
          <p:cNvPr id="5" name="Picture 4" descr="Logo&#10;&#10;Description automatically generated">
            <a:extLst>
              <a:ext uri="{FF2B5EF4-FFF2-40B4-BE49-F238E27FC236}">
                <a16:creationId xmlns:a16="http://schemas.microsoft.com/office/drawing/2014/main" id="{715F88A9-DDA6-07D9-B97C-ABEF5A89B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305" y="812838"/>
            <a:ext cx="2951845" cy="4751557"/>
          </a:xfrm>
          <a:prstGeom prst="rect">
            <a:avLst/>
          </a:prstGeom>
        </p:spPr>
      </p:pic>
    </p:spTree>
    <p:extLst>
      <p:ext uri="{BB962C8B-B14F-4D97-AF65-F5344CB8AC3E}">
        <p14:creationId xmlns:p14="http://schemas.microsoft.com/office/powerpoint/2010/main" val="1686571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4995-92C4-478D-4329-D961FF775ECD}"/>
              </a:ext>
            </a:extLst>
          </p:cNvPr>
          <p:cNvSpPr>
            <a:spLocks noGrp="1"/>
          </p:cNvSpPr>
          <p:nvPr>
            <p:ph type="title"/>
          </p:nvPr>
        </p:nvSpPr>
        <p:spPr/>
        <p:txBody>
          <a:bodyPr/>
          <a:lstStyle/>
          <a:p>
            <a:pPr algn="ctr"/>
            <a:r>
              <a:rPr lang="en-US" dirty="0"/>
              <a:t>How to Select FMP in Ask VA.gov</a:t>
            </a:r>
          </a:p>
        </p:txBody>
      </p:sp>
      <p:pic>
        <p:nvPicPr>
          <p:cNvPr id="5" name="Picture 4">
            <a:extLst>
              <a:ext uri="{FF2B5EF4-FFF2-40B4-BE49-F238E27FC236}">
                <a16:creationId xmlns:a16="http://schemas.microsoft.com/office/drawing/2014/main" id="{0AA361D6-C13E-D710-4260-CE116E012B10}"/>
              </a:ext>
            </a:extLst>
          </p:cNvPr>
          <p:cNvPicPr>
            <a:picLocks noChangeAspect="1"/>
          </p:cNvPicPr>
          <p:nvPr/>
        </p:nvPicPr>
        <p:blipFill rotWithShape="1">
          <a:blip r:embed="rId2"/>
          <a:srcRect l="8125" t="9692" r="75000" b="36666"/>
          <a:stretch/>
        </p:blipFill>
        <p:spPr>
          <a:xfrm>
            <a:off x="4171950" y="2400300"/>
            <a:ext cx="4410821" cy="2628900"/>
          </a:xfrm>
          <a:prstGeom prst="rect">
            <a:avLst/>
          </a:prstGeom>
          <a:ln>
            <a:solidFill>
              <a:schemeClr val="tx1"/>
            </a:solidFill>
          </a:ln>
        </p:spPr>
      </p:pic>
      <p:pic>
        <p:nvPicPr>
          <p:cNvPr id="8" name="Picture 7">
            <a:extLst>
              <a:ext uri="{FF2B5EF4-FFF2-40B4-BE49-F238E27FC236}">
                <a16:creationId xmlns:a16="http://schemas.microsoft.com/office/drawing/2014/main" id="{A8E83381-D0D3-1927-6C08-417C73336160}"/>
              </a:ext>
            </a:extLst>
          </p:cNvPr>
          <p:cNvPicPr>
            <a:picLocks noChangeAspect="1"/>
          </p:cNvPicPr>
          <p:nvPr/>
        </p:nvPicPr>
        <p:blipFill rotWithShape="1">
          <a:blip r:embed="rId3"/>
          <a:srcRect t="8654" r="83125" b="6539"/>
          <a:stretch/>
        </p:blipFill>
        <p:spPr>
          <a:xfrm>
            <a:off x="155864" y="1993614"/>
            <a:ext cx="3429000" cy="3231173"/>
          </a:xfrm>
          <a:prstGeom prst="rect">
            <a:avLst/>
          </a:prstGeom>
          <a:ln>
            <a:solidFill>
              <a:schemeClr val="tx1"/>
            </a:solidFill>
          </a:ln>
        </p:spPr>
      </p:pic>
      <p:sp>
        <p:nvSpPr>
          <p:cNvPr id="9" name="TextBox 8">
            <a:extLst>
              <a:ext uri="{FF2B5EF4-FFF2-40B4-BE49-F238E27FC236}">
                <a16:creationId xmlns:a16="http://schemas.microsoft.com/office/drawing/2014/main" id="{85885991-5F05-0EBC-4BD2-22BD6D73ADF9}"/>
              </a:ext>
            </a:extLst>
          </p:cNvPr>
          <p:cNvSpPr txBox="1"/>
          <p:nvPr/>
        </p:nvSpPr>
        <p:spPr>
          <a:xfrm>
            <a:off x="0" y="1428750"/>
            <a:ext cx="9086850" cy="507831"/>
          </a:xfrm>
          <a:prstGeom prst="rect">
            <a:avLst/>
          </a:prstGeom>
          <a:noFill/>
        </p:spPr>
        <p:txBody>
          <a:bodyPr wrap="square">
            <a:spAutoFit/>
          </a:bodyPr>
          <a:lstStyle/>
          <a:p>
            <a:pPr defTabSz="685800" eaLnBrk="0" fontAlgn="base" hangingPunct="0">
              <a:spcBef>
                <a:spcPct val="0"/>
              </a:spcBef>
              <a:spcAft>
                <a:spcPct val="0"/>
              </a:spcAft>
              <a:defRPr/>
            </a:pPr>
            <a:r>
              <a:rPr lang="en-US" altLang="en-US" sz="1350" dirty="0">
                <a:solidFill>
                  <a:prstClr val="black"/>
                </a:solidFill>
                <a:latin typeface="Arial" panose="020B0604020202020204" pitchFamily="34" charset="0"/>
                <a:ea typeface="Calibri" panose="020F0502020204030204" pitchFamily="34" charset="0"/>
              </a:rPr>
              <a:t>Here are the correct drop-down menu selections Veterans should use to get their FMP questions routed appropriately:</a:t>
            </a:r>
            <a:endParaRPr lang="en-US" altLang="en-US" sz="825" dirty="0">
              <a:solidFill>
                <a:prstClr val="black"/>
              </a:solidFill>
              <a:latin typeface="Arial" panose="020B0604020202020204" pitchFamily="34" charset="0"/>
            </a:endParaRPr>
          </a:p>
        </p:txBody>
      </p:sp>
      <p:sp>
        <p:nvSpPr>
          <p:cNvPr id="10" name="Arrow: Right 9">
            <a:extLst>
              <a:ext uri="{FF2B5EF4-FFF2-40B4-BE49-F238E27FC236}">
                <a16:creationId xmlns:a16="http://schemas.microsoft.com/office/drawing/2014/main" id="{858DC050-10AF-668F-5079-774E4A00ACFD}"/>
              </a:ext>
            </a:extLst>
          </p:cNvPr>
          <p:cNvSpPr/>
          <p:nvPr/>
        </p:nvSpPr>
        <p:spPr>
          <a:xfrm>
            <a:off x="906607" y="3059005"/>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047088F2-AE2B-F07E-BBD5-4591EDBC6162}"/>
              </a:ext>
            </a:extLst>
          </p:cNvPr>
          <p:cNvSpPr/>
          <p:nvPr/>
        </p:nvSpPr>
        <p:spPr>
          <a:xfrm>
            <a:off x="906607" y="3357135"/>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Arrow: Right 11">
            <a:extLst>
              <a:ext uri="{FF2B5EF4-FFF2-40B4-BE49-F238E27FC236}">
                <a16:creationId xmlns:a16="http://schemas.microsoft.com/office/drawing/2014/main" id="{9436337D-4F2E-D615-FFB0-666E31174BC0}"/>
              </a:ext>
            </a:extLst>
          </p:cNvPr>
          <p:cNvSpPr/>
          <p:nvPr/>
        </p:nvSpPr>
        <p:spPr>
          <a:xfrm>
            <a:off x="906607" y="3655265"/>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 name="Arrow: Right 12">
            <a:extLst>
              <a:ext uri="{FF2B5EF4-FFF2-40B4-BE49-F238E27FC236}">
                <a16:creationId xmlns:a16="http://schemas.microsoft.com/office/drawing/2014/main" id="{BE708261-E735-7675-A868-122AE2E915DE}"/>
              </a:ext>
            </a:extLst>
          </p:cNvPr>
          <p:cNvSpPr/>
          <p:nvPr/>
        </p:nvSpPr>
        <p:spPr>
          <a:xfrm rot="9773864">
            <a:off x="6878781" y="3551855"/>
            <a:ext cx="628650" cy="23585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7281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2D29-A2ED-4A44-B6C3-1C133ECB44AF}"/>
              </a:ext>
            </a:extLst>
          </p:cNvPr>
          <p:cNvSpPr>
            <a:spLocks noGrp="1"/>
          </p:cNvSpPr>
          <p:nvPr>
            <p:ph type="title"/>
          </p:nvPr>
        </p:nvSpPr>
        <p:spPr/>
        <p:txBody>
          <a:bodyPr/>
          <a:lstStyle/>
          <a:p>
            <a:pPr algn="ctr"/>
            <a:r>
              <a:rPr lang="en-US" dirty="0"/>
              <a:t>FMP Resources and Further Information</a:t>
            </a:r>
          </a:p>
        </p:txBody>
      </p:sp>
      <p:sp>
        <p:nvSpPr>
          <p:cNvPr id="3" name="Content Placeholder 2">
            <a:extLst>
              <a:ext uri="{FF2B5EF4-FFF2-40B4-BE49-F238E27FC236}">
                <a16:creationId xmlns:a16="http://schemas.microsoft.com/office/drawing/2014/main" id="{C5FCEDAA-DF34-490F-9584-F4A388BFA6E9}"/>
              </a:ext>
            </a:extLst>
          </p:cNvPr>
          <p:cNvSpPr>
            <a:spLocks noGrp="1"/>
          </p:cNvSpPr>
          <p:nvPr>
            <p:ph idx="1"/>
          </p:nvPr>
        </p:nvSpPr>
        <p:spPr>
          <a:xfrm>
            <a:off x="0" y="1485901"/>
            <a:ext cx="9144000" cy="1028699"/>
          </a:xfrm>
        </p:spPr>
        <p:txBody>
          <a:bodyPr/>
          <a:lstStyle/>
          <a:p>
            <a:pPr marL="0" indent="0" algn="ctr">
              <a:buNone/>
            </a:pPr>
            <a:r>
              <a:rPr lang="en-US" dirty="0">
                <a:solidFill>
                  <a:srgbClr val="2E2E2E"/>
                </a:solidFill>
                <a:latin typeface="Arial" panose="020B0604020202020204" pitchFamily="34" charset="0"/>
              </a:rPr>
              <a:t>Additional information about FMP can be found on the following websites:</a:t>
            </a:r>
            <a:endParaRPr lang="en-US" dirty="0"/>
          </a:p>
          <a:p>
            <a:endParaRPr lang="en-US" dirty="0"/>
          </a:p>
        </p:txBody>
      </p:sp>
      <p:sp>
        <p:nvSpPr>
          <p:cNvPr id="4" name="TextBox 3">
            <a:extLst>
              <a:ext uri="{FF2B5EF4-FFF2-40B4-BE49-F238E27FC236}">
                <a16:creationId xmlns:a16="http://schemas.microsoft.com/office/drawing/2014/main" id="{A134DC72-820C-468B-B3C6-B51E187D7CFE}"/>
              </a:ext>
            </a:extLst>
          </p:cNvPr>
          <p:cNvSpPr txBox="1"/>
          <p:nvPr/>
        </p:nvSpPr>
        <p:spPr>
          <a:xfrm>
            <a:off x="342900" y="2079189"/>
            <a:ext cx="7429500" cy="1315745"/>
          </a:xfrm>
          <a:prstGeom prst="rect">
            <a:avLst/>
          </a:prstGeom>
          <a:noFill/>
        </p:spPr>
        <p:txBody>
          <a:bodyPr wrap="square">
            <a:spAutoFit/>
          </a:bodyPr>
          <a:lstStyle/>
          <a:p>
            <a:pPr defTabSz="685800"/>
            <a:r>
              <a:rPr lang="en-US" b="1" dirty="0">
                <a:solidFill>
                  <a:prstClr val="black"/>
                </a:solidFill>
                <a:latin typeface="Calibri" panose="020F0502020204030204"/>
                <a:hlinkClick r:id="rId3">
                  <a:extLst>
                    <a:ext uri="{A12FA001-AC4F-418D-AE19-62706E023703}">
                      <ahyp:hlinkClr xmlns:ahyp="http://schemas.microsoft.com/office/drawing/2018/hyperlinkcolor" val="tx"/>
                    </a:ext>
                  </a:extLst>
                </a:hlinkClick>
              </a:rPr>
              <a:t>General Information:</a:t>
            </a:r>
            <a:endParaRPr lang="en-US" dirty="0">
              <a:solidFill>
                <a:prstClr val="black"/>
              </a:solidFill>
              <a:latin typeface="Calibri" panose="020F0502020204030204"/>
              <a:hlinkClick r:id="rId4"/>
            </a:endParaRPr>
          </a:p>
          <a:p>
            <a:pPr defTabSz="685800"/>
            <a:r>
              <a:rPr lang="en-US" dirty="0">
                <a:solidFill>
                  <a:prstClr val="black"/>
                </a:solidFill>
                <a:latin typeface="Calibri" panose="020F0502020204030204"/>
                <a:hlinkClick r:id="rId4"/>
              </a:rPr>
              <a:t>https://www.va.gov/COMMUNITYCARE/programs/veterans/fmp/index.asp</a:t>
            </a:r>
            <a:endParaRPr lang="en-US" dirty="0">
              <a:solidFill>
                <a:prstClr val="black"/>
              </a:solidFill>
              <a:latin typeface="Calibri" panose="020F0502020204030204"/>
            </a:endParaRPr>
          </a:p>
          <a:p>
            <a:pPr defTabSz="685800"/>
            <a:endParaRPr lang="en-US" sz="750" dirty="0">
              <a:solidFill>
                <a:prstClr val="black"/>
              </a:solidFill>
              <a:latin typeface="Calibri" panose="020F0502020204030204"/>
            </a:endParaRPr>
          </a:p>
          <a:p>
            <a:pPr defTabSz="685800"/>
            <a:r>
              <a:rPr lang="en-US" dirty="0">
                <a:solidFill>
                  <a:prstClr val="black"/>
                </a:solidFill>
                <a:latin typeface="Calibri" panose="020F0502020204030204"/>
                <a:hlinkClick r:id="rId5"/>
              </a:rPr>
              <a:t>https://www.youtube.com/watch?v=eY6zyRRhk8E</a:t>
            </a:r>
            <a:r>
              <a:rPr lang="en-US" dirty="0">
                <a:solidFill>
                  <a:prstClr val="black"/>
                </a:solidFill>
                <a:latin typeface="Calibri" panose="020F0502020204030204"/>
              </a:rPr>
              <a:t> </a:t>
            </a:r>
          </a:p>
          <a:p>
            <a:pPr defTabSz="685800"/>
            <a:r>
              <a:rPr lang="en-US" dirty="0">
                <a:solidFill>
                  <a:prstClr val="black"/>
                </a:solidFill>
                <a:latin typeface="Calibri" panose="020F0502020204030204"/>
              </a:rPr>
              <a:t> </a:t>
            </a:r>
          </a:p>
        </p:txBody>
      </p:sp>
      <p:sp>
        <p:nvSpPr>
          <p:cNvPr id="5" name="TextBox 4">
            <a:extLst>
              <a:ext uri="{FF2B5EF4-FFF2-40B4-BE49-F238E27FC236}">
                <a16:creationId xmlns:a16="http://schemas.microsoft.com/office/drawing/2014/main" id="{D909E02E-1813-4A81-B8B9-F5537AE4637E}"/>
              </a:ext>
            </a:extLst>
          </p:cNvPr>
          <p:cNvSpPr txBox="1"/>
          <p:nvPr/>
        </p:nvSpPr>
        <p:spPr>
          <a:xfrm>
            <a:off x="348095" y="3239605"/>
            <a:ext cx="8801100" cy="646331"/>
          </a:xfrm>
          <a:prstGeom prst="rect">
            <a:avLst/>
          </a:prstGeom>
          <a:noFill/>
        </p:spPr>
        <p:txBody>
          <a:bodyPr wrap="square">
            <a:spAutoFit/>
          </a:bodyPr>
          <a:lstStyle/>
          <a:p>
            <a:pPr defTabSz="685800"/>
            <a:r>
              <a:rPr lang="en-US" b="1" dirty="0">
                <a:solidFill>
                  <a:prstClr val="black"/>
                </a:solidFill>
                <a:latin typeface="Calibri" panose="020F0502020204030204"/>
                <a:hlinkClick r:id="rId3">
                  <a:extLst>
                    <a:ext uri="{A12FA001-AC4F-418D-AE19-62706E023703}">
                      <ahyp:hlinkClr xmlns:ahyp="http://schemas.microsoft.com/office/drawing/2018/hyperlinkcolor" val="tx"/>
                    </a:ext>
                  </a:extLst>
                </a:hlinkClick>
              </a:rPr>
              <a:t>FMP Claims, Benefits, and Exclusions:</a:t>
            </a:r>
            <a:endParaRPr lang="en-US" dirty="0">
              <a:solidFill>
                <a:prstClr val="black"/>
              </a:solidFill>
              <a:latin typeface="Calibri" panose="020F0502020204030204"/>
              <a:hlinkClick r:id="rId6"/>
            </a:endParaRPr>
          </a:p>
          <a:p>
            <a:pPr defTabSz="685800"/>
            <a:r>
              <a:rPr lang="en-US" dirty="0">
                <a:solidFill>
                  <a:prstClr val="black"/>
                </a:solidFill>
                <a:latin typeface="Calibri" panose="020F0502020204030204"/>
                <a:hlinkClick r:id="rId6"/>
              </a:rPr>
              <a:t>https://www.va.gov/COMMUNITYCARE/programs/veterans/fmp/fmp_benefits_claims.asp</a:t>
            </a:r>
            <a:r>
              <a:rPr lang="en-US"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626F262A-C66B-437D-8B91-2E2CFA5C4FFD}"/>
              </a:ext>
            </a:extLst>
          </p:cNvPr>
          <p:cNvSpPr txBox="1"/>
          <p:nvPr/>
        </p:nvSpPr>
        <p:spPr>
          <a:xfrm>
            <a:off x="342900" y="3994229"/>
            <a:ext cx="8401050" cy="646331"/>
          </a:xfrm>
          <a:prstGeom prst="rect">
            <a:avLst/>
          </a:prstGeom>
          <a:noFill/>
        </p:spPr>
        <p:txBody>
          <a:bodyPr wrap="square">
            <a:spAutoFit/>
          </a:bodyPr>
          <a:lstStyle/>
          <a:p>
            <a:pPr defTabSz="685800"/>
            <a:r>
              <a:rPr lang="en-US" b="1" dirty="0">
                <a:solidFill>
                  <a:prstClr val="black"/>
                </a:solidFill>
                <a:latin typeface="Calibri" panose="020F0502020204030204"/>
                <a:hlinkClick r:id="rId3">
                  <a:extLst>
                    <a:ext uri="{A12FA001-AC4F-418D-AE19-62706E023703}">
                      <ahyp:hlinkClr xmlns:ahyp="http://schemas.microsoft.com/office/drawing/2018/hyperlinkcolor" val="tx"/>
                    </a:ext>
                  </a:extLst>
                </a:hlinkClick>
              </a:rPr>
              <a:t>How to file an FMP claim:</a:t>
            </a:r>
          </a:p>
          <a:p>
            <a:pPr defTabSz="685800"/>
            <a:r>
              <a:rPr lang="en-US" dirty="0">
                <a:solidFill>
                  <a:srgbClr val="0563C1"/>
                </a:solidFill>
                <a:latin typeface="Calibri" panose="020F0502020204030204"/>
                <a:hlinkClick r:id="rId3">
                  <a:extLst>
                    <a:ext uri="{A12FA001-AC4F-418D-AE19-62706E023703}">
                      <ahyp:hlinkClr xmlns:ahyp="http://schemas.microsoft.com/office/drawing/2018/hyperlinkcolor" val="tx"/>
                    </a:ext>
                  </a:extLst>
                </a:hlinkClick>
              </a:rPr>
              <a:t>https://www.va.gov/COMMUNITYCARE/docs/pubfiles/factsheets/FactSheet_04-02.pdf</a:t>
            </a:r>
            <a:r>
              <a:rPr lang="en-US" dirty="0">
                <a:solidFill>
                  <a:prstClr val="black"/>
                </a:solidFill>
                <a:latin typeface="Calibri" panose="020F0502020204030204"/>
              </a:rPr>
              <a:t> </a:t>
            </a:r>
          </a:p>
        </p:txBody>
      </p:sp>
      <p:sp>
        <p:nvSpPr>
          <p:cNvPr id="9" name="TextBox 8">
            <a:extLst>
              <a:ext uri="{FF2B5EF4-FFF2-40B4-BE49-F238E27FC236}">
                <a16:creationId xmlns:a16="http://schemas.microsoft.com/office/drawing/2014/main" id="{7062C472-0B21-4243-8C22-BCD67D8F8CC2}"/>
              </a:ext>
            </a:extLst>
          </p:cNvPr>
          <p:cNvSpPr txBox="1"/>
          <p:nvPr/>
        </p:nvSpPr>
        <p:spPr>
          <a:xfrm>
            <a:off x="340908" y="4748853"/>
            <a:ext cx="8401050" cy="646331"/>
          </a:xfrm>
          <a:prstGeom prst="rect">
            <a:avLst/>
          </a:prstGeom>
          <a:noFill/>
        </p:spPr>
        <p:txBody>
          <a:bodyPr wrap="square">
            <a:spAutoFit/>
          </a:bodyPr>
          <a:lstStyle/>
          <a:p>
            <a:pPr defTabSz="685800"/>
            <a:r>
              <a:rPr lang="en-US" b="1" u="sng" dirty="0">
                <a:solidFill>
                  <a:prstClr val="black"/>
                </a:solidFill>
                <a:latin typeface="Calibri" panose="020F0502020204030204"/>
              </a:rPr>
              <a:t>FMP Care Benefits Guide:</a:t>
            </a:r>
            <a:endParaRPr lang="en-US" u="sng" dirty="0">
              <a:solidFill>
                <a:prstClr val="black"/>
              </a:solidFill>
              <a:latin typeface="Calibri" panose="020F0502020204030204"/>
            </a:endParaRPr>
          </a:p>
          <a:p>
            <a:pPr defTabSz="685800"/>
            <a:r>
              <a:rPr lang="en-US" dirty="0">
                <a:solidFill>
                  <a:prstClr val="black"/>
                </a:solidFill>
                <a:latin typeface="Calibri" panose="020F0502020204030204"/>
                <a:hlinkClick r:id="rId7"/>
              </a:rPr>
              <a:t>https://www.va.gov/COMMUNITYCARE/docs/pubfiles/programguides/FMP_Guide.pdf#</a:t>
            </a:r>
            <a:r>
              <a:rPr lang="en-US" dirty="0">
                <a:solidFill>
                  <a:prstClr val="black"/>
                </a:solidFill>
                <a:latin typeface="Calibri" panose="020F0502020204030204"/>
              </a:rPr>
              <a:t> </a:t>
            </a:r>
          </a:p>
        </p:txBody>
      </p:sp>
    </p:spTree>
    <p:extLst>
      <p:ext uri="{BB962C8B-B14F-4D97-AF65-F5344CB8AC3E}">
        <p14:creationId xmlns:p14="http://schemas.microsoft.com/office/powerpoint/2010/main" val="928516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200" y="2438400"/>
            <a:ext cx="6172200" cy="990600"/>
          </a:xfrm>
        </p:spPr>
        <p:txBody>
          <a:bodyPr/>
          <a:lstStyle/>
          <a:p>
            <a:r>
              <a:rPr lang="en-US" dirty="0"/>
              <a:t>Concurrent Receipt of Retired Pay and VA Compensation</a:t>
            </a:r>
            <a:endParaRPr lang="en-US" dirty="0">
              <a:solidFill>
                <a:srgbClr val="16216C"/>
              </a:solidFill>
            </a:endParaRPr>
          </a:p>
        </p:txBody>
      </p:sp>
      <p:sp>
        <p:nvSpPr>
          <p:cNvPr id="3" name="Subtitle 2"/>
          <p:cNvSpPr>
            <a:spLocks noGrp="1"/>
          </p:cNvSpPr>
          <p:nvPr>
            <p:ph type="subTitle" idx="1"/>
          </p:nvPr>
        </p:nvSpPr>
        <p:spPr/>
        <p:txBody>
          <a:bodyPr/>
          <a:lstStyle/>
          <a:p>
            <a:r>
              <a:rPr lang="en-US" dirty="0"/>
              <a:t>Douglas Stenger</a:t>
            </a:r>
          </a:p>
          <a:p>
            <a:r>
              <a:rPr lang="en-US" dirty="0"/>
              <a:t>Training Specialist</a:t>
            </a:r>
          </a:p>
          <a:p>
            <a:r>
              <a:rPr lang="en-US" dirty="0"/>
              <a:t>April 30, 2024</a:t>
            </a:r>
          </a:p>
        </p:txBody>
      </p:sp>
      <p:sp>
        <p:nvSpPr>
          <p:cNvPr id="4" name="Footer Placeholder 3"/>
          <p:cNvSpPr>
            <a:spLocks noGrp="1"/>
          </p:cNvSpPr>
          <p:nvPr>
            <p:ph type="ftr" sz="quarter" idx="11"/>
          </p:nvPr>
        </p:nvSpPr>
        <p:spPr bwMode="black"/>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charset="0"/>
                <a:ea typeface="+mn-ea"/>
                <a:cs typeface="+mn-cs"/>
              </a:rPr>
              <a:t>Integrity - Service - Innovation</a:t>
            </a:r>
          </a:p>
        </p:txBody>
      </p:sp>
    </p:spTree>
    <p:extLst>
      <p:ext uri="{BB962C8B-B14F-4D97-AF65-F5344CB8AC3E}">
        <p14:creationId xmlns:p14="http://schemas.microsoft.com/office/powerpoint/2010/main" val="2309345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endParaRPr lang="en-US" dirty="0"/>
          </a:p>
        </p:txBody>
      </p:sp>
      <p:sp>
        <p:nvSpPr>
          <p:cNvPr id="9" name="Content Placeholder 8"/>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2800" dirty="0"/>
              <a:t>VA Disability Compensation and Retired Pay</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11266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 Disability Compensation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7" name="Left Arrow 16"/>
          <p:cNvSpPr/>
          <p:nvPr/>
        </p:nvSpPr>
        <p:spPr>
          <a:xfrm rot="8700000" flipH="1">
            <a:off x="5302085" y="2531607"/>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6781800" y="1784409"/>
            <a:ext cx="990600" cy="990600"/>
          </a:xfrm>
          <a:prstGeom prst="rect">
            <a:avLst/>
          </a:prstGeom>
          <a:noFill/>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11247">
            <a:off x="6176745" y="1592027"/>
            <a:ext cx="2286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691669" y="2725951"/>
            <a:ext cx="1781927" cy="29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557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Documents and Settings\LEE_BODENMILLER\Local Settings\Temporary Internet Files\Content.IE5\J710TCAB\MC900240597[1].wmf"/>
          <p:cNvPicPr>
            <a:picLocks noChangeAspect="1" noChangeArrowheads="1"/>
          </p:cNvPicPr>
          <p:nvPr/>
        </p:nvPicPr>
        <p:blipFill>
          <a:blip r:embed="rId3" cstate="screen"/>
          <a:srcRect/>
          <a:stretch>
            <a:fillRect/>
          </a:stretch>
        </p:blipFill>
        <p:spPr bwMode="auto">
          <a:xfrm>
            <a:off x="304800" y="1143000"/>
            <a:ext cx="2895600" cy="4788559"/>
          </a:xfrm>
          <a:prstGeom prst="rect">
            <a:avLst/>
          </a:prstGeom>
          <a:noFill/>
        </p:spPr>
      </p:pic>
      <p:sp>
        <p:nvSpPr>
          <p:cNvPr id="2" name="Title 1"/>
          <p:cNvSpPr>
            <a:spLocks noGrp="1"/>
          </p:cNvSpPr>
          <p:nvPr>
            <p:ph type="title"/>
          </p:nvPr>
        </p:nvSpPr>
        <p:spPr/>
        <p:txBody>
          <a:bodyPr>
            <a:noAutofit/>
          </a:bodyPr>
          <a:lstStyle/>
          <a:p>
            <a:r>
              <a:rPr lang="en-US" sz="2200" dirty="0"/>
              <a:t>VA Disability Compensation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12-Point Star 8"/>
          <p:cNvSpPr/>
          <p:nvPr/>
        </p:nvSpPr>
        <p:spPr>
          <a:xfrm>
            <a:off x="2514600" y="2895600"/>
            <a:ext cx="386080" cy="381000"/>
          </a:xfrm>
          <a:prstGeom prst="star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12-Point Star 9"/>
          <p:cNvSpPr/>
          <p:nvPr/>
        </p:nvSpPr>
        <p:spPr>
          <a:xfrm>
            <a:off x="1981200" y="1905000"/>
            <a:ext cx="386080" cy="343905"/>
          </a:xfrm>
          <a:prstGeom prst="star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12-Point Star 10"/>
          <p:cNvSpPr/>
          <p:nvPr/>
        </p:nvSpPr>
        <p:spPr>
          <a:xfrm>
            <a:off x="1981200" y="5638800"/>
            <a:ext cx="386080" cy="343905"/>
          </a:xfrm>
          <a:prstGeom prst="star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12-Point Star 11"/>
          <p:cNvSpPr/>
          <p:nvPr/>
        </p:nvSpPr>
        <p:spPr>
          <a:xfrm>
            <a:off x="1981200" y="4191000"/>
            <a:ext cx="386080" cy="343905"/>
          </a:xfrm>
          <a:prstGeom prst="star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Elbow Connector 15"/>
          <p:cNvCxnSpPr>
            <a:stCxn id="33" idx="1"/>
            <a:endCxn id="10" idx="1"/>
          </p:cNvCxnSpPr>
          <p:nvPr/>
        </p:nvCxnSpPr>
        <p:spPr>
          <a:xfrm rot="10800000" flipV="1">
            <a:off x="2367280" y="1752599"/>
            <a:ext cx="2738120" cy="3243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05400" y="3733800"/>
            <a:ext cx="35052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Service Connected</a:t>
            </a:r>
          </a:p>
        </p:txBody>
      </p:sp>
      <p:sp>
        <p:nvSpPr>
          <p:cNvPr id="20" name="Rectangle 19"/>
          <p:cNvSpPr/>
          <p:nvPr/>
        </p:nvSpPr>
        <p:spPr>
          <a:xfrm>
            <a:off x="5105400" y="5029200"/>
            <a:ext cx="3505200" cy="914400"/>
          </a:xfrm>
          <a:prstGeom prst="rect">
            <a:avLst/>
          </a:prstGeom>
          <a:solidFill>
            <a:srgbClr val="8F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Non-Service Connected</a:t>
            </a:r>
          </a:p>
        </p:txBody>
      </p:sp>
      <p:cxnSp>
        <p:nvCxnSpPr>
          <p:cNvPr id="21" name="Elbow Connector 20"/>
          <p:cNvCxnSpPr>
            <a:stCxn id="34" idx="1"/>
            <a:endCxn id="9" idx="1"/>
          </p:cNvCxnSpPr>
          <p:nvPr/>
        </p:nvCxnSpPr>
        <p:spPr>
          <a:xfrm rot="10800000" flipV="1">
            <a:off x="2900680" y="2971800"/>
            <a:ext cx="2204720" cy="1143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9" idx="1"/>
            <a:endCxn id="12" idx="1"/>
          </p:cNvCxnSpPr>
          <p:nvPr/>
        </p:nvCxnSpPr>
        <p:spPr>
          <a:xfrm rot="10800000" flipV="1">
            <a:off x="2367280" y="4190999"/>
            <a:ext cx="2738120" cy="1719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0" idx="1"/>
            <a:endCxn id="11" idx="1"/>
          </p:cNvCxnSpPr>
          <p:nvPr/>
        </p:nvCxnSpPr>
        <p:spPr>
          <a:xfrm rot="10800000" flipV="1">
            <a:off x="2367280" y="5486399"/>
            <a:ext cx="2738120" cy="32435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05400" y="1295400"/>
            <a:ext cx="35052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Service Connected</a:t>
            </a:r>
          </a:p>
        </p:txBody>
      </p:sp>
      <p:sp>
        <p:nvSpPr>
          <p:cNvPr id="34" name="Rectangle 33"/>
          <p:cNvSpPr/>
          <p:nvPr/>
        </p:nvSpPr>
        <p:spPr>
          <a:xfrm>
            <a:off x="5105400" y="2514600"/>
            <a:ext cx="35052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Service Connected</a:t>
            </a:r>
          </a:p>
        </p:txBody>
      </p:sp>
    </p:spTree>
    <p:extLst>
      <p:ext uri="{BB962C8B-B14F-4D97-AF65-F5344CB8AC3E}">
        <p14:creationId xmlns:p14="http://schemas.microsoft.com/office/powerpoint/2010/main" val="515767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Military Retired Pay</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Left Arrow 12"/>
          <p:cNvSpPr/>
          <p:nvPr/>
        </p:nvSpPr>
        <p:spPr>
          <a:xfrm rot="12900000">
            <a:off x="1740565" y="2536923"/>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1295400" y="1784409"/>
            <a:ext cx="990600" cy="990600"/>
          </a:xfrm>
          <a:prstGeom prst="rect">
            <a:avLst/>
          </a:prstGeom>
          <a:noFill/>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722"/>
          <a:stretch/>
        </p:blipFill>
        <p:spPr bwMode="auto">
          <a:xfrm rot="1983211">
            <a:off x="644454" y="1360874"/>
            <a:ext cx="2514600" cy="201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691669" y="2725951"/>
            <a:ext cx="1781927" cy="29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626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this deduction? VA Waiver</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Left Arrow 12"/>
          <p:cNvSpPr/>
          <p:nvPr/>
        </p:nvSpPr>
        <p:spPr>
          <a:xfrm rot="12900000">
            <a:off x="1740565" y="2536923"/>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1600200" y="2079172"/>
            <a:ext cx="381000" cy="381000"/>
          </a:xfrm>
          <a:prstGeom prst="rect">
            <a:avLst/>
          </a:prstGeom>
          <a:noFill/>
        </p:spPr>
      </p:pic>
      <p:sp>
        <p:nvSpPr>
          <p:cNvPr id="17" name="Left Arrow 16"/>
          <p:cNvSpPr/>
          <p:nvPr/>
        </p:nvSpPr>
        <p:spPr>
          <a:xfrm rot="8700000" flipH="1">
            <a:off x="5302085" y="2531607"/>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6781800" y="1784409"/>
            <a:ext cx="990600" cy="990600"/>
          </a:xfrm>
          <a:prstGeom prst="rect">
            <a:avLst/>
          </a:prstGeom>
          <a:noFill/>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11247">
            <a:off x="6176745" y="1592027"/>
            <a:ext cx="2286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C:\Documents and Settings\LEE_BODENMILLER\Local Settings\Temporary Internet Files\Content.IE5\F192LVB9\MC900441459[2].png"/>
          <p:cNvPicPr>
            <a:picLocks noChangeAspect="1" noChangeArrowheads="1"/>
          </p:cNvPicPr>
          <p:nvPr/>
        </p:nvPicPr>
        <p:blipFill>
          <a:blip r:embed="rId3" cstate="screen">
            <a:duotone>
              <a:schemeClr val="accent2">
                <a:shade val="45000"/>
                <a:satMod val="135000"/>
              </a:schemeClr>
              <a:prstClr val="white"/>
            </a:duotone>
          </a:blip>
          <a:srcRect/>
          <a:stretch>
            <a:fillRect/>
          </a:stretch>
        </p:blipFill>
        <p:spPr bwMode="auto">
          <a:xfrm>
            <a:off x="3543300" y="3914431"/>
            <a:ext cx="990600" cy="990600"/>
          </a:xfrm>
          <a:prstGeom prst="rect">
            <a:avLst/>
          </a:prstGeom>
          <a:noFill/>
        </p:spPr>
      </p:pic>
      <p:pic>
        <p:nvPicPr>
          <p:cNvPr id="9220" name="Picture 4"/>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691669" y="2725951"/>
            <a:ext cx="1781927" cy="29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722"/>
          <a:stretch/>
        </p:blipFill>
        <p:spPr bwMode="auto">
          <a:xfrm rot="1983211">
            <a:off x="644454" y="1360874"/>
            <a:ext cx="2514600" cy="201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6019800" y="3733800"/>
            <a:ext cx="838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4221" y="4905031"/>
            <a:ext cx="2762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 Disability Compensation</a:t>
            </a:r>
          </a:p>
        </p:txBody>
      </p:sp>
      <p:sp>
        <p:nvSpPr>
          <p:cNvPr id="18" name="TextBox 17"/>
          <p:cNvSpPr txBox="1"/>
          <p:nvPr/>
        </p:nvSpPr>
        <p:spPr>
          <a:xfrm>
            <a:off x="762000" y="4910238"/>
            <a:ext cx="1149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 Waiver</a:t>
            </a:r>
          </a:p>
        </p:txBody>
      </p:sp>
      <p:cxnSp>
        <p:nvCxnSpPr>
          <p:cNvPr id="19" name="Straight Arrow Connector 18"/>
          <p:cNvCxnSpPr/>
          <p:nvPr/>
        </p:nvCxnSpPr>
        <p:spPr>
          <a:xfrm flipH="1" flipV="1">
            <a:off x="298308" y="4514850"/>
            <a:ext cx="768492"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811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a:t>General Waiver Requirement</a:t>
            </a:r>
          </a:p>
        </p:txBody>
      </p:sp>
      <p:sp>
        <p:nvSpPr>
          <p:cNvPr id="4" name="Content Placeholder 3"/>
          <p:cNvSpPr>
            <a:spLocks noGrp="1"/>
          </p:cNvSpPr>
          <p:nvPr>
            <p:ph sz="half" idx="1"/>
          </p:nvPr>
        </p:nvSpPr>
        <p:spPr>
          <a:xfrm>
            <a:off x="4648200" y="1066800"/>
            <a:ext cx="4191000" cy="5059363"/>
          </a:xfrm>
        </p:spPr>
        <p:txBody>
          <a:bodyPr>
            <a:normAutofit/>
          </a:bodyPr>
          <a:lstStyle/>
          <a:p>
            <a:pPr>
              <a:spcBef>
                <a:spcPts val="1200"/>
              </a:spcBef>
              <a:spcAft>
                <a:spcPts val="1200"/>
              </a:spcAft>
            </a:pPr>
            <a:r>
              <a:rPr lang="en-US" b="1" dirty="0"/>
              <a:t>VA Compensation </a:t>
            </a:r>
            <a:r>
              <a:rPr lang="en-US" dirty="0"/>
              <a:t>causes a reduction in retired pay</a:t>
            </a:r>
          </a:p>
          <a:p>
            <a:pPr>
              <a:spcBef>
                <a:spcPts val="1200"/>
              </a:spcBef>
              <a:spcAft>
                <a:spcPts val="1200"/>
              </a:spcAft>
            </a:pPr>
            <a:r>
              <a:rPr lang="en-US" b="1" dirty="0"/>
              <a:t>VA Waiver </a:t>
            </a:r>
            <a:r>
              <a:rPr lang="en-US" dirty="0"/>
              <a:t>is a dollar for dollar offset of retired pay </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1" name="Picture 4" descr="http://www.militarytimes.com/blogs/broadside/wp-content/uploads/2009/06/woundedwarriorsiraq.jpg"/>
          <p:cNvPicPr>
            <a:picLocks noGrp="1" noChangeAspect="1" noChangeArrowheads="1"/>
          </p:cNvPicPr>
          <p:nvPr>
            <p:ph sz="half" idx="2"/>
          </p:nvPr>
        </p:nvPicPr>
        <p:blipFill>
          <a:blip r:embed="rId3" cstate="screen"/>
          <a:srcRect/>
          <a:stretch>
            <a:fillRect/>
          </a:stretch>
        </p:blipFill>
        <p:spPr bwMode="auto">
          <a:xfrm>
            <a:off x="685800" y="1143000"/>
            <a:ext cx="3429000" cy="5052807"/>
          </a:xfrm>
          <a:prstGeom prst="rect">
            <a:avLst/>
          </a:prstGeom>
          <a:noFill/>
        </p:spPr>
      </p:pic>
      <p:pic>
        <p:nvPicPr>
          <p:cNvPr id="8" name="Picture 7">
            <a:extLst>
              <a:ext uri="{FF2B5EF4-FFF2-40B4-BE49-F238E27FC236}">
                <a16:creationId xmlns:a16="http://schemas.microsoft.com/office/drawing/2014/main" id="{C08F6F91-7644-C653-7140-2BB15A8FA2AA}"/>
              </a:ext>
            </a:extLst>
          </p:cNvPr>
          <p:cNvPicPr>
            <a:picLocks noChangeAspect="1"/>
          </p:cNvPicPr>
          <p:nvPr/>
        </p:nvPicPr>
        <p:blipFill>
          <a:blip r:embed="rId4"/>
          <a:stretch>
            <a:fillRect/>
          </a:stretch>
        </p:blipFill>
        <p:spPr>
          <a:xfrm>
            <a:off x="5181600" y="3927764"/>
            <a:ext cx="2511655" cy="2396836"/>
          </a:xfrm>
          <a:prstGeom prst="rect">
            <a:avLst/>
          </a:prstGeom>
        </p:spPr>
      </p:pic>
      <p:sp>
        <p:nvSpPr>
          <p:cNvPr id="9" name="TextBox 8">
            <a:extLst>
              <a:ext uri="{FF2B5EF4-FFF2-40B4-BE49-F238E27FC236}">
                <a16:creationId xmlns:a16="http://schemas.microsoft.com/office/drawing/2014/main" id="{E48C7553-A5A9-2C6B-B8F7-531C050E3DA0}"/>
              </a:ext>
            </a:extLst>
          </p:cNvPr>
          <p:cNvSpPr txBox="1"/>
          <p:nvPr/>
        </p:nvSpPr>
        <p:spPr>
          <a:xfrm>
            <a:off x="5181600" y="3269159"/>
            <a:ext cx="23958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Goodbye!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542961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endParaRPr lang="en-US" dirty="0"/>
          </a:p>
        </p:txBody>
      </p:sp>
      <p:sp>
        <p:nvSpPr>
          <p:cNvPr id="9" name="Content Placeholder 8"/>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t>Concurrent Receipt of Military Retired Pay and VA Disability Compensation</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8385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9E6678F-8A52-DAD8-47FB-AA4BC43F0A08}"/>
              </a:ext>
            </a:extLst>
          </p:cNvPr>
          <p:cNvSpPr/>
          <p:nvPr/>
        </p:nvSpPr>
        <p:spPr>
          <a:xfrm>
            <a:off x="6195" y="946075"/>
            <a:ext cx="9144000" cy="3846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46488A1-460B-B7DF-0CBB-F330BF67BD0C}"/>
              </a:ext>
            </a:extLst>
          </p:cNvPr>
          <p:cNvSpPr>
            <a:spLocks noGrp="1"/>
          </p:cNvSpPr>
          <p:nvPr>
            <p:ph type="title"/>
          </p:nvPr>
        </p:nvSpPr>
        <p:spPr>
          <a:xfrm>
            <a:off x="6196" y="72188"/>
            <a:ext cx="9143999" cy="575952"/>
          </a:xfrm>
        </p:spPr>
        <p:txBody>
          <a:bodyPr>
            <a:noAutofit/>
          </a:bodyPr>
          <a:lstStyle/>
          <a:p>
            <a:r>
              <a:rPr lang="en-US" sz="4000" dirty="0">
                <a:latin typeface="+mn-lt"/>
                <a:cs typeface="Arial" panose="020B0604020202020204" pitchFamily="34" charset="0"/>
              </a:rPr>
              <a:t>How can Veterans apply for VALife?</a:t>
            </a:r>
          </a:p>
        </p:txBody>
      </p:sp>
      <p:sp>
        <p:nvSpPr>
          <p:cNvPr id="4" name="Slide Number Placeholder 3">
            <a:extLst>
              <a:ext uri="{FF2B5EF4-FFF2-40B4-BE49-F238E27FC236}">
                <a16:creationId xmlns:a16="http://schemas.microsoft.com/office/drawing/2014/main" id="{6AA30F0C-8BB2-4ABA-B200-E0F95F33D9E7}"/>
              </a:ext>
            </a:extLst>
          </p:cNvPr>
          <p:cNvSpPr>
            <a:spLocks noGrp="1"/>
          </p:cNvSpPr>
          <p:nvPr>
            <p:ph type="sldNum" sz="quarter" idx="4"/>
          </p:nvPr>
        </p:nvSpPr>
        <p:spPr>
          <a:xfrm>
            <a:off x="11589026" y="6249615"/>
            <a:ext cx="393432" cy="608383"/>
          </a:xfrm>
          <a:prstGeom prst="rect">
            <a:avLst/>
          </a:prstGeom>
        </p:spPr>
        <p:txBody>
          <a:bodyPr vert="horz" lIns="91440" tIns="45720" rIns="91440" bIns="45720" rtlCol="0" anchor="ctr"/>
          <a:lstStyle>
            <a:defPPr>
              <a:defRPr lang="en-US"/>
            </a:defPPr>
            <a:lvl1pPr marL="0" algn="ctr" defTabSz="914400" rtl="0" eaLnBrk="1" latinLnBrk="0" hangingPunct="1">
              <a:defRPr sz="13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0535BD1-8CD9-3F4C-A1B6-7F2FC51E798F}" type="slidenum">
              <a:rPr kumimoji="0" lang="en-US" sz="13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3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7A7A40C-E083-396F-67F9-DD18C4A66DE5}"/>
              </a:ext>
            </a:extLst>
          </p:cNvPr>
          <p:cNvSpPr txBox="1"/>
          <p:nvPr/>
        </p:nvSpPr>
        <p:spPr>
          <a:xfrm>
            <a:off x="815305" y="1537792"/>
            <a:ext cx="751339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750"/>
              </a:spcAft>
              <a:buClrTx/>
              <a:buSzTx/>
              <a:buFontTx/>
              <a:buNone/>
              <a:tabLst/>
              <a:defRPr/>
            </a:pPr>
            <a:r>
              <a:rPr kumimoji="0" lang="en-US" sz="2100" b="0"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Veterans can apply and manage their VALife policy online.</a:t>
            </a:r>
            <a:endParaRPr kumimoji="0" lang="en-US" sz="21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4B912836-6F58-4CD2-8CA8-E924BE281E5B}"/>
              </a:ext>
            </a:extLst>
          </p:cNvPr>
          <p:cNvGrpSpPr/>
          <p:nvPr/>
        </p:nvGrpSpPr>
        <p:grpSpPr>
          <a:xfrm>
            <a:off x="-142763" y="2084059"/>
            <a:ext cx="9221763" cy="1730552"/>
            <a:chOff x="657951" y="3326140"/>
            <a:chExt cx="12295684" cy="2307402"/>
          </a:xfrm>
        </p:grpSpPr>
        <p:sp>
          <p:nvSpPr>
            <p:cNvPr id="15" name="TextBox 14">
              <a:extLst>
                <a:ext uri="{FF2B5EF4-FFF2-40B4-BE49-F238E27FC236}">
                  <a16:creationId xmlns:a16="http://schemas.microsoft.com/office/drawing/2014/main" id="{82DDE6AC-0220-D156-AFDB-6918234B9058}"/>
                </a:ext>
              </a:extLst>
            </p:cNvPr>
            <p:cNvSpPr txBox="1"/>
            <p:nvPr/>
          </p:nvSpPr>
          <p:spPr>
            <a:xfrm>
              <a:off x="2876412" y="4864057"/>
              <a:ext cx="3182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Online instant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decision</a:t>
              </a:r>
            </a:p>
          </p:txBody>
        </p:sp>
        <p:sp>
          <p:nvSpPr>
            <p:cNvPr id="16" name="TextBox 15">
              <a:extLst>
                <a:ext uri="{FF2B5EF4-FFF2-40B4-BE49-F238E27FC236}">
                  <a16:creationId xmlns:a16="http://schemas.microsoft.com/office/drawing/2014/main" id="{6597551B-A4AB-C31D-6E9C-AF861ED57DC3}"/>
                </a:ext>
              </a:extLst>
            </p:cNvPr>
            <p:cNvSpPr txBox="1"/>
            <p:nvPr/>
          </p:nvSpPr>
          <p:spPr>
            <a:xfrm>
              <a:off x="657951" y="4855940"/>
              <a:ext cx="3182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Online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application</a:t>
              </a:r>
            </a:p>
          </p:txBody>
        </p:sp>
        <p:sp>
          <p:nvSpPr>
            <p:cNvPr id="17" name="TextBox 16">
              <a:extLst>
                <a:ext uri="{FF2B5EF4-FFF2-40B4-BE49-F238E27FC236}">
                  <a16:creationId xmlns:a16="http://schemas.microsoft.com/office/drawing/2014/main" id="{0750DFD0-5793-A3FE-EFE2-39CE67256BCF}"/>
                </a:ext>
              </a:extLst>
            </p:cNvPr>
            <p:cNvSpPr txBox="1"/>
            <p:nvPr/>
          </p:nvSpPr>
          <p:spPr>
            <a:xfrm>
              <a:off x="7358763" y="4894878"/>
              <a:ext cx="3182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Online review and management of policy</a:t>
              </a:r>
            </a:p>
          </p:txBody>
        </p:sp>
        <p:sp>
          <p:nvSpPr>
            <p:cNvPr id="18" name="TextBox 17">
              <a:extLst>
                <a:ext uri="{FF2B5EF4-FFF2-40B4-BE49-F238E27FC236}">
                  <a16:creationId xmlns:a16="http://schemas.microsoft.com/office/drawing/2014/main" id="{BC51F3DD-7E14-A684-6A20-AA68A2BD28AE}"/>
                </a:ext>
              </a:extLst>
            </p:cNvPr>
            <p:cNvSpPr txBox="1"/>
            <p:nvPr/>
          </p:nvSpPr>
          <p:spPr>
            <a:xfrm>
              <a:off x="9771330" y="4891729"/>
              <a:ext cx="3182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Electronic filing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death claim</a:t>
              </a:r>
            </a:p>
          </p:txBody>
        </p:sp>
        <p:grpSp>
          <p:nvGrpSpPr>
            <p:cNvPr id="6" name="Group 5">
              <a:extLst>
                <a:ext uri="{FF2B5EF4-FFF2-40B4-BE49-F238E27FC236}">
                  <a16:creationId xmlns:a16="http://schemas.microsoft.com/office/drawing/2014/main" id="{5E6B291C-649C-2F4C-909D-11DC7DFD0B6C}"/>
                </a:ext>
              </a:extLst>
            </p:cNvPr>
            <p:cNvGrpSpPr/>
            <p:nvPr/>
          </p:nvGrpSpPr>
          <p:grpSpPr>
            <a:xfrm>
              <a:off x="8094870" y="3326140"/>
              <a:ext cx="1465385" cy="1445811"/>
              <a:chOff x="8094870" y="3326140"/>
              <a:chExt cx="1465385" cy="1445811"/>
            </a:xfrm>
          </p:grpSpPr>
          <p:sp>
            <p:nvSpPr>
              <p:cNvPr id="13" name="Flowchart: Connector 12">
                <a:extLst>
                  <a:ext uri="{FF2B5EF4-FFF2-40B4-BE49-F238E27FC236}">
                    <a16:creationId xmlns:a16="http://schemas.microsoft.com/office/drawing/2014/main" id="{3EEE8EE8-2F4F-EF1B-F032-28156B941D59}"/>
                  </a:ext>
                </a:extLst>
              </p:cNvPr>
              <p:cNvSpPr/>
              <p:nvPr/>
            </p:nvSpPr>
            <p:spPr>
              <a:xfrm>
                <a:off x="8094870" y="3326140"/>
                <a:ext cx="1465385" cy="1445811"/>
              </a:xfrm>
              <a:prstGeom prst="flowChartConnector">
                <a:avLst/>
              </a:prstGeom>
              <a:solidFill>
                <a:srgbClr val="0071BB"/>
              </a:solidFill>
              <a:ln>
                <a:noFill/>
              </a:ln>
              <a:effectLst>
                <a:outerShdw blurRad="63500" sx="102000" sy="102000" algn="ctr" rotWithShape="0">
                  <a:srgbClr val="112E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0" name="Graphic 19" descr="Document with solid fill">
                <a:extLst>
                  <a:ext uri="{FF2B5EF4-FFF2-40B4-BE49-F238E27FC236}">
                    <a16:creationId xmlns:a16="http://schemas.microsoft.com/office/drawing/2014/main" id="{0B99F84E-477F-6667-F1CB-3100F0F66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0362" y="3529750"/>
                <a:ext cx="977318" cy="977318"/>
              </a:xfrm>
              <a:prstGeom prst="rect">
                <a:avLst/>
              </a:prstGeom>
            </p:spPr>
          </p:pic>
        </p:grpSp>
        <p:grpSp>
          <p:nvGrpSpPr>
            <p:cNvPr id="7" name="Group 6">
              <a:extLst>
                <a:ext uri="{FF2B5EF4-FFF2-40B4-BE49-F238E27FC236}">
                  <a16:creationId xmlns:a16="http://schemas.microsoft.com/office/drawing/2014/main" id="{5810243E-6E53-ECA5-EEEA-50B86390D92A}"/>
                </a:ext>
              </a:extLst>
            </p:cNvPr>
            <p:cNvGrpSpPr/>
            <p:nvPr/>
          </p:nvGrpSpPr>
          <p:grpSpPr>
            <a:xfrm>
              <a:off x="10560552" y="3326140"/>
              <a:ext cx="1465385" cy="1445811"/>
              <a:chOff x="10560552" y="3326140"/>
              <a:chExt cx="1465385" cy="1445811"/>
            </a:xfrm>
          </p:grpSpPr>
          <p:sp>
            <p:nvSpPr>
              <p:cNvPr id="14" name="Flowchart: Connector 13">
                <a:extLst>
                  <a:ext uri="{FF2B5EF4-FFF2-40B4-BE49-F238E27FC236}">
                    <a16:creationId xmlns:a16="http://schemas.microsoft.com/office/drawing/2014/main" id="{1558A73E-73FD-3E08-95E5-EF9CEF05E421}"/>
                  </a:ext>
                </a:extLst>
              </p:cNvPr>
              <p:cNvSpPr/>
              <p:nvPr/>
            </p:nvSpPr>
            <p:spPr>
              <a:xfrm>
                <a:off x="10560552" y="3326140"/>
                <a:ext cx="1465385" cy="1445811"/>
              </a:xfrm>
              <a:prstGeom prst="flowChartConnector">
                <a:avLst/>
              </a:prstGeom>
              <a:solidFill>
                <a:srgbClr val="0071BB"/>
              </a:solidFill>
              <a:ln>
                <a:noFill/>
              </a:ln>
              <a:effectLst>
                <a:outerShdw blurRad="63500" sx="102000" sy="102000" algn="ctr" rotWithShape="0">
                  <a:srgbClr val="112E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2" name="Graphic 21" descr="Open folder with solid fill">
                <a:extLst>
                  <a:ext uri="{FF2B5EF4-FFF2-40B4-BE49-F238E27FC236}">
                    <a16:creationId xmlns:a16="http://schemas.microsoft.com/office/drawing/2014/main" id="{00F249FF-95F0-5931-2EF2-38321D1687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6786" y="3529750"/>
                <a:ext cx="1036074" cy="1036074"/>
              </a:xfrm>
              <a:prstGeom prst="rect">
                <a:avLst/>
              </a:prstGeom>
            </p:spPr>
          </p:pic>
        </p:grpSp>
        <p:grpSp>
          <p:nvGrpSpPr>
            <p:cNvPr id="5" name="Group 4">
              <a:extLst>
                <a:ext uri="{FF2B5EF4-FFF2-40B4-BE49-F238E27FC236}">
                  <a16:creationId xmlns:a16="http://schemas.microsoft.com/office/drawing/2014/main" id="{AEF11729-2795-21D4-7CC5-E6F62857E324}"/>
                </a:ext>
              </a:extLst>
            </p:cNvPr>
            <p:cNvGrpSpPr/>
            <p:nvPr/>
          </p:nvGrpSpPr>
          <p:grpSpPr>
            <a:xfrm>
              <a:off x="3728852" y="3326140"/>
              <a:ext cx="1465385" cy="1445811"/>
              <a:chOff x="3728852" y="3326140"/>
              <a:chExt cx="1465385" cy="1445811"/>
            </a:xfrm>
          </p:grpSpPr>
          <p:sp>
            <p:nvSpPr>
              <p:cNvPr id="12" name="Flowchart: Connector 11">
                <a:extLst>
                  <a:ext uri="{FF2B5EF4-FFF2-40B4-BE49-F238E27FC236}">
                    <a16:creationId xmlns:a16="http://schemas.microsoft.com/office/drawing/2014/main" id="{6F0B466B-E65A-B27E-3D82-8BC90D4DA83D}"/>
                  </a:ext>
                </a:extLst>
              </p:cNvPr>
              <p:cNvSpPr/>
              <p:nvPr/>
            </p:nvSpPr>
            <p:spPr>
              <a:xfrm>
                <a:off x="3728852" y="3326140"/>
                <a:ext cx="1465385" cy="1445811"/>
              </a:xfrm>
              <a:prstGeom prst="flowChartConnector">
                <a:avLst/>
              </a:prstGeom>
              <a:solidFill>
                <a:srgbClr val="0071BB"/>
              </a:solidFill>
              <a:ln>
                <a:noFill/>
              </a:ln>
              <a:effectLst>
                <a:outerShdw blurRad="63500" sx="102000" sy="102000" algn="ctr" rotWithShape="0">
                  <a:srgbClr val="112E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4" name="Graphic 23" descr="Checkbox Checked with solid fill">
                <a:extLst>
                  <a:ext uri="{FF2B5EF4-FFF2-40B4-BE49-F238E27FC236}">
                    <a16:creationId xmlns:a16="http://schemas.microsoft.com/office/drawing/2014/main" id="{47C283E9-0B00-C72F-D224-F470F69443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32243" y="3418486"/>
                <a:ext cx="1258601" cy="1258601"/>
              </a:xfrm>
              <a:prstGeom prst="rect">
                <a:avLst/>
              </a:prstGeom>
            </p:spPr>
          </p:pic>
        </p:grpSp>
        <p:grpSp>
          <p:nvGrpSpPr>
            <p:cNvPr id="3" name="Group 2">
              <a:extLst>
                <a:ext uri="{FF2B5EF4-FFF2-40B4-BE49-F238E27FC236}">
                  <a16:creationId xmlns:a16="http://schemas.microsoft.com/office/drawing/2014/main" id="{75C71C8D-4075-AE38-2F7E-CCB246A41DF6}"/>
                </a:ext>
              </a:extLst>
            </p:cNvPr>
            <p:cNvGrpSpPr/>
            <p:nvPr/>
          </p:nvGrpSpPr>
          <p:grpSpPr>
            <a:xfrm>
              <a:off x="1521149" y="3326140"/>
              <a:ext cx="1465385" cy="1445811"/>
              <a:chOff x="1521149" y="3326140"/>
              <a:chExt cx="1465385" cy="1445811"/>
            </a:xfrm>
          </p:grpSpPr>
          <p:sp>
            <p:nvSpPr>
              <p:cNvPr id="11" name="Flowchart: Connector 10">
                <a:extLst>
                  <a:ext uri="{FF2B5EF4-FFF2-40B4-BE49-F238E27FC236}">
                    <a16:creationId xmlns:a16="http://schemas.microsoft.com/office/drawing/2014/main" id="{9213CAD3-606F-3140-5DC4-5F925EB484BB}"/>
                  </a:ext>
                </a:extLst>
              </p:cNvPr>
              <p:cNvSpPr/>
              <p:nvPr/>
            </p:nvSpPr>
            <p:spPr>
              <a:xfrm>
                <a:off x="1521149" y="3326140"/>
                <a:ext cx="1465385" cy="1445811"/>
              </a:xfrm>
              <a:prstGeom prst="flowChartConnector">
                <a:avLst/>
              </a:prstGeom>
              <a:solidFill>
                <a:srgbClr val="0071BB"/>
              </a:solidFill>
              <a:ln>
                <a:noFill/>
              </a:ln>
              <a:effectLst>
                <a:outerShdw blurRad="63500" sx="102000" sy="102000" algn="ctr" rotWithShape="0">
                  <a:srgbClr val="112E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6" name="Graphic 25" descr="Programmer female outline">
                <a:extLst>
                  <a:ext uri="{FF2B5EF4-FFF2-40B4-BE49-F238E27FC236}">
                    <a16:creationId xmlns:a16="http://schemas.microsoft.com/office/drawing/2014/main" id="{B95ADD45-DFDD-75A4-08FD-597E02CC1B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14083" y="3440705"/>
                <a:ext cx="1070039" cy="1070039"/>
              </a:xfrm>
              <a:prstGeom prst="rect">
                <a:avLst/>
              </a:prstGeom>
            </p:spPr>
          </p:pic>
        </p:grpSp>
      </p:grpSp>
      <p:sp>
        <p:nvSpPr>
          <p:cNvPr id="28" name="Rectangle 27">
            <a:extLst>
              <a:ext uri="{FF2B5EF4-FFF2-40B4-BE49-F238E27FC236}">
                <a16:creationId xmlns:a16="http://schemas.microsoft.com/office/drawing/2014/main" id="{25B7A5EF-1352-0A8D-51E8-1FC9600E6456}"/>
              </a:ext>
            </a:extLst>
          </p:cNvPr>
          <p:cNvSpPr/>
          <p:nvPr/>
        </p:nvSpPr>
        <p:spPr>
          <a:xfrm>
            <a:off x="6195" y="4792589"/>
            <a:ext cx="9144000" cy="738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3C69B44-C258-6D68-3E2E-4085AD5CC490}"/>
              </a:ext>
            </a:extLst>
          </p:cNvPr>
          <p:cNvSpPr/>
          <p:nvPr/>
        </p:nvSpPr>
        <p:spPr>
          <a:xfrm>
            <a:off x="634845" y="5082636"/>
            <a:ext cx="7886700" cy="685829"/>
          </a:xfrm>
          <a:prstGeom prst="rect">
            <a:avLst/>
          </a:prstGeom>
          <a:noFill/>
          <a:ln w="285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750"/>
              </a:spcAft>
              <a:buClrTx/>
              <a:buSzTx/>
              <a:buFontTx/>
              <a:buNone/>
              <a:tabLst/>
              <a:defRPr/>
            </a:pPr>
            <a:r>
              <a:rPr kumimoji="0" lang="en-US" sz="2100" b="0"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Check eligibility and enroll in VALife at </a:t>
            </a:r>
            <a:r>
              <a:rPr kumimoji="0" lang="en-US" sz="2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https://insurance.va.gov/VALIFE/</a:t>
            </a:r>
            <a:endParaRPr kumimoji="0" lang="en-US" sz="21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55B7659E-9158-4ACE-BCCA-C739AC42F596}"/>
              </a:ext>
            </a:extLst>
          </p:cNvPr>
          <p:cNvSpPr txBox="1"/>
          <p:nvPr/>
        </p:nvSpPr>
        <p:spPr>
          <a:xfrm>
            <a:off x="634845" y="3931905"/>
            <a:ext cx="80303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750"/>
              </a:spcAft>
              <a:buClrTx/>
              <a:buSzTx/>
              <a:buFontTx/>
              <a:buNone/>
              <a:tabLst/>
              <a:defRPr/>
            </a:pPr>
            <a:r>
              <a:rPr kumimoji="0" lang="en-US" sz="2100" b="0"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Veteran’s authorized representative (Guardian, POA, VA Fiduciary) may also apply via DocuSign.</a:t>
            </a:r>
            <a:endParaRPr kumimoji="0" lang="en-US" sz="21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endParaRPr>
          </a:p>
        </p:txBody>
      </p:sp>
      <p:sp>
        <p:nvSpPr>
          <p:cNvPr id="21" name="Flowchart: Connector 20">
            <a:extLst>
              <a:ext uri="{FF2B5EF4-FFF2-40B4-BE49-F238E27FC236}">
                <a16:creationId xmlns:a16="http://schemas.microsoft.com/office/drawing/2014/main" id="{F0C953B9-AD94-4CB4-2EBB-C217A5157F1B}"/>
              </a:ext>
            </a:extLst>
          </p:cNvPr>
          <p:cNvSpPr/>
          <p:nvPr/>
        </p:nvSpPr>
        <p:spPr>
          <a:xfrm>
            <a:off x="3764559" y="2065412"/>
            <a:ext cx="1099039" cy="1084358"/>
          </a:xfrm>
          <a:prstGeom prst="flowChartConnector">
            <a:avLst/>
          </a:prstGeom>
          <a:solidFill>
            <a:srgbClr val="0071BB"/>
          </a:solidFill>
          <a:ln>
            <a:noFill/>
          </a:ln>
          <a:effectLst>
            <a:outerShdw blurRad="63500" sx="102000" sy="102000" algn="ctr" rotWithShape="0">
              <a:srgbClr val="112E5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9" name="Graphic 18">
            <a:extLst>
              <a:ext uri="{FF2B5EF4-FFF2-40B4-BE49-F238E27FC236}">
                <a16:creationId xmlns:a16="http://schemas.microsoft.com/office/drawing/2014/main" id="{61F2705A-D64B-E608-41C1-915DE5CA10D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60452" y="2265979"/>
            <a:ext cx="707252" cy="707252"/>
          </a:xfrm>
          <a:prstGeom prst="rect">
            <a:avLst/>
          </a:prstGeom>
        </p:spPr>
      </p:pic>
      <p:sp>
        <p:nvSpPr>
          <p:cNvPr id="29" name="TextBox 28">
            <a:extLst>
              <a:ext uri="{FF2B5EF4-FFF2-40B4-BE49-F238E27FC236}">
                <a16:creationId xmlns:a16="http://schemas.microsoft.com/office/drawing/2014/main" id="{68ECDB15-2F2B-F8C4-0FAC-C8F26274B577}"/>
              </a:ext>
            </a:extLst>
          </p:cNvPr>
          <p:cNvSpPr txBox="1"/>
          <p:nvPr/>
        </p:nvSpPr>
        <p:spPr>
          <a:xfrm>
            <a:off x="3059069" y="3241437"/>
            <a:ext cx="238672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4254C"/>
                </a:solidFill>
                <a:effectLst/>
                <a:uLnTx/>
                <a:uFillTx/>
                <a:latin typeface="Arial" panose="020B0604020202020204" pitchFamily="34" charset="0"/>
                <a:ea typeface="+mn-ea"/>
                <a:cs typeface="Arial" panose="020B0604020202020204" pitchFamily="34" charset="0"/>
              </a:rPr>
              <a:t>Online premium payment option</a:t>
            </a:r>
          </a:p>
        </p:txBody>
      </p:sp>
    </p:spTree>
    <p:extLst>
      <p:ext uri="{BB962C8B-B14F-4D97-AF65-F5344CB8AC3E}">
        <p14:creationId xmlns:p14="http://schemas.microsoft.com/office/powerpoint/2010/main" val="904536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Documents and Settings\LEE_BODENMILLER\Local Settings\Temporary Internet Files\Content.IE5\J710TCAB\MC900240597[1].wmf"/>
          <p:cNvPicPr>
            <a:picLocks noChangeAspect="1" noChangeArrowheads="1"/>
          </p:cNvPicPr>
          <p:nvPr/>
        </p:nvPicPr>
        <p:blipFill>
          <a:blip r:embed="rId3" cstate="screen"/>
          <a:srcRect/>
          <a:stretch>
            <a:fillRect/>
          </a:stretch>
        </p:blipFill>
        <p:spPr bwMode="auto">
          <a:xfrm>
            <a:off x="2971800" y="1295400"/>
            <a:ext cx="2895600" cy="4788559"/>
          </a:xfrm>
          <a:prstGeom prst="rect">
            <a:avLst/>
          </a:prstGeom>
          <a:noFill/>
        </p:spPr>
      </p:pic>
      <p:sp>
        <p:nvSpPr>
          <p:cNvPr id="2" name="Title 1"/>
          <p:cNvSpPr>
            <a:spLocks noGrp="1"/>
          </p:cNvSpPr>
          <p:nvPr>
            <p:ph type="title"/>
          </p:nvPr>
        </p:nvSpPr>
        <p:spPr/>
        <p:txBody>
          <a:bodyPr>
            <a:noAutofit/>
          </a:bodyPr>
          <a:lstStyle/>
          <a:p>
            <a:r>
              <a:rPr lang="en-US" sz="2200" dirty="0"/>
              <a:t>Qualified Retiree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4" name="Rectangle 33"/>
          <p:cNvSpPr/>
          <p:nvPr/>
        </p:nvSpPr>
        <p:spPr>
          <a:xfrm>
            <a:off x="6477000" y="1676400"/>
            <a:ext cx="2133600" cy="411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Minimum 50% service connected disability rating from VA</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ectangle 60"/>
          <p:cNvSpPr/>
          <p:nvPr/>
        </p:nvSpPr>
        <p:spPr>
          <a:xfrm>
            <a:off x="304800" y="1676400"/>
            <a:ext cx="2133600" cy="4114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Entitled to Retired Pay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Special Rules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Chapter 61</a:t>
            </a:r>
          </a:p>
        </p:txBody>
      </p:sp>
      <p:pic>
        <p:nvPicPr>
          <p:cNvPr id="2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518"/>
          <a:stretch/>
        </p:blipFill>
        <p:spPr bwMode="auto">
          <a:xfrm>
            <a:off x="755807" y="1676400"/>
            <a:ext cx="123158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388" y="1752600"/>
            <a:ext cx="1015999"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850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Qualified Retiree </a:t>
            </a:r>
          </a:p>
        </p:txBody>
      </p:sp>
      <p:sp>
        <p:nvSpPr>
          <p:cNvPr id="8" name="Content Placeholder 7"/>
          <p:cNvSpPr>
            <a:spLocks noGrp="1"/>
          </p:cNvSpPr>
          <p:nvPr>
            <p:ph idx="1"/>
          </p:nvPr>
        </p:nvSpPr>
        <p:spPr/>
        <p:txBody>
          <a:bodyPr>
            <a:normAutofit fontScale="92500" lnSpcReduction="10000"/>
          </a:bodyPr>
          <a:lstStyle/>
          <a:p>
            <a:pPr>
              <a:lnSpc>
                <a:spcPct val="110000"/>
              </a:lnSpc>
            </a:pPr>
            <a:r>
              <a:rPr lang="en-US" dirty="0"/>
              <a:t>Regular retirement</a:t>
            </a:r>
          </a:p>
          <a:p>
            <a:pPr>
              <a:lnSpc>
                <a:spcPct val="110000"/>
              </a:lnSpc>
            </a:pPr>
            <a:endParaRPr lang="en-US" b="1" dirty="0">
              <a:solidFill>
                <a:schemeClr val="tx2">
                  <a:lumMod val="75000"/>
                </a:schemeClr>
              </a:solidFill>
            </a:endParaRPr>
          </a:p>
          <a:p>
            <a:pPr>
              <a:lnSpc>
                <a:spcPct val="110000"/>
              </a:lnSpc>
            </a:pPr>
            <a:r>
              <a:rPr lang="en-US" dirty="0">
                <a:solidFill>
                  <a:schemeClr val="tx2">
                    <a:lumMod val="75000"/>
                  </a:schemeClr>
                </a:solidFill>
              </a:rPr>
              <a:t>Non-regular retirement and has reached </a:t>
            </a:r>
            <a:r>
              <a:rPr lang="en-US" b="1" dirty="0">
                <a:solidFill>
                  <a:schemeClr val="tx2">
                    <a:lumMod val="75000"/>
                  </a:schemeClr>
                </a:solidFill>
              </a:rPr>
              <a:t>eligible age</a:t>
            </a:r>
          </a:p>
          <a:p>
            <a:pPr marL="0" indent="0">
              <a:lnSpc>
                <a:spcPct val="110000"/>
              </a:lnSpc>
              <a:buNone/>
            </a:pPr>
            <a:endParaRPr lang="en-US" dirty="0">
              <a:solidFill>
                <a:schemeClr val="tx2">
                  <a:lumMod val="75000"/>
                </a:schemeClr>
              </a:solidFill>
            </a:endParaRPr>
          </a:p>
          <a:p>
            <a:pPr>
              <a:lnSpc>
                <a:spcPct val="110000"/>
              </a:lnSpc>
            </a:pPr>
            <a:r>
              <a:rPr lang="en-US" dirty="0">
                <a:solidFill>
                  <a:schemeClr val="tx2">
                    <a:lumMod val="75000"/>
                  </a:schemeClr>
                </a:solidFill>
              </a:rPr>
              <a:t>Temporary Early Retirement Authorization</a:t>
            </a:r>
          </a:p>
          <a:p>
            <a:pPr>
              <a:lnSpc>
                <a:spcPct val="110000"/>
              </a:lnSpc>
            </a:pPr>
            <a:endParaRPr lang="en-US" dirty="0">
              <a:solidFill>
                <a:schemeClr val="tx2">
                  <a:lumMod val="75000"/>
                </a:schemeClr>
              </a:solidFill>
            </a:endParaRPr>
          </a:p>
          <a:p>
            <a:pPr>
              <a:lnSpc>
                <a:spcPct val="110000"/>
              </a:lnSpc>
            </a:pPr>
            <a:r>
              <a:rPr lang="en-US" dirty="0">
                <a:solidFill>
                  <a:schemeClr val="tx2">
                    <a:lumMod val="75000"/>
                  </a:schemeClr>
                </a:solidFill>
              </a:rPr>
              <a:t>Qualified Career Disability Retiree</a:t>
            </a:r>
          </a:p>
          <a:p>
            <a:pPr lvl="1">
              <a:lnSpc>
                <a:spcPct val="110000"/>
              </a:lnSpc>
            </a:pPr>
            <a:r>
              <a:rPr lang="en-US" dirty="0">
                <a:solidFill>
                  <a:schemeClr val="tx2">
                    <a:lumMod val="75000"/>
                  </a:schemeClr>
                </a:solidFill>
              </a:rPr>
              <a:t>Retirement; Laws 1201, 1202, 1204, 1205 </a:t>
            </a:r>
          </a:p>
          <a:p>
            <a:pPr lvl="1">
              <a:lnSpc>
                <a:spcPct val="110000"/>
              </a:lnSpc>
            </a:pPr>
            <a:r>
              <a:rPr lang="en-US" b="1" dirty="0">
                <a:solidFill>
                  <a:schemeClr val="tx2">
                    <a:lumMod val="75000"/>
                  </a:schemeClr>
                </a:solidFill>
              </a:rPr>
              <a:t>Must have 20 years to qualify </a:t>
            </a:r>
          </a:p>
          <a:p>
            <a:pPr lvl="2">
              <a:lnSpc>
                <a:spcPct val="110000"/>
              </a:lnSpc>
            </a:pPr>
            <a:r>
              <a:rPr lang="en-US" dirty="0">
                <a:solidFill>
                  <a:schemeClr val="tx2">
                    <a:lumMod val="75000"/>
                  </a:schemeClr>
                </a:solidFill>
              </a:rPr>
              <a:t>Qualified for a regular retirement but retired as disability</a:t>
            </a:r>
          </a:p>
          <a:p>
            <a:pPr>
              <a:lnSpc>
                <a:spcPct val="110000"/>
              </a:lnSpc>
            </a:pPr>
            <a:endParaRPr lang="en-US" sz="2600" i="1" dirty="0">
              <a:solidFill>
                <a:schemeClr val="tx2">
                  <a:lumMod val="75000"/>
                </a:schemeClr>
              </a:solidFill>
            </a:endParaRPr>
          </a:p>
          <a:p>
            <a:pPr lvl="2">
              <a:lnSpc>
                <a:spcPct val="110000"/>
              </a:lnSpc>
            </a:pPr>
            <a:r>
              <a:rPr lang="en-US" dirty="0">
                <a:solidFill>
                  <a:schemeClr val="tx2">
                    <a:lumMod val="75000"/>
                  </a:schemeClr>
                </a:solidFill>
              </a:rPr>
              <a:t>Qualified for a non-regular retirement (service and </a:t>
            </a:r>
            <a:r>
              <a:rPr lang="en-US" b="1" dirty="0">
                <a:solidFill>
                  <a:schemeClr val="tx2">
                    <a:lumMod val="75000"/>
                  </a:schemeClr>
                </a:solidFill>
              </a:rPr>
              <a:t>eligible age</a:t>
            </a:r>
            <a:r>
              <a:rPr lang="en-US" dirty="0">
                <a:solidFill>
                  <a:schemeClr val="tx2">
                    <a:lumMod val="75000"/>
                  </a:schemeClr>
                </a:solidFill>
              </a:rPr>
              <a:t>) but retired as disability</a:t>
            </a:r>
          </a:p>
          <a:p>
            <a:pPr>
              <a:lnSpc>
                <a:spcPct val="110000"/>
              </a:lnSpc>
            </a:pPr>
            <a:endParaRPr lang="en-US" dirty="0">
              <a:solidFill>
                <a:schemeClr val="tx2">
                  <a:lumMod val="75000"/>
                </a:schemeClr>
              </a:solidFill>
            </a:endParaRPr>
          </a:p>
          <a:p>
            <a:pPr marL="0" indent="0">
              <a:lnSpc>
                <a:spcPct val="110000"/>
              </a:lnSpc>
              <a:buNone/>
            </a:pPr>
            <a:endParaRPr lang="en-US" dirty="0">
              <a:solidFill>
                <a:schemeClr val="tx2">
                  <a:lumMod val="75000"/>
                </a:schemeClr>
              </a:solidFill>
            </a:endParaRPr>
          </a:p>
          <a:p>
            <a:pPr>
              <a:lnSpc>
                <a:spcPct val="110000"/>
              </a:lnSpc>
            </a:pPr>
            <a:endParaRPr lang="en-US" i="1" dirty="0">
              <a:solidFill>
                <a:schemeClr val="tx2">
                  <a:lumMod val="75000"/>
                </a:schemeClr>
              </a:solidFill>
            </a:endParaRPr>
          </a:p>
          <a:p>
            <a:pPr>
              <a:lnSpc>
                <a:spcPct val="110000"/>
              </a:lnSpc>
            </a:pPr>
            <a:endParaRPr lang="en-US" i="1" dirty="0">
              <a:solidFill>
                <a:schemeClr val="tx2">
                  <a:lumMod val="75000"/>
                </a:schemeClr>
              </a:solidFill>
            </a:endParaRPr>
          </a:p>
          <a:p>
            <a:pPr lvl="1"/>
            <a:endParaRPr lang="en-US" sz="2200" i="1" dirty="0">
              <a:solidFill>
                <a:schemeClr val="tx1"/>
              </a:solidFill>
            </a:endParaRPr>
          </a:p>
          <a:p>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90141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Qualified Retiree for Concurrent Receipt </a:t>
            </a:r>
          </a:p>
        </p:txBody>
      </p:sp>
      <p:sp>
        <p:nvSpPr>
          <p:cNvPr id="3" name="Content Placeholder 2"/>
          <p:cNvSpPr>
            <a:spLocks noGrp="1"/>
          </p:cNvSpPr>
          <p:nvPr>
            <p:ph sz="half" idx="1"/>
          </p:nvPr>
        </p:nvSpPr>
        <p:spPr>
          <a:xfrm>
            <a:off x="304800" y="1066800"/>
            <a:ext cx="5943600" cy="5059363"/>
          </a:xfrm>
        </p:spPr>
        <p:txBody>
          <a:bodyPr>
            <a:normAutofit/>
          </a:bodyPr>
          <a:lstStyle/>
          <a:p>
            <a:r>
              <a:rPr lang="en-US" dirty="0"/>
              <a:t>Exception to the General Waiver Requirement</a:t>
            </a:r>
          </a:p>
          <a:p>
            <a:pPr lvl="1"/>
            <a:r>
              <a:rPr lang="en-US" dirty="0"/>
              <a:t>Eliminates the VA Waiver</a:t>
            </a:r>
          </a:p>
          <a:p>
            <a:pPr lvl="1"/>
            <a:endParaRPr lang="en-US" dirty="0"/>
          </a:p>
          <a:p>
            <a:r>
              <a:rPr lang="en-US" dirty="0"/>
              <a:t>Qualified Career Disability Retirees &gt;20</a:t>
            </a:r>
          </a:p>
          <a:p>
            <a:pPr lvl="1"/>
            <a:r>
              <a:rPr lang="en-US" b="1" dirty="0"/>
              <a:t>Limited</a:t>
            </a:r>
            <a:r>
              <a:rPr lang="en-US" dirty="0"/>
              <a:t> exception to the general waiver</a:t>
            </a:r>
          </a:p>
          <a:p>
            <a:pPr lvl="1"/>
            <a:r>
              <a:rPr lang="en-US" dirty="0"/>
              <a:t>Waive portion of disability pay greater than hypothetical longevity retired pay</a:t>
            </a:r>
          </a:p>
          <a:p>
            <a:pPr marL="0" indent="0">
              <a:buNone/>
            </a:pPr>
            <a:endParaRPr lang="en-US" dirty="0"/>
          </a:p>
          <a:p>
            <a:endParaRPr lang="en-US" u="sng" dirty="0"/>
          </a:p>
          <a:p>
            <a:pPr marL="804863" lvl="2" indent="0">
              <a:buNone/>
            </a:pPr>
            <a:endParaRPr lang="en-US" sz="2000"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Rectangle 7"/>
          <p:cNvSpPr/>
          <p:nvPr/>
        </p:nvSpPr>
        <p:spPr>
          <a:xfrm>
            <a:off x="6324600" y="1905000"/>
            <a:ext cx="2133600" cy="4114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Military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Retired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324600" y="3276600"/>
            <a:ext cx="2133600" cy="2743200"/>
          </a:xfrm>
          <a:prstGeom prst="rect">
            <a:avLst/>
          </a:prstGeom>
          <a:solidFill>
            <a:schemeClr val="bg1"/>
          </a:solidFill>
          <a:ln w="254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VA Waiver</a:t>
            </a: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1599256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Concurrent Receipt</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Left Arrow 12"/>
          <p:cNvSpPr/>
          <p:nvPr/>
        </p:nvSpPr>
        <p:spPr>
          <a:xfrm rot="12900000">
            <a:off x="1740565" y="2536923"/>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1295400" y="1784409"/>
            <a:ext cx="990600" cy="990600"/>
          </a:xfrm>
          <a:prstGeom prst="rect">
            <a:avLst/>
          </a:prstGeom>
          <a:noFill/>
        </p:spPr>
      </p:pic>
      <p:sp>
        <p:nvSpPr>
          <p:cNvPr id="17" name="Left Arrow 16"/>
          <p:cNvSpPr/>
          <p:nvPr/>
        </p:nvSpPr>
        <p:spPr>
          <a:xfrm rot="8700000" flipH="1">
            <a:off x="5302085" y="2531607"/>
            <a:ext cx="2092106" cy="54835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2" descr="C:\Documents and Settings\LEE_BODENMILLER\Local Settings\Temporary Internet Files\Content.IE5\F192LVB9\MC900441459[2].png"/>
          <p:cNvPicPr>
            <a:picLocks noChangeAspect="1" noChangeArrowheads="1"/>
          </p:cNvPicPr>
          <p:nvPr/>
        </p:nvPicPr>
        <p:blipFill>
          <a:blip r:embed="rId3" cstate="screen"/>
          <a:srcRect/>
          <a:stretch>
            <a:fillRect/>
          </a:stretch>
        </p:blipFill>
        <p:spPr bwMode="auto">
          <a:xfrm>
            <a:off x="6781800" y="1784409"/>
            <a:ext cx="990600" cy="990600"/>
          </a:xfrm>
          <a:prstGeom prst="rect">
            <a:avLst/>
          </a:prstGeom>
          <a:noFill/>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11247">
            <a:off x="6176745" y="1592027"/>
            <a:ext cx="2286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691669" y="2725951"/>
            <a:ext cx="1781927" cy="29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722"/>
          <a:stretch/>
        </p:blipFill>
        <p:spPr bwMode="auto">
          <a:xfrm rot="1983211">
            <a:off x="644454" y="1360874"/>
            <a:ext cx="2514600" cy="201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002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0486" y="1600200"/>
            <a:ext cx="7543800" cy="2971800"/>
          </a:xfrm>
          <a:prstGeom prst="rect">
            <a:avLst/>
          </a:prstGeom>
          <a:solidFill>
            <a:schemeClr val="bg1"/>
          </a:solidFill>
          <a:ln>
            <a:noFill/>
          </a:ln>
          <a:effectLst>
            <a:outerShdw blurRad="444500" sx="103000" sy="103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Am I eligible for Concurrent Receipt?</a:t>
            </a:r>
          </a:p>
        </p:txBody>
      </p:sp>
      <p:grpSp>
        <p:nvGrpSpPr>
          <p:cNvPr id="6" name="Group 5"/>
          <p:cNvGrpSpPr/>
          <p:nvPr/>
        </p:nvGrpSpPr>
        <p:grpSpPr>
          <a:xfrm>
            <a:off x="683777" y="1694787"/>
            <a:ext cx="7417218" cy="2678481"/>
            <a:chOff x="1034142" y="990600"/>
            <a:chExt cx="7417218" cy="2678481"/>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4868" b="76145"/>
            <a:stretch/>
          </p:blipFill>
          <p:spPr bwMode="auto">
            <a:xfrm>
              <a:off x="1066800" y="990600"/>
              <a:ext cx="7384560" cy="149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5161" r="50000" b="26304"/>
            <a:stretch/>
          </p:blipFill>
          <p:spPr bwMode="auto">
            <a:xfrm>
              <a:off x="1034142" y="2475770"/>
              <a:ext cx="5824870" cy="119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a:extLst>
              <a:ext uri="{FF2B5EF4-FFF2-40B4-BE49-F238E27FC236}">
                <a16:creationId xmlns:a16="http://schemas.microsoft.com/office/drawing/2014/main" id="{0662FB5D-8819-03BA-FECF-436B644B086E}"/>
              </a:ext>
            </a:extLst>
          </p:cNvPr>
          <p:cNvSpPr txBox="1"/>
          <p:nvPr/>
        </p:nvSpPr>
        <p:spPr>
          <a:xfrm>
            <a:off x="3124201" y="4930914"/>
            <a:ext cx="2667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Not eligible</a:t>
            </a:r>
          </a:p>
        </p:txBody>
      </p:sp>
    </p:spTree>
    <p:extLst>
      <p:ext uri="{BB962C8B-B14F-4D97-AF65-F5344CB8AC3E}">
        <p14:creationId xmlns:p14="http://schemas.microsoft.com/office/powerpoint/2010/main" val="1934731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Am I eligible for Concurrent Receipt?</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5320">
            <a:off x="688543" y="1419872"/>
            <a:ext cx="6347733" cy="20652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2667000" y="2743200"/>
            <a:ext cx="5476603" cy="3113315"/>
            <a:chOff x="2667000" y="2743200"/>
            <a:chExt cx="5476603" cy="3113315"/>
          </a:xfrm>
          <a:effectLst>
            <a:outerShdw blurRad="444500" sx="103000" sy="103000" algn="ctr" rotWithShape="0">
              <a:prstClr val="black">
                <a:alpha val="40000"/>
              </a:prstClr>
            </a:outerShdw>
          </a:effectLst>
        </p:grpSpPr>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3622"/>
            <a:stretch/>
          </p:blipFill>
          <p:spPr bwMode="auto">
            <a:xfrm>
              <a:off x="2667000" y="2743200"/>
              <a:ext cx="5476603" cy="283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6844"/>
            <a:stretch/>
          </p:blipFill>
          <p:spPr bwMode="auto">
            <a:xfrm>
              <a:off x="2667000" y="4114800"/>
              <a:ext cx="5476603" cy="174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a:extLst>
              <a:ext uri="{FF2B5EF4-FFF2-40B4-BE49-F238E27FC236}">
                <a16:creationId xmlns:a16="http://schemas.microsoft.com/office/drawing/2014/main" id="{91D434A2-D9F1-6015-ABB9-9D67EE096E41}"/>
              </a:ext>
            </a:extLst>
          </p:cNvPr>
          <p:cNvSpPr txBox="1"/>
          <p:nvPr/>
        </p:nvSpPr>
        <p:spPr>
          <a:xfrm>
            <a:off x="304800" y="5735336"/>
            <a:ext cx="746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Eligible at 60</a:t>
            </a:r>
            <a:r>
              <a:rPr kumimoji="0" lang="en-US" sz="2000" b="1" i="0" u="none" strike="noStrike" kern="1200" cap="none" spc="0" normalizeH="0" baseline="0" noProof="0" dirty="0">
                <a:ln>
                  <a:noFill/>
                </a:ln>
                <a:solidFill>
                  <a:srgbClr val="FF0000"/>
                </a:solidFill>
                <a:effectLst/>
                <a:uLnTx/>
                <a:uFillTx/>
                <a:latin typeface="Calibri"/>
                <a:ea typeface="+mn-ea"/>
                <a:cs typeface="+mn-cs"/>
              </a:rPr>
              <a:t>, or early retirement eligible age</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866155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endParaRPr lang="en-US" dirty="0"/>
          </a:p>
        </p:txBody>
      </p:sp>
      <p:sp>
        <p:nvSpPr>
          <p:cNvPr id="9" name="Content Placeholder 8"/>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t>Special Rules for Disability Retirements</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68898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Rule for Disability Retirements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 name="TextBox 22"/>
          <p:cNvSpPr txBox="1"/>
          <p:nvPr/>
        </p:nvSpPr>
        <p:spPr>
          <a:xfrm>
            <a:off x="-304800" y="4648778"/>
            <a:ext cx="42028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General Waiver Requirement</a:t>
            </a:r>
          </a:p>
        </p:txBody>
      </p:sp>
      <p:sp>
        <p:nvSpPr>
          <p:cNvPr id="24" name="TextBox 23"/>
          <p:cNvSpPr txBox="1"/>
          <p:nvPr/>
        </p:nvSpPr>
        <p:spPr>
          <a:xfrm>
            <a:off x="4724400" y="4437514"/>
            <a:ext cx="429552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May be required to waive a portion of the Disability Retired Pay</a:t>
            </a:r>
          </a:p>
        </p:txBody>
      </p:sp>
      <p:pic>
        <p:nvPicPr>
          <p:cNvPr id="26" name="Picture 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681937" y="2545974"/>
            <a:ext cx="1044195" cy="17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296144" y="2540391"/>
            <a:ext cx="1044195" cy="17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CD55F81-4398-4E7D-1C66-B2380AB05268}"/>
              </a:ext>
            </a:extLst>
          </p:cNvPr>
          <p:cNvSpPr txBox="1"/>
          <p:nvPr/>
        </p:nvSpPr>
        <p:spPr>
          <a:xfrm>
            <a:off x="188589" y="1201800"/>
            <a:ext cx="29245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Less than 20 years</a:t>
            </a:r>
          </a:p>
        </p:txBody>
      </p:sp>
      <p:sp>
        <p:nvSpPr>
          <p:cNvPr id="8" name="TextBox 7">
            <a:extLst>
              <a:ext uri="{FF2B5EF4-FFF2-40B4-BE49-F238E27FC236}">
                <a16:creationId xmlns:a16="http://schemas.microsoft.com/office/drawing/2014/main" id="{09922D3F-192B-A49C-3739-D352455D49A7}"/>
              </a:ext>
            </a:extLst>
          </p:cNvPr>
          <p:cNvSpPr txBox="1"/>
          <p:nvPr/>
        </p:nvSpPr>
        <p:spPr>
          <a:xfrm>
            <a:off x="5741742" y="1201800"/>
            <a:ext cx="29245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Greater than 20 years</a:t>
            </a:r>
          </a:p>
        </p:txBody>
      </p:sp>
    </p:spTree>
    <p:extLst>
      <p:ext uri="{BB962C8B-B14F-4D97-AF65-F5344CB8AC3E}">
        <p14:creationId xmlns:p14="http://schemas.microsoft.com/office/powerpoint/2010/main" val="18702770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Rule for Disability Retirements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TextBox 7"/>
          <p:cNvSpPr txBox="1"/>
          <p:nvPr/>
        </p:nvSpPr>
        <p:spPr>
          <a:xfrm>
            <a:off x="0" y="3352800"/>
            <a:ext cx="2895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Disability Retired Pay</a:t>
            </a:r>
          </a:p>
        </p:txBody>
      </p:sp>
      <p:sp>
        <p:nvSpPr>
          <p:cNvPr id="9" name="TextBox 8"/>
          <p:cNvSpPr txBox="1"/>
          <p:nvPr/>
        </p:nvSpPr>
        <p:spPr>
          <a:xfrm>
            <a:off x="3200401" y="3352800"/>
            <a:ext cx="3048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Hypothetical Retired Pay</a:t>
            </a:r>
          </a:p>
        </p:txBody>
      </p:sp>
      <p:sp>
        <p:nvSpPr>
          <p:cNvPr id="10" name="TextBox 9"/>
          <p:cNvSpPr txBox="1"/>
          <p:nvPr/>
        </p:nvSpPr>
        <p:spPr>
          <a:xfrm>
            <a:off x="6248400" y="3333930"/>
            <a:ext cx="3048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mn-cs"/>
              </a:rPr>
              <a:t>Waiver Amount</a:t>
            </a:r>
          </a:p>
        </p:txBody>
      </p:sp>
      <p:sp>
        <p:nvSpPr>
          <p:cNvPr id="4" name="Minus 3"/>
          <p:cNvSpPr/>
          <p:nvPr/>
        </p:nvSpPr>
        <p:spPr>
          <a:xfrm>
            <a:off x="2713206" y="3517748"/>
            <a:ext cx="685800" cy="838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Minus 10"/>
          <p:cNvSpPr/>
          <p:nvPr/>
        </p:nvSpPr>
        <p:spPr>
          <a:xfrm>
            <a:off x="6172200" y="3410130"/>
            <a:ext cx="685800" cy="838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Minus 11"/>
          <p:cNvSpPr/>
          <p:nvPr/>
        </p:nvSpPr>
        <p:spPr>
          <a:xfrm>
            <a:off x="6172200" y="3714535"/>
            <a:ext cx="685800" cy="838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3DDFB161-2208-7090-F0C0-3C1FCD8E4AD4}"/>
              </a:ext>
            </a:extLst>
          </p:cNvPr>
          <p:cNvSpPr txBox="1"/>
          <p:nvPr/>
        </p:nvSpPr>
        <p:spPr>
          <a:xfrm>
            <a:off x="533400" y="1511576"/>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75000"/>
                  </a:srgbClr>
                </a:solidFill>
                <a:effectLst/>
                <a:uLnTx/>
                <a:uFillTx/>
                <a:latin typeface="Calibri"/>
                <a:ea typeface="+mn-ea"/>
                <a:cs typeface="+mn-cs"/>
              </a:rPr>
              <a:t>What portion is going to be waived?</a:t>
            </a:r>
          </a:p>
        </p:txBody>
      </p:sp>
      <p:sp>
        <p:nvSpPr>
          <p:cNvPr id="13" name="TextBox 12">
            <a:extLst>
              <a:ext uri="{FF2B5EF4-FFF2-40B4-BE49-F238E27FC236}">
                <a16:creationId xmlns:a16="http://schemas.microsoft.com/office/drawing/2014/main" id="{3E694021-7392-3302-4E9E-5F2B319FFFB4}"/>
              </a:ext>
            </a:extLst>
          </p:cNvPr>
          <p:cNvSpPr txBox="1"/>
          <p:nvPr/>
        </p:nvSpPr>
        <p:spPr>
          <a:xfrm>
            <a:off x="1752600" y="934345"/>
            <a:ext cx="548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75000"/>
                  </a:srgbClr>
                </a:solidFill>
                <a:effectLst/>
                <a:uLnTx/>
                <a:uFillTx/>
                <a:latin typeface="Calibri"/>
                <a:ea typeface="+mn-ea"/>
                <a:cs typeface="+mn-cs"/>
              </a:rPr>
              <a:t>Greater than 20 years</a:t>
            </a:r>
          </a:p>
        </p:txBody>
      </p:sp>
    </p:spTree>
    <p:extLst>
      <p:ext uri="{BB962C8B-B14F-4D97-AF65-F5344CB8AC3E}">
        <p14:creationId xmlns:p14="http://schemas.microsoft.com/office/powerpoint/2010/main" val="4231023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Concurrent Receipt - Special rule for disability retirements</a:t>
            </a:r>
          </a:p>
        </p:txBody>
      </p:sp>
      <p:sp>
        <p:nvSpPr>
          <p:cNvPr id="7" name="Content Placeholder 5"/>
          <p:cNvSpPr txBox="1">
            <a:spLocks/>
          </p:cNvSpPr>
          <p:nvPr/>
        </p:nvSpPr>
        <p:spPr>
          <a:xfrm>
            <a:off x="1423416" y="267614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70.00%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$700.00</a:t>
            </a:r>
          </a:p>
        </p:txBody>
      </p:sp>
      <p:sp>
        <p:nvSpPr>
          <p:cNvPr id="9" name="Content Placeholder 5"/>
          <p:cNvSpPr txBox="1">
            <a:spLocks/>
          </p:cNvSpPr>
          <p:nvPr/>
        </p:nvSpPr>
        <p:spPr>
          <a:xfrm>
            <a:off x="5708904" y="2676144"/>
            <a:ext cx="1842516" cy="12192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53.43%</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$534.30</a:t>
            </a:r>
            <a:endPar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endParaRPr>
          </a:p>
        </p:txBody>
      </p:sp>
      <p:sp>
        <p:nvSpPr>
          <p:cNvPr id="10" name="Content Placeholder 5"/>
          <p:cNvSpPr txBox="1">
            <a:spLocks/>
          </p:cNvSpPr>
          <p:nvPr/>
        </p:nvSpPr>
        <p:spPr>
          <a:xfrm>
            <a:off x="144780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Disability</a:t>
            </a:r>
          </a:p>
        </p:txBody>
      </p:sp>
      <p:sp>
        <p:nvSpPr>
          <p:cNvPr id="11" name="Content Placeholder 5"/>
          <p:cNvSpPr txBox="1">
            <a:spLocks/>
          </p:cNvSpPr>
          <p:nvPr/>
        </p:nvSpPr>
        <p:spPr>
          <a:xfrm>
            <a:off x="572643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Regular</a:t>
            </a:r>
          </a:p>
        </p:txBody>
      </p:sp>
      <p:sp>
        <p:nvSpPr>
          <p:cNvPr id="12" name="Rectangle 5"/>
          <p:cNvSpPr>
            <a:spLocks noChangeArrowheads="1"/>
          </p:cNvSpPr>
          <p:nvPr/>
        </p:nvSpPr>
        <p:spPr bwMode="auto">
          <a:xfrm>
            <a:off x="3904488" y="1824853"/>
            <a:ext cx="1219200" cy="1972056"/>
          </a:xfrm>
          <a:prstGeom prst="rect">
            <a:avLst/>
          </a:prstGeom>
          <a:solidFill>
            <a:schemeClr val="accent3"/>
          </a:solidFill>
          <a:ln w="15875">
            <a:solidFill>
              <a:schemeClr val="accent3"/>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$534.30</a:t>
            </a:r>
          </a:p>
        </p:txBody>
      </p:sp>
      <p:sp>
        <p:nvSpPr>
          <p:cNvPr id="13" name="Rectangle 32"/>
          <p:cNvSpPr>
            <a:spLocks noChangeArrowheads="1"/>
          </p:cNvSpPr>
          <p:nvPr/>
        </p:nvSpPr>
        <p:spPr bwMode="auto">
          <a:xfrm>
            <a:off x="3904488" y="1824852"/>
            <a:ext cx="1219200" cy="681503"/>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$165.70</a:t>
            </a:r>
          </a:p>
        </p:txBody>
      </p:sp>
      <p:sp>
        <p:nvSpPr>
          <p:cNvPr id="6" name="TextBox 5"/>
          <p:cNvSpPr txBox="1"/>
          <p:nvPr/>
        </p:nvSpPr>
        <p:spPr>
          <a:xfrm>
            <a:off x="317315" y="4483453"/>
            <a:ext cx="85218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50000"/>
                    <a:lumOff val="50000"/>
                  </a:prstClr>
                </a:solidFill>
                <a:effectLst/>
                <a:uLnTx/>
                <a:uFillTx/>
                <a:latin typeface="Bookman Old Style" panose="02050604050505020204" pitchFamily="18" charset="0"/>
                <a:ea typeface="+mn-ea"/>
                <a:cs typeface="+mn-cs"/>
              </a:rPr>
              <a:t>Disability – Hypothetical = Waiver</a:t>
            </a:r>
          </a:p>
        </p:txBody>
      </p:sp>
      <p:sp>
        <p:nvSpPr>
          <p:cNvPr id="16" name="Rectangle 32"/>
          <p:cNvSpPr>
            <a:spLocks noChangeArrowheads="1"/>
          </p:cNvSpPr>
          <p:nvPr/>
        </p:nvSpPr>
        <p:spPr bwMode="auto">
          <a:xfrm>
            <a:off x="3904488" y="1837943"/>
            <a:ext cx="1219200" cy="1972057"/>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Without</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Concurrent Receipt,</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retired pay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would have a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$700.00</a:t>
            </a:r>
          </a:p>
        </p:txBody>
      </p:sp>
    </p:spTree>
    <p:extLst>
      <p:ext uri="{BB962C8B-B14F-4D97-AF65-F5344CB8AC3E}">
        <p14:creationId xmlns:p14="http://schemas.microsoft.com/office/powerpoint/2010/main" val="266183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4CDC65-CECF-98D7-2E7D-8CF2AF0B84E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6484F24-E76E-830F-D4DD-BC7BBAD476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F54C2B8E-1B68-B4EE-5127-9493AC573088}"/>
              </a:ext>
            </a:extLst>
          </p:cNvPr>
          <p:cNvSpPr>
            <a:spLocks noGrp="1"/>
          </p:cNvSpPr>
          <p:nvPr>
            <p:ph type="title"/>
          </p:nvPr>
        </p:nvSpPr>
        <p:spPr/>
        <p:txBody>
          <a:bodyPr>
            <a:normAutofit fontScale="90000"/>
          </a:bodyPr>
          <a:lstStyle/>
          <a:p>
            <a:r>
              <a:rPr lang="en-US" dirty="0"/>
              <a:t>VA Disability Compensation</a:t>
            </a:r>
          </a:p>
        </p:txBody>
      </p:sp>
      <p:pic>
        <p:nvPicPr>
          <p:cNvPr id="1026" name="Picture 2">
            <a:extLst>
              <a:ext uri="{FF2B5EF4-FFF2-40B4-BE49-F238E27FC236}">
                <a16:creationId xmlns:a16="http://schemas.microsoft.com/office/drawing/2014/main" id="{02D5338C-2E94-A599-3D07-8733A680C1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55320"/>
            <a:ext cx="9144000" cy="538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85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Concurrent Receipt - Special rule for disability retirements</a:t>
            </a:r>
          </a:p>
        </p:txBody>
      </p:sp>
      <p:sp>
        <p:nvSpPr>
          <p:cNvPr id="7" name="Content Placeholder 5"/>
          <p:cNvSpPr txBox="1">
            <a:spLocks/>
          </p:cNvSpPr>
          <p:nvPr/>
        </p:nvSpPr>
        <p:spPr>
          <a:xfrm>
            <a:off x="1423416" y="267614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$3,000.00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70.00%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$2,100.00</a:t>
            </a:r>
          </a:p>
        </p:txBody>
      </p:sp>
      <p:sp>
        <p:nvSpPr>
          <p:cNvPr id="9" name="Content Placeholder 5"/>
          <p:cNvSpPr txBox="1">
            <a:spLocks/>
          </p:cNvSpPr>
          <p:nvPr/>
        </p:nvSpPr>
        <p:spPr>
          <a:xfrm>
            <a:off x="5708904" y="2676144"/>
            <a:ext cx="1842516" cy="12192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$3,000.00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53.75%</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$1,612.50</a:t>
            </a:r>
            <a:endPar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endParaRPr>
          </a:p>
        </p:txBody>
      </p:sp>
      <p:sp>
        <p:nvSpPr>
          <p:cNvPr id="10" name="Content Placeholder 5"/>
          <p:cNvSpPr txBox="1">
            <a:spLocks/>
          </p:cNvSpPr>
          <p:nvPr/>
        </p:nvSpPr>
        <p:spPr>
          <a:xfrm>
            <a:off x="144780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Disability</a:t>
            </a:r>
          </a:p>
        </p:txBody>
      </p:sp>
      <p:sp>
        <p:nvSpPr>
          <p:cNvPr id="11" name="Content Placeholder 5"/>
          <p:cNvSpPr txBox="1">
            <a:spLocks/>
          </p:cNvSpPr>
          <p:nvPr/>
        </p:nvSpPr>
        <p:spPr>
          <a:xfrm>
            <a:off x="572643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Regular</a:t>
            </a:r>
          </a:p>
        </p:txBody>
      </p:sp>
      <p:sp>
        <p:nvSpPr>
          <p:cNvPr id="12" name="Rectangle 5"/>
          <p:cNvSpPr>
            <a:spLocks noChangeArrowheads="1"/>
          </p:cNvSpPr>
          <p:nvPr/>
        </p:nvSpPr>
        <p:spPr bwMode="auto">
          <a:xfrm>
            <a:off x="3904488" y="1824853"/>
            <a:ext cx="1219200" cy="1972056"/>
          </a:xfrm>
          <a:prstGeom prst="rect">
            <a:avLst/>
          </a:prstGeom>
          <a:solidFill>
            <a:schemeClr val="accent3"/>
          </a:solidFill>
          <a:ln w="15875">
            <a:solidFill>
              <a:schemeClr val="accent3"/>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$1,612.50</a:t>
            </a:r>
          </a:p>
        </p:txBody>
      </p:sp>
      <p:sp>
        <p:nvSpPr>
          <p:cNvPr id="13" name="Rectangle 32"/>
          <p:cNvSpPr>
            <a:spLocks noChangeArrowheads="1"/>
          </p:cNvSpPr>
          <p:nvPr/>
        </p:nvSpPr>
        <p:spPr bwMode="auto">
          <a:xfrm>
            <a:off x="3904488" y="1824852"/>
            <a:ext cx="1219200" cy="681503"/>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$487.50</a:t>
            </a:r>
          </a:p>
        </p:txBody>
      </p:sp>
      <p:sp>
        <p:nvSpPr>
          <p:cNvPr id="6" name="TextBox 5"/>
          <p:cNvSpPr txBox="1"/>
          <p:nvPr/>
        </p:nvSpPr>
        <p:spPr>
          <a:xfrm>
            <a:off x="317315" y="4483453"/>
            <a:ext cx="85218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50000"/>
                    <a:lumOff val="50000"/>
                  </a:prstClr>
                </a:solidFill>
                <a:effectLst/>
                <a:uLnTx/>
                <a:uFillTx/>
                <a:latin typeface="Bookman Old Style" panose="02050604050505020204" pitchFamily="18" charset="0"/>
                <a:ea typeface="+mn-ea"/>
                <a:cs typeface="+mn-cs"/>
              </a:rPr>
              <a:t>Disability – Hypothetical = Waiver</a:t>
            </a:r>
          </a:p>
        </p:txBody>
      </p:sp>
      <p:sp>
        <p:nvSpPr>
          <p:cNvPr id="16" name="Rectangle 32"/>
          <p:cNvSpPr>
            <a:spLocks noChangeArrowheads="1"/>
          </p:cNvSpPr>
          <p:nvPr/>
        </p:nvSpPr>
        <p:spPr bwMode="auto">
          <a:xfrm>
            <a:off x="3904488" y="1824852"/>
            <a:ext cx="1219200" cy="1972057"/>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Without</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Concurrent Receipt,</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retired pay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would have a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$2,100.00</a:t>
            </a:r>
          </a:p>
        </p:txBody>
      </p:sp>
    </p:spTree>
    <p:extLst>
      <p:ext uri="{BB962C8B-B14F-4D97-AF65-F5344CB8AC3E}">
        <p14:creationId xmlns:p14="http://schemas.microsoft.com/office/powerpoint/2010/main" val="4017313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Concurrent Receipt - Special rule for disability retirements</a:t>
            </a:r>
          </a:p>
        </p:txBody>
      </p:sp>
      <p:sp>
        <p:nvSpPr>
          <p:cNvPr id="7" name="Content Placeholder 5"/>
          <p:cNvSpPr txBox="1">
            <a:spLocks/>
          </p:cNvSpPr>
          <p:nvPr/>
        </p:nvSpPr>
        <p:spPr>
          <a:xfrm>
            <a:off x="1423416" y="267614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60.00%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$600.00</a:t>
            </a:r>
          </a:p>
        </p:txBody>
      </p:sp>
      <p:sp>
        <p:nvSpPr>
          <p:cNvPr id="9" name="Content Placeholder 5"/>
          <p:cNvSpPr txBox="1">
            <a:spLocks/>
          </p:cNvSpPr>
          <p:nvPr/>
        </p:nvSpPr>
        <p:spPr>
          <a:xfrm>
            <a:off x="5708904" y="2676144"/>
            <a:ext cx="1842516" cy="12192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7.30%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$73.00</a:t>
            </a:r>
            <a:endPar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endParaRPr>
          </a:p>
        </p:txBody>
      </p:sp>
      <p:sp>
        <p:nvSpPr>
          <p:cNvPr id="10" name="Content Placeholder 5"/>
          <p:cNvSpPr txBox="1">
            <a:spLocks/>
          </p:cNvSpPr>
          <p:nvPr/>
        </p:nvSpPr>
        <p:spPr>
          <a:xfrm>
            <a:off x="144780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Disability</a:t>
            </a:r>
          </a:p>
        </p:txBody>
      </p:sp>
      <p:sp>
        <p:nvSpPr>
          <p:cNvPr id="11" name="Content Placeholder 5"/>
          <p:cNvSpPr txBox="1">
            <a:spLocks/>
          </p:cNvSpPr>
          <p:nvPr/>
        </p:nvSpPr>
        <p:spPr>
          <a:xfrm>
            <a:off x="572643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Non-regular</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18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(1050 points)</a:t>
            </a:r>
          </a:p>
        </p:txBody>
      </p:sp>
      <p:sp>
        <p:nvSpPr>
          <p:cNvPr id="12" name="Rectangle 5"/>
          <p:cNvSpPr>
            <a:spLocks noChangeArrowheads="1"/>
          </p:cNvSpPr>
          <p:nvPr/>
        </p:nvSpPr>
        <p:spPr bwMode="auto">
          <a:xfrm>
            <a:off x="3904488" y="1824853"/>
            <a:ext cx="1219200" cy="1972056"/>
          </a:xfrm>
          <a:prstGeom prst="rect">
            <a:avLst/>
          </a:prstGeom>
          <a:solidFill>
            <a:schemeClr val="accent3"/>
          </a:solidFill>
          <a:ln w="15875">
            <a:solidFill>
              <a:schemeClr val="accent3"/>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$73.00</a:t>
            </a:r>
          </a:p>
        </p:txBody>
      </p:sp>
      <p:sp>
        <p:nvSpPr>
          <p:cNvPr id="13" name="Rectangle 32"/>
          <p:cNvSpPr>
            <a:spLocks noChangeArrowheads="1"/>
          </p:cNvSpPr>
          <p:nvPr/>
        </p:nvSpPr>
        <p:spPr bwMode="auto">
          <a:xfrm>
            <a:off x="3904488" y="1824852"/>
            <a:ext cx="1219200" cy="1460892"/>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After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age 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$527.00</a:t>
            </a:r>
          </a:p>
        </p:txBody>
      </p:sp>
      <p:sp>
        <p:nvSpPr>
          <p:cNvPr id="16" name="Rectangle 32"/>
          <p:cNvSpPr>
            <a:spLocks noChangeArrowheads="1"/>
          </p:cNvSpPr>
          <p:nvPr/>
        </p:nvSpPr>
        <p:spPr bwMode="auto">
          <a:xfrm>
            <a:off x="3904488" y="1824852"/>
            <a:ext cx="1219200" cy="1972057"/>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Before</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age 60,</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retired pay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had a full</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$600.00</a:t>
            </a:r>
          </a:p>
        </p:txBody>
      </p:sp>
      <p:sp>
        <p:nvSpPr>
          <p:cNvPr id="14" name="TextBox 13"/>
          <p:cNvSpPr txBox="1"/>
          <p:nvPr/>
        </p:nvSpPr>
        <p:spPr>
          <a:xfrm>
            <a:off x="317315" y="4483453"/>
            <a:ext cx="85218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50000"/>
                    <a:lumOff val="50000"/>
                  </a:prstClr>
                </a:solidFill>
                <a:effectLst/>
                <a:uLnTx/>
                <a:uFillTx/>
                <a:latin typeface="Bookman Old Style" panose="02050604050505020204" pitchFamily="18" charset="0"/>
                <a:ea typeface="+mn-ea"/>
                <a:cs typeface="+mn-cs"/>
              </a:rPr>
              <a:t>Disability – Hypothetical = Waiver</a:t>
            </a:r>
          </a:p>
        </p:txBody>
      </p:sp>
    </p:spTree>
    <p:extLst>
      <p:ext uri="{BB962C8B-B14F-4D97-AF65-F5344CB8AC3E}">
        <p14:creationId xmlns:p14="http://schemas.microsoft.com/office/powerpoint/2010/main" val="3991085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820B-48F6-4C76-8E30-203C32B91387}"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ED5F5-54A3-4749-8E90-F5AFC8F8F0DA}"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normAutofit fontScale="90000"/>
          </a:bodyPr>
          <a:lstStyle/>
          <a:p>
            <a:r>
              <a:rPr lang="en-US" dirty="0"/>
              <a:t>Concurrent Receipt - Special rule for disability retirements</a:t>
            </a:r>
          </a:p>
        </p:txBody>
      </p:sp>
      <p:sp>
        <p:nvSpPr>
          <p:cNvPr id="7" name="Content Placeholder 5"/>
          <p:cNvSpPr txBox="1">
            <a:spLocks/>
          </p:cNvSpPr>
          <p:nvPr/>
        </p:nvSpPr>
        <p:spPr>
          <a:xfrm>
            <a:off x="1423416" y="267614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$2,500.00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60.00%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$1,500.00</a:t>
            </a:r>
          </a:p>
        </p:txBody>
      </p:sp>
      <p:sp>
        <p:nvSpPr>
          <p:cNvPr id="9" name="Content Placeholder 5"/>
          <p:cNvSpPr txBox="1">
            <a:spLocks/>
          </p:cNvSpPr>
          <p:nvPr/>
        </p:nvSpPr>
        <p:spPr>
          <a:xfrm>
            <a:off x="5708904" y="2676144"/>
            <a:ext cx="1842516" cy="12192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$2,500.00</a:t>
            </a:r>
            <a:b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br>
            <a:r>
              <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rPr>
              <a:t>x   7.30%</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$182.50</a:t>
            </a:r>
            <a:endParaRPr kumimoji="0" lang="en-US" sz="2400" b="0" i="0" u="sng" strike="noStrike" kern="1200" cap="none" spc="0" normalizeH="0" baseline="0" noProof="0" dirty="0">
              <a:ln>
                <a:noFill/>
              </a:ln>
              <a:solidFill>
                <a:srgbClr val="16216C"/>
              </a:solidFill>
              <a:effectLst/>
              <a:uLnTx/>
              <a:uFillTx/>
              <a:latin typeface="Arial" pitchFamily="34" charset="0"/>
              <a:ea typeface="+mj-ea"/>
              <a:cs typeface="Arial" pitchFamily="34" charset="0"/>
            </a:endParaRPr>
          </a:p>
        </p:txBody>
      </p:sp>
      <p:sp>
        <p:nvSpPr>
          <p:cNvPr id="10" name="Content Placeholder 5"/>
          <p:cNvSpPr txBox="1">
            <a:spLocks/>
          </p:cNvSpPr>
          <p:nvPr/>
        </p:nvSpPr>
        <p:spPr>
          <a:xfrm>
            <a:off x="144780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Disability</a:t>
            </a:r>
          </a:p>
        </p:txBody>
      </p:sp>
      <p:sp>
        <p:nvSpPr>
          <p:cNvPr id="11" name="Content Placeholder 5"/>
          <p:cNvSpPr txBox="1">
            <a:spLocks/>
          </p:cNvSpPr>
          <p:nvPr/>
        </p:nvSpPr>
        <p:spPr>
          <a:xfrm>
            <a:off x="5726430" y="1517904"/>
            <a:ext cx="1807464" cy="1295400"/>
          </a:xfrm>
          <a:prstGeom prst="rect">
            <a:avLst/>
          </a:prstGeom>
        </p:spPr>
        <p:txBody>
          <a:bodyPr/>
          <a:lstStyle>
            <a:lvl1pPr marL="342900" indent="-342900" algn="l" defTabSz="914400" rtl="0" eaLnBrk="1" latinLnBrk="0" hangingPunct="1">
              <a:spcBef>
                <a:spcPct val="20000"/>
              </a:spcBef>
              <a:buClr>
                <a:srgbClr val="16216C"/>
              </a:buClr>
              <a:buFont typeface="Wingdings" pitchFamily="2" charset="2"/>
              <a:buChar char="ü"/>
              <a:defRPr lang="en-US" sz="2400" kern="1200" dirty="0" smtClean="0">
                <a:solidFill>
                  <a:srgbClr val="16216C"/>
                </a:solidFill>
                <a:latin typeface="Arial" pitchFamily="34" charset="0"/>
                <a:ea typeface="+mj-ea"/>
                <a:cs typeface="Arial" pitchFamily="34" charset="0"/>
              </a:defRPr>
            </a:lvl1pPr>
            <a:lvl2pPr marL="742950" indent="-285750" algn="l" defTabSz="914400" rtl="0" eaLnBrk="1" latinLnBrk="0" hangingPunct="1">
              <a:spcBef>
                <a:spcPct val="20000"/>
              </a:spcBef>
              <a:buClr>
                <a:srgbClr val="16216C"/>
              </a:buClr>
              <a:buFontTx/>
              <a:buNone/>
              <a:defRPr lang="en-US" sz="2000" kern="1200" baseline="0" dirty="0" smtClean="0">
                <a:solidFill>
                  <a:srgbClr val="000000"/>
                </a:solidFill>
                <a:latin typeface="Arial" pitchFamily="34" charset="0"/>
                <a:ea typeface="+mn-ea"/>
                <a:cs typeface="Arial" pitchFamily="34" charset="0"/>
              </a:defRPr>
            </a:lvl2pPr>
            <a:lvl3pPr marL="1143000" indent="-228600" algn="l" defTabSz="914400" rtl="0" eaLnBrk="1" latinLnBrk="0" hangingPunct="1">
              <a:spcBef>
                <a:spcPct val="20000"/>
              </a:spcBef>
              <a:buClr>
                <a:srgbClr val="16216C"/>
              </a:buClr>
              <a:buFont typeface="Arial" pitchFamily="34" charset="0"/>
              <a:buChar char="•"/>
              <a:defRPr lang="en-US" sz="1800" kern="1200" dirty="0" smtClean="0">
                <a:solidFill>
                  <a:srgbClr val="000000"/>
                </a:solidFill>
                <a:latin typeface="Arial" pitchFamily="34" charset="0"/>
                <a:ea typeface="+mn-ea"/>
                <a:cs typeface="Arial" pitchFamily="34" charset="0"/>
              </a:defRPr>
            </a:lvl3pPr>
            <a:lvl4pPr marL="16002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4pPr>
            <a:lvl5pPr marL="2057400" indent="-228600" algn="l" defTabSz="914400" rtl="0" eaLnBrk="1" latinLnBrk="0" hangingPunct="1">
              <a:spcBef>
                <a:spcPct val="20000"/>
              </a:spcBef>
              <a:buClr>
                <a:srgbClr val="16216C"/>
              </a:buClr>
              <a:buFont typeface="Arial" pitchFamily="34" charset="0"/>
              <a:buChar char="•"/>
              <a:defRPr lang="en-US" sz="1600" kern="1200" dirty="0" smtClean="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24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Non-regular</a:t>
            </a:r>
          </a:p>
          <a:p>
            <a:pPr marL="0" marR="0" lvl="0" indent="0" algn="ctr" defTabSz="914400" rtl="0" eaLnBrk="1" fontAlgn="auto" latinLnBrk="0" hangingPunct="1">
              <a:lnSpc>
                <a:spcPct val="100000"/>
              </a:lnSpc>
              <a:spcBef>
                <a:spcPct val="20000"/>
              </a:spcBef>
              <a:spcAft>
                <a:spcPts val="0"/>
              </a:spcAft>
              <a:buClr>
                <a:srgbClr val="16216C"/>
              </a:buClr>
              <a:buSzTx/>
              <a:buFont typeface="Wingdings" pitchFamily="2" charset="2"/>
              <a:buNone/>
              <a:tabLst/>
              <a:defRPr/>
            </a:pPr>
            <a:r>
              <a:rPr kumimoji="0" lang="en-US" sz="1800" b="0" i="0" u="none" strike="noStrike" kern="1200" cap="none" spc="0" normalizeH="0" baseline="0" noProof="0" dirty="0">
                <a:ln>
                  <a:noFill/>
                </a:ln>
                <a:solidFill>
                  <a:srgbClr val="16216C"/>
                </a:solidFill>
                <a:effectLst/>
                <a:uLnTx/>
                <a:uFillTx/>
                <a:latin typeface="Arial" pitchFamily="34" charset="0"/>
                <a:ea typeface="+mj-ea"/>
                <a:cs typeface="Arial" pitchFamily="34" charset="0"/>
              </a:rPr>
              <a:t>(1050 points)</a:t>
            </a:r>
          </a:p>
        </p:txBody>
      </p:sp>
      <p:sp>
        <p:nvSpPr>
          <p:cNvPr id="12" name="Rectangle 5"/>
          <p:cNvSpPr>
            <a:spLocks noChangeArrowheads="1"/>
          </p:cNvSpPr>
          <p:nvPr/>
        </p:nvSpPr>
        <p:spPr bwMode="auto">
          <a:xfrm>
            <a:off x="3904488" y="1824853"/>
            <a:ext cx="1219200" cy="1972056"/>
          </a:xfrm>
          <a:prstGeom prst="rect">
            <a:avLst/>
          </a:prstGeom>
          <a:solidFill>
            <a:schemeClr val="accent3"/>
          </a:solidFill>
          <a:ln w="15875">
            <a:solidFill>
              <a:schemeClr val="accent3"/>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$182.50</a:t>
            </a:r>
          </a:p>
        </p:txBody>
      </p:sp>
      <p:sp>
        <p:nvSpPr>
          <p:cNvPr id="13" name="Rectangle 32"/>
          <p:cNvSpPr>
            <a:spLocks noChangeArrowheads="1"/>
          </p:cNvSpPr>
          <p:nvPr/>
        </p:nvSpPr>
        <p:spPr bwMode="auto">
          <a:xfrm>
            <a:off x="3904488" y="1824852"/>
            <a:ext cx="1219200" cy="1460892"/>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After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age 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$1,317.50</a:t>
            </a:r>
          </a:p>
        </p:txBody>
      </p:sp>
      <p:sp>
        <p:nvSpPr>
          <p:cNvPr id="16" name="Rectangle 32"/>
          <p:cNvSpPr>
            <a:spLocks noChangeArrowheads="1"/>
          </p:cNvSpPr>
          <p:nvPr/>
        </p:nvSpPr>
        <p:spPr bwMode="auto">
          <a:xfrm>
            <a:off x="3904488" y="1824852"/>
            <a:ext cx="1219200" cy="1972057"/>
          </a:xfrm>
          <a:prstGeom prst="rect">
            <a:avLst/>
          </a:prstGeom>
          <a:solidFill>
            <a:schemeClr val="bg1"/>
          </a:solidFill>
          <a:ln w="15875">
            <a:solidFill>
              <a:schemeClr val="tx1">
                <a:lumMod val="50000"/>
                <a:lumOff val="50000"/>
              </a:schemeClr>
            </a:solidFill>
            <a:prstDash val="dash"/>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Before</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age 60,</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retired pay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had a full</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 Waiver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$1,500.00</a:t>
            </a:r>
          </a:p>
        </p:txBody>
      </p:sp>
      <p:sp>
        <p:nvSpPr>
          <p:cNvPr id="14" name="TextBox 13"/>
          <p:cNvSpPr txBox="1"/>
          <p:nvPr/>
        </p:nvSpPr>
        <p:spPr>
          <a:xfrm>
            <a:off x="317315" y="4483453"/>
            <a:ext cx="85218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50000"/>
                    <a:lumOff val="50000"/>
                  </a:prstClr>
                </a:solidFill>
                <a:effectLst/>
                <a:uLnTx/>
                <a:uFillTx/>
                <a:latin typeface="Bookman Old Style" panose="02050604050505020204" pitchFamily="18" charset="0"/>
                <a:ea typeface="+mn-ea"/>
                <a:cs typeface="+mn-cs"/>
              </a:rPr>
              <a:t>Disability – Hypothetical = Waiver</a:t>
            </a:r>
          </a:p>
        </p:txBody>
      </p:sp>
    </p:spTree>
    <p:extLst>
      <p:ext uri="{BB962C8B-B14F-4D97-AF65-F5344CB8AC3E}">
        <p14:creationId xmlns:p14="http://schemas.microsoft.com/office/powerpoint/2010/main" val="2487950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endParaRPr lang="en-US" dirty="0"/>
          </a:p>
        </p:txBody>
      </p:sp>
      <p:sp>
        <p:nvSpPr>
          <p:cNvPr id="9" name="Content Placeholder 8"/>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t>www.dfas.mil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2ED63-F903-49E3-90B1-C22521C242F8}"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0A4B7-05AF-4F5F-8812-770AA6AFFD2E}"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93986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EFC4-2F7B-CBE0-1559-3C25EB794516}"/>
              </a:ext>
            </a:extLst>
          </p:cNvPr>
          <p:cNvSpPr>
            <a:spLocks noGrp="1"/>
          </p:cNvSpPr>
          <p:nvPr>
            <p:ph type="title"/>
          </p:nvPr>
        </p:nvSpPr>
        <p:spPr/>
        <p:txBody>
          <a:bodyPr>
            <a:normAutofit fontScale="90000"/>
          </a:bodyPr>
          <a:lstStyle/>
          <a:p>
            <a:r>
              <a:rPr lang="en-US" dirty="0"/>
              <a:t>www.dfas.mil</a:t>
            </a:r>
          </a:p>
        </p:txBody>
      </p:sp>
      <p:sp>
        <p:nvSpPr>
          <p:cNvPr id="4" name="Date Placeholder 3">
            <a:extLst>
              <a:ext uri="{FF2B5EF4-FFF2-40B4-BE49-F238E27FC236}">
                <a16:creationId xmlns:a16="http://schemas.microsoft.com/office/drawing/2014/main" id="{3B977B0A-B72C-6F81-D85E-F96B95154D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E19B86-9834-4D3E-80C2-4D1D37A351F9}"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id="{62C1DEB4-5D44-1C7C-2485-959BFCAC50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6" name="Slide Number Placeholder 5">
            <a:extLst>
              <a:ext uri="{FF2B5EF4-FFF2-40B4-BE49-F238E27FC236}">
                <a16:creationId xmlns:a16="http://schemas.microsoft.com/office/drawing/2014/main" id="{40AF4680-FC0B-EBCA-C892-D329B07821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898AF-1F4D-4737-8FEA-706E03585D5F}"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2" name="Content Placeholder 11">
            <a:extLst>
              <a:ext uri="{FF2B5EF4-FFF2-40B4-BE49-F238E27FC236}">
                <a16:creationId xmlns:a16="http://schemas.microsoft.com/office/drawing/2014/main" id="{09C70AFC-2818-F588-B1B2-1A8275AF9D40}"/>
              </a:ext>
            </a:extLst>
          </p:cNvPr>
          <p:cNvPicPr>
            <a:picLocks noGrp="1" noChangeAspect="1"/>
          </p:cNvPicPr>
          <p:nvPr>
            <p:ph idx="1"/>
          </p:nvPr>
        </p:nvPicPr>
        <p:blipFill>
          <a:blip r:embed="rId2"/>
          <a:stretch>
            <a:fillRect/>
          </a:stretch>
        </p:blipFill>
        <p:spPr>
          <a:xfrm>
            <a:off x="412525" y="1066800"/>
            <a:ext cx="8318950" cy="5105400"/>
          </a:xfrm>
        </p:spPr>
      </p:pic>
      <p:sp>
        <p:nvSpPr>
          <p:cNvPr id="13" name="Oval 12">
            <a:extLst>
              <a:ext uri="{FF2B5EF4-FFF2-40B4-BE49-F238E27FC236}">
                <a16:creationId xmlns:a16="http://schemas.microsoft.com/office/drawing/2014/main" id="{6B13032E-F83F-2182-4259-314E8276FFB9}"/>
              </a:ext>
            </a:extLst>
          </p:cNvPr>
          <p:cNvSpPr/>
          <p:nvPr/>
        </p:nvSpPr>
        <p:spPr>
          <a:xfrm>
            <a:off x="1524000" y="1981200"/>
            <a:ext cx="1676400" cy="76200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88D57F0-D9E9-D386-F5E7-50B5DEDBB8AF}"/>
              </a:ext>
            </a:extLst>
          </p:cNvPr>
          <p:cNvSpPr/>
          <p:nvPr/>
        </p:nvSpPr>
        <p:spPr>
          <a:xfrm>
            <a:off x="6553200" y="1371600"/>
            <a:ext cx="2057400" cy="83820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435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DBFC-8EB5-C1D1-3FFA-33A4451317D3}"/>
              </a:ext>
            </a:extLst>
          </p:cNvPr>
          <p:cNvSpPr>
            <a:spLocks noGrp="1"/>
          </p:cNvSpPr>
          <p:nvPr>
            <p:ph type="title"/>
          </p:nvPr>
        </p:nvSpPr>
        <p:spPr/>
        <p:txBody>
          <a:bodyPr>
            <a:normAutofit fontScale="90000"/>
          </a:bodyPr>
          <a:lstStyle/>
          <a:p>
            <a:r>
              <a:rPr lang="en-US" dirty="0"/>
              <a:t>Retired Military &amp; Annuitant – dfas.mil</a:t>
            </a:r>
          </a:p>
        </p:txBody>
      </p:sp>
      <p:sp>
        <p:nvSpPr>
          <p:cNvPr id="4" name="Date Placeholder 3">
            <a:extLst>
              <a:ext uri="{FF2B5EF4-FFF2-40B4-BE49-F238E27FC236}">
                <a16:creationId xmlns:a16="http://schemas.microsoft.com/office/drawing/2014/main" id="{2DFCFD48-104E-63CE-7B2E-765920E7C7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E19B86-9834-4D3E-80C2-4D1D37A351F9}"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id="{C82B5299-88ED-308A-FFD1-31B56A4126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6" name="Slide Number Placeholder 5">
            <a:extLst>
              <a:ext uri="{FF2B5EF4-FFF2-40B4-BE49-F238E27FC236}">
                <a16:creationId xmlns:a16="http://schemas.microsoft.com/office/drawing/2014/main" id="{36DDA01D-301F-29FE-0FFF-9A86867FA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898AF-1F4D-4737-8FEA-706E03585D5F}"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4" name="Content Placeholder 13">
            <a:extLst>
              <a:ext uri="{FF2B5EF4-FFF2-40B4-BE49-F238E27FC236}">
                <a16:creationId xmlns:a16="http://schemas.microsoft.com/office/drawing/2014/main" id="{FB7FEA70-47E3-2C7F-933C-4A7E09C66AFE}"/>
              </a:ext>
            </a:extLst>
          </p:cNvPr>
          <p:cNvPicPr>
            <a:picLocks noGrp="1" noChangeAspect="1"/>
          </p:cNvPicPr>
          <p:nvPr>
            <p:ph idx="1"/>
          </p:nvPr>
        </p:nvPicPr>
        <p:blipFill>
          <a:blip r:embed="rId2"/>
          <a:stretch>
            <a:fillRect/>
          </a:stretch>
        </p:blipFill>
        <p:spPr>
          <a:xfrm>
            <a:off x="1295400" y="832486"/>
            <a:ext cx="6400800" cy="5709980"/>
          </a:xfrm>
        </p:spPr>
      </p:pic>
      <p:sp>
        <p:nvSpPr>
          <p:cNvPr id="9" name="Oval 8">
            <a:extLst>
              <a:ext uri="{FF2B5EF4-FFF2-40B4-BE49-F238E27FC236}">
                <a16:creationId xmlns:a16="http://schemas.microsoft.com/office/drawing/2014/main" id="{80FF10C4-13D2-632A-C53C-7ECE3C722845}"/>
              </a:ext>
            </a:extLst>
          </p:cNvPr>
          <p:cNvSpPr/>
          <p:nvPr/>
        </p:nvSpPr>
        <p:spPr>
          <a:xfrm>
            <a:off x="838200" y="2438400"/>
            <a:ext cx="2133600" cy="335280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B518431F-2E9D-9C85-CE46-7BBC56EAA60F}"/>
              </a:ext>
            </a:extLst>
          </p:cNvPr>
          <p:cNvSpPr/>
          <p:nvPr/>
        </p:nvSpPr>
        <p:spPr>
          <a:xfrm>
            <a:off x="2590800" y="5486400"/>
            <a:ext cx="2286000" cy="1447800"/>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07317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www.dfas.mil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E19B86-9834-4D3E-80C2-4D1D37A351F9}" type="datetime1">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04/29/2024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Integrity - Service - Innovation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898AF-1F4D-4737-8FEA-706E03585D5F}"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7" name="Picture 6"/>
          <p:cNvPicPr>
            <a:picLocks noChangeAspect="1"/>
          </p:cNvPicPr>
          <p:nvPr/>
        </p:nvPicPr>
        <p:blipFill>
          <a:blip r:embed="rId3"/>
          <a:stretch>
            <a:fillRect/>
          </a:stretch>
        </p:blipFill>
        <p:spPr>
          <a:xfrm>
            <a:off x="389941" y="1018466"/>
            <a:ext cx="8364117" cy="5077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9506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entury Gothic" panose="020B0502020202020204"/>
            </a:endParaRPr>
          </a:p>
        </p:txBody>
      </p:sp>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594363" y="1473199"/>
            <a:ext cx="4574029" cy="3916588"/>
          </a:xfrm>
        </p:spPr>
        <p:txBody>
          <a:bodyPr anchor="ctr">
            <a:normAutofit/>
          </a:bodyPr>
          <a:lstStyle/>
          <a:p>
            <a:pPr algn="r"/>
            <a:r>
              <a:rPr lang="en-US" sz="4050" dirty="0"/>
              <a:t>FBU Frankfurt</a:t>
            </a:r>
          </a:p>
        </p:txBody>
      </p:sp>
      <p:cxnSp>
        <p:nvCxnSpPr>
          <p:cNvPr id="19" name="Straight Connector 18">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47831" y="2299922"/>
            <a:ext cx="0" cy="22631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5927271" y="1473199"/>
            <a:ext cx="2449285" cy="3916588"/>
          </a:xfrm>
        </p:spPr>
        <p:txBody>
          <a:bodyPr anchor="ctr">
            <a:normAutofit/>
          </a:bodyPr>
          <a:lstStyle/>
          <a:p>
            <a:r>
              <a:rPr lang="en-US" dirty="0"/>
              <a:t>Frankfurt Region Federal Benefits Officer (RFBO) Marina Ramirez</a:t>
            </a:r>
          </a:p>
        </p:txBody>
      </p:sp>
      <p:pic>
        <p:nvPicPr>
          <p:cNvPr id="21" name="Picture 20">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5658807" y="2497933"/>
            <a:ext cx="5143499" cy="1862138"/>
          </a:xfrm>
          <a:prstGeom prst="rect">
            <a:avLst/>
          </a:prstGeom>
        </p:spPr>
      </p:pic>
    </p:spTree>
    <p:extLst>
      <p:ext uri="{BB962C8B-B14F-4D97-AF65-F5344CB8AC3E}">
        <p14:creationId xmlns:p14="http://schemas.microsoft.com/office/powerpoint/2010/main" val="366001451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entury Gothic" panose="020B0502020202020204"/>
            </a:endParaRP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2554795" cy="51435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entury Gothic" panose="020B0502020202020204"/>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949289" y="2497931"/>
            <a:ext cx="5143499" cy="1862138"/>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067880" y="1430530"/>
            <a:ext cx="5575553" cy="1105748"/>
          </a:xfrm>
        </p:spPr>
        <p:txBody>
          <a:bodyPr>
            <a:normAutofit/>
          </a:bodyPr>
          <a:lstStyle/>
          <a:p>
            <a:r>
              <a:rPr lang="en-US" dirty="0"/>
              <a:t>Role of the Frankfurt </a:t>
            </a:r>
            <a:r>
              <a:rPr lang="en-US" dirty="0" err="1"/>
              <a:t>fbu</a:t>
            </a:r>
            <a:endParaRPr lang="en-US" dirty="0"/>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3067881" y="2828925"/>
            <a:ext cx="5590558" cy="2692339"/>
          </a:xfrm>
        </p:spPr>
        <p:txBody>
          <a:bodyPr>
            <a:normAutofit/>
          </a:bodyPr>
          <a:lstStyle/>
          <a:p>
            <a:pPr>
              <a:lnSpc>
                <a:spcPct val="100000"/>
              </a:lnSpc>
            </a:pPr>
            <a:r>
              <a:rPr lang="en-US" sz="1500" dirty="0"/>
              <a:t>Federal Benefits Units around the world are teams of local employees at U.S. Embassies and Consulates trained to assist with U.S. Federal Benefits</a:t>
            </a:r>
          </a:p>
          <a:p>
            <a:pPr>
              <a:lnSpc>
                <a:spcPct val="100000"/>
              </a:lnSpc>
            </a:pPr>
            <a:r>
              <a:rPr lang="en-US" sz="1500" dirty="0"/>
              <a:t>There are 21 FBUs located worldwide as part of 6 regions</a:t>
            </a:r>
          </a:p>
          <a:p>
            <a:pPr>
              <a:lnSpc>
                <a:spcPct val="100000"/>
              </a:lnSpc>
            </a:pPr>
            <a:r>
              <a:rPr lang="en-US" sz="1500" dirty="0"/>
              <a:t>Frankfurt FBU along with Paris, Warsaw and Krakow FBUs are part of the Frankfurt region</a:t>
            </a:r>
          </a:p>
          <a:p>
            <a:pPr>
              <a:lnSpc>
                <a:spcPct val="100000"/>
              </a:lnSpc>
            </a:pPr>
            <a:r>
              <a:rPr lang="en-US" sz="1500" dirty="0"/>
              <a:t>Social Security Administration (SSA) benefits</a:t>
            </a:r>
          </a:p>
          <a:p>
            <a:pPr>
              <a:lnSpc>
                <a:spcPct val="100000"/>
              </a:lnSpc>
            </a:pPr>
            <a:r>
              <a:rPr lang="en-US" sz="1500" dirty="0"/>
              <a:t>Veterans Administration (VA) benefits</a:t>
            </a:r>
            <a:endParaRPr lang="en-US" sz="1350" dirty="0"/>
          </a:p>
          <a:p>
            <a:pPr>
              <a:lnSpc>
                <a:spcPct val="100000"/>
              </a:lnSpc>
            </a:pPr>
            <a:endParaRPr lang="en-US" sz="1500" dirty="0"/>
          </a:p>
        </p:txBody>
      </p:sp>
    </p:spTree>
    <p:extLst>
      <p:ext uri="{BB962C8B-B14F-4D97-AF65-F5344CB8AC3E}">
        <p14:creationId xmlns:p14="http://schemas.microsoft.com/office/powerpoint/2010/main" val="3217657800"/>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C4DF-70BD-4ADC-DDBA-10B24D17DC65}"/>
              </a:ext>
            </a:extLst>
          </p:cNvPr>
          <p:cNvSpPr>
            <a:spLocks noGrp="1"/>
          </p:cNvSpPr>
          <p:nvPr>
            <p:ph type="title"/>
          </p:nvPr>
        </p:nvSpPr>
        <p:spPr/>
        <p:txBody>
          <a:bodyPr/>
          <a:lstStyle/>
          <a:p>
            <a:r>
              <a:rPr lang="en-US" dirty="0"/>
              <a:t>Role of Frankfurt </a:t>
            </a:r>
            <a:r>
              <a:rPr lang="en-US" dirty="0" err="1"/>
              <a:t>fbu</a:t>
            </a:r>
            <a:endParaRPr lang="en-US" dirty="0"/>
          </a:p>
        </p:txBody>
      </p:sp>
      <p:sp>
        <p:nvSpPr>
          <p:cNvPr id="3" name="Content Placeholder 2">
            <a:extLst>
              <a:ext uri="{FF2B5EF4-FFF2-40B4-BE49-F238E27FC236}">
                <a16:creationId xmlns:a16="http://schemas.microsoft.com/office/drawing/2014/main" id="{9052ECF0-AFB3-5AE7-E945-1D947A11EBF1}"/>
              </a:ext>
            </a:extLst>
          </p:cNvPr>
          <p:cNvSpPr>
            <a:spLocks noGrp="1"/>
          </p:cNvSpPr>
          <p:nvPr>
            <p:ph idx="1"/>
          </p:nvPr>
        </p:nvSpPr>
        <p:spPr/>
        <p:txBody>
          <a:bodyPr/>
          <a:lstStyle/>
          <a:p>
            <a:r>
              <a:rPr lang="en-US" dirty="0"/>
              <a:t>While FBU staff is trained on Social Security work they are not SSA employees</a:t>
            </a:r>
          </a:p>
          <a:p>
            <a:r>
              <a:rPr lang="en-US" dirty="0"/>
              <a:t>FBU employees can handle intake of applications, communicate with SSA staff in the U.S., and assist with inquiries</a:t>
            </a:r>
          </a:p>
          <a:p>
            <a:r>
              <a:rPr lang="en-US" dirty="0"/>
              <a:t>FBU employees in Frankfurt are available to the public:</a:t>
            </a:r>
          </a:p>
          <a:p>
            <a:pPr marL="0" indent="0">
              <a:buNone/>
            </a:pPr>
            <a:endParaRPr lang="en-US" dirty="0"/>
          </a:p>
          <a:p>
            <a:pPr lvl="1"/>
            <a:r>
              <a:rPr lang="en-US" dirty="0"/>
              <a:t>Via telephone –Tuesdays and Thursdays 9am-12Pm +49-69-7535-4242</a:t>
            </a:r>
          </a:p>
          <a:p>
            <a:pPr lvl="1"/>
            <a:r>
              <a:rPr lang="en-US" dirty="0"/>
              <a:t>Via email – </a:t>
            </a:r>
            <a:r>
              <a:rPr lang="en-US" dirty="0">
                <a:hlinkClick r:id="rId2"/>
              </a:rPr>
              <a:t>FBU.Frankfurt@ssa.gov</a:t>
            </a:r>
            <a:endParaRPr lang="en-US" dirty="0"/>
          </a:p>
          <a:p>
            <a:pPr lvl="1"/>
            <a:r>
              <a:rPr lang="en-US" dirty="0"/>
              <a:t>Via mail – American Consulate General, Federal Benefits Unit, </a:t>
            </a:r>
            <a:r>
              <a:rPr lang="en-US" dirty="0" err="1"/>
              <a:t>Giessener</a:t>
            </a:r>
            <a:r>
              <a:rPr lang="en-US" dirty="0"/>
              <a:t> Str 30, Frankfurt am Main, 60435</a:t>
            </a:r>
          </a:p>
          <a:p>
            <a:pPr lvl="1"/>
            <a:r>
              <a:rPr lang="en-US" dirty="0"/>
              <a:t>Via contact form - </a:t>
            </a:r>
            <a:r>
              <a:rPr lang="en-US" b="0" i="0" u="none" strike="noStrike" dirty="0">
                <a:solidFill>
                  <a:srgbClr val="1155CC"/>
                </a:solidFill>
                <a:effectLst/>
                <a:latin typeface="Century Gothic" panose="020B0502020202020204" pitchFamily="34" charset="0"/>
                <a:hlinkClick r:id="rId3" tooltip="Click to send FBU Frankfurt a message"/>
              </a:rPr>
              <a:t>https://gr.usembassy.gov/u-s-citizen-services/social-security/fbu-inquiry-form</a:t>
            </a:r>
            <a:endParaRPr lang="en-US" dirty="0">
              <a:latin typeface="Century Gothic" panose="020B0502020202020204" pitchFamily="34" charset="0"/>
            </a:endParaRPr>
          </a:p>
        </p:txBody>
      </p:sp>
    </p:spTree>
    <p:extLst>
      <p:ext uri="{BB962C8B-B14F-4D97-AF65-F5344CB8AC3E}">
        <p14:creationId xmlns:p14="http://schemas.microsoft.com/office/powerpoint/2010/main" val="159409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000" dirty="0"/>
            </a:br>
            <a:r>
              <a:rPr lang="en-US" sz="4400" b="1" dirty="0">
                <a:latin typeface="+mj-lt"/>
              </a:rPr>
              <a:t>PACT Act – Don’t Delay, File Today! </a:t>
            </a:r>
          </a:p>
        </p:txBody>
      </p:sp>
      <p:sp>
        <p:nvSpPr>
          <p:cNvPr id="5" name="Content Placeholder 4">
            <a:extLst>
              <a:ext uri="{FF2B5EF4-FFF2-40B4-BE49-F238E27FC236}">
                <a16:creationId xmlns:a16="http://schemas.microsoft.com/office/drawing/2014/main" id="{963851E6-1319-4784-B27F-3E71DC067FEE}"/>
              </a:ext>
            </a:extLst>
          </p:cNvPr>
          <p:cNvSpPr>
            <a:spLocks noGrp="1"/>
          </p:cNvSpPr>
          <p:nvPr>
            <p:ph idx="1"/>
          </p:nvPr>
        </p:nvSpPr>
        <p:spPr/>
        <p:txBody>
          <a:bodyPr>
            <a:normAutofit/>
          </a:bodyPr>
          <a:lstStyle/>
          <a:p>
            <a:pPr marL="342900" indent="-342900">
              <a:buFont typeface="Arial" panose="020B0604020202020204" pitchFamily="34" charset="0"/>
              <a:buChar char="•"/>
            </a:pPr>
            <a:endParaRPr lang="en-US" sz="2400" dirty="0">
              <a:solidFill>
                <a:srgbClr val="0C2945"/>
              </a:solidFill>
              <a:latin typeface="+mn-lt"/>
            </a:endParaRPr>
          </a:p>
          <a:p>
            <a:pPr marL="342900" indent="-342900">
              <a:buFont typeface="Arial" panose="020B0604020202020204" pitchFamily="34" charset="0"/>
              <a:buChar char="•"/>
            </a:pPr>
            <a:endParaRPr lang="en-US" sz="2400" dirty="0">
              <a:solidFill>
                <a:srgbClr val="0C2945"/>
              </a:solidFill>
              <a:latin typeface="+mn-lt"/>
              <a:cs typeface="Arial" panose="020B0604020202020204" pitchFamily="34" charset="0"/>
            </a:endParaRP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EE899F4-43FF-85BC-5937-3502265C77F5}"/>
              </a:ext>
            </a:extLst>
          </p:cNvPr>
          <p:cNvPicPr>
            <a:picLocks noChangeAspect="1"/>
          </p:cNvPicPr>
          <p:nvPr/>
        </p:nvPicPr>
        <p:blipFill>
          <a:blip r:embed="rId3"/>
          <a:stretch>
            <a:fillRect/>
          </a:stretch>
        </p:blipFill>
        <p:spPr>
          <a:xfrm>
            <a:off x="533400" y="838201"/>
            <a:ext cx="8153400" cy="5029199"/>
          </a:xfrm>
          <a:prstGeom prst="rect">
            <a:avLst/>
          </a:prstGeom>
        </p:spPr>
      </p:pic>
    </p:spTree>
    <p:extLst>
      <p:ext uri="{BB962C8B-B14F-4D97-AF65-F5344CB8AC3E}">
        <p14:creationId xmlns:p14="http://schemas.microsoft.com/office/powerpoint/2010/main" val="4134626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60D1A-84AC-8762-9253-E7C557C3EC8F}"/>
              </a:ext>
            </a:extLst>
          </p:cNvPr>
          <p:cNvSpPr>
            <a:spLocks noGrp="1"/>
          </p:cNvSpPr>
          <p:nvPr>
            <p:ph type="title"/>
          </p:nvPr>
        </p:nvSpPr>
        <p:spPr/>
        <p:txBody>
          <a:bodyPr/>
          <a:lstStyle/>
          <a:p>
            <a:r>
              <a:rPr lang="en-US" dirty="0"/>
              <a:t>Role of Frankfurt </a:t>
            </a:r>
            <a:r>
              <a:rPr lang="en-US" dirty="0" err="1"/>
              <a:t>fbu</a:t>
            </a:r>
            <a:endParaRPr lang="en-US" dirty="0"/>
          </a:p>
        </p:txBody>
      </p:sp>
      <p:sp>
        <p:nvSpPr>
          <p:cNvPr id="3" name="Content Placeholder 2">
            <a:extLst>
              <a:ext uri="{FF2B5EF4-FFF2-40B4-BE49-F238E27FC236}">
                <a16:creationId xmlns:a16="http://schemas.microsoft.com/office/drawing/2014/main" id="{63E76A2E-2F9A-D900-9762-E295BFD57DCC}"/>
              </a:ext>
            </a:extLst>
          </p:cNvPr>
          <p:cNvSpPr>
            <a:spLocks noGrp="1"/>
          </p:cNvSpPr>
          <p:nvPr>
            <p:ph idx="1"/>
          </p:nvPr>
        </p:nvSpPr>
        <p:spPr/>
        <p:txBody>
          <a:bodyPr>
            <a:normAutofit lnSpcReduction="10000"/>
          </a:bodyPr>
          <a:lstStyle/>
          <a:p>
            <a:r>
              <a:rPr lang="en-US" dirty="0"/>
              <a:t>The primary role of the Frankfurt FBU is to assist with intake of initial claims:</a:t>
            </a:r>
          </a:p>
          <a:p>
            <a:pPr lvl="1"/>
            <a:r>
              <a:rPr lang="en-US" dirty="0"/>
              <a:t>Retirement</a:t>
            </a:r>
          </a:p>
          <a:p>
            <a:pPr lvl="1"/>
            <a:r>
              <a:rPr lang="en-US" dirty="0"/>
              <a:t>Disability</a:t>
            </a:r>
          </a:p>
          <a:p>
            <a:pPr lvl="1"/>
            <a:r>
              <a:rPr lang="en-US" dirty="0"/>
              <a:t>Auxiliary (Spouse/Divorced Spouse/Children)</a:t>
            </a:r>
          </a:p>
          <a:p>
            <a:pPr lvl="1"/>
            <a:r>
              <a:rPr lang="en-US" dirty="0"/>
              <a:t>Survivor (Widow/er/Children)</a:t>
            </a:r>
          </a:p>
          <a:p>
            <a:pPr lvl="1"/>
            <a:r>
              <a:rPr lang="en-US" dirty="0"/>
              <a:t>Medicare</a:t>
            </a:r>
          </a:p>
          <a:p>
            <a:r>
              <a:rPr lang="en-US" dirty="0"/>
              <a:t>For those already receiving benefits:</a:t>
            </a:r>
          </a:p>
          <a:p>
            <a:pPr lvl="1"/>
            <a:r>
              <a:rPr lang="en-US" dirty="0"/>
              <a:t>Changes of address</a:t>
            </a:r>
          </a:p>
          <a:p>
            <a:pPr lvl="1"/>
            <a:r>
              <a:rPr lang="en-US" dirty="0"/>
              <a:t>Direct deposit updates</a:t>
            </a:r>
          </a:p>
          <a:p>
            <a:pPr lvl="1"/>
            <a:r>
              <a:rPr lang="en-US" dirty="0"/>
              <a:t>Work reports</a:t>
            </a:r>
          </a:p>
          <a:p>
            <a:pPr lvl="1"/>
            <a:r>
              <a:rPr lang="en-US" dirty="0"/>
              <a:t>Death reports</a:t>
            </a:r>
          </a:p>
          <a:p>
            <a:r>
              <a:rPr lang="en-US" dirty="0"/>
              <a:t>Enumeration actions (Social Security cards):</a:t>
            </a:r>
          </a:p>
          <a:p>
            <a:pPr lvl="1"/>
            <a:r>
              <a:rPr lang="en-US" dirty="0"/>
              <a:t>1</a:t>
            </a:r>
            <a:r>
              <a:rPr lang="en-US" baseline="30000" dirty="0"/>
              <a:t>st</a:t>
            </a:r>
            <a:r>
              <a:rPr lang="en-US" dirty="0"/>
              <a:t> time applications</a:t>
            </a:r>
          </a:p>
          <a:p>
            <a:pPr lvl="1"/>
            <a:r>
              <a:rPr lang="en-US" dirty="0"/>
              <a:t>Replacement cards</a:t>
            </a:r>
          </a:p>
          <a:p>
            <a:pPr lvl="1"/>
            <a:r>
              <a:rPr lang="en-US" dirty="0"/>
              <a:t>Changes – name, gender, etc.</a:t>
            </a:r>
          </a:p>
          <a:p>
            <a:pPr marL="342900" lvl="1" indent="0">
              <a:buNone/>
            </a:pPr>
            <a:endParaRPr lang="en-US" dirty="0"/>
          </a:p>
        </p:txBody>
      </p:sp>
    </p:spTree>
    <p:extLst>
      <p:ext uri="{BB962C8B-B14F-4D97-AF65-F5344CB8AC3E}">
        <p14:creationId xmlns:p14="http://schemas.microsoft.com/office/powerpoint/2010/main" val="1258161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5D41-0A65-3669-8F3E-29F2657ECD03}"/>
              </a:ext>
            </a:extLst>
          </p:cNvPr>
          <p:cNvSpPr>
            <a:spLocks noGrp="1"/>
          </p:cNvSpPr>
          <p:nvPr>
            <p:ph type="title"/>
          </p:nvPr>
        </p:nvSpPr>
        <p:spPr/>
        <p:txBody>
          <a:bodyPr>
            <a:normAutofit fontScale="90000"/>
          </a:bodyPr>
          <a:lstStyle/>
          <a:p>
            <a:r>
              <a:rPr lang="en-US" dirty="0"/>
              <a:t>Who is eligible for social security – Retirement/Disability?</a:t>
            </a:r>
          </a:p>
        </p:txBody>
      </p:sp>
      <p:sp>
        <p:nvSpPr>
          <p:cNvPr id="3" name="Content Placeholder 2">
            <a:extLst>
              <a:ext uri="{FF2B5EF4-FFF2-40B4-BE49-F238E27FC236}">
                <a16:creationId xmlns:a16="http://schemas.microsoft.com/office/drawing/2014/main" id="{4F8454E8-46CE-AB12-A0E5-6EA5E83C4162}"/>
              </a:ext>
            </a:extLst>
          </p:cNvPr>
          <p:cNvSpPr>
            <a:spLocks noGrp="1"/>
          </p:cNvSpPr>
          <p:nvPr>
            <p:ph idx="1"/>
          </p:nvPr>
        </p:nvSpPr>
        <p:spPr/>
        <p:txBody>
          <a:bodyPr/>
          <a:lstStyle/>
          <a:p>
            <a:r>
              <a:rPr lang="en-US" dirty="0"/>
              <a:t>Retirement - Workers that have paid into the U.S. Social Security a minimum of 10 years earning 40 quarters (or credits)</a:t>
            </a:r>
          </a:p>
          <a:p>
            <a:pPr marL="0" indent="0">
              <a:buNone/>
            </a:pPr>
            <a:endParaRPr lang="en-US" dirty="0"/>
          </a:p>
          <a:p>
            <a:pPr lvl="1"/>
            <a:r>
              <a:rPr lang="en-US" dirty="0"/>
              <a:t>For more information: </a:t>
            </a:r>
            <a:r>
              <a:rPr lang="en-US" dirty="0">
                <a:hlinkClick r:id="rId2"/>
              </a:rPr>
              <a:t>Prepare for Social Security benefits | SSA</a:t>
            </a:r>
            <a:endParaRPr lang="en-US" dirty="0"/>
          </a:p>
          <a:p>
            <a:pPr marL="342900" lvl="1" indent="0">
              <a:buNone/>
            </a:pPr>
            <a:endParaRPr lang="en-US" dirty="0"/>
          </a:p>
          <a:p>
            <a:r>
              <a:rPr lang="en-US" dirty="0"/>
              <a:t>Disability – Must have worked in jobs covered by Social Security and must have a medical condition that meets Social Security’s strict definition of disability</a:t>
            </a:r>
          </a:p>
          <a:p>
            <a:pPr marL="0" indent="0">
              <a:buNone/>
            </a:pPr>
            <a:endParaRPr lang="en-US" dirty="0"/>
          </a:p>
          <a:p>
            <a:pPr lvl="1"/>
            <a:r>
              <a:rPr lang="en-US" dirty="0"/>
              <a:t>Must have worked long enough and recent enough to qualify</a:t>
            </a:r>
          </a:p>
          <a:p>
            <a:pPr lvl="1"/>
            <a:r>
              <a:rPr lang="en-US" dirty="0"/>
              <a:t>For more information: </a:t>
            </a:r>
            <a:r>
              <a:rPr lang="en-US" dirty="0">
                <a:hlinkClick r:id="rId3"/>
              </a:rPr>
              <a:t>How You Qualify | Disability Benefits | SSA</a:t>
            </a:r>
            <a:endParaRPr lang="en-US" dirty="0"/>
          </a:p>
        </p:txBody>
      </p:sp>
    </p:spTree>
    <p:extLst>
      <p:ext uri="{BB962C8B-B14F-4D97-AF65-F5344CB8AC3E}">
        <p14:creationId xmlns:p14="http://schemas.microsoft.com/office/powerpoint/2010/main" val="2818597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CBF5-4E1C-CEFA-6C0C-01A964399F39}"/>
              </a:ext>
            </a:extLst>
          </p:cNvPr>
          <p:cNvSpPr>
            <a:spLocks noGrp="1"/>
          </p:cNvSpPr>
          <p:nvPr>
            <p:ph type="title"/>
          </p:nvPr>
        </p:nvSpPr>
        <p:spPr/>
        <p:txBody>
          <a:bodyPr/>
          <a:lstStyle/>
          <a:p>
            <a:r>
              <a:rPr lang="en-US" dirty="0"/>
              <a:t>Who is eligible for social security - Auxiliary?</a:t>
            </a:r>
          </a:p>
        </p:txBody>
      </p:sp>
      <p:sp>
        <p:nvSpPr>
          <p:cNvPr id="3" name="Content Placeholder 2">
            <a:extLst>
              <a:ext uri="{FF2B5EF4-FFF2-40B4-BE49-F238E27FC236}">
                <a16:creationId xmlns:a16="http://schemas.microsoft.com/office/drawing/2014/main" id="{689E36F1-586F-B883-4090-D586D0B3133B}"/>
              </a:ext>
            </a:extLst>
          </p:cNvPr>
          <p:cNvSpPr>
            <a:spLocks noGrp="1"/>
          </p:cNvSpPr>
          <p:nvPr>
            <p:ph idx="1"/>
          </p:nvPr>
        </p:nvSpPr>
        <p:spPr/>
        <p:txBody>
          <a:bodyPr>
            <a:normAutofit lnSpcReduction="10000"/>
          </a:bodyPr>
          <a:lstStyle/>
          <a:p>
            <a:r>
              <a:rPr lang="en-US" dirty="0"/>
              <a:t>Spouses of workers are eligible for benefits if at least age 62 and married for at least 1 year </a:t>
            </a:r>
          </a:p>
          <a:p>
            <a:pPr lvl="1"/>
            <a:r>
              <a:rPr lang="en-US" dirty="0"/>
              <a:t>Benefits are payable even if spouse is not a U.S. citizen nor has a Social Security number</a:t>
            </a:r>
          </a:p>
          <a:p>
            <a:pPr lvl="1"/>
            <a:r>
              <a:rPr lang="en-US" dirty="0"/>
              <a:t>Spouses can also qualify for Medicare at age 65</a:t>
            </a:r>
          </a:p>
          <a:p>
            <a:r>
              <a:rPr lang="en-US" dirty="0"/>
              <a:t>Children of workers are eligible for benefits if they are unmarried, under age 18, 18-19 years old and full-time student at or below grade 12 or be 18 or older </a:t>
            </a:r>
            <a:r>
              <a:rPr lang="en-US" u="sng" dirty="0"/>
              <a:t>and</a:t>
            </a:r>
            <a:r>
              <a:rPr lang="en-US" dirty="0"/>
              <a:t> disabled from a disability that began before age 22</a:t>
            </a:r>
          </a:p>
          <a:p>
            <a:pPr lvl="1"/>
            <a:r>
              <a:rPr lang="en-US" dirty="0"/>
              <a:t>Children that are employed are subject to earnings limit</a:t>
            </a:r>
          </a:p>
          <a:p>
            <a:pPr lvl="1"/>
            <a:r>
              <a:rPr lang="en-US" dirty="0"/>
              <a:t>Parents of children may be eligible for benefits taking care of child until child is age 16</a:t>
            </a:r>
          </a:p>
          <a:p>
            <a:r>
              <a:rPr lang="en-US" dirty="0"/>
              <a:t>Divorced spouses of workers are eligible for benefits if married at least 10 years, unmarried and at least age 62</a:t>
            </a:r>
          </a:p>
          <a:p>
            <a:pPr lvl="1"/>
            <a:r>
              <a:rPr lang="en-US" dirty="0"/>
              <a:t>Benefits are payable even if spouse is not a U.S. citizen nor has a Social Security number</a:t>
            </a:r>
          </a:p>
          <a:p>
            <a:pPr marL="342900" lvl="1" indent="0">
              <a:buNone/>
            </a:pPr>
            <a:endParaRPr lang="en-US" dirty="0"/>
          </a:p>
          <a:p>
            <a:pPr marL="342900" lvl="1" indent="0">
              <a:buNone/>
            </a:pPr>
            <a:r>
              <a:rPr lang="en-US" dirty="0">
                <a:hlinkClick r:id="rId2"/>
              </a:rPr>
              <a:t>Benefits Planner: Retirement | Benefits For Your Family | SSA</a:t>
            </a:r>
            <a:endParaRPr lang="en-US" dirty="0"/>
          </a:p>
          <a:p>
            <a:pPr marL="342900" lvl="1" indent="0">
              <a:buNone/>
            </a:pPr>
            <a:endParaRPr lang="en-US" dirty="0"/>
          </a:p>
        </p:txBody>
      </p:sp>
    </p:spTree>
    <p:extLst>
      <p:ext uri="{BB962C8B-B14F-4D97-AF65-F5344CB8AC3E}">
        <p14:creationId xmlns:p14="http://schemas.microsoft.com/office/powerpoint/2010/main" val="1011466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CBF5-4E1C-CEFA-6C0C-01A964399F39}"/>
              </a:ext>
            </a:extLst>
          </p:cNvPr>
          <p:cNvSpPr>
            <a:spLocks noGrp="1"/>
          </p:cNvSpPr>
          <p:nvPr>
            <p:ph type="title"/>
          </p:nvPr>
        </p:nvSpPr>
        <p:spPr/>
        <p:txBody>
          <a:bodyPr/>
          <a:lstStyle/>
          <a:p>
            <a:r>
              <a:rPr lang="en-US" dirty="0"/>
              <a:t>Who is eligible for social security - Survivor?</a:t>
            </a:r>
          </a:p>
        </p:txBody>
      </p:sp>
      <p:sp>
        <p:nvSpPr>
          <p:cNvPr id="3" name="Content Placeholder 2">
            <a:extLst>
              <a:ext uri="{FF2B5EF4-FFF2-40B4-BE49-F238E27FC236}">
                <a16:creationId xmlns:a16="http://schemas.microsoft.com/office/drawing/2014/main" id="{689E36F1-586F-B883-4090-D586D0B3133B}"/>
              </a:ext>
            </a:extLst>
          </p:cNvPr>
          <p:cNvSpPr>
            <a:spLocks noGrp="1"/>
          </p:cNvSpPr>
          <p:nvPr>
            <p:ph idx="1"/>
          </p:nvPr>
        </p:nvSpPr>
        <p:spPr/>
        <p:txBody>
          <a:bodyPr>
            <a:normAutofit lnSpcReduction="10000"/>
          </a:bodyPr>
          <a:lstStyle/>
          <a:p>
            <a:r>
              <a:rPr lang="en-US" dirty="0"/>
              <a:t>Widow/er of workers are eligible for benefits if at least age 60 (50 if disabled) </a:t>
            </a:r>
          </a:p>
          <a:p>
            <a:r>
              <a:rPr lang="en-US" dirty="0"/>
              <a:t>Benefits are payable even if spouse is not a U.S. citizen nor has a Social Security number</a:t>
            </a:r>
          </a:p>
          <a:p>
            <a:pPr lvl="1"/>
            <a:r>
              <a:rPr lang="en-US" dirty="0"/>
              <a:t>Spouses can also qualify for Medicare at age 65</a:t>
            </a:r>
          </a:p>
          <a:p>
            <a:r>
              <a:rPr lang="en-US" dirty="0"/>
              <a:t>Children of workers are eligible for benefits if they are unmarried, under age 18, 18-19 years old and full-time student at or below grade 12 or be 18 or older </a:t>
            </a:r>
            <a:r>
              <a:rPr lang="en-US" u="sng" dirty="0"/>
              <a:t>and</a:t>
            </a:r>
            <a:r>
              <a:rPr lang="en-US" dirty="0"/>
              <a:t> disabled from a disability that began before age 22</a:t>
            </a:r>
          </a:p>
          <a:p>
            <a:pPr lvl="1"/>
            <a:r>
              <a:rPr lang="en-US" dirty="0"/>
              <a:t>Children that are employed are subject to earnings limit</a:t>
            </a:r>
          </a:p>
          <a:p>
            <a:pPr lvl="1"/>
            <a:r>
              <a:rPr lang="en-US" dirty="0"/>
              <a:t>Parents of children may be eligible for benefits taking care of child until child is age 16</a:t>
            </a:r>
          </a:p>
          <a:p>
            <a:r>
              <a:rPr lang="en-US" dirty="0"/>
              <a:t>Divorced spouses of workers are eligible for benefits if married at least 10 years, unmarried and at least age 60</a:t>
            </a:r>
          </a:p>
          <a:p>
            <a:pPr lvl="1"/>
            <a:r>
              <a:rPr lang="en-US" dirty="0"/>
              <a:t>Benefits are payable even if spouse is not a U.S. citizen nor has a Social Security number</a:t>
            </a:r>
          </a:p>
          <a:p>
            <a:pPr marL="342900" lvl="1" indent="0">
              <a:buNone/>
            </a:pPr>
            <a:endParaRPr lang="en-US" dirty="0"/>
          </a:p>
          <a:p>
            <a:pPr marL="342900" lvl="1" indent="0">
              <a:buNone/>
            </a:pPr>
            <a:r>
              <a:rPr lang="en-US" dirty="0">
                <a:hlinkClick r:id="rId2"/>
              </a:rPr>
              <a:t>Survivors Benefits | SSA</a:t>
            </a:r>
            <a:endParaRPr lang="en-US" dirty="0"/>
          </a:p>
        </p:txBody>
      </p:sp>
    </p:spTree>
    <p:extLst>
      <p:ext uri="{BB962C8B-B14F-4D97-AF65-F5344CB8AC3E}">
        <p14:creationId xmlns:p14="http://schemas.microsoft.com/office/powerpoint/2010/main" val="2163927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CBF5-4E1C-CEFA-6C0C-01A964399F39}"/>
              </a:ext>
            </a:extLst>
          </p:cNvPr>
          <p:cNvSpPr>
            <a:spLocks noGrp="1"/>
          </p:cNvSpPr>
          <p:nvPr>
            <p:ph type="title"/>
          </p:nvPr>
        </p:nvSpPr>
        <p:spPr/>
        <p:txBody>
          <a:bodyPr>
            <a:normAutofit fontScale="90000"/>
          </a:bodyPr>
          <a:lstStyle/>
          <a:p>
            <a:r>
              <a:rPr lang="en-US" dirty="0"/>
              <a:t>Who is eligible for social security – Lump Sum Death Payment?</a:t>
            </a:r>
          </a:p>
        </p:txBody>
      </p:sp>
      <p:sp>
        <p:nvSpPr>
          <p:cNvPr id="3" name="Content Placeholder 2">
            <a:extLst>
              <a:ext uri="{FF2B5EF4-FFF2-40B4-BE49-F238E27FC236}">
                <a16:creationId xmlns:a16="http://schemas.microsoft.com/office/drawing/2014/main" id="{689E36F1-586F-B883-4090-D586D0B3133B}"/>
              </a:ext>
            </a:extLst>
          </p:cNvPr>
          <p:cNvSpPr>
            <a:spLocks noGrp="1"/>
          </p:cNvSpPr>
          <p:nvPr>
            <p:ph idx="1"/>
          </p:nvPr>
        </p:nvSpPr>
        <p:spPr/>
        <p:txBody>
          <a:bodyPr>
            <a:normAutofit/>
          </a:bodyPr>
          <a:lstStyle/>
          <a:p>
            <a:pPr algn="l"/>
            <a:r>
              <a:rPr lang="en-US" b="0" i="0" dirty="0">
                <a:effectLst/>
                <a:latin typeface="Century Gothic" panose="020B0502020202020204" pitchFamily="34" charset="0"/>
              </a:rPr>
              <a:t>To be eligible for this payment ($255), you must be a surviving spouse who was living in the same household with the worker when he or she died. If they were living apart, the surviving spouse can still receive the lump-sum if, during the month the worker died, the spouse met one of the following requirements:</a:t>
            </a:r>
          </a:p>
          <a:p>
            <a:pPr lvl="1"/>
            <a:r>
              <a:rPr lang="en-US" b="0" i="0" dirty="0">
                <a:effectLst/>
                <a:latin typeface="Century Gothic" panose="020B0502020202020204" pitchFamily="34" charset="0"/>
              </a:rPr>
              <a:t>Was already receiving benefits on the worker's record.</a:t>
            </a:r>
          </a:p>
          <a:p>
            <a:pPr lvl="1"/>
            <a:r>
              <a:rPr lang="en-US" b="0" i="0" dirty="0">
                <a:effectLst/>
                <a:latin typeface="Century Gothic" panose="020B0502020202020204" pitchFamily="34" charset="0"/>
              </a:rPr>
              <a:t>Became </a:t>
            </a:r>
            <a:r>
              <a:rPr lang="en-US" b="0" i="0" u="sng" dirty="0">
                <a:effectLst/>
                <a:latin typeface="Century Gothic" panose="020B0502020202020204" pitchFamily="34" charset="0"/>
                <a:hlinkClick r:id="rId2">
                  <a:extLst>
                    <a:ext uri="{A12FA001-AC4F-418D-AE19-62706E023703}">
                      <ahyp:hlinkClr xmlns:ahyp="http://schemas.microsoft.com/office/drawing/2018/hyperlinkcolor" val="tx"/>
                    </a:ext>
                  </a:extLst>
                </a:hlinkClick>
              </a:rPr>
              <a:t>eligible for benefits upon the worker's death</a:t>
            </a:r>
            <a:r>
              <a:rPr lang="en-US" b="0" i="0" dirty="0">
                <a:effectLst/>
                <a:latin typeface="Century Gothic" panose="020B0502020202020204" pitchFamily="34" charset="0"/>
              </a:rPr>
              <a:t>.</a:t>
            </a:r>
          </a:p>
          <a:p>
            <a:pPr algn="l"/>
            <a:r>
              <a:rPr lang="en-US" b="0" i="0" dirty="0">
                <a:effectLst/>
                <a:latin typeface="Century Gothic" panose="020B0502020202020204" pitchFamily="34" charset="0"/>
              </a:rPr>
              <a:t>If there's no eligible surviving spouse, the lump-sum can be paid to the worker's child (or children) if, during the month the worker died, the child met one of the following requirements:</a:t>
            </a:r>
          </a:p>
          <a:p>
            <a:pPr lvl="1"/>
            <a:r>
              <a:rPr lang="en-US" b="0" i="0" dirty="0">
                <a:effectLst/>
                <a:latin typeface="Century Gothic" panose="020B0502020202020204" pitchFamily="34" charset="0"/>
              </a:rPr>
              <a:t>Was already receiving benefits on the worker's record.</a:t>
            </a:r>
          </a:p>
          <a:p>
            <a:pPr lvl="1"/>
            <a:r>
              <a:rPr lang="en-US" b="0" i="0" dirty="0">
                <a:effectLst/>
                <a:latin typeface="Century Gothic" panose="020B0502020202020204" pitchFamily="34" charset="0"/>
              </a:rPr>
              <a:t>Became </a:t>
            </a:r>
            <a:r>
              <a:rPr lang="en-US" b="0" i="0" u="sng" dirty="0">
                <a:effectLst/>
                <a:latin typeface="Century Gothic" panose="020B0502020202020204" pitchFamily="34" charset="0"/>
                <a:hlinkClick r:id="rId3">
                  <a:extLst>
                    <a:ext uri="{A12FA001-AC4F-418D-AE19-62706E023703}">
                      <ahyp:hlinkClr xmlns:ahyp="http://schemas.microsoft.com/office/drawing/2018/hyperlinkcolor" val="tx"/>
                    </a:ext>
                  </a:extLst>
                </a:hlinkClick>
              </a:rPr>
              <a:t>eligible for benefits upon the worker's death</a:t>
            </a:r>
            <a:r>
              <a:rPr lang="en-US" b="0" i="0" dirty="0">
                <a:effectLst/>
                <a:latin typeface="Century Gothic" panose="020B0502020202020204" pitchFamily="34" charset="0"/>
              </a:rPr>
              <a:t>.</a:t>
            </a:r>
          </a:p>
        </p:txBody>
      </p:sp>
    </p:spTree>
    <p:extLst>
      <p:ext uri="{BB962C8B-B14F-4D97-AF65-F5344CB8AC3E}">
        <p14:creationId xmlns:p14="http://schemas.microsoft.com/office/powerpoint/2010/main" val="486830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C4DF-70BD-4ADC-DDBA-10B24D17DC65}"/>
              </a:ext>
            </a:extLst>
          </p:cNvPr>
          <p:cNvSpPr>
            <a:spLocks noGrp="1"/>
          </p:cNvSpPr>
          <p:nvPr>
            <p:ph type="title"/>
          </p:nvPr>
        </p:nvSpPr>
        <p:spPr/>
        <p:txBody>
          <a:bodyPr/>
          <a:lstStyle/>
          <a:p>
            <a:r>
              <a:rPr lang="en-US" dirty="0"/>
              <a:t>How to apply for benefits?</a:t>
            </a:r>
          </a:p>
        </p:txBody>
      </p:sp>
      <p:sp>
        <p:nvSpPr>
          <p:cNvPr id="3" name="Content Placeholder 2">
            <a:extLst>
              <a:ext uri="{FF2B5EF4-FFF2-40B4-BE49-F238E27FC236}">
                <a16:creationId xmlns:a16="http://schemas.microsoft.com/office/drawing/2014/main" id="{9052ECF0-AFB3-5AE7-E945-1D947A11EBF1}"/>
              </a:ext>
            </a:extLst>
          </p:cNvPr>
          <p:cNvSpPr>
            <a:spLocks noGrp="1"/>
          </p:cNvSpPr>
          <p:nvPr>
            <p:ph idx="1"/>
          </p:nvPr>
        </p:nvSpPr>
        <p:spPr/>
        <p:txBody>
          <a:bodyPr>
            <a:normAutofit/>
          </a:bodyPr>
          <a:lstStyle/>
          <a:p>
            <a:pPr marL="0" indent="0">
              <a:buNone/>
            </a:pPr>
            <a:r>
              <a:rPr lang="en-US" dirty="0"/>
              <a:t>Contact the FBU in Frankfurt at the following:</a:t>
            </a:r>
          </a:p>
          <a:p>
            <a:pPr marL="0" indent="0">
              <a:buNone/>
            </a:pPr>
            <a:endParaRPr lang="en-US" dirty="0"/>
          </a:p>
          <a:p>
            <a:pPr lvl="1"/>
            <a:r>
              <a:rPr lang="en-US" dirty="0"/>
              <a:t>Via telephone – Tuesdays and Thursdays 9am-12Pm +49-69-7535-4242</a:t>
            </a:r>
          </a:p>
          <a:p>
            <a:pPr lvl="1"/>
            <a:r>
              <a:rPr lang="en-US" dirty="0"/>
              <a:t>Via email – </a:t>
            </a:r>
            <a:r>
              <a:rPr lang="en-US" dirty="0">
                <a:hlinkClick r:id="rId2"/>
              </a:rPr>
              <a:t>FBU.Frankfurt@ssa.gov</a:t>
            </a:r>
            <a:endParaRPr lang="en-US" dirty="0"/>
          </a:p>
          <a:p>
            <a:pPr lvl="1"/>
            <a:r>
              <a:rPr lang="en-US" dirty="0"/>
              <a:t>Via mail – American Consulate General, Federal Benefits Unit, </a:t>
            </a:r>
            <a:r>
              <a:rPr lang="en-US" dirty="0" err="1"/>
              <a:t>Giessener</a:t>
            </a:r>
            <a:r>
              <a:rPr lang="en-US" dirty="0"/>
              <a:t> Str 30, Frankfurt am Main, 60435</a:t>
            </a:r>
          </a:p>
          <a:p>
            <a:pPr lvl="1"/>
            <a:r>
              <a:rPr lang="en-US" dirty="0"/>
              <a:t>Via contact form - </a:t>
            </a:r>
            <a:r>
              <a:rPr lang="en-US" b="0" i="0" u="none" strike="noStrike" dirty="0">
                <a:solidFill>
                  <a:srgbClr val="1155CC"/>
                </a:solidFill>
                <a:effectLst/>
                <a:latin typeface="Century Gothic" panose="020B0502020202020204" pitchFamily="34" charset="0"/>
                <a:hlinkClick r:id="rId3" tooltip="Click to send FBU Frankfurt a message"/>
              </a:rPr>
              <a:t>https://gr.usembassy.gov/u-s-citizen-services/social-security/fbu-inquiry-form</a:t>
            </a:r>
            <a:endParaRPr lang="en-US" dirty="0">
              <a:solidFill>
                <a:srgbClr val="1155CC"/>
              </a:solidFill>
              <a:latin typeface="Century Gothic" panose="020B0502020202020204" pitchFamily="34" charset="0"/>
            </a:endParaRPr>
          </a:p>
          <a:p>
            <a:pPr marL="342900" lvl="1" indent="0">
              <a:buNone/>
            </a:pPr>
            <a:endParaRPr lang="en-US" dirty="0">
              <a:solidFill>
                <a:srgbClr val="1155CC"/>
              </a:solidFill>
              <a:latin typeface="Century Gothic" panose="020B0502020202020204" pitchFamily="34" charset="0"/>
            </a:endParaRPr>
          </a:p>
          <a:p>
            <a:pPr marL="342900" lvl="1" indent="0">
              <a:buNone/>
            </a:pPr>
            <a:r>
              <a:rPr lang="en-US" dirty="0"/>
              <a:t>Current processing time:</a:t>
            </a:r>
          </a:p>
          <a:p>
            <a:pPr lvl="1"/>
            <a:r>
              <a:rPr lang="en-US" dirty="0"/>
              <a:t>180 days to take application + additional 60 days processing </a:t>
            </a:r>
          </a:p>
          <a:p>
            <a:pPr lvl="1"/>
            <a:r>
              <a:rPr lang="en-US" dirty="0"/>
              <a:t>Disability applications can take at least 1 year or more</a:t>
            </a:r>
          </a:p>
          <a:p>
            <a:pPr lvl="1"/>
            <a:endParaRPr lang="en-US" dirty="0">
              <a:latin typeface="Century Gothic" panose="020B0502020202020204" pitchFamily="34" charset="0"/>
            </a:endParaRPr>
          </a:p>
        </p:txBody>
      </p:sp>
    </p:spTree>
    <p:extLst>
      <p:ext uri="{BB962C8B-B14F-4D97-AF65-F5344CB8AC3E}">
        <p14:creationId xmlns:p14="http://schemas.microsoft.com/office/powerpoint/2010/main" val="2918089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3E7F-D768-625F-AE14-F1AB4E7F5034}"/>
              </a:ext>
            </a:extLst>
          </p:cNvPr>
          <p:cNvSpPr>
            <a:spLocks noGrp="1"/>
          </p:cNvSpPr>
          <p:nvPr>
            <p:ph type="title"/>
          </p:nvPr>
        </p:nvSpPr>
        <p:spPr/>
        <p:txBody>
          <a:bodyPr/>
          <a:lstStyle/>
          <a:p>
            <a:r>
              <a:rPr lang="en-US" dirty="0"/>
              <a:t>How to apply for benefits?</a:t>
            </a:r>
          </a:p>
        </p:txBody>
      </p:sp>
      <p:sp>
        <p:nvSpPr>
          <p:cNvPr id="3" name="Content Placeholder 2">
            <a:extLst>
              <a:ext uri="{FF2B5EF4-FFF2-40B4-BE49-F238E27FC236}">
                <a16:creationId xmlns:a16="http://schemas.microsoft.com/office/drawing/2014/main" id="{A7939171-4471-8B5A-781A-17A2965852F0}"/>
              </a:ext>
            </a:extLst>
          </p:cNvPr>
          <p:cNvSpPr>
            <a:spLocks noGrp="1"/>
          </p:cNvSpPr>
          <p:nvPr>
            <p:ph idx="1"/>
          </p:nvPr>
        </p:nvSpPr>
        <p:spPr/>
        <p:txBody>
          <a:bodyPr/>
          <a:lstStyle/>
          <a:p>
            <a:r>
              <a:rPr lang="en-US" dirty="0"/>
              <a:t>FBU records your intent to file an application</a:t>
            </a:r>
          </a:p>
          <a:p>
            <a:r>
              <a:rPr lang="en-US" dirty="0"/>
              <a:t>Schedules an appointment via telephone</a:t>
            </a:r>
          </a:p>
          <a:p>
            <a:r>
              <a:rPr lang="en-US" dirty="0"/>
              <a:t>Completes your application in SSA’s system and requests relevant documentation</a:t>
            </a:r>
          </a:p>
          <a:p>
            <a:r>
              <a:rPr lang="en-US" dirty="0"/>
              <a:t>Forwards application to International Benefits Office in Baltimore, MD for final adjudication action</a:t>
            </a:r>
          </a:p>
        </p:txBody>
      </p:sp>
    </p:spTree>
    <p:extLst>
      <p:ext uri="{BB962C8B-B14F-4D97-AF65-F5344CB8AC3E}">
        <p14:creationId xmlns:p14="http://schemas.microsoft.com/office/powerpoint/2010/main" val="2752605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3E7F-D768-625F-AE14-F1AB4E7F5034}"/>
              </a:ext>
            </a:extLst>
          </p:cNvPr>
          <p:cNvSpPr>
            <a:spLocks noGrp="1"/>
          </p:cNvSpPr>
          <p:nvPr>
            <p:ph type="title"/>
          </p:nvPr>
        </p:nvSpPr>
        <p:spPr/>
        <p:txBody>
          <a:bodyPr/>
          <a:lstStyle/>
          <a:p>
            <a:r>
              <a:rPr lang="en-US" dirty="0"/>
              <a:t>How to apply for benefits?</a:t>
            </a:r>
          </a:p>
        </p:txBody>
      </p:sp>
      <p:sp>
        <p:nvSpPr>
          <p:cNvPr id="3" name="Content Placeholder 2">
            <a:extLst>
              <a:ext uri="{FF2B5EF4-FFF2-40B4-BE49-F238E27FC236}">
                <a16:creationId xmlns:a16="http://schemas.microsoft.com/office/drawing/2014/main" id="{A7939171-4471-8B5A-781A-17A2965852F0}"/>
              </a:ext>
            </a:extLst>
          </p:cNvPr>
          <p:cNvSpPr>
            <a:spLocks noGrp="1"/>
          </p:cNvSpPr>
          <p:nvPr>
            <p:ph idx="1"/>
          </p:nvPr>
        </p:nvSpPr>
        <p:spPr/>
        <p:txBody>
          <a:bodyPr/>
          <a:lstStyle/>
          <a:p>
            <a:r>
              <a:rPr lang="en-US" dirty="0"/>
              <a:t>You can file online if you have an SSN via </a:t>
            </a:r>
            <a:r>
              <a:rPr lang="en-US" dirty="0" err="1"/>
              <a:t>mySSA</a:t>
            </a:r>
            <a:r>
              <a:rPr lang="en-US" dirty="0"/>
              <a:t> account located at </a:t>
            </a:r>
            <a:r>
              <a:rPr lang="en-US" dirty="0">
                <a:hlinkClick r:id="rId2"/>
              </a:rPr>
              <a:t>www.ssa.gov</a:t>
            </a:r>
            <a:r>
              <a:rPr lang="en-US" dirty="0"/>
              <a:t> </a:t>
            </a:r>
          </a:p>
          <a:p>
            <a:endParaRPr lang="en-US" dirty="0"/>
          </a:p>
        </p:txBody>
      </p:sp>
      <p:pic>
        <p:nvPicPr>
          <p:cNvPr id="5" name="Picture 4">
            <a:extLst>
              <a:ext uri="{FF2B5EF4-FFF2-40B4-BE49-F238E27FC236}">
                <a16:creationId xmlns:a16="http://schemas.microsoft.com/office/drawing/2014/main" id="{54D948C4-90FF-426B-130D-A48AD088D4E5}"/>
              </a:ext>
            </a:extLst>
          </p:cNvPr>
          <p:cNvPicPr>
            <a:picLocks noChangeAspect="1"/>
          </p:cNvPicPr>
          <p:nvPr/>
        </p:nvPicPr>
        <p:blipFill>
          <a:blip r:embed="rId3"/>
          <a:stretch>
            <a:fillRect/>
          </a:stretch>
        </p:blipFill>
        <p:spPr>
          <a:xfrm>
            <a:off x="761175" y="3183948"/>
            <a:ext cx="1163702" cy="1163702"/>
          </a:xfrm>
          <a:prstGeom prst="rect">
            <a:avLst/>
          </a:prstGeom>
        </p:spPr>
      </p:pic>
      <p:pic>
        <p:nvPicPr>
          <p:cNvPr id="7" name="Picture 6">
            <a:extLst>
              <a:ext uri="{FF2B5EF4-FFF2-40B4-BE49-F238E27FC236}">
                <a16:creationId xmlns:a16="http://schemas.microsoft.com/office/drawing/2014/main" id="{565F5AB0-0872-4AA7-2109-D09811AF588B}"/>
              </a:ext>
            </a:extLst>
          </p:cNvPr>
          <p:cNvPicPr>
            <a:picLocks noChangeAspect="1"/>
          </p:cNvPicPr>
          <p:nvPr/>
        </p:nvPicPr>
        <p:blipFill>
          <a:blip r:embed="rId4"/>
          <a:stretch>
            <a:fillRect/>
          </a:stretch>
        </p:blipFill>
        <p:spPr>
          <a:xfrm>
            <a:off x="2171701" y="2799629"/>
            <a:ext cx="2004623" cy="1932341"/>
          </a:xfrm>
          <a:prstGeom prst="rect">
            <a:avLst/>
          </a:prstGeom>
        </p:spPr>
      </p:pic>
      <p:sp>
        <p:nvSpPr>
          <p:cNvPr id="9" name="TextBox 8">
            <a:extLst>
              <a:ext uri="{FF2B5EF4-FFF2-40B4-BE49-F238E27FC236}">
                <a16:creationId xmlns:a16="http://schemas.microsoft.com/office/drawing/2014/main" id="{6CEC94F5-EA60-1C19-789F-057625F2416A}"/>
              </a:ext>
            </a:extLst>
          </p:cNvPr>
          <p:cNvSpPr txBox="1"/>
          <p:nvPr/>
        </p:nvSpPr>
        <p:spPr>
          <a:xfrm>
            <a:off x="1952346" y="5104620"/>
            <a:ext cx="4573166" cy="300082"/>
          </a:xfrm>
          <a:prstGeom prst="rect">
            <a:avLst/>
          </a:prstGeom>
          <a:noFill/>
        </p:spPr>
        <p:txBody>
          <a:bodyPr wrap="square">
            <a:spAutoFit/>
          </a:bodyPr>
          <a:lstStyle/>
          <a:p>
            <a:pPr defTabSz="342900"/>
            <a:r>
              <a:rPr lang="en-US" sz="1350" dirty="0">
                <a:solidFill>
                  <a:prstClr val="white"/>
                </a:solidFill>
                <a:latin typeface="Century Gothic" panose="020B0502020202020204"/>
                <a:hlinkClick r:id="rId5"/>
              </a:rPr>
              <a:t>Social Security (ssa.gov)</a:t>
            </a:r>
            <a:endParaRPr lang="en-US" sz="1350" dirty="0">
              <a:solidFill>
                <a:prstClr val="white"/>
              </a:solidFill>
              <a:latin typeface="Century Gothic" panose="020B0502020202020204"/>
            </a:endParaRPr>
          </a:p>
        </p:txBody>
      </p:sp>
    </p:spTree>
    <p:extLst>
      <p:ext uri="{BB962C8B-B14F-4D97-AF65-F5344CB8AC3E}">
        <p14:creationId xmlns:p14="http://schemas.microsoft.com/office/powerpoint/2010/main" val="14192993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0FD1-8ECD-3D58-1BEB-604FB1C7959A}"/>
              </a:ext>
            </a:extLst>
          </p:cNvPr>
          <p:cNvSpPr>
            <a:spLocks noGrp="1"/>
          </p:cNvSpPr>
          <p:nvPr>
            <p:ph type="title"/>
          </p:nvPr>
        </p:nvSpPr>
        <p:spPr/>
        <p:txBody>
          <a:bodyPr/>
          <a:lstStyle/>
          <a:p>
            <a:r>
              <a:rPr lang="en-US" dirty="0"/>
              <a:t>Already receiving benefits?</a:t>
            </a:r>
          </a:p>
        </p:txBody>
      </p:sp>
      <p:sp>
        <p:nvSpPr>
          <p:cNvPr id="3" name="Content Placeholder 2">
            <a:extLst>
              <a:ext uri="{FF2B5EF4-FFF2-40B4-BE49-F238E27FC236}">
                <a16:creationId xmlns:a16="http://schemas.microsoft.com/office/drawing/2014/main" id="{D0731DE8-3C74-7B80-3883-7540A038AAEF}"/>
              </a:ext>
            </a:extLst>
          </p:cNvPr>
          <p:cNvSpPr>
            <a:spLocks noGrp="1"/>
          </p:cNvSpPr>
          <p:nvPr>
            <p:ph idx="1"/>
          </p:nvPr>
        </p:nvSpPr>
        <p:spPr/>
        <p:txBody>
          <a:bodyPr/>
          <a:lstStyle/>
          <a:p>
            <a:r>
              <a:rPr lang="en-US" dirty="0"/>
              <a:t>Things to report to an FBU or SSA:</a:t>
            </a:r>
          </a:p>
          <a:p>
            <a:pPr marL="0" indent="0">
              <a:buNone/>
            </a:pPr>
            <a:endParaRPr lang="en-US" dirty="0"/>
          </a:p>
          <a:p>
            <a:pPr lvl="1"/>
            <a:r>
              <a:rPr lang="en-US" dirty="0"/>
              <a:t>Change of address including country of residence</a:t>
            </a:r>
          </a:p>
          <a:p>
            <a:pPr lvl="1"/>
            <a:r>
              <a:rPr lang="en-US" dirty="0"/>
              <a:t>Starting employment</a:t>
            </a:r>
          </a:p>
          <a:p>
            <a:pPr lvl="1"/>
            <a:r>
              <a:rPr lang="en-US" dirty="0"/>
              <a:t>Inability to independently manage funds</a:t>
            </a:r>
          </a:p>
          <a:p>
            <a:pPr lvl="1"/>
            <a:r>
              <a:rPr lang="en-US" dirty="0"/>
              <a:t>Marriage or birth of children</a:t>
            </a:r>
          </a:p>
          <a:p>
            <a:pPr lvl="1"/>
            <a:r>
              <a:rPr lang="en-US" dirty="0"/>
              <a:t>Death of a beneficiary</a:t>
            </a:r>
          </a:p>
          <a:p>
            <a:pPr lvl="1"/>
            <a:r>
              <a:rPr lang="en-US" dirty="0"/>
              <a:t>If disabled, improvement in disability</a:t>
            </a:r>
          </a:p>
        </p:txBody>
      </p:sp>
    </p:spTree>
    <p:extLst>
      <p:ext uri="{BB962C8B-B14F-4D97-AF65-F5344CB8AC3E}">
        <p14:creationId xmlns:p14="http://schemas.microsoft.com/office/powerpoint/2010/main" val="25884612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7A4E-7079-905F-60AD-D6FCA7909863}"/>
              </a:ext>
            </a:extLst>
          </p:cNvPr>
          <p:cNvSpPr>
            <a:spLocks noGrp="1"/>
          </p:cNvSpPr>
          <p:nvPr>
            <p:ph type="title"/>
          </p:nvPr>
        </p:nvSpPr>
        <p:spPr/>
        <p:txBody>
          <a:bodyPr/>
          <a:lstStyle/>
          <a:p>
            <a:r>
              <a:rPr lang="en-US" dirty="0"/>
              <a:t>Missing quarters/credits</a:t>
            </a:r>
          </a:p>
        </p:txBody>
      </p:sp>
      <p:sp>
        <p:nvSpPr>
          <p:cNvPr id="3" name="Content Placeholder 2">
            <a:extLst>
              <a:ext uri="{FF2B5EF4-FFF2-40B4-BE49-F238E27FC236}">
                <a16:creationId xmlns:a16="http://schemas.microsoft.com/office/drawing/2014/main" id="{425F6383-A405-2F49-AA6A-8C2975AE9C0F}"/>
              </a:ext>
            </a:extLst>
          </p:cNvPr>
          <p:cNvSpPr>
            <a:spLocks noGrp="1"/>
          </p:cNvSpPr>
          <p:nvPr>
            <p:ph idx="1"/>
          </p:nvPr>
        </p:nvSpPr>
        <p:spPr/>
        <p:txBody>
          <a:bodyPr/>
          <a:lstStyle/>
          <a:p>
            <a:r>
              <a:rPr lang="en-US" dirty="0"/>
              <a:t>You qualify for Social Security benefits by earning Social Security credits when you work in a job and pay Social Security taxes.</a:t>
            </a:r>
          </a:p>
          <a:p>
            <a:r>
              <a:rPr lang="en-US" dirty="0"/>
              <a:t>Credits are based on the amount of earnings. Benefits cannot be paid if you don’t have enough credits.</a:t>
            </a:r>
          </a:p>
          <a:p>
            <a:r>
              <a:rPr lang="en-US" dirty="0"/>
              <a:t>In 2023 you receive 1 credit for each $1,640 of earnings up to 4 credits per year.</a:t>
            </a:r>
          </a:p>
          <a:p>
            <a:r>
              <a:rPr lang="en-US" dirty="0"/>
              <a:t>Self-employment has same earnings requirement – net earnings need to be reported to the IRS - </a:t>
            </a:r>
            <a:r>
              <a:rPr lang="en-US" dirty="0">
                <a:hlinkClick r:id="rId2"/>
              </a:rPr>
              <a:t>Benefits Planner: Retirement | Calculate Your Net Earnings from Self-Employment | SSA</a:t>
            </a:r>
            <a:endParaRPr lang="en-US" dirty="0"/>
          </a:p>
          <a:p>
            <a:pPr lvl="1"/>
            <a:r>
              <a:rPr lang="en-US" dirty="0"/>
              <a:t>Additional questions on how far back prior tax returns can be amended should be directed to the IRS – </a:t>
            </a:r>
            <a:r>
              <a:rPr lang="en-US" dirty="0">
                <a:hlinkClick r:id="rId3"/>
              </a:rPr>
              <a:t>www.irs.gov</a:t>
            </a:r>
            <a:r>
              <a:rPr lang="en-US" dirty="0"/>
              <a:t> </a:t>
            </a:r>
          </a:p>
        </p:txBody>
      </p:sp>
    </p:spTree>
    <p:extLst>
      <p:ext uri="{BB962C8B-B14F-4D97-AF65-F5344CB8AC3E}">
        <p14:creationId xmlns:p14="http://schemas.microsoft.com/office/powerpoint/2010/main" val="1537996407"/>
      </p:ext>
    </p:extLst>
  </p:cSld>
  <p:clrMapOvr>
    <a:masterClrMapping/>
  </p:clrMapOvr>
</p:sld>
</file>

<file path=ppt/theme/theme1.xml><?xml version="1.0" encoding="utf-8"?>
<a:theme xmlns:a="http://schemas.openxmlformats.org/drawingml/2006/main" name="10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FMP FMP Backlog" id="{F1EA3277-6F7A-4AA6-AF01-49BE925CF646}" vid="{5BF20F47-9A6E-4F3D-9EB7-E5B7381E70B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FMP FMP Backlog" id="{F1EA3277-6F7A-4AA6-AF01-49BE925CF646}" vid="{5BF20F47-9A6E-4F3D-9EB7-E5B7381E70B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FMP FMP Backlog" id="{F1EA3277-6F7A-4AA6-AF01-49BE925CF646}" vid="{5BF20F47-9A6E-4F3D-9EB7-E5B7381E70B6}"/>
    </a:ext>
  </a:extLst>
</a:theme>
</file>

<file path=ppt/theme/theme4.xml><?xml version="1.0" encoding="utf-8"?>
<a:theme xmlns:a="http://schemas.openxmlformats.org/drawingml/2006/main" name="PSAH_PowerPoint_Template_FY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FMP FMP Backlog" id="{F1EA3277-6F7A-4AA6-AF01-49BE925CF646}" vid="{874E01D3-A43B-4821-82DA-1A13B69E6DD0}"/>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FMP FMP Backlog" id="{F1EA3277-6F7A-4AA6-AF01-49BE925CF646}" vid="{5BF20F47-9A6E-4F3D-9EB7-E5B7381E70B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28673d-d3e2-4e1f-8877-c68dbeb70028">
      <Terms xmlns="http://schemas.microsoft.com/office/infopath/2007/PartnerControls"/>
    </lcf76f155ced4ddcb4097134ff3c332f>
    <TaxCatchAll xmlns="761838d3-b575-41de-809e-c2224e59d691"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EE0BEA94FA4F4F92607DC344EC40A9" ma:contentTypeVersion="19" ma:contentTypeDescription="Create a new document." ma:contentTypeScope="" ma:versionID="9abe8aaa6ad0373efed77defc844874f">
  <xsd:schema xmlns:xsd="http://www.w3.org/2001/XMLSchema" xmlns:xs="http://www.w3.org/2001/XMLSchema" xmlns:p="http://schemas.microsoft.com/office/2006/metadata/properties" xmlns:ns1="http://schemas.microsoft.com/sharepoint/v3" xmlns:ns2="c828673d-d3e2-4e1f-8877-c68dbeb70028" xmlns:ns3="761838d3-b575-41de-809e-c2224e59d691" targetNamespace="http://schemas.microsoft.com/office/2006/metadata/properties" ma:root="true" ma:fieldsID="065bde02994805888f3ec2332c7daac0" ns1:_="" ns2:_="" ns3:_="">
    <xsd:import namespace="http://schemas.microsoft.com/sharepoint/v3"/>
    <xsd:import namespace="c828673d-d3e2-4e1f-8877-c68dbeb70028"/>
    <xsd:import namespace="761838d3-b575-41de-809e-c2224e59d6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28673d-d3e2-4e1f-8877-c68dbeb700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1838d3-b575-41de-809e-c2224e59d6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33fc4b0-b583-4788-889b-99a0b5596f13}" ma:internalName="TaxCatchAll" ma:showField="CatchAllData" ma:web="761838d3-b575-41de-809e-c2224e59d6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A34C57-E4D3-485B-A7F4-828523E6DD27}">
  <ds:schemaRefs>
    <ds:schemaRef ds:uri="http://schemas.microsoft.com/sharepoint/v3/contenttype/forms"/>
  </ds:schemaRefs>
</ds:datastoreItem>
</file>

<file path=customXml/itemProps2.xml><?xml version="1.0" encoding="utf-8"?>
<ds:datastoreItem xmlns:ds="http://schemas.openxmlformats.org/officeDocument/2006/customXml" ds:itemID="{C4C3221D-B383-4FF1-8321-A66D539C510E}">
  <ds:schemaRefs>
    <ds:schemaRef ds:uri="http://purl.org/dc/terms/"/>
    <ds:schemaRef ds:uri="http://schemas.microsoft.com/office/2006/documentManagement/types"/>
    <ds:schemaRef ds:uri="http://schemas.openxmlformats.org/package/2006/metadata/core-properties"/>
    <ds:schemaRef ds:uri="761838d3-b575-41de-809e-c2224e59d691"/>
    <ds:schemaRef ds:uri="http://purl.org/dc/elements/1.1/"/>
    <ds:schemaRef ds:uri="http://schemas.microsoft.com/office/2006/metadata/properties"/>
    <ds:schemaRef ds:uri="http://schemas.microsoft.com/office/infopath/2007/PartnerControls"/>
    <ds:schemaRef ds:uri="http://schemas.microsoft.com/sharepoint/v3"/>
    <ds:schemaRef ds:uri="c828673d-d3e2-4e1f-8877-c68dbeb70028"/>
    <ds:schemaRef ds:uri="http://www.w3.org/XML/1998/namespace"/>
    <ds:schemaRef ds:uri="http://purl.org/dc/dcmitype/"/>
  </ds:schemaRefs>
</ds:datastoreItem>
</file>

<file path=customXml/itemProps3.xml><?xml version="1.0" encoding="utf-8"?>
<ds:datastoreItem xmlns:ds="http://schemas.openxmlformats.org/officeDocument/2006/customXml" ds:itemID="{B6AF6415-6305-4824-8C20-A5962ABDFA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28673d-d3e2-4e1f-8877-c68dbeb70028"/>
    <ds:schemaRef ds:uri="761838d3-b575-41de-809e-c2224e59d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2096</TotalTime>
  <Words>10006</Words>
  <Application>Microsoft Office PowerPoint</Application>
  <PresentationFormat>On-screen Show (4:3)</PresentationFormat>
  <Paragraphs>1016</Paragraphs>
  <Slides>108</Slides>
  <Notes>59</Notes>
  <HiddenSlides>1</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108</vt:i4>
      </vt:variant>
    </vt:vector>
  </HeadingPairs>
  <TitlesOfParts>
    <vt:vector size="132" baseType="lpstr">
      <vt:lpstr>Arial</vt:lpstr>
      <vt:lpstr>Arial</vt:lpstr>
      <vt:lpstr>Bitter</vt:lpstr>
      <vt:lpstr>Bookman Old Style</vt:lpstr>
      <vt:lpstr>Calibri</vt:lpstr>
      <vt:lpstr>Calibri Light</vt:lpstr>
      <vt:lpstr>Century Gothic</vt:lpstr>
      <vt:lpstr>Courier New</vt:lpstr>
      <vt:lpstr>Ink Free</vt:lpstr>
      <vt:lpstr>Myriad Pro</vt:lpstr>
      <vt:lpstr>Source Sans Pro</vt:lpstr>
      <vt:lpstr>Symbol</vt:lpstr>
      <vt:lpstr>Wingdings</vt:lpstr>
      <vt:lpstr>Wingdings 2</vt:lpstr>
      <vt:lpstr>10_Office Theme</vt:lpstr>
      <vt:lpstr>2_Custom Design</vt:lpstr>
      <vt:lpstr>3_Custom Design</vt:lpstr>
      <vt:lpstr>PSAH_PowerPoint_Template_FY14</vt:lpstr>
      <vt:lpstr>Content Slides</vt:lpstr>
      <vt:lpstr>Vapor Trail</vt:lpstr>
      <vt:lpstr>Office Theme</vt:lpstr>
      <vt:lpstr>Custom Design</vt:lpstr>
      <vt:lpstr>4_Custom Design</vt:lpstr>
      <vt:lpstr>5_Custom Design</vt:lpstr>
      <vt:lpstr>U.S. Department of Veterans Affairs </vt:lpstr>
      <vt:lpstr> Veteran’s Fraud Prevention</vt:lpstr>
      <vt:lpstr> Be Vigilant of Scams</vt:lpstr>
      <vt:lpstr>VA Benefits &amp; Veterans Abroad</vt:lpstr>
      <vt:lpstr> Federal Benefits Booklet</vt:lpstr>
      <vt:lpstr>VA Life Insurance</vt:lpstr>
      <vt:lpstr>How can Veterans apply for VALife?</vt:lpstr>
      <vt:lpstr>VA Disability Compensation</vt:lpstr>
      <vt:lpstr> PACT Act – Don’t Delay, File Today! </vt:lpstr>
      <vt:lpstr>PowerPoint Presentation</vt:lpstr>
      <vt:lpstr>VA Priority Claims</vt:lpstr>
      <vt:lpstr>VA Exam Translations</vt:lpstr>
      <vt:lpstr>Dependents </vt:lpstr>
      <vt:lpstr>Common Claim Delays </vt:lpstr>
      <vt:lpstr>How To File a Compensation Claim</vt:lpstr>
      <vt:lpstr>PowerPoint Presentation</vt:lpstr>
      <vt:lpstr>VA Pension – The Basics</vt:lpstr>
      <vt:lpstr>2024 Breaking News</vt:lpstr>
      <vt:lpstr>BURIAL BENEFITS</vt:lpstr>
      <vt:lpstr>Burial Pre-Need Eligibility</vt:lpstr>
      <vt:lpstr>Survivor Benefits</vt:lpstr>
      <vt:lpstr>Veteran Readiness &amp; Employment</vt:lpstr>
      <vt:lpstr>Eligibility to VR&amp;E Benefits</vt:lpstr>
      <vt:lpstr>Eligibility to VR&amp;E Benefits</vt:lpstr>
      <vt:lpstr>PowerPoint Presentation</vt:lpstr>
      <vt:lpstr> Stay Connected</vt:lpstr>
      <vt:lpstr>U.S. Department of Veterans Affairs </vt:lpstr>
      <vt:lpstr>C&amp;P Examination Expectations</vt:lpstr>
      <vt:lpstr>MDE Vendors Internationally</vt:lpstr>
      <vt:lpstr>International Strategies</vt:lpstr>
      <vt:lpstr>Alternate Modalities for Examinations</vt:lpstr>
      <vt:lpstr>govDelivery</vt:lpstr>
      <vt:lpstr>Exam Scheduling</vt:lpstr>
      <vt:lpstr>Examination Rescheduling </vt:lpstr>
      <vt:lpstr>Gender Preference</vt:lpstr>
      <vt:lpstr>Travel/Mileage Requirements for Contract Examinations </vt:lpstr>
      <vt:lpstr>MDEO Inquiry Resolution</vt:lpstr>
      <vt:lpstr>Additional Examination Resources</vt:lpstr>
      <vt:lpstr>VA Foreign Medical Program (FMP) – Information Briefing</vt:lpstr>
      <vt:lpstr>Agenda</vt:lpstr>
      <vt:lpstr>Program Overview</vt:lpstr>
      <vt:lpstr>Eligibility</vt:lpstr>
      <vt:lpstr>Application Process</vt:lpstr>
      <vt:lpstr>Claims Process</vt:lpstr>
      <vt:lpstr>FMP Payments</vt:lpstr>
      <vt:lpstr>Key Points of Consideration / Helpful Tips</vt:lpstr>
      <vt:lpstr>Key Points of Consideration / Helpful Tips (con’t)</vt:lpstr>
      <vt:lpstr>Veteran Submitted Questions </vt:lpstr>
      <vt:lpstr>Veteran Submitted Questions </vt:lpstr>
      <vt:lpstr>Veteran Submitted Questions </vt:lpstr>
      <vt:lpstr>Veteran Submitted Questions </vt:lpstr>
      <vt:lpstr>Veteran Submitted Questions </vt:lpstr>
      <vt:lpstr>Veteran Submitted Questions </vt:lpstr>
      <vt:lpstr>Veteran Submitted Questions </vt:lpstr>
      <vt:lpstr>Veteran Submitted Questions </vt:lpstr>
      <vt:lpstr>Veteran Submitted Questions </vt:lpstr>
      <vt:lpstr>Additional information on VA Hearing Aid Support</vt:lpstr>
      <vt:lpstr>Accessing Ask VA for FMP Inquiries</vt:lpstr>
      <vt:lpstr>Accessing Ask VA (AVA) for FMP Inquiries - Continued</vt:lpstr>
      <vt:lpstr>How to Select FMP in Ask VA.gov</vt:lpstr>
      <vt:lpstr>FMP Resources and Further Information</vt:lpstr>
      <vt:lpstr>Concurrent Receipt of Retired Pay and VA Compensation</vt:lpstr>
      <vt:lpstr>PowerPoint Presentation</vt:lpstr>
      <vt:lpstr>VA Disability Compensation</vt:lpstr>
      <vt:lpstr>VA Disability Compensation</vt:lpstr>
      <vt:lpstr>Military Retired Pay</vt:lpstr>
      <vt:lpstr>What is this deduction? VA Waiver</vt:lpstr>
      <vt:lpstr>General Waiver Requirement</vt:lpstr>
      <vt:lpstr>PowerPoint Presentation</vt:lpstr>
      <vt:lpstr>Qualified Retiree</vt:lpstr>
      <vt:lpstr>Qualified Retiree </vt:lpstr>
      <vt:lpstr>Qualified Retiree for Concurrent Receipt </vt:lpstr>
      <vt:lpstr>Concurrent Receipt</vt:lpstr>
      <vt:lpstr>Am I eligible for Concurrent Receipt?</vt:lpstr>
      <vt:lpstr>Am I eligible for Concurrent Receipt?</vt:lpstr>
      <vt:lpstr>PowerPoint Presentation</vt:lpstr>
      <vt:lpstr>Special Rule for Disability Retirements</vt:lpstr>
      <vt:lpstr>Special Rule for Disability Retirements</vt:lpstr>
      <vt:lpstr>Concurrent Receipt - Special rule for disability retirements</vt:lpstr>
      <vt:lpstr>Concurrent Receipt - Special rule for disability retirements</vt:lpstr>
      <vt:lpstr>Concurrent Receipt - Special rule for disability retirements</vt:lpstr>
      <vt:lpstr>Concurrent Receipt - Special rule for disability retirements</vt:lpstr>
      <vt:lpstr>PowerPoint Presentation</vt:lpstr>
      <vt:lpstr>www.dfas.mil</vt:lpstr>
      <vt:lpstr>Retired Military &amp; Annuitant – dfas.mil</vt:lpstr>
      <vt:lpstr>www.dfas.mil</vt:lpstr>
      <vt:lpstr>FBU Frankfurt</vt:lpstr>
      <vt:lpstr>Role of the Frankfurt fbu</vt:lpstr>
      <vt:lpstr>Role of Frankfurt fbu</vt:lpstr>
      <vt:lpstr>Role of Frankfurt fbu</vt:lpstr>
      <vt:lpstr>Who is eligible for social security – Retirement/Disability?</vt:lpstr>
      <vt:lpstr>Who is eligible for social security - Auxiliary?</vt:lpstr>
      <vt:lpstr>Who is eligible for social security - Survivor?</vt:lpstr>
      <vt:lpstr>Who is eligible for social security – Lump Sum Death Payment?</vt:lpstr>
      <vt:lpstr>How to apply for benefits?</vt:lpstr>
      <vt:lpstr>How to apply for benefits?</vt:lpstr>
      <vt:lpstr>How to apply for benefits?</vt:lpstr>
      <vt:lpstr>Already receiving benefits?</vt:lpstr>
      <vt:lpstr>Missing quarters/credits</vt:lpstr>
      <vt:lpstr>Enumeration actions</vt:lpstr>
      <vt:lpstr>Social Security international (totalization) benefits</vt:lpstr>
      <vt:lpstr>Social Security international (totalization) benefits</vt:lpstr>
      <vt:lpstr>Social Security international (totalization) benefits</vt:lpstr>
      <vt:lpstr>Social Security international (totalization) benefits</vt:lpstr>
      <vt:lpstr>contact</vt:lpstr>
      <vt:lpstr>PowerPoint Presentation</vt:lpstr>
      <vt:lpstr>PowerPoint Presentation</vt:lpstr>
      <vt:lpstr>PowerPoint Presentation</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Call Center Hiring Plan – 435 Agents</dc:title>
  <dc:creator>Department of Veterans Affairs</dc:creator>
  <cp:lastModifiedBy>Mcbarron, Anna, (VBAPITT) (she/her/hers)</cp:lastModifiedBy>
  <cp:revision>36</cp:revision>
  <cp:lastPrinted>2019-07-24T21:07:41Z</cp:lastPrinted>
  <dcterms:created xsi:type="dcterms:W3CDTF">2016-06-02T12:19:24Z</dcterms:created>
  <dcterms:modified xsi:type="dcterms:W3CDTF">2024-04-29T17:59:10Z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0x010100BDEE0BEA94FA4F4F92607DC344EC40A9</vt:lpwstr>
  </property>
  <property fmtid="{D5CDD505-2E9C-101B-9397-08002B2CF9AE}" pid="3" name="Order">
    <vt:r8>665600</vt:r8>
  </property>
  <property fmtid="{D5CDD505-2E9C-101B-9397-08002B2CF9AE}" pid="4" name="MediaServiceImageTags">
    <vt:lpwstr/>
  </property>
</Properties>
</file>