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 id="2147483668" r:id="rId2"/>
  </p:sldMasterIdLst>
  <p:notesMasterIdLst>
    <p:notesMasterId r:id="rId5"/>
  </p:notesMasterIdLst>
  <p:handoutMasterIdLst>
    <p:handoutMasterId r:id="rId6"/>
  </p:handoutMasterIdLst>
  <p:sldIdLst>
    <p:sldId id="289" r:id="rId3"/>
    <p:sldId id="290" r:id="rId4"/>
  </p:sldIdLst>
  <p:sldSz cx="9144000" cy="6858000" type="screen4x3"/>
  <p:notesSz cx="7010400"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A4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991" autoAdjust="0"/>
  </p:normalViewPr>
  <p:slideViewPr>
    <p:cSldViewPr>
      <p:cViewPr varScale="1">
        <p:scale>
          <a:sx n="100" d="100"/>
          <a:sy n="100" d="100"/>
        </p:scale>
        <p:origin x="88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169"/>
          </a:xfrm>
          <a:prstGeom prst="rect">
            <a:avLst/>
          </a:prstGeom>
        </p:spPr>
        <p:txBody>
          <a:bodyPr vert="horz" lIns="92757" tIns="46378" rIns="92757" bIns="46378"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169"/>
          </a:xfrm>
          <a:prstGeom prst="rect">
            <a:avLst/>
          </a:prstGeom>
        </p:spPr>
        <p:txBody>
          <a:bodyPr vert="horz" lIns="92757" tIns="46378" rIns="92757" bIns="46378" rtlCol="0"/>
          <a:lstStyle>
            <a:lvl1pPr algn="r">
              <a:defRPr sz="1200"/>
            </a:lvl1pPr>
          </a:lstStyle>
          <a:p>
            <a:fld id="{249888DF-9AC0-4C85-9F0F-3DD1D43584C3}" type="datetimeFigureOut">
              <a:rPr lang="en-US" smtClean="0"/>
              <a:pPr/>
              <a:t>3/8/2019</a:t>
            </a:fld>
            <a:endParaRPr lang="en-US"/>
          </a:p>
        </p:txBody>
      </p:sp>
      <p:sp>
        <p:nvSpPr>
          <p:cNvPr id="4" name="Footer Placeholder 3"/>
          <p:cNvSpPr>
            <a:spLocks noGrp="1"/>
          </p:cNvSpPr>
          <p:nvPr>
            <p:ph type="ftr" sz="quarter" idx="2"/>
          </p:nvPr>
        </p:nvSpPr>
        <p:spPr>
          <a:xfrm>
            <a:off x="0" y="8760605"/>
            <a:ext cx="3037840" cy="461169"/>
          </a:xfrm>
          <a:prstGeom prst="rect">
            <a:avLst/>
          </a:prstGeom>
        </p:spPr>
        <p:txBody>
          <a:bodyPr vert="horz" lIns="92757" tIns="46378" rIns="92757" bIns="46378"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60605"/>
            <a:ext cx="3037840" cy="461169"/>
          </a:xfrm>
          <a:prstGeom prst="rect">
            <a:avLst/>
          </a:prstGeom>
        </p:spPr>
        <p:txBody>
          <a:bodyPr vert="horz" lIns="92757" tIns="46378" rIns="92757" bIns="46378" rtlCol="0" anchor="b"/>
          <a:lstStyle>
            <a:lvl1pPr algn="r">
              <a:defRPr sz="1200"/>
            </a:lvl1pPr>
          </a:lstStyle>
          <a:p>
            <a:fld id="{9A2D8E8D-EBA9-4031-8136-727CB4F5A7AE}" type="slidenum">
              <a:rPr lang="en-US" smtClean="0"/>
              <a:pPr/>
              <a:t>‹#›</a:t>
            </a:fld>
            <a:endParaRPr lang="en-US"/>
          </a:p>
        </p:txBody>
      </p:sp>
    </p:spTree>
    <p:extLst>
      <p:ext uri="{BB962C8B-B14F-4D97-AF65-F5344CB8AC3E}">
        <p14:creationId xmlns:p14="http://schemas.microsoft.com/office/powerpoint/2010/main" val="120595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169"/>
          </a:xfrm>
          <a:prstGeom prst="rect">
            <a:avLst/>
          </a:prstGeom>
        </p:spPr>
        <p:txBody>
          <a:bodyPr vert="horz" lIns="92757" tIns="46378" rIns="92757" bIns="46378" rtlCol="0"/>
          <a:lstStyle>
            <a:lvl1pPr algn="l">
              <a:defRPr sz="1200"/>
            </a:lvl1pPr>
          </a:lstStyle>
          <a:p>
            <a:endParaRPr lang="en-US"/>
          </a:p>
        </p:txBody>
      </p:sp>
      <p:sp>
        <p:nvSpPr>
          <p:cNvPr id="3" name="Date Placeholder 2"/>
          <p:cNvSpPr>
            <a:spLocks noGrp="1"/>
          </p:cNvSpPr>
          <p:nvPr>
            <p:ph type="dt" idx="1"/>
          </p:nvPr>
        </p:nvSpPr>
        <p:spPr>
          <a:xfrm>
            <a:off x="3970938" y="0"/>
            <a:ext cx="3037840" cy="461169"/>
          </a:xfrm>
          <a:prstGeom prst="rect">
            <a:avLst/>
          </a:prstGeom>
        </p:spPr>
        <p:txBody>
          <a:bodyPr vert="horz" lIns="92757" tIns="46378" rIns="92757" bIns="46378" rtlCol="0"/>
          <a:lstStyle>
            <a:lvl1pPr algn="r">
              <a:defRPr sz="1200"/>
            </a:lvl1pPr>
          </a:lstStyle>
          <a:p>
            <a:fld id="{31252382-1F9A-4F55-91F8-3373021FC0BE}" type="datetimeFigureOut">
              <a:rPr lang="en-US" smtClean="0"/>
              <a:pPr/>
              <a:t>3/8/2019</a:t>
            </a:fld>
            <a:endParaRPr lang="en-US"/>
          </a:p>
        </p:txBody>
      </p:sp>
      <p:sp>
        <p:nvSpPr>
          <p:cNvPr id="4" name="Slide Image Placeholder 3"/>
          <p:cNvSpPr>
            <a:spLocks noGrp="1" noRot="1" noChangeAspect="1"/>
          </p:cNvSpPr>
          <p:nvPr>
            <p:ph type="sldImg" idx="2"/>
          </p:nvPr>
        </p:nvSpPr>
        <p:spPr>
          <a:xfrm>
            <a:off x="1198563" y="692150"/>
            <a:ext cx="4613275" cy="3459163"/>
          </a:xfrm>
          <a:prstGeom prst="rect">
            <a:avLst/>
          </a:prstGeom>
          <a:noFill/>
          <a:ln w="12700">
            <a:solidFill>
              <a:prstClr val="black"/>
            </a:solidFill>
          </a:ln>
        </p:spPr>
        <p:txBody>
          <a:bodyPr vert="horz" lIns="92757" tIns="46378" rIns="92757" bIns="46378" rtlCol="0" anchor="ctr"/>
          <a:lstStyle/>
          <a:p>
            <a:endParaRPr lang="en-US"/>
          </a:p>
        </p:txBody>
      </p:sp>
      <p:sp>
        <p:nvSpPr>
          <p:cNvPr id="5" name="Notes Placeholder 4"/>
          <p:cNvSpPr>
            <a:spLocks noGrp="1"/>
          </p:cNvSpPr>
          <p:nvPr>
            <p:ph type="body" sz="quarter" idx="3"/>
          </p:nvPr>
        </p:nvSpPr>
        <p:spPr>
          <a:xfrm>
            <a:off x="701040" y="4381103"/>
            <a:ext cx="5608320" cy="4150519"/>
          </a:xfrm>
          <a:prstGeom prst="rect">
            <a:avLst/>
          </a:prstGeom>
        </p:spPr>
        <p:txBody>
          <a:bodyPr vert="horz" lIns="92757" tIns="46378" rIns="92757" bIns="4637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0605"/>
            <a:ext cx="3037840" cy="461169"/>
          </a:xfrm>
          <a:prstGeom prst="rect">
            <a:avLst/>
          </a:prstGeom>
        </p:spPr>
        <p:txBody>
          <a:bodyPr vert="horz" lIns="92757" tIns="46378" rIns="92757" bIns="46378"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60605"/>
            <a:ext cx="3037840" cy="461169"/>
          </a:xfrm>
          <a:prstGeom prst="rect">
            <a:avLst/>
          </a:prstGeom>
        </p:spPr>
        <p:txBody>
          <a:bodyPr vert="horz" lIns="92757" tIns="46378" rIns="92757" bIns="46378" rtlCol="0" anchor="b"/>
          <a:lstStyle>
            <a:lvl1pPr algn="r">
              <a:defRPr sz="1200"/>
            </a:lvl1pPr>
          </a:lstStyle>
          <a:p>
            <a:fld id="{B4077B46-2421-4707-B432-37634DA02208}" type="slidenum">
              <a:rPr lang="en-US" smtClean="0"/>
              <a:pPr/>
              <a:t>‹#›</a:t>
            </a:fld>
            <a:endParaRPr lang="en-US"/>
          </a:p>
        </p:txBody>
      </p:sp>
    </p:spTree>
    <p:extLst>
      <p:ext uri="{BB962C8B-B14F-4D97-AF65-F5344CB8AC3E}">
        <p14:creationId xmlns:p14="http://schemas.microsoft.com/office/powerpoint/2010/main" val="264781263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smtClean="0"/>
          </a:p>
        </p:txBody>
      </p:sp>
      <p:sp>
        <p:nvSpPr>
          <p:cNvPr id="27651" name="Rectangle 3"/>
          <p:cNvSpPr>
            <a:spLocks noGrp="1" noRot="1" noChangeAspect="1" noChangeArrowheads="1" noTextEdit="1"/>
          </p:cNvSpPr>
          <p:nvPr>
            <p:ph type="sldImg"/>
          </p:nvPr>
        </p:nvSpPr>
        <p:spPr>
          <a:xfrm>
            <a:off x="1150938" y="692150"/>
            <a:ext cx="4556125" cy="3416300"/>
          </a:xfrm>
          <a:ln cap="flat"/>
        </p:spPr>
      </p:sp>
      <p:sp>
        <p:nvSpPr>
          <p:cNvPr id="27652" name="Rectangle 4"/>
          <p:cNvSpPr>
            <a:spLocks noChangeArrowheads="1"/>
          </p:cNvSpPr>
          <p:nvPr/>
        </p:nvSpPr>
        <p:spPr bwMode="auto">
          <a:xfrm>
            <a:off x="1304925" y="847725"/>
            <a:ext cx="4549775" cy="3406775"/>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27653" name="Rectangle 5"/>
          <p:cNvSpPr>
            <a:spLocks noChangeArrowheads="1"/>
          </p:cNvSpPr>
          <p:nvPr/>
        </p:nvSpPr>
        <p:spPr bwMode="auto">
          <a:xfrm>
            <a:off x="1309688" y="852488"/>
            <a:ext cx="4470400" cy="325120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grpSp>
        <p:nvGrpSpPr>
          <p:cNvPr id="27654" name="Group 9"/>
          <p:cNvGrpSpPr>
            <a:grpSpLocks/>
          </p:cNvGrpSpPr>
          <p:nvPr/>
        </p:nvGrpSpPr>
        <p:grpSpPr bwMode="auto">
          <a:xfrm>
            <a:off x="1390650" y="1108075"/>
            <a:ext cx="1965325" cy="2762250"/>
            <a:chOff x="876" y="698"/>
            <a:chExt cx="1238" cy="1740"/>
          </a:xfrm>
        </p:grpSpPr>
        <p:sp>
          <p:nvSpPr>
            <p:cNvPr id="27669" name="Rectangle 6"/>
            <p:cNvSpPr>
              <a:spLocks noChangeArrowheads="1"/>
            </p:cNvSpPr>
            <p:nvPr/>
          </p:nvSpPr>
          <p:spPr bwMode="auto">
            <a:xfrm>
              <a:off x="876" y="721"/>
              <a:ext cx="1238" cy="1717"/>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27670" name="Rectangle 7"/>
            <p:cNvSpPr>
              <a:spLocks noChangeArrowheads="1"/>
            </p:cNvSpPr>
            <p:nvPr/>
          </p:nvSpPr>
          <p:spPr bwMode="auto">
            <a:xfrm>
              <a:off x="967" y="698"/>
              <a:ext cx="107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b="1" i="1">
                  <a:solidFill>
                    <a:srgbClr val="000000"/>
                  </a:solidFill>
                  <a:latin typeface="Times New Roman" panose="02020603050405020304" pitchFamily="18" charset="0"/>
                </a:rPr>
                <a:t>DECISION BRIEFING</a:t>
              </a:r>
            </a:p>
          </p:txBody>
        </p:sp>
        <p:sp>
          <p:nvSpPr>
            <p:cNvPr id="27671" name="Rectangle 8"/>
            <p:cNvSpPr>
              <a:spLocks noChangeArrowheads="1"/>
            </p:cNvSpPr>
            <p:nvPr/>
          </p:nvSpPr>
          <p:spPr bwMode="auto">
            <a:xfrm>
              <a:off x="1211" y="807"/>
              <a:ext cx="581"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b="1" i="1">
                  <a:solidFill>
                    <a:srgbClr val="000000"/>
                  </a:solidFill>
                  <a:latin typeface="Times New Roman" panose="02020603050405020304" pitchFamily="18" charset="0"/>
                </a:rPr>
                <a:t>EXAMPLE</a:t>
              </a:r>
            </a:p>
          </p:txBody>
        </p:sp>
      </p:grpSp>
      <p:grpSp>
        <p:nvGrpSpPr>
          <p:cNvPr id="27655" name="Group 14"/>
          <p:cNvGrpSpPr>
            <a:grpSpLocks/>
          </p:cNvGrpSpPr>
          <p:nvPr/>
        </p:nvGrpSpPr>
        <p:grpSpPr bwMode="auto">
          <a:xfrm>
            <a:off x="1368425" y="1731963"/>
            <a:ext cx="1893888" cy="1195387"/>
            <a:chOff x="862" y="1091"/>
            <a:chExt cx="1193" cy="753"/>
          </a:xfrm>
        </p:grpSpPr>
        <p:sp>
          <p:nvSpPr>
            <p:cNvPr id="27665" name="Rectangle 10"/>
            <p:cNvSpPr>
              <a:spLocks noChangeArrowheads="1"/>
            </p:cNvSpPr>
            <p:nvPr/>
          </p:nvSpPr>
          <p:spPr bwMode="auto">
            <a:xfrm>
              <a:off x="1233" y="1091"/>
              <a:ext cx="542"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PURPOSE</a:t>
              </a:r>
            </a:p>
          </p:txBody>
        </p:sp>
        <p:sp>
          <p:nvSpPr>
            <p:cNvPr id="27666" name="Rectangle 11"/>
            <p:cNvSpPr>
              <a:spLocks noChangeArrowheads="1"/>
            </p:cNvSpPr>
            <p:nvPr/>
          </p:nvSpPr>
          <p:spPr bwMode="auto">
            <a:xfrm>
              <a:off x="862" y="1435"/>
              <a:ext cx="1193"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i="1">
                  <a:solidFill>
                    <a:srgbClr val="000000"/>
                  </a:solidFill>
                  <a:latin typeface="Times New Roman" panose="02020603050405020304" pitchFamily="18" charset="0"/>
                </a:rPr>
                <a:t>TO GAIN A DECISION ON</a:t>
              </a:r>
            </a:p>
          </p:txBody>
        </p:sp>
        <p:sp>
          <p:nvSpPr>
            <p:cNvPr id="27667" name="Rectangle 12"/>
            <p:cNvSpPr>
              <a:spLocks noChangeArrowheads="1"/>
            </p:cNvSpPr>
            <p:nvPr/>
          </p:nvSpPr>
          <p:spPr bwMode="auto">
            <a:xfrm>
              <a:off x="862" y="1550"/>
              <a:ext cx="1040"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i="1">
                  <a:solidFill>
                    <a:srgbClr val="000000"/>
                  </a:solidFill>
                  <a:latin typeface="Times New Roman" panose="02020603050405020304" pitchFamily="18" charset="0"/>
                </a:rPr>
                <a:t>THE BEST PERSONAL</a:t>
              </a:r>
            </a:p>
          </p:txBody>
        </p:sp>
        <p:sp>
          <p:nvSpPr>
            <p:cNvPr id="27668" name="Rectangle 13"/>
            <p:cNvSpPr>
              <a:spLocks noChangeArrowheads="1"/>
            </p:cNvSpPr>
            <p:nvPr/>
          </p:nvSpPr>
          <p:spPr bwMode="auto">
            <a:xfrm>
              <a:off x="862" y="1665"/>
              <a:ext cx="105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i="1">
                  <a:solidFill>
                    <a:srgbClr val="000000"/>
                  </a:solidFill>
                  <a:latin typeface="Times New Roman" panose="02020603050405020304" pitchFamily="18" charset="0"/>
                </a:rPr>
                <a:t>LASER TO PURCHASE</a:t>
              </a:r>
            </a:p>
          </p:txBody>
        </p:sp>
      </p:grpSp>
      <p:grpSp>
        <p:nvGrpSpPr>
          <p:cNvPr id="27656" name="Group 23"/>
          <p:cNvGrpSpPr>
            <a:grpSpLocks/>
          </p:cNvGrpSpPr>
          <p:nvPr/>
        </p:nvGrpSpPr>
        <p:grpSpPr bwMode="auto">
          <a:xfrm>
            <a:off x="3459163" y="1504950"/>
            <a:ext cx="2301875" cy="1922463"/>
            <a:chOff x="2179" y="948"/>
            <a:chExt cx="1450" cy="1211"/>
          </a:xfrm>
        </p:grpSpPr>
        <p:sp>
          <p:nvSpPr>
            <p:cNvPr id="27657" name="Rectangle 15"/>
            <p:cNvSpPr>
              <a:spLocks noChangeArrowheads="1"/>
            </p:cNvSpPr>
            <p:nvPr/>
          </p:nvSpPr>
          <p:spPr bwMode="auto">
            <a:xfrm>
              <a:off x="2179" y="948"/>
              <a:ext cx="1450"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Give your audience the purpose of</a:t>
              </a:r>
            </a:p>
          </p:txBody>
        </p:sp>
        <p:sp>
          <p:nvSpPr>
            <p:cNvPr id="27658" name="Rectangle 16"/>
            <p:cNvSpPr>
              <a:spLocks noChangeArrowheads="1"/>
            </p:cNvSpPr>
            <p:nvPr/>
          </p:nvSpPr>
          <p:spPr bwMode="auto">
            <a:xfrm>
              <a:off x="2179" y="1062"/>
              <a:ext cx="651"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your briefing.</a:t>
              </a:r>
            </a:p>
          </p:txBody>
        </p:sp>
        <p:sp>
          <p:nvSpPr>
            <p:cNvPr id="27659" name="Rectangle 17"/>
            <p:cNvSpPr>
              <a:spLocks noChangeArrowheads="1"/>
            </p:cNvSpPr>
            <p:nvPr/>
          </p:nvSpPr>
          <p:spPr bwMode="auto">
            <a:xfrm>
              <a:off x="2179" y="1406"/>
              <a:ext cx="115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It will either be to get their</a:t>
              </a:r>
            </a:p>
          </p:txBody>
        </p:sp>
        <p:sp>
          <p:nvSpPr>
            <p:cNvPr id="27660" name="Rectangle 18"/>
            <p:cNvSpPr>
              <a:spLocks noChangeArrowheads="1"/>
            </p:cNvSpPr>
            <p:nvPr/>
          </p:nvSpPr>
          <p:spPr bwMode="auto">
            <a:xfrm>
              <a:off x="2179" y="1521"/>
              <a:ext cx="1369"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decision, if they are the decision</a:t>
              </a:r>
            </a:p>
          </p:txBody>
        </p:sp>
        <p:sp>
          <p:nvSpPr>
            <p:cNvPr id="27661" name="Rectangle 19"/>
            <p:cNvSpPr>
              <a:spLocks noChangeArrowheads="1"/>
            </p:cNvSpPr>
            <p:nvPr/>
          </p:nvSpPr>
          <p:spPr bwMode="auto">
            <a:xfrm>
              <a:off x="2179" y="1636"/>
              <a:ext cx="1040"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authority, or to get their</a:t>
              </a:r>
            </a:p>
          </p:txBody>
        </p:sp>
        <p:sp>
          <p:nvSpPr>
            <p:cNvPr id="27662" name="Rectangle 20"/>
            <p:cNvSpPr>
              <a:spLocks noChangeArrowheads="1"/>
            </p:cNvSpPr>
            <p:nvPr/>
          </p:nvSpPr>
          <p:spPr bwMode="auto">
            <a:xfrm>
              <a:off x="2179" y="1750"/>
              <a:ext cx="1323"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concurrence if you’re briefing</a:t>
              </a:r>
            </a:p>
          </p:txBody>
        </p:sp>
        <p:sp>
          <p:nvSpPr>
            <p:cNvPr id="27663" name="Rectangle 21"/>
            <p:cNvSpPr>
              <a:spLocks noChangeArrowheads="1"/>
            </p:cNvSpPr>
            <p:nvPr/>
          </p:nvSpPr>
          <p:spPr bwMode="auto">
            <a:xfrm>
              <a:off x="2179" y="1865"/>
              <a:ext cx="1045"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them to coordinate your</a:t>
              </a:r>
            </a:p>
          </p:txBody>
        </p:sp>
        <p:sp>
          <p:nvSpPr>
            <p:cNvPr id="27664" name="Rectangle 22"/>
            <p:cNvSpPr>
              <a:spLocks noChangeArrowheads="1"/>
            </p:cNvSpPr>
            <p:nvPr/>
          </p:nvSpPr>
          <p:spPr bwMode="auto">
            <a:xfrm>
              <a:off x="2179" y="1980"/>
              <a:ext cx="794"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recommendation.</a:t>
              </a:r>
            </a:p>
          </p:txBody>
        </p:sp>
      </p:grpSp>
    </p:spTree>
    <p:extLst>
      <p:ext uri="{BB962C8B-B14F-4D97-AF65-F5344CB8AC3E}">
        <p14:creationId xmlns:p14="http://schemas.microsoft.com/office/powerpoint/2010/main" val="1651570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smtClean="0"/>
          </a:p>
        </p:txBody>
      </p:sp>
      <p:sp>
        <p:nvSpPr>
          <p:cNvPr id="27651" name="Rectangle 3"/>
          <p:cNvSpPr>
            <a:spLocks noGrp="1" noRot="1" noChangeAspect="1" noChangeArrowheads="1" noTextEdit="1"/>
          </p:cNvSpPr>
          <p:nvPr>
            <p:ph type="sldImg"/>
          </p:nvPr>
        </p:nvSpPr>
        <p:spPr>
          <a:xfrm>
            <a:off x="1150938" y="692150"/>
            <a:ext cx="4556125" cy="3416300"/>
          </a:xfrm>
          <a:ln cap="flat"/>
        </p:spPr>
      </p:sp>
      <p:sp>
        <p:nvSpPr>
          <p:cNvPr id="27652" name="Rectangle 4"/>
          <p:cNvSpPr>
            <a:spLocks noChangeArrowheads="1"/>
          </p:cNvSpPr>
          <p:nvPr/>
        </p:nvSpPr>
        <p:spPr bwMode="auto">
          <a:xfrm>
            <a:off x="1304925" y="847725"/>
            <a:ext cx="4549775" cy="3406775"/>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27653" name="Rectangle 5"/>
          <p:cNvSpPr>
            <a:spLocks noChangeArrowheads="1"/>
          </p:cNvSpPr>
          <p:nvPr/>
        </p:nvSpPr>
        <p:spPr bwMode="auto">
          <a:xfrm>
            <a:off x="1309688" y="852488"/>
            <a:ext cx="4470400" cy="325120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grpSp>
        <p:nvGrpSpPr>
          <p:cNvPr id="27654" name="Group 9"/>
          <p:cNvGrpSpPr>
            <a:grpSpLocks/>
          </p:cNvGrpSpPr>
          <p:nvPr/>
        </p:nvGrpSpPr>
        <p:grpSpPr bwMode="auto">
          <a:xfrm>
            <a:off x="1390650" y="1108075"/>
            <a:ext cx="1965325" cy="2762250"/>
            <a:chOff x="876" y="698"/>
            <a:chExt cx="1238" cy="1740"/>
          </a:xfrm>
        </p:grpSpPr>
        <p:sp>
          <p:nvSpPr>
            <p:cNvPr id="27669" name="Rectangle 6"/>
            <p:cNvSpPr>
              <a:spLocks noChangeArrowheads="1"/>
            </p:cNvSpPr>
            <p:nvPr/>
          </p:nvSpPr>
          <p:spPr bwMode="auto">
            <a:xfrm>
              <a:off x="876" y="721"/>
              <a:ext cx="1238" cy="1717"/>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27670" name="Rectangle 7"/>
            <p:cNvSpPr>
              <a:spLocks noChangeArrowheads="1"/>
            </p:cNvSpPr>
            <p:nvPr/>
          </p:nvSpPr>
          <p:spPr bwMode="auto">
            <a:xfrm>
              <a:off x="967" y="698"/>
              <a:ext cx="107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b="1" i="1">
                  <a:solidFill>
                    <a:srgbClr val="000000"/>
                  </a:solidFill>
                  <a:latin typeface="Times New Roman" panose="02020603050405020304" pitchFamily="18" charset="0"/>
                </a:rPr>
                <a:t>DECISION BRIEFING</a:t>
              </a:r>
            </a:p>
          </p:txBody>
        </p:sp>
        <p:sp>
          <p:nvSpPr>
            <p:cNvPr id="27671" name="Rectangle 8"/>
            <p:cNvSpPr>
              <a:spLocks noChangeArrowheads="1"/>
            </p:cNvSpPr>
            <p:nvPr/>
          </p:nvSpPr>
          <p:spPr bwMode="auto">
            <a:xfrm>
              <a:off x="1211" y="807"/>
              <a:ext cx="581"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b="1" i="1">
                  <a:solidFill>
                    <a:srgbClr val="000000"/>
                  </a:solidFill>
                  <a:latin typeface="Times New Roman" panose="02020603050405020304" pitchFamily="18" charset="0"/>
                </a:rPr>
                <a:t>EXAMPLE</a:t>
              </a:r>
            </a:p>
          </p:txBody>
        </p:sp>
      </p:grpSp>
      <p:grpSp>
        <p:nvGrpSpPr>
          <p:cNvPr id="27655" name="Group 14"/>
          <p:cNvGrpSpPr>
            <a:grpSpLocks/>
          </p:cNvGrpSpPr>
          <p:nvPr/>
        </p:nvGrpSpPr>
        <p:grpSpPr bwMode="auto">
          <a:xfrm>
            <a:off x="1368425" y="1731963"/>
            <a:ext cx="1893888" cy="1195387"/>
            <a:chOff x="862" y="1091"/>
            <a:chExt cx="1193" cy="753"/>
          </a:xfrm>
        </p:grpSpPr>
        <p:sp>
          <p:nvSpPr>
            <p:cNvPr id="27665" name="Rectangle 10"/>
            <p:cNvSpPr>
              <a:spLocks noChangeArrowheads="1"/>
            </p:cNvSpPr>
            <p:nvPr/>
          </p:nvSpPr>
          <p:spPr bwMode="auto">
            <a:xfrm>
              <a:off x="1233" y="1091"/>
              <a:ext cx="542"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PURPOSE</a:t>
              </a:r>
            </a:p>
          </p:txBody>
        </p:sp>
        <p:sp>
          <p:nvSpPr>
            <p:cNvPr id="27666" name="Rectangle 11"/>
            <p:cNvSpPr>
              <a:spLocks noChangeArrowheads="1"/>
            </p:cNvSpPr>
            <p:nvPr/>
          </p:nvSpPr>
          <p:spPr bwMode="auto">
            <a:xfrm>
              <a:off x="862" y="1435"/>
              <a:ext cx="1193"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i="1">
                  <a:solidFill>
                    <a:srgbClr val="000000"/>
                  </a:solidFill>
                  <a:latin typeface="Times New Roman" panose="02020603050405020304" pitchFamily="18" charset="0"/>
                </a:rPr>
                <a:t>TO GAIN A DECISION ON</a:t>
              </a:r>
            </a:p>
          </p:txBody>
        </p:sp>
        <p:sp>
          <p:nvSpPr>
            <p:cNvPr id="27667" name="Rectangle 12"/>
            <p:cNvSpPr>
              <a:spLocks noChangeArrowheads="1"/>
            </p:cNvSpPr>
            <p:nvPr/>
          </p:nvSpPr>
          <p:spPr bwMode="auto">
            <a:xfrm>
              <a:off x="862" y="1550"/>
              <a:ext cx="1040"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i="1">
                  <a:solidFill>
                    <a:srgbClr val="000000"/>
                  </a:solidFill>
                  <a:latin typeface="Times New Roman" panose="02020603050405020304" pitchFamily="18" charset="0"/>
                </a:rPr>
                <a:t>THE BEST PERSONAL</a:t>
              </a:r>
            </a:p>
          </p:txBody>
        </p:sp>
        <p:sp>
          <p:nvSpPr>
            <p:cNvPr id="27668" name="Rectangle 13"/>
            <p:cNvSpPr>
              <a:spLocks noChangeArrowheads="1"/>
            </p:cNvSpPr>
            <p:nvPr/>
          </p:nvSpPr>
          <p:spPr bwMode="auto">
            <a:xfrm>
              <a:off x="862" y="1665"/>
              <a:ext cx="105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i="1">
                  <a:solidFill>
                    <a:srgbClr val="000000"/>
                  </a:solidFill>
                  <a:latin typeface="Times New Roman" panose="02020603050405020304" pitchFamily="18" charset="0"/>
                </a:rPr>
                <a:t>LASER TO PURCHASE</a:t>
              </a:r>
            </a:p>
          </p:txBody>
        </p:sp>
      </p:grpSp>
      <p:grpSp>
        <p:nvGrpSpPr>
          <p:cNvPr id="27656" name="Group 23"/>
          <p:cNvGrpSpPr>
            <a:grpSpLocks/>
          </p:cNvGrpSpPr>
          <p:nvPr/>
        </p:nvGrpSpPr>
        <p:grpSpPr bwMode="auto">
          <a:xfrm>
            <a:off x="3459163" y="1504950"/>
            <a:ext cx="2301875" cy="1922463"/>
            <a:chOff x="2179" y="948"/>
            <a:chExt cx="1450" cy="1211"/>
          </a:xfrm>
        </p:grpSpPr>
        <p:sp>
          <p:nvSpPr>
            <p:cNvPr id="27657" name="Rectangle 15"/>
            <p:cNvSpPr>
              <a:spLocks noChangeArrowheads="1"/>
            </p:cNvSpPr>
            <p:nvPr/>
          </p:nvSpPr>
          <p:spPr bwMode="auto">
            <a:xfrm>
              <a:off x="2179" y="948"/>
              <a:ext cx="1450"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Give your audience the purpose of</a:t>
              </a:r>
            </a:p>
          </p:txBody>
        </p:sp>
        <p:sp>
          <p:nvSpPr>
            <p:cNvPr id="27658" name="Rectangle 16"/>
            <p:cNvSpPr>
              <a:spLocks noChangeArrowheads="1"/>
            </p:cNvSpPr>
            <p:nvPr/>
          </p:nvSpPr>
          <p:spPr bwMode="auto">
            <a:xfrm>
              <a:off x="2179" y="1062"/>
              <a:ext cx="651"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your briefing.</a:t>
              </a:r>
            </a:p>
          </p:txBody>
        </p:sp>
        <p:sp>
          <p:nvSpPr>
            <p:cNvPr id="27659" name="Rectangle 17"/>
            <p:cNvSpPr>
              <a:spLocks noChangeArrowheads="1"/>
            </p:cNvSpPr>
            <p:nvPr/>
          </p:nvSpPr>
          <p:spPr bwMode="auto">
            <a:xfrm>
              <a:off x="2179" y="1406"/>
              <a:ext cx="115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It will either be to get their</a:t>
              </a:r>
            </a:p>
          </p:txBody>
        </p:sp>
        <p:sp>
          <p:nvSpPr>
            <p:cNvPr id="27660" name="Rectangle 18"/>
            <p:cNvSpPr>
              <a:spLocks noChangeArrowheads="1"/>
            </p:cNvSpPr>
            <p:nvPr/>
          </p:nvSpPr>
          <p:spPr bwMode="auto">
            <a:xfrm>
              <a:off x="2179" y="1521"/>
              <a:ext cx="1369"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decision, if they are the decision</a:t>
              </a:r>
            </a:p>
          </p:txBody>
        </p:sp>
        <p:sp>
          <p:nvSpPr>
            <p:cNvPr id="27661" name="Rectangle 19"/>
            <p:cNvSpPr>
              <a:spLocks noChangeArrowheads="1"/>
            </p:cNvSpPr>
            <p:nvPr/>
          </p:nvSpPr>
          <p:spPr bwMode="auto">
            <a:xfrm>
              <a:off x="2179" y="1636"/>
              <a:ext cx="1040"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authority, or to get their</a:t>
              </a:r>
            </a:p>
          </p:txBody>
        </p:sp>
        <p:sp>
          <p:nvSpPr>
            <p:cNvPr id="27662" name="Rectangle 20"/>
            <p:cNvSpPr>
              <a:spLocks noChangeArrowheads="1"/>
            </p:cNvSpPr>
            <p:nvPr/>
          </p:nvSpPr>
          <p:spPr bwMode="auto">
            <a:xfrm>
              <a:off x="2179" y="1750"/>
              <a:ext cx="1323"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concurrence if you’re briefing</a:t>
              </a:r>
            </a:p>
          </p:txBody>
        </p:sp>
        <p:sp>
          <p:nvSpPr>
            <p:cNvPr id="27663" name="Rectangle 21"/>
            <p:cNvSpPr>
              <a:spLocks noChangeArrowheads="1"/>
            </p:cNvSpPr>
            <p:nvPr/>
          </p:nvSpPr>
          <p:spPr bwMode="auto">
            <a:xfrm>
              <a:off x="2179" y="1865"/>
              <a:ext cx="1045"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them to coordinate your</a:t>
              </a:r>
            </a:p>
          </p:txBody>
        </p:sp>
        <p:sp>
          <p:nvSpPr>
            <p:cNvPr id="27664" name="Rectangle 22"/>
            <p:cNvSpPr>
              <a:spLocks noChangeArrowheads="1"/>
            </p:cNvSpPr>
            <p:nvPr/>
          </p:nvSpPr>
          <p:spPr bwMode="auto">
            <a:xfrm>
              <a:off x="2179" y="1980"/>
              <a:ext cx="794"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200">
                  <a:solidFill>
                    <a:srgbClr val="000000"/>
                  </a:solidFill>
                  <a:latin typeface="Times New Roman" panose="02020603050405020304" pitchFamily="18" charset="0"/>
                </a:rPr>
                <a:t>recommendation.</a:t>
              </a:r>
            </a:p>
          </p:txBody>
        </p:sp>
      </p:grpSp>
    </p:spTree>
    <p:extLst>
      <p:ext uri="{BB962C8B-B14F-4D97-AF65-F5344CB8AC3E}">
        <p14:creationId xmlns:p14="http://schemas.microsoft.com/office/powerpoint/2010/main" val="173096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4249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2946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0822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72380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85800" y="1981200"/>
            <a:ext cx="77724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4397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Content Slide Templat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4191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d of Brief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6832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jpe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7" Type="http://schemas.openxmlformats.org/officeDocument/2006/relationships/image" Target="../media/image5.emf"/><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8" name="Picture 27"/>
          <p:cNvPicPr>
            <a:picLocks noChangeAspect="1"/>
          </p:cNvPicPr>
          <p:nvPr userDrawn="1"/>
        </p:nvPicPr>
        <p:blipFill rotWithShape="1">
          <a:blip r:embed="rId7"/>
          <a:srcRect t="44063" b="11873"/>
          <a:stretch/>
        </p:blipFill>
        <p:spPr>
          <a:xfrm flipV="1">
            <a:off x="1" y="6365543"/>
            <a:ext cx="9144000" cy="492457"/>
          </a:xfrm>
          <a:prstGeom prst="rect">
            <a:avLst/>
          </a:prstGeom>
        </p:spPr>
      </p:pic>
      <p:grpSp>
        <p:nvGrpSpPr>
          <p:cNvPr id="2" name="Group 1"/>
          <p:cNvGrpSpPr/>
          <p:nvPr userDrawn="1"/>
        </p:nvGrpSpPr>
        <p:grpSpPr>
          <a:xfrm>
            <a:off x="-8791" y="0"/>
            <a:ext cx="9152792" cy="984914"/>
            <a:chOff x="-8791" y="0"/>
            <a:chExt cx="9152792" cy="984914"/>
          </a:xfrm>
        </p:grpSpPr>
        <p:pic>
          <p:nvPicPr>
            <p:cNvPr id="23" name="Picture 22"/>
            <p:cNvPicPr>
              <a:picLocks noChangeAspect="1"/>
            </p:cNvPicPr>
            <p:nvPr userDrawn="1"/>
          </p:nvPicPr>
          <p:blipFill rotWithShape="1">
            <a:blip r:embed="rId7"/>
            <a:srcRect t="-1" b="11873"/>
            <a:stretch/>
          </p:blipFill>
          <p:spPr>
            <a:xfrm flipH="1" flipV="1">
              <a:off x="-8791" y="0"/>
              <a:ext cx="9152792" cy="984914"/>
            </a:xfrm>
            <a:prstGeom prst="rect">
              <a:avLst/>
            </a:prstGeom>
          </p:spPr>
        </p:pic>
        <p:grpSp>
          <p:nvGrpSpPr>
            <p:cNvPr id="24" name="Group 23"/>
            <p:cNvGrpSpPr/>
            <p:nvPr userDrawn="1"/>
          </p:nvGrpSpPr>
          <p:grpSpPr>
            <a:xfrm>
              <a:off x="142992" y="283456"/>
              <a:ext cx="998994" cy="488148"/>
              <a:chOff x="8030992" y="6041830"/>
              <a:chExt cx="998994" cy="488148"/>
            </a:xfrm>
          </p:grpSpPr>
          <p:pic>
            <p:nvPicPr>
              <p:cNvPr id="25" name="Picture 24"/>
              <p:cNvPicPr>
                <a:picLocks noChangeAspect="1"/>
              </p:cNvPicPr>
              <p:nvPr/>
            </p:nvPicPr>
            <p:blipFill>
              <a:blip r:embed="rId8"/>
              <a:stretch>
                <a:fillRect/>
              </a:stretch>
            </p:blipFill>
            <p:spPr>
              <a:xfrm>
                <a:off x="8030992" y="6041830"/>
                <a:ext cx="390518" cy="488148"/>
              </a:xfrm>
              <a:prstGeom prst="rect">
                <a:avLst/>
              </a:prstGeom>
            </p:spPr>
          </p:pic>
          <p:cxnSp>
            <p:nvCxnSpPr>
              <p:cNvPr id="26" name="Straight Connector 25"/>
              <p:cNvCxnSpPr/>
              <p:nvPr/>
            </p:nvCxnSpPr>
            <p:spPr>
              <a:xfrm>
                <a:off x="8503764" y="6062881"/>
                <a:ext cx="0" cy="435185"/>
              </a:xfrm>
              <a:prstGeom prst="line">
                <a:avLst/>
              </a:prstGeom>
              <a:ln w="9525" cmpd="sng">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pic>
            <p:nvPicPr>
              <p:cNvPr id="27" name="Picture 26" descr="IMCOM.png"/>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85280" y="6062881"/>
                <a:ext cx="444706" cy="414134"/>
              </a:xfrm>
              <a:prstGeom prst="rect">
                <a:avLst/>
              </a:prstGeom>
            </p:spPr>
          </p:pic>
        </p:grpSp>
      </p:grpSp>
      <p:sp>
        <p:nvSpPr>
          <p:cNvPr id="30" name="Subtitle 2"/>
          <p:cNvSpPr txBox="1">
            <a:spLocks/>
          </p:cNvSpPr>
          <p:nvPr userDrawn="1"/>
        </p:nvSpPr>
        <p:spPr>
          <a:xfrm>
            <a:off x="-8791" y="4699443"/>
            <a:ext cx="9152792" cy="1411146"/>
          </a:xfrm>
          <a:prstGeom prst="rect">
            <a:avLst/>
          </a:prstGeom>
        </p:spPr>
        <p:txBody>
          <a:bodyPr vert="horz" lIns="91440" tIns="45720" rIns="91440" bIns="45720" rtlCol="0">
            <a:normAutofit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Arial"/>
                <a:ea typeface="+mn-ea"/>
                <a:cs typeface="Arial"/>
              </a:defRPr>
            </a:lvl1pPr>
            <a:lvl2pPr marL="457200" indent="0" algn="ctr" defTabSz="457200" rtl="0" eaLnBrk="1" latinLnBrk="0" hangingPunct="1">
              <a:spcBef>
                <a:spcPct val="20000"/>
              </a:spcBef>
              <a:buFont typeface="Arial"/>
              <a:buNone/>
              <a:defRPr sz="2800" kern="1200">
                <a:solidFill>
                  <a:schemeClr val="tx1">
                    <a:tint val="75000"/>
                  </a:schemeClr>
                </a:solidFill>
                <a:latin typeface="Arial"/>
                <a:ea typeface="+mn-ea"/>
                <a:cs typeface="Arial"/>
              </a:defRPr>
            </a:lvl2pPr>
            <a:lvl3pPr marL="914400" indent="0" algn="ctr" defTabSz="457200" rtl="0" eaLnBrk="1" latinLnBrk="0" hangingPunct="1">
              <a:spcBef>
                <a:spcPct val="20000"/>
              </a:spcBef>
              <a:buFont typeface="Arial"/>
              <a:buNone/>
              <a:defRPr sz="2400" kern="1200">
                <a:solidFill>
                  <a:schemeClr val="tx1">
                    <a:tint val="75000"/>
                  </a:schemeClr>
                </a:solidFill>
                <a:latin typeface="Arial"/>
                <a:ea typeface="+mn-ea"/>
                <a:cs typeface="Arial"/>
              </a:defRPr>
            </a:lvl3pPr>
            <a:lvl4pPr marL="1371600" indent="0" algn="ctr" defTabSz="457200" rtl="0" eaLnBrk="1" latinLnBrk="0" hangingPunct="1">
              <a:spcBef>
                <a:spcPct val="20000"/>
              </a:spcBef>
              <a:buFont typeface="Arial"/>
              <a:buNone/>
              <a:defRPr sz="2000" kern="1200">
                <a:solidFill>
                  <a:schemeClr val="tx1">
                    <a:tint val="75000"/>
                  </a:schemeClr>
                </a:solidFill>
                <a:latin typeface="Arial"/>
                <a:ea typeface="+mn-ea"/>
                <a:cs typeface="Arial"/>
              </a:defRPr>
            </a:lvl4pPr>
            <a:lvl5pPr marL="1828800" indent="0" algn="ctr" defTabSz="457200" rtl="0" eaLnBrk="1" latinLnBrk="0" hangingPunct="1">
              <a:spcBef>
                <a:spcPct val="20000"/>
              </a:spcBef>
              <a:buFont typeface="Arial"/>
              <a:buNone/>
              <a:defRPr sz="2000" kern="1200">
                <a:solidFill>
                  <a:schemeClr val="tx1">
                    <a:tint val="75000"/>
                  </a:schemeClr>
                </a:solidFill>
                <a:latin typeface="Arial"/>
                <a:ea typeface="+mn-ea"/>
                <a:cs typeface="Arial"/>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1800" b="0" i="0" u="none" strike="noStrike" kern="1200" cap="none" spc="0" normalizeH="0" baseline="0" noProof="0" dirty="0" smtClean="0">
                <a:ln>
                  <a:noFill/>
                </a:ln>
                <a:solidFill>
                  <a:schemeClr val="accent3">
                    <a:lumMod val="75000"/>
                  </a:schemeClr>
                </a:solidFill>
                <a:effectLst/>
                <a:uLnTx/>
                <a:uFillTx/>
                <a:latin typeface="Arial"/>
                <a:ea typeface="+mn-ea"/>
                <a:cs typeface="Arial"/>
              </a:rPr>
              <a:t>Installation Management Command integrates and delivers base </a:t>
            </a: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1800" b="0" i="0" u="none" strike="noStrike" kern="1200" cap="none" spc="0" normalizeH="0" baseline="0" noProof="0" dirty="0" smtClean="0">
                <a:ln>
                  <a:noFill/>
                </a:ln>
                <a:solidFill>
                  <a:schemeClr val="accent3">
                    <a:lumMod val="75000"/>
                  </a:schemeClr>
                </a:solidFill>
                <a:effectLst/>
                <a:uLnTx/>
                <a:uFillTx/>
                <a:latin typeface="Arial"/>
                <a:ea typeface="+mn-ea"/>
                <a:cs typeface="Arial"/>
              </a:rPr>
              <a:t>support to enable readiness for a globally-responsive Army</a:t>
            </a:r>
          </a:p>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kumimoji="0" lang="en-US" sz="1800" b="0" i="0" u="none" strike="noStrike" kern="1200" cap="none" spc="0" normalizeH="0" baseline="0" noProof="0" dirty="0" smtClean="0">
              <a:ln>
                <a:noFill/>
              </a:ln>
              <a:solidFill>
                <a:sysClr val="windowText" lastClr="000000">
                  <a:tint val="75000"/>
                </a:sysClr>
              </a:solidFill>
              <a:effectLst/>
              <a:uLnTx/>
              <a:uFillTx/>
              <a:latin typeface="Arial"/>
              <a:ea typeface="+mn-ea"/>
              <a:cs typeface="Arial"/>
            </a:endParaRPr>
          </a:p>
          <a:p>
            <a:pPr marL="0" marR="0" lvl="0" indent="0" algn="ctr" defTabSz="457200" rtl="0" eaLnBrk="1" fontAlgn="auto" latinLnBrk="0" hangingPunct="1">
              <a:lnSpc>
                <a:spcPct val="100000"/>
              </a:lnSpc>
              <a:spcBef>
                <a:spcPts val="0"/>
              </a:spcBef>
              <a:spcAft>
                <a:spcPts val="0"/>
              </a:spcAft>
              <a:buClrTx/>
              <a:buSzTx/>
              <a:buFont typeface="Arial"/>
              <a:buNone/>
              <a:tabLst/>
              <a:defRPr/>
            </a:pPr>
            <a:r>
              <a:rPr kumimoji="0" lang="en-US" sz="2000" b="1" i="0" u="none" strike="noStrike" kern="1200" cap="none" spc="0" normalizeH="0" baseline="0" noProof="0" dirty="0" smtClean="0">
                <a:ln>
                  <a:noFill/>
                </a:ln>
                <a:solidFill>
                  <a:prstClr val="black"/>
                </a:solidFill>
                <a:effectLst/>
                <a:uLnTx/>
                <a:uFillTx/>
                <a:latin typeface="Arial"/>
                <a:ea typeface="+mn-ea"/>
                <a:cs typeface="Arial"/>
              </a:rPr>
              <a:t>We are the Army’s Home  </a:t>
            </a:r>
            <a:endParaRPr kumimoji="0" lang="en-US" sz="2000" b="0" i="1" u="none" strike="noStrike" kern="1200" cap="none" spc="0" normalizeH="0" baseline="0" noProof="0" dirty="0" smtClean="0">
              <a:ln>
                <a:noFill/>
              </a:ln>
              <a:solidFill>
                <a:prstClr val="black"/>
              </a:solidFill>
              <a:effectLst/>
              <a:uLnTx/>
              <a:uFillTx/>
              <a:latin typeface="Arial"/>
              <a:ea typeface="+mn-ea"/>
              <a:cs typeface="Arial"/>
            </a:endParaRPr>
          </a:p>
          <a:p>
            <a:pPr marL="0" marR="0" lvl="0" indent="0" algn="ctr" defTabSz="457200" rtl="0" eaLnBrk="1" fontAlgn="auto" latinLnBrk="0" hangingPunct="1">
              <a:lnSpc>
                <a:spcPct val="100000"/>
              </a:lnSpc>
              <a:spcBef>
                <a:spcPts val="0"/>
              </a:spcBef>
              <a:spcAft>
                <a:spcPts val="0"/>
              </a:spcAft>
              <a:buClrTx/>
              <a:buSzTx/>
              <a:buFont typeface="Arial"/>
              <a:buNone/>
              <a:tabLst/>
              <a:defRPr/>
            </a:pPr>
            <a:r>
              <a:rPr kumimoji="0" lang="en-US" sz="1100" b="0" i="0" u="none" strike="noStrike" kern="1200" cap="none" spc="0" normalizeH="0" baseline="0" noProof="0" dirty="0" smtClean="0">
                <a:ln>
                  <a:noFill/>
                </a:ln>
                <a:solidFill>
                  <a:schemeClr val="accent3">
                    <a:lumMod val="75000"/>
                  </a:schemeClr>
                </a:solidFill>
                <a:effectLst/>
                <a:uLnTx/>
                <a:uFillTx/>
                <a:latin typeface="Arial"/>
                <a:ea typeface="+mn-ea"/>
                <a:cs typeface="Arial"/>
              </a:rPr>
              <a:t>Serving the Rugged Professional </a:t>
            </a:r>
          </a:p>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kumimoji="0" lang="en-US" sz="1800" b="0" i="0" u="none" strike="noStrike" kern="1200" cap="none" spc="0" normalizeH="0" baseline="0" noProof="0" dirty="0">
              <a:ln>
                <a:noFill/>
              </a:ln>
              <a:solidFill>
                <a:sysClr val="windowText" lastClr="000000">
                  <a:tint val="75000"/>
                </a:sysClr>
              </a:solidFill>
              <a:effectLst/>
              <a:uLnTx/>
              <a:uFillTx/>
              <a:latin typeface="Arial"/>
              <a:ea typeface="+mn-ea"/>
              <a:cs typeface="Arial"/>
            </a:endParaRPr>
          </a:p>
        </p:txBody>
      </p:sp>
      <p:sp>
        <p:nvSpPr>
          <p:cNvPr id="14" name="Rectangle 13"/>
          <p:cNvSpPr/>
          <p:nvPr userDrawn="1"/>
        </p:nvSpPr>
        <p:spPr>
          <a:xfrm>
            <a:off x="0" y="6644011"/>
            <a:ext cx="3367455" cy="215444"/>
          </a:xfrm>
          <a:prstGeom prst="rect">
            <a:avLst/>
          </a:prstGeom>
        </p:spPr>
        <p:txBody>
          <a:bodyPr wrap="square">
            <a:spAutoFit/>
          </a:bodyPr>
          <a:lstStyle/>
          <a:p>
            <a:pPr defTabSz="457200" fontAlgn="base">
              <a:spcBef>
                <a:spcPct val="0"/>
              </a:spcBef>
              <a:spcAft>
                <a:spcPct val="0"/>
              </a:spcAft>
            </a:pPr>
            <a:r>
              <a:rPr lang="en-US" sz="800" dirty="0" smtClean="0">
                <a:solidFill>
                  <a:prstClr val="black"/>
                </a:solidFill>
                <a:latin typeface="Arial" charset="0"/>
                <a:cs typeface="Arial" charset="0"/>
              </a:rPr>
              <a:t>Paul Green / DPTMS / 912-435-8164</a:t>
            </a:r>
            <a:r>
              <a:rPr lang="en-US" sz="800" baseline="0" dirty="0" smtClean="0">
                <a:solidFill>
                  <a:prstClr val="black"/>
                </a:solidFill>
                <a:latin typeface="Arial" charset="0"/>
                <a:cs typeface="Arial" charset="0"/>
              </a:rPr>
              <a:t> </a:t>
            </a:r>
            <a:r>
              <a:rPr lang="en-US" sz="800" dirty="0" smtClean="0">
                <a:solidFill>
                  <a:prstClr val="black"/>
                </a:solidFill>
                <a:latin typeface="Arial" charset="0"/>
                <a:cs typeface="Arial" charset="0"/>
              </a:rPr>
              <a:t>/ Paul.g.green.civ@mail.mil</a:t>
            </a:r>
            <a:endParaRPr lang="en-US" sz="800" dirty="0">
              <a:solidFill>
                <a:prstClr val="black"/>
              </a:solidFill>
              <a:latin typeface="Arial" charset="0"/>
              <a:cs typeface="Arial" charset="0"/>
            </a:endParaRPr>
          </a:p>
        </p:txBody>
      </p:sp>
      <p:sp>
        <p:nvSpPr>
          <p:cNvPr id="15" name="TextBox 14"/>
          <p:cNvSpPr txBox="1"/>
          <p:nvPr userDrawn="1"/>
        </p:nvSpPr>
        <p:spPr>
          <a:xfrm>
            <a:off x="3367455" y="6520901"/>
            <a:ext cx="2400300" cy="338554"/>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0" dirty="0" smtClean="0">
                <a:latin typeface="Arial" panose="020B0604020202020204" pitchFamily="34" charset="0"/>
                <a:ea typeface="+mn-ea"/>
                <a:cs typeface="Arial" panose="020B0604020202020204" pitchFamily="34" charset="0"/>
              </a:rPr>
              <a:t>UNCLASSIFIED</a:t>
            </a:r>
            <a:endParaRPr lang="en-US" sz="800" b="0" baseline="0" dirty="0" smtClean="0">
              <a:latin typeface="Arial" panose="020B0604020202020204" pitchFamily="34" charset="0"/>
              <a:ea typeface="+mn-ea"/>
              <a:cs typeface="Arial" panose="020B060402020202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fld id="{CF4C318D-DFA6-44A0-90B0-ABFCB78A54B4}" type="slidenum">
              <a:rPr lang="en-US" sz="800" smtClean="0">
                <a:latin typeface="Arial" panose="020B0604020202020204" pitchFamily="34" charset="0"/>
                <a:cs typeface="Arial" panose="020B0604020202020204" pitchFamily="34" charset="0"/>
              </a:rPr>
              <a:pPr algn="ctr"/>
              <a:t>‹#›</a:t>
            </a:fld>
            <a:r>
              <a:rPr lang="en-US" sz="800" dirty="0" smtClean="0">
                <a:latin typeface="Arial" panose="020B0604020202020204" pitchFamily="34" charset="0"/>
                <a:cs typeface="Arial" panose="020B0604020202020204" pitchFamily="34" charset="0"/>
              </a:rPr>
              <a:t> of ??</a:t>
            </a:r>
            <a:endParaRPr lang="en-US" sz="800" dirty="0">
              <a:latin typeface="Arial" panose="020B0604020202020204" pitchFamily="34" charset="0"/>
              <a:cs typeface="Arial" panose="020B0604020202020204" pitchFamily="34" charset="0"/>
            </a:endParaRPr>
          </a:p>
        </p:txBody>
      </p:sp>
      <p:sp>
        <p:nvSpPr>
          <p:cNvPr id="16" name="TextBox 15"/>
          <p:cNvSpPr txBox="1"/>
          <p:nvPr userDrawn="1"/>
        </p:nvSpPr>
        <p:spPr>
          <a:xfrm>
            <a:off x="6753226" y="6642556"/>
            <a:ext cx="2400300" cy="215444"/>
          </a:xfrm>
          <a:prstGeom prst="rect">
            <a:avLst/>
          </a:prstGeom>
          <a:noFill/>
        </p:spPr>
        <p:txBody>
          <a:bodyPr wrap="square" rtlCol="0">
            <a:spAutoFit/>
          </a:bodyPr>
          <a:lstStyle/>
          <a:p>
            <a:pPr algn="r"/>
            <a:r>
              <a:rPr lang="en-US" sz="800" dirty="0" smtClean="0">
                <a:latin typeface="Arial" panose="020B0604020202020204" pitchFamily="34" charset="0"/>
                <a:cs typeface="Arial" panose="020B0604020202020204" pitchFamily="34" charset="0"/>
              </a:rPr>
              <a:t>011400RMAR</a:t>
            </a:r>
            <a:r>
              <a:rPr lang="en-US" sz="800" baseline="0" dirty="0" smtClean="0">
                <a:latin typeface="Arial" panose="020B0604020202020204" pitchFamily="34" charset="0"/>
                <a:cs typeface="Arial" panose="020B0604020202020204" pitchFamily="34" charset="0"/>
              </a:rPr>
              <a:t> 2019</a:t>
            </a:r>
            <a:endParaRPr lang="en-US" sz="800" dirty="0">
              <a:latin typeface="Arial" panose="020B0604020202020204" pitchFamily="34" charset="0"/>
              <a:cs typeface="Arial" panose="020B0604020202020204" pitchFamily="34" charset="0"/>
            </a:endParaRPr>
          </a:p>
        </p:txBody>
      </p:sp>
      <p:pic>
        <p:nvPicPr>
          <p:cNvPr id="17" name="Picture 18" descr="3ID patch"/>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354575" y="33750"/>
            <a:ext cx="475100" cy="464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797614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8" r:id="rId4"/>
    <p:sldLayoutId id="2147483679"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Group 1"/>
          <p:cNvGrpSpPr/>
          <p:nvPr userDrawn="1"/>
        </p:nvGrpSpPr>
        <p:grpSpPr>
          <a:xfrm>
            <a:off x="-32047" y="5873086"/>
            <a:ext cx="9144000" cy="984914"/>
            <a:chOff x="0" y="5873086"/>
            <a:chExt cx="9144000" cy="984914"/>
          </a:xfrm>
        </p:grpSpPr>
        <p:pic>
          <p:nvPicPr>
            <p:cNvPr id="10" name="Picture 9"/>
            <p:cNvPicPr>
              <a:picLocks noChangeAspect="1"/>
            </p:cNvPicPr>
            <p:nvPr userDrawn="1"/>
          </p:nvPicPr>
          <p:blipFill rotWithShape="1">
            <a:blip r:embed="rId4"/>
            <a:srcRect t="-1" b="11873"/>
            <a:stretch/>
          </p:blipFill>
          <p:spPr>
            <a:xfrm>
              <a:off x="0" y="5873086"/>
              <a:ext cx="9144000" cy="984914"/>
            </a:xfrm>
            <a:prstGeom prst="rect">
              <a:avLst/>
            </a:prstGeom>
          </p:spPr>
        </p:pic>
        <p:grpSp>
          <p:nvGrpSpPr>
            <p:cNvPr id="11" name="Group 10"/>
            <p:cNvGrpSpPr/>
            <p:nvPr userDrawn="1"/>
          </p:nvGrpSpPr>
          <p:grpSpPr>
            <a:xfrm>
              <a:off x="8038485" y="6059923"/>
              <a:ext cx="998994" cy="488148"/>
              <a:chOff x="8030992" y="6041830"/>
              <a:chExt cx="998994" cy="488148"/>
            </a:xfrm>
          </p:grpSpPr>
          <p:pic>
            <p:nvPicPr>
              <p:cNvPr id="12" name="Picture 11"/>
              <p:cNvPicPr>
                <a:picLocks noChangeAspect="1"/>
              </p:cNvPicPr>
              <p:nvPr/>
            </p:nvPicPr>
            <p:blipFill>
              <a:blip r:embed="rId5"/>
              <a:stretch>
                <a:fillRect/>
              </a:stretch>
            </p:blipFill>
            <p:spPr>
              <a:xfrm>
                <a:off x="8030992" y="6041830"/>
                <a:ext cx="390518" cy="488148"/>
              </a:xfrm>
              <a:prstGeom prst="rect">
                <a:avLst/>
              </a:prstGeom>
            </p:spPr>
          </p:pic>
          <p:cxnSp>
            <p:nvCxnSpPr>
              <p:cNvPr id="13" name="Straight Connector 12"/>
              <p:cNvCxnSpPr/>
              <p:nvPr/>
            </p:nvCxnSpPr>
            <p:spPr>
              <a:xfrm>
                <a:off x="8503764" y="6062881"/>
                <a:ext cx="0" cy="435185"/>
              </a:xfrm>
              <a:prstGeom prst="line">
                <a:avLst/>
              </a:prstGeom>
              <a:ln w="9525" cmpd="sng">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pic>
            <p:nvPicPr>
              <p:cNvPr id="14" name="Picture 13" descr="IMCO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85280" y="6062881"/>
                <a:ext cx="444706" cy="414134"/>
              </a:xfrm>
              <a:prstGeom prst="rect">
                <a:avLst/>
              </a:prstGeom>
            </p:spPr>
          </p:pic>
        </p:grpSp>
      </p:grpSp>
      <p:pic>
        <p:nvPicPr>
          <p:cNvPr id="15" name="Picture 14"/>
          <p:cNvPicPr>
            <a:picLocks noChangeAspect="1"/>
          </p:cNvPicPr>
          <p:nvPr userDrawn="1"/>
        </p:nvPicPr>
        <p:blipFill rotWithShape="1">
          <a:blip r:embed="rId7"/>
          <a:srcRect t="28484" b="-1"/>
          <a:stretch/>
        </p:blipFill>
        <p:spPr>
          <a:xfrm>
            <a:off x="0" y="0"/>
            <a:ext cx="9144000" cy="896685"/>
          </a:xfrm>
          <a:prstGeom prst="rect">
            <a:avLst/>
          </a:prstGeom>
        </p:spPr>
      </p:pic>
      <p:sp>
        <p:nvSpPr>
          <p:cNvPr id="21" name="TextBox 20"/>
          <p:cNvSpPr txBox="1"/>
          <p:nvPr userDrawn="1"/>
        </p:nvSpPr>
        <p:spPr>
          <a:xfrm>
            <a:off x="3367455" y="6520901"/>
            <a:ext cx="2400300" cy="338554"/>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0" dirty="0" smtClean="0">
                <a:latin typeface="Arial" panose="020B0604020202020204" pitchFamily="34" charset="0"/>
                <a:ea typeface="+mn-ea"/>
                <a:cs typeface="Arial" panose="020B0604020202020204" pitchFamily="34" charset="0"/>
              </a:rPr>
              <a:t>UNCLASSIFIED</a:t>
            </a:r>
            <a:endParaRPr lang="en-US" sz="800" b="0" baseline="0" dirty="0" smtClean="0">
              <a:latin typeface="Arial" panose="020B0604020202020204" pitchFamily="34" charset="0"/>
              <a:ea typeface="+mn-ea"/>
              <a:cs typeface="Arial" panose="020B060402020202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fld id="{CF4C318D-DFA6-44A0-90B0-ABFCB78A54B4}" type="slidenum">
              <a:rPr lang="en-US" sz="800" smtClean="0">
                <a:latin typeface="Arial" panose="020B0604020202020204" pitchFamily="34" charset="0"/>
                <a:cs typeface="Arial" panose="020B0604020202020204" pitchFamily="34" charset="0"/>
              </a:rPr>
              <a:pPr algn="ctr"/>
              <a:t>‹#›</a:t>
            </a:fld>
            <a:r>
              <a:rPr lang="en-US" sz="800" dirty="0" smtClean="0">
                <a:latin typeface="Arial" panose="020B0604020202020204" pitchFamily="34" charset="0"/>
                <a:cs typeface="Arial" panose="020B0604020202020204" pitchFamily="34" charset="0"/>
              </a:rPr>
              <a:t> of ??</a:t>
            </a:r>
            <a:endParaRPr lang="en-US" sz="800" dirty="0">
              <a:latin typeface="Arial" panose="020B0604020202020204" pitchFamily="34" charset="0"/>
              <a:cs typeface="Arial" panose="020B0604020202020204" pitchFamily="34" charset="0"/>
            </a:endParaRPr>
          </a:p>
        </p:txBody>
      </p:sp>
      <p:sp>
        <p:nvSpPr>
          <p:cNvPr id="18" name="Rectangle 17"/>
          <p:cNvSpPr/>
          <p:nvPr userDrawn="1"/>
        </p:nvSpPr>
        <p:spPr>
          <a:xfrm>
            <a:off x="0" y="6644011"/>
            <a:ext cx="3367455" cy="215444"/>
          </a:xfrm>
          <a:prstGeom prst="rect">
            <a:avLst/>
          </a:prstGeom>
        </p:spPr>
        <p:txBody>
          <a:bodyPr wrap="square">
            <a:spAutoFit/>
          </a:bodyPr>
          <a:lstStyle/>
          <a:p>
            <a:pPr defTabSz="457200" fontAlgn="base">
              <a:spcBef>
                <a:spcPct val="0"/>
              </a:spcBef>
              <a:spcAft>
                <a:spcPct val="0"/>
              </a:spcAft>
            </a:pPr>
            <a:r>
              <a:rPr lang="en-US" sz="800" dirty="0" smtClean="0">
                <a:solidFill>
                  <a:prstClr val="black"/>
                </a:solidFill>
                <a:latin typeface="Arial" charset="0"/>
                <a:cs typeface="Arial" charset="0"/>
              </a:rPr>
              <a:t>Paul Green / DPTMS / 912-435-8164</a:t>
            </a:r>
            <a:r>
              <a:rPr lang="en-US" sz="800" baseline="0" dirty="0" smtClean="0">
                <a:solidFill>
                  <a:prstClr val="black"/>
                </a:solidFill>
                <a:latin typeface="Arial" charset="0"/>
                <a:cs typeface="Arial" charset="0"/>
              </a:rPr>
              <a:t> </a:t>
            </a:r>
            <a:r>
              <a:rPr lang="en-US" sz="800" dirty="0" smtClean="0">
                <a:solidFill>
                  <a:prstClr val="black"/>
                </a:solidFill>
                <a:latin typeface="Arial" charset="0"/>
                <a:cs typeface="Arial" charset="0"/>
              </a:rPr>
              <a:t>/ Paul.g.green.civ@mail.mil</a:t>
            </a:r>
            <a:endParaRPr lang="en-US" sz="800" dirty="0">
              <a:solidFill>
                <a:prstClr val="black"/>
              </a:solidFill>
              <a:latin typeface="Arial" charset="0"/>
              <a:cs typeface="Arial" charset="0"/>
            </a:endParaRPr>
          </a:p>
        </p:txBody>
      </p:sp>
      <p:sp>
        <p:nvSpPr>
          <p:cNvPr id="16" name="TextBox 15"/>
          <p:cNvSpPr txBox="1"/>
          <p:nvPr userDrawn="1"/>
        </p:nvSpPr>
        <p:spPr>
          <a:xfrm>
            <a:off x="6753226" y="6642556"/>
            <a:ext cx="2400300" cy="215444"/>
          </a:xfrm>
          <a:prstGeom prst="rect">
            <a:avLst/>
          </a:prstGeom>
          <a:noFill/>
        </p:spPr>
        <p:txBody>
          <a:bodyPr wrap="square" rtlCol="0">
            <a:spAutoFit/>
          </a:bodyPr>
          <a:lstStyle/>
          <a:p>
            <a:pPr algn="r"/>
            <a:r>
              <a:rPr lang="en-US" sz="800" dirty="0" smtClean="0">
                <a:latin typeface="Arial" panose="020B0604020202020204" pitchFamily="34" charset="0"/>
                <a:cs typeface="Arial" panose="020B0604020202020204" pitchFamily="34" charset="0"/>
              </a:rPr>
              <a:t>011400RMAR</a:t>
            </a:r>
            <a:r>
              <a:rPr lang="en-US" sz="800" baseline="0" dirty="0" smtClean="0">
                <a:latin typeface="Arial" panose="020B0604020202020204" pitchFamily="34" charset="0"/>
                <a:cs typeface="Arial" panose="020B0604020202020204" pitchFamily="34" charset="0"/>
              </a:rPr>
              <a:t> 2019</a:t>
            </a:r>
            <a:endParaRPr lang="en-US"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4338492"/>
      </p:ext>
    </p:extLst>
  </p:cSld>
  <p:clrMap bg1="lt1" tx1="dk1" bg2="lt2" tx2="dk2" accent1="accent1" accent2="accent2" accent3="accent3" accent4="accent4" accent5="accent5" accent6="accent6" hlink="hlink" folHlink="folHlink"/>
  <p:sldLayoutIdLst>
    <p:sldLayoutId id="2147483669" r:id="rId1"/>
    <p:sldLayoutId id="214748367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fmssbackup.belvoir.army.mil/stewart/pages/login.aspx"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8"/>
          <p:cNvSpPr>
            <a:spLocks noChangeArrowheads="1"/>
          </p:cNvSpPr>
          <p:nvPr/>
        </p:nvSpPr>
        <p:spPr bwMode="auto">
          <a:xfrm>
            <a:off x="4449763" y="3678238"/>
            <a:ext cx="3087687"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6150" name="Rectangle 9"/>
          <p:cNvSpPr>
            <a:spLocks noChangeArrowheads="1"/>
          </p:cNvSpPr>
          <p:nvPr/>
        </p:nvSpPr>
        <p:spPr bwMode="auto">
          <a:xfrm>
            <a:off x="4449763" y="4067175"/>
            <a:ext cx="38481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6151" name="Rectangle 10"/>
          <p:cNvSpPr>
            <a:spLocks noChangeArrowheads="1"/>
          </p:cNvSpPr>
          <p:nvPr/>
        </p:nvSpPr>
        <p:spPr bwMode="auto">
          <a:xfrm>
            <a:off x="4449763" y="4451350"/>
            <a:ext cx="3103562"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6152" name="Rectangle 11"/>
          <p:cNvSpPr>
            <a:spLocks noChangeArrowheads="1"/>
          </p:cNvSpPr>
          <p:nvPr/>
        </p:nvSpPr>
        <p:spPr bwMode="auto">
          <a:xfrm>
            <a:off x="4449763" y="4838700"/>
            <a:ext cx="2308225"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6162" name="Rectangle 23"/>
          <p:cNvSpPr>
            <a:spLocks noChangeArrowheads="1"/>
          </p:cNvSpPr>
          <p:nvPr/>
        </p:nvSpPr>
        <p:spPr bwMode="auto">
          <a:xfrm>
            <a:off x="2181302" y="82952"/>
            <a:ext cx="5400326" cy="582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3200" dirty="0" smtClean="0"/>
              <a:t>RFMSS Account Fact </a:t>
            </a:r>
            <a:r>
              <a:rPr lang="en-US" altLang="en-US" sz="3200" dirty="0"/>
              <a:t>Sheet </a:t>
            </a:r>
            <a:endParaRPr lang="en-US" altLang="en-US" sz="3200" dirty="0"/>
          </a:p>
        </p:txBody>
      </p:sp>
      <p:sp>
        <p:nvSpPr>
          <p:cNvPr id="19" name="Rectangle 740"/>
          <p:cNvSpPr txBox="1">
            <a:spLocks noChangeArrowheads="1"/>
          </p:cNvSpPr>
          <p:nvPr/>
        </p:nvSpPr>
        <p:spPr bwMode="auto">
          <a:xfrm>
            <a:off x="304801" y="990600"/>
            <a:ext cx="86106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en-US" sz="1400" dirty="0" smtClean="0">
                <a:solidFill>
                  <a:srgbClr val="000000"/>
                </a:solidFill>
                <a:latin typeface="Arial"/>
              </a:rPr>
              <a:t>The </a:t>
            </a:r>
            <a:r>
              <a:rPr lang="en-US" sz="1400" dirty="0">
                <a:solidFill>
                  <a:srgbClr val="000000"/>
                </a:solidFill>
                <a:latin typeface="Arial"/>
              </a:rPr>
              <a:t>steps to request </a:t>
            </a:r>
            <a:r>
              <a:rPr lang="en-US" sz="1400" dirty="0" smtClean="0">
                <a:solidFill>
                  <a:srgbClr val="000000"/>
                </a:solidFill>
                <a:latin typeface="Arial"/>
              </a:rPr>
              <a:t>a </a:t>
            </a:r>
            <a:r>
              <a:rPr lang="en-US" sz="1400" b="1" u="sng" dirty="0">
                <a:solidFill>
                  <a:srgbClr val="000000"/>
                </a:solidFill>
                <a:latin typeface="Arial"/>
              </a:rPr>
              <a:t>New</a:t>
            </a:r>
            <a:r>
              <a:rPr lang="en-US" sz="1400" dirty="0">
                <a:solidFill>
                  <a:srgbClr val="000000"/>
                </a:solidFill>
                <a:latin typeface="Arial"/>
              </a:rPr>
              <a:t> RFMSS users </a:t>
            </a:r>
            <a:r>
              <a:rPr lang="en-US" sz="1400" dirty="0" smtClean="0">
                <a:solidFill>
                  <a:srgbClr val="000000"/>
                </a:solidFill>
                <a:latin typeface="Arial"/>
              </a:rPr>
              <a:t>account</a:t>
            </a:r>
            <a:r>
              <a:rPr lang="en-US" sz="1400" dirty="0">
                <a:solidFill>
                  <a:srgbClr val="000000"/>
                </a:solidFill>
                <a:latin typeface="Arial"/>
              </a:rPr>
              <a:t>.  </a:t>
            </a:r>
            <a:endParaRPr lang="en-US" sz="1400" dirty="0" smtClean="0">
              <a:solidFill>
                <a:srgbClr val="000000"/>
              </a:solidFill>
              <a:latin typeface="Arial"/>
            </a:endParaRPr>
          </a:p>
          <a:p>
            <a:pPr marL="0" indent="0">
              <a:buNone/>
              <a:defRPr/>
            </a:pPr>
            <a:r>
              <a:rPr lang="en-US" sz="1400" dirty="0" smtClean="0">
                <a:solidFill>
                  <a:srgbClr val="000000"/>
                </a:solidFill>
                <a:latin typeface="Arial"/>
              </a:rPr>
              <a:t>The </a:t>
            </a:r>
            <a:r>
              <a:rPr lang="en-US" sz="1400" dirty="0">
                <a:solidFill>
                  <a:srgbClr val="000000"/>
                </a:solidFill>
                <a:latin typeface="Arial"/>
              </a:rPr>
              <a:t>user can submit their RFMSS account application online at:  </a:t>
            </a:r>
            <a:r>
              <a:rPr lang="en-US" sz="1400" dirty="0">
                <a:solidFill>
                  <a:srgbClr val="000000"/>
                </a:solidFill>
                <a:latin typeface="Arial"/>
                <a:hlinkClick r:id="rId3"/>
              </a:rPr>
              <a:t>https://</a:t>
            </a:r>
            <a:r>
              <a:rPr lang="en-US" sz="1400" dirty="0" smtClean="0">
                <a:solidFill>
                  <a:srgbClr val="000000"/>
                </a:solidFill>
                <a:latin typeface="Arial"/>
                <a:hlinkClick r:id="rId3"/>
              </a:rPr>
              <a:t>rfmssbackup.belvoir.army.mil/stewart/pages/login.aspx</a:t>
            </a:r>
            <a:r>
              <a:rPr lang="en-US" sz="1400" dirty="0" smtClean="0">
                <a:solidFill>
                  <a:srgbClr val="000000"/>
                </a:solidFill>
                <a:latin typeface="Arial"/>
              </a:rPr>
              <a:t> </a:t>
            </a:r>
            <a:endParaRPr lang="en-US" sz="1400" dirty="0">
              <a:solidFill>
                <a:srgbClr val="000000"/>
              </a:solidFill>
              <a:latin typeface="Arial"/>
            </a:endParaRPr>
          </a:p>
          <a:p>
            <a:pPr marL="0" indent="0">
              <a:buNone/>
              <a:defRPr/>
            </a:pPr>
            <a:r>
              <a:rPr lang="en-US" sz="1400" dirty="0" smtClean="0">
                <a:solidFill>
                  <a:srgbClr val="000000"/>
                </a:solidFill>
                <a:latin typeface="Arial"/>
              </a:rPr>
              <a:t>A.  At </a:t>
            </a:r>
            <a:r>
              <a:rPr lang="en-US" sz="1400" dirty="0">
                <a:solidFill>
                  <a:srgbClr val="000000"/>
                </a:solidFill>
                <a:latin typeface="Arial"/>
              </a:rPr>
              <a:t>the RFMSS Login Screen, the user will:</a:t>
            </a:r>
          </a:p>
          <a:p>
            <a:pPr marL="228600" lvl="1" indent="0" defTabSz="685800">
              <a:buNone/>
              <a:defRPr/>
            </a:pPr>
            <a:r>
              <a:rPr lang="en-US" sz="1200" dirty="0" smtClean="0">
                <a:solidFill>
                  <a:srgbClr val="000000"/>
                </a:solidFill>
                <a:latin typeface="Arial"/>
              </a:rPr>
              <a:t>Step </a:t>
            </a:r>
            <a:r>
              <a:rPr lang="en-US" sz="1200" dirty="0">
                <a:solidFill>
                  <a:srgbClr val="000000"/>
                </a:solidFill>
                <a:latin typeface="Arial"/>
              </a:rPr>
              <a:t>1.  Click on "Request New Account".</a:t>
            </a:r>
          </a:p>
          <a:p>
            <a:pPr marL="228600" lvl="1" indent="0" defTabSz="685800">
              <a:buNone/>
              <a:defRPr/>
            </a:pPr>
            <a:r>
              <a:rPr lang="en-US" sz="1200" dirty="0">
                <a:solidFill>
                  <a:srgbClr val="000000"/>
                </a:solidFill>
                <a:latin typeface="Arial"/>
              </a:rPr>
              <a:t>Step 2.  Select the check box next to the role applicable to your job, i.e., UNIT.   Then select "Continue".</a:t>
            </a:r>
          </a:p>
          <a:p>
            <a:pPr marL="228600" lvl="1" indent="0" defTabSz="685800">
              <a:buNone/>
              <a:defRPr/>
            </a:pPr>
            <a:r>
              <a:rPr lang="en-US" sz="1200" dirty="0">
                <a:solidFill>
                  <a:srgbClr val="000000"/>
                </a:solidFill>
                <a:latin typeface="Arial"/>
              </a:rPr>
              <a:t>Step 3.  Type in your unit field then select the unit from the dropdown list.</a:t>
            </a:r>
          </a:p>
          <a:p>
            <a:pPr marL="228600" lvl="1" indent="0" defTabSz="685800">
              <a:buNone/>
              <a:defRPr/>
            </a:pPr>
            <a:r>
              <a:rPr lang="en-US" sz="1200" dirty="0">
                <a:solidFill>
                  <a:srgbClr val="000000"/>
                </a:solidFill>
                <a:latin typeface="Arial"/>
              </a:rPr>
              <a:t>Step 4.  Fill out the mandatory information in RED* fields.  Please include a good office phone number.</a:t>
            </a:r>
          </a:p>
          <a:p>
            <a:pPr marL="228600" lvl="1" indent="0" defTabSz="685800">
              <a:buNone/>
              <a:defRPr/>
            </a:pPr>
            <a:r>
              <a:rPr lang="en-US" sz="1200" dirty="0">
                <a:solidFill>
                  <a:srgbClr val="000000"/>
                </a:solidFill>
                <a:latin typeface="Arial"/>
              </a:rPr>
              <a:t>Step 5.  Click on "Enable My CAC".</a:t>
            </a:r>
          </a:p>
          <a:p>
            <a:pPr marL="228600" lvl="1" indent="0" defTabSz="685800">
              <a:buNone/>
              <a:defRPr/>
            </a:pPr>
            <a:r>
              <a:rPr lang="en-US" sz="1200" dirty="0">
                <a:solidFill>
                  <a:srgbClr val="000000"/>
                </a:solidFill>
                <a:latin typeface="Arial"/>
              </a:rPr>
              <a:t>Step 6.  Enter Username.  Username should be the same as your AKO (Army) or Marine Net (USMC) format of "</a:t>
            </a:r>
            <a:r>
              <a:rPr lang="en-US" sz="1200" dirty="0" err="1">
                <a:solidFill>
                  <a:srgbClr val="000000"/>
                </a:solidFill>
                <a:latin typeface="Arial"/>
              </a:rPr>
              <a:t>first.last</a:t>
            </a:r>
            <a:r>
              <a:rPr lang="en-US" sz="1200" dirty="0">
                <a:solidFill>
                  <a:srgbClr val="000000"/>
                </a:solidFill>
                <a:latin typeface="Arial"/>
              </a:rPr>
              <a:t> name".</a:t>
            </a:r>
          </a:p>
          <a:p>
            <a:pPr marL="228600" lvl="1" indent="0" defTabSz="685800">
              <a:buNone/>
              <a:defRPr/>
            </a:pPr>
            <a:r>
              <a:rPr lang="en-US" sz="1200" dirty="0">
                <a:solidFill>
                  <a:srgbClr val="000000"/>
                </a:solidFill>
                <a:latin typeface="Arial"/>
              </a:rPr>
              <a:t>Step 7.  Enter password.  Passwords created (Army Standard), must be a minimum of 15 characters consisting of two uppercase letters, two lowercase letters, two numerals and two special characters.</a:t>
            </a:r>
          </a:p>
          <a:p>
            <a:pPr marL="228600" lvl="1" indent="0" defTabSz="685800">
              <a:buNone/>
              <a:defRPr/>
            </a:pPr>
            <a:r>
              <a:rPr lang="en-US" sz="1200" dirty="0">
                <a:solidFill>
                  <a:srgbClr val="000000"/>
                </a:solidFill>
                <a:latin typeface="Arial"/>
              </a:rPr>
              <a:t>Step 8.  Select your security question and provide your answer.  Note, it is important to remember your security question and answer. You will need to know this information if you forget your password and need to change it.</a:t>
            </a:r>
          </a:p>
          <a:p>
            <a:pPr marL="228600" lvl="1" indent="0" defTabSz="685800">
              <a:buNone/>
              <a:defRPr/>
            </a:pPr>
            <a:r>
              <a:rPr lang="en-US" sz="1200" dirty="0">
                <a:solidFill>
                  <a:srgbClr val="000000"/>
                </a:solidFill>
                <a:latin typeface="Arial"/>
              </a:rPr>
              <a:t>Step 9.  Select email notification preferences.</a:t>
            </a:r>
          </a:p>
          <a:p>
            <a:pPr marL="228600" lvl="1" indent="0" defTabSz="685800">
              <a:buNone/>
              <a:defRPr/>
            </a:pPr>
            <a:r>
              <a:rPr lang="en-US" sz="1200" dirty="0">
                <a:solidFill>
                  <a:srgbClr val="000000"/>
                </a:solidFill>
                <a:latin typeface="Arial"/>
              </a:rPr>
              <a:t>Step 10.  Click on "Save".</a:t>
            </a:r>
          </a:p>
          <a:p>
            <a:pPr marL="0" indent="0">
              <a:buNone/>
              <a:defRPr/>
            </a:pPr>
            <a:r>
              <a:rPr lang="en-US" sz="1400" dirty="0" smtClean="0">
                <a:solidFill>
                  <a:srgbClr val="000000"/>
                </a:solidFill>
                <a:latin typeface="Arial"/>
              </a:rPr>
              <a:t>B.  Once </a:t>
            </a:r>
            <a:r>
              <a:rPr lang="en-US" sz="1400" dirty="0">
                <a:solidFill>
                  <a:srgbClr val="000000"/>
                </a:solidFill>
                <a:latin typeface="Arial"/>
              </a:rPr>
              <a:t>your request has been saved, </a:t>
            </a:r>
            <a:r>
              <a:rPr lang="en-US" sz="1400" dirty="0" smtClean="0">
                <a:solidFill>
                  <a:srgbClr val="000000"/>
                </a:solidFill>
                <a:latin typeface="Arial"/>
              </a:rPr>
              <a:t>Range Control will </a:t>
            </a:r>
            <a:r>
              <a:rPr lang="en-US" sz="1400" dirty="0">
                <a:solidFill>
                  <a:srgbClr val="000000"/>
                </a:solidFill>
                <a:latin typeface="Arial"/>
              </a:rPr>
              <a:t>receive an email that your request has been submitted.</a:t>
            </a:r>
          </a:p>
          <a:p>
            <a:pPr marL="0" indent="0">
              <a:buNone/>
              <a:defRPr/>
            </a:pPr>
            <a:r>
              <a:rPr lang="en-US" sz="1400" dirty="0" smtClean="0">
                <a:solidFill>
                  <a:srgbClr val="000000"/>
                </a:solidFill>
                <a:latin typeface="Arial"/>
              </a:rPr>
              <a:t>C.  Upon </a:t>
            </a:r>
            <a:r>
              <a:rPr lang="en-US" sz="1400" dirty="0">
                <a:solidFill>
                  <a:srgbClr val="000000"/>
                </a:solidFill>
                <a:latin typeface="Arial"/>
              </a:rPr>
              <a:t>approval of your request, you will receive an email back from RFMSS that your account is active. </a:t>
            </a:r>
            <a:endParaRPr lang="en-US" sz="1400" dirty="0">
              <a:solidFill>
                <a:srgbClr val="000000"/>
              </a:solidFill>
              <a:latin typeface="Arial"/>
            </a:endParaRPr>
          </a:p>
        </p:txBody>
      </p:sp>
      <p:sp>
        <p:nvSpPr>
          <p:cNvPr id="2" name="TextBox 1"/>
          <p:cNvSpPr txBox="1"/>
          <p:nvPr/>
        </p:nvSpPr>
        <p:spPr>
          <a:xfrm>
            <a:off x="7741424" y="523359"/>
            <a:ext cx="1364476" cy="369332"/>
          </a:xfrm>
          <a:prstGeom prst="rect">
            <a:avLst/>
          </a:prstGeom>
          <a:noFill/>
        </p:spPr>
        <p:txBody>
          <a:bodyPr wrap="none" rtlCol="0">
            <a:spAutoFit/>
          </a:bodyPr>
          <a:lstStyle/>
          <a:p>
            <a:r>
              <a:rPr lang="en-US" dirty="0" smtClean="0">
                <a:latin typeface="Arial" panose="020B0604020202020204" pitchFamily="34" charset="0"/>
                <a:cs typeface="Arial" panose="020B0604020202020204" pitchFamily="34" charset="0"/>
              </a:rPr>
              <a:t>Page 1 of 2</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325688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8"/>
          <p:cNvSpPr>
            <a:spLocks noChangeArrowheads="1"/>
          </p:cNvSpPr>
          <p:nvPr/>
        </p:nvSpPr>
        <p:spPr bwMode="auto">
          <a:xfrm>
            <a:off x="4449763" y="3678238"/>
            <a:ext cx="3087687"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6150" name="Rectangle 9"/>
          <p:cNvSpPr>
            <a:spLocks noChangeArrowheads="1"/>
          </p:cNvSpPr>
          <p:nvPr/>
        </p:nvSpPr>
        <p:spPr bwMode="auto">
          <a:xfrm>
            <a:off x="4449763" y="4067175"/>
            <a:ext cx="38481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6151" name="Rectangle 10"/>
          <p:cNvSpPr>
            <a:spLocks noChangeArrowheads="1"/>
          </p:cNvSpPr>
          <p:nvPr/>
        </p:nvSpPr>
        <p:spPr bwMode="auto">
          <a:xfrm>
            <a:off x="4449763" y="4451350"/>
            <a:ext cx="3103562"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6152" name="Rectangle 11"/>
          <p:cNvSpPr>
            <a:spLocks noChangeArrowheads="1"/>
          </p:cNvSpPr>
          <p:nvPr/>
        </p:nvSpPr>
        <p:spPr bwMode="auto">
          <a:xfrm>
            <a:off x="4449763" y="4838700"/>
            <a:ext cx="2308225"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6162" name="Rectangle 23"/>
          <p:cNvSpPr>
            <a:spLocks noChangeArrowheads="1"/>
          </p:cNvSpPr>
          <p:nvPr/>
        </p:nvSpPr>
        <p:spPr bwMode="auto">
          <a:xfrm>
            <a:off x="2181302" y="82952"/>
            <a:ext cx="5400326" cy="582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3200" dirty="0" smtClean="0"/>
              <a:t>RFMSS Account Fact </a:t>
            </a:r>
            <a:r>
              <a:rPr lang="en-US" altLang="en-US" sz="3200" dirty="0"/>
              <a:t>Sheet </a:t>
            </a:r>
            <a:endParaRPr lang="en-US" altLang="en-US" sz="3200" dirty="0"/>
          </a:p>
        </p:txBody>
      </p:sp>
      <p:sp>
        <p:nvSpPr>
          <p:cNvPr id="19" name="Rectangle 740"/>
          <p:cNvSpPr txBox="1">
            <a:spLocks noChangeArrowheads="1"/>
          </p:cNvSpPr>
          <p:nvPr/>
        </p:nvSpPr>
        <p:spPr bwMode="auto">
          <a:xfrm>
            <a:off x="304801" y="990600"/>
            <a:ext cx="8610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AutoNum type="alphaUcPeriod" startAt="4"/>
            </a:pPr>
            <a:r>
              <a:rPr lang="en-US" sz="2000" dirty="0" smtClean="0">
                <a:latin typeface="Arial" panose="020B0604020202020204" pitchFamily="34" charset="0"/>
                <a:cs typeface="Arial" panose="020B0604020202020204" pitchFamily="34" charset="0"/>
              </a:rPr>
              <a:t>  Steps to reactivate RFMSS account.  </a:t>
            </a:r>
          </a:p>
          <a:p>
            <a:pPr marL="0" indent="0" defTabSz="342900">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1.  RFMSS </a:t>
            </a:r>
            <a:r>
              <a:rPr lang="en-US" sz="2000" dirty="0">
                <a:latin typeface="Arial" panose="020B0604020202020204" pitchFamily="34" charset="0"/>
                <a:cs typeface="Arial" panose="020B0604020202020204" pitchFamily="34" charset="0"/>
              </a:rPr>
              <a:t>user accounts that have not been active for the last 35 days will be placed in a "system deactivation" status</a:t>
            </a:r>
            <a:r>
              <a:rPr lang="en-US" sz="2000" dirty="0" smtClean="0">
                <a:latin typeface="Arial" panose="020B0604020202020204" pitchFamily="34" charset="0"/>
                <a:cs typeface="Arial" panose="020B0604020202020204" pitchFamily="34" charset="0"/>
              </a:rPr>
              <a:t>.</a:t>
            </a:r>
          </a:p>
          <a:p>
            <a:pPr marL="0" indent="0" defTabSz="342900">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2.  The </a:t>
            </a:r>
            <a:r>
              <a:rPr lang="en-US" sz="2000" dirty="0">
                <a:latin typeface="Arial" panose="020B0604020202020204" pitchFamily="34" charset="0"/>
                <a:cs typeface="Arial" panose="020B0604020202020204" pitchFamily="34" charset="0"/>
              </a:rPr>
              <a:t>deactivation is </a:t>
            </a:r>
            <a:r>
              <a:rPr lang="en-US" sz="2000" dirty="0" err="1">
                <a:latin typeface="Arial" panose="020B0604020202020204" pitchFamily="34" charset="0"/>
                <a:cs typeface="Arial" panose="020B0604020202020204" pitchFamily="34" charset="0"/>
              </a:rPr>
              <a:t>IAW</a:t>
            </a:r>
            <a:r>
              <a:rPr lang="en-US" sz="2000" dirty="0">
                <a:latin typeface="Arial" panose="020B0604020202020204" pitchFamily="34" charset="0"/>
                <a:cs typeface="Arial" panose="020B0604020202020204" pitchFamily="34" charset="0"/>
              </a:rPr>
              <a:t> Information Assurance Polices. </a:t>
            </a:r>
            <a:endParaRPr lang="en-US" sz="2000" dirty="0" smtClean="0">
              <a:latin typeface="Arial" panose="020B0604020202020204" pitchFamily="34" charset="0"/>
              <a:cs typeface="Arial" panose="020B0604020202020204" pitchFamily="34" charset="0"/>
            </a:endParaRPr>
          </a:p>
          <a:p>
            <a:pPr marL="0" indent="0" defTabSz="342900">
              <a:buNone/>
            </a:pPr>
            <a:r>
              <a:rPr lang="en-US" sz="2000" dirty="0" smtClean="0">
                <a:latin typeface="Arial" panose="020B0604020202020204" pitchFamily="34" charset="0"/>
                <a:cs typeface="Arial" panose="020B0604020202020204" pitchFamily="34" charset="0"/>
              </a:rPr>
              <a:t>	3.  To </a:t>
            </a:r>
            <a:r>
              <a:rPr lang="en-US" sz="2000" dirty="0">
                <a:latin typeface="Arial" panose="020B0604020202020204" pitchFamily="34" charset="0"/>
                <a:cs typeface="Arial" panose="020B0604020202020204" pitchFamily="34" charset="0"/>
              </a:rPr>
              <a:t>reinitiate the account, the RFMSS user </a:t>
            </a:r>
            <a:r>
              <a:rPr lang="en-US" sz="2000" dirty="0" smtClean="0">
                <a:latin typeface="Arial" panose="020B0604020202020204" pitchFamily="34" charset="0"/>
                <a:cs typeface="Arial" panose="020B0604020202020204" pitchFamily="34" charset="0"/>
              </a:rPr>
              <a:t>contacts one of the following individuals:</a:t>
            </a:r>
          </a:p>
          <a:p>
            <a:pPr marL="0" indent="0" defTabSz="342900">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	a.  Jeff </a:t>
            </a:r>
            <a:r>
              <a:rPr lang="en-US" sz="2000" dirty="0">
                <a:latin typeface="Arial" panose="020B0604020202020204" pitchFamily="34" charset="0"/>
                <a:cs typeface="Arial" panose="020B0604020202020204" pitchFamily="34" charset="0"/>
              </a:rPr>
              <a:t>Bush 912-435-8179 </a:t>
            </a:r>
          </a:p>
          <a:p>
            <a:pPr marL="0" indent="0" defTabSz="342900">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	b. </a:t>
            </a:r>
            <a:r>
              <a:rPr lang="en-US" sz="2000" dirty="0">
                <a:latin typeface="Arial" panose="020B0604020202020204" pitchFamily="34" charset="0"/>
                <a:cs typeface="Arial" panose="020B0604020202020204" pitchFamily="34" charset="0"/>
              </a:rPr>
              <a:t>	Kevin Harding 912-435-8142</a:t>
            </a:r>
          </a:p>
          <a:p>
            <a:pPr marL="0" indent="0" defTabSz="342900">
              <a:buNone/>
            </a:pPr>
            <a:r>
              <a:rPr lang="en-US" sz="2000" dirty="0" smtClean="0">
                <a:latin typeface="Arial" panose="020B0604020202020204" pitchFamily="34" charset="0"/>
                <a:cs typeface="Arial" panose="020B0604020202020204" pitchFamily="34" charset="0"/>
              </a:rPr>
              <a:t>		c.  Karen </a:t>
            </a:r>
            <a:r>
              <a:rPr lang="en-US" sz="2000" dirty="0">
                <a:latin typeface="Arial" panose="020B0604020202020204" pitchFamily="34" charset="0"/>
                <a:cs typeface="Arial" panose="020B0604020202020204" pitchFamily="34" charset="0"/>
              </a:rPr>
              <a:t>Sheeran 912-435-8144.  </a:t>
            </a:r>
            <a:endParaRPr lang="en-US" sz="2000" dirty="0" smtClean="0">
              <a:latin typeface="Arial" panose="020B0604020202020204" pitchFamily="34" charset="0"/>
              <a:cs typeface="Arial" panose="020B0604020202020204" pitchFamily="34" charset="0"/>
            </a:endParaRPr>
          </a:p>
          <a:p>
            <a:pPr marL="0" indent="0" defTabSz="342900">
              <a:buNone/>
            </a:pPr>
            <a:r>
              <a:rPr lang="en-US" sz="2000" dirty="0" smtClean="0">
                <a:latin typeface="Arial" panose="020B0604020202020204" pitchFamily="34" charset="0"/>
                <a:cs typeface="Arial" panose="020B0604020202020204" pitchFamily="34" charset="0"/>
              </a:rPr>
              <a:t>	4.  Once </a:t>
            </a:r>
            <a:r>
              <a:rPr lang="en-US" sz="2000" dirty="0">
                <a:latin typeface="Arial" panose="020B0604020202020204" pitchFamily="34" charset="0"/>
                <a:cs typeface="Arial" panose="020B0604020202020204" pitchFamily="34" charset="0"/>
              </a:rPr>
              <a:t>the account has been reactivated, the user </a:t>
            </a:r>
            <a:r>
              <a:rPr lang="en-US" sz="2000" b="1" u="sng" dirty="0">
                <a:latin typeface="Arial" panose="020B0604020202020204" pitchFamily="34" charset="0"/>
                <a:cs typeface="Arial" panose="020B0604020202020204" pitchFamily="34" charset="0"/>
              </a:rPr>
              <a:t>must</a:t>
            </a:r>
            <a:r>
              <a:rPr lang="en-US" sz="2000" dirty="0">
                <a:latin typeface="Arial" panose="020B0604020202020204" pitchFamily="34" charset="0"/>
                <a:cs typeface="Arial" panose="020B0604020202020204" pitchFamily="34" charset="0"/>
              </a:rPr>
              <a:t> login to RFMSS the same day to complete the process.  </a:t>
            </a:r>
          </a:p>
        </p:txBody>
      </p:sp>
      <p:sp>
        <p:nvSpPr>
          <p:cNvPr id="8" name="TextBox 7"/>
          <p:cNvSpPr txBox="1"/>
          <p:nvPr/>
        </p:nvSpPr>
        <p:spPr>
          <a:xfrm>
            <a:off x="7741424" y="523359"/>
            <a:ext cx="1364476" cy="369332"/>
          </a:xfrm>
          <a:prstGeom prst="rect">
            <a:avLst/>
          </a:prstGeom>
          <a:noFill/>
        </p:spPr>
        <p:txBody>
          <a:bodyPr wrap="none" rtlCol="0">
            <a:spAutoFit/>
          </a:bodyPr>
          <a:lstStyle/>
          <a:p>
            <a:r>
              <a:rPr lang="en-US" dirty="0" smtClean="0">
                <a:latin typeface="Arial" panose="020B0604020202020204" pitchFamily="34" charset="0"/>
                <a:cs typeface="Arial" panose="020B0604020202020204" pitchFamily="34" charset="0"/>
              </a:rPr>
              <a:t>Page 2 of 2</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3278311"/>
      </p:ext>
    </p:extLst>
  </p:cSld>
  <p:clrMapOvr>
    <a:masterClrMapping/>
  </p:clrMapOvr>
  <p:transition/>
</p:sld>
</file>

<file path=ppt/theme/theme1.xml><?xml version="1.0" encoding="utf-8"?>
<a:theme xmlns:a="http://schemas.openxmlformats.org/drawingml/2006/main" name="1_IMCOM Briefing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 Slide Master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3619</TotalTime>
  <Words>418</Words>
  <Application>Microsoft Office PowerPoint</Application>
  <PresentationFormat>On-screen Show (4:3)</PresentationFormat>
  <Paragraphs>55</Paragraphs>
  <Slides>2</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vt:i4>
      </vt:variant>
    </vt:vector>
  </HeadingPairs>
  <TitlesOfParts>
    <vt:vector size="8" baseType="lpstr">
      <vt:lpstr>Arial</vt:lpstr>
      <vt:lpstr>Calibri</vt:lpstr>
      <vt:lpstr>Calibri Light</vt:lpstr>
      <vt:lpstr>Times New Roman</vt:lpstr>
      <vt:lpstr>1_IMCOM Briefing Template</vt:lpstr>
      <vt:lpstr>Content Slide Master Template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travis.r.mobley</dc:creator>
  <cp:lastModifiedBy>Green, Paul G CIV USA IMCOM</cp:lastModifiedBy>
  <cp:revision>192</cp:revision>
  <cp:lastPrinted>2018-01-11T19:59:36Z</cp:lastPrinted>
  <dcterms:created xsi:type="dcterms:W3CDTF">2009-08-13T13:29:36Z</dcterms:created>
  <dcterms:modified xsi:type="dcterms:W3CDTF">2019-03-08T20:48:12Z</dcterms:modified>
</cp:coreProperties>
</file>