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9.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66" r:id="rId2"/>
    <p:sldId id="381" r:id="rId3"/>
    <p:sldId id="373" r:id="rId4"/>
    <p:sldId id="405" r:id="rId5"/>
    <p:sldId id="406" r:id="rId6"/>
    <p:sldId id="372" r:id="rId7"/>
    <p:sldId id="407" r:id="rId8"/>
    <p:sldId id="399" r:id="rId9"/>
    <p:sldId id="411" r:id="rId10"/>
    <p:sldId id="416" r:id="rId11"/>
    <p:sldId id="374" r:id="rId12"/>
    <p:sldId id="413" r:id="rId13"/>
    <p:sldId id="368" r:id="rId14"/>
    <p:sldId id="376" r:id="rId15"/>
    <p:sldId id="401" r:id="rId16"/>
    <p:sldId id="390" r:id="rId17"/>
    <p:sldId id="369" r:id="rId18"/>
    <p:sldId id="366" r:id="rId19"/>
    <p:sldId id="377" r:id="rId20"/>
    <p:sldId id="378" r:id="rId21"/>
    <p:sldId id="410" r:id="rId22"/>
    <p:sldId id="417"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890" userDrawn="1">
          <p15:clr>
            <a:srgbClr val="A4A3A4"/>
          </p15:clr>
        </p15:guide>
        <p15:guide id="3" orient="horz" pos="2880" userDrawn="1">
          <p15:clr>
            <a:srgbClr val="A4A3A4"/>
          </p15:clr>
        </p15:guide>
        <p15:guide id="4" pos="3870" userDrawn="1">
          <p15:clr>
            <a:srgbClr val="A4A3A4"/>
          </p15:clr>
        </p15:guide>
        <p15:guide id="5" pos="216" userDrawn="1">
          <p15:clr>
            <a:srgbClr val="A4A3A4"/>
          </p15:clr>
        </p15:guide>
        <p15:guide id="6" pos="5544" userDrawn="1">
          <p15:clr>
            <a:srgbClr val="A4A3A4"/>
          </p15:clr>
        </p15:guide>
        <p15:guide id="7" orient="horz" pos="288" userDrawn="1">
          <p15:clr>
            <a:srgbClr val="A4A3A4"/>
          </p15:clr>
        </p15:guide>
        <p15:guide id="8" orient="horz" pos="4032" userDrawn="1">
          <p15:clr>
            <a:srgbClr val="A4A3A4"/>
          </p15:clr>
        </p15:guide>
        <p15:guide id="9" pos="1998" userDrawn="1">
          <p15:clr>
            <a:srgbClr val="A4A3A4"/>
          </p15:clr>
        </p15:guide>
        <p15:guide id="10" pos="37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EEK, Eve" initials="ME" lastIdx="3" clrIdx="0">
    <p:extLst>
      <p:ext uri="{19B8F6BF-5375-455C-9EA6-DF929625EA0E}">
        <p15:presenceInfo xmlns:p15="http://schemas.microsoft.com/office/powerpoint/2012/main" userId="S-1-5-21-2076772084-2121690230-1399616324-8664" providerId="AD"/>
      </p:ext>
    </p:extLst>
  </p:cmAuthor>
  <p:cmAuthor id="3" name="SMITH, Keira" initials="SK" lastIdx="22" clrIdx="1">
    <p:extLst>
      <p:ext uri="{19B8F6BF-5375-455C-9EA6-DF929625EA0E}">
        <p15:presenceInfo xmlns:p15="http://schemas.microsoft.com/office/powerpoint/2012/main" userId="SMITH, Keira" providerId="None"/>
      </p:ext>
    </p:extLst>
  </p:cmAuthor>
  <p:cmAuthor id="4" name="ROSENBERG, Susan" initials="RS" lastIdx="6" clrIdx="2">
    <p:extLst>
      <p:ext uri="{19B8F6BF-5375-455C-9EA6-DF929625EA0E}">
        <p15:presenceInfo xmlns:p15="http://schemas.microsoft.com/office/powerpoint/2012/main" userId="S-1-5-21-2076772084-2121690230-1399616324-21598" providerId="AD"/>
      </p:ext>
    </p:extLst>
  </p:cmAuthor>
  <p:cmAuthor id="5" name="Higgs, Jennie" initials="HJ" lastIdx="23" clrIdx="3">
    <p:extLst>
      <p:ext uri="{19B8F6BF-5375-455C-9EA6-DF929625EA0E}">
        <p15:presenceInfo xmlns:p15="http://schemas.microsoft.com/office/powerpoint/2012/main" userId="S-1-5-21-2076772084-2121690230-1399616324-51286" providerId="AD"/>
      </p:ext>
    </p:extLst>
  </p:cmAuthor>
  <p:cmAuthor id="6" name="SMITH, Keira" initials="SK [2]" lastIdx="2" clrIdx="4">
    <p:extLst>
      <p:ext uri="{19B8F6BF-5375-455C-9EA6-DF929625EA0E}">
        <p15:presenceInfo xmlns:p15="http://schemas.microsoft.com/office/powerpoint/2012/main" userId="S-1-5-21-2076772084-2121690230-1399616324-5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325"/>
    <a:srgbClr val="F2B81C"/>
    <a:srgbClr val="F4BF2A"/>
    <a:srgbClr val="AF8924"/>
    <a:srgbClr val="B9BAB2"/>
    <a:srgbClr val="6E6D36"/>
    <a:srgbClr val="A3A151"/>
    <a:srgbClr val="266196"/>
    <a:srgbClr val="60943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904" autoAdjust="0"/>
  </p:normalViewPr>
  <p:slideViewPr>
    <p:cSldViewPr snapToGrid="0">
      <p:cViewPr varScale="1">
        <p:scale>
          <a:sx n="64" d="100"/>
          <a:sy n="64" d="100"/>
        </p:scale>
        <p:origin x="1958" y="62"/>
      </p:cViewPr>
      <p:guideLst>
        <p:guide pos="1890"/>
        <p:guide orient="horz" pos="2880"/>
        <p:guide pos="3870"/>
        <p:guide pos="216"/>
        <p:guide pos="5544"/>
        <p:guide orient="horz" pos="288"/>
        <p:guide orient="horz" pos="4032"/>
        <p:guide pos="1998"/>
        <p:guide pos="3762"/>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3" d="100"/>
          <a:sy n="63"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32336-823D-4AC4-9BA3-A7B5541866D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2576CC-51C0-45B4-8552-9892FDD04986}">
      <dgm:prSet phldrT="[Text]"/>
      <dgm:spPr/>
      <dgm:t>
        <a:bodyPr/>
        <a:lstStyle/>
        <a:p>
          <a:r>
            <a:rPr lang="en-US" dirty="0" smtClean="0"/>
            <a:t>Department of Defense</a:t>
          </a:r>
          <a:endParaRPr lang="en-US" dirty="0"/>
        </a:p>
      </dgm:t>
    </dgm:pt>
    <dgm:pt modelId="{20717060-48F1-49E2-B347-BE302BDFF232}" type="parTrans" cxnId="{01E1A375-D2B7-47F9-9A51-6BA4D6E89BE4}">
      <dgm:prSet/>
      <dgm:spPr/>
      <dgm:t>
        <a:bodyPr/>
        <a:lstStyle/>
        <a:p>
          <a:endParaRPr lang="en-US"/>
        </a:p>
      </dgm:t>
    </dgm:pt>
    <dgm:pt modelId="{20B6247D-6B58-421F-9641-838FC1ECA591}" type="sibTrans" cxnId="{01E1A375-D2B7-47F9-9A51-6BA4D6E89BE4}">
      <dgm:prSet/>
      <dgm:spPr/>
      <dgm:t>
        <a:bodyPr/>
        <a:lstStyle/>
        <a:p>
          <a:endParaRPr lang="en-US"/>
        </a:p>
      </dgm:t>
    </dgm:pt>
    <dgm:pt modelId="{32B66861-AF95-417A-95A2-4BC3F2BAC978}">
      <dgm:prSet phldrT="[Text]"/>
      <dgm:spPr/>
      <dgm:t>
        <a:bodyPr/>
        <a:lstStyle/>
        <a:p>
          <a:r>
            <a:rPr lang="en-US" dirty="0" smtClean="0"/>
            <a:t>Army</a:t>
          </a:r>
          <a:endParaRPr lang="en-US" dirty="0"/>
        </a:p>
      </dgm:t>
    </dgm:pt>
    <dgm:pt modelId="{0368D15F-8A1B-41E1-9F6F-7EAD43CEF5B2}" type="parTrans" cxnId="{C87497DB-76E8-4A34-AA86-7D9EDC871644}">
      <dgm:prSet/>
      <dgm:spPr/>
      <dgm:t>
        <a:bodyPr/>
        <a:lstStyle/>
        <a:p>
          <a:endParaRPr lang="en-US"/>
        </a:p>
      </dgm:t>
    </dgm:pt>
    <dgm:pt modelId="{3BE737E4-FFB2-4C23-B5DB-51F3870782F8}" type="sibTrans" cxnId="{C87497DB-76E8-4A34-AA86-7D9EDC871644}">
      <dgm:prSet/>
      <dgm:spPr/>
      <dgm:t>
        <a:bodyPr/>
        <a:lstStyle/>
        <a:p>
          <a:endParaRPr lang="en-US"/>
        </a:p>
      </dgm:t>
    </dgm:pt>
    <dgm:pt modelId="{78D1D95C-45B6-4900-A437-4ABC0FB6CF26}">
      <dgm:prSet phldrT="[Text]"/>
      <dgm:spPr/>
      <dgm:t>
        <a:bodyPr/>
        <a:lstStyle/>
        <a:p>
          <a:r>
            <a:rPr lang="en-US" dirty="0" smtClean="0"/>
            <a:t>Active Duty</a:t>
          </a:r>
          <a:endParaRPr lang="en-US" dirty="0"/>
        </a:p>
      </dgm:t>
    </dgm:pt>
    <dgm:pt modelId="{9A879FBD-0CA4-44D3-9B49-BA4310DEA1A6}" type="parTrans" cxnId="{FB8DCE45-2698-4DC5-B9DA-0B07F6B8146C}">
      <dgm:prSet/>
      <dgm:spPr/>
      <dgm:t>
        <a:bodyPr/>
        <a:lstStyle/>
        <a:p>
          <a:endParaRPr lang="en-US"/>
        </a:p>
      </dgm:t>
    </dgm:pt>
    <dgm:pt modelId="{4F611537-0665-4F96-AA32-8652FA9E61A1}" type="sibTrans" cxnId="{FB8DCE45-2698-4DC5-B9DA-0B07F6B8146C}">
      <dgm:prSet/>
      <dgm:spPr/>
      <dgm:t>
        <a:bodyPr/>
        <a:lstStyle/>
        <a:p>
          <a:endParaRPr lang="en-US"/>
        </a:p>
      </dgm:t>
    </dgm:pt>
    <dgm:pt modelId="{80E20F44-7C3E-471A-95D8-EAAB18F63A61}">
      <dgm:prSet phldrT="[Text]"/>
      <dgm:spPr/>
      <dgm:t>
        <a:bodyPr/>
        <a:lstStyle/>
        <a:p>
          <a:r>
            <a:rPr lang="en-US" dirty="0" smtClean="0"/>
            <a:t>Reserve Components</a:t>
          </a:r>
          <a:endParaRPr lang="en-US" dirty="0"/>
        </a:p>
      </dgm:t>
    </dgm:pt>
    <dgm:pt modelId="{089C3611-4CC8-4564-B583-F5EFCDF41916}" type="parTrans" cxnId="{FE34EA7A-90FB-4CAC-B100-232B5C962647}">
      <dgm:prSet/>
      <dgm:spPr/>
      <dgm:t>
        <a:bodyPr/>
        <a:lstStyle/>
        <a:p>
          <a:endParaRPr lang="en-US"/>
        </a:p>
      </dgm:t>
    </dgm:pt>
    <dgm:pt modelId="{4748DA67-8743-43EB-A0EC-B7E845A7CA63}" type="sibTrans" cxnId="{FE34EA7A-90FB-4CAC-B100-232B5C962647}">
      <dgm:prSet/>
      <dgm:spPr/>
      <dgm:t>
        <a:bodyPr/>
        <a:lstStyle/>
        <a:p>
          <a:endParaRPr lang="en-US"/>
        </a:p>
      </dgm:t>
    </dgm:pt>
    <dgm:pt modelId="{6365AF97-7EE5-4CAF-8653-83A1A7ED78D6}">
      <dgm:prSet phldrT="[Text]"/>
      <dgm:spPr/>
      <dgm:t>
        <a:bodyPr/>
        <a:lstStyle/>
        <a:p>
          <a:r>
            <a:rPr lang="en-US" dirty="0" smtClean="0"/>
            <a:t>Navy</a:t>
          </a:r>
          <a:endParaRPr lang="en-US" dirty="0"/>
        </a:p>
      </dgm:t>
    </dgm:pt>
    <dgm:pt modelId="{8A1CCA87-9E80-4652-A1C8-D28958D87B1F}" type="parTrans" cxnId="{8EC1F08D-9DDC-4146-96AB-D440D71A4883}">
      <dgm:prSet/>
      <dgm:spPr/>
      <dgm:t>
        <a:bodyPr/>
        <a:lstStyle/>
        <a:p>
          <a:endParaRPr lang="en-US"/>
        </a:p>
      </dgm:t>
    </dgm:pt>
    <dgm:pt modelId="{3EE8CB71-902F-42A4-B1A7-95E1DA5B1FA8}" type="sibTrans" cxnId="{8EC1F08D-9DDC-4146-96AB-D440D71A4883}">
      <dgm:prSet/>
      <dgm:spPr/>
      <dgm:t>
        <a:bodyPr/>
        <a:lstStyle/>
        <a:p>
          <a:endParaRPr lang="en-US"/>
        </a:p>
      </dgm:t>
    </dgm:pt>
    <dgm:pt modelId="{CD06E928-BE63-4A42-8D63-F7ACE02D9BFD}">
      <dgm:prSet/>
      <dgm:spPr/>
      <dgm:t>
        <a:bodyPr/>
        <a:lstStyle/>
        <a:p>
          <a:r>
            <a:rPr lang="en-US" dirty="0" smtClean="0"/>
            <a:t>Air Force</a:t>
          </a:r>
          <a:endParaRPr lang="en-US" dirty="0"/>
        </a:p>
      </dgm:t>
    </dgm:pt>
    <dgm:pt modelId="{AEA0E2A5-FD1D-4076-AC55-8A71F1FDCDCD}" type="parTrans" cxnId="{AFD63F3C-6AB7-4E64-B419-9CBCB548DD7E}">
      <dgm:prSet/>
      <dgm:spPr/>
      <dgm:t>
        <a:bodyPr/>
        <a:lstStyle/>
        <a:p>
          <a:endParaRPr lang="en-US"/>
        </a:p>
      </dgm:t>
    </dgm:pt>
    <dgm:pt modelId="{240497DB-8168-4A3E-9F06-BD59042F1438}" type="sibTrans" cxnId="{AFD63F3C-6AB7-4E64-B419-9CBCB548DD7E}">
      <dgm:prSet/>
      <dgm:spPr/>
      <dgm:t>
        <a:bodyPr/>
        <a:lstStyle/>
        <a:p>
          <a:endParaRPr lang="en-US"/>
        </a:p>
      </dgm:t>
    </dgm:pt>
    <dgm:pt modelId="{51DD46A9-8614-46EF-858D-4594FC8F9A7F}">
      <dgm:prSet phldrT="[Text]"/>
      <dgm:spPr/>
      <dgm:t>
        <a:bodyPr/>
        <a:lstStyle/>
        <a:p>
          <a:r>
            <a:rPr lang="en-US" dirty="0" smtClean="0"/>
            <a:t>Civilians</a:t>
          </a:r>
          <a:endParaRPr lang="en-US" dirty="0"/>
        </a:p>
      </dgm:t>
    </dgm:pt>
    <dgm:pt modelId="{6D4E0FE5-5B24-4C06-B8B9-1020A9EA4D95}" type="parTrans" cxnId="{21C329F2-B008-43EA-A696-2F552BD6C60D}">
      <dgm:prSet/>
      <dgm:spPr/>
      <dgm:t>
        <a:bodyPr/>
        <a:lstStyle/>
        <a:p>
          <a:endParaRPr lang="en-US"/>
        </a:p>
      </dgm:t>
    </dgm:pt>
    <dgm:pt modelId="{AED20ECD-BE73-407D-BF90-6CB9DBEAE4A7}" type="sibTrans" cxnId="{21C329F2-B008-43EA-A696-2F552BD6C60D}">
      <dgm:prSet/>
      <dgm:spPr/>
      <dgm:t>
        <a:bodyPr/>
        <a:lstStyle/>
        <a:p>
          <a:endParaRPr lang="en-US"/>
        </a:p>
      </dgm:t>
    </dgm:pt>
    <dgm:pt modelId="{C75C0A7B-C41B-4705-89C1-97363AA580AA}">
      <dgm:prSet/>
      <dgm:spPr/>
      <dgm:t>
        <a:bodyPr/>
        <a:lstStyle/>
        <a:p>
          <a:r>
            <a:rPr lang="en-US" dirty="0" smtClean="0"/>
            <a:t>Office of the Secretary of Defense</a:t>
          </a:r>
          <a:endParaRPr lang="en-US" dirty="0"/>
        </a:p>
      </dgm:t>
    </dgm:pt>
    <dgm:pt modelId="{6D98AA62-CA42-4FA0-BAA1-993F2A123AE3}" type="parTrans" cxnId="{D6082D10-2218-48FE-8584-B82D49678E15}">
      <dgm:prSet/>
      <dgm:spPr/>
      <dgm:t>
        <a:bodyPr/>
        <a:lstStyle/>
        <a:p>
          <a:endParaRPr lang="en-US"/>
        </a:p>
      </dgm:t>
    </dgm:pt>
    <dgm:pt modelId="{58AEE65A-1C29-4B73-9449-C186440E794E}" type="sibTrans" cxnId="{D6082D10-2218-48FE-8584-B82D49678E15}">
      <dgm:prSet/>
      <dgm:spPr/>
      <dgm:t>
        <a:bodyPr/>
        <a:lstStyle/>
        <a:p>
          <a:endParaRPr lang="en-US"/>
        </a:p>
      </dgm:t>
    </dgm:pt>
    <dgm:pt modelId="{83D54C71-EA85-42D2-AC0F-D22DDBEB64F8}" type="pres">
      <dgm:prSet presAssocID="{88232336-823D-4AC4-9BA3-A7B5541866D9}" presName="hierChild1" presStyleCnt="0">
        <dgm:presLayoutVars>
          <dgm:chPref val="1"/>
          <dgm:dir/>
          <dgm:animOne val="branch"/>
          <dgm:animLvl val="lvl"/>
          <dgm:resizeHandles/>
        </dgm:presLayoutVars>
      </dgm:prSet>
      <dgm:spPr/>
      <dgm:t>
        <a:bodyPr/>
        <a:lstStyle/>
        <a:p>
          <a:endParaRPr lang="en-US"/>
        </a:p>
      </dgm:t>
    </dgm:pt>
    <dgm:pt modelId="{B57FDEBC-9B1C-4C78-AC00-DC07FA46E400}" type="pres">
      <dgm:prSet presAssocID="{462576CC-51C0-45B4-8552-9892FDD04986}" presName="hierRoot1" presStyleCnt="0"/>
      <dgm:spPr/>
    </dgm:pt>
    <dgm:pt modelId="{D2BBAC36-64ED-4A49-B041-A6C94E16687E}" type="pres">
      <dgm:prSet presAssocID="{462576CC-51C0-45B4-8552-9892FDD04986}" presName="composite" presStyleCnt="0"/>
      <dgm:spPr/>
    </dgm:pt>
    <dgm:pt modelId="{BAD25D5E-4C68-47F4-99D1-E8537EA75D7F}" type="pres">
      <dgm:prSet presAssocID="{462576CC-51C0-45B4-8552-9892FDD04986}" presName="background" presStyleLbl="node0" presStyleIdx="0" presStyleCnt="1"/>
      <dgm:spPr>
        <a:solidFill>
          <a:schemeClr val="bg2">
            <a:lumMod val="75000"/>
          </a:schemeClr>
        </a:solidFill>
      </dgm:spPr>
    </dgm:pt>
    <dgm:pt modelId="{1E6FF568-DB85-452C-A1DE-52E0DEB19446}" type="pres">
      <dgm:prSet presAssocID="{462576CC-51C0-45B4-8552-9892FDD04986}" presName="text" presStyleLbl="fgAcc0" presStyleIdx="0" presStyleCnt="1">
        <dgm:presLayoutVars>
          <dgm:chPref val="3"/>
        </dgm:presLayoutVars>
      </dgm:prSet>
      <dgm:spPr/>
      <dgm:t>
        <a:bodyPr/>
        <a:lstStyle/>
        <a:p>
          <a:endParaRPr lang="en-US"/>
        </a:p>
      </dgm:t>
    </dgm:pt>
    <dgm:pt modelId="{087AE507-E3B3-4352-9ACF-E2C89DEE52FD}" type="pres">
      <dgm:prSet presAssocID="{462576CC-51C0-45B4-8552-9892FDD04986}" presName="hierChild2" presStyleCnt="0"/>
      <dgm:spPr/>
    </dgm:pt>
    <dgm:pt modelId="{D3491067-5A09-42D9-8CE0-5A8AFBDBE7D5}" type="pres">
      <dgm:prSet presAssocID="{0368D15F-8A1B-41E1-9F6F-7EAD43CEF5B2}" presName="Name10" presStyleLbl="parChTrans1D2" presStyleIdx="0" presStyleCnt="4"/>
      <dgm:spPr/>
      <dgm:t>
        <a:bodyPr/>
        <a:lstStyle/>
        <a:p>
          <a:endParaRPr lang="en-US"/>
        </a:p>
      </dgm:t>
    </dgm:pt>
    <dgm:pt modelId="{F15B7155-A12D-431A-BF8C-9F205114D9C0}" type="pres">
      <dgm:prSet presAssocID="{32B66861-AF95-417A-95A2-4BC3F2BAC978}" presName="hierRoot2" presStyleCnt="0"/>
      <dgm:spPr/>
    </dgm:pt>
    <dgm:pt modelId="{3A32A181-9EAE-4FBC-9C4B-1126E69AD06A}" type="pres">
      <dgm:prSet presAssocID="{32B66861-AF95-417A-95A2-4BC3F2BAC978}" presName="composite2" presStyleCnt="0"/>
      <dgm:spPr/>
    </dgm:pt>
    <dgm:pt modelId="{3FA9B0D5-23F4-4257-BFB7-61A88A58ADE4}" type="pres">
      <dgm:prSet presAssocID="{32B66861-AF95-417A-95A2-4BC3F2BAC978}" presName="background2" presStyleLbl="node2" presStyleIdx="0" presStyleCnt="4"/>
      <dgm:spPr>
        <a:solidFill>
          <a:schemeClr val="accent4"/>
        </a:solidFill>
      </dgm:spPr>
    </dgm:pt>
    <dgm:pt modelId="{E2AEE1F0-3123-4C66-B27D-ECDF96905027}" type="pres">
      <dgm:prSet presAssocID="{32B66861-AF95-417A-95A2-4BC3F2BAC978}" presName="text2" presStyleLbl="fgAcc2" presStyleIdx="0" presStyleCnt="4" custLinFactNeighborX="-1093">
        <dgm:presLayoutVars>
          <dgm:chPref val="3"/>
        </dgm:presLayoutVars>
      </dgm:prSet>
      <dgm:spPr/>
      <dgm:t>
        <a:bodyPr/>
        <a:lstStyle/>
        <a:p>
          <a:endParaRPr lang="en-US"/>
        </a:p>
      </dgm:t>
    </dgm:pt>
    <dgm:pt modelId="{A136B5C7-8675-4A04-A0EF-96307C266F62}" type="pres">
      <dgm:prSet presAssocID="{32B66861-AF95-417A-95A2-4BC3F2BAC978}" presName="hierChild3" presStyleCnt="0"/>
      <dgm:spPr/>
    </dgm:pt>
    <dgm:pt modelId="{2C9F113A-8F46-4D17-81F1-956F34EE70FD}" type="pres">
      <dgm:prSet presAssocID="{6D4E0FE5-5B24-4C06-B8B9-1020A9EA4D95}" presName="Name17" presStyleLbl="parChTrans1D3" presStyleIdx="0" presStyleCnt="3"/>
      <dgm:spPr/>
      <dgm:t>
        <a:bodyPr/>
        <a:lstStyle/>
        <a:p>
          <a:endParaRPr lang="en-US"/>
        </a:p>
      </dgm:t>
    </dgm:pt>
    <dgm:pt modelId="{142DB6BC-EA14-4B5D-802B-B2DA101D40AB}" type="pres">
      <dgm:prSet presAssocID="{51DD46A9-8614-46EF-858D-4594FC8F9A7F}" presName="hierRoot3" presStyleCnt="0"/>
      <dgm:spPr/>
    </dgm:pt>
    <dgm:pt modelId="{07F243B6-E580-4C7D-AA97-090693B43A5F}" type="pres">
      <dgm:prSet presAssocID="{51DD46A9-8614-46EF-858D-4594FC8F9A7F}" presName="composite3" presStyleCnt="0"/>
      <dgm:spPr/>
    </dgm:pt>
    <dgm:pt modelId="{D1EC038A-CF0B-4835-9E7F-D240CE2192C8}" type="pres">
      <dgm:prSet presAssocID="{51DD46A9-8614-46EF-858D-4594FC8F9A7F}" presName="background3" presStyleLbl="node3" presStyleIdx="0" presStyleCnt="3"/>
      <dgm:spPr>
        <a:solidFill>
          <a:schemeClr val="accent4"/>
        </a:solidFill>
      </dgm:spPr>
      <dgm:t>
        <a:bodyPr/>
        <a:lstStyle/>
        <a:p>
          <a:endParaRPr lang="en-US"/>
        </a:p>
      </dgm:t>
    </dgm:pt>
    <dgm:pt modelId="{E8E9F96C-36CC-44BB-B025-D917D6FB4C0A}" type="pres">
      <dgm:prSet presAssocID="{51DD46A9-8614-46EF-858D-4594FC8F9A7F}" presName="text3" presStyleLbl="fgAcc3" presStyleIdx="0" presStyleCnt="3">
        <dgm:presLayoutVars>
          <dgm:chPref val="3"/>
        </dgm:presLayoutVars>
      </dgm:prSet>
      <dgm:spPr/>
      <dgm:t>
        <a:bodyPr/>
        <a:lstStyle/>
        <a:p>
          <a:endParaRPr lang="en-US"/>
        </a:p>
      </dgm:t>
    </dgm:pt>
    <dgm:pt modelId="{B6C11966-497C-4B4B-B29B-DB6D69701DFE}" type="pres">
      <dgm:prSet presAssocID="{51DD46A9-8614-46EF-858D-4594FC8F9A7F}" presName="hierChild4" presStyleCnt="0"/>
      <dgm:spPr/>
    </dgm:pt>
    <dgm:pt modelId="{DE25A205-9A03-4392-ABB5-1EFAAE941C3B}" type="pres">
      <dgm:prSet presAssocID="{9A879FBD-0CA4-44D3-9B49-BA4310DEA1A6}" presName="Name17" presStyleLbl="parChTrans1D3" presStyleIdx="1" presStyleCnt="3"/>
      <dgm:spPr/>
      <dgm:t>
        <a:bodyPr/>
        <a:lstStyle/>
        <a:p>
          <a:endParaRPr lang="en-US"/>
        </a:p>
      </dgm:t>
    </dgm:pt>
    <dgm:pt modelId="{BCE26481-78F5-49E4-988C-6C7483F10DB2}" type="pres">
      <dgm:prSet presAssocID="{78D1D95C-45B6-4900-A437-4ABC0FB6CF26}" presName="hierRoot3" presStyleCnt="0"/>
      <dgm:spPr/>
    </dgm:pt>
    <dgm:pt modelId="{139C4AC1-441D-4AC7-AB58-D522D6D0600D}" type="pres">
      <dgm:prSet presAssocID="{78D1D95C-45B6-4900-A437-4ABC0FB6CF26}" presName="composite3" presStyleCnt="0"/>
      <dgm:spPr/>
    </dgm:pt>
    <dgm:pt modelId="{9A3DB48B-2ED9-4BE9-9561-CB8DD875FB11}" type="pres">
      <dgm:prSet presAssocID="{78D1D95C-45B6-4900-A437-4ABC0FB6CF26}" presName="background3" presStyleLbl="node3" presStyleIdx="1" presStyleCnt="3"/>
      <dgm:spPr>
        <a:solidFill>
          <a:schemeClr val="accent4"/>
        </a:solidFill>
      </dgm:spPr>
    </dgm:pt>
    <dgm:pt modelId="{9EF4624B-F368-40EE-B3A2-4BA187C4E526}" type="pres">
      <dgm:prSet presAssocID="{78D1D95C-45B6-4900-A437-4ABC0FB6CF26}" presName="text3" presStyleLbl="fgAcc3" presStyleIdx="1" presStyleCnt="3">
        <dgm:presLayoutVars>
          <dgm:chPref val="3"/>
        </dgm:presLayoutVars>
      </dgm:prSet>
      <dgm:spPr/>
      <dgm:t>
        <a:bodyPr/>
        <a:lstStyle/>
        <a:p>
          <a:endParaRPr lang="en-US"/>
        </a:p>
      </dgm:t>
    </dgm:pt>
    <dgm:pt modelId="{4DF7FA42-740E-42C4-AA12-79A5ACB80992}" type="pres">
      <dgm:prSet presAssocID="{78D1D95C-45B6-4900-A437-4ABC0FB6CF26}" presName="hierChild4" presStyleCnt="0"/>
      <dgm:spPr/>
    </dgm:pt>
    <dgm:pt modelId="{8133CC84-7962-42CB-A620-EE4B21CBDAC4}" type="pres">
      <dgm:prSet presAssocID="{089C3611-4CC8-4564-B583-F5EFCDF41916}" presName="Name17" presStyleLbl="parChTrans1D3" presStyleIdx="2" presStyleCnt="3"/>
      <dgm:spPr/>
      <dgm:t>
        <a:bodyPr/>
        <a:lstStyle/>
        <a:p>
          <a:endParaRPr lang="en-US"/>
        </a:p>
      </dgm:t>
    </dgm:pt>
    <dgm:pt modelId="{A153DD40-9540-4B64-8273-F556D90A12FA}" type="pres">
      <dgm:prSet presAssocID="{80E20F44-7C3E-471A-95D8-EAAB18F63A61}" presName="hierRoot3" presStyleCnt="0"/>
      <dgm:spPr/>
    </dgm:pt>
    <dgm:pt modelId="{D8B574F4-3AE2-4E72-88FD-7D717996CB06}" type="pres">
      <dgm:prSet presAssocID="{80E20F44-7C3E-471A-95D8-EAAB18F63A61}" presName="composite3" presStyleCnt="0"/>
      <dgm:spPr/>
    </dgm:pt>
    <dgm:pt modelId="{D58616B8-60EB-4919-B986-B90330F7BB9B}" type="pres">
      <dgm:prSet presAssocID="{80E20F44-7C3E-471A-95D8-EAAB18F63A61}" presName="background3" presStyleLbl="node3" presStyleIdx="2" presStyleCnt="3"/>
      <dgm:spPr>
        <a:solidFill>
          <a:schemeClr val="accent4"/>
        </a:solidFill>
      </dgm:spPr>
    </dgm:pt>
    <dgm:pt modelId="{9D2EBDA4-ABFA-4078-80DF-BD4A298D7909}" type="pres">
      <dgm:prSet presAssocID="{80E20F44-7C3E-471A-95D8-EAAB18F63A61}" presName="text3" presStyleLbl="fgAcc3" presStyleIdx="2" presStyleCnt="3">
        <dgm:presLayoutVars>
          <dgm:chPref val="3"/>
        </dgm:presLayoutVars>
      </dgm:prSet>
      <dgm:spPr/>
      <dgm:t>
        <a:bodyPr/>
        <a:lstStyle/>
        <a:p>
          <a:endParaRPr lang="en-US"/>
        </a:p>
      </dgm:t>
    </dgm:pt>
    <dgm:pt modelId="{70C087C2-FA21-4E3D-9820-4975FAE3FAA7}" type="pres">
      <dgm:prSet presAssocID="{80E20F44-7C3E-471A-95D8-EAAB18F63A61}" presName="hierChild4" presStyleCnt="0"/>
      <dgm:spPr/>
    </dgm:pt>
    <dgm:pt modelId="{530E2957-047C-4DC4-B090-FC7423B441DF}" type="pres">
      <dgm:prSet presAssocID="{8A1CCA87-9E80-4652-A1C8-D28958D87B1F}" presName="Name10" presStyleLbl="parChTrans1D2" presStyleIdx="1" presStyleCnt="4"/>
      <dgm:spPr/>
      <dgm:t>
        <a:bodyPr/>
        <a:lstStyle/>
        <a:p>
          <a:endParaRPr lang="en-US"/>
        </a:p>
      </dgm:t>
    </dgm:pt>
    <dgm:pt modelId="{C5569D26-0174-4024-A66F-AFC6B8D2D9A4}" type="pres">
      <dgm:prSet presAssocID="{6365AF97-7EE5-4CAF-8653-83A1A7ED78D6}" presName="hierRoot2" presStyleCnt="0"/>
      <dgm:spPr/>
    </dgm:pt>
    <dgm:pt modelId="{8A3475F3-A586-417A-9ACA-831955777EF2}" type="pres">
      <dgm:prSet presAssocID="{6365AF97-7EE5-4CAF-8653-83A1A7ED78D6}" presName="composite2" presStyleCnt="0"/>
      <dgm:spPr/>
    </dgm:pt>
    <dgm:pt modelId="{74ACA37A-FEF2-4BAA-B9F6-D1DBBC86C4E6}" type="pres">
      <dgm:prSet presAssocID="{6365AF97-7EE5-4CAF-8653-83A1A7ED78D6}" presName="background2" presStyleLbl="node2" presStyleIdx="1" presStyleCnt="4"/>
      <dgm:spPr>
        <a:solidFill>
          <a:srgbClr val="B9BAB2"/>
        </a:solidFill>
      </dgm:spPr>
    </dgm:pt>
    <dgm:pt modelId="{4DA0E0C8-2BB7-4B58-AE4F-0676242CF6F8}" type="pres">
      <dgm:prSet presAssocID="{6365AF97-7EE5-4CAF-8653-83A1A7ED78D6}" presName="text2" presStyleLbl="fgAcc2" presStyleIdx="1" presStyleCnt="4" custLinFactNeighborX="-308">
        <dgm:presLayoutVars>
          <dgm:chPref val="3"/>
        </dgm:presLayoutVars>
      </dgm:prSet>
      <dgm:spPr/>
      <dgm:t>
        <a:bodyPr/>
        <a:lstStyle/>
        <a:p>
          <a:endParaRPr lang="en-US"/>
        </a:p>
      </dgm:t>
    </dgm:pt>
    <dgm:pt modelId="{150DA0D1-4422-42F2-B811-172690E1E245}" type="pres">
      <dgm:prSet presAssocID="{6365AF97-7EE5-4CAF-8653-83A1A7ED78D6}" presName="hierChild3" presStyleCnt="0"/>
      <dgm:spPr/>
    </dgm:pt>
    <dgm:pt modelId="{C56D3029-5CDC-42D2-B312-A31771FC5082}" type="pres">
      <dgm:prSet presAssocID="{AEA0E2A5-FD1D-4076-AC55-8A71F1FDCDCD}" presName="Name10" presStyleLbl="parChTrans1D2" presStyleIdx="2" presStyleCnt="4"/>
      <dgm:spPr/>
      <dgm:t>
        <a:bodyPr/>
        <a:lstStyle/>
        <a:p>
          <a:endParaRPr lang="en-US"/>
        </a:p>
      </dgm:t>
    </dgm:pt>
    <dgm:pt modelId="{2C948C5C-2EA2-4904-89B9-680F875BDA1A}" type="pres">
      <dgm:prSet presAssocID="{CD06E928-BE63-4A42-8D63-F7ACE02D9BFD}" presName="hierRoot2" presStyleCnt="0"/>
      <dgm:spPr/>
    </dgm:pt>
    <dgm:pt modelId="{B6E08D6D-49F0-46EA-9B36-3982FA8C321F}" type="pres">
      <dgm:prSet presAssocID="{CD06E928-BE63-4A42-8D63-F7ACE02D9BFD}" presName="composite2" presStyleCnt="0"/>
      <dgm:spPr/>
    </dgm:pt>
    <dgm:pt modelId="{F8848311-E30D-460B-A27E-1B25DAE21DE1}" type="pres">
      <dgm:prSet presAssocID="{CD06E928-BE63-4A42-8D63-F7ACE02D9BFD}" presName="background2" presStyleLbl="node2" presStyleIdx="2" presStyleCnt="4"/>
      <dgm:spPr>
        <a:solidFill>
          <a:srgbClr val="B9BAB2"/>
        </a:solidFill>
      </dgm:spPr>
    </dgm:pt>
    <dgm:pt modelId="{A6F304C6-9D0E-45BE-8772-02CD0D033DD9}" type="pres">
      <dgm:prSet presAssocID="{CD06E928-BE63-4A42-8D63-F7ACE02D9BFD}" presName="text2" presStyleLbl="fgAcc2" presStyleIdx="2" presStyleCnt="4">
        <dgm:presLayoutVars>
          <dgm:chPref val="3"/>
        </dgm:presLayoutVars>
      </dgm:prSet>
      <dgm:spPr/>
      <dgm:t>
        <a:bodyPr/>
        <a:lstStyle/>
        <a:p>
          <a:endParaRPr lang="en-US"/>
        </a:p>
      </dgm:t>
    </dgm:pt>
    <dgm:pt modelId="{68F4B10F-71B0-40C3-8DE9-AE37EFC33AB5}" type="pres">
      <dgm:prSet presAssocID="{CD06E928-BE63-4A42-8D63-F7ACE02D9BFD}" presName="hierChild3" presStyleCnt="0"/>
      <dgm:spPr/>
    </dgm:pt>
    <dgm:pt modelId="{52D060F9-2C8C-476A-A622-C0F2052F9DFD}" type="pres">
      <dgm:prSet presAssocID="{6D98AA62-CA42-4FA0-BAA1-993F2A123AE3}" presName="Name10" presStyleLbl="parChTrans1D2" presStyleIdx="3" presStyleCnt="4"/>
      <dgm:spPr/>
      <dgm:t>
        <a:bodyPr/>
        <a:lstStyle/>
        <a:p>
          <a:endParaRPr lang="en-US"/>
        </a:p>
      </dgm:t>
    </dgm:pt>
    <dgm:pt modelId="{639BF1CA-0F57-4EB1-9665-26DA5AA49C95}" type="pres">
      <dgm:prSet presAssocID="{C75C0A7B-C41B-4705-89C1-97363AA580AA}" presName="hierRoot2" presStyleCnt="0"/>
      <dgm:spPr/>
    </dgm:pt>
    <dgm:pt modelId="{F832882B-56B9-409D-AD57-4C50AA859DB7}" type="pres">
      <dgm:prSet presAssocID="{C75C0A7B-C41B-4705-89C1-97363AA580AA}" presName="composite2" presStyleCnt="0"/>
      <dgm:spPr/>
    </dgm:pt>
    <dgm:pt modelId="{62A27A3C-E8C8-4557-B1A9-D8B8C3C0EFEA}" type="pres">
      <dgm:prSet presAssocID="{C75C0A7B-C41B-4705-89C1-97363AA580AA}" presName="background2" presStyleLbl="node2" presStyleIdx="3" presStyleCnt="4"/>
      <dgm:spPr>
        <a:solidFill>
          <a:schemeClr val="bg2">
            <a:lumMod val="75000"/>
          </a:schemeClr>
        </a:solidFill>
      </dgm:spPr>
      <dgm:t>
        <a:bodyPr/>
        <a:lstStyle/>
        <a:p>
          <a:endParaRPr lang="en-US"/>
        </a:p>
      </dgm:t>
    </dgm:pt>
    <dgm:pt modelId="{5C8EB72E-1AFB-4BB0-A46C-78AE865F9772}" type="pres">
      <dgm:prSet presAssocID="{C75C0A7B-C41B-4705-89C1-97363AA580AA}" presName="text2" presStyleLbl="fgAcc2" presStyleIdx="3" presStyleCnt="4">
        <dgm:presLayoutVars>
          <dgm:chPref val="3"/>
        </dgm:presLayoutVars>
      </dgm:prSet>
      <dgm:spPr/>
      <dgm:t>
        <a:bodyPr/>
        <a:lstStyle/>
        <a:p>
          <a:endParaRPr lang="en-US"/>
        </a:p>
      </dgm:t>
    </dgm:pt>
    <dgm:pt modelId="{C79A1A81-865F-4048-9CBC-B58B81169A58}" type="pres">
      <dgm:prSet presAssocID="{C75C0A7B-C41B-4705-89C1-97363AA580AA}" presName="hierChild3" presStyleCnt="0"/>
      <dgm:spPr/>
    </dgm:pt>
  </dgm:ptLst>
  <dgm:cxnLst>
    <dgm:cxn modelId="{B6A9C1F5-6213-4A5D-81B0-E5B06FA7D2E6}" type="presOf" srcId="{6D98AA62-CA42-4FA0-BAA1-993F2A123AE3}" destId="{52D060F9-2C8C-476A-A622-C0F2052F9DFD}" srcOrd="0" destOrd="0" presId="urn:microsoft.com/office/officeart/2005/8/layout/hierarchy1"/>
    <dgm:cxn modelId="{E2FF1A01-20BD-4DBB-8C38-CF5F97A743A4}" type="presOf" srcId="{9A879FBD-0CA4-44D3-9B49-BA4310DEA1A6}" destId="{DE25A205-9A03-4392-ABB5-1EFAAE941C3B}" srcOrd="0" destOrd="0" presId="urn:microsoft.com/office/officeart/2005/8/layout/hierarchy1"/>
    <dgm:cxn modelId="{8CA715E1-8758-4EB7-AA7B-6E495765D935}" type="presOf" srcId="{462576CC-51C0-45B4-8552-9892FDD04986}" destId="{1E6FF568-DB85-452C-A1DE-52E0DEB19446}" srcOrd="0" destOrd="0" presId="urn:microsoft.com/office/officeart/2005/8/layout/hierarchy1"/>
    <dgm:cxn modelId="{13BC8EEE-3EA3-4460-BF6D-4223D866F9CE}" type="presOf" srcId="{0368D15F-8A1B-41E1-9F6F-7EAD43CEF5B2}" destId="{D3491067-5A09-42D9-8CE0-5A8AFBDBE7D5}" srcOrd="0" destOrd="0" presId="urn:microsoft.com/office/officeart/2005/8/layout/hierarchy1"/>
    <dgm:cxn modelId="{32B27580-D8C4-45FF-8E20-5E2867EC3097}" type="presOf" srcId="{6365AF97-7EE5-4CAF-8653-83A1A7ED78D6}" destId="{4DA0E0C8-2BB7-4B58-AE4F-0676242CF6F8}" srcOrd="0" destOrd="0" presId="urn:microsoft.com/office/officeart/2005/8/layout/hierarchy1"/>
    <dgm:cxn modelId="{9B704211-6492-4380-B0B7-BF72721939BC}" type="presOf" srcId="{88232336-823D-4AC4-9BA3-A7B5541866D9}" destId="{83D54C71-EA85-42D2-AC0F-D22DDBEB64F8}" srcOrd="0" destOrd="0" presId="urn:microsoft.com/office/officeart/2005/8/layout/hierarchy1"/>
    <dgm:cxn modelId="{FB8DCE45-2698-4DC5-B9DA-0B07F6B8146C}" srcId="{32B66861-AF95-417A-95A2-4BC3F2BAC978}" destId="{78D1D95C-45B6-4900-A437-4ABC0FB6CF26}" srcOrd="1" destOrd="0" parTransId="{9A879FBD-0CA4-44D3-9B49-BA4310DEA1A6}" sibTransId="{4F611537-0665-4F96-AA32-8652FA9E61A1}"/>
    <dgm:cxn modelId="{AFD63F3C-6AB7-4E64-B419-9CBCB548DD7E}" srcId="{462576CC-51C0-45B4-8552-9892FDD04986}" destId="{CD06E928-BE63-4A42-8D63-F7ACE02D9BFD}" srcOrd="2" destOrd="0" parTransId="{AEA0E2A5-FD1D-4076-AC55-8A71F1FDCDCD}" sibTransId="{240497DB-8168-4A3E-9F06-BD59042F1438}"/>
    <dgm:cxn modelId="{5EBBE564-90F7-4E1A-8E58-C017C837A91E}" type="presOf" srcId="{51DD46A9-8614-46EF-858D-4594FC8F9A7F}" destId="{E8E9F96C-36CC-44BB-B025-D917D6FB4C0A}" srcOrd="0" destOrd="0" presId="urn:microsoft.com/office/officeart/2005/8/layout/hierarchy1"/>
    <dgm:cxn modelId="{4ED8D261-5CF3-4D13-93A2-BB88E38B8B06}" type="presOf" srcId="{32B66861-AF95-417A-95A2-4BC3F2BAC978}" destId="{E2AEE1F0-3123-4C66-B27D-ECDF96905027}" srcOrd="0" destOrd="0" presId="urn:microsoft.com/office/officeart/2005/8/layout/hierarchy1"/>
    <dgm:cxn modelId="{EF04BD02-EB7A-4C7F-A058-18AEE1AC940A}" type="presOf" srcId="{78D1D95C-45B6-4900-A437-4ABC0FB6CF26}" destId="{9EF4624B-F368-40EE-B3A2-4BA187C4E526}" srcOrd="0" destOrd="0" presId="urn:microsoft.com/office/officeart/2005/8/layout/hierarchy1"/>
    <dgm:cxn modelId="{31EC2288-D241-4F82-ABC7-2F5636AC4BEB}" type="presOf" srcId="{C75C0A7B-C41B-4705-89C1-97363AA580AA}" destId="{5C8EB72E-1AFB-4BB0-A46C-78AE865F9772}" srcOrd="0" destOrd="0" presId="urn:microsoft.com/office/officeart/2005/8/layout/hierarchy1"/>
    <dgm:cxn modelId="{82C4958B-A363-410F-8B63-31BA4931BE94}" type="presOf" srcId="{089C3611-4CC8-4564-B583-F5EFCDF41916}" destId="{8133CC84-7962-42CB-A620-EE4B21CBDAC4}" srcOrd="0" destOrd="0" presId="urn:microsoft.com/office/officeart/2005/8/layout/hierarchy1"/>
    <dgm:cxn modelId="{58B2B199-3238-4B33-9C2D-0516716401F8}" type="presOf" srcId="{80E20F44-7C3E-471A-95D8-EAAB18F63A61}" destId="{9D2EBDA4-ABFA-4078-80DF-BD4A298D7909}" srcOrd="0" destOrd="0" presId="urn:microsoft.com/office/officeart/2005/8/layout/hierarchy1"/>
    <dgm:cxn modelId="{21C329F2-B008-43EA-A696-2F552BD6C60D}" srcId="{32B66861-AF95-417A-95A2-4BC3F2BAC978}" destId="{51DD46A9-8614-46EF-858D-4594FC8F9A7F}" srcOrd="0" destOrd="0" parTransId="{6D4E0FE5-5B24-4C06-B8B9-1020A9EA4D95}" sibTransId="{AED20ECD-BE73-407D-BF90-6CB9DBEAE4A7}"/>
    <dgm:cxn modelId="{D6082D10-2218-48FE-8584-B82D49678E15}" srcId="{462576CC-51C0-45B4-8552-9892FDD04986}" destId="{C75C0A7B-C41B-4705-89C1-97363AA580AA}" srcOrd="3" destOrd="0" parTransId="{6D98AA62-CA42-4FA0-BAA1-993F2A123AE3}" sibTransId="{58AEE65A-1C29-4B73-9449-C186440E794E}"/>
    <dgm:cxn modelId="{FE34EA7A-90FB-4CAC-B100-232B5C962647}" srcId="{32B66861-AF95-417A-95A2-4BC3F2BAC978}" destId="{80E20F44-7C3E-471A-95D8-EAAB18F63A61}" srcOrd="2" destOrd="0" parTransId="{089C3611-4CC8-4564-B583-F5EFCDF41916}" sibTransId="{4748DA67-8743-43EB-A0EC-B7E845A7CA63}"/>
    <dgm:cxn modelId="{8EC1F08D-9DDC-4146-96AB-D440D71A4883}" srcId="{462576CC-51C0-45B4-8552-9892FDD04986}" destId="{6365AF97-7EE5-4CAF-8653-83A1A7ED78D6}" srcOrd="1" destOrd="0" parTransId="{8A1CCA87-9E80-4652-A1C8-D28958D87B1F}" sibTransId="{3EE8CB71-902F-42A4-B1A7-95E1DA5B1FA8}"/>
    <dgm:cxn modelId="{34A850F4-366E-4C4F-87A4-6B8608B70764}" type="presOf" srcId="{CD06E928-BE63-4A42-8D63-F7ACE02D9BFD}" destId="{A6F304C6-9D0E-45BE-8772-02CD0D033DD9}" srcOrd="0" destOrd="0" presId="urn:microsoft.com/office/officeart/2005/8/layout/hierarchy1"/>
    <dgm:cxn modelId="{A4815D0A-8778-4BBD-B859-0FED3BCE793C}" type="presOf" srcId="{8A1CCA87-9E80-4652-A1C8-D28958D87B1F}" destId="{530E2957-047C-4DC4-B090-FC7423B441DF}" srcOrd="0" destOrd="0" presId="urn:microsoft.com/office/officeart/2005/8/layout/hierarchy1"/>
    <dgm:cxn modelId="{01E1A375-D2B7-47F9-9A51-6BA4D6E89BE4}" srcId="{88232336-823D-4AC4-9BA3-A7B5541866D9}" destId="{462576CC-51C0-45B4-8552-9892FDD04986}" srcOrd="0" destOrd="0" parTransId="{20717060-48F1-49E2-B347-BE302BDFF232}" sibTransId="{20B6247D-6B58-421F-9641-838FC1ECA591}"/>
    <dgm:cxn modelId="{01375C41-188C-4CD5-97AC-2C303096B794}" type="presOf" srcId="{6D4E0FE5-5B24-4C06-B8B9-1020A9EA4D95}" destId="{2C9F113A-8F46-4D17-81F1-956F34EE70FD}" srcOrd="0" destOrd="0" presId="urn:microsoft.com/office/officeart/2005/8/layout/hierarchy1"/>
    <dgm:cxn modelId="{CB473F82-32F4-4CB6-9E68-72A48C7CA359}" type="presOf" srcId="{AEA0E2A5-FD1D-4076-AC55-8A71F1FDCDCD}" destId="{C56D3029-5CDC-42D2-B312-A31771FC5082}" srcOrd="0" destOrd="0" presId="urn:microsoft.com/office/officeart/2005/8/layout/hierarchy1"/>
    <dgm:cxn modelId="{C87497DB-76E8-4A34-AA86-7D9EDC871644}" srcId="{462576CC-51C0-45B4-8552-9892FDD04986}" destId="{32B66861-AF95-417A-95A2-4BC3F2BAC978}" srcOrd="0" destOrd="0" parTransId="{0368D15F-8A1B-41E1-9F6F-7EAD43CEF5B2}" sibTransId="{3BE737E4-FFB2-4C23-B5DB-51F3870782F8}"/>
    <dgm:cxn modelId="{2E68595A-F837-4080-9AAA-CF630AF3344D}" type="presParOf" srcId="{83D54C71-EA85-42D2-AC0F-D22DDBEB64F8}" destId="{B57FDEBC-9B1C-4C78-AC00-DC07FA46E400}" srcOrd="0" destOrd="0" presId="urn:microsoft.com/office/officeart/2005/8/layout/hierarchy1"/>
    <dgm:cxn modelId="{47C228F1-BEB5-41CE-9126-3C54847BE367}" type="presParOf" srcId="{B57FDEBC-9B1C-4C78-AC00-DC07FA46E400}" destId="{D2BBAC36-64ED-4A49-B041-A6C94E16687E}" srcOrd="0" destOrd="0" presId="urn:microsoft.com/office/officeart/2005/8/layout/hierarchy1"/>
    <dgm:cxn modelId="{F305451A-556D-4E88-B4F2-512D5D14F416}" type="presParOf" srcId="{D2BBAC36-64ED-4A49-B041-A6C94E16687E}" destId="{BAD25D5E-4C68-47F4-99D1-E8537EA75D7F}" srcOrd="0" destOrd="0" presId="urn:microsoft.com/office/officeart/2005/8/layout/hierarchy1"/>
    <dgm:cxn modelId="{24D808C7-9D06-49DA-A53F-66EF201E2450}" type="presParOf" srcId="{D2BBAC36-64ED-4A49-B041-A6C94E16687E}" destId="{1E6FF568-DB85-452C-A1DE-52E0DEB19446}" srcOrd="1" destOrd="0" presId="urn:microsoft.com/office/officeart/2005/8/layout/hierarchy1"/>
    <dgm:cxn modelId="{A31C75EA-92EA-44BC-A5FC-65CAF76E6D8F}" type="presParOf" srcId="{B57FDEBC-9B1C-4C78-AC00-DC07FA46E400}" destId="{087AE507-E3B3-4352-9ACF-E2C89DEE52FD}" srcOrd="1" destOrd="0" presId="urn:microsoft.com/office/officeart/2005/8/layout/hierarchy1"/>
    <dgm:cxn modelId="{E766A735-5CCF-44D3-9457-11EEE9F49464}" type="presParOf" srcId="{087AE507-E3B3-4352-9ACF-E2C89DEE52FD}" destId="{D3491067-5A09-42D9-8CE0-5A8AFBDBE7D5}" srcOrd="0" destOrd="0" presId="urn:microsoft.com/office/officeart/2005/8/layout/hierarchy1"/>
    <dgm:cxn modelId="{05ACBC6B-8705-412A-8C09-2DF74E6CD773}" type="presParOf" srcId="{087AE507-E3B3-4352-9ACF-E2C89DEE52FD}" destId="{F15B7155-A12D-431A-BF8C-9F205114D9C0}" srcOrd="1" destOrd="0" presId="urn:microsoft.com/office/officeart/2005/8/layout/hierarchy1"/>
    <dgm:cxn modelId="{6D42541F-8E72-42E2-9783-E32E9DBE0E37}" type="presParOf" srcId="{F15B7155-A12D-431A-BF8C-9F205114D9C0}" destId="{3A32A181-9EAE-4FBC-9C4B-1126E69AD06A}" srcOrd="0" destOrd="0" presId="urn:microsoft.com/office/officeart/2005/8/layout/hierarchy1"/>
    <dgm:cxn modelId="{0FAACF1B-52EB-45C4-A7A9-3C73915E8839}" type="presParOf" srcId="{3A32A181-9EAE-4FBC-9C4B-1126E69AD06A}" destId="{3FA9B0D5-23F4-4257-BFB7-61A88A58ADE4}" srcOrd="0" destOrd="0" presId="urn:microsoft.com/office/officeart/2005/8/layout/hierarchy1"/>
    <dgm:cxn modelId="{EB459793-086D-4E43-9ABE-70755B55988B}" type="presParOf" srcId="{3A32A181-9EAE-4FBC-9C4B-1126E69AD06A}" destId="{E2AEE1F0-3123-4C66-B27D-ECDF96905027}" srcOrd="1" destOrd="0" presId="urn:microsoft.com/office/officeart/2005/8/layout/hierarchy1"/>
    <dgm:cxn modelId="{A4864F4E-156A-4D84-8C15-FC2629A4E8E4}" type="presParOf" srcId="{F15B7155-A12D-431A-BF8C-9F205114D9C0}" destId="{A136B5C7-8675-4A04-A0EF-96307C266F62}" srcOrd="1" destOrd="0" presId="urn:microsoft.com/office/officeart/2005/8/layout/hierarchy1"/>
    <dgm:cxn modelId="{D28AE2AD-8B97-405F-9F6E-BD84962ECB6C}" type="presParOf" srcId="{A136B5C7-8675-4A04-A0EF-96307C266F62}" destId="{2C9F113A-8F46-4D17-81F1-956F34EE70FD}" srcOrd="0" destOrd="0" presId="urn:microsoft.com/office/officeart/2005/8/layout/hierarchy1"/>
    <dgm:cxn modelId="{8FFD5567-3C46-4D41-8BEF-6E1A11DB72A7}" type="presParOf" srcId="{A136B5C7-8675-4A04-A0EF-96307C266F62}" destId="{142DB6BC-EA14-4B5D-802B-B2DA101D40AB}" srcOrd="1" destOrd="0" presId="urn:microsoft.com/office/officeart/2005/8/layout/hierarchy1"/>
    <dgm:cxn modelId="{400DE324-86AF-441E-8FBD-3A5E24AB8D78}" type="presParOf" srcId="{142DB6BC-EA14-4B5D-802B-B2DA101D40AB}" destId="{07F243B6-E580-4C7D-AA97-090693B43A5F}" srcOrd="0" destOrd="0" presId="urn:microsoft.com/office/officeart/2005/8/layout/hierarchy1"/>
    <dgm:cxn modelId="{BAF03FC8-9F26-4BEF-81A9-99F601EEED31}" type="presParOf" srcId="{07F243B6-E580-4C7D-AA97-090693B43A5F}" destId="{D1EC038A-CF0B-4835-9E7F-D240CE2192C8}" srcOrd="0" destOrd="0" presId="urn:microsoft.com/office/officeart/2005/8/layout/hierarchy1"/>
    <dgm:cxn modelId="{CFC288EC-9FCA-404B-B524-12B2ECF14FFA}" type="presParOf" srcId="{07F243B6-E580-4C7D-AA97-090693B43A5F}" destId="{E8E9F96C-36CC-44BB-B025-D917D6FB4C0A}" srcOrd="1" destOrd="0" presId="urn:microsoft.com/office/officeart/2005/8/layout/hierarchy1"/>
    <dgm:cxn modelId="{935BE937-4DE9-40D6-B514-AA97D86C1C0D}" type="presParOf" srcId="{142DB6BC-EA14-4B5D-802B-B2DA101D40AB}" destId="{B6C11966-497C-4B4B-B29B-DB6D69701DFE}" srcOrd="1" destOrd="0" presId="urn:microsoft.com/office/officeart/2005/8/layout/hierarchy1"/>
    <dgm:cxn modelId="{1884057A-87A8-4B28-956B-CE189D70CEE7}" type="presParOf" srcId="{A136B5C7-8675-4A04-A0EF-96307C266F62}" destId="{DE25A205-9A03-4392-ABB5-1EFAAE941C3B}" srcOrd="2" destOrd="0" presId="urn:microsoft.com/office/officeart/2005/8/layout/hierarchy1"/>
    <dgm:cxn modelId="{1DB16D03-9F80-4BCD-B954-0688A1A33292}" type="presParOf" srcId="{A136B5C7-8675-4A04-A0EF-96307C266F62}" destId="{BCE26481-78F5-49E4-988C-6C7483F10DB2}" srcOrd="3" destOrd="0" presId="urn:microsoft.com/office/officeart/2005/8/layout/hierarchy1"/>
    <dgm:cxn modelId="{83FBCB96-D9DB-48A1-875E-C27BEAAD735D}" type="presParOf" srcId="{BCE26481-78F5-49E4-988C-6C7483F10DB2}" destId="{139C4AC1-441D-4AC7-AB58-D522D6D0600D}" srcOrd="0" destOrd="0" presId="urn:microsoft.com/office/officeart/2005/8/layout/hierarchy1"/>
    <dgm:cxn modelId="{B5E5D684-E009-42D6-A561-C2A72250D0FB}" type="presParOf" srcId="{139C4AC1-441D-4AC7-AB58-D522D6D0600D}" destId="{9A3DB48B-2ED9-4BE9-9561-CB8DD875FB11}" srcOrd="0" destOrd="0" presId="urn:microsoft.com/office/officeart/2005/8/layout/hierarchy1"/>
    <dgm:cxn modelId="{2ECF2A7E-5A38-4CAA-A41B-1853BF747305}" type="presParOf" srcId="{139C4AC1-441D-4AC7-AB58-D522D6D0600D}" destId="{9EF4624B-F368-40EE-B3A2-4BA187C4E526}" srcOrd="1" destOrd="0" presId="urn:microsoft.com/office/officeart/2005/8/layout/hierarchy1"/>
    <dgm:cxn modelId="{353804C3-B1E8-42BA-8364-9804BC9F5BEC}" type="presParOf" srcId="{BCE26481-78F5-49E4-988C-6C7483F10DB2}" destId="{4DF7FA42-740E-42C4-AA12-79A5ACB80992}" srcOrd="1" destOrd="0" presId="urn:microsoft.com/office/officeart/2005/8/layout/hierarchy1"/>
    <dgm:cxn modelId="{95FCE524-2127-4A60-9F09-2CF3ECA93151}" type="presParOf" srcId="{A136B5C7-8675-4A04-A0EF-96307C266F62}" destId="{8133CC84-7962-42CB-A620-EE4B21CBDAC4}" srcOrd="4" destOrd="0" presId="urn:microsoft.com/office/officeart/2005/8/layout/hierarchy1"/>
    <dgm:cxn modelId="{32884835-483A-4BC4-9500-7F9EB5B5F788}" type="presParOf" srcId="{A136B5C7-8675-4A04-A0EF-96307C266F62}" destId="{A153DD40-9540-4B64-8273-F556D90A12FA}" srcOrd="5" destOrd="0" presId="urn:microsoft.com/office/officeart/2005/8/layout/hierarchy1"/>
    <dgm:cxn modelId="{AA3EB43D-BEBB-485F-B45B-572F5C3D50A3}" type="presParOf" srcId="{A153DD40-9540-4B64-8273-F556D90A12FA}" destId="{D8B574F4-3AE2-4E72-88FD-7D717996CB06}" srcOrd="0" destOrd="0" presId="urn:microsoft.com/office/officeart/2005/8/layout/hierarchy1"/>
    <dgm:cxn modelId="{C1D1AA37-D8C1-42E0-98E4-E3156ABB6DD8}" type="presParOf" srcId="{D8B574F4-3AE2-4E72-88FD-7D717996CB06}" destId="{D58616B8-60EB-4919-B986-B90330F7BB9B}" srcOrd="0" destOrd="0" presId="urn:microsoft.com/office/officeart/2005/8/layout/hierarchy1"/>
    <dgm:cxn modelId="{BC987D98-3FE7-4113-8CB2-F758506955CD}" type="presParOf" srcId="{D8B574F4-3AE2-4E72-88FD-7D717996CB06}" destId="{9D2EBDA4-ABFA-4078-80DF-BD4A298D7909}" srcOrd="1" destOrd="0" presId="urn:microsoft.com/office/officeart/2005/8/layout/hierarchy1"/>
    <dgm:cxn modelId="{13D959F3-1C4A-493B-8F5F-91D56A6C037A}" type="presParOf" srcId="{A153DD40-9540-4B64-8273-F556D90A12FA}" destId="{70C087C2-FA21-4E3D-9820-4975FAE3FAA7}" srcOrd="1" destOrd="0" presId="urn:microsoft.com/office/officeart/2005/8/layout/hierarchy1"/>
    <dgm:cxn modelId="{1C08E081-B8F0-4D35-8A02-3C2D477B0A68}" type="presParOf" srcId="{087AE507-E3B3-4352-9ACF-E2C89DEE52FD}" destId="{530E2957-047C-4DC4-B090-FC7423B441DF}" srcOrd="2" destOrd="0" presId="urn:microsoft.com/office/officeart/2005/8/layout/hierarchy1"/>
    <dgm:cxn modelId="{28F9C4B3-F18B-42FD-9D7F-E4C264AE08AC}" type="presParOf" srcId="{087AE507-E3B3-4352-9ACF-E2C89DEE52FD}" destId="{C5569D26-0174-4024-A66F-AFC6B8D2D9A4}" srcOrd="3" destOrd="0" presId="urn:microsoft.com/office/officeart/2005/8/layout/hierarchy1"/>
    <dgm:cxn modelId="{036BE4DF-F3BE-4BBC-8087-858E68F45E67}" type="presParOf" srcId="{C5569D26-0174-4024-A66F-AFC6B8D2D9A4}" destId="{8A3475F3-A586-417A-9ACA-831955777EF2}" srcOrd="0" destOrd="0" presId="urn:microsoft.com/office/officeart/2005/8/layout/hierarchy1"/>
    <dgm:cxn modelId="{E2594B29-FDEF-4E6D-A7A3-C66F8383CDE3}" type="presParOf" srcId="{8A3475F3-A586-417A-9ACA-831955777EF2}" destId="{74ACA37A-FEF2-4BAA-B9F6-D1DBBC86C4E6}" srcOrd="0" destOrd="0" presId="urn:microsoft.com/office/officeart/2005/8/layout/hierarchy1"/>
    <dgm:cxn modelId="{3689E9B2-95CF-49F1-BF74-DD52724A90CF}" type="presParOf" srcId="{8A3475F3-A586-417A-9ACA-831955777EF2}" destId="{4DA0E0C8-2BB7-4B58-AE4F-0676242CF6F8}" srcOrd="1" destOrd="0" presId="urn:microsoft.com/office/officeart/2005/8/layout/hierarchy1"/>
    <dgm:cxn modelId="{BD93806A-8993-4D28-A6C4-AEA8F7463540}" type="presParOf" srcId="{C5569D26-0174-4024-A66F-AFC6B8D2D9A4}" destId="{150DA0D1-4422-42F2-B811-172690E1E245}" srcOrd="1" destOrd="0" presId="urn:microsoft.com/office/officeart/2005/8/layout/hierarchy1"/>
    <dgm:cxn modelId="{733A6305-321A-4A57-AEC6-E69B621F97CA}" type="presParOf" srcId="{087AE507-E3B3-4352-9ACF-E2C89DEE52FD}" destId="{C56D3029-5CDC-42D2-B312-A31771FC5082}" srcOrd="4" destOrd="0" presId="urn:microsoft.com/office/officeart/2005/8/layout/hierarchy1"/>
    <dgm:cxn modelId="{DA60EAB9-BA32-47B6-A0A2-FF5C2C468829}" type="presParOf" srcId="{087AE507-E3B3-4352-9ACF-E2C89DEE52FD}" destId="{2C948C5C-2EA2-4904-89B9-680F875BDA1A}" srcOrd="5" destOrd="0" presId="urn:microsoft.com/office/officeart/2005/8/layout/hierarchy1"/>
    <dgm:cxn modelId="{75CC0EA3-FDCE-4972-9975-B48133B9BC51}" type="presParOf" srcId="{2C948C5C-2EA2-4904-89B9-680F875BDA1A}" destId="{B6E08D6D-49F0-46EA-9B36-3982FA8C321F}" srcOrd="0" destOrd="0" presId="urn:microsoft.com/office/officeart/2005/8/layout/hierarchy1"/>
    <dgm:cxn modelId="{950569C1-8A0C-4EDF-A182-78DE77750E22}" type="presParOf" srcId="{B6E08D6D-49F0-46EA-9B36-3982FA8C321F}" destId="{F8848311-E30D-460B-A27E-1B25DAE21DE1}" srcOrd="0" destOrd="0" presId="urn:microsoft.com/office/officeart/2005/8/layout/hierarchy1"/>
    <dgm:cxn modelId="{8AE7ACEC-56B6-45D7-9500-DEB599608DD0}" type="presParOf" srcId="{B6E08D6D-49F0-46EA-9B36-3982FA8C321F}" destId="{A6F304C6-9D0E-45BE-8772-02CD0D033DD9}" srcOrd="1" destOrd="0" presId="urn:microsoft.com/office/officeart/2005/8/layout/hierarchy1"/>
    <dgm:cxn modelId="{4D22C58B-D594-4622-9E5C-79FDAC2118A2}" type="presParOf" srcId="{2C948C5C-2EA2-4904-89B9-680F875BDA1A}" destId="{68F4B10F-71B0-40C3-8DE9-AE37EFC33AB5}" srcOrd="1" destOrd="0" presId="urn:microsoft.com/office/officeart/2005/8/layout/hierarchy1"/>
    <dgm:cxn modelId="{1DA89388-E458-4BFC-BF8B-36767E6709FF}" type="presParOf" srcId="{087AE507-E3B3-4352-9ACF-E2C89DEE52FD}" destId="{52D060F9-2C8C-476A-A622-C0F2052F9DFD}" srcOrd="6" destOrd="0" presId="urn:microsoft.com/office/officeart/2005/8/layout/hierarchy1"/>
    <dgm:cxn modelId="{B1781FCC-6CF5-474C-B57E-ACCE26BF6568}" type="presParOf" srcId="{087AE507-E3B3-4352-9ACF-E2C89DEE52FD}" destId="{639BF1CA-0F57-4EB1-9665-26DA5AA49C95}" srcOrd="7" destOrd="0" presId="urn:microsoft.com/office/officeart/2005/8/layout/hierarchy1"/>
    <dgm:cxn modelId="{E778D5C3-97C5-4985-B2BB-4D7E5B7E3289}" type="presParOf" srcId="{639BF1CA-0F57-4EB1-9665-26DA5AA49C95}" destId="{F832882B-56B9-409D-AD57-4C50AA859DB7}" srcOrd="0" destOrd="0" presId="urn:microsoft.com/office/officeart/2005/8/layout/hierarchy1"/>
    <dgm:cxn modelId="{EED935C0-735C-40C2-92D0-F51A718567CB}" type="presParOf" srcId="{F832882B-56B9-409D-AD57-4C50AA859DB7}" destId="{62A27A3C-E8C8-4557-B1A9-D8B8C3C0EFEA}" srcOrd="0" destOrd="0" presId="urn:microsoft.com/office/officeart/2005/8/layout/hierarchy1"/>
    <dgm:cxn modelId="{0D43CAA7-7B0C-4492-AB3A-CE057B691927}" type="presParOf" srcId="{F832882B-56B9-409D-AD57-4C50AA859DB7}" destId="{5C8EB72E-1AFB-4BB0-A46C-78AE865F9772}" srcOrd="1" destOrd="0" presId="urn:microsoft.com/office/officeart/2005/8/layout/hierarchy1"/>
    <dgm:cxn modelId="{2EC4C951-8FE5-41A0-B678-72D110188478}" type="presParOf" srcId="{639BF1CA-0F57-4EB1-9665-26DA5AA49C95}" destId="{C79A1A81-865F-4048-9CBC-B58B81169A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DF8D1-BB09-4AF1-AF54-663627FF958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E94124E-147B-462B-A3F6-797A9B8AE300}">
      <dgm:prSet phldrT="[Text]"/>
      <dgm:spPr/>
      <dgm:t>
        <a:bodyPr/>
        <a:lstStyle/>
        <a:p>
          <a:r>
            <a:rPr lang="en-US" dirty="0" smtClean="0"/>
            <a:t>Army</a:t>
          </a:r>
          <a:endParaRPr lang="en-US" dirty="0"/>
        </a:p>
      </dgm:t>
    </dgm:pt>
    <dgm:pt modelId="{5885E9AA-E925-48B7-8DF8-01725108BB46}" type="parTrans" cxnId="{FCA73008-4E33-4638-9B72-49B17C279095}">
      <dgm:prSet/>
      <dgm:spPr/>
      <dgm:t>
        <a:bodyPr/>
        <a:lstStyle/>
        <a:p>
          <a:endParaRPr lang="en-US"/>
        </a:p>
      </dgm:t>
    </dgm:pt>
    <dgm:pt modelId="{E2B7054C-B6DE-45DD-B2BE-F7F7FD25FDB4}" type="sibTrans" cxnId="{FCA73008-4E33-4638-9B72-49B17C279095}">
      <dgm:prSet/>
      <dgm:spPr/>
      <dgm:t>
        <a:bodyPr/>
        <a:lstStyle/>
        <a:p>
          <a:endParaRPr lang="en-US"/>
        </a:p>
      </dgm:t>
    </dgm:pt>
    <dgm:pt modelId="{DC6B609A-ADE7-4AE8-8B99-0B8281C24506}">
      <dgm:prSet phldrT="[Text]"/>
      <dgm:spPr/>
      <dgm:t>
        <a:bodyPr/>
        <a:lstStyle/>
        <a:p>
          <a:r>
            <a:rPr lang="en-US" dirty="0" smtClean="0"/>
            <a:t>Civilians</a:t>
          </a:r>
        </a:p>
      </dgm:t>
    </dgm:pt>
    <dgm:pt modelId="{DCBCDC63-679F-4885-8139-588E84B62595}" type="parTrans" cxnId="{037A7B0F-A127-4BF2-A0E3-5128A723DBE4}">
      <dgm:prSet/>
      <dgm:spPr/>
      <dgm:t>
        <a:bodyPr/>
        <a:lstStyle/>
        <a:p>
          <a:endParaRPr lang="en-US"/>
        </a:p>
      </dgm:t>
    </dgm:pt>
    <dgm:pt modelId="{52CB9F67-2E95-4F00-A959-E8708EFE7BAC}" type="sibTrans" cxnId="{037A7B0F-A127-4BF2-A0E3-5128A723DBE4}">
      <dgm:prSet/>
      <dgm:spPr/>
      <dgm:t>
        <a:bodyPr/>
        <a:lstStyle/>
        <a:p>
          <a:endParaRPr lang="en-US"/>
        </a:p>
      </dgm:t>
    </dgm:pt>
    <dgm:pt modelId="{6A65A334-C7EA-4847-9B80-2F34855E42D2}">
      <dgm:prSet phldrT="[Text]"/>
      <dgm:spPr/>
      <dgm:t>
        <a:bodyPr/>
        <a:lstStyle/>
        <a:p>
          <a:r>
            <a:rPr lang="en-US" dirty="0" smtClean="0"/>
            <a:t>Active Duty</a:t>
          </a:r>
          <a:endParaRPr lang="en-US" dirty="0"/>
        </a:p>
      </dgm:t>
    </dgm:pt>
    <dgm:pt modelId="{101EBA68-6B95-4B46-BF81-966C5CA90EBB}" type="parTrans" cxnId="{1B9107AB-CED0-436E-B497-2D066414D829}">
      <dgm:prSet/>
      <dgm:spPr/>
      <dgm:t>
        <a:bodyPr/>
        <a:lstStyle/>
        <a:p>
          <a:endParaRPr lang="en-US"/>
        </a:p>
      </dgm:t>
    </dgm:pt>
    <dgm:pt modelId="{89E64454-5EB2-4A44-9B29-08E7473A634E}" type="sibTrans" cxnId="{1B9107AB-CED0-436E-B497-2D066414D829}">
      <dgm:prSet/>
      <dgm:spPr/>
      <dgm:t>
        <a:bodyPr/>
        <a:lstStyle/>
        <a:p>
          <a:endParaRPr lang="en-US"/>
        </a:p>
      </dgm:t>
    </dgm:pt>
    <dgm:pt modelId="{74F80891-D803-4056-9F62-B99753844708}">
      <dgm:prSet phldrT="[Text]"/>
      <dgm:spPr/>
      <dgm:t>
        <a:bodyPr/>
        <a:lstStyle/>
        <a:p>
          <a:r>
            <a:rPr lang="en-US" dirty="0" smtClean="0"/>
            <a:t>US Army Reserve</a:t>
          </a:r>
          <a:endParaRPr lang="en-US" dirty="0"/>
        </a:p>
      </dgm:t>
    </dgm:pt>
    <dgm:pt modelId="{82B0E161-91BE-4942-8374-D712C2857E7F}" type="parTrans" cxnId="{1453432D-C7E8-46D3-83AD-4220CE5AA597}">
      <dgm:prSet/>
      <dgm:spPr/>
      <dgm:t>
        <a:bodyPr/>
        <a:lstStyle/>
        <a:p>
          <a:endParaRPr lang="en-US"/>
        </a:p>
      </dgm:t>
    </dgm:pt>
    <dgm:pt modelId="{0AB5AC29-915A-446D-AD4D-29F70F11DBDB}" type="sibTrans" cxnId="{1453432D-C7E8-46D3-83AD-4220CE5AA597}">
      <dgm:prSet/>
      <dgm:spPr/>
      <dgm:t>
        <a:bodyPr/>
        <a:lstStyle/>
        <a:p>
          <a:endParaRPr lang="en-US"/>
        </a:p>
      </dgm:t>
    </dgm:pt>
    <dgm:pt modelId="{AEC114B4-2579-48DC-8AD4-4EFF92B04650}">
      <dgm:prSet phldrT="[Text]"/>
      <dgm:spPr/>
      <dgm:t>
        <a:bodyPr/>
        <a:lstStyle/>
        <a:p>
          <a:r>
            <a:rPr lang="en-US" dirty="0" smtClean="0"/>
            <a:t>Reserve Components</a:t>
          </a:r>
          <a:endParaRPr lang="en-US" dirty="0"/>
        </a:p>
      </dgm:t>
    </dgm:pt>
    <dgm:pt modelId="{F9923EFA-659D-4021-9EA0-EB6E32C36842}" type="parTrans" cxnId="{779BC0BF-6A39-44BB-A1D2-1662FAC98BF8}">
      <dgm:prSet/>
      <dgm:spPr/>
      <dgm:t>
        <a:bodyPr/>
        <a:lstStyle/>
        <a:p>
          <a:endParaRPr lang="en-US"/>
        </a:p>
      </dgm:t>
    </dgm:pt>
    <dgm:pt modelId="{6BE17377-4DAA-494D-9BD2-A7C0F694B152}" type="sibTrans" cxnId="{779BC0BF-6A39-44BB-A1D2-1662FAC98BF8}">
      <dgm:prSet/>
      <dgm:spPr/>
      <dgm:t>
        <a:bodyPr/>
        <a:lstStyle/>
        <a:p>
          <a:endParaRPr lang="en-US"/>
        </a:p>
      </dgm:t>
    </dgm:pt>
    <dgm:pt modelId="{E50EB91E-B88D-4EB5-BE75-C46D61B4E26C}">
      <dgm:prSet phldrT="[Text]"/>
      <dgm:spPr/>
      <dgm:t>
        <a:bodyPr/>
        <a:lstStyle/>
        <a:p>
          <a:r>
            <a:rPr lang="en-US" dirty="0" smtClean="0"/>
            <a:t>Army National Guard</a:t>
          </a:r>
          <a:endParaRPr lang="en-US" dirty="0"/>
        </a:p>
      </dgm:t>
    </dgm:pt>
    <dgm:pt modelId="{EB8FA1A1-A81E-4CAB-87A1-FC0B0576AEA1}" type="parTrans" cxnId="{6E60B089-BE7F-4965-A818-0360B9663D20}">
      <dgm:prSet/>
      <dgm:spPr/>
      <dgm:t>
        <a:bodyPr/>
        <a:lstStyle/>
        <a:p>
          <a:endParaRPr lang="en-US"/>
        </a:p>
      </dgm:t>
    </dgm:pt>
    <dgm:pt modelId="{67F552F4-0DCA-4F59-AE81-1DE9F0D0EC1D}" type="sibTrans" cxnId="{6E60B089-BE7F-4965-A818-0360B9663D20}">
      <dgm:prSet/>
      <dgm:spPr/>
      <dgm:t>
        <a:bodyPr/>
        <a:lstStyle/>
        <a:p>
          <a:endParaRPr lang="en-US"/>
        </a:p>
      </dgm:t>
    </dgm:pt>
    <dgm:pt modelId="{F5D2745E-6859-428A-9B7B-BF267F039120}" type="pres">
      <dgm:prSet presAssocID="{15BDF8D1-BB09-4AF1-AF54-663627FF958F}" presName="hierChild1" presStyleCnt="0">
        <dgm:presLayoutVars>
          <dgm:chPref val="1"/>
          <dgm:dir/>
          <dgm:animOne val="branch"/>
          <dgm:animLvl val="lvl"/>
          <dgm:resizeHandles/>
        </dgm:presLayoutVars>
      </dgm:prSet>
      <dgm:spPr/>
      <dgm:t>
        <a:bodyPr/>
        <a:lstStyle/>
        <a:p>
          <a:endParaRPr lang="en-US"/>
        </a:p>
      </dgm:t>
    </dgm:pt>
    <dgm:pt modelId="{19CFA64D-62F1-43D4-B5E6-A93AAED376FA}" type="pres">
      <dgm:prSet presAssocID="{BE94124E-147B-462B-A3F6-797A9B8AE300}" presName="hierRoot1" presStyleCnt="0"/>
      <dgm:spPr/>
    </dgm:pt>
    <dgm:pt modelId="{BED1968B-CB38-4633-9F7A-E530232C15AD}" type="pres">
      <dgm:prSet presAssocID="{BE94124E-147B-462B-A3F6-797A9B8AE300}" presName="composite" presStyleCnt="0"/>
      <dgm:spPr/>
    </dgm:pt>
    <dgm:pt modelId="{D8A30A43-6D3F-4470-95D3-5798074F39A8}" type="pres">
      <dgm:prSet presAssocID="{BE94124E-147B-462B-A3F6-797A9B8AE300}" presName="background" presStyleLbl="node0" presStyleIdx="0" presStyleCnt="1"/>
      <dgm:spPr>
        <a:solidFill>
          <a:schemeClr val="accent4"/>
        </a:solidFill>
      </dgm:spPr>
    </dgm:pt>
    <dgm:pt modelId="{B57B6D4B-7496-429B-B3C7-897F24262457}" type="pres">
      <dgm:prSet presAssocID="{BE94124E-147B-462B-A3F6-797A9B8AE300}" presName="text" presStyleLbl="fgAcc0" presStyleIdx="0" presStyleCnt="1">
        <dgm:presLayoutVars>
          <dgm:chPref val="3"/>
        </dgm:presLayoutVars>
      </dgm:prSet>
      <dgm:spPr/>
      <dgm:t>
        <a:bodyPr/>
        <a:lstStyle/>
        <a:p>
          <a:endParaRPr lang="en-US"/>
        </a:p>
      </dgm:t>
    </dgm:pt>
    <dgm:pt modelId="{E933D8FD-2D43-446B-9F23-21CB3B21B24E}" type="pres">
      <dgm:prSet presAssocID="{BE94124E-147B-462B-A3F6-797A9B8AE300}" presName="hierChild2" presStyleCnt="0"/>
      <dgm:spPr/>
    </dgm:pt>
    <dgm:pt modelId="{0EF1A3A1-EF66-4A38-B819-F8B91ACE5935}" type="pres">
      <dgm:prSet presAssocID="{DCBCDC63-679F-4885-8139-588E84B62595}" presName="Name10" presStyleLbl="parChTrans1D2" presStyleIdx="0" presStyleCnt="3"/>
      <dgm:spPr/>
      <dgm:t>
        <a:bodyPr/>
        <a:lstStyle/>
        <a:p>
          <a:endParaRPr lang="en-US"/>
        </a:p>
      </dgm:t>
    </dgm:pt>
    <dgm:pt modelId="{C6AAFF94-4EC3-4652-B48E-84136892EE0C}" type="pres">
      <dgm:prSet presAssocID="{DC6B609A-ADE7-4AE8-8B99-0B8281C24506}" presName="hierRoot2" presStyleCnt="0"/>
      <dgm:spPr/>
    </dgm:pt>
    <dgm:pt modelId="{BE2B9534-61B6-45DB-B28E-D551912A3EE0}" type="pres">
      <dgm:prSet presAssocID="{DC6B609A-ADE7-4AE8-8B99-0B8281C24506}" presName="composite2" presStyleCnt="0"/>
      <dgm:spPr/>
    </dgm:pt>
    <dgm:pt modelId="{B5C3A73D-6D12-4C06-BBFB-995EDF0974A5}" type="pres">
      <dgm:prSet presAssocID="{DC6B609A-ADE7-4AE8-8B99-0B8281C24506}" presName="background2" presStyleLbl="node2" presStyleIdx="0" presStyleCnt="3"/>
      <dgm:spPr>
        <a:solidFill>
          <a:schemeClr val="accent4"/>
        </a:solidFill>
      </dgm:spPr>
    </dgm:pt>
    <dgm:pt modelId="{559BAE6B-E106-4769-B869-12B20D8AD821}" type="pres">
      <dgm:prSet presAssocID="{DC6B609A-ADE7-4AE8-8B99-0B8281C24506}" presName="text2" presStyleLbl="fgAcc2" presStyleIdx="0" presStyleCnt="3">
        <dgm:presLayoutVars>
          <dgm:chPref val="3"/>
        </dgm:presLayoutVars>
      </dgm:prSet>
      <dgm:spPr/>
      <dgm:t>
        <a:bodyPr/>
        <a:lstStyle/>
        <a:p>
          <a:endParaRPr lang="en-US"/>
        </a:p>
      </dgm:t>
    </dgm:pt>
    <dgm:pt modelId="{25253F7D-493F-4410-A15B-BE8440EC4DAA}" type="pres">
      <dgm:prSet presAssocID="{DC6B609A-ADE7-4AE8-8B99-0B8281C24506}" presName="hierChild3" presStyleCnt="0"/>
      <dgm:spPr/>
    </dgm:pt>
    <dgm:pt modelId="{C05D137C-F0AF-4312-ABF8-6920C99E3AF6}" type="pres">
      <dgm:prSet presAssocID="{101EBA68-6B95-4B46-BF81-966C5CA90EBB}" presName="Name10" presStyleLbl="parChTrans1D2" presStyleIdx="1" presStyleCnt="3"/>
      <dgm:spPr/>
      <dgm:t>
        <a:bodyPr/>
        <a:lstStyle/>
        <a:p>
          <a:endParaRPr lang="en-US"/>
        </a:p>
      </dgm:t>
    </dgm:pt>
    <dgm:pt modelId="{ECE979DE-AAEB-4AC3-B320-D763AA3FC27B}" type="pres">
      <dgm:prSet presAssocID="{6A65A334-C7EA-4847-9B80-2F34855E42D2}" presName="hierRoot2" presStyleCnt="0"/>
      <dgm:spPr/>
    </dgm:pt>
    <dgm:pt modelId="{7CEB3AA2-48B0-47AA-9083-C0A33B5C685B}" type="pres">
      <dgm:prSet presAssocID="{6A65A334-C7EA-4847-9B80-2F34855E42D2}" presName="composite2" presStyleCnt="0"/>
      <dgm:spPr/>
    </dgm:pt>
    <dgm:pt modelId="{5AC5777A-DAFF-4B2B-A9F7-70DE047FD82D}" type="pres">
      <dgm:prSet presAssocID="{6A65A334-C7EA-4847-9B80-2F34855E42D2}" presName="background2" presStyleLbl="node2" presStyleIdx="1" presStyleCnt="3"/>
      <dgm:spPr>
        <a:solidFill>
          <a:schemeClr val="accent4"/>
        </a:solidFill>
      </dgm:spPr>
    </dgm:pt>
    <dgm:pt modelId="{83FDA9BB-0F7A-4875-86D1-5A8238397BBF}" type="pres">
      <dgm:prSet presAssocID="{6A65A334-C7EA-4847-9B80-2F34855E42D2}" presName="text2" presStyleLbl="fgAcc2" presStyleIdx="1" presStyleCnt="3">
        <dgm:presLayoutVars>
          <dgm:chPref val="3"/>
        </dgm:presLayoutVars>
      </dgm:prSet>
      <dgm:spPr/>
      <dgm:t>
        <a:bodyPr/>
        <a:lstStyle/>
        <a:p>
          <a:endParaRPr lang="en-US"/>
        </a:p>
      </dgm:t>
    </dgm:pt>
    <dgm:pt modelId="{78620722-FA55-4A0A-86FD-2EDD7E4A2F51}" type="pres">
      <dgm:prSet presAssocID="{6A65A334-C7EA-4847-9B80-2F34855E42D2}" presName="hierChild3" presStyleCnt="0"/>
      <dgm:spPr/>
    </dgm:pt>
    <dgm:pt modelId="{C82D01C3-1E97-4342-AD64-5C972B035E0B}" type="pres">
      <dgm:prSet presAssocID="{F9923EFA-659D-4021-9EA0-EB6E32C36842}" presName="Name10" presStyleLbl="parChTrans1D2" presStyleIdx="2" presStyleCnt="3"/>
      <dgm:spPr/>
      <dgm:t>
        <a:bodyPr/>
        <a:lstStyle/>
        <a:p>
          <a:endParaRPr lang="en-US"/>
        </a:p>
      </dgm:t>
    </dgm:pt>
    <dgm:pt modelId="{56E23FD9-0C01-47A0-8490-B8C74B7B7583}" type="pres">
      <dgm:prSet presAssocID="{AEC114B4-2579-48DC-8AD4-4EFF92B04650}" presName="hierRoot2" presStyleCnt="0"/>
      <dgm:spPr/>
    </dgm:pt>
    <dgm:pt modelId="{959E5814-88F9-4137-A17D-FE9488582CA8}" type="pres">
      <dgm:prSet presAssocID="{AEC114B4-2579-48DC-8AD4-4EFF92B04650}" presName="composite2" presStyleCnt="0"/>
      <dgm:spPr/>
    </dgm:pt>
    <dgm:pt modelId="{4D5D7867-8746-43AD-BFF7-20A03DD25476}" type="pres">
      <dgm:prSet presAssocID="{AEC114B4-2579-48DC-8AD4-4EFF92B04650}" presName="background2" presStyleLbl="node2" presStyleIdx="2" presStyleCnt="3"/>
      <dgm:spPr>
        <a:solidFill>
          <a:schemeClr val="accent4"/>
        </a:solidFill>
      </dgm:spPr>
    </dgm:pt>
    <dgm:pt modelId="{5EC747CB-D862-4EA8-96B8-9ED502B6209C}" type="pres">
      <dgm:prSet presAssocID="{AEC114B4-2579-48DC-8AD4-4EFF92B04650}" presName="text2" presStyleLbl="fgAcc2" presStyleIdx="2" presStyleCnt="3">
        <dgm:presLayoutVars>
          <dgm:chPref val="3"/>
        </dgm:presLayoutVars>
      </dgm:prSet>
      <dgm:spPr/>
      <dgm:t>
        <a:bodyPr/>
        <a:lstStyle/>
        <a:p>
          <a:endParaRPr lang="en-US"/>
        </a:p>
      </dgm:t>
    </dgm:pt>
    <dgm:pt modelId="{AB7D4959-F89E-4EB5-BB96-9BCB587DE450}" type="pres">
      <dgm:prSet presAssocID="{AEC114B4-2579-48DC-8AD4-4EFF92B04650}" presName="hierChild3" presStyleCnt="0"/>
      <dgm:spPr/>
    </dgm:pt>
    <dgm:pt modelId="{F94E6640-33AE-4A1B-9352-11F1AB4E65C6}" type="pres">
      <dgm:prSet presAssocID="{82B0E161-91BE-4942-8374-D712C2857E7F}" presName="Name17" presStyleLbl="parChTrans1D3" presStyleIdx="0" presStyleCnt="2"/>
      <dgm:spPr/>
      <dgm:t>
        <a:bodyPr/>
        <a:lstStyle/>
        <a:p>
          <a:endParaRPr lang="en-US"/>
        </a:p>
      </dgm:t>
    </dgm:pt>
    <dgm:pt modelId="{DE24BC32-6408-457E-AE47-E0D3968B5AD1}" type="pres">
      <dgm:prSet presAssocID="{74F80891-D803-4056-9F62-B99753844708}" presName="hierRoot3" presStyleCnt="0"/>
      <dgm:spPr/>
    </dgm:pt>
    <dgm:pt modelId="{78F7603E-C81B-4E7D-8F9F-ED1480DD214F}" type="pres">
      <dgm:prSet presAssocID="{74F80891-D803-4056-9F62-B99753844708}" presName="composite3" presStyleCnt="0"/>
      <dgm:spPr/>
    </dgm:pt>
    <dgm:pt modelId="{4ABE9314-338B-48AF-B913-137EF9A8AD98}" type="pres">
      <dgm:prSet presAssocID="{74F80891-D803-4056-9F62-B99753844708}" presName="background3" presStyleLbl="node3" presStyleIdx="0" presStyleCnt="2"/>
      <dgm:spPr>
        <a:solidFill>
          <a:schemeClr val="accent4"/>
        </a:solidFill>
      </dgm:spPr>
    </dgm:pt>
    <dgm:pt modelId="{C1DA2244-E358-4623-844C-A9188C363465}" type="pres">
      <dgm:prSet presAssocID="{74F80891-D803-4056-9F62-B99753844708}" presName="text3" presStyleLbl="fgAcc3" presStyleIdx="0" presStyleCnt="2">
        <dgm:presLayoutVars>
          <dgm:chPref val="3"/>
        </dgm:presLayoutVars>
      </dgm:prSet>
      <dgm:spPr/>
      <dgm:t>
        <a:bodyPr/>
        <a:lstStyle/>
        <a:p>
          <a:endParaRPr lang="en-US"/>
        </a:p>
      </dgm:t>
    </dgm:pt>
    <dgm:pt modelId="{BE29F4E4-A666-40AB-B656-A4960CECC7F0}" type="pres">
      <dgm:prSet presAssocID="{74F80891-D803-4056-9F62-B99753844708}" presName="hierChild4" presStyleCnt="0"/>
      <dgm:spPr/>
    </dgm:pt>
    <dgm:pt modelId="{4501C0DA-AA00-4E44-A961-A405B3639973}" type="pres">
      <dgm:prSet presAssocID="{EB8FA1A1-A81E-4CAB-87A1-FC0B0576AEA1}" presName="Name17" presStyleLbl="parChTrans1D3" presStyleIdx="1" presStyleCnt="2"/>
      <dgm:spPr/>
      <dgm:t>
        <a:bodyPr/>
        <a:lstStyle/>
        <a:p>
          <a:endParaRPr lang="en-US"/>
        </a:p>
      </dgm:t>
    </dgm:pt>
    <dgm:pt modelId="{583F5B39-F28E-400B-867C-99C44092D07D}" type="pres">
      <dgm:prSet presAssocID="{E50EB91E-B88D-4EB5-BE75-C46D61B4E26C}" presName="hierRoot3" presStyleCnt="0"/>
      <dgm:spPr/>
    </dgm:pt>
    <dgm:pt modelId="{3EAC6BA9-8CBD-4EB7-B26B-34DB846DA50D}" type="pres">
      <dgm:prSet presAssocID="{E50EB91E-B88D-4EB5-BE75-C46D61B4E26C}" presName="composite3" presStyleCnt="0"/>
      <dgm:spPr/>
    </dgm:pt>
    <dgm:pt modelId="{95E03D4B-8F2F-4038-A878-F08EA985FE74}" type="pres">
      <dgm:prSet presAssocID="{E50EB91E-B88D-4EB5-BE75-C46D61B4E26C}" presName="background3" presStyleLbl="node3" presStyleIdx="1" presStyleCnt="2"/>
      <dgm:spPr>
        <a:solidFill>
          <a:schemeClr val="accent4"/>
        </a:solidFill>
      </dgm:spPr>
    </dgm:pt>
    <dgm:pt modelId="{8527DF26-E2A7-4160-A91B-5456F3582C50}" type="pres">
      <dgm:prSet presAssocID="{E50EB91E-B88D-4EB5-BE75-C46D61B4E26C}" presName="text3" presStyleLbl="fgAcc3" presStyleIdx="1" presStyleCnt="2">
        <dgm:presLayoutVars>
          <dgm:chPref val="3"/>
        </dgm:presLayoutVars>
      </dgm:prSet>
      <dgm:spPr/>
      <dgm:t>
        <a:bodyPr/>
        <a:lstStyle/>
        <a:p>
          <a:endParaRPr lang="en-US"/>
        </a:p>
      </dgm:t>
    </dgm:pt>
    <dgm:pt modelId="{FA4D2476-346A-4D8D-BB3A-C0455162F7A0}" type="pres">
      <dgm:prSet presAssocID="{E50EB91E-B88D-4EB5-BE75-C46D61B4E26C}" presName="hierChild4" presStyleCnt="0"/>
      <dgm:spPr/>
    </dgm:pt>
  </dgm:ptLst>
  <dgm:cxnLst>
    <dgm:cxn modelId="{1453432D-C7E8-46D3-83AD-4220CE5AA597}" srcId="{AEC114B4-2579-48DC-8AD4-4EFF92B04650}" destId="{74F80891-D803-4056-9F62-B99753844708}" srcOrd="0" destOrd="0" parTransId="{82B0E161-91BE-4942-8374-D712C2857E7F}" sibTransId="{0AB5AC29-915A-446D-AD4D-29F70F11DBDB}"/>
    <dgm:cxn modelId="{6DF4859B-B2A0-4BC5-A412-61328CA67CC2}" type="presOf" srcId="{EB8FA1A1-A81E-4CAB-87A1-FC0B0576AEA1}" destId="{4501C0DA-AA00-4E44-A961-A405B3639973}" srcOrd="0" destOrd="0" presId="urn:microsoft.com/office/officeart/2005/8/layout/hierarchy1"/>
    <dgm:cxn modelId="{FCA73008-4E33-4638-9B72-49B17C279095}" srcId="{15BDF8D1-BB09-4AF1-AF54-663627FF958F}" destId="{BE94124E-147B-462B-A3F6-797A9B8AE300}" srcOrd="0" destOrd="0" parTransId="{5885E9AA-E925-48B7-8DF8-01725108BB46}" sibTransId="{E2B7054C-B6DE-45DD-B2BE-F7F7FD25FDB4}"/>
    <dgm:cxn modelId="{E9E14836-91BE-4F27-9A92-A97E27480015}" type="presOf" srcId="{BE94124E-147B-462B-A3F6-797A9B8AE300}" destId="{B57B6D4B-7496-429B-B3C7-897F24262457}" srcOrd="0" destOrd="0" presId="urn:microsoft.com/office/officeart/2005/8/layout/hierarchy1"/>
    <dgm:cxn modelId="{037A7B0F-A127-4BF2-A0E3-5128A723DBE4}" srcId="{BE94124E-147B-462B-A3F6-797A9B8AE300}" destId="{DC6B609A-ADE7-4AE8-8B99-0B8281C24506}" srcOrd="0" destOrd="0" parTransId="{DCBCDC63-679F-4885-8139-588E84B62595}" sibTransId="{52CB9F67-2E95-4F00-A959-E8708EFE7BAC}"/>
    <dgm:cxn modelId="{A3C516FE-571D-4455-A596-926003C489C9}" type="presOf" srcId="{F9923EFA-659D-4021-9EA0-EB6E32C36842}" destId="{C82D01C3-1E97-4342-AD64-5C972B035E0B}" srcOrd="0" destOrd="0" presId="urn:microsoft.com/office/officeart/2005/8/layout/hierarchy1"/>
    <dgm:cxn modelId="{DA3D236D-EC5C-4D44-BDCC-79AEA40B7DEA}" type="presOf" srcId="{15BDF8D1-BB09-4AF1-AF54-663627FF958F}" destId="{F5D2745E-6859-428A-9B7B-BF267F039120}" srcOrd="0" destOrd="0" presId="urn:microsoft.com/office/officeart/2005/8/layout/hierarchy1"/>
    <dgm:cxn modelId="{6E60B089-BE7F-4965-A818-0360B9663D20}" srcId="{AEC114B4-2579-48DC-8AD4-4EFF92B04650}" destId="{E50EB91E-B88D-4EB5-BE75-C46D61B4E26C}" srcOrd="1" destOrd="0" parTransId="{EB8FA1A1-A81E-4CAB-87A1-FC0B0576AEA1}" sibTransId="{67F552F4-0DCA-4F59-AE81-1DE9F0D0EC1D}"/>
    <dgm:cxn modelId="{4116C624-AAB6-43CD-B78D-54DB9ECD428E}" type="presOf" srcId="{74F80891-D803-4056-9F62-B99753844708}" destId="{C1DA2244-E358-4623-844C-A9188C363465}" srcOrd="0" destOrd="0" presId="urn:microsoft.com/office/officeart/2005/8/layout/hierarchy1"/>
    <dgm:cxn modelId="{7B2195B4-6A7F-489A-8E18-ACA39212EC4E}" type="presOf" srcId="{E50EB91E-B88D-4EB5-BE75-C46D61B4E26C}" destId="{8527DF26-E2A7-4160-A91B-5456F3582C50}" srcOrd="0" destOrd="0" presId="urn:microsoft.com/office/officeart/2005/8/layout/hierarchy1"/>
    <dgm:cxn modelId="{A06E7BC8-E8D2-442E-B790-52DAD477E8E2}" type="presOf" srcId="{AEC114B4-2579-48DC-8AD4-4EFF92B04650}" destId="{5EC747CB-D862-4EA8-96B8-9ED502B6209C}" srcOrd="0" destOrd="0" presId="urn:microsoft.com/office/officeart/2005/8/layout/hierarchy1"/>
    <dgm:cxn modelId="{4A1FE43D-C3D6-4E95-BEF4-8DEC328D69D2}" type="presOf" srcId="{DCBCDC63-679F-4885-8139-588E84B62595}" destId="{0EF1A3A1-EF66-4A38-B819-F8B91ACE5935}" srcOrd="0" destOrd="0" presId="urn:microsoft.com/office/officeart/2005/8/layout/hierarchy1"/>
    <dgm:cxn modelId="{779BC0BF-6A39-44BB-A1D2-1662FAC98BF8}" srcId="{BE94124E-147B-462B-A3F6-797A9B8AE300}" destId="{AEC114B4-2579-48DC-8AD4-4EFF92B04650}" srcOrd="2" destOrd="0" parTransId="{F9923EFA-659D-4021-9EA0-EB6E32C36842}" sibTransId="{6BE17377-4DAA-494D-9BD2-A7C0F694B152}"/>
    <dgm:cxn modelId="{D136CFEF-3FAB-4F3C-B9E4-A15D06A072CD}" type="presOf" srcId="{DC6B609A-ADE7-4AE8-8B99-0B8281C24506}" destId="{559BAE6B-E106-4769-B869-12B20D8AD821}" srcOrd="0" destOrd="0" presId="urn:microsoft.com/office/officeart/2005/8/layout/hierarchy1"/>
    <dgm:cxn modelId="{3E091283-1AEE-4A69-B842-8DBB0785AC72}" type="presOf" srcId="{101EBA68-6B95-4B46-BF81-966C5CA90EBB}" destId="{C05D137C-F0AF-4312-ABF8-6920C99E3AF6}" srcOrd="0" destOrd="0" presId="urn:microsoft.com/office/officeart/2005/8/layout/hierarchy1"/>
    <dgm:cxn modelId="{042BDF77-14F7-448E-AA17-E6CD3B780CE2}" type="presOf" srcId="{6A65A334-C7EA-4847-9B80-2F34855E42D2}" destId="{83FDA9BB-0F7A-4875-86D1-5A8238397BBF}" srcOrd="0" destOrd="0" presId="urn:microsoft.com/office/officeart/2005/8/layout/hierarchy1"/>
    <dgm:cxn modelId="{1B9107AB-CED0-436E-B497-2D066414D829}" srcId="{BE94124E-147B-462B-A3F6-797A9B8AE300}" destId="{6A65A334-C7EA-4847-9B80-2F34855E42D2}" srcOrd="1" destOrd="0" parTransId="{101EBA68-6B95-4B46-BF81-966C5CA90EBB}" sibTransId="{89E64454-5EB2-4A44-9B29-08E7473A634E}"/>
    <dgm:cxn modelId="{355FB356-EF08-44C7-A6A6-6BE52C698606}" type="presOf" srcId="{82B0E161-91BE-4942-8374-D712C2857E7F}" destId="{F94E6640-33AE-4A1B-9352-11F1AB4E65C6}" srcOrd="0" destOrd="0" presId="urn:microsoft.com/office/officeart/2005/8/layout/hierarchy1"/>
    <dgm:cxn modelId="{E7513D9B-1184-497B-8992-A21EE0B5371C}" type="presParOf" srcId="{F5D2745E-6859-428A-9B7B-BF267F039120}" destId="{19CFA64D-62F1-43D4-B5E6-A93AAED376FA}" srcOrd="0" destOrd="0" presId="urn:microsoft.com/office/officeart/2005/8/layout/hierarchy1"/>
    <dgm:cxn modelId="{A3ED701B-4E9A-4FB5-A93B-588F34E83535}" type="presParOf" srcId="{19CFA64D-62F1-43D4-B5E6-A93AAED376FA}" destId="{BED1968B-CB38-4633-9F7A-E530232C15AD}" srcOrd="0" destOrd="0" presId="urn:microsoft.com/office/officeart/2005/8/layout/hierarchy1"/>
    <dgm:cxn modelId="{F20A4207-1851-4786-8814-5E9C638E3A89}" type="presParOf" srcId="{BED1968B-CB38-4633-9F7A-E530232C15AD}" destId="{D8A30A43-6D3F-4470-95D3-5798074F39A8}" srcOrd="0" destOrd="0" presId="urn:microsoft.com/office/officeart/2005/8/layout/hierarchy1"/>
    <dgm:cxn modelId="{9C85ABD9-5313-4B5F-A093-F75075A8AEDD}" type="presParOf" srcId="{BED1968B-CB38-4633-9F7A-E530232C15AD}" destId="{B57B6D4B-7496-429B-B3C7-897F24262457}" srcOrd="1" destOrd="0" presId="urn:microsoft.com/office/officeart/2005/8/layout/hierarchy1"/>
    <dgm:cxn modelId="{7157EF26-D0D0-4BB4-AA39-1390ED83E333}" type="presParOf" srcId="{19CFA64D-62F1-43D4-B5E6-A93AAED376FA}" destId="{E933D8FD-2D43-446B-9F23-21CB3B21B24E}" srcOrd="1" destOrd="0" presId="urn:microsoft.com/office/officeart/2005/8/layout/hierarchy1"/>
    <dgm:cxn modelId="{452D83A6-B616-4819-A2B3-7451DEFC7A93}" type="presParOf" srcId="{E933D8FD-2D43-446B-9F23-21CB3B21B24E}" destId="{0EF1A3A1-EF66-4A38-B819-F8B91ACE5935}" srcOrd="0" destOrd="0" presId="urn:microsoft.com/office/officeart/2005/8/layout/hierarchy1"/>
    <dgm:cxn modelId="{7E5DC551-E3EC-4E08-B22D-DDDAEABD9EC4}" type="presParOf" srcId="{E933D8FD-2D43-446B-9F23-21CB3B21B24E}" destId="{C6AAFF94-4EC3-4652-B48E-84136892EE0C}" srcOrd="1" destOrd="0" presId="urn:microsoft.com/office/officeart/2005/8/layout/hierarchy1"/>
    <dgm:cxn modelId="{E2825583-8F19-4638-AEEC-EC99F5AE8F81}" type="presParOf" srcId="{C6AAFF94-4EC3-4652-B48E-84136892EE0C}" destId="{BE2B9534-61B6-45DB-B28E-D551912A3EE0}" srcOrd="0" destOrd="0" presId="urn:microsoft.com/office/officeart/2005/8/layout/hierarchy1"/>
    <dgm:cxn modelId="{6933D413-1E09-47BA-8809-957E0199040F}" type="presParOf" srcId="{BE2B9534-61B6-45DB-B28E-D551912A3EE0}" destId="{B5C3A73D-6D12-4C06-BBFB-995EDF0974A5}" srcOrd="0" destOrd="0" presId="urn:microsoft.com/office/officeart/2005/8/layout/hierarchy1"/>
    <dgm:cxn modelId="{501340C0-915F-411E-938A-5CB98E91275E}" type="presParOf" srcId="{BE2B9534-61B6-45DB-B28E-D551912A3EE0}" destId="{559BAE6B-E106-4769-B869-12B20D8AD821}" srcOrd="1" destOrd="0" presId="urn:microsoft.com/office/officeart/2005/8/layout/hierarchy1"/>
    <dgm:cxn modelId="{823A43B7-86BD-492E-A4FD-9C054F1D54D3}" type="presParOf" srcId="{C6AAFF94-4EC3-4652-B48E-84136892EE0C}" destId="{25253F7D-493F-4410-A15B-BE8440EC4DAA}" srcOrd="1" destOrd="0" presId="urn:microsoft.com/office/officeart/2005/8/layout/hierarchy1"/>
    <dgm:cxn modelId="{459DD025-FDBD-460E-BF42-7215EDFFD8EB}" type="presParOf" srcId="{E933D8FD-2D43-446B-9F23-21CB3B21B24E}" destId="{C05D137C-F0AF-4312-ABF8-6920C99E3AF6}" srcOrd="2" destOrd="0" presId="urn:microsoft.com/office/officeart/2005/8/layout/hierarchy1"/>
    <dgm:cxn modelId="{6325B3C6-BE0A-4E04-9D8C-8C703AF828D7}" type="presParOf" srcId="{E933D8FD-2D43-446B-9F23-21CB3B21B24E}" destId="{ECE979DE-AAEB-4AC3-B320-D763AA3FC27B}" srcOrd="3" destOrd="0" presId="urn:microsoft.com/office/officeart/2005/8/layout/hierarchy1"/>
    <dgm:cxn modelId="{50787C1D-BE9A-4678-86E5-4D9A2F3C2623}" type="presParOf" srcId="{ECE979DE-AAEB-4AC3-B320-D763AA3FC27B}" destId="{7CEB3AA2-48B0-47AA-9083-C0A33B5C685B}" srcOrd="0" destOrd="0" presId="urn:microsoft.com/office/officeart/2005/8/layout/hierarchy1"/>
    <dgm:cxn modelId="{899EB508-2009-46CC-9D0F-6CAE3E01D244}" type="presParOf" srcId="{7CEB3AA2-48B0-47AA-9083-C0A33B5C685B}" destId="{5AC5777A-DAFF-4B2B-A9F7-70DE047FD82D}" srcOrd="0" destOrd="0" presId="urn:microsoft.com/office/officeart/2005/8/layout/hierarchy1"/>
    <dgm:cxn modelId="{A4D5A0D9-4B27-4B7E-AA6B-60078999C8FD}" type="presParOf" srcId="{7CEB3AA2-48B0-47AA-9083-C0A33B5C685B}" destId="{83FDA9BB-0F7A-4875-86D1-5A8238397BBF}" srcOrd="1" destOrd="0" presId="urn:microsoft.com/office/officeart/2005/8/layout/hierarchy1"/>
    <dgm:cxn modelId="{A9E59B36-3F2D-4975-BE05-9F5444208624}" type="presParOf" srcId="{ECE979DE-AAEB-4AC3-B320-D763AA3FC27B}" destId="{78620722-FA55-4A0A-86FD-2EDD7E4A2F51}" srcOrd="1" destOrd="0" presId="urn:microsoft.com/office/officeart/2005/8/layout/hierarchy1"/>
    <dgm:cxn modelId="{C7DC765E-C2E4-4161-893F-9EEF45832B54}" type="presParOf" srcId="{E933D8FD-2D43-446B-9F23-21CB3B21B24E}" destId="{C82D01C3-1E97-4342-AD64-5C972B035E0B}" srcOrd="4" destOrd="0" presId="urn:microsoft.com/office/officeart/2005/8/layout/hierarchy1"/>
    <dgm:cxn modelId="{7D36384F-3DCC-4798-8D4F-05E9CA1943B9}" type="presParOf" srcId="{E933D8FD-2D43-446B-9F23-21CB3B21B24E}" destId="{56E23FD9-0C01-47A0-8490-B8C74B7B7583}" srcOrd="5" destOrd="0" presId="urn:microsoft.com/office/officeart/2005/8/layout/hierarchy1"/>
    <dgm:cxn modelId="{7B97100F-18A7-43C2-8BE4-7D7D3408225B}" type="presParOf" srcId="{56E23FD9-0C01-47A0-8490-B8C74B7B7583}" destId="{959E5814-88F9-4137-A17D-FE9488582CA8}" srcOrd="0" destOrd="0" presId="urn:microsoft.com/office/officeart/2005/8/layout/hierarchy1"/>
    <dgm:cxn modelId="{1D634A89-88F0-4794-8370-0FE8E21D0088}" type="presParOf" srcId="{959E5814-88F9-4137-A17D-FE9488582CA8}" destId="{4D5D7867-8746-43AD-BFF7-20A03DD25476}" srcOrd="0" destOrd="0" presId="urn:microsoft.com/office/officeart/2005/8/layout/hierarchy1"/>
    <dgm:cxn modelId="{848D6E4D-4D7F-4473-9632-E4B6E92A3BD8}" type="presParOf" srcId="{959E5814-88F9-4137-A17D-FE9488582CA8}" destId="{5EC747CB-D862-4EA8-96B8-9ED502B6209C}" srcOrd="1" destOrd="0" presId="urn:microsoft.com/office/officeart/2005/8/layout/hierarchy1"/>
    <dgm:cxn modelId="{CB552916-2A23-4557-BE11-B832891DE145}" type="presParOf" srcId="{56E23FD9-0C01-47A0-8490-B8C74B7B7583}" destId="{AB7D4959-F89E-4EB5-BB96-9BCB587DE450}" srcOrd="1" destOrd="0" presId="urn:microsoft.com/office/officeart/2005/8/layout/hierarchy1"/>
    <dgm:cxn modelId="{1727CACA-BFFC-4DC6-AA74-1BAA00169CD7}" type="presParOf" srcId="{AB7D4959-F89E-4EB5-BB96-9BCB587DE450}" destId="{F94E6640-33AE-4A1B-9352-11F1AB4E65C6}" srcOrd="0" destOrd="0" presId="urn:microsoft.com/office/officeart/2005/8/layout/hierarchy1"/>
    <dgm:cxn modelId="{EC770835-A3B0-48DB-A544-6A4049E60EAE}" type="presParOf" srcId="{AB7D4959-F89E-4EB5-BB96-9BCB587DE450}" destId="{DE24BC32-6408-457E-AE47-E0D3968B5AD1}" srcOrd="1" destOrd="0" presId="urn:microsoft.com/office/officeart/2005/8/layout/hierarchy1"/>
    <dgm:cxn modelId="{0601DF07-7705-486D-8BA6-C1A2C788DB93}" type="presParOf" srcId="{DE24BC32-6408-457E-AE47-E0D3968B5AD1}" destId="{78F7603E-C81B-4E7D-8F9F-ED1480DD214F}" srcOrd="0" destOrd="0" presId="urn:microsoft.com/office/officeart/2005/8/layout/hierarchy1"/>
    <dgm:cxn modelId="{7A4C70C4-F85D-4740-A5B0-699344B665A2}" type="presParOf" srcId="{78F7603E-C81B-4E7D-8F9F-ED1480DD214F}" destId="{4ABE9314-338B-48AF-B913-137EF9A8AD98}" srcOrd="0" destOrd="0" presId="urn:microsoft.com/office/officeart/2005/8/layout/hierarchy1"/>
    <dgm:cxn modelId="{CCCF2F0E-46A5-4BEA-8025-5AD7D5F7C3B6}" type="presParOf" srcId="{78F7603E-C81B-4E7D-8F9F-ED1480DD214F}" destId="{C1DA2244-E358-4623-844C-A9188C363465}" srcOrd="1" destOrd="0" presId="urn:microsoft.com/office/officeart/2005/8/layout/hierarchy1"/>
    <dgm:cxn modelId="{85EC01AE-B9B7-4A0B-830A-D80B6AAC4998}" type="presParOf" srcId="{DE24BC32-6408-457E-AE47-E0D3968B5AD1}" destId="{BE29F4E4-A666-40AB-B656-A4960CECC7F0}" srcOrd="1" destOrd="0" presId="urn:microsoft.com/office/officeart/2005/8/layout/hierarchy1"/>
    <dgm:cxn modelId="{8180C447-3EFF-426D-8F04-DCFB29B1F238}" type="presParOf" srcId="{AB7D4959-F89E-4EB5-BB96-9BCB587DE450}" destId="{4501C0DA-AA00-4E44-A961-A405B3639973}" srcOrd="2" destOrd="0" presId="urn:microsoft.com/office/officeart/2005/8/layout/hierarchy1"/>
    <dgm:cxn modelId="{B9E2FEB8-815E-4E01-B45C-AFD579CDF1E1}" type="presParOf" srcId="{AB7D4959-F89E-4EB5-BB96-9BCB587DE450}" destId="{583F5B39-F28E-400B-867C-99C44092D07D}" srcOrd="3" destOrd="0" presId="urn:microsoft.com/office/officeart/2005/8/layout/hierarchy1"/>
    <dgm:cxn modelId="{FEECCCE1-38E9-423A-81BF-1824ECB7BAB6}" type="presParOf" srcId="{583F5B39-F28E-400B-867C-99C44092D07D}" destId="{3EAC6BA9-8CBD-4EB7-B26B-34DB846DA50D}" srcOrd="0" destOrd="0" presId="urn:microsoft.com/office/officeart/2005/8/layout/hierarchy1"/>
    <dgm:cxn modelId="{85464798-B797-4D19-A047-ACB3808ACDAC}" type="presParOf" srcId="{3EAC6BA9-8CBD-4EB7-B26B-34DB846DA50D}" destId="{95E03D4B-8F2F-4038-A878-F08EA985FE74}" srcOrd="0" destOrd="0" presId="urn:microsoft.com/office/officeart/2005/8/layout/hierarchy1"/>
    <dgm:cxn modelId="{1B7F5443-C258-41A9-B24A-86FBDCF1523A}" type="presParOf" srcId="{3EAC6BA9-8CBD-4EB7-B26B-34DB846DA50D}" destId="{8527DF26-E2A7-4160-A91B-5456F3582C50}" srcOrd="1" destOrd="0" presId="urn:microsoft.com/office/officeart/2005/8/layout/hierarchy1"/>
    <dgm:cxn modelId="{B24F22B6-CAD6-4E4A-A0F1-F1BBFBABD665}" type="presParOf" srcId="{583F5B39-F28E-400B-867C-99C44092D07D}" destId="{FA4D2476-346A-4D8D-BB3A-C0455162F7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060F9-2C8C-476A-A622-C0F2052F9DFD}">
      <dsp:nvSpPr>
        <dsp:cNvPr id="0" name=""/>
        <dsp:cNvSpPr/>
      </dsp:nvSpPr>
      <dsp:spPr>
        <a:xfrm>
          <a:off x="4128395" y="1059943"/>
          <a:ext cx="2127476" cy="337495"/>
        </a:xfrm>
        <a:custGeom>
          <a:avLst/>
          <a:gdLst/>
          <a:ahLst/>
          <a:cxnLst/>
          <a:rect l="0" t="0" r="0" b="0"/>
          <a:pathLst>
            <a:path>
              <a:moveTo>
                <a:pt x="0" y="0"/>
              </a:moveTo>
              <a:lnTo>
                <a:pt x="0" y="229993"/>
              </a:lnTo>
              <a:lnTo>
                <a:pt x="2127476" y="229993"/>
              </a:lnTo>
              <a:lnTo>
                <a:pt x="2127476" y="337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D3029-5CDC-42D2-B312-A31771FC5082}">
      <dsp:nvSpPr>
        <dsp:cNvPr id="0" name=""/>
        <dsp:cNvSpPr/>
      </dsp:nvSpPr>
      <dsp:spPr>
        <a:xfrm>
          <a:off x="4128395" y="1059943"/>
          <a:ext cx="709158" cy="337495"/>
        </a:xfrm>
        <a:custGeom>
          <a:avLst/>
          <a:gdLst/>
          <a:ahLst/>
          <a:cxnLst/>
          <a:rect l="0" t="0" r="0" b="0"/>
          <a:pathLst>
            <a:path>
              <a:moveTo>
                <a:pt x="0" y="0"/>
              </a:moveTo>
              <a:lnTo>
                <a:pt x="0" y="229993"/>
              </a:lnTo>
              <a:lnTo>
                <a:pt x="709158" y="229993"/>
              </a:lnTo>
              <a:lnTo>
                <a:pt x="709158" y="337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0E2957-047C-4DC4-B090-FC7423B441DF}">
      <dsp:nvSpPr>
        <dsp:cNvPr id="0" name=""/>
        <dsp:cNvSpPr/>
      </dsp:nvSpPr>
      <dsp:spPr>
        <a:xfrm>
          <a:off x="3415662" y="1059943"/>
          <a:ext cx="712732" cy="337495"/>
        </a:xfrm>
        <a:custGeom>
          <a:avLst/>
          <a:gdLst/>
          <a:ahLst/>
          <a:cxnLst/>
          <a:rect l="0" t="0" r="0" b="0"/>
          <a:pathLst>
            <a:path>
              <a:moveTo>
                <a:pt x="712732" y="0"/>
              </a:moveTo>
              <a:lnTo>
                <a:pt x="712732" y="229993"/>
              </a:lnTo>
              <a:lnTo>
                <a:pt x="0" y="229993"/>
              </a:lnTo>
              <a:lnTo>
                <a:pt x="0" y="337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33CC84-7962-42CB-A620-EE4B21CBDAC4}">
      <dsp:nvSpPr>
        <dsp:cNvPr id="0" name=""/>
        <dsp:cNvSpPr/>
      </dsp:nvSpPr>
      <dsp:spPr>
        <a:xfrm>
          <a:off x="1988235" y="2134318"/>
          <a:ext cx="1431001" cy="337495"/>
        </a:xfrm>
        <a:custGeom>
          <a:avLst/>
          <a:gdLst/>
          <a:ahLst/>
          <a:cxnLst/>
          <a:rect l="0" t="0" r="0" b="0"/>
          <a:pathLst>
            <a:path>
              <a:moveTo>
                <a:pt x="0" y="0"/>
              </a:moveTo>
              <a:lnTo>
                <a:pt x="0" y="229993"/>
              </a:lnTo>
              <a:lnTo>
                <a:pt x="1431001" y="229993"/>
              </a:lnTo>
              <a:lnTo>
                <a:pt x="1431001" y="3374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25A205-9A03-4392-ABB5-1EFAAE941C3B}">
      <dsp:nvSpPr>
        <dsp:cNvPr id="0" name=""/>
        <dsp:cNvSpPr/>
      </dsp:nvSpPr>
      <dsp:spPr>
        <a:xfrm>
          <a:off x="1942515" y="2134318"/>
          <a:ext cx="91440" cy="337495"/>
        </a:xfrm>
        <a:custGeom>
          <a:avLst/>
          <a:gdLst/>
          <a:ahLst/>
          <a:cxnLst/>
          <a:rect l="0" t="0" r="0" b="0"/>
          <a:pathLst>
            <a:path>
              <a:moveTo>
                <a:pt x="45720" y="0"/>
              </a:moveTo>
              <a:lnTo>
                <a:pt x="45720" y="229993"/>
              </a:lnTo>
              <a:lnTo>
                <a:pt x="58403" y="229993"/>
              </a:lnTo>
              <a:lnTo>
                <a:pt x="58403" y="3374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F113A-8F46-4D17-81F1-956F34EE70FD}">
      <dsp:nvSpPr>
        <dsp:cNvPr id="0" name=""/>
        <dsp:cNvSpPr/>
      </dsp:nvSpPr>
      <dsp:spPr>
        <a:xfrm>
          <a:off x="582602" y="2134318"/>
          <a:ext cx="1405633" cy="337495"/>
        </a:xfrm>
        <a:custGeom>
          <a:avLst/>
          <a:gdLst/>
          <a:ahLst/>
          <a:cxnLst/>
          <a:rect l="0" t="0" r="0" b="0"/>
          <a:pathLst>
            <a:path>
              <a:moveTo>
                <a:pt x="1405633" y="0"/>
              </a:moveTo>
              <a:lnTo>
                <a:pt x="1405633" y="229993"/>
              </a:lnTo>
              <a:lnTo>
                <a:pt x="0" y="229993"/>
              </a:lnTo>
              <a:lnTo>
                <a:pt x="0" y="3374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91067-5A09-42D9-8CE0-5A8AFBDBE7D5}">
      <dsp:nvSpPr>
        <dsp:cNvPr id="0" name=""/>
        <dsp:cNvSpPr/>
      </dsp:nvSpPr>
      <dsp:spPr>
        <a:xfrm>
          <a:off x="1988235" y="1059943"/>
          <a:ext cx="2140159" cy="337495"/>
        </a:xfrm>
        <a:custGeom>
          <a:avLst/>
          <a:gdLst/>
          <a:ahLst/>
          <a:cxnLst/>
          <a:rect l="0" t="0" r="0" b="0"/>
          <a:pathLst>
            <a:path>
              <a:moveTo>
                <a:pt x="2140159" y="0"/>
              </a:moveTo>
              <a:lnTo>
                <a:pt x="2140159" y="229993"/>
              </a:lnTo>
              <a:lnTo>
                <a:pt x="0" y="229993"/>
              </a:lnTo>
              <a:lnTo>
                <a:pt x="0" y="337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25D5E-4C68-47F4-99D1-E8537EA75D7F}">
      <dsp:nvSpPr>
        <dsp:cNvPr id="0" name=""/>
        <dsp:cNvSpPr/>
      </dsp:nvSpPr>
      <dsp:spPr>
        <a:xfrm>
          <a:off x="3548174" y="323062"/>
          <a:ext cx="1160441" cy="736880"/>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FF568-DB85-452C-A1DE-52E0DEB19446}">
      <dsp:nvSpPr>
        <dsp:cNvPr id="0" name=""/>
        <dsp:cNvSpPr/>
      </dsp:nvSpPr>
      <dsp:spPr>
        <a:xfrm>
          <a:off x="3677112" y="445553"/>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Department of Defense</a:t>
          </a:r>
          <a:endParaRPr lang="en-US" sz="1400" kern="1200" dirty="0"/>
        </a:p>
      </dsp:txBody>
      <dsp:txXfrm>
        <a:off x="3698694" y="467135"/>
        <a:ext cx="1117277" cy="693716"/>
      </dsp:txXfrm>
    </dsp:sp>
    <dsp:sp modelId="{3FA9B0D5-23F4-4257-BFB7-61A88A58ADE4}">
      <dsp:nvSpPr>
        <dsp:cNvPr id="0" name=""/>
        <dsp:cNvSpPr/>
      </dsp:nvSpPr>
      <dsp:spPr>
        <a:xfrm>
          <a:off x="1408015" y="1397438"/>
          <a:ext cx="1160441" cy="73688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EE1F0-3123-4C66-B27D-ECDF96905027}">
      <dsp:nvSpPr>
        <dsp:cNvPr id="0" name=""/>
        <dsp:cNvSpPr/>
      </dsp:nvSpPr>
      <dsp:spPr>
        <a:xfrm>
          <a:off x="1536953" y="1519929"/>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Army</a:t>
          </a:r>
          <a:endParaRPr lang="en-US" sz="1400" kern="1200" dirty="0"/>
        </a:p>
      </dsp:txBody>
      <dsp:txXfrm>
        <a:off x="1558535" y="1541511"/>
        <a:ext cx="1117277" cy="693716"/>
      </dsp:txXfrm>
    </dsp:sp>
    <dsp:sp modelId="{D1EC038A-CF0B-4835-9E7F-D240CE2192C8}">
      <dsp:nvSpPr>
        <dsp:cNvPr id="0" name=""/>
        <dsp:cNvSpPr/>
      </dsp:nvSpPr>
      <dsp:spPr>
        <a:xfrm>
          <a:off x="2381" y="2471813"/>
          <a:ext cx="1160441" cy="73688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9F96C-36CC-44BB-B025-D917D6FB4C0A}">
      <dsp:nvSpPr>
        <dsp:cNvPr id="0" name=""/>
        <dsp:cNvSpPr/>
      </dsp:nvSpPr>
      <dsp:spPr>
        <a:xfrm>
          <a:off x="131319" y="2594304"/>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Civilians</a:t>
          </a:r>
          <a:endParaRPr lang="en-US" sz="1400" kern="1200" dirty="0"/>
        </a:p>
      </dsp:txBody>
      <dsp:txXfrm>
        <a:off x="152901" y="2615886"/>
        <a:ext cx="1117277" cy="693716"/>
      </dsp:txXfrm>
    </dsp:sp>
    <dsp:sp modelId="{9A3DB48B-2ED9-4BE9-9561-CB8DD875FB11}">
      <dsp:nvSpPr>
        <dsp:cNvPr id="0" name=""/>
        <dsp:cNvSpPr/>
      </dsp:nvSpPr>
      <dsp:spPr>
        <a:xfrm>
          <a:off x="1420698" y="2471813"/>
          <a:ext cx="1160441" cy="73688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4624B-F368-40EE-B3A2-4BA187C4E526}">
      <dsp:nvSpPr>
        <dsp:cNvPr id="0" name=""/>
        <dsp:cNvSpPr/>
      </dsp:nvSpPr>
      <dsp:spPr>
        <a:xfrm>
          <a:off x="1549636" y="2594304"/>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Active Duty</a:t>
          </a:r>
          <a:endParaRPr lang="en-US" sz="1400" kern="1200" dirty="0"/>
        </a:p>
      </dsp:txBody>
      <dsp:txXfrm>
        <a:off x="1571218" y="2615886"/>
        <a:ext cx="1117277" cy="693716"/>
      </dsp:txXfrm>
    </dsp:sp>
    <dsp:sp modelId="{D58616B8-60EB-4919-B986-B90330F7BB9B}">
      <dsp:nvSpPr>
        <dsp:cNvPr id="0" name=""/>
        <dsp:cNvSpPr/>
      </dsp:nvSpPr>
      <dsp:spPr>
        <a:xfrm>
          <a:off x="2839016" y="2471813"/>
          <a:ext cx="1160441" cy="73688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EBDA4-ABFA-4078-80DF-BD4A298D7909}">
      <dsp:nvSpPr>
        <dsp:cNvPr id="0" name=""/>
        <dsp:cNvSpPr/>
      </dsp:nvSpPr>
      <dsp:spPr>
        <a:xfrm>
          <a:off x="2967954" y="2594304"/>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Reserve Components</a:t>
          </a:r>
          <a:endParaRPr lang="en-US" sz="1400" kern="1200" dirty="0"/>
        </a:p>
      </dsp:txBody>
      <dsp:txXfrm>
        <a:off x="2989536" y="2615886"/>
        <a:ext cx="1117277" cy="693716"/>
      </dsp:txXfrm>
    </dsp:sp>
    <dsp:sp modelId="{74ACA37A-FEF2-4BAA-B9F6-D1DBBC86C4E6}">
      <dsp:nvSpPr>
        <dsp:cNvPr id="0" name=""/>
        <dsp:cNvSpPr/>
      </dsp:nvSpPr>
      <dsp:spPr>
        <a:xfrm>
          <a:off x="2835442" y="1397438"/>
          <a:ext cx="1160441" cy="736880"/>
        </a:xfrm>
        <a:prstGeom prst="roundRect">
          <a:avLst>
            <a:gd name="adj" fmla="val 10000"/>
          </a:avLst>
        </a:prstGeom>
        <a:solidFill>
          <a:srgbClr val="B9BA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0E0C8-2BB7-4B58-AE4F-0676242CF6F8}">
      <dsp:nvSpPr>
        <dsp:cNvPr id="0" name=""/>
        <dsp:cNvSpPr/>
      </dsp:nvSpPr>
      <dsp:spPr>
        <a:xfrm>
          <a:off x="2964380" y="1519929"/>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Navy</a:t>
          </a:r>
          <a:endParaRPr lang="en-US" sz="1400" kern="1200" dirty="0"/>
        </a:p>
      </dsp:txBody>
      <dsp:txXfrm>
        <a:off x="2985962" y="1541511"/>
        <a:ext cx="1117277" cy="693716"/>
      </dsp:txXfrm>
    </dsp:sp>
    <dsp:sp modelId="{F8848311-E30D-460B-A27E-1B25DAE21DE1}">
      <dsp:nvSpPr>
        <dsp:cNvPr id="0" name=""/>
        <dsp:cNvSpPr/>
      </dsp:nvSpPr>
      <dsp:spPr>
        <a:xfrm>
          <a:off x="4257333" y="1397438"/>
          <a:ext cx="1160441" cy="736880"/>
        </a:xfrm>
        <a:prstGeom prst="roundRect">
          <a:avLst>
            <a:gd name="adj" fmla="val 10000"/>
          </a:avLst>
        </a:prstGeom>
        <a:solidFill>
          <a:srgbClr val="B9BA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304C6-9D0E-45BE-8772-02CD0D033DD9}">
      <dsp:nvSpPr>
        <dsp:cNvPr id="0" name=""/>
        <dsp:cNvSpPr/>
      </dsp:nvSpPr>
      <dsp:spPr>
        <a:xfrm>
          <a:off x="4386271" y="1519929"/>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Air Force</a:t>
          </a:r>
          <a:endParaRPr lang="en-US" sz="1400" kern="1200" dirty="0"/>
        </a:p>
      </dsp:txBody>
      <dsp:txXfrm>
        <a:off x="4407853" y="1541511"/>
        <a:ext cx="1117277" cy="693716"/>
      </dsp:txXfrm>
    </dsp:sp>
    <dsp:sp modelId="{62A27A3C-E8C8-4557-B1A9-D8B8C3C0EFEA}">
      <dsp:nvSpPr>
        <dsp:cNvPr id="0" name=""/>
        <dsp:cNvSpPr/>
      </dsp:nvSpPr>
      <dsp:spPr>
        <a:xfrm>
          <a:off x="5675651" y="1397438"/>
          <a:ext cx="1160441" cy="736880"/>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EB72E-1AFB-4BB0-A46C-78AE865F9772}">
      <dsp:nvSpPr>
        <dsp:cNvPr id="0" name=""/>
        <dsp:cNvSpPr/>
      </dsp:nvSpPr>
      <dsp:spPr>
        <a:xfrm>
          <a:off x="5804589" y="1519929"/>
          <a:ext cx="1160441" cy="736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Office of the Secretary of Defense</a:t>
          </a:r>
          <a:endParaRPr lang="en-US" sz="1400" kern="1200" dirty="0"/>
        </a:p>
      </dsp:txBody>
      <dsp:txXfrm>
        <a:off x="5826171" y="1541511"/>
        <a:ext cx="1117277" cy="693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1C0DA-AA00-4E44-A961-A405B3639973}">
      <dsp:nvSpPr>
        <dsp:cNvPr id="0" name=""/>
        <dsp:cNvSpPr/>
      </dsp:nvSpPr>
      <dsp:spPr>
        <a:xfrm>
          <a:off x="2640441" y="1414554"/>
          <a:ext cx="547921" cy="260760"/>
        </a:xfrm>
        <a:custGeom>
          <a:avLst/>
          <a:gdLst/>
          <a:ahLst/>
          <a:cxnLst/>
          <a:rect l="0" t="0" r="0" b="0"/>
          <a:pathLst>
            <a:path>
              <a:moveTo>
                <a:pt x="0" y="0"/>
              </a:moveTo>
              <a:lnTo>
                <a:pt x="0" y="177700"/>
              </a:lnTo>
              <a:lnTo>
                <a:pt x="547921" y="177700"/>
              </a:lnTo>
              <a:lnTo>
                <a:pt x="547921" y="260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4E6640-33AE-4A1B-9352-11F1AB4E65C6}">
      <dsp:nvSpPr>
        <dsp:cNvPr id="0" name=""/>
        <dsp:cNvSpPr/>
      </dsp:nvSpPr>
      <dsp:spPr>
        <a:xfrm>
          <a:off x="2092520" y="1414554"/>
          <a:ext cx="547921" cy="260760"/>
        </a:xfrm>
        <a:custGeom>
          <a:avLst/>
          <a:gdLst/>
          <a:ahLst/>
          <a:cxnLst/>
          <a:rect l="0" t="0" r="0" b="0"/>
          <a:pathLst>
            <a:path>
              <a:moveTo>
                <a:pt x="547921" y="0"/>
              </a:moveTo>
              <a:lnTo>
                <a:pt x="547921" y="177700"/>
              </a:lnTo>
              <a:lnTo>
                <a:pt x="0" y="177700"/>
              </a:lnTo>
              <a:lnTo>
                <a:pt x="0" y="260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D01C3-1E97-4342-AD64-5C972B035E0B}">
      <dsp:nvSpPr>
        <dsp:cNvPr id="0" name=""/>
        <dsp:cNvSpPr/>
      </dsp:nvSpPr>
      <dsp:spPr>
        <a:xfrm>
          <a:off x="1544598" y="584453"/>
          <a:ext cx="1095843" cy="260760"/>
        </a:xfrm>
        <a:custGeom>
          <a:avLst/>
          <a:gdLst/>
          <a:ahLst/>
          <a:cxnLst/>
          <a:rect l="0" t="0" r="0" b="0"/>
          <a:pathLst>
            <a:path>
              <a:moveTo>
                <a:pt x="0" y="0"/>
              </a:moveTo>
              <a:lnTo>
                <a:pt x="0" y="177700"/>
              </a:lnTo>
              <a:lnTo>
                <a:pt x="1095843" y="177700"/>
              </a:lnTo>
              <a:lnTo>
                <a:pt x="1095843" y="260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5D137C-F0AF-4312-ABF8-6920C99E3AF6}">
      <dsp:nvSpPr>
        <dsp:cNvPr id="0" name=""/>
        <dsp:cNvSpPr/>
      </dsp:nvSpPr>
      <dsp:spPr>
        <a:xfrm>
          <a:off x="1498878" y="584453"/>
          <a:ext cx="91440" cy="260760"/>
        </a:xfrm>
        <a:custGeom>
          <a:avLst/>
          <a:gdLst/>
          <a:ahLst/>
          <a:cxnLst/>
          <a:rect l="0" t="0" r="0" b="0"/>
          <a:pathLst>
            <a:path>
              <a:moveTo>
                <a:pt x="45720" y="0"/>
              </a:moveTo>
              <a:lnTo>
                <a:pt x="45720" y="260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F1A3A1-EF66-4A38-B819-F8B91ACE5935}">
      <dsp:nvSpPr>
        <dsp:cNvPr id="0" name=""/>
        <dsp:cNvSpPr/>
      </dsp:nvSpPr>
      <dsp:spPr>
        <a:xfrm>
          <a:off x="448755" y="584453"/>
          <a:ext cx="1095843" cy="260760"/>
        </a:xfrm>
        <a:custGeom>
          <a:avLst/>
          <a:gdLst/>
          <a:ahLst/>
          <a:cxnLst/>
          <a:rect l="0" t="0" r="0" b="0"/>
          <a:pathLst>
            <a:path>
              <a:moveTo>
                <a:pt x="1095843" y="0"/>
              </a:moveTo>
              <a:lnTo>
                <a:pt x="1095843" y="177700"/>
              </a:lnTo>
              <a:lnTo>
                <a:pt x="0" y="177700"/>
              </a:lnTo>
              <a:lnTo>
                <a:pt x="0" y="260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30A43-6D3F-4470-95D3-5798074F39A8}">
      <dsp:nvSpPr>
        <dsp:cNvPr id="0" name=""/>
        <dsp:cNvSpPr/>
      </dsp:nvSpPr>
      <dsp:spPr>
        <a:xfrm>
          <a:off x="1096299" y="15112"/>
          <a:ext cx="896598" cy="56934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B6D4B-7496-429B-B3C7-897F24262457}">
      <dsp:nvSpPr>
        <dsp:cNvPr id="0" name=""/>
        <dsp:cNvSpPr/>
      </dsp:nvSpPr>
      <dsp:spPr>
        <a:xfrm>
          <a:off x="1195921" y="109753"/>
          <a:ext cx="896598" cy="56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Army</a:t>
          </a:r>
          <a:endParaRPr lang="en-US" sz="1000" kern="1200" dirty="0"/>
        </a:p>
      </dsp:txBody>
      <dsp:txXfrm>
        <a:off x="1212596" y="126428"/>
        <a:ext cx="863248" cy="535990"/>
      </dsp:txXfrm>
    </dsp:sp>
    <dsp:sp modelId="{B5C3A73D-6D12-4C06-BBFB-995EDF0974A5}">
      <dsp:nvSpPr>
        <dsp:cNvPr id="0" name=""/>
        <dsp:cNvSpPr/>
      </dsp:nvSpPr>
      <dsp:spPr>
        <a:xfrm>
          <a:off x="456" y="845213"/>
          <a:ext cx="896598" cy="56934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BAE6B-E106-4769-B869-12B20D8AD821}">
      <dsp:nvSpPr>
        <dsp:cNvPr id="0" name=""/>
        <dsp:cNvSpPr/>
      </dsp:nvSpPr>
      <dsp:spPr>
        <a:xfrm>
          <a:off x="100078" y="939854"/>
          <a:ext cx="896598" cy="56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Civilians</a:t>
          </a:r>
        </a:p>
      </dsp:txBody>
      <dsp:txXfrm>
        <a:off x="116753" y="956529"/>
        <a:ext cx="863248" cy="535990"/>
      </dsp:txXfrm>
    </dsp:sp>
    <dsp:sp modelId="{5AC5777A-DAFF-4B2B-A9F7-70DE047FD82D}">
      <dsp:nvSpPr>
        <dsp:cNvPr id="0" name=""/>
        <dsp:cNvSpPr/>
      </dsp:nvSpPr>
      <dsp:spPr>
        <a:xfrm>
          <a:off x="1096299" y="845213"/>
          <a:ext cx="896598" cy="56934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DA9BB-0F7A-4875-86D1-5A8238397BBF}">
      <dsp:nvSpPr>
        <dsp:cNvPr id="0" name=""/>
        <dsp:cNvSpPr/>
      </dsp:nvSpPr>
      <dsp:spPr>
        <a:xfrm>
          <a:off x="1195921" y="939854"/>
          <a:ext cx="896598" cy="56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Active Duty</a:t>
          </a:r>
          <a:endParaRPr lang="en-US" sz="1000" kern="1200" dirty="0"/>
        </a:p>
      </dsp:txBody>
      <dsp:txXfrm>
        <a:off x="1212596" y="956529"/>
        <a:ext cx="863248" cy="535990"/>
      </dsp:txXfrm>
    </dsp:sp>
    <dsp:sp modelId="{4D5D7867-8746-43AD-BFF7-20A03DD25476}">
      <dsp:nvSpPr>
        <dsp:cNvPr id="0" name=""/>
        <dsp:cNvSpPr/>
      </dsp:nvSpPr>
      <dsp:spPr>
        <a:xfrm>
          <a:off x="2192142" y="845213"/>
          <a:ext cx="896598" cy="56934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747CB-D862-4EA8-96B8-9ED502B6209C}">
      <dsp:nvSpPr>
        <dsp:cNvPr id="0" name=""/>
        <dsp:cNvSpPr/>
      </dsp:nvSpPr>
      <dsp:spPr>
        <a:xfrm>
          <a:off x="2291764" y="939854"/>
          <a:ext cx="896598" cy="56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Reserve Components</a:t>
          </a:r>
          <a:endParaRPr lang="en-US" sz="1000" kern="1200" dirty="0"/>
        </a:p>
      </dsp:txBody>
      <dsp:txXfrm>
        <a:off x="2308439" y="956529"/>
        <a:ext cx="863248" cy="535990"/>
      </dsp:txXfrm>
    </dsp:sp>
    <dsp:sp modelId="{4ABE9314-338B-48AF-B913-137EF9A8AD98}">
      <dsp:nvSpPr>
        <dsp:cNvPr id="0" name=""/>
        <dsp:cNvSpPr/>
      </dsp:nvSpPr>
      <dsp:spPr>
        <a:xfrm>
          <a:off x="1644220" y="1675314"/>
          <a:ext cx="896598" cy="56934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A2244-E358-4623-844C-A9188C363465}">
      <dsp:nvSpPr>
        <dsp:cNvPr id="0" name=""/>
        <dsp:cNvSpPr/>
      </dsp:nvSpPr>
      <dsp:spPr>
        <a:xfrm>
          <a:off x="1743842" y="1769955"/>
          <a:ext cx="896598" cy="56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US Army Reserve</a:t>
          </a:r>
          <a:endParaRPr lang="en-US" sz="1000" kern="1200" dirty="0"/>
        </a:p>
      </dsp:txBody>
      <dsp:txXfrm>
        <a:off x="1760517" y="1786630"/>
        <a:ext cx="863248" cy="535990"/>
      </dsp:txXfrm>
    </dsp:sp>
    <dsp:sp modelId="{95E03D4B-8F2F-4038-A878-F08EA985FE74}">
      <dsp:nvSpPr>
        <dsp:cNvPr id="0" name=""/>
        <dsp:cNvSpPr/>
      </dsp:nvSpPr>
      <dsp:spPr>
        <a:xfrm>
          <a:off x="2740063" y="1675314"/>
          <a:ext cx="896598" cy="56934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7DF26-E2A7-4160-A91B-5456F3582C50}">
      <dsp:nvSpPr>
        <dsp:cNvPr id="0" name=""/>
        <dsp:cNvSpPr/>
      </dsp:nvSpPr>
      <dsp:spPr>
        <a:xfrm>
          <a:off x="2839685" y="1769955"/>
          <a:ext cx="896598" cy="56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Army National Guard</a:t>
          </a:r>
          <a:endParaRPr lang="en-US" sz="1000" kern="1200" dirty="0"/>
        </a:p>
      </dsp:txBody>
      <dsp:txXfrm>
        <a:off x="2856360" y="1786630"/>
        <a:ext cx="863248" cy="5359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9" cy="463696"/>
          </a:xfrm>
          <a:prstGeom prst="rect">
            <a:avLst/>
          </a:prstGeom>
        </p:spPr>
        <p:txBody>
          <a:bodyPr vert="horz" lIns="90758" tIns="45380" rIns="90758" bIns="45380" rtlCol="0"/>
          <a:lstStyle>
            <a:lvl1pPr algn="l">
              <a:defRPr sz="1200"/>
            </a:lvl1pPr>
          </a:lstStyle>
          <a:p>
            <a:endParaRPr lang="en-US" dirty="0"/>
          </a:p>
        </p:txBody>
      </p:sp>
      <p:sp>
        <p:nvSpPr>
          <p:cNvPr id="3" name="Date Placeholder 2"/>
          <p:cNvSpPr>
            <a:spLocks noGrp="1"/>
          </p:cNvSpPr>
          <p:nvPr>
            <p:ph type="dt" sz="quarter" idx="1"/>
          </p:nvPr>
        </p:nvSpPr>
        <p:spPr>
          <a:xfrm>
            <a:off x="3936174" y="2"/>
            <a:ext cx="3012329" cy="463696"/>
          </a:xfrm>
          <a:prstGeom prst="rect">
            <a:avLst/>
          </a:prstGeom>
        </p:spPr>
        <p:txBody>
          <a:bodyPr vert="horz" lIns="90758" tIns="45380" rIns="90758" bIns="45380" rtlCol="0"/>
          <a:lstStyle>
            <a:lvl1pPr algn="r">
              <a:defRPr sz="1200"/>
            </a:lvl1pPr>
          </a:lstStyle>
          <a:p>
            <a:fld id="{CD724D36-3E95-46A1-B638-C61E572759FD}" type="datetimeFigureOut">
              <a:rPr lang="en-US" smtClean="0"/>
              <a:t>8/30/2018</a:t>
            </a:fld>
            <a:endParaRPr lang="en-US" dirty="0"/>
          </a:p>
        </p:txBody>
      </p:sp>
      <p:sp>
        <p:nvSpPr>
          <p:cNvPr id="4" name="Footer Placeholder 3"/>
          <p:cNvSpPr>
            <a:spLocks noGrp="1"/>
          </p:cNvSpPr>
          <p:nvPr>
            <p:ph type="ftr" sz="quarter" idx="2"/>
          </p:nvPr>
        </p:nvSpPr>
        <p:spPr>
          <a:xfrm>
            <a:off x="1" y="8772379"/>
            <a:ext cx="3012329" cy="463696"/>
          </a:xfrm>
          <a:prstGeom prst="rect">
            <a:avLst/>
          </a:prstGeom>
        </p:spPr>
        <p:txBody>
          <a:bodyPr vert="horz" lIns="90758" tIns="45380" rIns="90758" bIns="453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4" y="8772379"/>
            <a:ext cx="3012329" cy="463696"/>
          </a:xfrm>
          <a:prstGeom prst="rect">
            <a:avLst/>
          </a:prstGeom>
        </p:spPr>
        <p:txBody>
          <a:bodyPr vert="horz" lIns="90758" tIns="45380" rIns="90758" bIns="45380" rtlCol="0" anchor="b"/>
          <a:lstStyle>
            <a:lvl1pPr algn="r">
              <a:defRPr sz="1200"/>
            </a:lvl1pPr>
          </a:lstStyle>
          <a:p>
            <a:fld id="{0C8F5CB0-3E36-4514-906E-86453E5CE5E9}" type="slidenum">
              <a:rPr lang="en-US" smtClean="0"/>
              <a:t>‹#›</a:t>
            </a:fld>
            <a:endParaRPr lang="en-US" dirty="0"/>
          </a:p>
        </p:txBody>
      </p:sp>
    </p:spTree>
    <p:extLst>
      <p:ext uri="{BB962C8B-B14F-4D97-AF65-F5344CB8AC3E}">
        <p14:creationId xmlns:p14="http://schemas.microsoft.com/office/powerpoint/2010/main" val="337158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9" cy="463696"/>
          </a:xfrm>
          <a:prstGeom prst="rect">
            <a:avLst/>
          </a:prstGeom>
        </p:spPr>
        <p:txBody>
          <a:bodyPr vert="horz" lIns="90758" tIns="45380" rIns="90758" bIns="45380" rtlCol="0"/>
          <a:lstStyle>
            <a:lvl1pPr algn="l">
              <a:defRPr sz="1200"/>
            </a:lvl1pPr>
          </a:lstStyle>
          <a:p>
            <a:endParaRPr lang="en-US" dirty="0"/>
          </a:p>
        </p:txBody>
      </p:sp>
      <p:sp>
        <p:nvSpPr>
          <p:cNvPr id="3" name="Date Placeholder 2"/>
          <p:cNvSpPr>
            <a:spLocks noGrp="1"/>
          </p:cNvSpPr>
          <p:nvPr>
            <p:ph type="dt" idx="1"/>
          </p:nvPr>
        </p:nvSpPr>
        <p:spPr>
          <a:xfrm>
            <a:off x="3936174" y="2"/>
            <a:ext cx="3012329" cy="463696"/>
          </a:xfrm>
          <a:prstGeom prst="rect">
            <a:avLst/>
          </a:prstGeom>
        </p:spPr>
        <p:txBody>
          <a:bodyPr vert="horz" lIns="90758" tIns="45380" rIns="90758" bIns="45380" rtlCol="0"/>
          <a:lstStyle>
            <a:lvl1pPr algn="r">
              <a:defRPr sz="1200"/>
            </a:lvl1pPr>
          </a:lstStyle>
          <a:p>
            <a:fld id="{A63FBC1C-1712-4BE3-8ECD-C10160EB3D5A}" type="datetimeFigureOut">
              <a:rPr lang="en-US" smtClean="0"/>
              <a:t>8/30/2018</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58" tIns="45380" rIns="90758" bIns="45380" rtlCol="0" anchor="ctr"/>
          <a:lstStyle/>
          <a:p>
            <a:endParaRPr lang="en-US" dirty="0"/>
          </a:p>
        </p:txBody>
      </p:sp>
      <p:sp>
        <p:nvSpPr>
          <p:cNvPr id="5" name="Notes Placeholder 4"/>
          <p:cNvSpPr>
            <a:spLocks noGrp="1"/>
          </p:cNvSpPr>
          <p:nvPr>
            <p:ph type="body" sz="quarter" idx="3"/>
          </p:nvPr>
        </p:nvSpPr>
        <p:spPr>
          <a:xfrm>
            <a:off x="695638" y="4444546"/>
            <a:ext cx="5558801" cy="3637020"/>
          </a:xfrm>
          <a:prstGeom prst="rect">
            <a:avLst/>
          </a:prstGeom>
        </p:spPr>
        <p:txBody>
          <a:bodyPr vert="horz" lIns="90758" tIns="45380" rIns="90758" bIns="453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9"/>
            <a:ext cx="3012329" cy="463696"/>
          </a:xfrm>
          <a:prstGeom prst="rect">
            <a:avLst/>
          </a:prstGeom>
        </p:spPr>
        <p:txBody>
          <a:bodyPr vert="horz" lIns="90758" tIns="45380" rIns="90758" bIns="453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4" y="8772379"/>
            <a:ext cx="3012329" cy="463696"/>
          </a:xfrm>
          <a:prstGeom prst="rect">
            <a:avLst/>
          </a:prstGeom>
        </p:spPr>
        <p:txBody>
          <a:bodyPr vert="horz" lIns="90758" tIns="45380" rIns="90758" bIns="45380" rtlCol="0" anchor="b"/>
          <a:lstStyle>
            <a:lvl1pPr algn="r">
              <a:defRPr sz="1200"/>
            </a:lvl1pPr>
          </a:lstStyle>
          <a:p>
            <a:fld id="{69E55624-DA7B-4674-9DD3-E567626D27CF}" type="slidenum">
              <a:rPr lang="en-US" smtClean="0"/>
              <a:t>‹#›</a:t>
            </a:fld>
            <a:endParaRPr lang="en-US" dirty="0"/>
          </a:p>
        </p:txBody>
      </p:sp>
    </p:spTree>
    <p:extLst>
      <p:ext uri="{BB962C8B-B14F-4D97-AF65-F5344CB8AC3E}">
        <p14:creationId xmlns:p14="http://schemas.microsoft.com/office/powerpoint/2010/main" val="147880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ilsuite.mil/book/docs/DOC-46809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ilsuite.mil/book/docs/DOC-46809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1</a:t>
            </a:fld>
            <a:endParaRPr lang="en-US" dirty="0"/>
          </a:p>
        </p:txBody>
      </p:sp>
    </p:spTree>
    <p:extLst>
      <p:ext uri="{BB962C8B-B14F-4D97-AF65-F5344CB8AC3E}">
        <p14:creationId xmlns:p14="http://schemas.microsoft.com/office/powerpoint/2010/main" val="40678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5624-DA7B-4674-9DD3-E567626D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73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E55624-DA7B-4674-9DD3-E567626D27CF}" type="slidenum">
              <a:rPr lang="en-US" smtClean="0"/>
              <a:t>11</a:t>
            </a:fld>
            <a:endParaRPr lang="en-US" dirty="0"/>
          </a:p>
        </p:txBody>
      </p:sp>
    </p:spTree>
    <p:extLst>
      <p:ext uri="{BB962C8B-B14F-4D97-AF65-F5344CB8AC3E}">
        <p14:creationId xmlns:p14="http://schemas.microsoft.com/office/powerpoint/2010/main" val="261710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E55624-DA7B-4674-9DD3-E567626D27CF}" type="slidenum">
              <a:rPr lang="en-US" smtClean="0"/>
              <a:t>12</a:t>
            </a:fld>
            <a:endParaRPr lang="en-US"/>
          </a:p>
        </p:txBody>
      </p:sp>
    </p:spTree>
    <p:extLst>
      <p:ext uri="{BB962C8B-B14F-4D97-AF65-F5344CB8AC3E}">
        <p14:creationId xmlns:p14="http://schemas.microsoft.com/office/powerpoint/2010/main" val="287894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 from ADRP1, page 1-2: http://data.cape.army.mil/web/repository/doctrine/adrp1.pdf</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13</a:t>
            </a:fld>
            <a:endParaRPr lang="en-US" dirty="0"/>
          </a:p>
        </p:txBody>
      </p:sp>
    </p:spTree>
    <p:extLst>
      <p:ext uri="{BB962C8B-B14F-4D97-AF65-F5344CB8AC3E}">
        <p14:creationId xmlns:p14="http://schemas.microsoft.com/office/powerpoint/2010/main" val="826332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 from TRADOC Handbook</a:t>
            </a:r>
          </a:p>
          <a:p>
            <a:r>
              <a:rPr lang="en-US" dirty="0" smtClean="0"/>
              <a:t>ADRP1 includes a graphic (Figure 5-3) on page 5-4 that makes reference to initial certification,</a:t>
            </a:r>
            <a:r>
              <a:rPr lang="en-US" baseline="0" dirty="0" smtClean="0"/>
              <a:t> and </a:t>
            </a:r>
            <a:r>
              <a:rPr lang="en-US" dirty="0" smtClean="0"/>
              <a:t>states in paragraph 5-17. “Upon taking our initial oath, we voluntarily join the Army Profession as aspiring Army professionals. Upon completion of the appropriate requirements, we receive our initial certification (see figure 5-3)." The O&amp;A program clarifies the "appropriate requirements" for initial certification.</a:t>
            </a:r>
          </a:p>
        </p:txBody>
      </p:sp>
      <p:sp>
        <p:nvSpPr>
          <p:cNvPr id="4" name="Slide Number Placeholder 3"/>
          <p:cNvSpPr>
            <a:spLocks noGrp="1"/>
          </p:cNvSpPr>
          <p:nvPr>
            <p:ph type="sldNum" sz="quarter" idx="10"/>
          </p:nvPr>
        </p:nvSpPr>
        <p:spPr/>
        <p:txBody>
          <a:bodyPr/>
          <a:lstStyle/>
          <a:p>
            <a:fld id="{69E55624-DA7B-4674-9DD3-E567626D27CF}" type="slidenum">
              <a:rPr lang="en-US" smtClean="0"/>
              <a:t>14</a:t>
            </a:fld>
            <a:endParaRPr lang="en-US" dirty="0"/>
          </a:p>
        </p:txBody>
      </p:sp>
    </p:spTree>
    <p:extLst>
      <p:ext uri="{BB962C8B-B14F-4D97-AF65-F5344CB8AC3E}">
        <p14:creationId xmlns:p14="http://schemas.microsoft.com/office/powerpoint/2010/main" val="285141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Speaker Notes:</a:t>
            </a:r>
          </a:p>
          <a:p>
            <a:pPr defTabSz="914350"/>
            <a:r>
              <a:rPr lang="en-US" i="1" dirty="0" smtClean="0"/>
              <a:t>As</a:t>
            </a:r>
            <a:r>
              <a:rPr lang="en-US" i="1" baseline="0" dirty="0" smtClean="0"/>
              <a:t> you introduce the concept of Career Programs, ask if the participants know which CP they are in, if they know who their FCR/CPM are? Let them know whom they can contact if they haven’t heard from their CP.</a:t>
            </a:r>
            <a:endParaRPr lang="en-US" i="1" dirty="0" smtClean="0"/>
          </a:p>
          <a:p>
            <a:pPr defTabSz="914350"/>
            <a:r>
              <a:rPr lang="en-US" dirty="0" smtClean="0"/>
              <a:t>Source: http://www.asamra.army.mil/cwt/career.html</a:t>
            </a:r>
          </a:p>
          <a:p>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15</a:t>
            </a:fld>
            <a:endParaRPr lang="en-US" dirty="0"/>
          </a:p>
        </p:txBody>
      </p:sp>
    </p:spTree>
    <p:extLst>
      <p:ext uri="{BB962C8B-B14F-4D97-AF65-F5344CB8AC3E}">
        <p14:creationId xmlns:p14="http://schemas.microsoft.com/office/powerpoint/2010/main" val="343474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http://www.asamra.army.mil/cwt/career.html</a:t>
            </a:r>
          </a:p>
          <a:p>
            <a:r>
              <a:rPr lang="en-US" dirty="0" smtClean="0"/>
              <a:t>Army Regulation 690–950</a:t>
            </a:r>
          </a:p>
        </p:txBody>
      </p:sp>
      <p:sp>
        <p:nvSpPr>
          <p:cNvPr id="4" name="Slide Number Placeholder 3"/>
          <p:cNvSpPr>
            <a:spLocks noGrp="1"/>
          </p:cNvSpPr>
          <p:nvPr>
            <p:ph type="sldNum" sz="quarter" idx="10"/>
          </p:nvPr>
        </p:nvSpPr>
        <p:spPr/>
        <p:txBody>
          <a:bodyPr/>
          <a:lstStyle/>
          <a:p>
            <a:fld id="{69E55624-DA7B-4674-9DD3-E567626D27CF}" type="slidenum">
              <a:rPr lang="en-US" smtClean="0"/>
              <a:t>16</a:t>
            </a:fld>
            <a:endParaRPr lang="en-US" dirty="0"/>
          </a:p>
        </p:txBody>
      </p:sp>
    </p:spTree>
    <p:extLst>
      <p:ext uri="{BB962C8B-B14F-4D97-AF65-F5344CB8AC3E}">
        <p14:creationId xmlns:p14="http://schemas.microsoft.com/office/powerpoint/2010/main" val="1458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a:t>
            </a:r>
            <a:r>
              <a:rPr lang="en-US" baseline="0" dirty="0" smtClean="0"/>
              <a:t> from the original TRADOC Acculturation Handbook</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17</a:t>
            </a:fld>
            <a:endParaRPr lang="en-US" dirty="0"/>
          </a:p>
        </p:txBody>
      </p:sp>
    </p:spTree>
    <p:extLst>
      <p:ext uri="{BB962C8B-B14F-4D97-AF65-F5344CB8AC3E}">
        <p14:creationId xmlns:p14="http://schemas.microsoft.com/office/powerpoint/2010/main" val="411844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a:t>
            </a:r>
            <a:r>
              <a:rPr lang="en-US" baseline="0" dirty="0" smtClean="0"/>
              <a:t> from the original TRADOC Acculturation Handbook</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18</a:t>
            </a:fld>
            <a:endParaRPr lang="en-US" dirty="0"/>
          </a:p>
        </p:txBody>
      </p:sp>
    </p:spTree>
    <p:extLst>
      <p:ext uri="{BB962C8B-B14F-4D97-AF65-F5344CB8AC3E}">
        <p14:creationId xmlns:p14="http://schemas.microsoft.com/office/powerpoint/2010/main" val="49331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a:t>
            </a:r>
            <a:r>
              <a:rPr lang="en-US" baseline="0" dirty="0" smtClean="0"/>
              <a:t> from the original TRADOC Acculturation Handbook</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19</a:t>
            </a:fld>
            <a:endParaRPr lang="en-US" dirty="0"/>
          </a:p>
        </p:txBody>
      </p:sp>
    </p:spTree>
    <p:extLst>
      <p:ext uri="{BB962C8B-B14F-4D97-AF65-F5344CB8AC3E}">
        <p14:creationId xmlns:p14="http://schemas.microsoft.com/office/powerpoint/2010/main" val="348601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E55624-DA7B-4674-9DD3-E567626D27CF}" type="slidenum">
              <a:rPr lang="en-US" smtClean="0"/>
              <a:t>2</a:t>
            </a:fld>
            <a:endParaRPr lang="en-US" dirty="0"/>
          </a:p>
        </p:txBody>
      </p:sp>
    </p:spTree>
    <p:extLst>
      <p:ext uri="{BB962C8B-B14F-4D97-AF65-F5344CB8AC3E}">
        <p14:creationId xmlns:p14="http://schemas.microsoft.com/office/powerpoint/2010/main" val="116823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a:t>
            </a:r>
            <a:r>
              <a:rPr lang="en-US" baseline="0" dirty="0" smtClean="0"/>
              <a:t> from the original TRADOC Acculturation Handbook</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20</a:t>
            </a:fld>
            <a:endParaRPr lang="en-US" dirty="0"/>
          </a:p>
        </p:txBody>
      </p:sp>
    </p:spTree>
    <p:extLst>
      <p:ext uri="{BB962C8B-B14F-4D97-AF65-F5344CB8AC3E}">
        <p14:creationId xmlns:p14="http://schemas.microsoft.com/office/powerpoint/2010/main" val="2798958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23</a:t>
            </a:fld>
            <a:endParaRPr lang="en-US" dirty="0"/>
          </a:p>
        </p:txBody>
      </p:sp>
    </p:spTree>
    <p:extLst>
      <p:ext uri="{BB962C8B-B14F-4D97-AF65-F5344CB8AC3E}">
        <p14:creationId xmlns:p14="http://schemas.microsoft.com/office/powerpoint/2010/main" val="2843598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24</a:t>
            </a:fld>
            <a:endParaRPr lang="en-US" dirty="0"/>
          </a:p>
        </p:txBody>
      </p:sp>
    </p:spTree>
    <p:extLst>
      <p:ext uri="{BB962C8B-B14F-4D97-AF65-F5344CB8AC3E}">
        <p14:creationId xmlns:p14="http://schemas.microsoft.com/office/powerpoint/2010/main" val="3899997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25</a:t>
            </a:fld>
            <a:endParaRPr lang="en-US" dirty="0"/>
          </a:p>
        </p:txBody>
      </p:sp>
    </p:spTree>
    <p:extLst>
      <p:ext uri="{BB962C8B-B14F-4D97-AF65-F5344CB8AC3E}">
        <p14:creationId xmlns:p14="http://schemas.microsoft.com/office/powerpoint/2010/main" val="85976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30</a:t>
            </a:fld>
            <a:endParaRPr lang="en-US" dirty="0"/>
          </a:p>
        </p:txBody>
      </p:sp>
    </p:spTree>
    <p:extLst>
      <p:ext uri="{BB962C8B-B14F-4D97-AF65-F5344CB8AC3E}">
        <p14:creationId xmlns:p14="http://schemas.microsoft.com/office/powerpoint/2010/main" val="237042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3 bullets pulled from TRADOC Acculturation Handbook</a:t>
            </a:r>
          </a:p>
          <a:p>
            <a:r>
              <a:rPr lang="en-US" dirty="0" smtClean="0"/>
              <a:t>Last bullet</a:t>
            </a:r>
            <a:r>
              <a:rPr lang="en-US" baseline="0" dirty="0" smtClean="0"/>
              <a:t> on numbers of Civilians pulled from Civilian Human Resources Annual Report, FY17, </a:t>
            </a:r>
            <a:r>
              <a:rPr lang="en-US" sz="1200" u="sng" dirty="0" smtClean="0">
                <a:hlinkClick r:id="rId3"/>
              </a:rPr>
              <a:t>https://www.milsuite.mil/book/docs/DOC-468097</a:t>
            </a:r>
            <a:r>
              <a:rPr lang="en-US" sz="1200" u="none" kern="1200" baseline="0" dirty="0" smtClean="0">
                <a:solidFill>
                  <a:schemeClr val="tx1"/>
                </a:solidFill>
                <a:effectLst/>
                <a:latin typeface="+mn-lt"/>
                <a:ea typeface="+mn-ea"/>
                <a:cs typeface="+mn-cs"/>
              </a:rPr>
              <a:t>- which is updated annually.</a:t>
            </a:r>
          </a:p>
        </p:txBody>
      </p:sp>
      <p:sp>
        <p:nvSpPr>
          <p:cNvPr id="4" name="Slide Number Placeholder 3"/>
          <p:cNvSpPr>
            <a:spLocks noGrp="1"/>
          </p:cNvSpPr>
          <p:nvPr>
            <p:ph type="sldNum" sz="quarter" idx="10"/>
          </p:nvPr>
        </p:nvSpPr>
        <p:spPr/>
        <p:txBody>
          <a:bodyPr/>
          <a:lstStyle/>
          <a:p>
            <a:fld id="{69E55624-DA7B-4674-9DD3-E567626D27CF}" type="slidenum">
              <a:rPr lang="en-US" smtClean="0"/>
              <a:t>3</a:t>
            </a:fld>
            <a:endParaRPr lang="en-US" dirty="0"/>
          </a:p>
        </p:txBody>
      </p:sp>
    </p:spTree>
    <p:extLst>
      <p:ext uri="{BB962C8B-B14F-4D97-AF65-F5344CB8AC3E}">
        <p14:creationId xmlns:p14="http://schemas.microsoft.com/office/powerpoint/2010/main" val="352749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Sourced from Ms. Miller’s AUSA</a:t>
            </a:r>
            <a:r>
              <a:rPr lang="en-US" baseline="0" dirty="0" smtClean="0"/>
              <a:t> briefing, October 2017</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4</a:t>
            </a:fld>
            <a:endParaRPr lang="en-US" dirty="0"/>
          </a:p>
        </p:txBody>
      </p:sp>
    </p:spTree>
    <p:extLst>
      <p:ext uri="{BB962C8B-B14F-4D97-AF65-F5344CB8AC3E}">
        <p14:creationId xmlns:p14="http://schemas.microsoft.com/office/powerpoint/2010/main" val="364680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Data as of end of FY17, according to the </a:t>
            </a:r>
            <a:r>
              <a:rPr lang="en-US" sz="1200" i="1" dirty="0" smtClean="0"/>
              <a:t>Civilian Human Resources Annual Report, FY2017 </a:t>
            </a:r>
            <a:r>
              <a:rPr lang="en-US" sz="1200" dirty="0" smtClean="0"/>
              <a:t>(AG-1CP), </a:t>
            </a:r>
            <a:r>
              <a:rPr lang="en-US" sz="1200" u="sng" dirty="0" smtClean="0">
                <a:hlinkClick r:id="rId3"/>
              </a:rPr>
              <a:t>https://www.milsuite.mil/book/docs/DOC-468097</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5</a:t>
            </a:fld>
            <a:endParaRPr lang="en-US" dirty="0"/>
          </a:p>
        </p:txBody>
      </p:sp>
    </p:spTree>
    <p:extLst>
      <p:ext uri="{BB962C8B-B14F-4D97-AF65-F5344CB8AC3E}">
        <p14:creationId xmlns:p14="http://schemas.microsoft.com/office/powerpoint/2010/main" val="151464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 links on this slide are </a:t>
            </a:r>
            <a:r>
              <a:rPr lang="en-US" baseline="0" dirty="0" smtClean="0"/>
              <a:t>sourced from the CAPE site. There are other videos available there as well…</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6</a:t>
            </a:fld>
            <a:endParaRPr lang="en-US" dirty="0"/>
          </a:p>
        </p:txBody>
      </p:sp>
    </p:spTree>
    <p:extLst>
      <p:ext uri="{BB962C8B-B14F-4D97-AF65-F5344CB8AC3E}">
        <p14:creationId xmlns:p14="http://schemas.microsoft.com/office/powerpoint/2010/main" val="248670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smtClean="0"/>
              <a:t>Speaker Notes:</a:t>
            </a:r>
          </a:p>
          <a:p>
            <a:r>
              <a:rPr lang="en-US" sz="1700" i="1" dirty="0" smtClean="0"/>
              <a:t>The Army is one of the three military departments (Army, Navy and Air Force) reporting to the Department of Defense, along</a:t>
            </a:r>
            <a:r>
              <a:rPr lang="en-US" sz="1700" i="1" baseline="0" dirty="0" smtClean="0"/>
              <a:t> with the Office of the Secretary of Defense.</a:t>
            </a:r>
            <a:endParaRPr lang="en-US" sz="1700" i="1" dirty="0" smtClean="0"/>
          </a:p>
          <a:p>
            <a:r>
              <a:rPr lang="en-US" sz="1700" i="1" dirty="0" smtClean="0"/>
              <a:t>The Army is comprised of three equally important components: </a:t>
            </a:r>
          </a:p>
          <a:p>
            <a:pPr lvl="1"/>
            <a:r>
              <a:rPr lang="en-US" sz="1500" i="1" dirty="0" smtClean="0"/>
              <a:t>Active component</a:t>
            </a:r>
          </a:p>
          <a:p>
            <a:pPr lvl="1"/>
            <a:r>
              <a:rPr lang="en-US" sz="1500" i="1" dirty="0" smtClean="0"/>
              <a:t>Reserve component</a:t>
            </a:r>
          </a:p>
          <a:p>
            <a:pPr lvl="1"/>
            <a:r>
              <a:rPr lang="en-US" sz="1500" i="1" baseline="0" dirty="0" smtClean="0"/>
              <a:t>Civilian component</a:t>
            </a:r>
            <a:endParaRPr lang="en-US" sz="1500" i="1" dirty="0" smtClean="0"/>
          </a:p>
          <a:p>
            <a:r>
              <a:rPr lang="en-US" sz="1700" i="1" dirty="0" smtClean="0"/>
              <a:t>Army Senior Leadership has</a:t>
            </a:r>
            <a:r>
              <a:rPr lang="en-US" sz="1700" i="1" baseline="0" dirty="0" smtClean="0"/>
              <a:t> 2 Civilian leaders – the Secretary of the Army and the Under Secretary, and 2 Military leaders – the Chief of Staff and the Vice Chief of Staff. Their names are linked to their bios on army.mil if interested</a:t>
            </a:r>
          </a:p>
          <a:p>
            <a:r>
              <a:rPr lang="en-US" sz="1700" i="1" baseline="0" dirty="0" smtClean="0"/>
              <a:t>Source: https://www.army.mil/leaders/</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7</a:t>
            </a:fld>
            <a:endParaRPr lang="en-US" dirty="0"/>
          </a:p>
        </p:txBody>
      </p:sp>
    </p:spTree>
    <p:extLst>
      <p:ext uri="{BB962C8B-B14F-4D97-AF65-F5344CB8AC3E}">
        <p14:creationId xmlns:p14="http://schemas.microsoft.com/office/powerpoint/2010/main" val="87612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Speaker Notes:</a:t>
            </a:r>
          </a:p>
          <a:p>
            <a:r>
              <a:rPr lang="en-US" sz="1700" i="1" dirty="0" smtClean="0"/>
              <a:t>The Active and Reserve components </a:t>
            </a:r>
            <a:r>
              <a:rPr lang="en-US" sz="1700" i="1" dirty="0"/>
              <a:t>conduct both operational and institutional </a:t>
            </a:r>
            <a:r>
              <a:rPr lang="en-US" sz="1700" i="1" dirty="0" smtClean="0"/>
              <a:t>missions; the Civilian component is part of the institutional</a:t>
            </a:r>
            <a:r>
              <a:rPr lang="en-US" sz="1700" i="1" baseline="0" dirty="0" smtClean="0"/>
              <a:t> Army, or </a:t>
            </a:r>
            <a:r>
              <a:rPr lang="en-US" i="1" dirty="0" smtClean="0"/>
              <a:t>Generating Force - supporting</a:t>
            </a:r>
            <a:r>
              <a:rPr lang="en-US" i="1" baseline="0" dirty="0" smtClean="0"/>
              <a:t> the Operational Army.</a:t>
            </a:r>
            <a:endParaRPr lang="en-US" i="1" dirty="0"/>
          </a:p>
        </p:txBody>
      </p:sp>
      <p:sp>
        <p:nvSpPr>
          <p:cNvPr id="4" name="Slide Number Placeholder 3"/>
          <p:cNvSpPr>
            <a:spLocks noGrp="1"/>
          </p:cNvSpPr>
          <p:nvPr>
            <p:ph type="sldNum" sz="quarter" idx="10"/>
          </p:nvPr>
        </p:nvSpPr>
        <p:spPr/>
        <p:txBody>
          <a:bodyPr/>
          <a:lstStyle/>
          <a:p>
            <a:fld id="{69E55624-DA7B-4674-9DD3-E567626D27CF}" type="slidenum">
              <a:rPr lang="en-US" smtClean="0"/>
              <a:t>8</a:t>
            </a:fld>
            <a:endParaRPr lang="en-US" dirty="0"/>
          </a:p>
        </p:txBody>
      </p:sp>
    </p:spTree>
    <p:extLst>
      <p:ext uri="{BB962C8B-B14F-4D97-AF65-F5344CB8AC3E}">
        <p14:creationId xmlns:p14="http://schemas.microsoft.com/office/powerpoint/2010/main" val="146207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r>
              <a:rPr lang="en-US" i="1" dirty="0" smtClean="0"/>
              <a:t>Mention that these Commands, ASCCs, and DRUs are spread out all over the world</a:t>
            </a:r>
            <a:r>
              <a:rPr lang="en-US" i="1" baseline="0" dirty="0" smtClean="0"/>
              <a:t> (reference slide 6)…</a:t>
            </a:r>
            <a:endParaRPr lang="en-US" i="1" dirty="0" smtClean="0"/>
          </a:p>
          <a:p>
            <a:r>
              <a:rPr lang="en-US" i="1" dirty="0" smtClean="0"/>
              <a:t>Point</a:t>
            </a:r>
            <a:r>
              <a:rPr lang="en-US" i="1" baseline="0" dirty="0" smtClean="0"/>
              <a:t> out where these new employees fit in the overall organization, and briefly explain how they support the mission and interact with other organizations.</a:t>
            </a:r>
            <a:endParaRPr lang="en-US" i="1" dirty="0" smtClean="0"/>
          </a:p>
          <a:p>
            <a:r>
              <a:rPr lang="en-US" dirty="0" smtClean="0"/>
              <a:t>Org chart found here: https://www.army.mil/info/organization</a:t>
            </a:r>
            <a:endParaRPr lang="en-US" dirty="0"/>
          </a:p>
        </p:txBody>
      </p:sp>
      <p:sp>
        <p:nvSpPr>
          <p:cNvPr id="4" name="Slide Number Placeholder 3"/>
          <p:cNvSpPr>
            <a:spLocks noGrp="1"/>
          </p:cNvSpPr>
          <p:nvPr>
            <p:ph type="sldNum" sz="quarter" idx="10"/>
          </p:nvPr>
        </p:nvSpPr>
        <p:spPr/>
        <p:txBody>
          <a:bodyPr/>
          <a:lstStyle/>
          <a:p>
            <a:fld id="{69E55624-DA7B-4674-9DD3-E567626D27CF}" type="slidenum">
              <a:rPr lang="en-US" smtClean="0"/>
              <a:t>9</a:t>
            </a:fld>
            <a:endParaRPr lang="en-US" dirty="0"/>
          </a:p>
        </p:txBody>
      </p:sp>
    </p:spTree>
    <p:extLst>
      <p:ext uri="{BB962C8B-B14F-4D97-AF65-F5344CB8AC3E}">
        <p14:creationId xmlns:p14="http://schemas.microsoft.com/office/powerpoint/2010/main" val="2106670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solidFill>
            <a:srgbClr val="5758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61" t="5162" r="18857" b="11843"/>
          <a:stretch/>
        </p:blipFill>
        <p:spPr>
          <a:xfrm>
            <a:off x="-1" y="-7620"/>
            <a:ext cx="9189721" cy="6903720"/>
          </a:xfrm>
          <a:prstGeom prst="rect">
            <a:avLst/>
          </a:prstGeom>
        </p:spPr>
      </p:pic>
      <p:sp>
        <p:nvSpPr>
          <p:cNvPr id="2" name="Title 1"/>
          <p:cNvSpPr>
            <a:spLocks noGrp="1"/>
          </p:cNvSpPr>
          <p:nvPr>
            <p:ph type="ctrTitle"/>
          </p:nvPr>
        </p:nvSpPr>
        <p:spPr>
          <a:xfrm>
            <a:off x="342902" y="874432"/>
            <a:ext cx="5629275" cy="2387600"/>
          </a:xfrm>
        </p:spPr>
        <p:txBody>
          <a:bodyPr anchor="b">
            <a:normAutofit/>
          </a:bodyPr>
          <a:lstStyle>
            <a:lvl1pPr algn="l">
              <a:defRPr sz="4050" b="1" cap="all"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902" y="3787963"/>
            <a:ext cx="5629275" cy="1655762"/>
          </a:xfrm>
        </p:spPr>
        <p:txBody>
          <a:bodyPr/>
          <a:lstStyle>
            <a:lvl1pPr marL="0" indent="0" algn="l">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94F839D1-2453-4C04-A7D3-568FD3869053}" type="datetime1">
              <a:rPr lang="en-US" smtClean="0"/>
              <a:t>8/30/2018</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54FF2CC8-31EE-4DAD-9548-7E630B6EEEDD}" type="slidenum">
              <a:rPr lang="en-US" smtClean="0"/>
              <a:pPr/>
              <a:t>‹#›</a:t>
            </a:fld>
            <a:endParaRPr lang="en-US" dirty="0"/>
          </a:p>
        </p:txBody>
      </p:sp>
      <p:cxnSp>
        <p:nvCxnSpPr>
          <p:cNvPr id="18" name="Straight Connector 17"/>
          <p:cNvCxnSpPr/>
          <p:nvPr userDrawn="1"/>
        </p:nvCxnSpPr>
        <p:spPr>
          <a:xfrm flipH="1">
            <a:off x="3" y="3280320"/>
            <a:ext cx="623620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5911" y="255368"/>
            <a:ext cx="625189" cy="790265"/>
          </a:xfrm>
          <a:prstGeom prst="rect">
            <a:avLst/>
          </a:prstGeom>
        </p:spPr>
      </p:pic>
      <p:sp>
        <p:nvSpPr>
          <p:cNvPr id="13" name="Freeform 12"/>
          <p:cNvSpPr/>
          <p:nvPr userDrawn="1"/>
        </p:nvSpPr>
        <p:spPr>
          <a:xfrm>
            <a:off x="2243" y="6218230"/>
            <a:ext cx="6616422" cy="198078"/>
          </a:xfrm>
          <a:custGeom>
            <a:avLst/>
            <a:gdLst>
              <a:gd name="connsiteX0" fmla="*/ 0 w 11016929"/>
              <a:gd name="connsiteY0" fmla="*/ 0 h 274320"/>
              <a:gd name="connsiteX1" fmla="*/ 11016929 w 11016929"/>
              <a:gd name="connsiteY1" fmla="*/ 0 h 274320"/>
              <a:gd name="connsiteX2" fmla="*/ 10742609 w 11016929"/>
              <a:gd name="connsiteY2" fmla="*/ 274320 h 274320"/>
              <a:gd name="connsiteX3" fmla="*/ 0 w 11016929"/>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1016929" h="274320">
                <a:moveTo>
                  <a:pt x="0" y="0"/>
                </a:moveTo>
                <a:lnTo>
                  <a:pt x="11016929" y="0"/>
                </a:lnTo>
                <a:lnTo>
                  <a:pt x="10742609" y="274320"/>
                </a:lnTo>
                <a:lnTo>
                  <a:pt x="0" y="274320"/>
                </a:lnTo>
                <a:close/>
              </a:path>
            </a:pathLst>
          </a:cu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320511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066" r="19338" b="12327"/>
          <a:stretch/>
        </p:blipFill>
        <p:spPr>
          <a:xfrm>
            <a:off x="1172203" y="-9143"/>
            <a:ext cx="7971797" cy="6858000"/>
          </a:xfrm>
          <a:prstGeom prst="rect">
            <a:avLst/>
          </a:prstGeom>
        </p:spPr>
      </p:pic>
      <p:sp>
        <p:nvSpPr>
          <p:cNvPr id="2" name="Title 1"/>
          <p:cNvSpPr>
            <a:spLocks noGrp="1"/>
          </p:cNvSpPr>
          <p:nvPr>
            <p:ph type="ctrTitle"/>
          </p:nvPr>
        </p:nvSpPr>
        <p:spPr>
          <a:xfrm>
            <a:off x="342902" y="874432"/>
            <a:ext cx="5629275" cy="2387600"/>
          </a:xfrm>
        </p:spPr>
        <p:txBody>
          <a:bodyPr anchor="b">
            <a:normAutofit/>
          </a:bodyPr>
          <a:lstStyle>
            <a:lvl1pPr algn="l">
              <a:defRPr sz="4050" b="1" cap="all"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902" y="3787963"/>
            <a:ext cx="5629275" cy="1655762"/>
          </a:xfrm>
        </p:spPr>
        <p:txBody>
          <a:bodyPr/>
          <a:lstStyle>
            <a:lvl1pPr marL="0" indent="0" algn="l">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05FF6B1E-6A5A-4C22-A2B6-48611FAA7278}" type="datetime1">
              <a:rPr lang="en-US" smtClean="0"/>
              <a:t>8/30/2018</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54FF2CC8-31EE-4DAD-9548-7E630B6EEEDD}" type="slidenum">
              <a:rPr lang="en-US" smtClean="0"/>
              <a:pPr/>
              <a:t>‹#›</a:t>
            </a:fld>
            <a:endParaRPr lang="en-US" dirty="0"/>
          </a:p>
        </p:txBody>
      </p:sp>
      <p:cxnSp>
        <p:nvCxnSpPr>
          <p:cNvPr id="18" name="Straight Connector 17"/>
          <p:cNvCxnSpPr/>
          <p:nvPr userDrawn="1"/>
        </p:nvCxnSpPr>
        <p:spPr>
          <a:xfrm flipH="1">
            <a:off x="2" y="3280320"/>
            <a:ext cx="597217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5911" y="255368"/>
            <a:ext cx="625189" cy="790265"/>
          </a:xfrm>
          <a:prstGeom prst="rect">
            <a:avLst/>
          </a:prstGeom>
        </p:spPr>
      </p:pic>
      <p:sp>
        <p:nvSpPr>
          <p:cNvPr id="19" name="Freeform 18"/>
          <p:cNvSpPr/>
          <p:nvPr userDrawn="1"/>
        </p:nvSpPr>
        <p:spPr>
          <a:xfrm>
            <a:off x="2243" y="6218230"/>
            <a:ext cx="6616422" cy="198078"/>
          </a:xfrm>
          <a:custGeom>
            <a:avLst/>
            <a:gdLst>
              <a:gd name="connsiteX0" fmla="*/ 0 w 11016929"/>
              <a:gd name="connsiteY0" fmla="*/ 0 h 274320"/>
              <a:gd name="connsiteX1" fmla="*/ 11016929 w 11016929"/>
              <a:gd name="connsiteY1" fmla="*/ 0 h 274320"/>
              <a:gd name="connsiteX2" fmla="*/ 10742609 w 11016929"/>
              <a:gd name="connsiteY2" fmla="*/ 274320 h 274320"/>
              <a:gd name="connsiteX3" fmla="*/ 0 w 11016929"/>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1016929" h="274320">
                <a:moveTo>
                  <a:pt x="0" y="0"/>
                </a:moveTo>
                <a:lnTo>
                  <a:pt x="11016929" y="0"/>
                </a:lnTo>
                <a:lnTo>
                  <a:pt x="10742609" y="274320"/>
                </a:lnTo>
                <a:lnTo>
                  <a:pt x="0" y="274320"/>
                </a:lnTo>
                <a:close/>
              </a:path>
            </a:pathLst>
          </a:cu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710026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6" name="Freeform 35"/>
          <p:cNvSpPr/>
          <p:nvPr userDrawn="1"/>
        </p:nvSpPr>
        <p:spPr>
          <a:xfrm>
            <a:off x="3" y="6404425"/>
            <a:ext cx="8262697" cy="274320"/>
          </a:xfrm>
          <a:custGeom>
            <a:avLst/>
            <a:gdLst>
              <a:gd name="connsiteX0" fmla="*/ 0 w 11016929"/>
              <a:gd name="connsiteY0" fmla="*/ 0 h 274320"/>
              <a:gd name="connsiteX1" fmla="*/ 11016929 w 11016929"/>
              <a:gd name="connsiteY1" fmla="*/ 0 h 274320"/>
              <a:gd name="connsiteX2" fmla="*/ 10742609 w 11016929"/>
              <a:gd name="connsiteY2" fmla="*/ 274320 h 274320"/>
              <a:gd name="connsiteX3" fmla="*/ 0 w 11016929"/>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1016929" h="274320">
                <a:moveTo>
                  <a:pt x="0" y="0"/>
                </a:moveTo>
                <a:lnTo>
                  <a:pt x="11016929" y="0"/>
                </a:lnTo>
                <a:lnTo>
                  <a:pt x="10742609" y="274320"/>
                </a:lnTo>
                <a:lnTo>
                  <a:pt x="0" y="274320"/>
                </a:lnTo>
                <a:close/>
              </a:path>
            </a:pathLst>
          </a:cu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0" name="Isosceles Triangle 39"/>
          <p:cNvSpPr/>
          <p:nvPr userDrawn="1"/>
        </p:nvSpPr>
        <p:spPr>
          <a:xfrm rot="12107145">
            <a:off x="301357" y="5490707"/>
            <a:ext cx="1397927" cy="1416104"/>
          </a:xfrm>
          <a:prstGeom prst="triangle">
            <a:avLst>
              <a:gd name="adj" fmla="val 93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2" name="Rectangle 41"/>
          <p:cNvSpPr/>
          <p:nvPr userDrawn="1"/>
        </p:nvSpPr>
        <p:spPr>
          <a:xfrm>
            <a:off x="0" y="7"/>
            <a:ext cx="9144000" cy="1051560"/>
          </a:xfrm>
          <a:prstGeom prst="rect">
            <a:avLst/>
          </a:prstGeom>
          <a:solidFill>
            <a:srgbClr val="5758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27" name="TextBox 26"/>
          <p:cNvSpPr txBox="1"/>
          <p:nvPr userDrawn="1"/>
        </p:nvSpPr>
        <p:spPr>
          <a:xfrm>
            <a:off x="8430876" y="6477363"/>
            <a:ext cx="19237" cy="92333"/>
          </a:xfrm>
          <a:prstGeom prst="rect">
            <a:avLst/>
          </a:prstGeom>
          <a:noFill/>
        </p:spPr>
        <p:txBody>
          <a:bodyPr wrap="none" lIns="0" tIns="0" rIns="0" bIns="0" rtlCol="0">
            <a:spAutoFit/>
          </a:bodyPr>
          <a:lstStyle/>
          <a:p>
            <a:pPr algn="r"/>
            <a:r>
              <a:rPr lang="en-US" sz="600" dirty="0" smtClean="0">
                <a:solidFill>
                  <a:schemeClr val="bg1"/>
                </a:solidFill>
                <a:latin typeface="Gill Sans MT" panose="020B0502020104020203" pitchFamily="34" charset="0"/>
              </a:rPr>
              <a:t>|</a:t>
            </a:r>
            <a:endParaRPr lang="en-US" sz="600" dirty="0">
              <a:solidFill>
                <a:schemeClr val="bg1"/>
              </a:solidFill>
              <a:latin typeface="Gill Sans MT" panose="020B0502020104020203" pitchFamily="34" charset="0"/>
            </a:endParaRPr>
          </a:p>
        </p:txBody>
      </p:sp>
      <p:sp>
        <p:nvSpPr>
          <p:cNvPr id="2" name="Title 1"/>
          <p:cNvSpPr>
            <a:spLocks noGrp="1"/>
          </p:cNvSpPr>
          <p:nvPr>
            <p:ph type="title"/>
          </p:nvPr>
        </p:nvSpPr>
        <p:spPr>
          <a:xfrm>
            <a:off x="342900" y="215613"/>
            <a:ext cx="7125346" cy="790265"/>
          </a:xfrm>
        </p:spPr>
        <p:txBody>
          <a:bodyPr lIns="0" tIns="0" rIns="0" bIns="0" anchor="ctr">
            <a:normAutofit/>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2900" y="1233442"/>
            <a:ext cx="8458200" cy="4806998"/>
          </a:xfrm>
        </p:spPr>
        <p:txBody>
          <a:bodyPr/>
          <a:lstStyle>
            <a:lvl1pPr>
              <a:defRPr>
                <a:solidFill>
                  <a:srgbClr val="575958"/>
                </a:solidFill>
              </a:defRPr>
            </a:lvl1pPr>
            <a:lvl2pPr>
              <a:defRPr>
                <a:solidFill>
                  <a:srgbClr val="575958"/>
                </a:solidFill>
              </a:defRPr>
            </a:lvl2pPr>
            <a:lvl3pPr>
              <a:defRPr>
                <a:solidFill>
                  <a:srgbClr val="575958"/>
                </a:solidFill>
              </a:defRPr>
            </a:lvl3pPr>
            <a:lvl4pPr>
              <a:defRPr>
                <a:solidFill>
                  <a:srgbClr val="575958"/>
                </a:solidFill>
              </a:defRPr>
            </a:lvl4pPr>
            <a:lvl5pPr>
              <a:defRPr>
                <a:solidFill>
                  <a:srgbClr val="57595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8E01CC-92EF-4440-93C2-E480C7896598}" type="datetime1">
              <a:rPr lang="en-US" smtClean="0"/>
              <a:t>8/30/2018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575958"/>
                </a:solidFill>
              </a:defRPr>
            </a:lvl1pPr>
          </a:lstStyle>
          <a:p>
            <a:fld id="{54FF2CC8-31EE-4DAD-9548-7E630B6EEEDD}" type="slidenum">
              <a:rPr lang="en-US" smtClean="0"/>
              <a:pPr/>
              <a:t>‹#›</a:t>
            </a:fld>
            <a:endParaRPr lang="en-US" dirty="0"/>
          </a:p>
        </p:txBody>
      </p:sp>
      <p:sp>
        <p:nvSpPr>
          <p:cNvPr id="43" name="Rectangle 42"/>
          <p:cNvSpPr/>
          <p:nvPr userDrawn="1"/>
        </p:nvSpPr>
        <p:spPr>
          <a:xfrm>
            <a:off x="-9525" y="1039283"/>
            <a:ext cx="9153525" cy="73152"/>
          </a:xfrm>
          <a:prstGeom prst="rect">
            <a:avLst/>
          </a:pr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8180" y="255368"/>
            <a:ext cx="502920" cy="635712"/>
          </a:xfrm>
          <a:prstGeom prst="rect">
            <a:avLst/>
          </a:prstGeom>
        </p:spPr>
      </p:pic>
    </p:spTree>
    <p:extLst>
      <p:ext uri="{BB962C8B-B14F-4D97-AF65-F5344CB8AC3E}">
        <p14:creationId xmlns:p14="http://schemas.microsoft.com/office/powerpoint/2010/main" val="41964189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doc Layout">
    <p:spTree>
      <p:nvGrpSpPr>
        <p:cNvPr id="1" name=""/>
        <p:cNvGrpSpPr/>
        <p:nvPr/>
      </p:nvGrpSpPr>
      <p:grpSpPr>
        <a:xfrm>
          <a:off x="0" y="0"/>
          <a:ext cx="0" cy="0"/>
          <a:chOff x="0" y="0"/>
          <a:chExt cx="0" cy="0"/>
        </a:xfrm>
      </p:grpSpPr>
      <p:sp>
        <p:nvSpPr>
          <p:cNvPr id="22" name="Rectangle 21"/>
          <p:cNvSpPr/>
          <p:nvPr userDrawn="1"/>
        </p:nvSpPr>
        <p:spPr>
          <a:xfrm>
            <a:off x="0" y="7"/>
            <a:ext cx="9144000" cy="1051560"/>
          </a:xfrm>
          <a:prstGeom prst="rect">
            <a:avLst/>
          </a:prstGeom>
          <a:solidFill>
            <a:srgbClr val="5758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dirty="0"/>
          </a:p>
        </p:txBody>
      </p:sp>
      <p:sp>
        <p:nvSpPr>
          <p:cNvPr id="23" name="Rectangle 22"/>
          <p:cNvSpPr/>
          <p:nvPr userDrawn="1"/>
        </p:nvSpPr>
        <p:spPr>
          <a:xfrm>
            <a:off x="-9525" y="1039283"/>
            <a:ext cx="9153525" cy="73152"/>
          </a:xfrm>
          <a:prstGeom prst="rect">
            <a:avLst/>
          </a:pr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Freeform 17"/>
          <p:cNvSpPr/>
          <p:nvPr userDrawn="1"/>
        </p:nvSpPr>
        <p:spPr>
          <a:xfrm>
            <a:off x="3" y="6404425"/>
            <a:ext cx="8262697" cy="274320"/>
          </a:xfrm>
          <a:custGeom>
            <a:avLst/>
            <a:gdLst>
              <a:gd name="connsiteX0" fmla="*/ 0 w 11016929"/>
              <a:gd name="connsiteY0" fmla="*/ 0 h 274320"/>
              <a:gd name="connsiteX1" fmla="*/ 11016929 w 11016929"/>
              <a:gd name="connsiteY1" fmla="*/ 0 h 274320"/>
              <a:gd name="connsiteX2" fmla="*/ 10742609 w 11016929"/>
              <a:gd name="connsiteY2" fmla="*/ 274320 h 274320"/>
              <a:gd name="connsiteX3" fmla="*/ 0 w 11016929"/>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1016929" h="274320">
                <a:moveTo>
                  <a:pt x="0" y="0"/>
                </a:moveTo>
                <a:lnTo>
                  <a:pt x="11016929" y="0"/>
                </a:lnTo>
                <a:lnTo>
                  <a:pt x="10742609" y="274320"/>
                </a:lnTo>
                <a:lnTo>
                  <a:pt x="0" y="274320"/>
                </a:lnTo>
                <a:close/>
              </a:path>
            </a:pathLst>
          </a:cu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9" name="Isosceles Triangle 18"/>
          <p:cNvSpPr/>
          <p:nvPr userDrawn="1"/>
        </p:nvSpPr>
        <p:spPr>
          <a:xfrm rot="12107145">
            <a:off x="301357" y="5490707"/>
            <a:ext cx="1397927" cy="1416104"/>
          </a:xfrm>
          <a:prstGeom prst="triangle">
            <a:avLst>
              <a:gd name="adj" fmla="val 93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952" y="5884880"/>
            <a:ext cx="4610100" cy="819242"/>
          </a:xfrm>
          <a:prstGeom prst="rect">
            <a:avLst/>
          </a:prstGeom>
        </p:spPr>
      </p:pic>
      <p:sp>
        <p:nvSpPr>
          <p:cNvPr id="2" name="Title 1"/>
          <p:cNvSpPr>
            <a:spLocks noGrp="1"/>
          </p:cNvSpPr>
          <p:nvPr>
            <p:ph type="title"/>
          </p:nvPr>
        </p:nvSpPr>
        <p:spPr>
          <a:xfrm>
            <a:off x="6143627" y="1448190"/>
            <a:ext cx="2698460" cy="4592255"/>
          </a:xfrm>
          <a:prstGeom prst="roundRect">
            <a:avLst>
              <a:gd name="adj" fmla="val 3969"/>
            </a:avLst>
          </a:prstGeom>
          <a:solidFill>
            <a:srgbClr val="BFB8A6"/>
          </a:solidFill>
        </p:spPr>
        <p:txBody>
          <a:bodyPr lIns="182880" tIns="182880" rIns="182880" bIns="182880">
            <a:normAutofit/>
          </a:bodyPr>
          <a:lstStyle>
            <a:lvl1pPr>
              <a:defRPr sz="2100">
                <a:solidFill>
                  <a:srgbClr val="575958"/>
                </a:solidFill>
              </a:defRPr>
            </a:lvl1pPr>
          </a:lstStyle>
          <a:p>
            <a:r>
              <a:rPr lang="en-US" dirty="0" smtClean="0"/>
              <a:t>Click to edit Master title style</a:t>
            </a:r>
            <a:endParaRPr lang="en-US" dirty="0"/>
          </a:p>
        </p:txBody>
      </p:sp>
      <p:sp>
        <p:nvSpPr>
          <p:cNvPr id="33" name="Date Placeholder 3"/>
          <p:cNvSpPr txBox="1">
            <a:spLocks/>
          </p:cNvSpPr>
          <p:nvPr userDrawn="1"/>
        </p:nvSpPr>
        <p:spPr>
          <a:xfrm>
            <a:off x="628650" y="6356357"/>
            <a:ext cx="205740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bg2">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4FC02F-C957-43A7-BCBF-3DFAE7FA98D2}" type="datetime1">
              <a:rPr lang="en-US" sz="900" smtClean="0"/>
              <a:pPr/>
              <a:t>8/30/2018</a:t>
            </a:fld>
            <a:endParaRPr lang="en-US" sz="900" dirty="0"/>
          </a:p>
        </p:txBody>
      </p:sp>
      <p:sp>
        <p:nvSpPr>
          <p:cNvPr id="27" name="TextBox 26"/>
          <p:cNvSpPr txBox="1"/>
          <p:nvPr userDrawn="1"/>
        </p:nvSpPr>
        <p:spPr>
          <a:xfrm>
            <a:off x="8430876" y="6477363"/>
            <a:ext cx="19237" cy="92333"/>
          </a:xfrm>
          <a:prstGeom prst="rect">
            <a:avLst/>
          </a:prstGeom>
          <a:noFill/>
        </p:spPr>
        <p:txBody>
          <a:bodyPr wrap="none" lIns="0" tIns="0" rIns="0" bIns="0" rtlCol="0">
            <a:spAutoFit/>
          </a:bodyPr>
          <a:lstStyle/>
          <a:p>
            <a:pPr algn="r"/>
            <a:r>
              <a:rPr lang="en-US" sz="600" dirty="0" smtClean="0">
                <a:solidFill>
                  <a:schemeClr val="bg1"/>
                </a:solidFill>
                <a:latin typeface="Gill Sans MT" panose="020B0502020104020203" pitchFamily="34" charset="0"/>
              </a:rPr>
              <a:t>|</a:t>
            </a:r>
            <a:endParaRPr lang="en-US" sz="600"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342902" y="1229435"/>
            <a:ext cx="5629275" cy="4809744"/>
          </a:xfrm>
        </p:spPr>
        <p:txBody>
          <a:bodyPr/>
          <a:lstStyle>
            <a:lvl1pPr>
              <a:defRPr>
                <a:solidFill>
                  <a:srgbClr val="575958"/>
                </a:solidFill>
              </a:defRPr>
            </a:lvl1pPr>
            <a:lvl2pPr>
              <a:defRPr>
                <a:solidFill>
                  <a:srgbClr val="575958"/>
                </a:solidFill>
              </a:defRPr>
            </a:lvl2pPr>
            <a:lvl3pPr>
              <a:defRPr>
                <a:solidFill>
                  <a:srgbClr val="575958"/>
                </a:solidFill>
              </a:defRPr>
            </a:lvl3pPr>
            <a:lvl4pPr>
              <a:defRPr>
                <a:solidFill>
                  <a:srgbClr val="575958"/>
                </a:solidFill>
              </a:defRPr>
            </a:lvl4pPr>
            <a:lvl5pPr>
              <a:defRPr>
                <a:solidFill>
                  <a:srgbClr val="57595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3749752-89D0-46EF-843C-216B37983EE4}" type="datetime1">
              <a:rPr lang="en-US" smtClean="0"/>
              <a:t>8/30/2018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575958"/>
                </a:solidFill>
              </a:defRPr>
            </a:lvl1pPr>
          </a:lstStyle>
          <a:p>
            <a:fld id="{54FF2CC8-31EE-4DAD-9548-7E630B6EEEDD}" type="slidenum">
              <a:rPr lang="en-US" smtClean="0"/>
              <a:pPr/>
              <a:t>‹#›</a:t>
            </a:fld>
            <a:endParaRPr lang="en-US" dirty="0"/>
          </a:p>
        </p:txBody>
      </p:sp>
      <p:sp>
        <p:nvSpPr>
          <p:cNvPr id="29" name="Content Placeholder 2"/>
          <p:cNvSpPr>
            <a:spLocks noGrp="1"/>
          </p:cNvSpPr>
          <p:nvPr>
            <p:ph idx="13"/>
          </p:nvPr>
        </p:nvSpPr>
        <p:spPr>
          <a:xfrm>
            <a:off x="6230465" y="3342268"/>
            <a:ext cx="2651501" cy="2698177"/>
          </a:xfrm>
        </p:spPr>
        <p:txBody>
          <a:bodyPr/>
          <a:lstStyle>
            <a:lvl1pPr>
              <a:defRPr>
                <a:solidFill>
                  <a:srgbClr val="575958"/>
                </a:solidFill>
              </a:defRPr>
            </a:lvl1pPr>
            <a:lvl2pPr>
              <a:defRPr>
                <a:solidFill>
                  <a:srgbClr val="575958"/>
                </a:solidFill>
              </a:defRPr>
            </a:lvl2pPr>
            <a:lvl3pPr>
              <a:defRPr>
                <a:solidFill>
                  <a:srgbClr val="575958"/>
                </a:solidFill>
              </a:defRPr>
            </a:lvl3pPr>
            <a:lvl4pPr>
              <a:defRPr>
                <a:solidFill>
                  <a:srgbClr val="575958"/>
                </a:solidFill>
              </a:defRPr>
            </a:lvl4pPr>
            <a:lvl5pPr>
              <a:defRPr>
                <a:solidFill>
                  <a:srgbClr val="57595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8180" y="255368"/>
            <a:ext cx="502920" cy="635712"/>
          </a:xfrm>
          <a:prstGeom prst="rect">
            <a:avLst/>
          </a:prstGeom>
        </p:spPr>
      </p:pic>
      <p:sp>
        <p:nvSpPr>
          <p:cNvPr id="26" name="Title 1"/>
          <p:cNvSpPr txBox="1">
            <a:spLocks/>
          </p:cNvSpPr>
          <p:nvPr userDrawn="1"/>
        </p:nvSpPr>
        <p:spPr>
          <a:xfrm>
            <a:off x="342900" y="215613"/>
            <a:ext cx="7125346" cy="790265"/>
          </a:xfrm>
          <a:prstGeom prst="rect">
            <a:avLst/>
          </a:prstGeom>
        </p:spPr>
        <p:txBody>
          <a:bodyPr vert="horz" lIns="0" tIns="0" rIns="0" bIns="0" rtlCol="0" anchor="ctr">
            <a:normAutofit/>
          </a:bodyPr>
          <a:lstStyle>
            <a:lvl1pPr algn="l" defTabSz="685766" rtl="0" eaLnBrk="1" latinLnBrk="0" hangingPunct="1">
              <a:lnSpc>
                <a:spcPct val="90000"/>
              </a:lnSpc>
              <a:spcBef>
                <a:spcPct val="0"/>
              </a:spcBef>
              <a:buNone/>
              <a:defRPr sz="3600" kern="1200" baseline="0">
                <a:solidFill>
                  <a:schemeClr val="bg1"/>
                </a:solidFill>
                <a:latin typeface="+mn-lt"/>
                <a:ea typeface="+mj-ea"/>
                <a:cs typeface="Arial" panose="020B0604020202020204" pitchFamily="34" charset="0"/>
              </a:defRPr>
            </a:lvl1pPr>
          </a:lstStyle>
          <a:p>
            <a:r>
              <a:rPr lang="en-US" b="1" dirty="0" smtClean="0"/>
              <a:t>Click to edit Master title style</a:t>
            </a:r>
            <a:endParaRPr lang="en-US" b="1" dirty="0"/>
          </a:p>
        </p:txBody>
      </p:sp>
    </p:spTree>
    <p:extLst>
      <p:ext uri="{BB962C8B-B14F-4D97-AF65-F5344CB8AC3E}">
        <p14:creationId xmlns:p14="http://schemas.microsoft.com/office/powerpoint/2010/main" val="3303543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Freeform 14"/>
          <p:cNvSpPr/>
          <p:nvPr userDrawn="1"/>
        </p:nvSpPr>
        <p:spPr>
          <a:xfrm>
            <a:off x="3" y="6404425"/>
            <a:ext cx="8262697" cy="274320"/>
          </a:xfrm>
          <a:custGeom>
            <a:avLst/>
            <a:gdLst>
              <a:gd name="connsiteX0" fmla="*/ 0 w 11016929"/>
              <a:gd name="connsiteY0" fmla="*/ 0 h 274320"/>
              <a:gd name="connsiteX1" fmla="*/ 11016929 w 11016929"/>
              <a:gd name="connsiteY1" fmla="*/ 0 h 274320"/>
              <a:gd name="connsiteX2" fmla="*/ 10742609 w 11016929"/>
              <a:gd name="connsiteY2" fmla="*/ 274320 h 274320"/>
              <a:gd name="connsiteX3" fmla="*/ 0 w 11016929"/>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1016929" h="274320">
                <a:moveTo>
                  <a:pt x="0" y="0"/>
                </a:moveTo>
                <a:lnTo>
                  <a:pt x="11016929" y="0"/>
                </a:lnTo>
                <a:lnTo>
                  <a:pt x="10742609" y="274320"/>
                </a:lnTo>
                <a:lnTo>
                  <a:pt x="0" y="274320"/>
                </a:lnTo>
                <a:close/>
              </a:path>
            </a:pathLst>
          </a:cu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6" name="Isosceles Triangle 15"/>
          <p:cNvSpPr/>
          <p:nvPr userDrawn="1"/>
        </p:nvSpPr>
        <p:spPr>
          <a:xfrm rot="12107145">
            <a:off x="301357" y="5490707"/>
            <a:ext cx="1397927" cy="1416104"/>
          </a:xfrm>
          <a:prstGeom prst="triangle">
            <a:avLst>
              <a:gd name="adj" fmla="val 93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952" y="5884880"/>
            <a:ext cx="4610100" cy="819242"/>
          </a:xfrm>
          <a:prstGeom prst="rect">
            <a:avLst/>
          </a:prstGeom>
        </p:spPr>
      </p:pic>
      <p:sp>
        <p:nvSpPr>
          <p:cNvPr id="7" name="Rectangle 6"/>
          <p:cNvSpPr/>
          <p:nvPr userDrawn="1"/>
        </p:nvSpPr>
        <p:spPr>
          <a:xfrm>
            <a:off x="0" y="7"/>
            <a:ext cx="9144000" cy="4346575"/>
          </a:xfrm>
          <a:prstGeom prst="rect">
            <a:avLst/>
          </a:prstGeom>
          <a:solidFill>
            <a:srgbClr val="575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6" name="Slide Number Placeholder 5"/>
          <p:cNvSpPr>
            <a:spLocks noGrp="1"/>
          </p:cNvSpPr>
          <p:nvPr>
            <p:ph type="sldNum" sz="quarter" idx="12"/>
          </p:nvPr>
        </p:nvSpPr>
        <p:spPr/>
        <p:txBody>
          <a:bodyPr/>
          <a:lstStyle>
            <a:lvl1pPr>
              <a:defRPr>
                <a:solidFill>
                  <a:srgbClr val="575958"/>
                </a:solidFill>
              </a:defRPr>
            </a:lvl1pPr>
          </a:lstStyle>
          <a:p>
            <a:fld id="{54FF2CC8-31EE-4DAD-9548-7E630B6EEEDD}" type="slidenum">
              <a:rPr lang="en-US" smtClean="0"/>
              <a:pPr/>
              <a:t>‹#›</a:t>
            </a:fld>
            <a:endParaRPr lang="en-US" dirty="0"/>
          </a:p>
        </p:txBody>
      </p:sp>
      <p:sp>
        <p:nvSpPr>
          <p:cNvPr id="2" name="Title 1"/>
          <p:cNvSpPr>
            <a:spLocks noGrp="1"/>
          </p:cNvSpPr>
          <p:nvPr>
            <p:ph type="title"/>
          </p:nvPr>
        </p:nvSpPr>
        <p:spPr>
          <a:xfrm>
            <a:off x="623888" y="1493839"/>
            <a:ext cx="7886700" cy="2687638"/>
          </a:xfrm>
        </p:spPr>
        <p:txBody>
          <a:bodyPr anchor="b">
            <a:normAutofit/>
          </a:bodyPr>
          <a:lstStyle>
            <a:lvl1pPr>
              <a:defRPr sz="40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673600"/>
            <a:ext cx="7886700" cy="141605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B8CE1-1655-49E9-94CA-E152A0BB4AA0}" type="datetime1">
              <a:rPr lang="en-US" smtClean="0"/>
              <a:t>8/30/2018</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5911" y="255368"/>
            <a:ext cx="625189" cy="79026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31306" t="6464" r="7138" b="22901"/>
          <a:stretch/>
        </p:blipFill>
        <p:spPr>
          <a:xfrm>
            <a:off x="-22860" y="-7951"/>
            <a:ext cx="9174811" cy="4349363"/>
          </a:xfrm>
          <a:prstGeom prst="rect">
            <a:avLst/>
          </a:prstGeom>
        </p:spPr>
      </p:pic>
    </p:spTree>
    <p:extLst>
      <p:ext uri="{BB962C8B-B14F-4D97-AF65-F5344CB8AC3E}">
        <p14:creationId xmlns:p14="http://schemas.microsoft.com/office/powerpoint/2010/main" val="574164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5" name="Freeform 14"/>
          <p:cNvSpPr/>
          <p:nvPr userDrawn="1"/>
        </p:nvSpPr>
        <p:spPr>
          <a:xfrm>
            <a:off x="3" y="6404425"/>
            <a:ext cx="8262697" cy="274320"/>
          </a:xfrm>
          <a:custGeom>
            <a:avLst/>
            <a:gdLst>
              <a:gd name="connsiteX0" fmla="*/ 0 w 11016929"/>
              <a:gd name="connsiteY0" fmla="*/ 0 h 274320"/>
              <a:gd name="connsiteX1" fmla="*/ 11016929 w 11016929"/>
              <a:gd name="connsiteY1" fmla="*/ 0 h 274320"/>
              <a:gd name="connsiteX2" fmla="*/ 10742609 w 11016929"/>
              <a:gd name="connsiteY2" fmla="*/ 274320 h 274320"/>
              <a:gd name="connsiteX3" fmla="*/ 0 w 11016929"/>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1016929" h="274320">
                <a:moveTo>
                  <a:pt x="0" y="0"/>
                </a:moveTo>
                <a:lnTo>
                  <a:pt x="11016929" y="0"/>
                </a:lnTo>
                <a:lnTo>
                  <a:pt x="10742609" y="274320"/>
                </a:lnTo>
                <a:lnTo>
                  <a:pt x="0" y="274320"/>
                </a:lnTo>
                <a:close/>
              </a:path>
            </a:pathLst>
          </a:custGeom>
          <a:solidFill>
            <a:srgbClr val="F2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6" name="Isosceles Triangle 15"/>
          <p:cNvSpPr/>
          <p:nvPr userDrawn="1"/>
        </p:nvSpPr>
        <p:spPr>
          <a:xfrm rot="12107145">
            <a:off x="301357" y="5490707"/>
            <a:ext cx="1397927" cy="1416104"/>
          </a:xfrm>
          <a:prstGeom prst="triangle">
            <a:avLst>
              <a:gd name="adj" fmla="val 93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952" y="5884880"/>
            <a:ext cx="4610100" cy="819242"/>
          </a:xfrm>
          <a:prstGeom prst="rect">
            <a:avLst/>
          </a:prstGeom>
        </p:spPr>
      </p:pic>
      <p:sp>
        <p:nvSpPr>
          <p:cNvPr id="7" name="Rectangle 6"/>
          <p:cNvSpPr/>
          <p:nvPr userDrawn="1"/>
        </p:nvSpPr>
        <p:spPr>
          <a:xfrm>
            <a:off x="0" y="7"/>
            <a:ext cx="9144000" cy="4346575"/>
          </a:xfrm>
          <a:prstGeom prst="rect">
            <a:avLst/>
          </a:prstGeom>
          <a:solidFill>
            <a:srgbClr val="575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6" name="Slide Number Placeholder 5"/>
          <p:cNvSpPr>
            <a:spLocks noGrp="1"/>
          </p:cNvSpPr>
          <p:nvPr>
            <p:ph type="sldNum" sz="quarter" idx="12"/>
          </p:nvPr>
        </p:nvSpPr>
        <p:spPr/>
        <p:txBody>
          <a:bodyPr/>
          <a:lstStyle>
            <a:lvl1pPr>
              <a:defRPr>
                <a:solidFill>
                  <a:srgbClr val="575958"/>
                </a:solidFill>
              </a:defRPr>
            </a:lvl1pPr>
          </a:lstStyle>
          <a:p>
            <a:fld id="{54FF2CC8-31EE-4DAD-9548-7E630B6EEEDD}" type="slidenum">
              <a:rPr lang="en-US" smtClean="0"/>
              <a:pPr/>
              <a:t>‹#›</a:t>
            </a:fld>
            <a:endParaRPr lang="en-US" dirty="0"/>
          </a:p>
        </p:txBody>
      </p:sp>
      <p:sp>
        <p:nvSpPr>
          <p:cNvPr id="2" name="Title 1"/>
          <p:cNvSpPr>
            <a:spLocks noGrp="1"/>
          </p:cNvSpPr>
          <p:nvPr>
            <p:ph type="title"/>
          </p:nvPr>
        </p:nvSpPr>
        <p:spPr>
          <a:xfrm>
            <a:off x="623888" y="1493839"/>
            <a:ext cx="7886700" cy="2687638"/>
          </a:xfrm>
        </p:spPr>
        <p:txBody>
          <a:bodyPr anchor="b">
            <a:normAutofit/>
          </a:bodyPr>
          <a:lstStyle>
            <a:lvl1pPr>
              <a:defRPr sz="40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673600"/>
            <a:ext cx="7886700" cy="141605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BD259-8FA3-470F-8634-1FE5D8C42730}" type="datetime1">
              <a:rPr lang="en-US" smtClean="0"/>
              <a:t>8/30/2018</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5911" y="255368"/>
            <a:ext cx="625189" cy="790265"/>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8715" r="17557" b="21880"/>
          <a:stretch/>
        </p:blipFill>
        <p:spPr>
          <a:xfrm>
            <a:off x="2971857" y="-27432"/>
            <a:ext cx="6172144" cy="4370832"/>
          </a:xfrm>
          <a:prstGeom prst="rect">
            <a:avLst/>
          </a:prstGeom>
        </p:spPr>
      </p:pic>
    </p:spTree>
    <p:extLst>
      <p:ext uri="{BB962C8B-B14F-4D97-AF65-F5344CB8AC3E}">
        <p14:creationId xmlns:p14="http://schemas.microsoft.com/office/powerpoint/2010/main" val="1003144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2" y="365129"/>
            <a:ext cx="8458198" cy="1325563"/>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342900" y="1825631"/>
            <a:ext cx="8458200" cy="4214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6FE124F4-1E66-4F98-8DB4-0582069FCB93}" type="datetime1">
              <a:rPr lang="en-US" smtClean="0"/>
              <a:t>8/30/2018</a:t>
            </a:fld>
            <a:endParaRPr lang="en-US" dirty="0"/>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bg2">
                    <a:lumMod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715125" y="6356357"/>
            <a:ext cx="2057400" cy="365125"/>
          </a:xfrm>
          <a:prstGeom prst="rect">
            <a:avLst/>
          </a:prstGeom>
        </p:spPr>
        <p:txBody>
          <a:bodyPr vert="horz" lIns="91440" tIns="45720" rIns="91440" bIns="45720" rtlCol="0" anchor="ctr"/>
          <a:lstStyle>
            <a:lvl1pPr algn="r">
              <a:defRPr sz="900" b="1">
                <a:solidFill>
                  <a:schemeClr val="bg2">
                    <a:lumMod val="75000"/>
                  </a:schemeClr>
                </a:solidFill>
                <a:latin typeface="Arial" panose="020B0604020202020204" pitchFamily="34" charset="0"/>
                <a:cs typeface="Arial" panose="020B0604020202020204" pitchFamily="34" charset="0"/>
              </a:defRPr>
            </a:lvl1pPr>
          </a:lstStyle>
          <a:p>
            <a:fld id="{54FF2CC8-31EE-4DAD-9548-7E630B6EEEDD}" type="slidenum">
              <a:rPr lang="en-US" smtClean="0"/>
              <a:pPr/>
              <a:t>‹#›</a:t>
            </a:fld>
            <a:endParaRPr lang="en-US" dirty="0"/>
          </a:p>
        </p:txBody>
      </p:sp>
    </p:spTree>
    <p:extLst>
      <p:ext uri="{BB962C8B-B14F-4D97-AF65-F5344CB8AC3E}">
        <p14:creationId xmlns:p14="http://schemas.microsoft.com/office/powerpoint/2010/main" val="1145977079"/>
      </p:ext>
    </p:extLst>
  </p:cSld>
  <p:clrMap bg1="lt1" tx1="dk1" bg2="lt2" tx2="dk2" accent1="accent1" accent2="accent2" accent3="accent3" accent4="accent4" accent5="accent5" accent6="accent6" hlink="hlink" folHlink="folHlink"/>
  <p:sldLayoutIdLst>
    <p:sldLayoutId id="2147483667" r:id="rId1"/>
    <p:sldLayoutId id="2147483664" r:id="rId2"/>
    <p:sldLayoutId id="2147483650" r:id="rId3"/>
    <p:sldLayoutId id="2147483663" r:id="rId4"/>
    <p:sldLayoutId id="2147483651" r:id="rId5"/>
    <p:sldLayoutId id="2147483668" r:id="rId6"/>
  </p:sldLayoutIdLst>
  <p:timing>
    <p:tnLst>
      <p:par>
        <p:cTn id="1" dur="indefinite" restart="never" nodeType="tmRoot"/>
      </p:par>
    </p:tnLst>
  </p:timing>
  <p:hf hdr="0" ftr="0" dt="0"/>
  <p:txStyles>
    <p:titleStyle>
      <a:lvl1pPr algn="l" defTabSz="685766" rtl="0" eaLnBrk="1" latinLnBrk="0" hangingPunct="1">
        <a:lnSpc>
          <a:spcPct val="90000"/>
        </a:lnSpc>
        <a:spcBef>
          <a:spcPct val="0"/>
        </a:spcBef>
        <a:buNone/>
        <a:defRPr sz="3600" kern="1200" baseline="0">
          <a:solidFill>
            <a:srgbClr val="575958"/>
          </a:solidFill>
          <a:latin typeface="+mn-lt"/>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chemeClr val="tx1">
              <a:lumMod val="75000"/>
              <a:lumOff val="25000"/>
            </a:schemeClr>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chemeClr val="tx1">
              <a:lumMod val="75000"/>
              <a:lumOff val="25000"/>
            </a:schemeClr>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chemeClr val="tx1">
              <a:lumMod val="75000"/>
              <a:lumOff val="25000"/>
            </a:schemeClr>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userDrawn="1">
          <p15:clr>
            <a:srgbClr val="F26B43"/>
          </p15:clr>
        </p15:guide>
        <p15:guide id="2" pos="1890" userDrawn="1">
          <p15:clr>
            <a:srgbClr val="F26B43"/>
          </p15:clr>
        </p15:guide>
        <p15:guide id="3" pos="3870" userDrawn="1">
          <p15:clr>
            <a:srgbClr val="F26B43"/>
          </p15:clr>
        </p15:guide>
        <p15:guide id="4" orient="horz" pos="4032" userDrawn="1">
          <p15:clr>
            <a:srgbClr val="F26B43"/>
          </p15:clr>
        </p15:guide>
        <p15:guide id="5" pos="216" userDrawn="1">
          <p15:clr>
            <a:srgbClr val="F26B43"/>
          </p15:clr>
        </p15:guide>
        <p15:guide id="6" pos="5544" userDrawn="1">
          <p15:clr>
            <a:srgbClr val="F26B43"/>
          </p15:clr>
        </p15:guide>
        <p15:guide id="7" pos="1998" userDrawn="1">
          <p15:clr>
            <a:srgbClr val="F26B43"/>
          </p15:clr>
        </p15:guide>
        <p15:guide id="8" pos="3762" userDrawn="1">
          <p15:clr>
            <a:srgbClr val="F26B43"/>
          </p15:clr>
        </p15:guide>
        <p15:guide id="9" orient="horz" pos="2880" userDrawn="1">
          <p15:clr>
            <a:srgbClr val="F26B43"/>
          </p15:clr>
        </p15:guide>
        <p15:guide id="10"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asamra.army.mil/cwt/career.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ctnow.army.mi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milsuite.mi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milsuite.mil/book/docs/DOC-46809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www.milsuite.mil/book/docs/DOC-468097"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72R-fBwNg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cape.army.mil/civilians.php"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hyperlink" Target="https://www.army.mil/leaders/sa/"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army.mil/info/organiz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hyperlink" Target="https://www.army.mil/leaders/vcsa/" TargetMode="External"/><Relationship Id="rId5" Type="http://schemas.openxmlformats.org/officeDocument/2006/relationships/diagramQuickStyle" Target="../diagrams/quickStyle1.xml"/><Relationship Id="rId10" Type="http://schemas.openxmlformats.org/officeDocument/2006/relationships/hyperlink" Target="https://www.army.mil/leaders/csa/" TargetMode="External"/><Relationship Id="rId4" Type="http://schemas.openxmlformats.org/officeDocument/2006/relationships/diagramLayout" Target="../diagrams/layout1.xml"/><Relationship Id="rId9" Type="http://schemas.openxmlformats.org/officeDocument/2006/relationships/hyperlink" Target="https://www.army.mil/leaders/usa/"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army.mil/info/organiz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2" y="874432"/>
            <a:ext cx="8401048" cy="2387600"/>
          </a:xfrm>
        </p:spPr>
        <p:txBody>
          <a:bodyPr>
            <a:normAutofit/>
          </a:bodyPr>
          <a:lstStyle/>
          <a:p>
            <a:r>
              <a:rPr lang="en-US" sz="3600" dirty="0" smtClean="0"/>
              <a:t>DEPARTMENT OF ARMY </a:t>
            </a:r>
            <a:br>
              <a:rPr lang="en-US" sz="3600" dirty="0" smtClean="0"/>
            </a:br>
            <a:endParaRPr lang="en-US" sz="3600" dirty="0">
              <a:solidFill>
                <a:schemeClr val="bg1"/>
              </a:solidFill>
            </a:endParaRPr>
          </a:p>
        </p:txBody>
      </p:sp>
      <p:sp>
        <p:nvSpPr>
          <p:cNvPr id="3" name="Subtitle 2"/>
          <p:cNvSpPr>
            <a:spLocks noGrp="1"/>
          </p:cNvSpPr>
          <p:nvPr>
            <p:ph type="subTitle" idx="1"/>
          </p:nvPr>
        </p:nvSpPr>
        <p:spPr>
          <a:xfrm>
            <a:off x="342902" y="3787963"/>
            <a:ext cx="8075234" cy="1655762"/>
          </a:xfrm>
        </p:spPr>
        <p:txBody>
          <a:bodyPr>
            <a:normAutofit/>
          </a:bodyPr>
          <a:lstStyle/>
          <a:p>
            <a:r>
              <a:rPr lang="en-US" sz="3600" dirty="0"/>
              <a:t>WELCOME TO THE ARMY CIVILIAN CORPS</a:t>
            </a:r>
            <a:endParaRPr lang="en-US" sz="3600" dirty="0" smtClean="0">
              <a:solidFill>
                <a:schemeClr val="bg1"/>
              </a:solidFill>
            </a:endParaRPr>
          </a:p>
        </p:txBody>
      </p:sp>
    </p:spTree>
    <p:extLst>
      <p:ext uri="{BB962C8B-B14F-4D97-AF65-F5344CB8AC3E}">
        <p14:creationId xmlns:p14="http://schemas.microsoft.com/office/powerpoint/2010/main" val="2969371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2" name="Group 771"/>
          <p:cNvGrpSpPr/>
          <p:nvPr/>
        </p:nvGrpSpPr>
        <p:grpSpPr>
          <a:xfrm>
            <a:off x="6781844" y="1841454"/>
            <a:ext cx="698324" cy="216787"/>
            <a:chOff x="8315737" y="2742207"/>
            <a:chExt cx="698324" cy="216787"/>
          </a:xfrm>
        </p:grpSpPr>
        <p:sp>
          <p:nvSpPr>
            <p:cNvPr id="682" name="Rectangle 681"/>
            <p:cNvSpPr/>
            <p:nvPr/>
          </p:nvSpPr>
          <p:spPr>
            <a:xfrm>
              <a:off x="8315737" y="2742207"/>
              <a:ext cx="592885"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3" name="Picture 6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326" y="2791803"/>
              <a:ext cx="132266" cy="114410"/>
            </a:xfrm>
            <a:prstGeom prst="rect">
              <a:avLst/>
            </a:prstGeom>
          </p:spPr>
        </p:pic>
        <p:sp>
          <p:nvSpPr>
            <p:cNvPr id="684" name="TextBox 683"/>
            <p:cNvSpPr txBox="1"/>
            <p:nvPr/>
          </p:nvSpPr>
          <p:spPr>
            <a:xfrm>
              <a:off x="8373417" y="2743550"/>
              <a:ext cx="6406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USAASC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p:cNvSpPr>
            <a:spLocks noGrp="1"/>
          </p:cNvSpPr>
          <p:nvPr>
            <p:ph type="title"/>
          </p:nvPr>
        </p:nvSpPr>
        <p:spPr/>
        <p:txBody>
          <a:bodyPr/>
          <a:lstStyle/>
          <a:p>
            <a:r>
              <a:rPr lang="en-US" dirty="0" smtClean="0"/>
              <a:t>Army Organization Locations</a:t>
            </a:r>
            <a:endParaRPr lang="en-US" dirty="0"/>
          </a:p>
        </p:txBody>
      </p:sp>
      <p:grpSp>
        <p:nvGrpSpPr>
          <p:cNvPr id="441" name="Group 440"/>
          <p:cNvGrpSpPr/>
          <p:nvPr/>
        </p:nvGrpSpPr>
        <p:grpSpPr>
          <a:xfrm>
            <a:off x="2074308" y="1163297"/>
            <a:ext cx="6562698" cy="5582467"/>
            <a:chOff x="2902770" y="1388551"/>
            <a:chExt cx="5276493" cy="4488375"/>
          </a:xfrm>
        </p:grpSpPr>
        <p:sp>
          <p:nvSpPr>
            <p:cNvPr id="445" name="Freeform 5"/>
            <p:cNvSpPr>
              <a:spLocks/>
            </p:cNvSpPr>
            <p:nvPr/>
          </p:nvSpPr>
          <p:spPr bwMode="auto">
            <a:xfrm>
              <a:off x="2902770" y="3927476"/>
              <a:ext cx="2047875" cy="1949450"/>
            </a:xfrm>
            <a:custGeom>
              <a:avLst/>
              <a:gdLst>
                <a:gd name="T0" fmla="*/ 74 w 443"/>
                <a:gd name="T1" fmla="*/ 268 h 421"/>
                <a:gd name="T2" fmla="*/ 59 w 443"/>
                <a:gd name="T3" fmla="*/ 242 h 421"/>
                <a:gd name="T4" fmla="*/ 47 w 443"/>
                <a:gd name="T5" fmla="*/ 214 h 421"/>
                <a:gd name="T6" fmla="*/ 0 w 443"/>
                <a:gd name="T7" fmla="*/ 165 h 421"/>
                <a:gd name="T8" fmla="*/ 128 w 443"/>
                <a:gd name="T9" fmla="*/ 0 h 421"/>
                <a:gd name="T10" fmla="*/ 221 w 443"/>
                <a:gd name="T11" fmla="*/ 5 h 421"/>
                <a:gd name="T12" fmla="*/ 229 w 443"/>
                <a:gd name="T13" fmla="*/ 80 h 421"/>
                <a:gd name="T14" fmla="*/ 281 w 443"/>
                <a:gd name="T15" fmla="*/ 99 h 421"/>
                <a:gd name="T16" fmla="*/ 301 w 443"/>
                <a:gd name="T17" fmla="*/ 105 h 421"/>
                <a:gd name="T18" fmla="*/ 349 w 443"/>
                <a:gd name="T19" fmla="*/ 109 h 421"/>
                <a:gd name="T20" fmla="*/ 361 w 443"/>
                <a:gd name="T21" fmla="*/ 106 h 421"/>
                <a:gd name="T22" fmla="*/ 375 w 443"/>
                <a:gd name="T23" fmla="*/ 103 h 421"/>
                <a:gd name="T24" fmla="*/ 393 w 443"/>
                <a:gd name="T25" fmla="*/ 104 h 421"/>
                <a:gd name="T26" fmla="*/ 422 w 443"/>
                <a:gd name="T27" fmla="*/ 125 h 421"/>
                <a:gd name="T28" fmla="*/ 426 w 443"/>
                <a:gd name="T29" fmla="*/ 176 h 421"/>
                <a:gd name="T30" fmla="*/ 441 w 443"/>
                <a:gd name="T31" fmla="*/ 238 h 421"/>
                <a:gd name="T32" fmla="*/ 435 w 443"/>
                <a:gd name="T33" fmla="*/ 255 h 421"/>
                <a:gd name="T34" fmla="*/ 416 w 443"/>
                <a:gd name="T35" fmla="*/ 270 h 421"/>
                <a:gd name="T36" fmla="*/ 402 w 443"/>
                <a:gd name="T37" fmla="*/ 267 h 421"/>
                <a:gd name="T38" fmla="*/ 390 w 443"/>
                <a:gd name="T39" fmla="*/ 287 h 421"/>
                <a:gd name="T40" fmla="*/ 352 w 443"/>
                <a:gd name="T41" fmla="*/ 309 h 421"/>
                <a:gd name="T42" fmla="*/ 338 w 443"/>
                <a:gd name="T43" fmla="*/ 316 h 421"/>
                <a:gd name="T44" fmla="*/ 320 w 443"/>
                <a:gd name="T45" fmla="*/ 328 h 421"/>
                <a:gd name="T46" fmla="*/ 310 w 443"/>
                <a:gd name="T47" fmla="*/ 343 h 421"/>
                <a:gd name="T48" fmla="*/ 307 w 443"/>
                <a:gd name="T49" fmla="*/ 355 h 421"/>
                <a:gd name="T50" fmla="*/ 300 w 443"/>
                <a:gd name="T51" fmla="*/ 370 h 421"/>
                <a:gd name="T52" fmla="*/ 301 w 443"/>
                <a:gd name="T53" fmla="*/ 396 h 421"/>
                <a:gd name="T54" fmla="*/ 295 w 443"/>
                <a:gd name="T55" fmla="*/ 418 h 421"/>
                <a:gd name="T56" fmla="*/ 254 w 443"/>
                <a:gd name="T57" fmla="*/ 394 h 421"/>
                <a:gd name="T58" fmla="*/ 237 w 443"/>
                <a:gd name="T59" fmla="*/ 357 h 421"/>
                <a:gd name="T60" fmla="*/ 207 w 443"/>
                <a:gd name="T61" fmla="*/ 312 h 421"/>
                <a:gd name="T62" fmla="*/ 175 w 443"/>
                <a:gd name="T63" fmla="*/ 267 h 421"/>
                <a:gd name="T64" fmla="*/ 137 w 443"/>
                <a:gd name="T65" fmla="*/ 254 h 421"/>
                <a:gd name="T66" fmla="*/ 109 w 443"/>
                <a:gd name="T67" fmla="*/ 28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 h="421">
                  <a:moveTo>
                    <a:pt x="105" y="287"/>
                  </a:moveTo>
                  <a:cubicBezTo>
                    <a:pt x="94" y="281"/>
                    <a:pt x="82" y="278"/>
                    <a:pt x="74" y="268"/>
                  </a:cubicBezTo>
                  <a:cubicBezTo>
                    <a:pt x="72" y="266"/>
                    <a:pt x="71" y="264"/>
                    <a:pt x="69" y="263"/>
                  </a:cubicBezTo>
                  <a:cubicBezTo>
                    <a:pt x="62" y="258"/>
                    <a:pt x="60" y="251"/>
                    <a:pt x="59" y="242"/>
                  </a:cubicBezTo>
                  <a:cubicBezTo>
                    <a:pt x="58" y="234"/>
                    <a:pt x="54" y="225"/>
                    <a:pt x="51" y="217"/>
                  </a:cubicBezTo>
                  <a:cubicBezTo>
                    <a:pt x="50" y="216"/>
                    <a:pt x="49" y="215"/>
                    <a:pt x="47" y="214"/>
                  </a:cubicBezTo>
                  <a:cubicBezTo>
                    <a:pt x="39" y="212"/>
                    <a:pt x="34" y="206"/>
                    <a:pt x="29" y="200"/>
                  </a:cubicBezTo>
                  <a:cubicBezTo>
                    <a:pt x="19" y="188"/>
                    <a:pt x="10" y="177"/>
                    <a:pt x="0" y="165"/>
                  </a:cubicBezTo>
                  <a:cubicBezTo>
                    <a:pt x="40" y="168"/>
                    <a:pt x="80" y="170"/>
                    <a:pt x="121" y="173"/>
                  </a:cubicBezTo>
                  <a:cubicBezTo>
                    <a:pt x="123" y="115"/>
                    <a:pt x="126" y="58"/>
                    <a:pt x="128" y="0"/>
                  </a:cubicBezTo>
                  <a:cubicBezTo>
                    <a:pt x="159" y="0"/>
                    <a:pt x="190" y="0"/>
                    <a:pt x="221" y="0"/>
                  </a:cubicBezTo>
                  <a:cubicBezTo>
                    <a:pt x="221" y="2"/>
                    <a:pt x="221" y="3"/>
                    <a:pt x="221" y="5"/>
                  </a:cubicBezTo>
                  <a:cubicBezTo>
                    <a:pt x="221" y="26"/>
                    <a:pt x="221" y="48"/>
                    <a:pt x="221" y="70"/>
                  </a:cubicBezTo>
                  <a:cubicBezTo>
                    <a:pt x="221" y="76"/>
                    <a:pt x="223" y="80"/>
                    <a:pt x="229" y="80"/>
                  </a:cubicBezTo>
                  <a:cubicBezTo>
                    <a:pt x="242" y="79"/>
                    <a:pt x="251" y="88"/>
                    <a:pt x="262" y="93"/>
                  </a:cubicBezTo>
                  <a:cubicBezTo>
                    <a:pt x="268" y="96"/>
                    <a:pt x="274" y="99"/>
                    <a:pt x="281" y="99"/>
                  </a:cubicBezTo>
                  <a:cubicBezTo>
                    <a:pt x="283" y="99"/>
                    <a:pt x="285" y="100"/>
                    <a:pt x="286" y="101"/>
                  </a:cubicBezTo>
                  <a:cubicBezTo>
                    <a:pt x="291" y="105"/>
                    <a:pt x="296" y="105"/>
                    <a:pt x="301" y="105"/>
                  </a:cubicBezTo>
                  <a:cubicBezTo>
                    <a:pt x="312" y="106"/>
                    <a:pt x="323" y="106"/>
                    <a:pt x="333" y="107"/>
                  </a:cubicBezTo>
                  <a:cubicBezTo>
                    <a:pt x="338" y="107"/>
                    <a:pt x="343" y="109"/>
                    <a:pt x="349" y="109"/>
                  </a:cubicBezTo>
                  <a:cubicBezTo>
                    <a:pt x="350" y="110"/>
                    <a:pt x="351" y="109"/>
                    <a:pt x="353" y="108"/>
                  </a:cubicBezTo>
                  <a:cubicBezTo>
                    <a:pt x="355" y="108"/>
                    <a:pt x="358" y="106"/>
                    <a:pt x="361" y="106"/>
                  </a:cubicBezTo>
                  <a:cubicBezTo>
                    <a:pt x="364" y="106"/>
                    <a:pt x="367" y="106"/>
                    <a:pt x="370" y="106"/>
                  </a:cubicBezTo>
                  <a:cubicBezTo>
                    <a:pt x="373" y="106"/>
                    <a:pt x="375" y="106"/>
                    <a:pt x="375" y="103"/>
                  </a:cubicBezTo>
                  <a:cubicBezTo>
                    <a:pt x="375" y="102"/>
                    <a:pt x="377" y="102"/>
                    <a:pt x="377" y="102"/>
                  </a:cubicBezTo>
                  <a:cubicBezTo>
                    <a:pt x="382" y="102"/>
                    <a:pt x="388" y="102"/>
                    <a:pt x="393" y="104"/>
                  </a:cubicBezTo>
                  <a:cubicBezTo>
                    <a:pt x="400" y="106"/>
                    <a:pt x="407" y="110"/>
                    <a:pt x="415" y="113"/>
                  </a:cubicBezTo>
                  <a:cubicBezTo>
                    <a:pt x="419" y="115"/>
                    <a:pt x="422" y="119"/>
                    <a:pt x="422" y="125"/>
                  </a:cubicBezTo>
                  <a:cubicBezTo>
                    <a:pt x="423" y="140"/>
                    <a:pt x="423" y="156"/>
                    <a:pt x="424" y="171"/>
                  </a:cubicBezTo>
                  <a:cubicBezTo>
                    <a:pt x="424" y="173"/>
                    <a:pt x="425" y="175"/>
                    <a:pt x="426" y="176"/>
                  </a:cubicBezTo>
                  <a:cubicBezTo>
                    <a:pt x="430" y="184"/>
                    <a:pt x="434" y="192"/>
                    <a:pt x="438" y="200"/>
                  </a:cubicBezTo>
                  <a:cubicBezTo>
                    <a:pt x="442" y="212"/>
                    <a:pt x="443" y="225"/>
                    <a:pt x="441" y="238"/>
                  </a:cubicBezTo>
                  <a:cubicBezTo>
                    <a:pt x="440" y="243"/>
                    <a:pt x="440" y="249"/>
                    <a:pt x="436" y="254"/>
                  </a:cubicBezTo>
                  <a:cubicBezTo>
                    <a:pt x="435" y="254"/>
                    <a:pt x="435" y="255"/>
                    <a:pt x="435" y="255"/>
                  </a:cubicBezTo>
                  <a:cubicBezTo>
                    <a:pt x="437" y="261"/>
                    <a:pt x="432" y="262"/>
                    <a:pt x="428" y="264"/>
                  </a:cubicBezTo>
                  <a:cubicBezTo>
                    <a:pt x="424" y="266"/>
                    <a:pt x="420" y="268"/>
                    <a:pt x="416" y="270"/>
                  </a:cubicBezTo>
                  <a:cubicBezTo>
                    <a:pt x="413" y="272"/>
                    <a:pt x="411" y="272"/>
                    <a:pt x="410" y="269"/>
                  </a:cubicBezTo>
                  <a:cubicBezTo>
                    <a:pt x="408" y="266"/>
                    <a:pt x="406" y="265"/>
                    <a:pt x="402" y="267"/>
                  </a:cubicBezTo>
                  <a:cubicBezTo>
                    <a:pt x="394" y="270"/>
                    <a:pt x="393" y="270"/>
                    <a:pt x="394" y="280"/>
                  </a:cubicBezTo>
                  <a:cubicBezTo>
                    <a:pt x="394" y="283"/>
                    <a:pt x="393" y="285"/>
                    <a:pt x="390" y="287"/>
                  </a:cubicBezTo>
                  <a:cubicBezTo>
                    <a:pt x="380" y="293"/>
                    <a:pt x="370" y="300"/>
                    <a:pt x="360" y="307"/>
                  </a:cubicBezTo>
                  <a:cubicBezTo>
                    <a:pt x="357" y="309"/>
                    <a:pt x="355" y="310"/>
                    <a:pt x="352" y="309"/>
                  </a:cubicBezTo>
                  <a:cubicBezTo>
                    <a:pt x="347" y="308"/>
                    <a:pt x="343" y="307"/>
                    <a:pt x="337" y="306"/>
                  </a:cubicBezTo>
                  <a:cubicBezTo>
                    <a:pt x="338" y="310"/>
                    <a:pt x="338" y="313"/>
                    <a:pt x="338" y="316"/>
                  </a:cubicBezTo>
                  <a:cubicBezTo>
                    <a:pt x="339" y="319"/>
                    <a:pt x="338" y="321"/>
                    <a:pt x="336" y="322"/>
                  </a:cubicBezTo>
                  <a:cubicBezTo>
                    <a:pt x="330" y="324"/>
                    <a:pt x="325" y="326"/>
                    <a:pt x="320" y="328"/>
                  </a:cubicBezTo>
                  <a:cubicBezTo>
                    <a:pt x="318" y="329"/>
                    <a:pt x="316" y="329"/>
                    <a:pt x="317" y="332"/>
                  </a:cubicBezTo>
                  <a:cubicBezTo>
                    <a:pt x="317" y="337"/>
                    <a:pt x="315" y="341"/>
                    <a:pt x="310" y="343"/>
                  </a:cubicBezTo>
                  <a:cubicBezTo>
                    <a:pt x="306" y="345"/>
                    <a:pt x="306" y="347"/>
                    <a:pt x="306" y="351"/>
                  </a:cubicBezTo>
                  <a:cubicBezTo>
                    <a:pt x="307" y="352"/>
                    <a:pt x="306" y="354"/>
                    <a:pt x="307" y="355"/>
                  </a:cubicBezTo>
                  <a:cubicBezTo>
                    <a:pt x="308" y="360"/>
                    <a:pt x="307" y="363"/>
                    <a:pt x="302" y="365"/>
                  </a:cubicBezTo>
                  <a:cubicBezTo>
                    <a:pt x="301" y="366"/>
                    <a:pt x="300" y="369"/>
                    <a:pt x="300" y="370"/>
                  </a:cubicBezTo>
                  <a:cubicBezTo>
                    <a:pt x="299" y="377"/>
                    <a:pt x="299" y="383"/>
                    <a:pt x="299" y="389"/>
                  </a:cubicBezTo>
                  <a:cubicBezTo>
                    <a:pt x="300" y="392"/>
                    <a:pt x="300" y="394"/>
                    <a:pt x="301" y="396"/>
                  </a:cubicBezTo>
                  <a:cubicBezTo>
                    <a:pt x="305" y="403"/>
                    <a:pt x="308" y="411"/>
                    <a:pt x="307" y="421"/>
                  </a:cubicBezTo>
                  <a:cubicBezTo>
                    <a:pt x="304" y="420"/>
                    <a:pt x="299" y="420"/>
                    <a:pt x="295" y="418"/>
                  </a:cubicBezTo>
                  <a:cubicBezTo>
                    <a:pt x="290" y="416"/>
                    <a:pt x="284" y="413"/>
                    <a:pt x="278" y="411"/>
                  </a:cubicBezTo>
                  <a:cubicBezTo>
                    <a:pt x="268" y="408"/>
                    <a:pt x="261" y="401"/>
                    <a:pt x="254" y="394"/>
                  </a:cubicBezTo>
                  <a:cubicBezTo>
                    <a:pt x="246" y="386"/>
                    <a:pt x="242" y="376"/>
                    <a:pt x="241" y="365"/>
                  </a:cubicBezTo>
                  <a:cubicBezTo>
                    <a:pt x="240" y="362"/>
                    <a:pt x="239" y="359"/>
                    <a:pt x="237" y="357"/>
                  </a:cubicBezTo>
                  <a:cubicBezTo>
                    <a:pt x="230" y="347"/>
                    <a:pt x="222" y="337"/>
                    <a:pt x="215" y="327"/>
                  </a:cubicBezTo>
                  <a:cubicBezTo>
                    <a:pt x="211" y="323"/>
                    <a:pt x="209" y="317"/>
                    <a:pt x="207" y="312"/>
                  </a:cubicBezTo>
                  <a:cubicBezTo>
                    <a:pt x="205" y="309"/>
                    <a:pt x="204" y="305"/>
                    <a:pt x="203" y="301"/>
                  </a:cubicBezTo>
                  <a:cubicBezTo>
                    <a:pt x="200" y="284"/>
                    <a:pt x="186" y="277"/>
                    <a:pt x="175" y="267"/>
                  </a:cubicBezTo>
                  <a:cubicBezTo>
                    <a:pt x="171" y="264"/>
                    <a:pt x="166" y="264"/>
                    <a:pt x="161" y="262"/>
                  </a:cubicBezTo>
                  <a:cubicBezTo>
                    <a:pt x="153" y="259"/>
                    <a:pt x="145" y="257"/>
                    <a:pt x="137" y="254"/>
                  </a:cubicBezTo>
                  <a:cubicBezTo>
                    <a:pt x="135" y="253"/>
                    <a:pt x="133" y="254"/>
                    <a:pt x="131" y="255"/>
                  </a:cubicBezTo>
                  <a:cubicBezTo>
                    <a:pt x="121" y="262"/>
                    <a:pt x="116" y="272"/>
                    <a:pt x="109" y="282"/>
                  </a:cubicBezTo>
                  <a:cubicBezTo>
                    <a:pt x="108" y="283"/>
                    <a:pt x="107" y="285"/>
                    <a:pt x="105" y="287"/>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24"/>
            <p:cNvSpPr>
              <a:spLocks/>
            </p:cNvSpPr>
            <p:nvPr/>
          </p:nvSpPr>
          <p:spPr bwMode="auto">
            <a:xfrm>
              <a:off x="6086475" y="4067913"/>
              <a:ext cx="785813" cy="787400"/>
            </a:xfrm>
            <a:custGeom>
              <a:avLst/>
              <a:gdLst>
                <a:gd name="T0" fmla="*/ 144 w 170"/>
                <a:gd name="T1" fmla="*/ 152 h 170"/>
                <a:gd name="T2" fmla="*/ 143 w 170"/>
                <a:gd name="T3" fmla="*/ 163 h 170"/>
                <a:gd name="T4" fmla="*/ 123 w 170"/>
                <a:gd name="T5" fmla="*/ 164 h 170"/>
                <a:gd name="T6" fmla="*/ 52 w 170"/>
                <a:gd name="T7" fmla="*/ 169 h 170"/>
                <a:gd name="T8" fmla="*/ 38 w 170"/>
                <a:gd name="T9" fmla="*/ 161 h 170"/>
                <a:gd name="T10" fmla="*/ 38 w 170"/>
                <a:gd name="T11" fmla="*/ 160 h 170"/>
                <a:gd name="T12" fmla="*/ 35 w 170"/>
                <a:gd name="T13" fmla="*/ 133 h 170"/>
                <a:gd name="T14" fmla="*/ 33 w 170"/>
                <a:gd name="T15" fmla="*/ 124 h 170"/>
                <a:gd name="T16" fmla="*/ 36 w 170"/>
                <a:gd name="T17" fmla="*/ 116 h 170"/>
                <a:gd name="T18" fmla="*/ 37 w 170"/>
                <a:gd name="T19" fmla="*/ 106 h 170"/>
                <a:gd name="T20" fmla="*/ 28 w 170"/>
                <a:gd name="T21" fmla="*/ 94 h 170"/>
                <a:gd name="T22" fmla="*/ 23 w 170"/>
                <a:gd name="T23" fmla="*/ 72 h 170"/>
                <a:gd name="T24" fmla="*/ 20 w 170"/>
                <a:gd name="T25" fmla="*/ 65 h 170"/>
                <a:gd name="T26" fmla="*/ 17 w 170"/>
                <a:gd name="T27" fmla="*/ 63 h 170"/>
                <a:gd name="T28" fmla="*/ 0 w 170"/>
                <a:gd name="T29" fmla="*/ 8 h 170"/>
                <a:gd name="T30" fmla="*/ 0 w 170"/>
                <a:gd name="T31" fmla="*/ 7 h 170"/>
                <a:gd name="T32" fmla="*/ 55 w 170"/>
                <a:gd name="T33" fmla="*/ 1 h 170"/>
                <a:gd name="T34" fmla="*/ 69 w 170"/>
                <a:gd name="T35" fmla="*/ 0 h 170"/>
                <a:gd name="T36" fmla="*/ 73 w 170"/>
                <a:gd name="T37" fmla="*/ 2 h 170"/>
                <a:gd name="T38" fmla="*/ 83 w 170"/>
                <a:gd name="T39" fmla="*/ 13 h 170"/>
                <a:gd name="T40" fmla="*/ 93 w 170"/>
                <a:gd name="T41" fmla="*/ 22 h 170"/>
                <a:gd name="T42" fmla="*/ 118 w 170"/>
                <a:gd name="T43" fmla="*/ 45 h 170"/>
                <a:gd name="T44" fmla="*/ 136 w 170"/>
                <a:gd name="T45" fmla="*/ 58 h 170"/>
                <a:gd name="T46" fmla="*/ 169 w 170"/>
                <a:gd name="T47" fmla="*/ 98 h 170"/>
                <a:gd name="T48" fmla="*/ 169 w 170"/>
                <a:gd name="T49" fmla="*/ 103 h 170"/>
                <a:gd name="T50" fmla="*/ 166 w 170"/>
                <a:gd name="T51" fmla="*/ 107 h 170"/>
                <a:gd name="T52" fmla="*/ 162 w 170"/>
                <a:gd name="T53" fmla="*/ 122 h 170"/>
                <a:gd name="T54" fmla="*/ 159 w 170"/>
                <a:gd name="T55" fmla="*/ 148 h 170"/>
                <a:gd name="T56" fmla="*/ 155 w 170"/>
                <a:gd name="T57" fmla="*/ 150 h 170"/>
                <a:gd name="T58" fmla="*/ 144 w 170"/>
                <a:gd name="T59" fmla="*/ 15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170">
                  <a:moveTo>
                    <a:pt x="144" y="152"/>
                  </a:moveTo>
                  <a:cubicBezTo>
                    <a:pt x="144" y="156"/>
                    <a:pt x="143" y="160"/>
                    <a:pt x="143" y="163"/>
                  </a:cubicBezTo>
                  <a:cubicBezTo>
                    <a:pt x="136" y="163"/>
                    <a:pt x="129" y="164"/>
                    <a:pt x="123" y="164"/>
                  </a:cubicBezTo>
                  <a:cubicBezTo>
                    <a:pt x="99" y="166"/>
                    <a:pt x="76" y="168"/>
                    <a:pt x="52" y="169"/>
                  </a:cubicBezTo>
                  <a:cubicBezTo>
                    <a:pt x="44" y="170"/>
                    <a:pt x="41" y="168"/>
                    <a:pt x="38" y="161"/>
                  </a:cubicBezTo>
                  <a:cubicBezTo>
                    <a:pt x="38" y="161"/>
                    <a:pt x="37" y="160"/>
                    <a:pt x="38" y="160"/>
                  </a:cubicBezTo>
                  <a:cubicBezTo>
                    <a:pt x="41" y="150"/>
                    <a:pt x="36" y="142"/>
                    <a:pt x="35" y="133"/>
                  </a:cubicBezTo>
                  <a:cubicBezTo>
                    <a:pt x="35" y="130"/>
                    <a:pt x="34" y="127"/>
                    <a:pt x="33" y="124"/>
                  </a:cubicBezTo>
                  <a:cubicBezTo>
                    <a:pt x="32" y="121"/>
                    <a:pt x="32" y="118"/>
                    <a:pt x="36" y="116"/>
                  </a:cubicBezTo>
                  <a:cubicBezTo>
                    <a:pt x="38" y="114"/>
                    <a:pt x="39" y="110"/>
                    <a:pt x="37" y="106"/>
                  </a:cubicBezTo>
                  <a:cubicBezTo>
                    <a:pt x="34" y="102"/>
                    <a:pt x="32" y="97"/>
                    <a:pt x="28" y="94"/>
                  </a:cubicBezTo>
                  <a:cubicBezTo>
                    <a:pt x="22" y="88"/>
                    <a:pt x="22" y="80"/>
                    <a:pt x="23" y="72"/>
                  </a:cubicBezTo>
                  <a:cubicBezTo>
                    <a:pt x="23" y="69"/>
                    <a:pt x="23" y="67"/>
                    <a:pt x="20" y="65"/>
                  </a:cubicBezTo>
                  <a:cubicBezTo>
                    <a:pt x="19" y="65"/>
                    <a:pt x="18" y="64"/>
                    <a:pt x="17" y="63"/>
                  </a:cubicBezTo>
                  <a:cubicBezTo>
                    <a:pt x="11" y="44"/>
                    <a:pt x="6" y="26"/>
                    <a:pt x="0" y="8"/>
                  </a:cubicBezTo>
                  <a:cubicBezTo>
                    <a:pt x="0" y="8"/>
                    <a:pt x="0" y="7"/>
                    <a:pt x="0" y="7"/>
                  </a:cubicBezTo>
                  <a:cubicBezTo>
                    <a:pt x="19" y="5"/>
                    <a:pt x="37" y="3"/>
                    <a:pt x="55" y="1"/>
                  </a:cubicBezTo>
                  <a:cubicBezTo>
                    <a:pt x="60" y="0"/>
                    <a:pt x="64" y="0"/>
                    <a:pt x="69" y="0"/>
                  </a:cubicBezTo>
                  <a:cubicBezTo>
                    <a:pt x="70" y="0"/>
                    <a:pt x="72" y="1"/>
                    <a:pt x="73" y="2"/>
                  </a:cubicBezTo>
                  <a:cubicBezTo>
                    <a:pt x="75" y="8"/>
                    <a:pt x="79" y="11"/>
                    <a:pt x="83" y="13"/>
                  </a:cubicBezTo>
                  <a:cubicBezTo>
                    <a:pt x="87" y="15"/>
                    <a:pt x="91" y="18"/>
                    <a:pt x="93" y="22"/>
                  </a:cubicBezTo>
                  <a:cubicBezTo>
                    <a:pt x="99" y="32"/>
                    <a:pt x="108" y="40"/>
                    <a:pt x="118" y="45"/>
                  </a:cubicBezTo>
                  <a:cubicBezTo>
                    <a:pt x="125" y="48"/>
                    <a:pt x="130" y="53"/>
                    <a:pt x="136" y="58"/>
                  </a:cubicBezTo>
                  <a:cubicBezTo>
                    <a:pt x="150" y="68"/>
                    <a:pt x="160" y="83"/>
                    <a:pt x="169" y="98"/>
                  </a:cubicBezTo>
                  <a:cubicBezTo>
                    <a:pt x="170" y="99"/>
                    <a:pt x="169" y="101"/>
                    <a:pt x="169" y="103"/>
                  </a:cubicBezTo>
                  <a:cubicBezTo>
                    <a:pt x="168" y="104"/>
                    <a:pt x="167" y="105"/>
                    <a:pt x="166" y="107"/>
                  </a:cubicBezTo>
                  <a:cubicBezTo>
                    <a:pt x="162" y="111"/>
                    <a:pt x="162" y="116"/>
                    <a:pt x="162" y="122"/>
                  </a:cubicBezTo>
                  <a:cubicBezTo>
                    <a:pt x="162" y="131"/>
                    <a:pt x="160" y="140"/>
                    <a:pt x="159" y="148"/>
                  </a:cubicBezTo>
                  <a:cubicBezTo>
                    <a:pt x="158" y="149"/>
                    <a:pt x="156" y="150"/>
                    <a:pt x="155" y="150"/>
                  </a:cubicBezTo>
                  <a:cubicBezTo>
                    <a:pt x="151" y="151"/>
                    <a:pt x="148" y="151"/>
                    <a:pt x="144" y="152"/>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28"/>
            <p:cNvSpPr>
              <a:spLocks/>
            </p:cNvSpPr>
            <p:nvPr/>
          </p:nvSpPr>
          <p:spPr bwMode="auto">
            <a:xfrm>
              <a:off x="4751388" y="3903663"/>
              <a:ext cx="720725" cy="671513"/>
            </a:xfrm>
            <a:custGeom>
              <a:avLst/>
              <a:gdLst>
                <a:gd name="T0" fmla="*/ 137 w 156"/>
                <a:gd name="T1" fmla="*/ 20 h 145"/>
                <a:gd name="T2" fmla="*/ 156 w 156"/>
                <a:gd name="T3" fmla="*/ 20 h 145"/>
                <a:gd name="T4" fmla="*/ 149 w 156"/>
                <a:gd name="T5" fmla="*/ 30 h 145"/>
                <a:gd name="T6" fmla="*/ 147 w 156"/>
                <a:gd name="T7" fmla="*/ 34 h 145"/>
                <a:gd name="T8" fmla="*/ 146 w 156"/>
                <a:gd name="T9" fmla="*/ 47 h 145"/>
                <a:gd name="T10" fmla="*/ 138 w 156"/>
                <a:gd name="T11" fmla="*/ 65 h 145"/>
                <a:gd name="T12" fmla="*/ 133 w 156"/>
                <a:gd name="T13" fmla="*/ 77 h 145"/>
                <a:gd name="T14" fmla="*/ 119 w 156"/>
                <a:gd name="T15" fmla="*/ 101 h 145"/>
                <a:gd name="T16" fmla="*/ 117 w 156"/>
                <a:gd name="T17" fmla="*/ 105 h 145"/>
                <a:gd name="T18" fmla="*/ 117 w 156"/>
                <a:gd name="T19" fmla="*/ 133 h 145"/>
                <a:gd name="T20" fmla="*/ 117 w 156"/>
                <a:gd name="T21" fmla="*/ 139 h 145"/>
                <a:gd name="T22" fmla="*/ 22 w 156"/>
                <a:gd name="T23" fmla="*/ 145 h 145"/>
                <a:gd name="T24" fmla="*/ 22 w 156"/>
                <a:gd name="T25" fmla="*/ 139 h 145"/>
                <a:gd name="T26" fmla="*/ 10 w 156"/>
                <a:gd name="T27" fmla="*/ 122 h 145"/>
                <a:gd name="T28" fmla="*/ 7 w 156"/>
                <a:gd name="T29" fmla="*/ 118 h 145"/>
                <a:gd name="T30" fmla="*/ 4 w 156"/>
                <a:gd name="T31" fmla="*/ 54 h 145"/>
                <a:gd name="T32" fmla="*/ 1 w 156"/>
                <a:gd name="T33" fmla="*/ 18 h 145"/>
                <a:gd name="T34" fmla="*/ 0 w 156"/>
                <a:gd name="T35" fmla="*/ 10 h 145"/>
                <a:gd name="T36" fmla="*/ 16 w 156"/>
                <a:gd name="T37" fmla="*/ 9 h 145"/>
                <a:gd name="T38" fmla="*/ 104 w 156"/>
                <a:gd name="T39" fmla="*/ 6 h 145"/>
                <a:gd name="T40" fmla="*/ 121 w 156"/>
                <a:gd name="T41" fmla="*/ 2 h 145"/>
                <a:gd name="T42" fmla="*/ 134 w 156"/>
                <a:gd name="T43" fmla="*/ 0 h 145"/>
                <a:gd name="T44" fmla="*/ 140 w 156"/>
                <a:gd name="T45" fmla="*/ 11 h 145"/>
                <a:gd name="T46" fmla="*/ 137 w 156"/>
                <a:gd name="T47"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45">
                  <a:moveTo>
                    <a:pt x="137" y="20"/>
                  </a:moveTo>
                  <a:cubicBezTo>
                    <a:pt x="143" y="20"/>
                    <a:pt x="150" y="20"/>
                    <a:pt x="156" y="20"/>
                  </a:cubicBezTo>
                  <a:cubicBezTo>
                    <a:pt x="156" y="25"/>
                    <a:pt x="156" y="29"/>
                    <a:pt x="149" y="30"/>
                  </a:cubicBezTo>
                  <a:cubicBezTo>
                    <a:pt x="148" y="30"/>
                    <a:pt x="147" y="32"/>
                    <a:pt x="147" y="34"/>
                  </a:cubicBezTo>
                  <a:cubicBezTo>
                    <a:pt x="146" y="38"/>
                    <a:pt x="147" y="43"/>
                    <a:pt x="146" y="47"/>
                  </a:cubicBezTo>
                  <a:cubicBezTo>
                    <a:pt x="144" y="53"/>
                    <a:pt x="141" y="59"/>
                    <a:pt x="138" y="65"/>
                  </a:cubicBezTo>
                  <a:cubicBezTo>
                    <a:pt x="137" y="69"/>
                    <a:pt x="134" y="73"/>
                    <a:pt x="133" y="77"/>
                  </a:cubicBezTo>
                  <a:cubicBezTo>
                    <a:pt x="130" y="86"/>
                    <a:pt x="127" y="95"/>
                    <a:pt x="119" y="101"/>
                  </a:cubicBezTo>
                  <a:cubicBezTo>
                    <a:pt x="118" y="101"/>
                    <a:pt x="117" y="104"/>
                    <a:pt x="117" y="105"/>
                  </a:cubicBezTo>
                  <a:cubicBezTo>
                    <a:pt x="117" y="115"/>
                    <a:pt x="117" y="124"/>
                    <a:pt x="117" y="133"/>
                  </a:cubicBezTo>
                  <a:cubicBezTo>
                    <a:pt x="117" y="135"/>
                    <a:pt x="117" y="137"/>
                    <a:pt x="117" y="139"/>
                  </a:cubicBezTo>
                  <a:cubicBezTo>
                    <a:pt x="85" y="141"/>
                    <a:pt x="54" y="142"/>
                    <a:pt x="22" y="145"/>
                  </a:cubicBezTo>
                  <a:cubicBezTo>
                    <a:pt x="22" y="142"/>
                    <a:pt x="22" y="141"/>
                    <a:pt x="22" y="139"/>
                  </a:cubicBezTo>
                  <a:cubicBezTo>
                    <a:pt x="22" y="130"/>
                    <a:pt x="18" y="126"/>
                    <a:pt x="10" y="122"/>
                  </a:cubicBezTo>
                  <a:cubicBezTo>
                    <a:pt x="8" y="121"/>
                    <a:pt x="7" y="119"/>
                    <a:pt x="7" y="118"/>
                  </a:cubicBezTo>
                  <a:cubicBezTo>
                    <a:pt x="6" y="96"/>
                    <a:pt x="5" y="75"/>
                    <a:pt x="4" y="54"/>
                  </a:cubicBezTo>
                  <a:cubicBezTo>
                    <a:pt x="4" y="42"/>
                    <a:pt x="2" y="30"/>
                    <a:pt x="1" y="18"/>
                  </a:cubicBezTo>
                  <a:cubicBezTo>
                    <a:pt x="1" y="16"/>
                    <a:pt x="0" y="13"/>
                    <a:pt x="0" y="10"/>
                  </a:cubicBezTo>
                  <a:cubicBezTo>
                    <a:pt x="5" y="10"/>
                    <a:pt x="10" y="9"/>
                    <a:pt x="16" y="9"/>
                  </a:cubicBezTo>
                  <a:cubicBezTo>
                    <a:pt x="45" y="8"/>
                    <a:pt x="74" y="7"/>
                    <a:pt x="104" y="6"/>
                  </a:cubicBezTo>
                  <a:cubicBezTo>
                    <a:pt x="110" y="6"/>
                    <a:pt x="116" y="5"/>
                    <a:pt x="121" y="2"/>
                  </a:cubicBezTo>
                  <a:cubicBezTo>
                    <a:pt x="125" y="0"/>
                    <a:pt x="129" y="0"/>
                    <a:pt x="134" y="0"/>
                  </a:cubicBezTo>
                  <a:cubicBezTo>
                    <a:pt x="136" y="0"/>
                    <a:pt x="141" y="9"/>
                    <a:pt x="140" y="11"/>
                  </a:cubicBezTo>
                  <a:cubicBezTo>
                    <a:pt x="139" y="14"/>
                    <a:pt x="138" y="17"/>
                    <a:pt x="137" y="2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29"/>
            <p:cNvSpPr>
              <a:spLocks/>
            </p:cNvSpPr>
            <p:nvPr/>
          </p:nvSpPr>
          <p:spPr bwMode="auto">
            <a:xfrm>
              <a:off x="5846763" y="4768001"/>
              <a:ext cx="1385888" cy="1000125"/>
            </a:xfrm>
            <a:custGeom>
              <a:avLst/>
              <a:gdLst>
                <a:gd name="T0" fmla="*/ 199 w 300"/>
                <a:gd name="T1" fmla="*/ 19 h 216"/>
                <a:gd name="T2" fmla="*/ 201 w 300"/>
                <a:gd name="T3" fmla="*/ 1 h 216"/>
                <a:gd name="T4" fmla="*/ 209 w 300"/>
                <a:gd name="T5" fmla="*/ 0 h 216"/>
                <a:gd name="T6" fmla="*/ 212 w 300"/>
                <a:gd name="T7" fmla="*/ 3 h 216"/>
                <a:gd name="T8" fmla="*/ 222 w 300"/>
                <a:gd name="T9" fmla="*/ 23 h 216"/>
                <a:gd name="T10" fmla="*/ 252 w 300"/>
                <a:gd name="T11" fmla="*/ 71 h 216"/>
                <a:gd name="T12" fmla="*/ 255 w 300"/>
                <a:gd name="T13" fmla="*/ 78 h 216"/>
                <a:gd name="T14" fmla="*/ 264 w 300"/>
                <a:gd name="T15" fmla="*/ 99 h 216"/>
                <a:gd name="T16" fmla="*/ 286 w 300"/>
                <a:gd name="T17" fmla="*/ 126 h 216"/>
                <a:gd name="T18" fmla="*/ 298 w 300"/>
                <a:gd name="T19" fmla="*/ 161 h 216"/>
                <a:gd name="T20" fmla="*/ 300 w 300"/>
                <a:gd name="T21" fmla="*/ 192 h 216"/>
                <a:gd name="T22" fmla="*/ 300 w 300"/>
                <a:gd name="T23" fmla="*/ 197 h 216"/>
                <a:gd name="T24" fmla="*/ 287 w 300"/>
                <a:gd name="T25" fmla="*/ 214 h 216"/>
                <a:gd name="T26" fmla="*/ 280 w 300"/>
                <a:gd name="T27" fmla="*/ 212 h 216"/>
                <a:gd name="T28" fmla="*/ 268 w 300"/>
                <a:gd name="T29" fmla="*/ 194 h 216"/>
                <a:gd name="T30" fmla="*/ 263 w 300"/>
                <a:gd name="T31" fmla="*/ 190 h 216"/>
                <a:gd name="T32" fmla="*/ 242 w 300"/>
                <a:gd name="T33" fmla="*/ 179 h 216"/>
                <a:gd name="T34" fmla="*/ 231 w 300"/>
                <a:gd name="T35" fmla="*/ 161 h 216"/>
                <a:gd name="T36" fmla="*/ 220 w 300"/>
                <a:gd name="T37" fmla="*/ 152 h 216"/>
                <a:gd name="T38" fmla="*/ 207 w 300"/>
                <a:gd name="T39" fmla="*/ 130 h 216"/>
                <a:gd name="T40" fmla="*/ 207 w 300"/>
                <a:gd name="T41" fmla="*/ 127 h 216"/>
                <a:gd name="T42" fmla="*/ 208 w 300"/>
                <a:gd name="T43" fmla="*/ 117 h 216"/>
                <a:gd name="T44" fmla="*/ 200 w 300"/>
                <a:gd name="T45" fmla="*/ 114 h 216"/>
                <a:gd name="T46" fmla="*/ 197 w 300"/>
                <a:gd name="T47" fmla="*/ 109 h 216"/>
                <a:gd name="T48" fmla="*/ 188 w 300"/>
                <a:gd name="T49" fmla="*/ 73 h 216"/>
                <a:gd name="T50" fmla="*/ 182 w 300"/>
                <a:gd name="T51" fmla="*/ 69 h 216"/>
                <a:gd name="T52" fmla="*/ 167 w 300"/>
                <a:gd name="T53" fmla="*/ 62 h 216"/>
                <a:gd name="T54" fmla="*/ 146 w 300"/>
                <a:gd name="T55" fmla="*/ 41 h 216"/>
                <a:gd name="T56" fmla="*/ 137 w 300"/>
                <a:gd name="T57" fmla="*/ 37 h 216"/>
                <a:gd name="T58" fmla="*/ 107 w 300"/>
                <a:gd name="T59" fmla="*/ 46 h 216"/>
                <a:gd name="T60" fmla="*/ 100 w 300"/>
                <a:gd name="T61" fmla="*/ 51 h 216"/>
                <a:gd name="T62" fmla="*/ 80 w 300"/>
                <a:gd name="T63" fmla="*/ 46 h 216"/>
                <a:gd name="T64" fmla="*/ 35 w 300"/>
                <a:gd name="T65" fmla="*/ 31 h 216"/>
                <a:gd name="T66" fmla="*/ 32 w 300"/>
                <a:gd name="T67" fmla="*/ 31 h 216"/>
                <a:gd name="T68" fmla="*/ 10 w 300"/>
                <a:gd name="T69" fmla="*/ 29 h 216"/>
                <a:gd name="T70" fmla="*/ 0 w 300"/>
                <a:gd name="T71" fmla="*/ 19 h 216"/>
                <a:gd name="T72" fmla="*/ 27 w 300"/>
                <a:gd name="T73" fmla="*/ 16 h 216"/>
                <a:gd name="T74" fmla="*/ 83 w 300"/>
                <a:gd name="T75" fmla="*/ 11 h 216"/>
                <a:gd name="T76" fmla="*/ 89 w 300"/>
                <a:gd name="T77" fmla="*/ 14 h 216"/>
                <a:gd name="T78" fmla="*/ 101 w 300"/>
                <a:gd name="T79" fmla="*/ 20 h 216"/>
                <a:gd name="T80" fmla="*/ 184 w 300"/>
                <a:gd name="T81" fmla="*/ 13 h 216"/>
                <a:gd name="T82" fmla="*/ 199 w 300"/>
                <a:gd name="T83" fmla="*/ 1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216">
                  <a:moveTo>
                    <a:pt x="199" y="19"/>
                  </a:moveTo>
                  <a:cubicBezTo>
                    <a:pt x="200" y="13"/>
                    <a:pt x="200" y="7"/>
                    <a:pt x="201" y="1"/>
                  </a:cubicBezTo>
                  <a:cubicBezTo>
                    <a:pt x="203" y="1"/>
                    <a:pt x="206" y="0"/>
                    <a:pt x="209" y="0"/>
                  </a:cubicBezTo>
                  <a:cubicBezTo>
                    <a:pt x="210" y="0"/>
                    <a:pt x="211" y="2"/>
                    <a:pt x="212" y="3"/>
                  </a:cubicBezTo>
                  <a:cubicBezTo>
                    <a:pt x="215" y="9"/>
                    <a:pt x="219" y="16"/>
                    <a:pt x="222" y="23"/>
                  </a:cubicBezTo>
                  <a:cubicBezTo>
                    <a:pt x="230" y="40"/>
                    <a:pt x="240" y="56"/>
                    <a:pt x="252" y="71"/>
                  </a:cubicBezTo>
                  <a:cubicBezTo>
                    <a:pt x="254" y="73"/>
                    <a:pt x="255" y="76"/>
                    <a:pt x="255" y="78"/>
                  </a:cubicBezTo>
                  <a:cubicBezTo>
                    <a:pt x="255" y="86"/>
                    <a:pt x="258" y="93"/>
                    <a:pt x="264" y="99"/>
                  </a:cubicBezTo>
                  <a:cubicBezTo>
                    <a:pt x="272" y="107"/>
                    <a:pt x="278" y="118"/>
                    <a:pt x="286" y="126"/>
                  </a:cubicBezTo>
                  <a:cubicBezTo>
                    <a:pt x="295" y="136"/>
                    <a:pt x="297" y="149"/>
                    <a:pt x="298" y="161"/>
                  </a:cubicBezTo>
                  <a:cubicBezTo>
                    <a:pt x="300" y="171"/>
                    <a:pt x="300" y="182"/>
                    <a:pt x="300" y="192"/>
                  </a:cubicBezTo>
                  <a:cubicBezTo>
                    <a:pt x="300" y="194"/>
                    <a:pt x="300" y="195"/>
                    <a:pt x="300" y="197"/>
                  </a:cubicBezTo>
                  <a:cubicBezTo>
                    <a:pt x="300" y="206"/>
                    <a:pt x="294" y="211"/>
                    <a:pt x="287" y="214"/>
                  </a:cubicBezTo>
                  <a:cubicBezTo>
                    <a:pt x="284" y="216"/>
                    <a:pt x="282" y="216"/>
                    <a:pt x="280" y="212"/>
                  </a:cubicBezTo>
                  <a:cubicBezTo>
                    <a:pt x="276" y="206"/>
                    <a:pt x="272" y="200"/>
                    <a:pt x="268" y="194"/>
                  </a:cubicBezTo>
                  <a:cubicBezTo>
                    <a:pt x="267" y="191"/>
                    <a:pt x="265" y="190"/>
                    <a:pt x="263" y="190"/>
                  </a:cubicBezTo>
                  <a:cubicBezTo>
                    <a:pt x="253" y="193"/>
                    <a:pt x="247" y="188"/>
                    <a:pt x="242" y="179"/>
                  </a:cubicBezTo>
                  <a:cubicBezTo>
                    <a:pt x="239" y="173"/>
                    <a:pt x="234" y="167"/>
                    <a:pt x="231" y="161"/>
                  </a:cubicBezTo>
                  <a:cubicBezTo>
                    <a:pt x="228" y="156"/>
                    <a:pt x="225" y="154"/>
                    <a:pt x="220" y="152"/>
                  </a:cubicBezTo>
                  <a:cubicBezTo>
                    <a:pt x="211" y="150"/>
                    <a:pt x="205" y="139"/>
                    <a:pt x="207" y="130"/>
                  </a:cubicBezTo>
                  <a:cubicBezTo>
                    <a:pt x="207" y="129"/>
                    <a:pt x="207" y="128"/>
                    <a:pt x="207" y="127"/>
                  </a:cubicBezTo>
                  <a:cubicBezTo>
                    <a:pt x="208" y="124"/>
                    <a:pt x="210" y="120"/>
                    <a:pt x="208" y="117"/>
                  </a:cubicBezTo>
                  <a:cubicBezTo>
                    <a:pt x="207" y="115"/>
                    <a:pt x="202" y="115"/>
                    <a:pt x="200" y="114"/>
                  </a:cubicBezTo>
                  <a:cubicBezTo>
                    <a:pt x="198" y="113"/>
                    <a:pt x="197" y="111"/>
                    <a:pt x="197" y="109"/>
                  </a:cubicBezTo>
                  <a:cubicBezTo>
                    <a:pt x="196" y="97"/>
                    <a:pt x="194" y="85"/>
                    <a:pt x="188" y="73"/>
                  </a:cubicBezTo>
                  <a:cubicBezTo>
                    <a:pt x="187" y="70"/>
                    <a:pt x="186" y="68"/>
                    <a:pt x="182" y="69"/>
                  </a:cubicBezTo>
                  <a:cubicBezTo>
                    <a:pt x="176" y="70"/>
                    <a:pt x="172" y="67"/>
                    <a:pt x="167" y="62"/>
                  </a:cubicBezTo>
                  <a:cubicBezTo>
                    <a:pt x="161" y="55"/>
                    <a:pt x="153" y="48"/>
                    <a:pt x="146" y="41"/>
                  </a:cubicBezTo>
                  <a:cubicBezTo>
                    <a:pt x="144" y="38"/>
                    <a:pt x="141" y="37"/>
                    <a:pt x="137" y="37"/>
                  </a:cubicBezTo>
                  <a:cubicBezTo>
                    <a:pt x="126" y="35"/>
                    <a:pt x="116" y="37"/>
                    <a:pt x="107" y="46"/>
                  </a:cubicBezTo>
                  <a:cubicBezTo>
                    <a:pt x="105" y="48"/>
                    <a:pt x="102" y="50"/>
                    <a:pt x="100" y="51"/>
                  </a:cubicBezTo>
                  <a:cubicBezTo>
                    <a:pt x="91" y="56"/>
                    <a:pt x="85" y="50"/>
                    <a:pt x="80" y="46"/>
                  </a:cubicBezTo>
                  <a:cubicBezTo>
                    <a:pt x="67" y="36"/>
                    <a:pt x="51" y="33"/>
                    <a:pt x="35" y="31"/>
                  </a:cubicBezTo>
                  <a:cubicBezTo>
                    <a:pt x="34" y="31"/>
                    <a:pt x="33" y="31"/>
                    <a:pt x="32" y="31"/>
                  </a:cubicBezTo>
                  <a:cubicBezTo>
                    <a:pt x="24" y="35"/>
                    <a:pt x="17" y="33"/>
                    <a:pt x="10" y="29"/>
                  </a:cubicBezTo>
                  <a:cubicBezTo>
                    <a:pt x="6" y="28"/>
                    <a:pt x="4" y="23"/>
                    <a:pt x="0" y="19"/>
                  </a:cubicBezTo>
                  <a:cubicBezTo>
                    <a:pt x="10" y="18"/>
                    <a:pt x="19" y="17"/>
                    <a:pt x="27" y="16"/>
                  </a:cubicBezTo>
                  <a:cubicBezTo>
                    <a:pt x="46" y="15"/>
                    <a:pt x="65" y="13"/>
                    <a:pt x="83" y="11"/>
                  </a:cubicBezTo>
                  <a:cubicBezTo>
                    <a:pt x="86" y="11"/>
                    <a:pt x="88" y="12"/>
                    <a:pt x="89" y="14"/>
                  </a:cubicBezTo>
                  <a:cubicBezTo>
                    <a:pt x="92" y="19"/>
                    <a:pt x="95" y="20"/>
                    <a:pt x="101" y="20"/>
                  </a:cubicBezTo>
                  <a:cubicBezTo>
                    <a:pt x="129" y="17"/>
                    <a:pt x="157" y="16"/>
                    <a:pt x="184" y="13"/>
                  </a:cubicBezTo>
                  <a:cubicBezTo>
                    <a:pt x="191" y="13"/>
                    <a:pt x="194" y="16"/>
                    <a:pt x="199" y="19"/>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30"/>
            <p:cNvSpPr>
              <a:spLocks/>
            </p:cNvSpPr>
            <p:nvPr/>
          </p:nvSpPr>
          <p:spPr bwMode="auto">
            <a:xfrm>
              <a:off x="5721350" y="4101251"/>
              <a:ext cx="550863" cy="869950"/>
            </a:xfrm>
            <a:custGeom>
              <a:avLst/>
              <a:gdLst>
                <a:gd name="T0" fmla="*/ 26 w 119"/>
                <a:gd name="T1" fmla="*/ 163 h 188"/>
                <a:gd name="T2" fmla="*/ 33 w 119"/>
                <a:gd name="T3" fmla="*/ 173 h 188"/>
                <a:gd name="T4" fmla="*/ 33 w 119"/>
                <a:gd name="T5" fmla="*/ 184 h 188"/>
                <a:gd name="T6" fmla="*/ 31 w 119"/>
                <a:gd name="T7" fmla="*/ 187 h 188"/>
                <a:gd name="T8" fmla="*/ 19 w 119"/>
                <a:gd name="T9" fmla="*/ 176 h 188"/>
                <a:gd name="T10" fmla="*/ 9 w 119"/>
                <a:gd name="T11" fmla="*/ 188 h 188"/>
                <a:gd name="T12" fmla="*/ 6 w 119"/>
                <a:gd name="T13" fmla="*/ 168 h 188"/>
                <a:gd name="T14" fmla="*/ 1 w 119"/>
                <a:gd name="T15" fmla="*/ 97 h 188"/>
                <a:gd name="T16" fmla="*/ 1 w 119"/>
                <a:gd name="T17" fmla="*/ 13 h 188"/>
                <a:gd name="T18" fmla="*/ 5 w 119"/>
                <a:gd name="T19" fmla="*/ 8 h 188"/>
                <a:gd name="T20" fmla="*/ 73 w 119"/>
                <a:gd name="T21" fmla="*/ 1 h 188"/>
                <a:gd name="T22" fmla="*/ 80 w 119"/>
                <a:gd name="T23" fmla="*/ 6 h 188"/>
                <a:gd name="T24" fmla="*/ 96 w 119"/>
                <a:gd name="T25" fmla="*/ 56 h 188"/>
                <a:gd name="T26" fmla="*/ 100 w 119"/>
                <a:gd name="T27" fmla="*/ 61 h 188"/>
                <a:gd name="T28" fmla="*/ 102 w 119"/>
                <a:gd name="T29" fmla="*/ 65 h 188"/>
                <a:gd name="T30" fmla="*/ 111 w 119"/>
                <a:gd name="T31" fmla="*/ 94 h 188"/>
                <a:gd name="T32" fmla="*/ 114 w 119"/>
                <a:gd name="T33" fmla="*/ 98 h 188"/>
                <a:gd name="T34" fmla="*/ 113 w 119"/>
                <a:gd name="T35" fmla="*/ 109 h 188"/>
                <a:gd name="T36" fmla="*/ 112 w 119"/>
                <a:gd name="T37" fmla="*/ 114 h 188"/>
                <a:gd name="T38" fmla="*/ 115 w 119"/>
                <a:gd name="T39" fmla="*/ 133 h 188"/>
                <a:gd name="T40" fmla="*/ 117 w 119"/>
                <a:gd name="T41" fmla="*/ 145 h 188"/>
                <a:gd name="T42" fmla="*/ 110 w 119"/>
                <a:gd name="T43" fmla="*/ 155 h 188"/>
                <a:gd name="T44" fmla="*/ 65 w 119"/>
                <a:gd name="T45" fmla="*/ 159 h 188"/>
                <a:gd name="T46" fmla="*/ 30 w 119"/>
                <a:gd name="T47" fmla="*/ 162 h 188"/>
                <a:gd name="T48" fmla="*/ 26 w 119"/>
                <a:gd name="T49" fmla="*/ 1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88">
                  <a:moveTo>
                    <a:pt x="26" y="163"/>
                  </a:moveTo>
                  <a:cubicBezTo>
                    <a:pt x="28" y="167"/>
                    <a:pt x="30" y="170"/>
                    <a:pt x="33" y="173"/>
                  </a:cubicBezTo>
                  <a:cubicBezTo>
                    <a:pt x="36" y="177"/>
                    <a:pt x="36" y="180"/>
                    <a:pt x="33" y="184"/>
                  </a:cubicBezTo>
                  <a:cubicBezTo>
                    <a:pt x="32" y="185"/>
                    <a:pt x="32" y="186"/>
                    <a:pt x="31" y="187"/>
                  </a:cubicBezTo>
                  <a:cubicBezTo>
                    <a:pt x="27" y="183"/>
                    <a:pt x="23" y="179"/>
                    <a:pt x="19" y="176"/>
                  </a:cubicBezTo>
                  <a:cubicBezTo>
                    <a:pt x="16" y="180"/>
                    <a:pt x="13" y="184"/>
                    <a:pt x="9" y="188"/>
                  </a:cubicBezTo>
                  <a:cubicBezTo>
                    <a:pt x="8" y="181"/>
                    <a:pt x="7" y="174"/>
                    <a:pt x="6" y="168"/>
                  </a:cubicBezTo>
                  <a:cubicBezTo>
                    <a:pt x="0" y="144"/>
                    <a:pt x="1" y="121"/>
                    <a:pt x="1" y="97"/>
                  </a:cubicBezTo>
                  <a:cubicBezTo>
                    <a:pt x="1" y="69"/>
                    <a:pt x="1" y="41"/>
                    <a:pt x="1" y="13"/>
                  </a:cubicBezTo>
                  <a:cubicBezTo>
                    <a:pt x="1" y="9"/>
                    <a:pt x="2" y="8"/>
                    <a:pt x="5" y="8"/>
                  </a:cubicBezTo>
                  <a:cubicBezTo>
                    <a:pt x="28" y="6"/>
                    <a:pt x="51" y="3"/>
                    <a:pt x="73" y="1"/>
                  </a:cubicBezTo>
                  <a:cubicBezTo>
                    <a:pt x="77" y="0"/>
                    <a:pt x="79" y="1"/>
                    <a:pt x="80" y="6"/>
                  </a:cubicBezTo>
                  <a:cubicBezTo>
                    <a:pt x="85" y="22"/>
                    <a:pt x="91" y="39"/>
                    <a:pt x="96" y="56"/>
                  </a:cubicBezTo>
                  <a:cubicBezTo>
                    <a:pt x="97" y="58"/>
                    <a:pt x="99" y="60"/>
                    <a:pt x="100" y="61"/>
                  </a:cubicBezTo>
                  <a:cubicBezTo>
                    <a:pt x="101" y="62"/>
                    <a:pt x="102" y="64"/>
                    <a:pt x="102" y="65"/>
                  </a:cubicBezTo>
                  <a:cubicBezTo>
                    <a:pt x="100" y="77"/>
                    <a:pt x="104" y="86"/>
                    <a:pt x="111" y="94"/>
                  </a:cubicBezTo>
                  <a:cubicBezTo>
                    <a:pt x="113" y="95"/>
                    <a:pt x="113" y="97"/>
                    <a:pt x="114" y="98"/>
                  </a:cubicBezTo>
                  <a:cubicBezTo>
                    <a:pt x="118" y="103"/>
                    <a:pt x="118" y="105"/>
                    <a:pt x="113" y="109"/>
                  </a:cubicBezTo>
                  <a:cubicBezTo>
                    <a:pt x="112" y="110"/>
                    <a:pt x="111" y="112"/>
                    <a:pt x="112" y="114"/>
                  </a:cubicBezTo>
                  <a:cubicBezTo>
                    <a:pt x="113" y="120"/>
                    <a:pt x="114" y="127"/>
                    <a:pt x="115" y="133"/>
                  </a:cubicBezTo>
                  <a:cubicBezTo>
                    <a:pt x="116" y="137"/>
                    <a:pt x="117" y="141"/>
                    <a:pt x="117" y="145"/>
                  </a:cubicBezTo>
                  <a:cubicBezTo>
                    <a:pt x="119" y="151"/>
                    <a:pt x="117" y="154"/>
                    <a:pt x="110" y="155"/>
                  </a:cubicBezTo>
                  <a:cubicBezTo>
                    <a:pt x="95" y="156"/>
                    <a:pt x="80" y="157"/>
                    <a:pt x="65" y="159"/>
                  </a:cubicBezTo>
                  <a:cubicBezTo>
                    <a:pt x="53" y="160"/>
                    <a:pt x="41" y="161"/>
                    <a:pt x="30" y="162"/>
                  </a:cubicBezTo>
                  <a:cubicBezTo>
                    <a:pt x="29" y="162"/>
                    <a:pt x="27" y="163"/>
                    <a:pt x="26" y="163"/>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31"/>
            <p:cNvSpPr>
              <a:spLocks/>
            </p:cNvSpPr>
            <p:nvPr/>
          </p:nvSpPr>
          <p:spPr bwMode="auto">
            <a:xfrm>
              <a:off x="5230813" y="4152051"/>
              <a:ext cx="531813" cy="865188"/>
            </a:xfrm>
            <a:custGeom>
              <a:avLst/>
              <a:gdLst>
                <a:gd name="T0" fmla="*/ 106 w 115"/>
                <a:gd name="T1" fmla="*/ 0 h 187"/>
                <a:gd name="T2" fmla="*/ 106 w 115"/>
                <a:gd name="T3" fmla="*/ 6 h 187"/>
                <a:gd name="T4" fmla="*/ 106 w 115"/>
                <a:gd name="T5" fmla="*/ 106 h 187"/>
                <a:gd name="T6" fmla="*/ 111 w 115"/>
                <a:gd name="T7" fmla="*/ 161 h 187"/>
                <a:gd name="T8" fmla="*/ 115 w 115"/>
                <a:gd name="T9" fmla="*/ 180 h 187"/>
                <a:gd name="T10" fmla="*/ 107 w 115"/>
                <a:gd name="T11" fmla="*/ 181 h 187"/>
                <a:gd name="T12" fmla="*/ 80 w 115"/>
                <a:gd name="T13" fmla="*/ 186 h 187"/>
                <a:gd name="T14" fmla="*/ 72 w 115"/>
                <a:gd name="T15" fmla="*/ 185 h 187"/>
                <a:gd name="T16" fmla="*/ 64 w 115"/>
                <a:gd name="T17" fmla="*/ 168 h 187"/>
                <a:gd name="T18" fmla="*/ 59 w 115"/>
                <a:gd name="T19" fmla="*/ 163 h 187"/>
                <a:gd name="T20" fmla="*/ 5 w 115"/>
                <a:gd name="T21" fmla="*/ 166 h 187"/>
                <a:gd name="T22" fmla="*/ 2 w 115"/>
                <a:gd name="T23" fmla="*/ 166 h 187"/>
                <a:gd name="T24" fmla="*/ 6 w 115"/>
                <a:gd name="T25" fmla="*/ 148 h 187"/>
                <a:gd name="T26" fmla="*/ 8 w 115"/>
                <a:gd name="T27" fmla="*/ 142 h 187"/>
                <a:gd name="T28" fmla="*/ 13 w 115"/>
                <a:gd name="T29" fmla="*/ 129 h 187"/>
                <a:gd name="T30" fmla="*/ 16 w 115"/>
                <a:gd name="T31" fmla="*/ 102 h 187"/>
                <a:gd name="T32" fmla="*/ 12 w 115"/>
                <a:gd name="T33" fmla="*/ 83 h 187"/>
                <a:gd name="T34" fmla="*/ 12 w 115"/>
                <a:gd name="T35" fmla="*/ 53 h 187"/>
                <a:gd name="T36" fmla="*/ 14 w 115"/>
                <a:gd name="T37" fmla="*/ 48 h 187"/>
                <a:gd name="T38" fmla="*/ 27 w 115"/>
                <a:gd name="T39" fmla="*/ 26 h 187"/>
                <a:gd name="T40" fmla="*/ 35 w 115"/>
                <a:gd name="T41" fmla="*/ 9 h 187"/>
                <a:gd name="T42" fmla="*/ 39 w 115"/>
                <a:gd name="T43" fmla="*/ 7 h 187"/>
                <a:gd name="T44" fmla="*/ 104 w 115"/>
                <a:gd name="T45" fmla="*/ 0 h 187"/>
                <a:gd name="T46" fmla="*/ 106 w 115"/>
                <a:gd name="T4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187">
                  <a:moveTo>
                    <a:pt x="106" y="0"/>
                  </a:moveTo>
                  <a:cubicBezTo>
                    <a:pt x="106" y="2"/>
                    <a:pt x="106" y="4"/>
                    <a:pt x="106" y="6"/>
                  </a:cubicBezTo>
                  <a:cubicBezTo>
                    <a:pt x="106" y="39"/>
                    <a:pt x="107" y="73"/>
                    <a:pt x="106" y="106"/>
                  </a:cubicBezTo>
                  <a:cubicBezTo>
                    <a:pt x="106" y="124"/>
                    <a:pt x="108" y="142"/>
                    <a:pt x="111" y="161"/>
                  </a:cubicBezTo>
                  <a:cubicBezTo>
                    <a:pt x="113" y="167"/>
                    <a:pt x="114" y="173"/>
                    <a:pt x="115" y="180"/>
                  </a:cubicBezTo>
                  <a:cubicBezTo>
                    <a:pt x="112" y="180"/>
                    <a:pt x="109" y="181"/>
                    <a:pt x="107" y="181"/>
                  </a:cubicBezTo>
                  <a:cubicBezTo>
                    <a:pt x="97" y="180"/>
                    <a:pt x="88" y="181"/>
                    <a:pt x="80" y="186"/>
                  </a:cubicBezTo>
                  <a:cubicBezTo>
                    <a:pt x="77" y="187"/>
                    <a:pt x="75" y="186"/>
                    <a:pt x="72" y="185"/>
                  </a:cubicBezTo>
                  <a:cubicBezTo>
                    <a:pt x="66" y="180"/>
                    <a:pt x="64" y="174"/>
                    <a:pt x="64" y="168"/>
                  </a:cubicBezTo>
                  <a:cubicBezTo>
                    <a:pt x="64" y="164"/>
                    <a:pt x="62" y="163"/>
                    <a:pt x="59" y="163"/>
                  </a:cubicBezTo>
                  <a:cubicBezTo>
                    <a:pt x="41" y="164"/>
                    <a:pt x="23" y="165"/>
                    <a:pt x="5" y="166"/>
                  </a:cubicBezTo>
                  <a:cubicBezTo>
                    <a:pt x="4" y="166"/>
                    <a:pt x="3" y="166"/>
                    <a:pt x="2" y="166"/>
                  </a:cubicBezTo>
                  <a:cubicBezTo>
                    <a:pt x="0" y="159"/>
                    <a:pt x="3" y="153"/>
                    <a:pt x="6" y="148"/>
                  </a:cubicBezTo>
                  <a:cubicBezTo>
                    <a:pt x="7" y="146"/>
                    <a:pt x="8" y="144"/>
                    <a:pt x="8" y="142"/>
                  </a:cubicBezTo>
                  <a:cubicBezTo>
                    <a:pt x="7" y="137"/>
                    <a:pt x="9" y="132"/>
                    <a:pt x="13" y="129"/>
                  </a:cubicBezTo>
                  <a:cubicBezTo>
                    <a:pt x="22" y="120"/>
                    <a:pt x="21" y="111"/>
                    <a:pt x="16" y="102"/>
                  </a:cubicBezTo>
                  <a:cubicBezTo>
                    <a:pt x="13" y="96"/>
                    <a:pt x="12" y="90"/>
                    <a:pt x="12" y="83"/>
                  </a:cubicBezTo>
                  <a:cubicBezTo>
                    <a:pt x="12" y="73"/>
                    <a:pt x="12" y="63"/>
                    <a:pt x="12" y="53"/>
                  </a:cubicBezTo>
                  <a:cubicBezTo>
                    <a:pt x="12" y="52"/>
                    <a:pt x="13" y="49"/>
                    <a:pt x="14" y="48"/>
                  </a:cubicBezTo>
                  <a:cubicBezTo>
                    <a:pt x="22" y="43"/>
                    <a:pt x="24" y="34"/>
                    <a:pt x="27" y="26"/>
                  </a:cubicBezTo>
                  <a:cubicBezTo>
                    <a:pt x="30" y="20"/>
                    <a:pt x="32" y="15"/>
                    <a:pt x="35" y="9"/>
                  </a:cubicBezTo>
                  <a:cubicBezTo>
                    <a:pt x="36" y="8"/>
                    <a:pt x="38" y="7"/>
                    <a:pt x="39" y="7"/>
                  </a:cubicBezTo>
                  <a:cubicBezTo>
                    <a:pt x="61" y="4"/>
                    <a:pt x="83" y="2"/>
                    <a:pt x="104" y="0"/>
                  </a:cubicBezTo>
                  <a:cubicBezTo>
                    <a:pt x="105" y="0"/>
                    <a:pt x="105" y="0"/>
                    <a:pt x="106" y="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32"/>
            <p:cNvSpPr>
              <a:spLocks/>
            </p:cNvSpPr>
            <p:nvPr/>
          </p:nvSpPr>
          <p:spPr bwMode="auto">
            <a:xfrm>
              <a:off x="6302151" y="3551126"/>
              <a:ext cx="1184500" cy="550125"/>
            </a:xfrm>
            <a:custGeom>
              <a:avLst/>
              <a:gdLst>
                <a:gd name="T0" fmla="*/ 114 w 273"/>
                <a:gd name="T1" fmla="*/ 90 h 117"/>
                <a:gd name="T2" fmla="*/ 114 w 273"/>
                <a:gd name="T3" fmla="*/ 86 h 117"/>
                <a:gd name="T4" fmla="*/ 78 w 273"/>
                <a:gd name="T5" fmla="*/ 86 h 117"/>
                <a:gd name="T6" fmla="*/ 70 w 273"/>
                <a:gd name="T7" fmla="*/ 91 h 117"/>
                <a:gd name="T8" fmla="*/ 49 w 273"/>
                <a:gd name="T9" fmla="*/ 96 h 117"/>
                <a:gd name="T10" fmla="*/ 11 w 273"/>
                <a:gd name="T11" fmla="*/ 108 h 117"/>
                <a:gd name="T12" fmla="*/ 0 w 273"/>
                <a:gd name="T13" fmla="*/ 109 h 117"/>
                <a:gd name="T14" fmla="*/ 4 w 273"/>
                <a:gd name="T15" fmla="*/ 97 h 117"/>
                <a:gd name="T16" fmla="*/ 7 w 273"/>
                <a:gd name="T17" fmla="*/ 94 h 117"/>
                <a:gd name="T18" fmla="*/ 19 w 273"/>
                <a:gd name="T19" fmla="*/ 86 h 117"/>
                <a:gd name="T20" fmla="*/ 38 w 273"/>
                <a:gd name="T21" fmla="*/ 75 h 117"/>
                <a:gd name="T22" fmla="*/ 54 w 273"/>
                <a:gd name="T23" fmla="*/ 64 h 117"/>
                <a:gd name="T24" fmla="*/ 75 w 273"/>
                <a:gd name="T25" fmla="*/ 48 h 117"/>
                <a:gd name="T26" fmla="*/ 96 w 273"/>
                <a:gd name="T27" fmla="*/ 33 h 117"/>
                <a:gd name="T28" fmla="*/ 251 w 273"/>
                <a:gd name="T29" fmla="*/ 1 h 117"/>
                <a:gd name="T30" fmla="*/ 256 w 273"/>
                <a:gd name="T31" fmla="*/ 0 h 117"/>
                <a:gd name="T32" fmla="*/ 256 w 273"/>
                <a:gd name="T33" fmla="*/ 13 h 117"/>
                <a:gd name="T34" fmla="*/ 249 w 273"/>
                <a:gd name="T35" fmla="*/ 24 h 117"/>
                <a:gd name="T36" fmla="*/ 268 w 273"/>
                <a:gd name="T37" fmla="*/ 26 h 117"/>
                <a:gd name="T38" fmla="*/ 272 w 273"/>
                <a:gd name="T39" fmla="*/ 29 h 117"/>
                <a:gd name="T40" fmla="*/ 272 w 273"/>
                <a:gd name="T41" fmla="*/ 34 h 117"/>
                <a:gd name="T42" fmla="*/ 254 w 273"/>
                <a:gd name="T43" fmla="*/ 45 h 117"/>
                <a:gd name="T44" fmla="*/ 250 w 273"/>
                <a:gd name="T45" fmla="*/ 49 h 117"/>
                <a:gd name="T46" fmla="*/ 249 w 273"/>
                <a:gd name="T47" fmla="*/ 62 h 117"/>
                <a:gd name="T48" fmla="*/ 243 w 273"/>
                <a:gd name="T49" fmla="*/ 76 h 117"/>
                <a:gd name="T50" fmla="*/ 218 w 273"/>
                <a:gd name="T51" fmla="*/ 107 h 117"/>
                <a:gd name="T52" fmla="*/ 202 w 273"/>
                <a:gd name="T53" fmla="*/ 117 h 117"/>
                <a:gd name="T54" fmla="*/ 198 w 273"/>
                <a:gd name="T55" fmla="*/ 115 h 117"/>
                <a:gd name="T56" fmla="*/ 163 w 273"/>
                <a:gd name="T57" fmla="*/ 91 h 117"/>
                <a:gd name="T58" fmla="*/ 156 w 273"/>
                <a:gd name="T59" fmla="*/ 89 h 117"/>
                <a:gd name="T60" fmla="*/ 140 w 273"/>
                <a:gd name="T61" fmla="*/ 90 h 117"/>
                <a:gd name="T62" fmla="*/ 133 w 273"/>
                <a:gd name="T63" fmla="*/ 93 h 117"/>
                <a:gd name="T64" fmla="*/ 121 w 273"/>
                <a:gd name="T65" fmla="*/ 93 h 117"/>
                <a:gd name="T66" fmla="*/ 114 w 273"/>
                <a:gd name="T67" fmla="*/ 9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3" h="117">
                  <a:moveTo>
                    <a:pt x="114" y="90"/>
                  </a:moveTo>
                  <a:cubicBezTo>
                    <a:pt x="114" y="89"/>
                    <a:pt x="114" y="88"/>
                    <a:pt x="114" y="86"/>
                  </a:cubicBezTo>
                  <a:cubicBezTo>
                    <a:pt x="102" y="86"/>
                    <a:pt x="90" y="86"/>
                    <a:pt x="78" y="86"/>
                  </a:cubicBezTo>
                  <a:cubicBezTo>
                    <a:pt x="77" y="90"/>
                    <a:pt x="74" y="91"/>
                    <a:pt x="70" y="91"/>
                  </a:cubicBezTo>
                  <a:cubicBezTo>
                    <a:pt x="63" y="90"/>
                    <a:pt x="56" y="92"/>
                    <a:pt x="49" y="96"/>
                  </a:cubicBezTo>
                  <a:cubicBezTo>
                    <a:pt x="38" y="105"/>
                    <a:pt x="25" y="107"/>
                    <a:pt x="11" y="108"/>
                  </a:cubicBezTo>
                  <a:cubicBezTo>
                    <a:pt x="8" y="108"/>
                    <a:pt x="5" y="109"/>
                    <a:pt x="0" y="109"/>
                  </a:cubicBezTo>
                  <a:cubicBezTo>
                    <a:pt x="1" y="105"/>
                    <a:pt x="3" y="101"/>
                    <a:pt x="4" y="97"/>
                  </a:cubicBezTo>
                  <a:cubicBezTo>
                    <a:pt x="5" y="96"/>
                    <a:pt x="6" y="95"/>
                    <a:pt x="7" y="94"/>
                  </a:cubicBezTo>
                  <a:cubicBezTo>
                    <a:pt x="10" y="89"/>
                    <a:pt x="14" y="86"/>
                    <a:pt x="19" y="86"/>
                  </a:cubicBezTo>
                  <a:cubicBezTo>
                    <a:pt x="27" y="86"/>
                    <a:pt x="33" y="80"/>
                    <a:pt x="38" y="75"/>
                  </a:cubicBezTo>
                  <a:cubicBezTo>
                    <a:pt x="43" y="70"/>
                    <a:pt x="47" y="66"/>
                    <a:pt x="54" y="64"/>
                  </a:cubicBezTo>
                  <a:cubicBezTo>
                    <a:pt x="62" y="61"/>
                    <a:pt x="70" y="56"/>
                    <a:pt x="75" y="48"/>
                  </a:cubicBezTo>
                  <a:cubicBezTo>
                    <a:pt x="83" y="36"/>
                    <a:pt x="83" y="36"/>
                    <a:pt x="96" y="33"/>
                  </a:cubicBezTo>
                  <a:cubicBezTo>
                    <a:pt x="148" y="22"/>
                    <a:pt x="199" y="12"/>
                    <a:pt x="251" y="1"/>
                  </a:cubicBezTo>
                  <a:cubicBezTo>
                    <a:pt x="253" y="0"/>
                    <a:pt x="254" y="0"/>
                    <a:pt x="256" y="0"/>
                  </a:cubicBezTo>
                  <a:cubicBezTo>
                    <a:pt x="259" y="4"/>
                    <a:pt x="260" y="8"/>
                    <a:pt x="256" y="13"/>
                  </a:cubicBezTo>
                  <a:cubicBezTo>
                    <a:pt x="254" y="16"/>
                    <a:pt x="252" y="20"/>
                    <a:pt x="249" y="24"/>
                  </a:cubicBezTo>
                  <a:cubicBezTo>
                    <a:pt x="256" y="25"/>
                    <a:pt x="262" y="26"/>
                    <a:pt x="268" y="26"/>
                  </a:cubicBezTo>
                  <a:cubicBezTo>
                    <a:pt x="270" y="27"/>
                    <a:pt x="272" y="28"/>
                    <a:pt x="272" y="29"/>
                  </a:cubicBezTo>
                  <a:cubicBezTo>
                    <a:pt x="273" y="31"/>
                    <a:pt x="272" y="33"/>
                    <a:pt x="272" y="34"/>
                  </a:cubicBezTo>
                  <a:cubicBezTo>
                    <a:pt x="267" y="41"/>
                    <a:pt x="262" y="45"/>
                    <a:pt x="254" y="45"/>
                  </a:cubicBezTo>
                  <a:cubicBezTo>
                    <a:pt x="251" y="45"/>
                    <a:pt x="250" y="46"/>
                    <a:pt x="250" y="49"/>
                  </a:cubicBezTo>
                  <a:cubicBezTo>
                    <a:pt x="250" y="53"/>
                    <a:pt x="249" y="58"/>
                    <a:pt x="249" y="62"/>
                  </a:cubicBezTo>
                  <a:cubicBezTo>
                    <a:pt x="249" y="68"/>
                    <a:pt x="247" y="73"/>
                    <a:pt x="243" y="76"/>
                  </a:cubicBezTo>
                  <a:cubicBezTo>
                    <a:pt x="232" y="84"/>
                    <a:pt x="225" y="96"/>
                    <a:pt x="218" y="107"/>
                  </a:cubicBezTo>
                  <a:cubicBezTo>
                    <a:pt x="215" y="113"/>
                    <a:pt x="208" y="114"/>
                    <a:pt x="202" y="117"/>
                  </a:cubicBezTo>
                  <a:cubicBezTo>
                    <a:pt x="202" y="117"/>
                    <a:pt x="200" y="116"/>
                    <a:pt x="198" y="115"/>
                  </a:cubicBezTo>
                  <a:cubicBezTo>
                    <a:pt x="186" y="107"/>
                    <a:pt x="175" y="99"/>
                    <a:pt x="163" y="91"/>
                  </a:cubicBezTo>
                  <a:cubicBezTo>
                    <a:pt x="161" y="90"/>
                    <a:pt x="158" y="90"/>
                    <a:pt x="156" y="89"/>
                  </a:cubicBezTo>
                  <a:cubicBezTo>
                    <a:pt x="150" y="89"/>
                    <a:pt x="145" y="90"/>
                    <a:pt x="140" y="90"/>
                  </a:cubicBezTo>
                  <a:cubicBezTo>
                    <a:pt x="138" y="90"/>
                    <a:pt x="135" y="89"/>
                    <a:pt x="133" y="93"/>
                  </a:cubicBezTo>
                  <a:cubicBezTo>
                    <a:pt x="133" y="95"/>
                    <a:pt x="123" y="94"/>
                    <a:pt x="121" y="93"/>
                  </a:cubicBezTo>
                  <a:cubicBezTo>
                    <a:pt x="119" y="91"/>
                    <a:pt x="117" y="91"/>
                    <a:pt x="114" y="9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33"/>
            <p:cNvSpPr>
              <a:spLocks/>
            </p:cNvSpPr>
            <p:nvPr/>
          </p:nvSpPr>
          <p:spPr bwMode="auto">
            <a:xfrm>
              <a:off x="4848225" y="4548188"/>
              <a:ext cx="762000" cy="698500"/>
            </a:xfrm>
            <a:custGeom>
              <a:avLst/>
              <a:gdLst>
                <a:gd name="T0" fmla="*/ 160 w 165"/>
                <a:gd name="T1" fmla="*/ 137 h 151"/>
                <a:gd name="T2" fmla="*/ 145 w 165"/>
                <a:gd name="T3" fmla="*/ 125 h 151"/>
                <a:gd name="T4" fmla="*/ 141 w 165"/>
                <a:gd name="T5" fmla="*/ 143 h 151"/>
                <a:gd name="T6" fmla="*/ 135 w 165"/>
                <a:gd name="T7" fmla="*/ 139 h 151"/>
                <a:gd name="T8" fmla="*/ 124 w 165"/>
                <a:gd name="T9" fmla="*/ 147 h 151"/>
                <a:gd name="T10" fmla="*/ 111 w 165"/>
                <a:gd name="T11" fmla="*/ 146 h 151"/>
                <a:gd name="T12" fmla="*/ 95 w 165"/>
                <a:gd name="T13" fmla="*/ 132 h 151"/>
                <a:gd name="T14" fmla="*/ 88 w 165"/>
                <a:gd name="T15" fmla="*/ 129 h 151"/>
                <a:gd name="T16" fmla="*/ 75 w 165"/>
                <a:gd name="T17" fmla="*/ 129 h 151"/>
                <a:gd name="T18" fmla="*/ 69 w 165"/>
                <a:gd name="T19" fmla="*/ 134 h 151"/>
                <a:gd name="T20" fmla="*/ 68 w 165"/>
                <a:gd name="T21" fmla="*/ 136 h 151"/>
                <a:gd name="T22" fmla="*/ 45 w 165"/>
                <a:gd name="T23" fmla="*/ 133 h 151"/>
                <a:gd name="T24" fmla="*/ 29 w 165"/>
                <a:gd name="T25" fmla="*/ 125 h 151"/>
                <a:gd name="T26" fmla="*/ 19 w 165"/>
                <a:gd name="T27" fmla="*/ 125 h 151"/>
                <a:gd name="T28" fmla="*/ 13 w 165"/>
                <a:gd name="T29" fmla="*/ 129 h 151"/>
                <a:gd name="T30" fmla="*/ 13 w 165"/>
                <a:gd name="T31" fmla="*/ 126 h 151"/>
                <a:gd name="T32" fmla="*/ 18 w 165"/>
                <a:gd name="T33" fmla="*/ 106 h 151"/>
                <a:gd name="T34" fmla="*/ 6 w 165"/>
                <a:gd name="T35" fmla="*/ 51 h 151"/>
                <a:gd name="T36" fmla="*/ 0 w 165"/>
                <a:gd name="T37" fmla="*/ 32 h 151"/>
                <a:gd name="T38" fmla="*/ 0 w 165"/>
                <a:gd name="T39" fmla="*/ 6 h 151"/>
                <a:gd name="T40" fmla="*/ 93 w 165"/>
                <a:gd name="T41" fmla="*/ 0 h 151"/>
                <a:gd name="T42" fmla="*/ 100 w 165"/>
                <a:gd name="T43" fmla="*/ 17 h 151"/>
                <a:gd name="T44" fmla="*/ 98 w 165"/>
                <a:gd name="T45" fmla="*/ 36 h 151"/>
                <a:gd name="T46" fmla="*/ 91 w 165"/>
                <a:gd name="T47" fmla="*/ 54 h 151"/>
                <a:gd name="T48" fmla="*/ 87 w 165"/>
                <a:gd name="T49" fmla="*/ 65 h 151"/>
                <a:gd name="T50" fmla="*/ 84 w 165"/>
                <a:gd name="T51" fmla="*/ 81 h 151"/>
                <a:gd name="T52" fmla="*/ 147 w 165"/>
                <a:gd name="T53" fmla="*/ 78 h 151"/>
                <a:gd name="T54" fmla="*/ 160 w 165"/>
                <a:gd name="T55" fmla="*/ 101 h 151"/>
                <a:gd name="T56" fmla="*/ 149 w 165"/>
                <a:gd name="T57" fmla="*/ 117 h 151"/>
                <a:gd name="T58" fmla="*/ 165 w 165"/>
                <a:gd name="T59" fmla="*/ 118 h 151"/>
                <a:gd name="T60" fmla="*/ 165 w 165"/>
                <a:gd name="T61" fmla="*/ 119 h 151"/>
                <a:gd name="T62" fmla="*/ 160 w 165"/>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51">
                  <a:moveTo>
                    <a:pt x="160" y="137"/>
                  </a:moveTo>
                  <a:cubicBezTo>
                    <a:pt x="155" y="133"/>
                    <a:pt x="150" y="129"/>
                    <a:pt x="145" y="125"/>
                  </a:cubicBezTo>
                  <a:cubicBezTo>
                    <a:pt x="143" y="131"/>
                    <a:pt x="142" y="137"/>
                    <a:pt x="141" y="143"/>
                  </a:cubicBezTo>
                  <a:cubicBezTo>
                    <a:pt x="139" y="142"/>
                    <a:pt x="137" y="141"/>
                    <a:pt x="135" y="139"/>
                  </a:cubicBezTo>
                  <a:cubicBezTo>
                    <a:pt x="131" y="142"/>
                    <a:pt x="128" y="144"/>
                    <a:pt x="124" y="147"/>
                  </a:cubicBezTo>
                  <a:cubicBezTo>
                    <a:pt x="119" y="151"/>
                    <a:pt x="116" y="151"/>
                    <a:pt x="111" y="146"/>
                  </a:cubicBezTo>
                  <a:cubicBezTo>
                    <a:pt x="106" y="141"/>
                    <a:pt x="101" y="136"/>
                    <a:pt x="95" y="132"/>
                  </a:cubicBezTo>
                  <a:cubicBezTo>
                    <a:pt x="93" y="130"/>
                    <a:pt x="90" y="129"/>
                    <a:pt x="88" y="129"/>
                  </a:cubicBezTo>
                  <a:cubicBezTo>
                    <a:pt x="83" y="128"/>
                    <a:pt x="79" y="129"/>
                    <a:pt x="75" y="129"/>
                  </a:cubicBezTo>
                  <a:cubicBezTo>
                    <a:pt x="71" y="128"/>
                    <a:pt x="69" y="129"/>
                    <a:pt x="69" y="134"/>
                  </a:cubicBezTo>
                  <a:cubicBezTo>
                    <a:pt x="69" y="134"/>
                    <a:pt x="68" y="135"/>
                    <a:pt x="68" y="136"/>
                  </a:cubicBezTo>
                  <a:cubicBezTo>
                    <a:pt x="60" y="136"/>
                    <a:pt x="52" y="137"/>
                    <a:pt x="45" y="133"/>
                  </a:cubicBezTo>
                  <a:cubicBezTo>
                    <a:pt x="40" y="130"/>
                    <a:pt x="34" y="128"/>
                    <a:pt x="29" y="125"/>
                  </a:cubicBezTo>
                  <a:cubicBezTo>
                    <a:pt x="26" y="123"/>
                    <a:pt x="23" y="123"/>
                    <a:pt x="19" y="125"/>
                  </a:cubicBezTo>
                  <a:cubicBezTo>
                    <a:pt x="17" y="127"/>
                    <a:pt x="15" y="127"/>
                    <a:pt x="13" y="129"/>
                  </a:cubicBezTo>
                  <a:cubicBezTo>
                    <a:pt x="13" y="128"/>
                    <a:pt x="12" y="127"/>
                    <a:pt x="13" y="126"/>
                  </a:cubicBezTo>
                  <a:cubicBezTo>
                    <a:pt x="18" y="120"/>
                    <a:pt x="17" y="113"/>
                    <a:pt x="18" y="106"/>
                  </a:cubicBezTo>
                  <a:cubicBezTo>
                    <a:pt x="21" y="86"/>
                    <a:pt x="17" y="68"/>
                    <a:pt x="6" y="51"/>
                  </a:cubicBezTo>
                  <a:cubicBezTo>
                    <a:pt x="2" y="45"/>
                    <a:pt x="0" y="39"/>
                    <a:pt x="0" y="32"/>
                  </a:cubicBezTo>
                  <a:cubicBezTo>
                    <a:pt x="1" y="24"/>
                    <a:pt x="0" y="15"/>
                    <a:pt x="0" y="6"/>
                  </a:cubicBezTo>
                  <a:cubicBezTo>
                    <a:pt x="32" y="4"/>
                    <a:pt x="63" y="2"/>
                    <a:pt x="93" y="0"/>
                  </a:cubicBezTo>
                  <a:cubicBezTo>
                    <a:pt x="96" y="6"/>
                    <a:pt x="98" y="11"/>
                    <a:pt x="100" y="17"/>
                  </a:cubicBezTo>
                  <a:cubicBezTo>
                    <a:pt x="103" y="24"/>
                    <a:pt x="104" y="30"/>
                    <a:pt x="98" y="36"/>
                  </a:cubicBezTo>
                  <a:cubicBezTo>
                    <a:pt x="94" y="41"/>
                    <a:pt x="90" y="46"/>
                    <a:pt x="91" y="54"/>
                  </a:cubicBezTo>
                  <a:cubicBezTo>
                    <a:pt x="91" y="57"/>
                    <a:pt x="88" y="61"/>
                    <a:pt x="87" y="65"/>
                  </a:cubicBezTo>
                  <a:cubicBezTo>
                    <a:pt x="85" y="70"/>
                    <a:pt x="85" y="75"/>
                    <a:pt x="84" y="81"/>
                  </a:cubicBezTo>
                  <a:cubicBezTo>
                    <a:pt x="105" y="80"/>
                    <a:pt x="126" y="79"/>
                    <a:pt x="147" y="78"/>
                  </a:cubicBezTo>
                  <a:cubicBezTo>
                    <a:pt x="147" y="88"/>
                    <a:pt x="151" y="96"/>
                    <a:pt x="160" y="101"/>
                  </a:cubicBezTo>
                  <a:cubicBezTo>
                    <a:pt x="156" y="106"/>
                    <a:pt x="153" y="111"/>
                    <a:pt x="149" y="117"/>
                  </a:cubicBezTo>
                  <a:cubicBezTo>
                    <a:pt x="155" y="117"/>
                    <a:pt x="160" y="118"/>
                    <a:pt x="165" y="118"/>
                  </a:cubicBezTo>
                  <a:cubicBezTo>
                    <a:pt x="165" y="119"/>
                    <a:pt x="165" y="119"/>
                    <a:pt x="165" y="119"/>
                  </a:cubicBezTo>
                  <a:cubicBezTo>
                    <a:pt x="155" y="123"/>
                    <a:pt x="160" y="130"/>
                    <a:pt x="160" y="137"/>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34"/>
            <p:cNvSpPr>
              <a:spLocks/>
            </p:cNvSpPr>
            <p:nvPr/>
          </p:nvSpPr>
          <p:spPr bwMode="auto">
            <a:xfrm>
              <a:off x="6596831" y="2575152"/>
              <a:ext cx="846138" cy="538163"/>
            </a:xfrm>
            <a:custGeom>
              <a:avLst/>
              <a:gdLst>
                <a:gd name="T0" fmla="*/ 183 w 183"/>
                <a:gd name="T1" fmla="*/ 65 h 116"/>
                <a:gd name="T2" fmla="*/ 162 w 183"/>
                <a:gd name="T3" fmla="*/ 85 h 116"/>
                <a:gd name="T4" fmla="*/ 20 w 183"/>
                <a:gd name="T5" fmla="*/ 115 h 116"/>
                <a:gd name="T6" fmla="*/ 19 w 183"/>
                <a:gd name="T7" fmla="*/ 115 h 116"/>
                <a:gd name="T8" fmla="*/ 13 w 183"/>
                <a:gd name="T9" fmla="*/ 90 h 116"/>
                <a:gd name="T10" fmla="*/ 1 w 183"/>
                <a:gd name="T11" fmla="*/ 41 h 116"/>
                <a:gd name="T12" fmla="*/ 3 w 183"/>
                <a:gd name="T13" fmla="*/ 35 h 116"/>
                <a:gd name="T14" fmla="*/ 36 w 183"/>
                <a:gd name="T15" fmla="*/ 22 h 116"/>
                <a:gd name="T16" fmla="*/ 153 w 183"/>
                <a:gd name="T17" fmla="*/ 1 h 116"/>
                <a:gd name="T18" fmla="*/ 158 w 183"/>
                <a:gd name="T19" fmla="*/ 0 h 116"/>
                <a:gd name="T20" fmla="*/ 159 w 183"/>
                <a:gd name="T21" fmla="*/ 1 h 116"/>
                <a:gd name="T22" fmla="*/ 171 w 183"/>
                <a:gd name="T23" fmla="*/ 17 h 116"/>
                <a:gd name="T24" fmla="*/ 173 w 183"/>
                <a:gd name="T25" fmla="*/ 23 h 116"/>
                <a:gd name="T26" fmla="*/ 171 w 183"/>
                <a:gd name="T27" fmla="*/ 27 h 116"/>
                <a:gd name="T28" fmla="*/ 166 w 183"/>
                <a:gd name="T29" fmla="*/ 52 h 116"/>
                <a:gd name="T30" fmla="*/ 169 w 183"/>
                <a:gd name="T31" fmla="*/ 56 h 116"/>
                <a:gd name="T32" fmla="*/ 183 w 183"/>
                <a:gd name="T33"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16">
                  <a:moveTo>
                    <a:pt x="183" y="65"/>
                  </a:moveTo>
                  <a:cubicBezTo>
                    <a:pt x="179" y="75"/>
                    <a:pt x="173" y="83"/>
                    <a:pt x="162" y="85"/>
                  </a:cubicBezTo>
                  <a:cubicBezTo>
                    <a:pt x="115" y="96"/>
                    <a:pt x="68" y="105"/>
                    <a:pt x="20" y="115"/>
                  </a:cubicBezTo>
                  <a:cubicBezTo>
                    <a:pt x="20" y="116"/>
                    <a:pt x="20" y="115"/>
                    <a:pt x="19" y="115"/>
                  </a:cubicBezTo>
                  <a:cubicBezTo>
                    <a:pt x="17" y="107"/>
                    <a:pt x="15" y="99"/>
                    <a:pt x="13" y="90"/>
                  </a:cubicBezTo>
                  <a:cubicBezTo>
                    <a:pt x="9" y="74"/>
                    <a:pt x="5" y="57"/>
                    <a:pt x="1" y="41"/>
                  </a:cubicBezTo>
                  <a:cubicBezTo>
                    <a:pt x="0" y="38"/>
                    <a:pt x="2" y="37"/>
                    <a:pt x="3" y="35"/>
                  </a:cubicBezTo>
                  <a:cubicBezTo>
                    <a:pt x="12" y="25"/>
                    <a:pt x="24" y="24"/>
                    <a:pt x="36" y="22"/>
                  </a:cubicBezTo>
                  <a:cubicBezTo>
                    <a:pt x="75" y="15"/>
                    <a:pt x="114" y="8"/>
                    <a:pt x="153" y="1"/>
                  </a:cubicBezTo>
                  <a:cubicBezTo>
                    <a:pt x="155" y="1"/>
                    <a:pt x="157" y="1"/>
                    <a:pt x="158" y="0"/>
                  </a:cubicBezTo>
                  <a:cubicBezTo>
                    <a:pt x="159" y="1"/>
                    <a:pt x="159" y="1"/>
                    <a:pt x="159" y="1"/>
                  </a:cubicBezTo>
                  <a:cubicBezTo>
                    <a:pt x="158" y="10"/>
                    <a:pt x="164" y="14"/>
                    <a:pt x="171" y="17"/>
                  </a:cubicBezTo>
                  <a:cubicBezTo>
                    <a:pt x="174" y="18"/>
                    <a:pt x="174" y="20"/>
                    <a:pt x="173" y="23"/>
                  </a:cubicBezTo>
                  <a:cubicBezTo>
                    <a:pt x="172" y="24"/>
                    <a:pt x="172" y="26"/>
                    <a:pt x="171" y="27"/>
                  </a:cubicBezTo>
                  <a:cubicBezTo>
                    <a:pt x="165" y="34"/>
                    <a:pt x="166" y="43"/>
                    <a:pt x="166" y="52"/>
                  </a:cubicBezTo>
                  <a:cubicBezTo>
                    <a:pt x="166" y="54"/>
                    <a:pt x="168" y="56"/>
                    <a:pt x="169" y="56"/>
                  </a:cubicBezTo>
                  <a:cubicBezTo>
                    <a:pt x="173" y="59"/>
                    <a:pt x="178" y="62"/>
                    <a:pt x="183" y="65"/>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35"/>
            <p:cNvSpPr>
              <a:spLocks/>
            </p:cNvSpPr>
            <p:nvPr/>
          </p:nvSpPr>
          <p:spPr bwMode="auto">
            <a:xfrm>
              <a:off x="6676975" y="1980576"/>
              <a:ext cx="887413" cy="727075"/>
            </a:xfrm>
            <a:custGeom>
              <a:avLst/>
              <a:gdLst>
                <a:gd name="T0" fmla="*/ 153 w 192"/>
                <a:gd name="T1" fmla="*/ 0 h 157"/>
                <a:gd name="T2" fmla="*/ 167 w 192"/>
                <a:gd name="T3" fmla="*/ 52 h 157"/>
                <a:gd name="T4" fmla="*/ 168 w 192"/>
                <a:gd name="T5" fmla="*/ 53 h 157"/>
                <a:gd name="T6" fmla="*/ 177 w 192"/>
                <a:gd name="T7" fmla="*/ 54 h 157"/>
                <a:gd name="T8" fmla="*/ 180 w 192"/>
                <a:gd name="T9" fmla="*/ 63 h 157"/>
                <a:gd name="T10" fmla="*/ 181 w 192"/>
                <a:gd name="T11" fmla="*/ 66 h 157"/>
                <a:gd name="T12" fmla="*/ 183 w 192"/>
                <a:gd name="T13" fmla="*/ 104 h 157"/>
                <a:gd name="T14" fmla="*/ 184 w 192"/>
                <a:gd name="T15" fmla="*/ 115 h 157"/>
                <a:gd name="T16" fmla="*/ 192 w 192"/>
                <a:gd name="T17" fmla="*/ 151 h 157"/>
                <a:gd name="T18" fmla="*/ 191 w 192"/>
                <a:gd name="T19" fmla="*/ 155 h 157"/>
                <a:gd name="T20" fmla="*/ 185 w 192"/>
                <a:gd name="T21" fmla="*/ 156 h 157"/>
                <a:gd name="T22" fmla="*/ 161 w 192"/>
                <a:gd name="T23" fmla="*/ 149 h 157"/>
                <a:gd name="T24" fmla="*/ 151 w 192"/>
                <a:gd name="T25" fmla="*/ 144 h 157"/>
                <a:gd name="T26" fmla="*/ 142 w 192"/>
                <a:gd name="T27" fmla="*/ 129 h 157"/>
                <a:gd name="T28" fmla="*/ 141 w 192"/>
                <a:gd name="T29" fmla="*/ 126 h 157"/>
                <a:gd name="T30" fmla="*/ 0 w 192"/>
                <a:gd name="T31" fmla="*/ 151 h 157"/>
                <a:gd name="T32" fmla="*/ 24 w 192"/>
                <a:gd name="T33" fmla="*/ 123 h 157"/>
                <a:gd name="T34" fmla="*/ 17 w 192"/>
                <a:gd name="T35" fmla="*/ 112 h 157"/>
                <a:gd name="T36" fmla="*/ 21 w 192"/>
                <a:gd name="T37" fmla="*/ 105 h 157"/>
                <a:gd name="T38" fmla="*/ 72 w 192"/>
                <a:gd name="T39" fmla="*/ 97 h 157"/>
                <a:gd name="T40" fmla="*/ 77 w 192"/>
                <a:gd name="T41" fmla="*/ 95 h 157"/>
                <a:gd name="T42" fmla="*/ 81 w 192"/>
                <a:gd name="T43" fmla="*/ 91 h 157"/>
                <a:gd name="T44" fmla="*/ 93 w 192"/>
                <a:gd name="T45" fmla="*/ 59 h 157"/>
                <a:gd name="T46" fmla="*/ 107 w 192"/>
                <a:gd name="T47" fmla="*/ 28 h 157"/>
                <a:gd name="T48" fmla="*/ 135 w 192"/>
                <a:gd name="T49" fmla="*/ 7 h 157"/>
                <a:gd name="T50" fmla="*/ 153 w 192"/>
                <a:gd name="T5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57">
                  <a:moveTo>
                    <a:pt x="153" y="0"/>
                  </a:moveTo>
                  <a:cubicBezTo>
                    <a:pt x="163" y="17"/>
                    <a:pt x="166" y="34"/>
                    <a:pt x="167" y="52"/>
                  </a:cubicBezTo>
                  <a:cubicBezTo>
                    <a:pt x="168" y="53"/>
                    <a:pt x="168" y="53"/>
                    <a:pt x="168" y="53"/>
                  </a:cubicBezTo>
                  <a:cubicBezTo>
                    <a:pt x="172" y="53"/>
                    <a:pt x="176" y="53"/>
                    <a:pt x="177" y="54"/>
                  </a:cubicBezTo>
                  <a:cubicBezTo>
                    <a:pt x="179" y="56"/>
                    <a:pt x="179" y="60"/>
                    <a:pt x="180" y="63"/>
                  </a:cubicBezTo>
                  <a:cubicBezTo>
                    <a:pt x="180" y="64"/>
                    <a:pt x="181" y="65"/>
                    <a:pt x="181" y="66"/>
                  </a:cubicBezTo>
                  <a:cubicBezTo>
                    <a:pt x="186" y="79"/>
                    <a:pt x="184" y="91"/>
                    <a:pt x="183" y="104"/>
                  </a:cubicBezTo>
                  <a:cubicBezTo>
                    <a:pt x="182" y="108"/>
                    <a:pt x="182" y="112"/>
                    <a:pt x="184" y="115"/>
                  </a:cubicBezTo>
                  <a:cubicBezTo>
                    <a:pt x="188" y="127"/>
                    <a:pt x="192" y="139"/>
                    <a:pt x="192" y="151"/>
                  </a:cubicBezTo>
                  <a:cubicBezTo>
                    <a:pt x="192" y="153"/>
                    <a:pt x="192" y="155"/>
                    <a:pt x="191" y="155"/>
                  </a:cubicBezTo>
                  <a:cubicBezTo>
                    <a:pt x="189" y="156"/>
                    <a:pt x="186" y="157"/>
                    <a:pt x="185" y="156"/>
                  </a:cubicBezTo>
                  <a:cubicBezTo>
                    <a:pt x="178" y="150"/>
                    <a:pt x="169" y="150"/>
                    <a:pt x="161" y="149"/>
                  </a:cubicBezTo>
                  <a:cubicBezTo>
                    <a:pt x="158" y="148"/>
                    <a:pt x="155" y="145"/>
                    <a:pt x="151" y="144"/>
                  </a:cubicBezTo>
                  <a:cubicBezTo>
                    <a:pt x="145" y="141"/>
                    <a:pt x="141" y="136"/>
                    <a:pt x="142" y="129"/>
                  </a:cubicBezTo>
                  <a:cubicBezTo>
                    <a:pt x="142" y="128"/>
                    <a:pt x="141" y="127"/>
                    <a:pt x="141" y="126"/>
                  </a:cubicBezTo>
                  <a:cubicBezTo>
                    <a:pt x="94" y="134"/>
                    <a:pt x="47" y="142"/>
                    <a:pt x="0" y="151"/>
                  </a:cubicBezTo>
                  <a:cubicBezTo>
                    <a:pt x="8" y="141"/>
                    <a:pt x="16" y="132"/>
                    <a:pt x="24" y="123"/>
                  </a:cubicBezTo>
                  <a:cubicBezTo>
                    <a:pt x="21" y="119"/>
                    <a:pt x="19" y="116"/>
                    <a:pt x="17" y="112"/>
                  </a:cubicBezTo>
                  <a:cubicBezTo>
                    <a:pt x="15" y="107"/>
                    <a:pt x="16" y="106"/>
                    <a:pt x="21" y="105"/>
                  </a:cubicBezTo>
                  <a:cubicBezTo>
                    <a:pt x="38" y="102"/>
                    <a:pt x="55" y="100"/>
                    <a:pt x="72" y="97"/>
                  </a:cubicBezTo>
                  <a:cubicBezTo>
                    <a:pt x="74" y="97"/>
                    <a:pt x="76" y="96"/>
                    <a:pt x="77" y="95"/>
                  </a:cubicBezTo>
                  <a:cubicBezTo>
                    <a:pt x="79" y="94"/>
                    <a:pt x="80" y="92"/>
                    <a:pt x="81" y="91"/>
                  </a:cubicBezTo>
                  <a:cubicBezTo>
                    <a:pt x="92" y="83"/>
                    <a:pt x="95" y="71"/>
                    <a:pt x="93" y="59"/>
                  </a:cubicBezTo>
                  <a:cubicBezTo>
                    <a:pt x="92" y="46"/>
                    <a:pt x="98" y="36"/>
                    <a:pt x="107" y="28"/>
                  </a:cubicBezTo>
                  <a:cubicBezTo>
                    <a:pt x="115" y="20"/>
                    <a:pt x="123" y="11"/>
                    <a:pt x="135" y="7"/>
                  </a:cubicBezTo>
                  <a:cubicBezTo>
                    <a:pt x="141" y="5"/>
                    <a:pt x="147" y="2"/>
                    <a:pt x="153" y="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36"/>
            <p:cNvSpPr>
              <a:spLocks/>
            </p:cNvSpPr>
            <p:nvPr/>
          </p:nvSpPr>
          <p:spPr bwMode="auto">
            <a:xfrm>
              <a:off x="5421938" y="3736976"/>
              <a:ext cx="1244600" cy="431800"/>
            </a:xfrm>
            <a:custGeom>
              <a:avLst/>
              <a:gdLst>
                <a:gd name="T0" fmla="*/ 269 w 269"/>
                <a:gd name="T1" fmla="*/ 0 h 93"/>
                <a:gd name="T2" fmla="*/ 238 w 269"/>
                <a:gd name="T3" fmla="*/ 25 h 93"/>
                <a:gd name="T4" fmla="*/ 233 w 269"/>
                <a:gd name="T5" fmla="*/ 28 h 93"/>
                <a:gd name="T6" fmla="*/ 224 w 269"/>
                <a:gd name="T7" fmla="*/ 39 h 93"/>
                <a:gd name="T8" fmla="*/ 205 w 269"/>
                <a:gd name="T9" fmla="*/ 46 h 93"/>
                <a:gd name="T10" fmla="*/ 198 w 269"/>
                <a:gd name="T11" fmla="*/ 51 h 93"/>
                <a:gd name="T12" fmla="*/ 188 w 269"/>
                <a:gd name="T13" fmla="*/ 70 h 93"/>
                <a:gd name="T14" fmla="*/ 185 w 269"/>
                <a:gd name="T15" fmla="*/ 73 h 93"/>
                <a:gd name="T16" fmla="*/ 111 w 269"/>
                <a:gd name="T17" fmla="*/ 81 h 93"/>
                <a:gd name="T18" fmla="*/ 35 w 269"/>
                <a:gd name="T19" fmla="*/ 89 h 93"/>
                <a:gd name="T20" fmla="*/ 0 w 269"/>
                <a:gd name="T21" fmla="*/ 93 h 93"/>
                <a:gd name="T22" fmla="*/ 2 w 269"/>
                <a:gd name="T23" fmla="*/ 71 h 93"/>
                <a:gd name="T24" fmla="*/ 4 w 269"/>
                <a:gd name="T25" fmla="*/ 68 h 93"/>
                <a:gd name="T26" fmla="*/ 10 w 269"/>
                <a:gd name="T27" fmla="*/ 62 h 93"/>
                <a:gd name="T28" fmla="*/ 14 w 269"/>
                <a:gd name="T29" fmla="*/ 55 h 93"/>
                <a:gd name="T30" fmla="*/ 14 w 269"/>
                <a:gd name="T31" fmla="*/ 51 h 93"/>
                <a:gd name="T32" fmla="*/ 13 w 269"/>
                <a:gd name="T33" fmla="*/ 36 h 93"/>
                <a:gd name="T34" fmla="*/ 42 w 269"/>
                <a:gd name="T35" fmla="*/ 34 h 93"/>
                <a:gd name="T36" fmla="*/ 60 w 269"/>
                <a:gd name="T37" fmla="*/ 32 h 93"/>
                <a:gd name="T38" fmla="*/ 66 w 269"/>
                <a:gd name="T39" fmla="*/ 28 h 93"/>
                <a:gd name="T40" fmla="*/ 73 w 269"/>
                <a:gd name="T41" fmla="*/ 23 h 93"/>
                <a:gd name="T42" fmla="*/ 125 w 269"/>
                <a:gd name="T43" fmla="*/ 17 h 93"/>
                <a:gd name="T44" fmla="*/ 188 w 269"/>
                <a:gd name="T45" fmla="*/ 10 h 93"/>
                <a:gd name="T46" fmla="*/ 257 w 269"/>
                <a:gd name="T47" fmla="*/ 1 h 93"/>
                <a:gd name="T48" fmla="*/ 269 w 269"/>
                <a:gd name="T4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93">
                  <a:moveTo>
                    <a:pt x="269" y="0"/>
                  </a:moveTo>
                  <a:cubicBezTo>
                    <a:pt x="261" y="13"/>
                    <a:pt x="252" y="22"/>
                    <a:pt x="238" y="25"/>
                  </a:cubicBezTo>
                  <a:cubicBezTo>
                    <a:pt x="236" y="26"/>
                    <a:pt x="234" y="27"/>
                    <a:pt x="233" y="28"/>
                  </a:cubicBezTo>
                  <a:cubicBezTo>
                    <a:pt x="230" y="32"/>
                    <a:pt x="227" y="36"/>
                    <a:pt x="224" y="39"/>
                  </a:cubicBezTo>
                  <a:cubicBezTo>
                    <a:pt x="219" y="43"/>
                    <a:pt x="213" y="47"/>
                    <a:pt x="205" y="46"/>
                  </a:cubicBezTo>
                  <a:cubicBezTo>
                    <a:pt x="202" y="46"/>
                    <a:pt x="200" y="48"/>
                    <a:pt x="198" y="51"/>
                  </a:cubicBezTo>
                  <a:cubicBezTo>
                    <a:pt x="193" y="57"/>
                    <a:pt x="188" y="62"/>
                    <a:pt x="188" y="70"/>
                  </a:cubicBezTo>
                  <a:cubicBezTo>
                    <a:pt x="188" y="71"/>
                    <a:pt x="186" y="73"/>
                    <a:pt x="185" y="73"/>
                  </a:cubicBezTo>
                  <a:cubicBezTo>
                    <a:pt x="160" y="76"/>
                    <a:pt x="136" y="78"/>
                    <a:pt x="111" y="81"/>
                  </a:cubicBezTo>
                  <a:cubicBezTo>
                    <a:pt x="86" y="83"/>
                    <a:pt x="61" y="86"/>
                    <a:pt x="35" y="89"/>
                  </a:cubicBezTo>
                  <a:cubicBezTo>
                    <a:pt x="23" y="90"/>
                    <a:pt x="11" y="91"/>
                    <a:pt x="0" y="93"/>
                  </a:cubicBezTo>
                  <a:cubicBezTo>
                    <a:pt x="0" y="85"/>
                    <a:pt x="1" y="78"/>
                    <a:pt x="2" y="71"/>
                  </a:cubicBezTo>
                  <a:cubicBezTo>
                    <a:pt x="2" y="70"/>
                    <a:pt x="3" y="68"/>
                    <a:pt x="4" y="68"/>
                  </a:cubicBezTo>
                  <a:cubicBezTo>
                    <a:pt x="8" y="68"/>
                    <a:pt x="10" y="66"/>
                    <a:pt x="10" y="62"/>
                  </a:cubicBezTo>
                  <a:cubicBezTo>
                    <a:pt x="11" y="60"/>
                    <a:pt x="10" y="57"/>
                    <a:pt x="14" y="55"/>
                  </a:cubicBezTo>
                  <a:cubicBezTo>
                    <a:pt x="14" y="55"/>
                    <a:pt x="14" y="52"/>
                    <a:pt x="14" y="51"/>
                  </a:cubicBezTo>
                  <a:cubicBezTo>
                    <a:pt x="14" y="46"/>
                    <a:pt x="13" y="42"/>
                    <a:pt x="13" y="36"/>
                  </a:cubicBezTo>
                  <a:cubicBezTo>
                    <a:pt x="23" y="35"/>
                    <a:pt x="33" y="35"/>
                    <a:pt x="42" y="34"/>
                  </a:cubicBezTo>
                  <a:cubicBezTo>
                    <a:pt x="48" y="33"/>
                    <a:pt x="54" y="32"/>
                    <a:pt x="60" y="32"/>
                  </a:cubicBezTo>
                  <a:cubicBezTo>
                    <a:pt x="64" y="32"/>
                    <a:pt x="65" y="31"/>
                    <a:pt x="66" y="28"/>
                  </a:cubicBezTo>
                  <a:cubicBezTo>
                    <a:pt x="67" y="24"/>
                    <a:pt x="69" y="23"/>
                    <a:pt x="73" y="23"/>
                  </a:cubicBezTo>
                  <a:cubicBezTo>
                    <a:pt x="90" y="21"/>
                    <a:pt x="108" y="19"/>
                    <a:pt x="125" y="17"/>
                  </a:cubicBezTo>
                  <a:cubicBezTo>
                    <a:pt x="146" y="14"/>
                    <a:pt x="167" y="12"/>
                    <a:pt x="188" y="10"/>
                  </a:cubicBezTo>
                  <a:cubicBezTo>
                    <a:pt x="211" y="7"/>
                    <a:pt x="234" y="4"/>
                    <a:pt x="257" y="1"/>
                  </a:cubicBezTo>
                  <a:cubicBezTo>
                    <a:pt x="261" y="1"/>
                    <a:pt x="264" y="1"/>
                    <a:pt x="269" y="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37"/>
            <p:cNvSpPr>
              <a:spLocks/>
            </p:cNvSpPr>
            <p:nvPr/>
          </p:nvSpPr>
          <p:spPr bwMode="auto">
            <a:xfrm>
              <a:off x="6033525" y="2775176"/>
              <a:ext cx="609600" cy="661988"/>
            </a:xfrm>
            <a:custGeom>
              <a:avLst/>
              <a:gdLst>
                <a:gd name="T0" fmla="*/ 85 w 132"/>
                <a:gd name="T1" fmla="*/ 143 h 143"/>
                <a:gd name="T2" fmla="*/ 69 w 132"/>
                <a:gd name="T3" fmla="*/ 130 h 143"/>
                <a:gd name="T4" fmla="*/ 57 w 132"/>
                <a:gd name="T5" fmla="*/ 137 h 143"/>
                <a:gd name="T6" fmla="*/ 33 w 132"/>
                <a:gd name="T7" fmla="*/ 135 h 143"/>
                <a:gd name="T8" fmla="*/ 27 w 132"/>
                <a:gd name="T9" fmla="*/ 132 h 143"/>
                <a:gd name="T10" fmla="*/ 12 w 132"/>
                <a:gd name="T11" fmla="*/ 126 h 143"/>
                <a:gd name="T12" fmla="*/ 9 w 132"/>
                <a:gd name="T13" fmla="*/ 126 h 143"/>
                <a:gd name="T14" fmla="*/ 0 w 132"/>
                <a:gd name="T15" fmla="*/ 25 h 143"/>
                <a:gd name="T16" fmla="*/ 34 w 132"/>
                <a:gd name="T17" fmla="*/ 22 h 143"/>
                <a:gd name="T18" fmla="*/ 37 w 132"/>
                <a:gd name="T19" fmla="*/ 23 h 143"/>
                <a:gd name="T20" fmla="*/ 74 w 132"/>
                <a:gd name="T21" fmla="*/ 27 h 143"/>
                <a:gd name="T22" fmla="*/ 84 w 132"/>
                <a:gd name="T23" fmla="*/ 26 h 143"/>
                <a:gd name="T24" fmla="*/ 100 w 132"/>
                <a:gd name="T25" fmla="*/ 16 h 143"/>
                <a:gd name="T26" fmla="*/ 121 w 132"/>
                <a:gd name="T27" fmla="*/ 0 h 143"/>
                <a:gd name="T28" fmla="*/ 127 w 132"/>
                <a:gd name="T29" fmla="*/ 26 h 143"/>
                <a:gd name="T30" fmla="*/ 129 w 132"/>
                <a:gd name="T31" fmla="*/ 36 h 143"/>
                <a:gd name="T32" fmla="*/ 128 w 132"/>
                <a:gd name="T33" fmla="*/ 55 h 143"/>
                <a:gd name="T34" fmla="*/ 128 w 132"/>
                <a:gd name="T35" fmla="*/ 65 h 143"/>
                <a:gd name="T36" fmla="*/ 127 w 132"/>
                <a:gd name="T37" fmla="*/ 88 h 143"/>
                <a:gd name="T38" fmla="*/ 125 w 132"/>
                <a:gd name="T39" fmla="*/ 91 h 143"/>
                <a:gd name="T40" fmla="*/ 116 w 132"/>
                <a:gd name="T41" fmla="*/ 99 h 143"/>
                <a:gd name="T42" fmla="*/ 103 w 132"/>
                <a:gd name="T43" fmla="*/ 116 h 143"/>
                <a:gd name="T44" fmla="*/ 97 w 132"/>
                <a:gd name="T45" fmla="*/ 121 h 143"/>
                <a:gd name="T46" fmla="*/ 90 w 132"/>
                <a:gd name="T47" fmla="*/ 127 h 143"/>
                <a:gd name="T48" fmla="*/ 85 w 132"/>
                <a:gd name="T4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143">
                  <a:moveTo>
                    <a:pt x="85" y="143"/>
                  </a:moveTo>
                  <a:cubicBezTo>
                    <a:pt x="80" y="139"/>
                    <a:pt x="75" y="135"/>
                    <a:pt x="69" y="130"/>
                  </a:cubicBezTo>
                  <a:cubicBezTo>
                    <a:pt x="67" y="137"/>
                    <a:pt x="62" y="137"/>
                    <a:pt x="57" y="137"/>
                  </a:cubicBezTo>
                  <a:cubicBezTo>
                    <a:pt x="49" y="136"/>
                    <a:pt x="41" y="136"/>
                    <a:pt x="33" y="135"/>
                  </a:cubicBezTo>
                  <a:cubicBezTo>
                    <a:pt x="31" y="135"/>
                    <a:pt x="29" y="134"/>
                    <a:pt x="27" y="132"/>
                  </a:cubicBezTo>
                  <a:cubicBezTo>
                    <a:pt x="23" y="127"/>
                    <a:pt x="18" y="125"/>
                    <a:pt x="12" y="126"/>
                  </a:cubicBezTo>
                  <a:cubicBezTo>
                    <a:pt x="11" y="126"/>
                    <a:pt x="10" y="126"/>
                    <a:pt x="9" y="126"/>
                  </a:cubicBezTo>
                  <a:cubicBezTo>
                    <a:pt x="6" y="92"/>
                    <a:pt x="3" y="59"/>
                    <a:pt x="0" y="25"/>
                  </a:cubicBezTo>
                  <a:cubicBezTo>
                    <a:pt x="11" y="24"/>
                    <a:pt x="22" y="23"/>
                    <a:pt x="34" y="22"/>
                  </a:cubicBezTo>
                  <a:cubicBezTo>
                    <a:pt x="35" y="22"/>
                    <a:pt x="36" y="22"/>
                    <a:pt x="37" y="23"/>
                  </a:cubicBezTo>
                  <a:cubicBezTo>
                    <a:pt x="49" y="29"/>
                    <a:pt x="61" y="28"/>
                    <a:pt x="74" y="27"/>
                  </a:cubicBezTo>
                  <a:cubicBezTo>
                    <a:pt x="77" y="27"/>
                    <a:pt x="81" y="26"/>
                    <a:pt x="84" y="26"/>
                  </a:cubicBezTo>
                  <a:cubicBezTo>
                    <a:pt x="92" y="27"/>
                    <a:pt x="97" y="23"/>
                    <a:pt x="100" y="16"/>
                  </a:cubicBezTo>
                  <a:cubicBezTo>
                    <a:pt x="104" y="7"/>
                    <a:pt x="114" y="6"/>
                    <a:pt x="121" y="0"/>
                  </a:cubicBezTo>
                  <a:cubicBezTo>
                    <a:pt x="123" y="9"/>
                    <a:pt x="125" y="18"/>
                    <a:pt x="127" y="26"/>
                  </a:cubicBezTo>
                  <a:cubicBezTo>
                    <a:pt x="128" y="30"/>
                    <a:pt x="128" y="33"/>
                    <a:pt x="129" y="36"/>
                  </a:cubicBezTo>
                  <a:cubicBezTo>
                    <a:pt x="132" y="43"/>
                    <a:pt x="131" y="49"/>
                    <a:pt x="128" y="55"/>
                  </a:cubicBezTo>
                  <a:cubicBezTo>
                    <a:pt x="126" y="58"/>
                    <a:pt x="128" y="61"/>
                    <a:pt x="128" y="65"/>
                  </a:cubicBezTo>
                  <a:cubicBezTo>
                    <a:pt x="128" y="72"/>
                    <a:pt x="128" y="80"/>
                    <a:pt x="127" y="88"/>
                  </a:cubicBezTo>
                  <a:cubicBezTo>
                    <a:pt x="127" y="89"/>
                    <a:pt x="126" y="90"/>
                    <a:pt x="125" y="91"/>
                  </a:cubicBezTo>
                  <a:cubicBezTo>
                    <a:pt x="122" y="94"/>
                    <a:pt x="119" y="96"/>
                    <a:pt x="116" y="99"/>
                  </a:cubicBezTo>
                  <a:cubicBezTo>
                    <a:pt x="110" y="103"/>
                    <a:pt x="105" y="109"/>
                    <a:pt x="103" y="116"/>
                  </a:cubicBezTo>
                  <a:cubicBezTo>
                    <a:pt x="102" y="119"/>
                    <a:pt x="100" y="121"/>
                    <a:pt x="97" y="121"/>
                  </a:cubicBezTo>
                  <a:cubicBezTo>
                    <a:pt x="93" y="121"/>
                    <a:pt x="91" y="123"/>
                    <a:pt x="90" y="127"/>
                  </a:cubicBezTo>
                  <a:cubicBezTo>
                    <a:pt x="89" y="132"/>
                    <a:pt x="87" y="137"/>
                    <a:pt x="85" y="143"/>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38"/>
            <p:cNvSpPr>
              <a:spLocks/>
            </p:cNvSpPr>
            <p:nvPr/>
          </p:nvSpPr>
          <p:spPr bwMode="auto">
            <a:xfrm>
              <a:off x="5497063" y="3357676"/>
              <a:ext cx="1035050" cy="542925"/>
            </a:xfrm>
            <a:custGeom>
              <a:avLst/>
              <a:gdLst>
                <a:gd name="T0" fmla="*/ 191 w 224"/>
                <a:gd name="T1" fmla="*/ 9 h 117"/>
                <a:gd name="T2" fmla="*/ 203 w 224"/>
                <a:gd name="T3" fmla="*/ 19 h 117"/>
                <a:gd name="T4" fmla="*/ 205 w 224"/>
                <a:gd name="T5" fmla="*/ 28 h 117"/>
                <a:gd name="T6" fmla="*/ 209 w 224"/>
                <a:gd name="T7" fmla="*/ 36 h 117"/>
                <a:gd name="T8" fmla="*/ 224 w 224"/>
                <a:gd name="T9" fmla="*/ 46 h 117"/>
                <a:gd name="T10" fmla="*/ 211 w 224"/>
                <a:gd name="T11" fmla="*/ 63 h 117"/>
                <a:gd name="T12" fmla="*/ 192 w 224"/>
                <a:gd name="T13" fmla="*/ 80 h 117"/>
                <a:gd name="T14" fmla="*/ 165 w 224"/>
                <a:gd name="T15" fmla="*/ 91 h 117"/>
                <a:gd name="T16" fmla="*/ 86 w 224"/>
                <a:gd name="T17" fmla="*/ 100 h 117"/>
                <a:gd name="T18" fmla="*/ 44 w 224"/>
                <a:gd name="T19" fmla="*/ 105 h 117"/>
                <a:gd name="T20" fmla="*/ 38 w 224"/>
                <a:gd name="T21" fmla="*/ 109 h 117"/>
                <a:gd name="T22" fmla="*/ 32 w 224"/>
                <a:gd name="T23" fmla="*/ 114 h 117"/>
                <a:gd name="T24" fmla="*/ 4 w 224"/>
                <a:gd name="T25" fmla="*/ 116 h 117"/>
                <a:gd name="T26" fmla="*/ 0 w 224"/>
                <a:gd name="T27" fmla="*/ 116 h 117"/>
                <a:gd name="T28" fmla="*/ 2 w 224"/>
                <a:gd name="T29" fmla="*/ 93 h 117"/>
                <a:gd name="T30" fmla="*/ 19 w 224"/>
                <a:gd name="T31" fmla="*/ 94 h 117"/>
                <a:gd name="T32" fmla="*/ 26 w 224"/>
                <a:gd name="T33" fmla="*/ 81 h 117"/>
                <a:gd name="T34" fmla="*/ 27 w 224"/>
                <a:gd name="T35" fmla="*/ 79 h 117"/>
                <a:gd name="T36" fmla="*/ 28 w 224"/>
                <a:gd name="T37" fmla="*/ 72 h 117"/>
                <a:gd name="T38" fmla="*/ 42 w 224"/>
                <a:gd name="T39" fmla="*/ 60 h 117"/>
                <a:gd name="T40" fmla="*/ 62 w 224"/>
                <a:gd name="T41" fmla="*/ 60 h 117"/>
                <a:gd name="T42" fmla="*/ 66 w 224"/>
                <a:gd name="T43" fmla="*/ 60 h 117"/>
                <a:gd name="T44" fmla="*/ 75 w 224"/>
                <a:gd name="T45" fmla="*/ 56 h 117"/>
                <a:gd name="T46" fmla="*/ 80 w 224"/>
                <a:gd name="T47" fmla="*/ 52 h 117"/>
                <a:gd name="T48" fmla="*/ 87 w 224"/>
                <a:gd name="T49" fmla="*/ 49 h 117"/>
                <a:gd name="T50" fmla="*/ 101 w 224"/>
                <a:gd name="T51" fmla="*/ 42 h 117"/>
                <a:gd name="T52" fmla="*/ 109 w 224"/>
                <a:gd name="T53" fmla="*/ 26 h 117"/>
                <a:gd name="T54" fmla="*/ 122 w 224"/>
                <a:gd name="T55" fmla="*/ 14 h 117"/>
                <a:gd name="T56" fmla="*/ 128 w 224"/>
                <a:gd name="T57" fmla="*/ 4 h 117"/>
                <a:gd name="T58" fmla="*/ 129 w 224"/>
                <a:gd name="T59" fmla="*/ 1 h 117"/>
                <a:gd name="T60" fmla="*/ 142 w 224"/>
                <a:gd name="T61" fmla="*/ 5 h 117"/>
                <a:gd name="T62" fmla="*/ 156 w 224"/>
                <a:gd name="T63" fmla="*/ 10 h 117"/>
                <a:gd name="T64" fmla="*/ 180 w 224"/>
                <a:gd name="T65" fmla="*/ 11 h 117"/>
                <a:gd name="T66" fmla="*/ 191 w 224"/>
                <a:gd name="T67"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117">
                  <a:moveTo>
                    <a:pt x="191" y="9"/>
                  </a:moveTo>
                  <a:cubicBezTo>
                    <a:pt x="194" y="12"/>
                    <a:pt x="199" y="15"/>
                    <a:pt x="203" y="19"/>
                  </a:cubicBezTo>
                  <a:cubicBezTo>
                    <a:pt x="205" y="21"/>
                    <a:pt x="205" y="25"/>
                    <a:pt x="205" y="28"/>
                  </a:cubicBezTo>
                  <a:cubicBezTo>
                    <a:pt x="205" y="32"/>
                    <a:pt x="206" y="34"/>
                    <a:pt x="209" y="36"/>
                  </a:cubicBezTo>
                  <a:cubicBezTo>
                    <a:pt x="214" y="39"/>
                    <a:pt x="219" y="42"/>
                    <a:pt x="224" y="46"/>
                  </a:cubicBezTo>
                  <a:cubicBezTo>
                    <a:pt x="220" y="52"/>
                    <a:pt x="216" y="58"/>
                    <a:pt x="211" y="63"/>
                  </a:cubicBezTo>
                  <a:cubicBezTo>
                    <a:pt x="205" y="69"/>
                    <a:pt x="197" y="73"/>
                    <a:pt x="192" y="80"/>
                  </a:cubicBezTo>
                  <a:cubicBezTo>
                    <a:pt x="185" y="89"/>
                    <a:pt x="175" y="90"/>
                    <a:pt x="165" y="91"/>
                  </a:cubicBezTo>
                  <a:cubicBezTo>
                    <a:pt x="139" y="94"/>
                    <a:pt x="112" y="97"/>
                    <a:pt x="86" y="100"/>
                  </a:cubicBezTo>
                  <a:cubicBezTo>
                    <a:pt x="72" y="102"/>
                    <a:pt x="58" y="103"/>
                    <a:pt x="44" y="105"/>
                  </a:cubicBezTo>
                  <a:cubicBezTo>
                    <a:pt x="41" y="105"/>
                    <a:pt x="39" y="106"/>
                    <a:pt x="38" y="109"/>
                  </a:cubicBezTo>
                  <a:cubicBezTo>
                    <a:pt x="38" y="113"/>
                    <a:pt x="36" y="114"/>
                    <a:pt x="32" y="114"/>
                  </a:cubicBezTo>
                  <a:cubicBezTo>
                    <a:pt x="23" y="115"/>
                    <a:pt x="13" y="116"/>
                    <a:pt x="4" y="116"/>
                  </a:cubicBezTo>
                  <a:cubicBezTo>
                    <a:pt x="3" y="117"/>
                    <a:pt x="1" y="116"/>
                    <a:pt x="0" y="116"/>
                  </a:cubicBezTo>
                  <a:cubicBezTo>
                    <a:pt x="0" y="109"/>
                    <a:pt x="1" y="101"/>
                    <a:pt x="2" y="93"/>
                  </a:cubicBezTo>
                  <a:cubicBezTo>
                    <a:pt x="8" y="93"/>
                    <a:pt x="13" y="93"/>
                    <a:pt x="19" y="94"/>
                  </a:cubicBezTo>
                  <a:cubicBezTo>
                    <a:pt x="19" y="88"/>
                    <a:pt x="21" y="84"/>
                    <a:pt x="26" y="81"/>
                  </a:cubicBezTo>
                  <a:cubicBezTo>
                    <a:pt x="27" y="81"/>
                    <a:pt x="27" y="80"/>
                    <a:pt x="27" y="79"/>
                  </a:cubicBezTo>
                  <a:cubicBezTo>
                    <a:pt x="27" y="77"/>
                    <a:pt x="27" y="74"/>
                    <a:pt x="28" y="72"/>
                  </a:cubicBezTo>
                  <a:cubicBezTo>
                    <a:pt x="30" y="62"/>
                    <a:pt x="32" y="60"/>
                    <a:pt x="42" y="60"/>
                  </a:cubicBezTo>
                  <a:cubicBezTo>
                    <a:pt x="49" y="60"/>
                    <a:pt x="56" y="60"/>
                    <a:pt x="62" y="60"/>
                  </a:cubicBezTo>
                  <a:cubicBezTo>
                    <a:pt x="64" y="61"/>
                    <a:pt x="65" y="61"/>
                    <a:pt x="66" y="60"/>
                  </a:cubicBezTo>
                  <a:cubicBezTo>
                    <a:pt x="67" y="55"/>
                    <a:pt x="72" y="57"/>
                    <a:pt x="75" y="56"/>
                  </a:cubicBezTo>
                  <a:cubicBezTo>
                    <a:pt x="77" y="56"/>
                    <a:pt x="79" y="54"/>
                    <a:pt x="80" y="52"/>
                  </a:cubicBezTo>
                  <a:cubicBezTo>
                    <a:pt x="81" y="49"/>
                    <a:pt x="83" y="48"/>
                    <a:pt x="87" y="49"/>
                  </a:cubicBezTo>
                  <a:cubicBezTo>
                    <a:pt x="96" y="50"/>
                    <a:pt x="96" y="50"/>
                    <a:pt x="101" y="42"/>
                  </a:cubicBezTo>
                  <a:cubicBezTo>
                    <a:pt x="104" y="36"/>
                    <a:pt x="107" y="32"/>
                    <a:pt x="109" y="26"/>
                  </a:cubicBezTo>
                  <a:cubicBezTo>
                    <a:pt x="112" y="20"/>
                    <a:pt x="117" y="17"/>
                    <a:pt x="122" y="14"/>
                  </a:cubicBezTo>
                  <a:cubicBezTo>
                    <a:pt x="127" y="12"/>
                    <a:pt x="130" y="10"/>
                    <a:pt x="128" y="4"/>
                  </a:cubicBezTo>
                  <a:cubicBezTo>
                    <a:pt x="128" y="3"/>
                    <a:pt x="129" y="2"/>
                    <a:pt x="129" y="1"/>
                  </a:cubicBezTo>
                  <a:cubicBezTo>
                    <a:pt x="134" y="0"/>
                    <a:pt x="138" y="1"/>
                    <a:pt x="142" y="5"/>
                  </a:cubicBezTo>
                  <a:cubicBezTo>
                    <a:pt x="146" y="9"/>
                    <a:pt x="150" y="10"/>
                    <a:pt x="156" y="10"/>
                  </a:cubicBezTo>
                  <a:cubicBezTo>
                    <a:pt x="164" y="10"/>
                    <a:pt x="172" y="11"/>
                    <a:pt x="180" y="11"/>
                  </a:cubicBezTo>
                  <a:cubicBezTo>
                    <a:pt x="184" y="11"/>
                    <a:pt x="187" y="10"/>
                    <a:pt x="191" y="9"/>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39"/>
            <p:cNvSpPr>
              <a:spLocks/>
            </p:cNvSpPr>
            <p:nvPr/>
          </p:nvSpPr>
          <p:spPr bwMode="auto">
            <a:xfrm>
              <a:off x="5723963" y="2142501"/>
              <a:ext cx="534988" cy="750888"/>
            </a:xfrm>
            <a:custGeom>
              <a:avLst/>
              <a:gdLst>
                <a:gd name="T0" fmla="*/ 36 w 116"/>
                <a:gd name="T1" fmla="*/ 19 h 162"/>
                <a:gd name="T2" fmla="*/ 33 w 116"/>
                <a:gd name="T3" fmla="*/ 0 h 162"/>
                <a:gd name="T4" fmla="*/ 58 w 116"/>
                <a:gd name="T5" fmla="*/ 11 h 162"/>
                <a:gd name="T6" fmla="*/ 71 w 116"/>
                <a:gd name="T7" fmla="*/ 16 h 162"/>
                <a:gd name="T8" fmla="*/ 73 w 116"/>
                <a:gd name="T9" fmla="*/ 18 h 162"/>
                <a:gd name="T10" fmla="*/ 80 w 116"/>
                <a:gd name="T11" fmla="*/ 49 h 162"/>
                <a:gd name="T12" fmla="*/ 74 w 116"/>
                <a:gd name="T13" fmla="*/ 64 h 162"/>
                <a:gd name="T14" fmla="*/ 66 w 116"/>
                <a:gd name="T15" fmla="*/ 75 h 162"/>
                <a:gd name="T16" fmla="*/ 78 w 116"/>
                <a:gd name="T17" fmla="*/ 91 h 162"/>
                <a:gd name="T18" fmla="*/ 96 w 116"/>
                <a:gd name="T19" fmla="*/ 69 h 162"/>
                <a:gd name="T20" fmla="*/ 102 w 116"/>
                <a:gd name="T21" fmla="*/ 66 h 162"/>
                <a:gd name="T22" fmla="*/ 105 w 116"/>
                <a:gd name="T23" fmla="*/ 70 h 162"/>
                <a:gd name="T24" fmla="*/ 110 w 116"/>
                <a:gd name="T25" fmla="*/ 84 h 162"/>
                <a:gd name="T26" fmla="*/ 115 w 116"/>
                <a:gd name="T27" fmla="*/ 108 h 162"/>
                <a:gd name="T28" fmla="*/ 113 w 116"/>
                <a:gd name="T29" fmla="*/ 114 h 162"/>
                <a:gd name="T30" fmla="*/ 97 w 116"/>
                <a:gd name="T31" fmla="*/ 150 h 162"/>
                <a:gd name="T32" fmla="*/ 91 w 116"/>
                <a:gd name="T33" fmla="*/ 154 h 162"/>
                <a:gd name="T34" fmla="*/ 9 w 116"/>
                <a:gd name="T35" fmla="*/ 162 h 162"/>
                <a:gd name="T36" fmla="*/ 6 w 116"/>
                <a:gd name="T37" fmla="*/ 162 h 162"/>
                <a:gd name="T38" fmla="*/ 14 w 116"/>
                <a:gd name="T39" fmla="*/ 126 h 162"/>
                <a:gd name="T40" fmla="*/ 13 w 116"/>
                <a:gd name="T41" fmla="*/ 116 h 162"/>
                <a:gd name="T42" fmla="*/ 7 w 116"/>
                <a:gd name="T43" fmla="*/ 105 h 162"/>
                <a:gd name="T44" fmla="*/ 0 w 116"/>
                <a:gd name="T45" fmla="*/ 79 h 162"/>
                <a:gd name="T46" fmla="*/ 2 w 116"/>
                <a:gd name="T47" fmla="*/ 68 h 162"/>
                <a:gd name="T48" fmla="*/ 3 w 116"/>
                <a:gd name="T49" fmla="*/ 57 h 162"/>
                <a:gd name="T50" fmla="*/ 7 w 116"/>
                <a:gd name="T51" fmla="*/ 44 h 162"/>
                <a:gd name="T52" fmla="*/ 22 w 116"/>
                <a:gd name="T53" fmla="*/ 27 h 162"/>
                <a:gd name="T54" fmla="*/ 32 w 116"/>
                <a:gd name="T55" fmla="*/ 20 h 162"/>
                <a:gd name="T56" fmla="*/ 36 w 116"/>
                <a:gd name="T57" fmla="*/ 1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62">
                  <a:moveTo>
                    <a:pt x="36" y="19"/>
                  </a:moveTo>
                  <a:cubicBezTo>
                    <a:pt x="35" y="13"/>
                    <a:pt x="29" y="8"/>
                    <a:pt x="33" y="0"/>
                  </a:cubicBezTo>
                  <a:cubicBezTo>
                    <a:pt x="39" y="9"/>
                    <a:pt x="49" y="9"/>
                    <a:pt x="58" y="11"/>
                  </a:cubicBezTo>
                  <a:cubicBezTo>
                    <a:pt x="63" y="12"/>
                    <a:pt x="67" y="14"/>
                    <a:pt x="71" y="16"/>
                  </a:cubicBezTo>
                  <a:cubicBezTo>
                    <a:pt x="72" y="16"/>
                    <a:pt x="73" y="17"/>
                    <a:pt x="73" y="18"/>
                  </a:cubicBezTo>
                  <a:cubicBezTo>
                    <a:pt x="76" y="28"/>
                    <a:pt x="78" y="39"/>
                    <a:pt x="80" y="49"/>
                  </a:cubicBezTo>
                  <a:cubicBezTo>
                    <a:pt x="82" y="55"/>
                    <a:pt x="77" y="59"/>
                    <a:pt x="74" y="64"/>
                  </a:cubicBezTo>
                  <a:cubicBezTo>
                    <a:pt x="72" y="68"/>
                    <a:pt x="69" y="71"/>
                    <a:pt x="66" y="75"/>
                  </a:cubicBezTo>
                  <a:cubicBezTo>
                    <a:pt x="70" y="80"/>
                    <a:pt x="74" y="85"/>
                    <a:pt x="78" y="91"/>
                  </a:cubicBezTo>
                  <a:cubicBezTo>
                    <a:pt x="84" y="83"/>
                    <a:pt x="90" y="76"/>
                    <a:pt x="96" y="69"/>
                  </a:cubicBezTo>
                  <a:cubicBezTo>
                    <a:pt x="98" y="68"/>
                    <a:pt x="100" y="66"/>
                    <a:pt x="102" y="66"/>
                  </a:cubicBezTo>
                  <a:cubicBezTo>
                    <a:pt x="102" y="66"/>
                    <a:pt x="104" y="69"/>
                    <a:pt x="105" y="70"/>
                  </a:cubicBezTo>
                  <a:cubicBezTo>
                    <a:pt x="107" y="75"/>
                    <a:pt x="108" y="80"/>
                    <a:pt x="110" y="84"/>
                  </a:cubicBezTo>
                  <a:cubicBezTo>
                    <a:pt x="114" y="92"/>
                    <a:pt x="116" y="100"/>
                    <a:pt x="115" y="108"/>
                  </a:cubicBezTo>
                  <a:cubicBezTo>
                    <a:pt x="115" y="110"/>
                    <a:pt x="114" y="112"/>
                    <a:pt x="113" y="114"/>
                  </a:cubicBezTo>
                  <a:cubicBezTo>
                    <a:pt x="108" y="126"/>
                    <a:pt x="102" y="138"/>
                    <a:pt x="97" y="150"/>
                  </a:cubicBezTo>
                  <a:cubicBezTo>
                    <a:pt x="95" y="153"/>
                    <a:pt x="94" y="154"/>
                    <a:pt x="91" y="154"/>
                  </a:cubicBezTo>
                  <a:cubicBezTo>
                    <a:pt x="64" y="157"/>
                    <a:pt x="36" y="159"/>
                    <a:pt x="9" y="162"/>
                  </a:cubicBezTo>
                  <a:cubicBezTo>
                    <a:pt x="8" y="162"/>
                    <a:pt x="8" y="162"/>
                    <a:pt x="6" y="162"/>
                  </a:cubicBezTo>
                  <a:cubicBezTo>
                    <a:pt x="9" y="149"/>
                    <a:pt x="11" y="138"/>
                    <a:pt x="14" y="126"/>
                  </a:cubicBezTo>
                  <a:cubicBezTo>
                    <a:pt x="15" y="122"/>
                    <a:pt x="15" y="119"/>
                    <a:pt x="13" y="116"/>
                  </a:cubicBezTo>
                  <a:cubicBezTo>
                    <a:pt x="11" y="112"/>
                    <a:pt x="9" y="108"/>
                    <a:pt x="7" y="105"/>
                  </a:cubicBezTo>
                  <a:cubicBezTo>
                    <a:pt x="2" y="97"/>
                    <a:pt x="0" y="88"/>
                    <a:pt x="0" y="79"/>
                  </a:cubicBezTo>
                  <a:cubicBezTo>
                    <a:pt x="0" y="75"/>
                    <a:pt x="2" y="72"/>
                    <a:pt x="2" y="68"/>
                  </a:cubicBezTo>
                  <a:cubicBezTo>
                    <a:pt x="3" y="64"/>
                    <a:pt x="3" y="61"/>
                    <a:pt x="3" y="57"/>
                  </a:cubicBezTo>
                  <a:cubicBezTo>
                    <a:pt x="1" y="51"/>
                    <a:pt x="3" y="47"/>
                    <a:pt x="7" y="44"/>
                  </a:cubicBezTo>
                  <a:cubicBezTo>
                    <a:pt x="14" y="40"/>
                    <a:pt x="19" y="34"/>
                    <a:pt x="22" y="27"/>
                  </a:cubicBezTo>
                  <a:cubicBezTo>
                    <a:pt x="24" y="22"/>
                    <a:pt x="28" y="20"/>
                    <a:pt x="32" y="20"/>
                  </a:cubicBezTo>
                  <a:cubicBezTo>
                    <a:pt x="34" y="20"/>
                    <a:pt x="35" y="19"/>
                    <a:pt x="36" y="19"/>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40"/>
            <p:cNvSpPr>
              <a:spLocks/>
            </p:cNvSpPr>
            <p:nvPr/>
          </p:nvSpPr>
          <p:spPr bwMode="auto">
            <a:xfrm>
              <a:off x="6366276" y="3113204"/>
              <a:ext cx="1072188" cy="638038"/>
            </a:xfrm>
            <a:custGeom>
              <a:avLst/>
              <a:gdLst>
                <a:gd name="T0" fmla="*/ 235 w 236"/>
                <a:gd name="T1" fmla="*/ 84 h 134"/>
                <a:gd name="T2" fmla="*/ 230 w 236"/>
                <a:gd name="T3" fmla="*/ 91 h 134"/>
                <a:gd name="T4" fmla="*/ 59 w 236"/>
                <a:gd name="T5" fmla="*/ 127 h 134"/>
                <a:gd name="T6" fmla="*/ 17 w 236"/>
                <a:gd name="T7" fmla="*/ 132 h 134"/>
                <a:gd name="T8" fmla="*/ 0 w 236"/>
                <a:gd name="T9" fmla="*/ 134 h 134"/>
                <a:gd name="T10" fmla="*/ 39 w 236"/>
                <a:gd name="T11" fmla="*/ 92 h 134"/>
                <a:gd name="T12" fmla="*/ 51 w 236"/>
                <a:gd name="T13" fmla="*/ 107 h 134"/>
                <a:gd name="T14" fmla="*/ 62 w 236"/>
                <a:gd name="T15" fmla="*/ 98 h 134"/>
                <a:gd name="T16" fmla="*/ 75 w 236"/>
                <a:gd name="T17" fmla="*/ 97 h 134"/>
                <a:gd name="T18" fmla="*/ 79 w 236"/>
                <a:gd name="T19" fmla="*/ 96 h 134"/>
                <a:gd name="T20" fmla="*/ 87 w 236"/>
                <a:gd name="T21" fmla="*/ 90 h 134"/>
                <a:gd name="T22" fmla="*/ 97 w 236"/>
                <a:gd name="T23" fmla="*/ 81 h 134"/>
                <a:gd name="T24" fmla="*/ 100 w 236"/>
                <a:gd name="T25" fmla="*/ 66 h 134"/>
                <a:gd name="T26" fmla="*/ 101 w 236"/>
                <a:gd name="T27" fmla="*/ 62 h 134"/>
                <a:gd name="T28" fmla="*/ 107 w 236"/>
                <a:gd name="T29" fmla="*/ 47 h 134"/>
                <a:gd name="T30" fmla="*/ 112 w 236"/>
                <a:gd name="T31" fmla="*/ 43 h 134"/>
                <a:gd name="T32" fmla="*/ 124 w 236"/>
                <a:gd name="T33" fmla="*/ 31 h 134"/>
                <a:gd name="T34" fmla="*/ 130 w 236"/>
                <a:gd name="T35" fmla="*/ 24 h 134"/>
                <a:gd name="T36" fmla="*/ 136 w 236"/>
                <a:gd name="T37" fmla="*/ 19 h 134"/>
                <a:gd name="T38" fmla="*/ 141 w 236"/>
                <a:gd name="T39" fmla="*/ 5 h 134"/>
                <a:gd name="T40" fmla="*/ 145 w 236"/>
                <a:gd name="T41" fmla="*/ 2 h 134"/>
                <a:gd name="T42" fmla="*/ 162 w 236"/>
                <a:gd name="T43" fmla="*/ 0 h 134"/>
                <a:gd name="T44" fmla="*/ 164 w 236"/>
                <a:gd name="T45" fmla="*/ 0 h 134"/>
                <a:gd name="T46" fmla="*/ 181 w 236"/>
                <a:gd name="T47" fmla="*/ 9 h 134"/>
                <a:gd name="T48" fmla="*/ 182 w 236"/>
                <a:gd name="T49" fmla="*/ 17 h 134"/>
                <a:gd name="T50" fmla="*/ 174 w 236"/>
                <a:gd name="T51" fmla="*/ 32 h 134"/>
                <a:gd name="T52" fmla="*/ 200 w 236"/>
                <a:gd name="T53" fmla="*/ 35 h 134"/>
                <a:gd name="T54" fmla="*/ 214 w 236"/>
                <a:gd name="T55" fmla="*/ 49 h 134"/>
                <a:gd name="T56" fmla="*/ 222 w 236"/>
                <a:gd name="T57" fmla="*/ 80 h 134"/>
                <a:gd name="T58" fmla="*/ 226 w 236"/>
                <a:gd name="T59" fmla="*/ 83 h 134"/>
                <a:gd name="T60" fmla="*/ 235 w 236"/>
                <a:gd name="T61" fmla="*/ 8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6" h="134">
                  <a:moveTo>
                    <a:pt x="235" y="84"/>
                  </a:moveTo>
                  <a:cubicBezTo>
                    <a:pt x="236" y="89"/>
                    <a:pt x="234" y="90"/>
                    <a:pt x="230" y="91"/>
                  </a:cubicBezTo>
                  <a:cubicBezTo>
                    <a:pt x="173" y="103"/>
                    <a:pt x="116" y="115"/>
                    <a:pt x="59" y="127"/>
                  </a:cubicBezTo>
                  <a:cubicBezTo>
                    <a:pt x="45" y="130"/>
                    <a:pt x="31" y="130"/>
                    <a:pt x="17" y="132"/>
                  </a:cubicBezTo>
                  <a:cubicBezTo>
                    <a:pt x="12" y="133"/>
                    <a:pt x="7" y="133"/>
                    <a:pt x="0" y="134"/>
                  </a:cubicBezTo>
                  <a:cubicBezTo>
                    <a:pt x="14" y="120"/>
                    <a:pt x="31" y="111"/>
                    <a:pt x="39" y="92"/>
                  </a:cubicBezTo>
                  <a:cubicBezTo>
                    <a:pt x="44" y="98"/>
                    <a:pt x="47" y="102"/>
                    <a:pt x="51" y="107"/>
                  </a:cubicBezTo>
                  <a:cubicBezTo>
                    <a:pt x="55" y="104"/>
                    <a:pt x="62" y="106"/>
                    <a:pt x="62" y="98"/>
                  </a:cubicBezTo>
                  <a:cubicBezTo>
                    <a:pt x="67" y="98"/>
                    <a:pt x="71" y="98"/>
                    <a:pt x="75" y="97"/>
                  </a:cubicBezTo>
                  <a:cubicBezTo>
                    <a:pt x="76" y="97"/>
                    <a:pt x="79" y="96"/>
                    <a:pt x="79" y="96"/>
                  </a:cubicBezTo>
                  <a:cubicBezTo>
                    <a:pt x="80" y="91"/>
                    <a:pt x="83" y="90"/>
                    <a:pt x="87" y="90"/>
                  </a:cubicBezTo>
                  <a:cubicBezTo>
                    <a:pt x="93" y="90"/>
                    <a:pt x="96" y="87"/>
                    <a:pt x="97" y="81"/>
                  </a:cubicBezTo>
                  <a:cubicBezTo>
                    <a:pt x="97" y="76"/>
                    <a:pt x="99" y="71"/>
                    <a:pt x="100" y="66"/>
                  </a:cubicBezTo>
                  <a:cubicBezTo>
                    <a:pt x="100" y="64"/>
                    <a:pt x="100" y="63"/>
                    <a:pt x="101" y="62"/>
                  </a:cubicBezTo>
                  <a:cubicBezTo>
                    <a:pt x="106" y="58"/>
                    <a:pt x="107" y="53"/>
                    <a:pt x="107" y="47"/>
                  </a:cubicBezTo>
                  <a:cubicBezTo>
                    <a:pt x="107" y="44"/>
                    <a:pt x="108" y="43"/>
                    <a:pt x="112" y="43"/>
                  </a:cubicBezTo>
                  <a:cubicBezTo>
                    <a:pt x="123" y="42"/>
                    <a:pt x="123" y="42"/>
                    <a:pt x="124" y="31"/>
                  </a:cubicBezTo>
                  <a:cubicBezTo>
                    <a:pt x="124" y="27"/>
                    <a:pt x="125" y="24"/>
                    <a:pt x="130" y="24"/>
                  </a:cubicBezTo>
                  <a:cubicBezTo>
                    <a:pt x="133" y="24"/>
                    <a:pt x="136" y="23"/>
                    <a:pt x="136" y="19"/>
                  </a:cubicBezTo>
                  <a:cubicBezTo>
                    <a:pt x="137" y="14"/>
                    <a:pt x="139" y="10"/>
                    <a:pt x="141" y="5"/>
                  </a:cubicBezTo>
                  <a:cubicBezTo>
                    <a:pt x="142" y="4"/>
                    <a:pt x="143" y="2"/>
                    <a:pt x="145" y="2"/>
                  </a:cubicBezTo>
                  <a:cubicBezTo>
                    <a:pt x="150" y="1"/>
                    <a:pt x="156" y="1"/>
                    <a:pt x="162" y="0"/>
                  </a:cubicBezTo>
                  <a:cubicBezTo>
                    <a:pt x="162" y="0"/>
                    <a:pt x="163" y="0"/>
                    <a:pt x="164" y="0"/>
                  </a:cubicBezTo>
                  <a:cubicBezTo>
                    <a:pt x="170" y="3"/>
                    <a:pt x="176" y="5"/>
                    <a:pt x="181" y="9"/>
                  </a:cubicBezTo>
                  <a:cubicBezTo>
                    <a:pt x="183" y="10"/>
                    <a:pt x="183" y="15"/>
                    <a:pt x="182" y="17"/>
                  </a:cubicBezTo>
                  <a:cubicBezTo>
                    <a:pt x="180" y="22"/>
                    <a:pt x="177" y="27"/>
                    <a:pt x="174" y="32"/>
                  </a:cubicBezTo>
                  <a:cubicBezTo>
                    <a:pt x="183" y="33"/>
                    <a:pt x="191" y="34"/>
                    <a:pt x="200" y="35"/>
                  </a:cubicBezTo>
                  <a:cubicBezTo>
                    <a:pt x="207" y="36"/>
                    <a:pt x="212" y="41"/>
                    <a:pt x="214" y="49"/>
                  </a:cubicBezTo>
                  <a:cubicBezTo>
                    <a:pt x="216" y="59"/>
                    <a:pt x="219" y="70"/>
                    <a:pt x="222" y="80"/>
                  </a:cubicBezTo>
                  <a:cubicBezTo>
                    <a:pt x="223" y="82"/>
                    <a:pt x="225" y="83"/>
                    <a:pt x="226" y="83"/>
                  </a:cubicBezTo>
                  <a:cubicBezTo>
                    <a:pt x="229" y="84"/>
                    <a:pt x="232" y="84"/>
                    <a:pt x="235" y="84"/>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41"/>
            <p:cNvSpPr>
              <a:spLocks/>
            </p:cNvSpPr>
            <p:nvPr/>
          </p:nvSpPr>
          <p:spPr bwMode="auto">
            <a:xfrm>
              <a:off x="5649463" y="2883863"/>
              <a:ext cx="420688" cy="746125"/>
            </a:xfrm>
            <a:custGeom>
              <a:avLst/>
              <a:gdLst>
                <a:gd name="T0" fmla="*/ 0 w 91"/>
                <a:gd name="T1" fmla="*/ 161 h 161"/>
                <a:gd name="T2" fmla="*/ 5 w 91"/>
                <a:gd name="T3" fmla="*/ 145 h 161"/>
                <a:gd name="T4" fmla="*/ 17 w 91"/>
                <a:gd name="T5" fmla="*/ 124 h 161"/>
                <a:gd name="T6" fmla="*/ 15 w 91"/>
                <a:gd name="T7" fmla="*/ 119 h 161"/>
                <a:gd name="T8" fmla="*/ 9 w 91"/>
                <a:gd name="T9" fmla="*/ 102 h 161"/>
                <a:gd name="T10" fmla="*/ 2 w 91"/>
                <a:gd name="T11" fmla="*/ 30 h 161"/>
                <a:gd name="T12" fmla="*/ 8 w 91"/>
                <a:gd name="T13" fmla="*/ 14 h 161"/>
                <a:gd name="T14" fmla="*/ 35 w 91"/>
                <a:gd name="T15" fmla="*/ 4 h 161"/>
                <a:gd name="T16" fmla="*/ 81 w 91"/>
                <a:gd name="T17" fmla="*/ 0 h 161"/>
                <a:gd name="T18" fmla="*/ 83 w 91"/>
                <a:gd name="T19" fmla="*/ 19 h 161"/>
                <a:gd name="T20" fmla="*/ 91 w 91"/>
                <a:gd name="T21" fmla="*/ 109 h 161"/>
                <a:gd name="T22" fmla="*/ 87 w 91"/>
                <a:gd name="T23" fmla="*/ 115 h 161"/>
                <a:gd name="T24" fmla="*/ 70 w 91"/>
                <a:gd name="T25" fmla="*/ 131 h 161"/>
                <a:gd name="T26" fmla="*/ 62 w 91"/>
                <a:gd name="T27" fmla="*/ 147 h 161"/>
                <a:gd name="T28" fmla="*/ 56 w 91"/>
                <a:gd name="T29" fmla="*/ 150 h 161"/>
                <a:gd name="T30" fmla="*/ 52 w 91"/>
                <a:gd name="T31" fmla="*/ 149 h 161"/>
                <a:gd name="T32" fmla="*/ 44 w 91"/>
                <a:gd name="T33" fmla="*/ 153 h 161"/>
                <a:gd name="T34" fmla="*/ 34 w 91"/>
                <a:gd name="T35" fmla="*/ 157 h 161"/>
                <a:gd name="T36" fmla="*/ 29 w 91"/>
                <a:gd name="T37" fmla="*/ 160 h 161"/>
                <a:gd name="T38" fmla="*/ 27 w 91"/>
                <a:gd name="T39" fmla="*/ 161 h 161"/>
                <a:gd name="T40" fmla="*/ 0 w 91"/>
                <a:gd name="T4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61">
                  <a:moveTo>
                    <a:pt x="0" y="161"/>
                  </a:moveTo>
                  <a:cubicBezTo>
                    <a:pt x="0" y="154"/>
                    <a:pt x="2" y="150"/>
                    <a:pt x="5" y="145"/>
                  </a:cubicBezTo>
                  <a:cubicBezTo>
                    <a:pt x="10" y="139"/>
                    <a:pt x="13" y="132"/>
                    <a:pt x="17" y="124"/>
                  </a:cubicBezTo>
                  <a:cubicBezTo>
                    <a:pt x="17" y="123"/>
                    <a:pt x="16" y="121"/>
                    <a:pt x="15" y="119"/>
                  </a:cubicBezTo>
                  <a:cubicBezTo>
                    <a:pt x="10" y="114"/>
                    <a:pt x="10" y="109"/>
                    <a:pt x="9" y="102"/>
                  </a:cubicBezTo>
                  <a:cubicBezTo>
                    <a:pt x="7" y="78"/>
                    <a:pt x="4" y="54"/>
                    <a:pt x="2" y="30"/>
                  </a:cubicBezTo>
                  <a:cubicBezTo>
                    <a:pt x="1" y="23"/>
                    <a:pt x="2" y="19"/>
                    <a:pt x="8" y="14"/>
                  </a:cubicBezTo>
                  <a:cubicBezTo>
                    <a:pt x="17" y="8"/>
                    <a:pt x="25" y="5"/>
                    <a:pt x="35" y="4"/>
                  </a:cubicBezTo>
                  <a:cubicBezTo>
                    <a:pt x="50" y="4"/>
                    <a:pt x="65" y="2"/>
                    <a:pt x="81" y="0"/>
                  </a:cubicBezTo>
                  <a:cubicBezTo>
                    <a:pt x="81" y="7"/>
                    <a:pt x="82" y="13"/>
                    <a:pt x="83" y="19"/>
                  </a:cubicBezTo>
                  <a:cubicBezTo>
                    <a:pt x="85" y="49"/>
                    <a:pt x="88" y="79"/>
                    <a:pt x="91" y="109"/>
                  </a:cubicBezTo>
                  <a:cubicBezTo>
                    <a:pt x="91" y="112"/>
                    <a:pt x="90" y="114"/>
                    <a:pt x="87" y="115"/>
                  </a:cubicBezTo>
                  <a:cubicBezTo>
                    <a:pt x="79" y="118"/>
                    <a:pt x="74" y="123"/>
                    <a:pt x="70" y="131"/>
                  </a:cubicBezTo>
                  <a:cubicBezTo>
                    <a:pt x="68" y="137"/>
                    <a:pt x="65" y="141"/>
                    <a:pt x="62" y="147"/>
                  </a:cubicBezTo>
                  <a:cubicBezTo>
                    <a:pt x="61" y="149"/>
                    <a:pt x="59" y="150"/>
                    <a:pt x="56" y="150"/>
                  </a:cubicBezTo>
                  <a:cubicBezTo>
                    <a:pt x="55" y="149"/>
                    <a:pt x="54" y="149"/>
                    <a:pt x="52" y="149"/>
                  </a:cubicBezTo>
                  <a:cubicBezTo>
                    <a:pt x="48" y="148"/>
                    <a:pt x="45" y="148"/>
                    <a:pt x="44" y="153"/>
                  </a:cubicBezTo>
                  <a:cubicBezTo>
                    <a:pt x="42" y="158"/>
                    <a:pt x="38" y="157"/>
                    <a:pt x="34" y="157"/>
                  </a:cubicBezTo>
                  <a:cubicBezTo>
                    <a:pt x="32" y="158"/>
                    <a:pt x="29" y="156"/>
                    <a:pt x="29" y="160"/>
                  </a:cubicBezTo>
                  <a:cubicBezTo>
                    <a:pt x="29" y="160"/>
                    <a:pt x="27" y="161"/>
                    <a:pt x="27" y="161"/>
                  </a:cubicBezTo>
                  <a:cubicBezTo>
                    <a:pt x="18" y="161"/>
                    <a:pt x="9" y="161"/>
                    <a:pt x="0" y="161"/>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42"/>
            <p:cNvSpPr>
              <a:spLocks/>
            </p:cNvSpPr>
            <p:nvPr/>
          </p:nvSpPr>
          <p:spPr bwMode="auto">
            <a:xfrm>
              <a:off x="7666500" y="1388551"/>
              <a:ext cx="512763" cy="806450"/>
            </a:xfrm>
            <a:custGeom>
              <a:avLst/>
              <a:gdLst>
                <a:gd name="T0" fmla="*/ 111 w 111"/>
                <a:gd name="T1" fmla="*/ 83 h 174"/>
                <a:gd name="T2" fmla="*/ 97 w 111"/>
                <a:gd name="T3" fmla="*/ 95 h 174"/>
                <a:gd name="T4" fmla="*/ 95 w 111"/>
                <a:gd name="T5" fmla="*/ 97 h 174"/>
                <a:gd name="T6" fmla="*/ 78 w 111"/>
                <a:gd name="T7" fmla="*/ 103 h 174"/>
                <a:gd name="T8" fmla="*/ 70 w 111"/>
                <a:gd name="T9" fmla="*/ 107 h 174"/>
                <a:gd name="T10" fmla="*/ 63 w 111"/>
                <a:gd name="T11" fmla="*/ 119 h 174"/>
                <a:gd name="T12" fmla="*/ 54 w 111"/>
                <a:gd name="T13" fmla="*/ 136 h 174"/>
                <a:gd name="T14" fmla="*/ 38 w 111"/>
                <a:gd name="T15" fmla="*/ 155 h 174"/>
                <a:gd name="T16" fmla="*/ 30 w 111"/>
                <a:gd name="T17" fmla="*/ 174 h 174"/>
                <a:gd name="T18" fmla="*/ 21 w 111"/>
                <a:gd name="T19" fmla="*/ 159 h 174"/>
                <a:gd name="T20" fmla="*/ 1 w 111"/>
                <a:gd name="T21" fmla="*/ 105 h 174"/>
                <a:gd name="T22" fmla="*/ 2 w 111"/>
                <a:gd name="T23" fmla="*/ 98 h 174"/>
                <a:gd name="T24" fmla="*/ 10 w 111"/>
                <a:gd name="T25" fmla="*/ 80 h 174"/>
                <a:gd name="T26" fmla="*/ 11 w 111"/>
                <a:gd name="T27" fmla="*/ 76 h 174"/>
                <a:gd name="T28" fmla="*/ 17 w 111"/>
                <a:gd name="T29" fmla="*/ 21 h 174"/>
                <a:gd name="T30" fmla="*/ 19 w 111"/>
                <a:gd name="T31" fmla="*/ 6 h 174"/>
                <a:gd name="T32" fmla="*/ 22 w 111"/>
                <a:gd name="T33" fmla="*/ 6 h 174"/>
                <a:gd name="T34" fmla="*/ 46 w 111"/>
                <a:gd name="T35" fmla="*/ 2 h 174"/>
                <a:gd name="T36" fmla="*/ 61 w 111"/>
                <a:gd name="T37" fmla="*/ 7 h 174"/>
                <a:gd name="T38" fmla="*/ 69 w 111"/>
                <a:gd name="T39" fmla="*/ 32 h 174"/>
                <a:gd name="T40" fmla="*/ 83 w 111"/>
                <a:gd name="T41" fmla="*/ 58 h 174"/>
                <a:gd name="T42" fmla="*/ 92 w 111"/>
                <a:gd name="T43" fmla="*/ 67 h 174"/>
                <a:gd name="T44" fmla="*/ 101 w 111"/>
                <a:gd name="T45" fmla="*/ 72 h 174"/>
                <a:gd name="T46" fmla="*/ 105 w 111"/>
                <a:gd name="T47" fmla="*/ 75 h 174"/>
                <a:gd name="T48" fmla="*/ 111 w 111"/>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74">
                  <a:moveTo>
                    <a:pt x="111" y="83"/>
                  </a:moveTo>
                  <a:cubicBezTo>
                    <a:pt x="106" y="87"/>
                    <a:pt x="102" y="91"/>
                    <a:pt x="97" y="95"/>
                  </a:cubicBezTo>
                  <a:cubicBezTo>
                    <a:pt x="96" y="95"/>
                    <a:pt x="96" y="96"/>
                    <a:pt x="95" y="97"/>
                  </a:cubicBezTo>
                  <a:cubicBezTo>
                    <a:pt x="91" y="103"/>
                    <a:pt x="85" y="104"/>
                    <a:pt x="78" y="103"/>
                  </a:cubicBezTo>
                  <a:cubicBezTo>
                    <a:pt x="75" y="103"/>
                    <a:pt x="72" y="106"/>
                    <a:pt x="70" y="107"/>
                  </a:cubicBezTo>
                  <a:cubicBezTo>
                    <a:pt x="65" y="110"/>
                    <a:pt x="62" y="114"/>
                    <a:pt x="63" y="119"/>
                  </a:cubicBezTo>
                  <a:cubicBezTo>
                    <a:pt x="65" y="128"/>
                    <a:pt x="62" y="133"/>
                    <a:pt x="54" y="136"/>
                  </a:cubicBezTo>
                  <a:cubicBezTo>
                    <a:pt x="45" y="139"/>
                    <a:pt x="40" y="146"/>
                    <a:pt x="38" y="155"/>
                  </a:cubicBezTo>
                  <a:cubicBezTo>
                    <a:pt x="37" y="161"/>
                    <a:pt x="33" y="167"/>
                    <a:pt x="30" y="174"/>
                  </a:cubicBezTo>
                  <a:cubicBezTo>
                    <a:pt x="27" y="168"/>
                    <a:pt x="23" y="164"/>
                    <a:pt x="21" y="159"/>
                  </a:cubicBezTo>
                  <a:cubicBezTo>
                    <a:pt x="15" y="141"/>
                    <a:pt x="8" y="123"/>
                    <a:pt x="1" y="105"/>
                  </a:cubicBezTo>
                  <a:cubicBezTo>
                    <a:pt x="0" y="102"/>
                    <a:pt x="0" y="100"/>
                    <a:pt x="2" y="98"/>
                  </a:cubicBezTo>
                  <a:cubicBezTo>
                    <a:pt x="5" y="92"/>
                    <a:pt x="8" y="86"/>
                    <a:pt x="10" y="80"/>
                  </a:cubicBezTo>
                  <a:cubicBezTo>
                    <a:pt x="11" y="79"/>
                    <a:pt x="12" y="78"/>
                    <a:pt x="11" y="76"/>
                  </a:cubicBezTo>
                  <a:cubicBezTo>
                    <a:pt x="9" y="57"/>
                    <a:pt x="12" y="39"/>
                    <a:pt x="17" y="21"/>
                  </a:cubicBezTo>
                  <a:cubicBezTo>
                    <a:pt x="18" y="16"/>
                    <a:pt x="18" y="11"/>
                    <a:pt x="19" y="6"/>
                  </a:cubicBezTo>
                  <a:cubicBezTo>
                    <a:pt x="20" y="6"/>
                    <a:pt x="21" y="6"/>
                    <a:pt x="22" y="6"/>
                  </a:cubicBezTo>
                  <a:cubicBezTo>
                    <a:pt x="31" y="8"/>
                    <a:pt x="38" y="5"/>
                    <a:pt x="46" y="2"/>
                  </a:cubicBezTo>
                  <a:cubicBezTo>
                    <a:pt x="51" y="0"/>
                    <a:pt x="58" y="3"/>
                    <a:pt x="61" y="7"/>
                  </a:cubicBezTo>
                  <a:cubicBezTo>
                    <a:pt x="67" y="14"/>
                    <a:pt x="67" y="23"/>
                    <a:pt x="69" y="32"/>
                  </a:cubicBezTo>
                  <a:cubicBezTo>
                    <a:pt x="72" y="42"/>
                    <a:pt x="76" y="51"/>
                    <a:pt x="83" y="58"/>
                  </a:cubicBezTo>
                  <a:cubicBezTo>
                    <a:pt x="86" y="61"/>
                    <a:pt x="88" y="64"/>
                    <a:pt x="92" y="67"/>
                  </a:cubicBezTo>
                  <a:cubicBezTo>
                    <a:pt x="94" y="69"/>
                    <a:pt x="98" y="70"/>
                    <a:pt x="101" y="72"/>
                  </a:cubicBezTo>
                  <a:cubicBezTo>
                    <a:pt x="102" y="73"/>
                    <a:pt x="104" y="74"/>
                    <a:pt x="105" y="75"/>
                  </a:cubicBezTo>
                  <a:cubicBezTo>
                    <a:pt x="107" y="78"/>
                    <a:pt x="109" y="80"/>
                    <a:pt x="111" y="83"/>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43"/>
            <p:cNvSpPr>
              <a:spLocks/>
            </p:cNvSpPr>
            <p:nvPr/>
          </p:nvSpPr>
          <p:spPr bwMode="auto">
            <a:xfrm>
              <a:off x="6419850" y="3956787"/>
              <a:ext cx="776287" cy="575185"/>
            </a:xfrm>
            <a:custGeom>
              <a:avLst/>
              <a:gdLst>
                <a:gd name="T0" fmla="*/ 43 w 159"/>
                <a:gd name="T1" fmla="*/ 5 h 111"/>
                <a:gd name="T2" fmla="*/ 48 w 159"/>
                <a:gd name="T3" fmla="*/ 0 h 111"/>
                <a:gd name="T4" fmla="*/ 70 w 159"/>
                <a:gd name="T5" fmla="*/ 0 h 111"/>
                <a:gd name="T6" fmla="*/ 71 w 159"/>
                <a:gd name="T7" fmla="*/ 5 h 111"/>
                <a:gd name="T8" fmla="*/ 80 w 159"/>
                <a:gd name="T9" fmla="*/ 9 h 111"/>
                <a:gd name="T10" fmla="*/ 82 w 159"/>
                <a:gd name="T11" fmla="*/ 9 h 111"/>
                <a:gd name="T12" fmla="*/ 98 w 159"/>
                <a:gd name="T13" fmla="*/ 8 h 111"/>
                <a:gd name="T14" fmla="*/ 100 w 159"/>
                <a:gd name="T15" fmla="*/ 8 h 111"/>
                <a:gd name="T16" fmla="*/ 105 w 159"/>
                <a:gd name="T17" fmla="*/ 5 h 111"/>
                <a:gd name="T18" fmla="*/ 124 w 159"/>
                <a:gd name="T19" fmla="*/ 7 h 111"/>
                <a:gd name="T20" fmla="*/ 159 w 159"/>
                <a:gd name="T21" fmla="*/ 30 h 111"/>
                <a:gd name="T22" fmla="*/ 159 w 159"/>
                <a:gd name="T23" fmla="*/ 31 h 111"/>
                <a:gd name="T24" fmla="*/ 145 w 159"/>
                <a:gd name="T25" fmla="*/ 54 h 111"/>
                <a:gd name="T26" fmla="*/ 128 w 159"/>
                <a:gd name="T27" fmla="*/ 79 h 111"/>
                <a:gd name="T28" fmla="*/ 102 w 159"/>
                <a:gd name="T29" fmla="*/ 94 h 111"/>
                <a:gd name="T30" fmla="*/ 98 w 159"/>
                <a:gd name="T31" fmla="*/ 98 h 111"/>
                <a:gd name="T32" fmla="*/ 94 w 159"/>
                <a:gd name="T33" fmla="*/ 111 h 111"/>
                <a:gd name="T34" fmla="*/ 77 w 159"/>
                <a:gd name="T35" fmla="*/ 90 h 111"/>
                <a:gd name="T36" fmla="*/ 63 w 159"/>
                <a:gd name="T37" fmla="*/ 76 h 111"/>
                <a:gd name="T38" fmla="*/ 56 w 159"/>
                <a:gd name="T39" fmla="*/ 69 h 111"/>
                <a:gd name="T40" fmla="*/ 52 w 159"/>
                <a:gd name="T41" fmla="*/ 66 h 111"/>
                <a:gd name="T42" fmla="*/ 22 w 159"/>
                <a:gd name="T43" fmla="*/ 43 h 111"/>
                <a:gd name="T44" fmla="*/ 10 w 159"/>
                <a:gd name="T45" fmla="*/ 31 h 111"/>
                <a:gd name="T46" fmla="*/ 0 w 159"/>
                <a:gd name="T47" fmla="*/ 19 h 111"/>
                <a:gd name="T48" fmla="*/ 43 w 159"/>
                <a:gd name="T49"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11">
                  <a:moveTo>
                    <a:pt x="43" y="5"/>
                  </a:moveTo>
                  <a:cubicBezTo>
                    <a:pt x="42" y="0"/>
                    <a:pt x="45" y="0"/>
                    <a:pt x="48" y="0"/>
                  </a:cubicBezTo>
                  <a:cubicBezTo>
                    <a:pt x="55" y="0"/>
                    <a:pt x="63" y="0"/>
                    <a:pt x="70" y="0"/>
                  </a:cubicBezTo>
                  <a:cubicBezTo>
                    <a:pt x="71" y="2"/>
                    <a:pt x="71" y="4"/>
                    <a:pt x="71" y="5"/>
                  </a:cubicBezTo>
                  <a:cubicBezTo>
                    <a:pt x="74" y="6"/>
                    <a:pt x="79" y="4"/>
                    <a:pt x="80" y="9"/>
                  </a:cubicBezTo>
                  <a:cubicBezTo>
                    <a:pt x="80" y="9"/>
                    <a:pt x="81" y="9"/>
                    <a:pt x="82" y="9"/>
                  </a:cubicBezTo>
                  <a:cubicBezTo>
                    <a:pt x="87" y="9"/>
                    <a:pt x="93" y="9"/>
                    <a:pt x="98" y="8"/>
                  </a:cubicBezTo>
                  <a:cubicBezTo>
                    <a:pt x="99" y="8"/>
                    <a:pt x="100" y="8"/>
                    <a:pt x="100" y="8"/>
                  </a:cubicBezTo>
                  <a:cubicBezTo>
                    <a:pt x="100" y="5"/>
                    <a:pt x="102" y="4"/>
                    <a:pt x="105" y="5"/>
                  </a:cubicBezTo>
                  <a:cubicBezTo>
                    <a:pt x="111" y="5"/>
                    <a:pt x="118" y="2"/>
                    <a:pt x="124" y="7"/>
                  </a:cubicBezTo>
                  <a:cubicBezTo>
                    <a:pt x="135" y="15"/>
                    <a:pt x="147" y="22"/>
                    <a:pt x="159" y="30"/>
                  </a:cubicBezTo>
                  <a:cubicBezTo>
                    <a:pt x="159" y="30"/>
                    <a:pt x="159" y="31"/>
                    <a:pt x="159" y="31"/>
                  </a:cubicBezTo>
                  <a:cubicBezTo>
                    <a:pt x="151" y="37"/>
                    <a:pt x="147" y="45"/>
                    <a:pt x="145" y="54"/>
                  </a:cubicBezTo>
                  <a:cubicBezTo>
                    <a:pt x="142" y="64"/>
                    <a:pt x="135" y="72"/>
                    <a:pt x="128" y="79"/>
                  </a:cubicBezTo>
                  <a:cubicBezTo>
                    <a:pt x="121" y="87"/>
                    <a:pt x="113" y="93"/>
                    <a:pt x="102" y="94"/>
                  </a:cubicBezTo>
                  <a:cubicBezTo>
                    <a:pt x="100" y="94"/>
                    <a:pt x="98" y="96"/>
                    <a:pt x="98" y="98"/>
                  </a:cubicBezTo>
                  <a:cubicBezTo>
                    <a:pt x="96" y="102"/>
                    <a:pt x="95" y="107"/>
                    <a:pt x="94" y="111"/>
                  </a:cubicBezTo>
                  <a:cubicBezTo>
                    <a:pt x="88" y="104"/>
                    <a:pt x="83" y="97"/>
                    <a:pt x="77" y="90"/>
                  </a:cubicBezTo>
                  <a:cubicBezTo>
                    <a:pt x="73" y="85"/>
                    <a:pt x="68" y="81"/>
                    <a:pt x="63" y="76"/>
                  </a:cubicBezTo>
                  <a:cubicBezTo>
                    <a:pt x="60" y="74"/>
                    <a:pt x="58" y="71"/>
                    <a:pt x="56" y="69"/>
                  </a:cubicBezTo>
                  <a:cubicBezTo>
                    <a:pt x="55" y="67"/>
                    <a:pt x="54" y="66"/>
                    <a:pt x="52" y="66"/>
                  </a:cubicBezTo>
                  <a:cubicBezTo>
                    <a:pt x="40" y="62"/>
                    <a:pt x="30" y="54"/>
                    <a:pt x="22" y="43"/>
                  </a:cubicBezTo>
                  <a:cubicBezTo>
                    <a:pt x="19" y="39"/>
                    <a:pt x="16" y="34"/>
                    <a:pt x="10" y="31"/>
                  </a:cubicBezTo>
                  <a:cubicBezTo>
                    <a:pt x="4" y="29"/>
                    <a:pt x="1" y="25"/>
                    <a:pt x="0" y="19"/>
                  </a:cubicBezTo>
                  <a:cubicBezTo>
                    <a:pt x="12" y="10"/>
                    <a:pt x="25" y="2"/>
                    <a:pt x="43" y="5"/>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44"/>
            <p:cNvSpPr>
              <a:spLocks/>
            </p:cNvSpPr>
            <p:nvPr/>
          </p:nvSpPr>
          <p:spPr bwMode="auto">
            <a:xfrm>
              <a:off x="6439286" y="2998777"/>
              <a:ext cx="667948" cy="614712"/>
            </a:xfrm>
            <a:custGeom>
              <a:avLst/>
              <a:gdLst>
                <a:gd name="T0" fmla="*/ 46 w 142"/>
                <a:gd name="T1" fmla="*/ 0 h 130"/>
                <a:gd name="T2" fmla="*/ 52 w 142"/>
                <a:gd name="T3" fmla="*/ 25 h 130"/>
                <a:gd name="T4" fmla="*/ 82 w 142"/>
                <a:gd name="T5" fmla="*/ 19 h 130"/>
                <a:gd name="T6" fmla="*/ 89 w 142"/>
                <a:gd name="T7" fmla="*/ 40 h 130"/>
                <a:gd name="T8" fmla="*/ 100 w 142"/>
                <a:gd name="T9" fmla="*/ 29 h 130"/>
                <a:gd name="T10" fmla="*/ 107 w 142"/>
                <a:gd name="T11" fmla="*/ 26 h 130"/>
                <a:gd name="T12" fmla="*/ 119 w 142"/>
                <a:gd name="T13" fmla="*/ 21 h 130"/>
                <a:gd name="T14" fmla="*/ 139 w 142"/>
                <a:gd name="T15" fmla="*/ 21 h 130"/>
                <a:gd name="T16" fmla="*/ 142 w 142"/>
                <a:gd name="T17" fmla="*/ 24 h 130"/>
                <a:gd name="T18" fmla="*/ 123 w 142"/>
                <a:gd name="T19" fmla="*/ 27 h 130"/>
                <a:gd name="T20" fmla="*/ 119 w 142"/>
                <a:gd name="T21" fmla="*/ 30 h 130"/>
                <a:gd name="T22" fmla="*/ 115 w 142"/>
                <a:gd name="T23" fmla="*/ 43 h 130"/>
                <a:gd name="T24" fmla="*/ 107 w 142"/>
                <a:gd name="T25" fmla="*/ 49 h 130"/>
                <a:gd name="T26" fmla="*/ 102 w 142"/>
                <a:gd name="T27" fmla="*/ 56 h 130"/>
                <a:gd name="T28" fmla="*/ 101 w 142"/>
                <a:gd name="T29" fmla="*/ 66 h 130"/>
                <a:gd name="T30" fmla="*/ 86 w 142"/>
                <a:gd name="T31" fmla="*/ 68 h 130"/>
                <a:gd name="T32" fmla="*/ 84 w 142"/>
                <a:gd name="T33" fmla="*/ 76 h 130"/>
                <a:gd name="T34" fmla="*/ 79 w 142"/>
                <a:gd name="T35" fmla="*/ 88 h 130"/>
                <a:gd name="T36" fmla="*/ 77 w 142"/>
                <a:gd name="T37" fmla="*/ 94 h 130"/>
                <a:gd name="T38" fmla="*/ 76 w 142"/>
                <a:gd name="T39" fmla="*/ 102 h 130"/>
                <a:gd name="T40" fmla="*/ 62 w 142"/>
                <a:gd name="T41" fmla="*/ 116 h 130"/>
                <a:gd name="T42" fmla="*/ 58 w 142"/>
                <a:gd name="T43" fmla="*/ 118 h 130"/>
                <a:gd name="T44" fmla="*/ 51 w 142"/>
                <a:gd name="T45" fmla="*/ 122 h 130"/>
                <a:gd name="T46" fmla="*/ 40 w 142"/>
                <a:gd name="T47" fmla="*/ 122 h 130"/>
                <a:gd name="T48" fmla="*/ 34 w 142"/>
                <a:gd name="T49" fmla="*/ 130 h 130"/>
                <a:gd name="T50" fmla="*/ 33 w 142"/>
                <a:gd name="T51" fmla="*/ 128 h 130"/>
                <a:gd name="T52" fmla="*/ 17 w 142"/>
                <a:gd name="T53" fmla="*/ 115 h 130"/>
                <a:gd name="T54" fmla="*/ 4 w 142"/>
                <a:gd name="T55" fmla="*/ 106 h 130"/>
                <a:gd name="T56" fmla="*/ 3 w 142"/>
                <a:gd name="T57" fmla="*/ 101 h 130"/>
                <a:gd name="T58" fmla="*/ 7 w 142"/>
                <a:gd name="T59" fmla="*/ 72 h 130"/>
                <a:gd name="T60" fmla="*/ 13 w 142"/>
                <a:gd name="T61" fmla="*/ 69 h 130"/>
                <a:gd name="T62" fmla="*/ 18 w 142"/>
                <a:gd name="T63" fmla="*/ 66 h 130"/>
                <a:gd name="T64" fmla="*/ 37 w 142"/>
                <a:gd name="T65" fmla="*/ 42 h 130"/>
                <a:gd name="T66" fmla="*/ 45 w 142"/>
                <a:gd name="T67" fmla="*/ 27 h 130"/>
                <a:gd name="T68" fmla="*/ 44 w 142"/>
                <a:gd name="T69" fmla="*/ 6 h 130"/>
                <a:gd name="T70" fmla="*/ 44 w 142"/>
                <a:gd name="T71" fmla="*/ 0 h 130"/>
                <a:gd name="T72" fmla="*/ 46 w 14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30">
                  <a:moveTo>
                    <a:pt x="46" y="0"/>
                  </a:moveTo>
                  <a:cubicBezTo>
                    <a:pt x="48" y="8"/>
                    <a:pt x="50" y="16"/>
                    <a:pt x="52" y="25"/>
                  </a:cubicBezTo>
                  <a:cubicBezTo>
                    <a:pt x="62" y="23"/>
                    <a:pt x="72" y="21"/>
                    <a:pt x="82" y="19"/>
                  </a:cubicBezTo>
                  <a:cubicBezTo>
                    <a:pt x="85" y="26"/>
                    <a:pt x="87" y="32"/>
                    <a:pt x="89" y="40"/>
                  </a:cubicBezTo>
                  <a:cubicBezTo>
                    <a:pt x="93" y="36"/>
                    <a:pt x="96" y="32"/>
                    <a:pt x="100" y="29"/>
                  </a:cubicBezTo>
                  <a:cubicBezTo>
                    <a:pt x="102" y="27"/>
                    <a:pt x="105" y="26"/>
                    <a:pt x="107" y="26"/>
                  </a:cubicBezTo>
                  <a:cubicBezTo>
                    <a:pt x="112" y="25"/>
                    <a:pt x="116" y="25"/>
                    <a:pt x="119" y="21"/>
                  </a:cubicBezTo>
                  <a:cubicBezTo>
                    <a:pt x="126" y="14"/>
                    <a:pt x="132" y="14"/>
                    <a:pt x="139" y="21"/>
                  </a:cubicBezTo>
                  <a:cubicBezTo>
                    <a:pt x="140" y="22"/>
                    <a:pt x="141" y="23"/>
                    <a:pt x="142" y="24"/>
                  </a:cubicBezTo>
                  <a:cubicBezTo>
                    <a:pt x="135" y="25"/>
                    <a:pt x="129" y="26"/>
                    <a:pt x="123" y="27"/>
                  </a:cubicBezTo>
                  <a:cubicBezTo>
                    <a:pt x="121" y="27"/>
                    <a:pt x="120" y="28"/>
                    <a:pt x="119" y="30"/>
                  </a:cubicBezTo>
                  <a:cubicBezTo>
                    <a:pt x="118" y="34"/>
                    <a:pt x="116" y="38"/>
                    <a:pt x="115" y="43"/>
                  </a:cubicBezTo>
                  <a:cubicBezTo>
                    <a:pt x="114" y="47"/>
                    <a:pt x="112" y="50"/>
                    <a:pt x="107" y="49"/>
                  </a:cubicBezTo>
                  <a:cubicBezTo>
                    <a:pt x="103" y="49"/>
                    <a:pt x="101" y="52"/>
                    <a:pt x="102" y="56"/>
                  </a:cubicBezTo>
                  <a:cubicBezTo>
                    <a:pt x="102" y="59"/>
                    <a:pt x="101" y="62"/>
                    <a:pt x="101" y="66"/>
                  </a:cubicBezTo>
                  <a:cubicBezTo>
                    <a:pt x="96" y="67"/>
                    <a:pt x="91" y="67"/>
                    <a:pt x="86" y="68"/>
                  </a:cubicBezTo>
                  <a:cubicBezTo>
                    <a:pt x="85" y="71"/>
                    <a:pt x="85" y="73"/>
                    <a:pt x="84" y="76"/>
                  </a:cubicBezTo>
                  <a:cubicBezTo>
                    <a:pt x="84" y="80"/>
                    <a:pt x="83" y="85"/>
                    <a:pt x="79" y="88"/>
                  </a:cubicBezTo>
                  <a:cubicBezTo>
                    <a:pt x="78" y="89"/>
                    <a:pt x="77" y="92"/>
                    <a:pt x="77" y="94"/>
                  </a:cubicBezTo>
                  <a:cubicBezTo>
                    <a:pt x="76" y="96"/>
                    <a:pt x="76" y="99"/>
                    <a:pt x="76" y="102"/>
                  </a:cubicBezTo>
                  <a:cubicBezTo>
                    <a:pt x="75" y="110"/>
                    <a:pt x="72" y="116"/>
                    <a:pt x="62" y="116"/>
                  </a:cubicBezTo>
                  <a:cubicBezTo>
                    <a:pt x="61" y="116"/>
                    <a:pt x="59" y="117"/>
                    <a:pt x="58" y="118"/>
                  </a:cubicBezTo>
                  <a:cubicBezTo>
                    <a:pt x="57" y="122"/>
                    <a:pt x="54" y="122"/>
                    <a:pt x="51" y="122"/>
                  </a:cubicBezTo>
                  <a:cubicBezTo>
                    <a:pt x="47" y="122"/>
                    <a:pt x="44" y="122"/>
                    <a:pt x="40" y="122"/>
                  </a:cubicBezTo>
                  <a:cubicBezTo>
                    <a:pt x="40" y="126"/>
                    <a:pt x="40" y="130"/>
                    <a:pt x="34" y="130"/>
                  </a:cubicBezTo>
                  <a:cubicBezTo>
                    <a:pt x="34" y="129"/>
                    <a:pt x="33" y="129"/>
                    <a:pt x="33" y="128"/>
                  </a:cubicBezTo>
                  <a:cubicBezTo>
                    <a:pt x="29" y="122"/>
                    <a:pt x="24" y="118"/>
                    <a:pt x="17" y="115"/>
                  </a:cubicBezTo>
                  <a:cubicBezTo>
                    <a:pt x="12" y="113"/>
                    <a:pt x="8" y="109"/>
                    <a:pt x="4" y="106"/>
                  </a:cubicBezTo>
                  <a:cubicBezTo>
                    <a:pt x="3" y="105"/>
                    <a:pt x="3" y="102"/>
                    <a:pt x="3" y="101"/>
                  </a:cubicBezTo>
                  <a:cubicBezTo>
                    <a:pt x="0" y="90"/>
                    <a:pt x="4" y="81"/>
                    <a:pt x="7" y="72"/>
                  </a:cubicBezTo>
                  <a:cubicBezTo>
                    <a:pt x="8" y="70"/>
                    <a:pt x="11" y="70"/>
                    <a:pt x="13" y="69"/>
                  </a:cubicBezTo>
                  <a:cubicBezTo>
                    <a:pt x="15" y="68"/>
                    <a:pt x="17" y="67"/>
                    <a:pt x="18" y="66"/>
                  </a:cubicBezTo>
                  <a:cubicBezTo>
                    <a:pt x="20" y="55"/>
                    <a:pt x="28" y="48"/>
                    <a:pt x="37" y="42"/>
                  </a:cubicBezTo>
                  <a:cubicBezTo>
                    <a:pt x="42" y="38"/>
                    <a:pt x="45" y="34"/>
                    <a:pt x="45" y="27"/>
                  </a:cubicBezTo>
                  <a:cubicBezTo>
                    <a:pt x="44" y="20"/>
                    <a:pt x="44" y="13"/>
                    <a:pt x="44" y="6"/>
                  </a:cubicBezTo>
                  <a:cubicBezTo>
                    <a:pt x="44" y="4"/>
                    <a:pt x="44" y="2"/>
                    <a:pt x="44" y="0"/>
                  </a:cubicBezTo>
                  <a:cubicBezTo>
                    <a:pt x="45" y="0"/>
                    <a:pt x="45" y="0"/>
                    <a:pt x="46" y="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45"/>
            <p:cNvSpPr>
              <a:spLocks/>
            </p:cNvSpPr>
            <p:nvPr/>
          </p:nvSpPr>
          <p:spPr bwMode="auto">
            <a:xfrm>
              <a:off x="5530400" y="2101226"/>
              <a:ext cx="350838" cy="852488"/>
            </a:xfrm>
            <a:custGeom>
              <a:avLst/>
              <a:gdLst>
                <a:gd name="T0" fmla="*/ 14 w 76"/>
                <a:gd name="T1" fmla="*/ 47 h 184"/>
                <a:gd name="T2" fmla="*/ 0 w 76"/>
                <a:gd name="T3" fmla="*/ 61 h 184"/>
                <a:gd name="T4" fmla="*/ 4 w 76"/>
                <a:gd name="T5" fmla="*/ 46 h 184"/>
                <a:gd name="T6" fmla="*/ 14 w 76"/>
                <a:gd name="T7" fmla="*/ 25 h 184"/>
                <a:gd name="T8" fmla="*/ 19 w 76"/>
                <a:gd name="T9" fmla="*/ 23 h 184"/>
                <a:gd name="T10" fmla="*/ 31 w 76"/>
                <a:gd name="T11" fmla="*/ 20 h 184"/>
                <a:gd name="T12" fmla="*/ 42 w 76"/>
                <a:gd name="T13" fmla="*/ 13 h 184"/>
                <a:gd name="T14" fmla="*/ 76 w 76"/>
                <a:gd name="T15" fmla="*/ 0 h 184"/>
                <a:gd name="T16" fmla="*/ 72 w 76"/>
                <a:gd name="T17" fmla="*/ 13 h 184"/>
                <a:gd name="T18" fmla="*/ 75 w 76"/>
                <a:gd name="T19" fmla="*/ 26 h 184"/>
                <a:gd name="T20" fmla="*/ 62 w 76"/>
                <a:gd name="T21" fmla="*/ 36 h 184"/>
                <a:gd name="T22" fmla="*/ 50 w 76"/>
                <a:gd name="T23" fmla="*/ 50 h 184"/>
                <a:gd name="T24" fmla="*/ 43 w 76"/>
                <a:gd name="T25" fmla="*/ 67 h 184"/>
                <a:gd name="T26" fmla="*/ 42 w 76"/>
                <a:gd name="T27" fmla="*/ 76 h 184"/>
                <a:gd name="T28" fmla="*/ 44 w 76"/>
                <a:gd name="T29" fmla="*/ 107 h 184"/>
                <a:gd name="T30" fmla="*/ 53 w 76"/>
                <a:gd name="T31" fmla="*/ 126 h 184"/>
                <a:gd name="T32" fmla="*/ 54 w 76"/>
                <a:gd name="T33" fmla="*/ 134 h 184"/>
                <a:gd name="T34" fmla="*/ 48 w 76"/>
                <a:gd name="T35" fmla="*/ 166 h 184"/>
                <a:gd name="T36" fmla="*/ 45 w 76"/>
                <a:gd name="T37" fmla="*/ 171 h 184"/>
                <a:gd name="T38" fmla="*/ 27 w 76"/>
                <a:gd name="T39" fmla="*/ 184 h 184"/>
                <a:gd name="T40" fmla="*/ 12 w 76"/>
                <a:gd name="T41" fmla="*/ 163 h 184"/>
                <a:gd name="T42" fmla="*/ 10 w 76"/>
                <a:gd name="T43" fmla="*/ 145 h 184"/>
                <a:gd name="T44" fmla="*/ 10 w 76"/>
                <a:gd name="T45" fmla="*/ 142 h 184"/>
                <a:gd name="T46" fmla="*/ 7 w 76"/>
                <a:gd name="T47" fmla="*/ 116 h 184"/>
                <a:gd name="T48" fmla="*/ 6 w 76"/>
                <a:gd name="T49" fmla="*/ 95 h 184"/>
                <a:gd name="T50" fmla="*/ 6 w 76"/>
                <a:gd name="T51" fmla="*/ 91 h 184"/>
                <a:gd name="T52" fmla="*/ 13 w 76"/>
                <a:gd name="T53" fmla="*/ 60 h 184"/>
                <a:gd name="T54" fmla="*/ 14 w 76"/>
                <a:gd name="T5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184">
                  <a:moveTo>
                    <a:pt x="14" y="47"/>
                  </a:moveTo>
                  <a:cubicBezTo>
                    <a:pt x="9" y="52"/>
                    <a:pt x="5" y="56"/>
                    <a:pt x="0" y="61"/>
                  </a:cubicBezTo>
                  <a:cubicBezTo>
                    <a:pt x="2" y="55"/>
                    <a:pt x="4" y="51"/>
                    <a:pt x="4" y="46"/>
                  </a:cubicBezTo>
                  <a:cubicBezTo>
                    <a:pt x="5" y="37"/>
                    <a:pt x="11" y="32"/>
                    <a:pt x="14" y="25"/>
                  </a:cubicBezTo>
                  <a:cubicBezTo>
                    <a:pt x="15" y="24"/>
                    <a:pt x="17" y="23"/>
                    <a:pt x="19" y="23"/>
                  </a:cubicBezTo>
                  <a:cubicBezTo>
                    <a:pt x="23" y="22"/>
                    <a:pt x="27" y="22"/>
                    <a:pt x="31" y="20"/>
                  </a:cubicBezTo>
                  <a:cubicBezTo>
                    <a:pt x="35" y="18"/>
                    <a:pt x="38" y="15"/>
                    <a:pt x="42" y="13"/>
                  </a:cubicBezTo>
                  <a:cubicBezTo>
                    <a:pt x="52" y="4"/>
                    <a:pt x="63" y="0"/>
                    <a:pt x="76" y="0"/>
                  </a:cubicBezTo>
                  <a:cubicBezTo>
                    <a:pt x="75" y="5"/>
                    <a:pt x="73" y="9"/>
                    <a:pt x="72" y="13"/>
                  </a:cubicBezTo>
                  <a:cubicBezTo>
                    <a:pt x="72" y="17"/>
                    <a:pt x="74" y="21"/>
                    <a:pt x="75" y="26"/>
                  </a:cubicBezTo>
                  <a:cubicBezTo>
                    <a:pt x="67" y="25"/>
                    <a:pt x="65" y="31"/>
                    <a:pt x="62" y="36"/>
                  </a:cubicBezTo>
                  <a:cubicBezTo>
                    <a:pt x="59" y="42"/>
                    <a:pt x="55" y="46"/>
                    <a:pt x="50" y="50"/>
                  </a:cubicBezTo>
                  <a:cubicBezTo>
                    <a:pt x="44" y="54"/>
                    <a:pt x="41" y="59"/>
                    <a:pt x="43" y="67"/>
                  </a:cubicBezTo>
                  <a:cubicBezTo>
                    <a:pt x="44" y="70"/>
                    <a:pt x="44" y="73"/>
                    <a:pt x="42" y="76"/>
                  </a:cubicBezTo>
                  <a:cubicBezTo>
                    <a:pt x="38" y="87"/>
                    <a:pt x="40" y="97"/>
                    <a:pt x="44" y="107"/>
                  </a:cubicBezTo>
                  <a:cubicBezTo>
                    <a:pt x="46" y="114"/>
                    <a:pt x="50" y="120"/>
                    <a:pt x="53" y="126"/>
                  </a:cubicBezTo>
                  <a:cubicBezTo>
                    <a:pt x="54" y="128"/>
                    <a:pt x="54" y="132"/>
                    <a:pt x="54" y="134"/>
                  </a:cubicBezTo>
                  <a:cubicBezTo>
                    <a:pt x="52" y="145"/>
                    <a:pt x="50" y="156"/>
                    <a:pt x="48" y="166"/>
                  </a:cubicBezTo>
                  <a:cubicBezTo>
                    <a:pt x="47" y="168"/>
                    <a:pt x="46" y="170"/>
                    <a:pt x="45" y="171"/>
                  </a:cubicBezTo>
                  <a:cubicBezTo>
                    <a:pt x="39" y="175"/>
                    <a:pt x="34" y="179"/>
                    <a:pt x="27" y="184"/>
                  </a:cubicBezTo>
                  <a:cubicBezTo>
                    <a:pt x="22" y="177"/>
                    <a:pt x="16" y="170"/>
                    <a:pt x="12" y="163"/>
                  </a:cubicBezTo>
                  <a:cubicBezTo>
                    <a:pt x="10" y="158"/>
                    <a:pt x="11" y="151"/>
                    <a:pt x="10" y="145"/>
                  </a:cubicBezTo>
                  <a:cubicBezTo>
                    <a:pt x="10" y="144"/>
                    <a:pt x="11" y="142"/>
                    <a:pt x="10" y="142"/>
                  </a:cubicBezTo>
                  <a:cubicBezTo>
                    <a:pt x="5" y="134"/>
                    <a:pt x="8" y="125"/>
                    <a:pt x="7" y="116"/>
                  </a:cubicBezTo>
                  <a:cubicBezTo>
                    <a:pt x="7" y="109"/>
                    <a:pt x="7" y="102"/>
                    <a:pt x="6" y="95"/>
                  </a:cubicBezTo>
                  <a:cubicBezTo>
                    <a:pt x="6" y="93"/>
                    <a:pt x="6" y="92"/>
                    <a:pt x="6" y="91"/>
                  </a:cubicBezTo>
                  <a:cubicBezTo>
                    <a:pt x="12" y="81"/>
                    <a:pt x="11" y="70"/>
                    <a:pt x="13" y="60"/>
                  </a:cubicBezTo>
                  <a:cubicBezTo>
                    <a:pt x="14" y="56"/>
                    <a:pt x="14" y="52"/>
                    <a:pt x="14" y="47"/>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46"/>
            <p:cNvSpPr>
              <a:spLocks/>
            </p:cNvSpPr>
            <p:nvPr/>
          </p:nvSpPr>
          <p:spPr bwMode="auto">
            <a:xfrm>
              <a:off x="5187500" y="1912426"/>
              <a:ext cx="781050" cy="369888"/>
            </a:xfrm>
            <a:custGeom>
              <a:avLst/>
              <a:gdLst>
                <a:gd name="T0" fmla="*/ 139 w 169"/>
                <a:gd name="T1" fmla="*/ 18 h 80"/>
                <a:gd name="T2" fmla="*/ 140 w 169"/>
                <a:gd name="T3" fmla="*/ 23 h 80"/>
                <a:gd name="T4" fmla="*/ 140 w 169"/>
                <a:gd name="T5" fmla="*/ 28 h 80"/>
                <a:gd name="T6" fmla="*/ 155 w 169"/>
                <a:gd name="T7" fmla="*/ 28 h 80"/>
                <a:gd name="T8" fmla="*/ 162 w 169"/>
                <a:gd name="T9" fmla="*/ 30 h 80"/>
                <a:gd name="T10" fmla="*/ 169 w 169"/>
                <a:gd name="T11" fmla="*/ 38 h 80"/>
                <a:gd name="T12" fmla="*/ 141 w 169"/>
                <a:gd name="T13" fmla="*/ 41 h 80"/>
                <a:gd name="T14" fmla="*/ 116 w 169"/>
                <a:gd name="T15" fmla="*/ 51 h 80"/>
                <a:gd name="T16" fmla="*/ 90 w 169"/>
                <a:gd name="T17" fmla="*/ 64 h 80"/>
                <a:gd name="T18" fmla="*/ 84 w 169"/>
                <a:gd name="T19" fmla="*/ 67 h 80"/>
                <a:gd name="T20" fmla="*/ 76 w 169"/>
                <a:gd name="T21" fmla="*/ 80 h 80"/>
                <a:gd name="T22" fmla="*/ 63 w 169"/>
                <a:gd name="T23" fmla="*/ 57 h 80"/>
                <a:gd name="T24" fmla="*/ 55 w 169"/>
                <a:gd name="T25" fmla="*/ 53 h 80"/>
                <a:gd name="T26" fmla="*/ 6 w 169"/>
                <a:gd name="T27" fmla="*/ 44 h 80"/>
                <a:gd name="T28" fmla="*/ 4 w 169"/>
                <a:gd name="T29" fmla="*/ 43 h 80"/>
                <a:gd name="T30" fmla="*/ 0 w 169"/>
                <a:gd name="T31" fmla="*/ 40 h 80"/>
                <a:gd name="T32" fmla="*/ 12 w 169"/>
                <a:gd name="T33" fmla="*/ 31 h 80"/>
                <a:gd name="T34" fmla="*/ 27 w 169"/>
                <a:gd name="T35" fmla="*/ 23 h 80"/>
                <a:gd name="T36" fmla="*/ 48 w 169"/>
                <a:gd name="T37" fmla="*/ 2 h 80"/>
                <a:gd name="T38" fmla="*/ 53 w 169"/>
                <a:gd name="T39" fmla="*/ 0 h 80"/>
                <a:gd name="T40" fmla="*/ 54 w 169"/>
                <a:gd name="T41" fmla="*/ 1 h 80"/>
                <a:gd name="T42" fmla="*/ 45 w 169"/>
                <a:gd name="T43" fmla="*/ 12 h 80"/>
                <a:gd name="T44" fmla="*/ 42 w 169"/>
                <a:gd name="T45" fmla="*/ 23 h 80"/>
                <a:gd name="T46" fmla="*/ 44 w 169"/>
                <a:gd name="T47" fmla="*/ 28 h 80"/>
                <a:gd name="T48" fmla="*/ 52 w 169"/>
                <a:gd name="T49" fmla="*/ 23 h 80"/>
                <a:gd name="T50" fmla="*/ 64 w 169"/>
                <a:gd name="T51" fmla="*/ 24 h 80"/>
                <a:gd name="T52" fmla="*/ 70 w 169"/>
                <a:gd name="T53" fmla="*/ 29 h 80"/>
                <a:gd name="T54" fmla="*/ 89 w 169"/>
                <a:gd name="T55" fmla="*/ 36 h 80"/>
                <a:gd name="T56" fmla="*/ 114 w 169"/>
                <a:gd name="T57" fmla="*/ 27 h 80"/>
                <a:gd name="T58" fmla="*/ 119 w 169"/>
                <a:gd name="T59" fmla="*/ 25 h 80"/>
                <a:gd name="T60" fmla="*/ 139 w 169"/>
                <a:gd name="T61"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80">
                  <a:moveTo>
                    <a:pt x="139" y="18"/>
                  </a:moveTo>
                  <a:cubicBezTo>
                    <a:pt x="139" y="20"/>
                    <a:pt x="140" y="21"/>
                    <a:pt x="140" y="23"/>
                  </a:cubicBezTo>
                  <a:cubicBezTo>
                    <a:pt x="140" y="24"/>
                    <a:pt x="140" y="26"/>
                    <a:pt x="140" y="28"/>
                  </a:cubicBezTo>
                  <a:cubicBezTo>
                    <a:pt x="145" y="28"/>
                    <a:pt x="150" y="28"/>
                    <a:pt x="155" y="28"/>
                  </a:cubicBezTo>
                  <a:cubicBezTo>
                    <a:pt x="158" y="27"/>
                    <a:pt x="160" y="28"/>
                    <a:pt x="162" y="30"/>
                  </a:cubicBezTo>
                  <a:cubicBezTo>
                    <a:pt x="164" y="33"/>
                    <a:pt x="166" y="36"/>
                    <a:pt x="169" y="38"/>
                  </a:cubicBezTo>
                  <a:cubicBezTo>
                    <a:pt x="159" y="39"/>
                    <a:pt x="150" y="41"/>
                    <a:pt x="141" y="41"/>
                  </a:cubicBezTo>
                  <a:cubicBezTo>
                    <a:pt x="131" y="42"/>
                    <a:pt x="122" y="46"/>
                    <a:pt x="116" y="51"/>
                  </a:cubicBezTo>
                  <a:cubicBezTo>
                    <a:pt x="108" y="58"/>
                    <a:pt x="100" y="62"/>
                    <a:pt x="90" y="64"/>
                  </a:cubicBezTo>
                  <a:cubicBezTo>
                    <a:pt x="88" y="64"/>
                    <a:pt x="86" y="66"/>
                    <a:pt x="84" y="67"/>
                  </a:cubicBezTo>
                  <a:cubicBezTo>
                    <a:pt x="81" y="71"/>
                    <a:pt x="79" y="75"/>
                    <a:pt x="76" y="80"/>
                  </a:cubicBezTo>
                  <a:cubicBezTo>
                    <a:pt x="71" y="72"/>
                    <a:pt x="67" y="65"/>
                    <a:pt x="63" y="57"/>
                  </a:cubicBezTo>
                  <a:cubicBezTo>
                    <a:pt x="61" y="54"/>
                    <a:pt x="59" y="53"/>
                    <a:pt x="55" y="53"/>
                  </a:cubicBezTo>
                  <a:cubicBezTo>
                    <a:pt x="38" y="53"/>
                    <a:pt x="22" y="48"/>
                    <a:pt x="6" y="44"/>
                  </a:cubicBezTo>
                  <a:cubicBezTo>
                    <a:pt x="5" y="44"/>
                    <a:pt x="4" y="43"/>
                    <a:pt x="4" y="43"/>
                  </a:cubicBezTo>
                  <a:cubicBezTo>
                    <a:pt x="3" y="42"/>
                    <a:pt x="1" y="41"/>
                    <a:pt x="0" y="40"/>
                  </a:cubicBezTo>
                  <a:cubicBezTo>
                    <a:pt x="2" y="34"/>
                    <a:pt x="6" y="31"/>
                    <a:pt x="12" y="31"/>
                  </a:cubicBezTo>
                  <a:cubicBezTo>
                    <a:pt x="19" y="31"/>
                    <a:pt x="23" y="28"/>
                    <a:pt x="27" y="23"/>
                  </a:cubicBezTo>
                  <a:cubicBezTo>
                    <a:pt x="34" y="16"/>
                    <a:pt x="41" y="9"/>
                    <a:pt x="48" y="2"/>
                  </a:cubicBezTo>
                  <a:cubicBezTo>
                    <a:pt x="49" y="1"/>
                    <a:pt x="51" y="1"/>
                    <a:pt x="53" y="0"/>
                  </a:cubicBezTo>
                  <a:cubicBezTo>
                    <a:pt x="53" y="0"/>
                    <a:pt x="54" y="1"/>
                    <a:pt x="54" y="1"/>
                  </a:cubicBezTo>
                  <a:cubicBezTo>
                    <a:pt x="51" y="5"/>
                    <a:pt x="48" y="8"/>
                    <a:pt x="45" y="12"/>
                  </a:cubicBezTo>
                  <a:cubicBezTo>
                    <a:pt x="41" y="15"/>
                    <a:pt x="40" y="19"/>
                    <a:pt x="42" y="23"/>
                  </a:cubicBezTo>
                  <a:cubicBezTo>
                    <a:pt x="43" y="25"/>
                    <a:pt x="43" y="26"/>
                    <a:pt x="44" y="28"/>
                  </a:cubicBezTo>
                  <a:cubicBezTo>
                    <a:pt x="47" y="26"/>
                    <a:pt x="50" y="25"/>
                    <a:pt x="52" y="23"/>
                  </a:cubicBezTo>
                  <a:cubicBezTo>
                    <a:pt x="56" y="20"/>
                    <a:pt x="61" y="21"/>
                    <a:pt x="64" y="24"/>
                  </a:cubicBezTo>
                  <a:cubicBezTo>
                    <a:pt x="66" y="25"/>
                    <a:pt x="68" y="27"/>
                    <a:pt x="70" y="29"/>
                  </a:cubicBezTo>
                  <a:cubicBezTo>
                    <a:pt x="75" y="36"/>
                    <a:pt x="82" y="36"/>
                    <a:pt x="89" y="36"/>
                  </a:cubicBezTo>
                  <a:cubicBezTo>
                    <a:pt x="98" y="35"/>
                    <a:pt x="107" y="33"/>
                    <a:pt x="114" y="27"/>
                  </a:cubicBezTo>
                  <a:cubicBezTo>
                    <a:pt x="115" y="26"/>
                    <a:pt x="117" y="26"/>
                    <a:pt x="119" y="25"/>
                  </a:cubicBezTo>
                  <a:cubicBezTo>
                    <a:pt x="125" y="23"/>
                    <a:pt x="132" y="21"/>
                    <a:pt x="139" y="18"/>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47"/>
            <p:cNvSpPr>
              <a:spLocks/>
            </p:cNvSpPr>
            <p:nvPr/>
          </p:nvSpPr>
          <p:spPr bwMode="auto">
            <a:xfrm>
              <a:off x="7598350" y="1864801"/>
              <a:ext cx="217488" cy="473075"/>
            </a:xfrm>
            <a:custGeom>
              <a:avLst/>
              <a:gdLst>
                <a:gd name="T0" fmla="*/ 14 w 47"/>
                <a:gd name="T1" fmla="*/ 0 h 102"/>
                <a:gd name="T2" fmla="*/ 35 w 47"/>
                <a:gd name="T3" fmla="*/ 56 h 102"/>
                <a:gd name="T4" fmla="*/ 44 w 47"/>
                <a:gd name="T5" fmla="*/ 72 h 102"/>
                <a:gd name="T6" fmla="*/ 44 w 47"/>
                <a:gd name="T7" fmla="*/ 89 h 102"/>
                <a:gd name="T8" fmla="*/ 33 w 47"/>
                <a:gd name="T9" fmla="*/ 95 h 102"/>
                <a:gd name="T10" fmla="*/ 9 w 47"/>
                <a:gd name="T11" fmla="*/ 101 h 102"/>
                <a:gd name="T12" fmla="*/ 4 w 47"/>
                <a:gd name="T13" fmla="*/ 98 h 102"/>
                <a:gd name="T14" fmla="*/ 0 w 47"/>
                <a:gd name="T15" fmla="*/ 84 h 102"/>
                <a:gd name="T16" fmla="*/ 2 w 47"/>
                <a:gd name="T17" fmla="*/ 49 h 102"/>
                <a:gd name="T18" fmla="*/ 6 w 47"/>
                <a:gd name="T19" fmla="*/ 39 h 102"/>
                <a:gd name="T20" fmla="*/ 11 w 47"/>
                <a:gd name="T21" fmla="*/ 26 h 102"/>
                <a:gd name="T22" fmla="*/ 10 w 47"/>
                <a:gd name="T23" fmla="*/ 23 h 102"/>
                <a:gd name="T24" fmla="*/ 6 w 47"/>
                <a:gd name="T25" fmla="*/ 11 h 102"/>
                <a:gd name="T26" fmla="*/ 14 w 47"/>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02">
                  <a:moveTo>
                    <a:pt x="14" y="0"/>
                  </a:moveTo>
                  <a:cubicBezTo>
                    <a:pt x="21" y="19"/>
                    <a:pt x="27" y="38"/>
                    <a:pt x="35" y="56"/>
                  </a:cubicBezTo>
                  <a:cubicBezTo>
                    <a:pt x="37" y="62"/>
                    <a:pt x="41" y="67"/>
                    <a:pt x="44" y="72"/>
                  </a:cubicBezTo>
                  <a:cubicBezTo>
                    <a:pt x="47" y="75"/>
                    <a:pt x="47" y="86"/>
                    <a:pt x="44" y="89"/>
                  </a:cubicBezTo>
                  <a:cubicBezTo>
                    <a:pt x="41" y="91"/>
                    <a:pt x="37" y="94"/>
                    <a:pt x="33" y="95"/>
                  </a:cubicBezTo>
                  <a:cubicBezTo>
                    <a:pt x="26" y="97"/>
                    <a:pt x="17" y="99"/>
                    <a:pt x="9" y="101"/>
                  </a:cubicBezTo>
                  <a:cubicBezTo>
                    <a:pt x="6" y="102"/>
                    <a:pt x="5" y="101"/>
                    <a:pt x="4" y="98"/>
                  </a:cubicBezTo>
                  <a:cubicBezTo>
                    <a:pt x="1" y="94"/>
                    <a:pt x="0" y="89"/>
                    <a:pt x="0" y="84"/>
                  </a:cubicBezTo>
                  <a:cubicBezTo>
                    <a:pt x="1" y="72"/>
                    <a:pt x="1" y="61"/>
                    <a:pt x="2" y="49"/>
                  </a:cubicBezTo>
                  <a:cubicBezTo>
                    <a:pt x="2" y="45"/>
                    <a:pt x="3" y="42"/>
                    <a:pt x="6" y="39"/>
                  </a:cubicBezTo>
                  <a:cubicBezTo>
                    <a:pt x="10" y="36"/>
                    <a:pt x="10" y="31"/>
                    <a:pt x="11" y="26"/>
                  </a:cubicBezTo>
                  <a:cubicBezTo>
                    <a:pt x="12" y="25"/>
                    <a:pt x="11" y="23"/>
                    <a:pt x="10" y="23"/>
                  </a:cubicBezTo>
                  <a:cubicBezTo>
                    <a:pt x="4" y="21"/>
                    <a:pt x="6" y="16"/>
                    <a:pt x="6" y="11"/>
                  </a:cubicBezTo>
                  <a:cubicBezTo>
                    <a:pt x="5" y="7"/>
                    <a:pt x="9" y="2"/>
                    <a:pt x="14" y="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48"/>
            <p:cNvSpPr>
              <a:spLocks/>
            </p:cNvSpPr>
            <p:nvPr/>
          </p:nvSpPr>
          <p:spPr bwMode="auto">
            <a:xfrm>
              <a:off x="7395263" y="1927451"/>
              <a:ext cx="244475" cy="427038"/>
            </a:xfrm>
            <a:custGeom>
              <a:avLst/>
              <a:gdLst>
                <a:gd name="T0" fmla="*/ 46 w 53"/>
                <a:gd name="T1" fmla="*/ 88 h 92"/>
                <a:gd name="T2" fmla="*/ 31 w 53"/>
                <a:gd name="T3" fmla="*/ 92 h 92"/>
                <a:gd name="T4" fmla="*/ 25 w 53"/>
                <a:gd name="T5" fmla="*/ 68 h 92"/>
                <a:gd name="T6" fmla="*/ 18 w 53"/>
                <a:gd name="T7" fmla="*/ 62 h 92"/>
                <a:gd name="T8" fmla="*/ 14 w 53"/>
                <a:gd name="T9" fmla="*/ 62 h 92"/>
                <a:gd name="T10" fmla="*/ 0 w 53"/>
                <a:gd name="T11" fmla="*/ 12 h 92"/>
                <a:gd name="T12" fmla="*/ 47 w 53"/>
                <a:gd name="T13" fmla="*/ 0 h 92"/>
                <a:gd name="T14" fmla="*/ 52 w 53"/>
                <a:gd name="T15" fmla="*/ 10 h 92"/>
                <a:gd name="T16" fmla="*/ 52 w 53"/>
                <a:gd name="T17" fmla="*/ 12 h 92"/>
                <a:gd name="T18" fmla="*/ 50 w 53"/>
                <a:gd name="T19" fmla="*/ 20 h 92"/>
                <a:gd name="T20" fmla="*/ 43 w 53"/>
                <a:gd name="T21" fmla="*/ 41 h 92"/>
                <a:gd name="T22" fmla="*/ 42 w 53"/>
                <a:gd name="T23" fmla="*/ 73 h 92"/>
                <a:gd name="T24" fmla="*/ 46 w 53"/>
                <a:gd name="T25"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2">
                  <a:moveTo>
                    <a:pt x="46" y="88"/>
                  </a:moveTo>
                  <a:cubicBezTo>
                    <a:pt x="42" y="89"/>
                    <a:pt x="37" y="91"/>
                    <a:pt x="31" y="92"/>
                  </a:cubicBezTo>
                  <a:cubicBezTo>
                    <a:pt x="29" y="84"/>
                    <a:pt x="27" y="76"/>
                    <a:pt x="25" y="68"/>
                  </a:cubicBezTo>
                  <a:cubicBezTo>
                    <a:pt x="24" y="63"/>
                    <a:pt x="22" y="61"/>
                    <a:pt x="18" y="62"/>
                  </a:cubicBezTo>
                  <a:cubicBezTo>
                    <a:pt x="17" y="62"/>
                    <a:pt x="16" y="62"/>
                    <a:pt x="14" y="62"/>
                  </a:cubicBezTo>
                  <a:cubicBezTo>
                    <a:pt x="13" y="45"/>
                    <a:pt x="9" y="28"/>
                    <a:pt x="0" y="12"/>
                  </a:cubicBezTo>
                  <a:cubicBezTo>
                    <a:pt x="16" y="8"/>
                    <a:pt x="31" y="4"/>
                    <a:pt x="47" y="0"/>
                  </a:cubicBezTo>
                  <a:cubicBezTo>
                    <a:pt x="47" y="5"/>
                    <a:pt x="47" y="8"/>
                    <a:pt x="52" y="10"/>
                  </a:cubicBezTo>
                  <a:cubicBezTo>
                    <a:pt x="52" y="10"/>
                    <a:pt x="53" y="11"/>
                    <a:pt x="52" y="12"/>
                  </a:cubicBezTo>
                  <a:cubicBezTo>
                    <a:pt x="52" y="15"/>
                    <a:pt x="52" y="18"/>
                    <a:pt x="50" y="20"/>
                  </a:cubicBezTo>
                  <a:cubicBezTo>
                    <a:pt x="43" y="25"/>
                    <a:pt x="43" y="33"/>
                    <a:pt x="43" y="41"/>
                  </a:cubicBezTo>
                  <a:cubicBezTo>
                    <a:pt x="43" y="52"/>
                    <a:pt x="41" y="62"/>
                    <a:pt x="42" y="73"/>
                  </a:cubicBezTo>
                  <a:cubicBezTo>
                    <a:pt x="42" y="78"/>
                    <a:pt x="44" y="83"/>
                    <a:pt x="46" y="88"/>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49"/>
            <p:cNvSpPr>
              <a:spLocks/>
            </p:cNvSpPr>
            <p:nvPr/>
          </p:nvSpPr>
          <p:spPr bwMode="auto">
            <a:xfrm>
              <a:off x="7351663" y="2685426"/>
              <a:ext cx="193675" cy="379413"/>
            </a:xfrm>
            <a:custGeom>
              <a:avLst/>
              <a:gdLst>
                <a:gd name="T0" fmla="*/ 28 w 42"/>
                <a:gd name="T1" fmla="*/ 82 h 82"/>
                <a:gd name="T2" fmla="*/ 22 w 42"/>
                <a:gd name="T3" fmla="*/ 80 h 82"/>
                <a:gd name="T4" fmla="*/ 3 w 42"/>
                <a:gd name="T5" fmla="*/ 73 h 82"/>
                <a:gd name="T6" fmla="*/ 3 w 42"/>
                <a:gd name="T7" fmla="*/ 65 h 82"/>
                <a:gd name="T8" fmla="*/ 9 w 42"/>
                <a:gd name="T9" fmla="*/ 59 h 82"/>
                <a:gd name="T10" fmla="*/ 20 w 42"/>
                <a:gd name="T11" fmla="*/ 41 h 82"/>
                <a:gd name="T12" fmla="*/ 6 w 42"/>
                <a:gd name="T13" fmla="*/ 33 h 82"/>
                <a:gd name="T14" fmla="*/ 3 w 42"/>
                <a:gd name="T15" fmla="*/ 27 h 82"/>
                <a:gd name="T16" fmla="*/ 10 w 42"/>
                <a:gd name="T17" fmla="*/ 1 h 82"/>
                <a:gd name="T18" fmla="*/ 12 w 42"/>
                <a:gd name="T19" fmla="*/ 0 h 82"/>
                <a:gd name="T20" fmla="*/ 34 w 42"/>
                <a:gd name="T21" fmla="*/ 6 h 82"/>
                <a:gd name="T22" fmla="*/ 38 w 42"/>
                <a:gd name="T23" fmla="*/ 14 h 82"/>
                <a:gd name="T24" fmla="*/ 33 w 42"/>
                <a:gd name="T25" fmla="*/ 21 h 82"/>
                <a:gd name="T26" fmla="*/ 31 w 42"/>
                <a:gd name="T27" fmla="*/ 22 h 82"/>
                <a:gd name="T28" fmla="*/ 31 w 42"/>
                <a:gd name="T29" fmla="*/ 23 h 82"/>
                <a:gd name="T30" fmla="*/ 38 w 42"/>
                <a:gd name="T31" fmla="*/ 56 h 82"/>
                <a:gd name="T32" fmla="*/ 28 w 42"/>
                <a:gd name="T3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82">
                  <a:moveTo>
                    <a:pt x="28" y="82"/>
                  </a:moveTo>
                  <a:cubicBezTo>
                    <a:pt x="26" y="81"/>
                    <a:pt x="24" y="80"/>
                    <a:pt x="22" y="80"/>
                  </a:cubicBezTo>
                  <a:cubicBezTo>
                    <a:pt x="14" y="81"/>
                    <a:pt x="9" y="76"/>
                    <a:pt x="3" y="73"/>
                  </a:cubicBezTo>
                  <a:cubicBezTo>
                    <a:pt x="0" y="71"/>
                    <a:pt x="1" y="67"/>
                    <a:pt x="3" y="65"/>
                  </a:cubicBezTo>
                  <a:cubicBezTo>
                    <a:pt x="5" y="63"/>
                    <a:pt x="7" y="61"/>
                    <a:pt x="9" y="59"/>
                  </a:cubicBezTo>
                  <a:cubicBezTo>
                    <a:pt x="16" y="55"/>
                    <a:pt x="19" y="49"/>
                    <a:pt x="20" y="41"/>
                  </a:cubicBezTo>
                  <a:cubicBezTo>
                    <a:pt x="16" y="38"/>
                    <a:pt x="11" y="36"/>
                    <a:pt x="6" y="33"/>
                  </a:cubicBezTo>
                  <a:cubicBezTo>
                    <a:pt x="4" y="32"/>
                    <a:pt x="3" y="29"/>
                    <a:pt x="3" y="27"/>
                  </a:cubicBezTo>
                  <a:cubicBezTo>
                    <a:pt x="1" y="18"/>
                    <a:pt x="6" y="10"/>
                    <a:pt x="10" y="1"/>
                  </a:cubicBezTo>
                  <a:cubicBezTo>
                    <a:pt x="10" y="1"/>
                    <a:pt x="11" y="0"/>
                    <a:pt x="12" y="0"/>
                  </a:cubicBezTo>
                  <a:cubicBezTo>
                    <a:pt x="19" y="1"/>
                    <a:pt x="27" y="0"/>
                    <a:pt x="34" y="6"/>
                  </a:cubicBezTo>
                  <a:cubicBezTo>
                    <a:pt x="37" y="8"/>
                    <a:pt x="37" y="11"/>
                    <a:pt x="38" y="14"/>
                  </a:cubicBezTo>
                  <a:cubicBezTo>
                    <a:pt x="40" y="19"/>
                    <a:pt x="35" y="19"/>
                    <a:pt x="33" y="21"/>
                  </a:cubicBezTo>
                  <a:cubicBezTo>
                    <a:pt x="33" y="21"/>
                    <a:pt x="32" y="22"/>
                    <a:pt x="31" y="22"/>
                  </a:cubicBezTo>
                  <a:cubicBezTo>
                    <a:pt x="31" y="22"/>
                    <a:pt x="31" y="23"/>
                    <a:pt x="31" y="23"/>
                  </a:cubicBezTo>
                  <a:cubicBezTo>
                    <a:pt x="42" y="32"/>
                    <a:pt x="39" y="44"/>
                    <a:pt x="38" y="56"/>
                  </a:cubicBezTo>
                  <a:cubicBezTo>
                    <a:pt x="38" y="66"/>
                    <a:pt x="34" y="74"/>
                    <a:pt x="28" y="82"/>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50"/>
            <p:cNvSpPr>
              <a:spLocks/>
            </p:cNvSpPr>
            <p:nvPr/>
          </p:nvSpPr>
          <p:spPr bwMode="auto">
            <a:xfrm>
              <a:off x="6848619" y="2973502"/>
              <a:ext cx="619627" cy="296882"/>
            </a:xfrm>
            <a:custGeom>
              <a:avLst/>
              <a:gdLst>
                <a:gd name="T0" fmla="*/ 111 w 139"/>
                <a:gd name="T1" fmla="*/ 24 h 61"/>
                <a:gd name="T2" fmla="*/ 108 w 139"/>
                <a:gd name="T3" fmla="*/ 3 h 61"/>
                <a:gd name="T4" fmla="*/ 83 w 139"/>
                <a:gd name="T5" fmla="*/ 25 h 61"/>
                <a:gd name="T6" fmla="*/ 94 w 139"/>
                <a:gd name="T7" fmla="*/ 56 h 61"/>
                <a:gd name="T8" fmla="*/ 78 w 139"/>
                <a:gd name="T9" fmla="*/ 61 h 61"/>
                <a:gd name="T10" fmla="*/ 77 w 139"/>
                <a:gd name="T11" fmla="*/ 60 h 61"/>
                <a:gd name="T12" fmla="*/ 82 w 139"/>
                <a:gd name="T13" fmla="*/ 43 h 61"/>
                <a:gd name="T14" fmla="*/ 79 w 139"/>
                <a:gd name="T15" fmla="*/ 39 h 61"/>
                <a:gd name="T16" fmla="*/ 52 w 139"/>
                <a:gd name="T17" fmla="*/ 21 h 61"/>
                <a:gd name="T18" fmla="*/ 43 w 139"/>
                <a:gd name="T19" fmla="*/ 19 h 61"/>
                <a:gd name="T20" fmla="*/ 30 w 139"/>
                <a:gd name="T21" fmla="*/ 23 h 61"/>
                <a:gd name="T22" fmla="*/ 19 w 139"/>
                <a:gd name="T23" fmla="*/ 28 h 61"/>
                <a:gd name="T24" fmla="*/ 10 w 139"/>
                <a:gd name="T25" fmla="*/ 32 h 61"/>
                <a:gd name="T26" fmla="*/ 5 w 139"/>
                <a:gd name="T27" fmla="*/ 38 h 61"/>
                <a:gd name="T28" fmla="*/ 0 w 139"/>
                <a:gd name="T29" fmla="*/ 24 h 61"/>
                <a:gd name="T30" fmla="*/ 113 w 139"/>
                <a:gd name="T31" fmla="*/ 0 h 61"/>
                <a:gd name="T32" fmla="*/ 123 w 139"/>
                <a:gd name="T33" fmla="*/ 48 h 61"/>
                <a:gd name="T34" fmla="*/ 139 w 139"/>
                <a:gd name="T35" fmla="*/ 47 h 61"/>
                <a:gd name="T36" fmla="*/ 139 w 139"/>
                <a:gd name="T37" fmla="*/ 57 h 61"/>
                <a:gd name="T38" fmla="*/ 118 w 139"/>
                <a:gd name="T39" fmla="*/ 54 h 61"/>
                <a:gd name="T40" fmla="*/ 115 w 139"/>
                <a:gd name="T41" fmla="*/ 49 h 61"/>
                <a:gd name="T42" fmla="*/ 114 w 139"/>
                <a:gd name="T43" fmla="*/ 31 h 61"/>
                <a:gd name="T44" fmla="*/ 111 w 139"/>
                <a:gd name="T4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61">
                  <a:moveTo>
                    <a:pt x="111" y="24"/>
                  </a:moveTo>
                  <a:cubicBezTo>
                    <a:pt x="118" y="16"/>
                    <a:pt x="108" y="11"/>
                    <a:pt x="108" y="3"/>
                  </a:cubicBezTo>
                  <a:cubicBezTo>
                    <a:pt x="99" y="11"/>
                    <a:pt x="91" y="18"/>
                    <a:pt x="83" y="25"/>
                  </a:cubicBezTo>
                  <a:cubicBezTo>
                    <a:pt x="92" y="34"/>
                    <a:pt x="92" y="45"/>
                    <a:pt x="94" y="56"/>
                  </a:cubicBezTo>
                  <a:cubicBezTo>
                    <a:pt x="89" y="58"/>
                    <a:pt x="84" y="60"/>
                    <a:pt x="78" y="61"/>
                  </a:cubicBezTo>
                  <a:cubicBezTo>
                    <a:pt x="78" y="61"/>
                    <a:pt x="78" y="60"/>
                    <a:pt x="77" y="60"/>
                  </a:cubicBezTo>
                  <a:cubicBezTo>
                    <a:pt x="83" y="55"/>
                    <a:pt x="82" y="49"/>
                    <a:pt x="82" y="43"/>
                  </a:cubicBezTo>
                  <a:cubicBezTo>
                    <a:pt x="82" y="42"/>
                    <a:pt x="80" y="40"/>
                    <a:pt x="79" y="39"/>
                  </a:cubicBezTo>
                  <a:cubicBezTo>
                    <a:pt x="68" y="36"/>
                    <a:pt x="60" y="29"/>
                    <a:pt x="52" y="21"/>
                  </a:cubicBezTo>
                  <a:cubicBezTo>
                    <a:pt x="50" y="20"/>
                    <a:pt x="46" y="20"/>
                    <a:pt x="43" y="19"/>
                  </a:cubicBezTo>
                  <a:cubicBezTo>
                    <a:pt x="38" y="18"/>
                    <a:pt x="33" y="19"/>
                    <a:pt x="30" y="23"/>
                  </a:cubicBezTo>
                  <a:cubicBezTo>
                    <a:pt x="27" y="27"/>
                    <a:pt x="23" y="28"/>
                    <a:pt x="19" y="28"/>
                  </a:cubicBezTo>
                  <a:cubicBezTo>
                    <a:pt x="16" y="28"/>
                    <a:pt x="13" y="30"/>
                    <a:pt x="10" y="32"/>
                  </a:cubicBezTo>
                  <a:cubicBezTo>
                    <a:pt x="8" y="33"/>
                    <a:pt x="7" y="35"/>
                    <a:pt x="5" y="38"/>
                  </a:cubicBezTo>
                  <a:cubicBezTo>
                    <a:pt x="3" y="33"/>
                    <a:pt x="2" y="29"/>
                    <a:pt x="0" y="24"/>
                  </a:cubicBezTo>
                  <a:cubicBezTo>
                    <a:pt x="38" y="16"/>
                    <a:pt x="76" y="8"/>
                    <a:pt x="113" y="0"/>
                  </a:cubicBezTo>
                  <a:cubicBezTo>
                    <a:pt x="116" y="17"/>
                    <a:pt x="119" y="33"/>
                    <a:pt x="123" y="48"/>
                  </a:cubicBezTo>
                  <a:cubicBezTo>
                    <a:pt x="128" y="48"/>
                    <a:pt x="133" y="47"/>
                    <a:pt x="139" y="47"/>
                  </a:cubicBezTo>
                  <a:cubicBezTo>
                    <a:pt x="139" y="51"/>
                    <a:pt x="139" y="54"/>
                    <a:pt x="139" y="57"/>
                  </a:cubicBezTo>
                  <a:cubicBezTo>
                    <a:pt x="132" y="58"/>
                    <a:pt x="124" y="59"/>
                    <a:pt x="118" y="54"/>
                  </a:cubicBezTo>
                  <a:cubicBezTo>
                    <a:pt x="116" y="53"/>
                    <a:pt x="115" y="50"/>
                    <a:pt x="115" y="49"/>
                  </a:cubicBezTo>
                  <a:cubicBezTo>
                    <a:pt x="114" y="43"/>
                    <a:pt x="114" y="37"/>
                    <a:pt x="114" y="31"/>
                  </a:cubicBezTo>
                  <a:cubicBezTo>
                    <a:pt x="114" y="29"/>
                    <a:pt x="112" y="27"/>
                    <a:pt x="111" y="24"/>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51"/>
            <p:cNvSpPr>
              <a:spLocks/>
            </p:cNvSpPr>
            <p:nvPr/>
          </p:nvSpPr>
          <p:spPr bwMode="auto">
            <a:xfrm>
              <a:off x="7533375" y="2289401"/>
              <a:ext cx="420688" cy="198438"/>
            </a:xfrm>
            <a:custGeom>
              <a:avLst/>
              <a:gdLst>
                <a:gd name="T0" fmla="*/ 0 w 91"/>
                <a:gd name="T1" fmla="*/ 43 h 43"/>
                <a:gd name="T2" fmla="*/ 3 w 91"/>
                <a:gd name="T3" fmla="*/ 20 h 43"/>
                <a:gd name="T4" fmla="*/ 6 w 91"/>
                <a:gd name="T5" fmla="*/ 17 h 43"/>
                <a:gd name="T6" fmla="*/ 50 w 91"/>
                <a:gd name="T7" fmla="*/ 6 h 43"/>
                <a:gd name="T8" fmla="*/ 64 w 91"/>
                <a:gd name="T9" fmla="*/ 0 h 43"/>
                <a:gd name="T10" fmla="*/ 69 w 91"/>
                <a:gd name="T11" fmla="*/ 9 h 43"/>
                <a:gd name="T12" fmla="*/ 75 w 91"/>
                <a:gd name="T13" fmla="*/ 24 h 43"/>
                <a:gd name="T14" fmla="*/ 79 w 91"/>
                <a:gd name="T15" fmla="*/ 28 h 43"/>
                <a:gd name="T16" fmla="*/ 91 w 91"/>
                <a:gd name="T17" fmla="*/ 38 h 43"/>
                <a:gd name="T18" fmla="*/ 90 w 91"/>
                <a:gd name="T19" fmla="*/ 38 h 43"/>
                <a:gd name="T20" fmla="*/ 84 w 91"/>
                <a:gd name="T21" fmla="*/ 39 h 43"/>
                <a:gd name="T22" fmla="*/ 64 w 91"/>
                <a:gd name="T23" fmla="*/ 32 h 43"/>
                <a:gd name="T24" fmla="*/ 60 w 91"/>
                <a:gd name="T25" fmla="*/ 31 h 43"/>
                <a:gd name="T26" fmla="*/ 5 w 91"/>
                <a:gd name="T27" fmla="*/ 42 h 43"/>
                <a:gd name="T28" fmla="*/ 0 w 91"/>
                <a:gd name="T2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3">
                  <a:moveTo>
                    <a:pt x="0" y="43"/>
                  </a:moveTo>
                  <a:cubicBezTo>
                    <a:pt x="1" y="35"/>
                    <a:pt x="1" y="27"/>
                    <a:pt x="3" y="20"/>
                  </a:cubicBezTo>
                  <a:cubicBezTo>
                    <a:pt x="3" y="19"/>
                    <a:pt x="5" y="17"/>
                    <a:pt x="6" y="17"/>
                  </a:cubicBezTo>
                  <a:cubicBezTo>
                    <a:pt x="21" y="13"/>
                    <a:pt x="36" y="10"/>
                    <a:pt x="50" y="6"/>
                  </a:cubicBezTo>
                  <a:cubicBezTo>
                    <a:pt x="55" y="5"/>
                    <a:pt x="59" y="2"/>
                    <a:pt x="64" y="0"/>
                  </a:cubicBezTo>
                  <a:cubicBezTo>
                    <a:pt x="67" y="1"/>
                    <a:pt x="70" y="4"/>
                    <a:pt x="69" y="9"/>
                  </a:cubicBezTo>
                  <a:cubicBezTo>
                    <a:pt x="68" y="15"/>
                    <a:pt x="70" y="20"/>
                    <a:pt x="75" y="24"/>
                  </a:cubicBezTo>
                  <a:cubicBezTo>
                    <a:pt x="77" y="25"/>
                    <a:pt x="78" y="27"/>
                    <a:pt x="79" y="28"/>
                  </a:cubicBezTo>
                  <a:cubicBezTo>
                    <a:pt x="83" y="31"/>
                    <a:pt x="87" y="34"/>
                    <a:pt x="91" y="38"/>
                  </a:cubicBezTo>
                  <a:cubicBezTo>
                    <a:pt x="91" y="38"/>
                    <a:pt x="90" y="38"/>
                    <a:pt x="90" y="38"/>
                  </a:cubicBezTo>
                  <a:cubicBezTo>
                    <a:pt x="88" y="38"/>
                    <a:pt x="86" y="38"/>
                    <a:pt x="84" y="39"/>
                  </a:cubicBezTo>
                  <a:cubicBezTo>
                    <a:pt x="76" y="42"/>
                    <a:pt x="69" y="40"/>
                    <a:pt x="64" y="32"/>
                  </a:cubicBezTo>
                  <a:cubicBezTo>
                    <a:pt x="64" y="31"/>
                    <a:pt x="61" y="31"/>
                    <a:pt x="60" y="31"/>
                  </a:cubicBezTo>
                  <a:cubicBezTo>
                    <a:pt x="41" y="35"/>
                    <a:pt x="23" y="39"/>
                    <a:pt x="5" y="42"/>
                  </a:cubicBezTo>
                  <a:cubicBezTo>
                    <a:pt x="3" y="43"/>
                    <a:pt x="2" y="43"/>
                    <a:pt x="0" y="43"/>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52"/>
            <p:cNvSpPr>
              <a:spLocks/>
            </p:cNvSpPr>
            <p:nvPr/>
          </p:nvSpPr>
          <p:spPr bwMode="auto">
            <a:xfrm>
              <a:off x="7538138" y="2460851"/>
              <a:ext cx="241300" cy="188913"/>
            </a:xfrm>
            <a:custGeom>
              <a:avLst/>
              <a:gdLst>
                <a:gd name="T0" fmla="*/ 48 w 52"/>
                <a:gd name="T1" fmla="*/ 0 h 41"/>
                <a:gd name="T2" fmla="*/ 51 w 52"/>
                <a:gd name="T3" fmla="*/ 17 h 41"/>
                <a:gd name="T4" fmla="*/ 43 w 52"/>
                <a:gd name="T5" fmla="*/ 27 h 41"/>
                <a:gd name="T6" fmla="*/ 13 w 52"/>
                <a:gd name="T7" fmla="*/ 39 h 41"/>
                <a:gd name="T8" fmla="*/ 9 w 52"/>
                <a:gd name="T9" fmla="*/ 41 h 41"/>
                <a:gd name="T10" fmla="*/ 0 w 52"/>
                <a:gd name="T11" fmla="*/ 10 h 41"/>
                <a:gd name="T12" fmla="*/ 48 w 5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2" h="41">
                  <a:moveTo>
                    <a:pt x="48" y="0"/>
                  </a:moveTo>
                  <a:cubicBezTo>
                    <a:pt x="49" y="6"/>
                    <a:pt x="50" y="11"/>
                    <a:pt x="51" y="17"/>
                  </a:cubicBezTo>
                  <a:cubicBezTo>
                    <a:pt x="52" y="21"/>
                    <a:pt x="48" y="25"/>
                    <a:pt x="43" y="27"/>
                  </a:cubicBezTo>
                  <a:cubicBezTo>
                    <a:pt x="33" y="31"/>
                    <a:pt x="23" y="35"/>
                    <a:pt x="13" y="39"/>
                  </a:cubicBezTo>
                  <a:cubicBezTo>
                    <a:pt x="11" y="39"/>
                    <a:pt x="10" y="41"/>
                    <a:pt x="9" y="41"/>
                  </a:cubicBezTo>
                  <a:cubicBezTo>
                    <a:pt x="6" y="31"/>
                    <a:pt x="3" y="21"/>
                    <a:pt x="0" y="10"/>
                  </a:cubicBezTo>
                  <a:cubicBezTo>
                    <a:pt x="16" y="7"/>
                    <a:pt x="32" y="3"/>
                    <a:pt x="48" y="0"/>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53"/>
            <p:cNvSpPr>
              <a:spLocks/>
            </p:cNvSpPr>
            <p:nvPr/>
          </p:nvSpPr>
          <p:spPr bwMode="auto">
            <a:xfrm>
              <a:off x="7784200" y="2437038"/>
              <a:ext cx="73025" cy="101600"/>
            </a:xfrm>
            <a:custGeom>
              <a:avLst/>
              <a:gdLst>
                <a:gd name="T0" fmla="*/ 0 w 16"/>
                <a:gd name="T1" fmla="*/ 5 h 22"/>
                <a:gd name="T2" fmla="*/ 16 w 16"/>
                <a:gd name="T3" fmla="*/ 11 h 22"/>
                <a:gd name="T4" fmla="*/ 3 w 16"/>
                <a:gd name="T5" fmla="*/ 22 h 22"/>
                <a:gd name="T6" fmla="*/ 0 w 16"/>
                <a:gd name="T7" fmla="*/ 5 h 22"/>
              </a:gdLst>
              <a:ahLst/>
              <a:cxnLst>
                <a:cxn ang="0">
                  <a:pos x="T0" y="T1"/>
                </a:cxn>
                <a:cxn ang="0">
                  <a:pos x="T2" y="T3"/>
                </a:cxn>
                <a:cxn ang="0">
                  <a:pos x="T4" y="T5"/>
                </a:cxn>
                <a:cxn ang="0">
                  <a:pos x="T6" y="T7"/>
                </a:cxn>
              </a:cxnLst>
              <a:rect l="0" t="0" r="r" b="b"/>
              <a:pathLst>
                <a:path w="16" h="22">
                  <a:moveTo>
                    <a:pt x="0" y="5"/>
                  </a:moveTo>
                  <a:cubicBezTo>
                    <a:pt x="9" y="0"/>
                    <a:pt x="11" y="8"/>
                    <a:pt x="16" y="11"/>
                  </a:cubicBezTo>
                  <a:cubicBezTo>
                    <a:pt x="13" y="16"/>
                    <a:pt x="10" y="21"/>
                    <a:pt x="3" y="22"/>
                  </a:cubicBezTo>
                  <a:cubicBezTo>
                    <a:pt x="2" y="16"/>
                    <a:pt x="1" y="10"/>
                    <a:pt x="0" y="5"/>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54"/>
            <p:cNvSpPr>
              <a:spLocks/>
            </p:cNvSpPr>
            <p:nvPr/>
          </p:nvSpPr>
          <p:spPr bwMode="auto">
            <a:xfrm>
              <a:off x="7581338" y="2649538"/>
              <a:ext cx="166688" cy="77788"/>
            </a:xfrm>
            <a:custGeom>
              <a:avLst/>
              <a:gdLst>
                <a:gd name="T0" fmla="*/ 1 w 36"/>
                <a:gd name="T1" fmla="*/ 17 h 17"/>
                <a:gd name="T2" fmla="*/ 0 w 36"/>
                <a:gd name="T3" fmla="*/ 11 h 17"/>
                <a:gd name="T4" fmla="*/ 15 w 36"/>
                <a:gd name="T5" fmla="*/ 9 h 17"/>
                <a:gd name="T6" fmla="*/ 31 w 36"/>
                <a:gd name="T7" fmla="*/ 3 h 17"/>
                <a:gd name="T8" fmla="*/ 36 w 36"/>
                <a:gd name="T9" fmla="*/ 0 h 17"/>
                <a:gd name="T10" fmla="*/ 10 w 36"/>
                <a:gd name="T11" fmla="*/ 15 h 17"/>
                <a:gd name="T12" fmla="*/ 1 w 3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36" h="17">
                  <a:moveTo>
                    <a:pt x="1" y="17"/>
                  </a:moveTo>
                  <a:cubicBezTo>
                    <a:pt x="1" y="16"/>
                    <a:pt x="0" y="14"/>
                    <a:pt x="0" y="11"/>
                  </a:cubicBezTo>
                  <a:cubicBezTo>
                    <a:pt x="5" y="10"/>
                    <a:pt x="10" y="9"/>
                    <a:pt x="15" y="9"/>
                  </a:cubicBezTo>
                  <a:cubicBezTo>
                    <a:pt x="22" y="10"/>
                    <a:pt x="27" y="8"/>
                    <a:pt x="31" y="3"/>
                  </a:cubicBezTo>
                  <a:cubicBezTo>
                    <a:pt x="32" y="1"/>
                    <a:pt x="34" y="1"/>
                    <a:pt x="36" y="0"/>
                  </a:cubicBezTo>
                  <a:cubicBezTo>
                    <a:pt x="29" y="8"/>
                    <a:pt x="22" y="16"/>
                    <a:pt x="10" y="15"/>
                  </a:cubicBezTo>
                  <a:cubicBezTo>
                    <a:pt x="7" y="15"/>
                    <a:pt x="5" y="16"/>
                    <a:pt x="1" y="17"/>
                  </a:cubicBezTo>
                  <a:close/>
                </a:path>
              </a:pathLst>
            </a:custGeom>
            <a:solidFill>
              <a:srgbClr val="939598"/>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3"/>
          <p:cNvGrpSpPr/>
          <p:nvPr/>
        </p:nvGrpSpPr>
        <p:grpSpPr>
          <a:xfrm>
            <a:off x="7627977" y="3356784"/>
            <a:ext cx="843526" cy="496842"/>
            <a:chOff x="7611086" y="2926195"/>
            <a:chExt cx="843526" cy="496842"/>
          </a:xfrm>
        </p:grpSpPr>
        <p:cxnSp>
          <p:nvCxnSpPr>
            <p:cNvPr id="496" name="Straight Connector 495"/>
            <p:cNvCxnSpPr/>
            <p:nvPr/>
          </p:nvCxnSpPr>
          <p:spPr>
            <a:xfrm>
              <a:off x="7611086" y="2926195"/>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97" name="Rectangle 496"/>
            <p:cNvSpPr/>
            <p:nvPr/>
          </p:nvSpPr>
          <p:spPr>
            <a:xfrm>
              <a:off x="7613111" y="2963845"/>
              <a:ext cx="801000" cy="214956"/>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8" name="Picture 4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399" y="2989519"/>
              <a:ext cx="163491" cy="163491"/>
            </a:xfrm>
            <a:prstGeom prst="rect">
              <a:avLst/>
            </a:prstGeom>
          </p:spPr>
        </p:pic>
        <p:sp>
          <p:nvSpPr>
            <p:cNvPr id="499" name="TextBox 498"/>
            <p:cNvSpPr txBox="1"/>
            <p:nvPr/>
          </p:nvSpPr>
          <p:spPr>
            <a:xfrm>
              <a:off x="7752585" y="2977666"/>
              <a:ext cx="70202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TRADOC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 name="Group 20"/>
          <p:cNvGrpSpPr/>
          <p:nvPr/>
        </p:nvGrpSpPr>
        <p:grpSpPr>
          <a:xfrm>
            <a:off x="5867484" y="4305833"/>
            <a:ext cx="581084" cy="496842"/>
            <a:chOff x="6156481" y="3900601"/>
            <a:chExt cx="581084" cy="496842"/>
          </a:xfrm>
        </p:grpSpPr>
        <p:cxnSp>
          <p:nvCxnSpPr>
            <p:cNvPr id="501" name="Straight Connector 500"/>
            <p:cNvCxnSpPr/>
            <p:nvPr/>
          </p:nvCxnSpPr>
          <p:spPr>
            <a:xfrm>
              <a:off x="6156481" y="3900601"/>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158506" y="3938251"/>
              <a:ext cx="532780" cy="214956"/>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3" name="Picture 5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4282" y="3963925"/>
              <a:ext cx="136514" cy="163491"/>
            </a:xfrm>
            <a:prstGeom prst="rect">
              <a:avLst/>
            </a:prstGeom>
          </p:spPr>
        </p:pic>
        <p:sp>
          <p:nvSpPr>
            <p:cNvPr id="504" name="TextBox 503"/>
            <p:cNvSpPr txBox="1"/>
            <p:nvPr/>
          </p:nvSpPr>
          <p:spPr>
            <a:xfrm>
              <a:off x="6297981" y="3952072"/>
              <a:ext cx="4395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AMC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88" name="Group 587"/>
          <p:cNvGrpSpPr/>
          <p:nvPr/>
        </p:nvGrpSpPr>
        <p:grpSpPr>
          <a:xfrm>
            <a:off x="7058316" y="4358709"/>
            <a:ext cx="973774" cy="496842"/>
            <a:chOff x="2626226" y="2231469"/>
            <a:chExt cx="973774" cy="496842"/>
          </a:xfrm>
        </p:grpSpPr>
        <p:cxnSp>
          <p:nvCxnSpPr>
            <p:cNvPr id="589" name="Straight Connector 588"/>
            <p:cNvCxnSpPr/>
            <p:nvPr/>
          </p:nvCxnSpPr>
          <p:spPr>
            <a:xfrm>
              <a:off x="2626226" y="2231469"/>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90" name="Rectangle 589"/>
            <p:cNvSpPr/>
            <p:nvPr/>
          </p:nvSpPr>
          <p:spPr>
            <a:xfrm>
              <a:off x="2628251" y="2273551"/>
              <a:ext cx="801000"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1" name="Picture 5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9162" y="2306327"/>
              <a:ext cx="149064" cy="149064"/>
            </a:xfrm>
            <a:prstGeom prst="rect">
              <a:avLst/>
            </a:prstGeom>
          </p:spPr>
        </p:pic>
        <p:sp>
          <p:nvSpPr>
            <p:cNvPr id="592" name="TextBox 591"/>
            <p:cNvSpPr txBox="1"/>
            <p:nvPr/>
          </p:nvSpPr>
          <p:spPr>
            <a:xfrm>
              <a:off x="2738925" y="2282940"/>
              <a:ext cx="8610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USARCENT</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3" name="Group 592"/>
          <p:cNvGrpSpPr/>
          <p:nvPr/>
        </p:nvGrpSpPr>
        <p:grpSpPr>
          <a:xfrm>
            <a:off x="3788544" y="5041261"/>
            <a:ext cx="950344" cy="947223"/>
            <a:chOff x="2519409" y="3142039"/>
            <a:chExt cx="950344" cy="947223"/>
          </a:xfrm>
        </p:grpSpPr>
        <p:cxnSp>
          <p:nvCxnSpPr>
            <p:cNvPr id="594" name="Straight Connector 593"/>
            <p:cNvCxnSpPr/>
            <p:nvPr/>
          </p:nvCxnSpPr>
          <p:spPr>
            <a:xfrm flipH="1">
              <a:off x="2519409" y="3142039"/>
              <a:ext cx="13875" cy="94722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95" name="Rectangle 594"/>
            <p:cNvSpPr/>
            <p:nvPr/>
          </p:nvSpPr>
          <p:spPr>
            <a:xfrm>
              <a:off x="2535308" y="3184121"/>
              <a:ext cx="855783"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6" name="Picture 5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2704" y="3216897"/>
              <a:ext cx="123545" cy="136514"/>
            </a:xfrm>
            <a:prstGeom prst="rect">
              <a:avLst/>
            </a:prstGeom>
          </p:spPr>
        </p:pic>
        <p:sp>
          <p:nvSpPr>
            <p:cNvPr id="597" name="TextBox 596"/>
            <p:cNvSpPr txBox="1"/>
            <p:nvPr/>
          </p:nvSpPr>
          <p:spPr>
            <a:xfrm>
              <a:off x="2638715" y="3174222"/>
              <a:ext cx="83103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USARNORTH</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8" name="Group 597"/>
          <p:cNvGrpSpPr/>
          <p:nvPr/>
        </p:nvGrpSpPr>
        <p:grpSpPr>
          <a:xfrm>
            <a:off x="3796494" y="4792840"/>
            <a:ext cx="750316" cy="496842"/>
            <a:chOff x="3720595" y="2785102"/>
            <a:chExt cx="750316" cy="496842"/>
          </a:xfrm>
        </p:grpSpPr>
        <p:cxnSp>
          <p:nvCxnSpPr>
            <p:cNvPr id="599" name="Straight Connector 598"/>
            <p:cNvCxnSpPr/>
            <p:nvPr/>
          </p:nvCxnSpPr>
          <p:spPr>
            <a:xfrm>
              <a:off x="3720595" y="2785102"/>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00" name="Rectangle 599"/>
            <p:cNvSpPr/>
            <p:nvPr/>
          </p:nvSpPr>
          <p:spPr>
            <a:xfrm>
              <a:off x="3722620" y="2827184"/>
              <a:ext cx="670176"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1" name="Picture 6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4341" y="2846175"/>
              <a:ext cx="161388" cy="161388"/>
            </a:xfrm>
            <a:prstGeom prst="rect">
              <a:avLst/>
            </a:prstGeom>
          </p:spPr>
        </p:pic>
        <p:sp>
          <p:nvSpPr>
            <p:cNvPr id="602" name="TextBox 601"/>
            <p:cNvSpPr txBox="1"/>
            <p:nvPr/>
          </p:nvSpPr>
          <p:spPr>
            <a:xfrm>
              <a:off x="3833294" y="2836573"/>
              <a:ext cx="63761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USARSO</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9" name="Group 18"/>
          <p:cNvGrpSpPr/>
          <p:nvPr/>
        </p:nvGrpSpPr>
        <p:grpSpPr>
          <a:xfrm>
            <a:off x="7337116" y="3859985"/>
            <a:ext cx="1488765" cy="496842"/>
            <a:chOff x="7397127" y="3389469"/>
            <a:chExt cx="1488765" cy="496842"/>
          </a:xfrm>
        </p:grpSpPr>
        <p:cxnSp>
          <p:nvCxnSpPr>
            <p:cNvPr id="6" name="Straight Connector 5"/>
            <p:cNvCxnSpPr/>
            <p:nvPr/>
          </p:nvCxnSpPr>
          <p:spPr>
            <a:xfrm>
              <a:off x="7397127" y="3389469"/>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399152" y="3431551"/>
              <a:ext cx="801000" cy="205545"/>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41440" y="3452793"/>
              <a:ext cx="163491" cy="163491"/>
            </a:xfrm>
            <a:prstGeom prst="rect">
              <a:avLst/>
            </a:prstGeom>
          </p:spPr>
        </p:pic>
        <p:sp>
          <p:nvSpPr>
            <p:cNvPr id="10" name="TextBox 9"/>
            <p:cNvSpPr txBox="1"/>
            <p:nvPr/>
          </p:nvSpPr>
          <p:spPr>
            <a:xfrm>
              <a:off x="7538626" y="3440940"/>
              <a:ext cx="70202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FORSCOM</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13" name="Group 612"/>
            <p:cNvGrpSpPr/>
            <p:nvPr/>
          </p:nvGrpSpPr>
          <p:grpSpPr>
            <a:xfrm>
              <a:off x="8202292" y="3431551"/>
              <a:ext cx="683600" cy="220124"/>
              <a:chOff x="4341667" y="1311124"/>
              <a:chExt cx="683600" cy="220124"/>
            </a:xfrm>
          </p:grpSpPr>
          <p:sp>
            <p:nvSpPr>
              <p:cNvPr id="615" name="Rectangle 614"/>
              <p:cNvSpPr/>
              <p:nvPr/>
            </p:nvSpPr>
            <p:spPr>
              <a:xfrm>
                <a:off x="4341667" y="1311124"/>
                <a:ext cx="598711"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6" name="Picture 6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71956" y="1360282"/>
                <a:ext cx="114527" cy="130146"/>
              </a:xfrm>
              <a:prstGeom prst="rect">
                <a:avLst/>
              </a:prstGeom>
            </p:spPr>
          </p:pic>
          <p:sp>
            <p:nvSpPr>
              <p:cNvPr id="617" name="TextBox 616"/>
              <p:cNvSpPr txBox="1"/>
              <p:nvPr/>
            </p:nvSpPr>
            <p:spPr>
              <a:xfrm>
                <a:off x="4401595" y="1315804"/>
                <a:ext cx="6236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USASOC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618" name="Group 617"/>
          <p:cNvGrpSpPr/>
          <p:nvPr/>
        </p:nvGrpSpPr>
        <p:grpSpPr>
          <a:xfrm>
            <a:off x="5766297" y="2963544"/>
            <a:ext cx="744524" cy="496842"/>
            <a:chOff x="4501790" y="1772641"/>
            <a:chExt cx="744524" cy="496842"/>
          </a:xfrm>
        </p:grpSpPr>
        <p:cxnSp>
          <p:nvCxnSpPr>
            <p:cNvPr id="619" name="Straight Connector 618"/>
            <p:cNvCxnSpPr/>
            <p:nvPr/>
          </p:nvCxnSpPr>
          <p:spPr>
            <a:xfrm>
              <a:off x="4501790" y="1772641"/>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0" name="Rectangle 619"/>
            <p:cNvSpPr/>
            <p:nvPr/>
          </p:nvSpPr>
          <p:spPr>
            <a:xfrm>
              <a:off x="4503816" y="1814723"/>
              <a:ext cx="521451"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1" name="Picture 6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5024" y="1831105"/>
              <a:ext cx="175608" cy="175608"/>
            </a:xfrm>
            <a:prstGeom prst="rect">
              <a:avLst/>
            </a:prstGeom>
          </p:spPr>
        </p:pic>
        <p:sp>
          <p:nvSpPr>
            <p:cNvPr id="622" name="TextBox 621"/>
            <p:cNvSpPr txBox="1"/>
            <p:nvPr/>
          </p:nvSpPr>
          <p:spPr>
            <a:xfrm>
              <a:off x="4622642" y="1805427"/>
              <a:ext cx="6236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SDDC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23" name="Group 622"/>
          <p:cNvGrpSpPr/>
          <p:nvPr/>
        </p:nvGrpSpPr>
        <p:grpSpPr>
          <a:xfrm>
            <a:off x="5864186" y="4068007"/>
            <a:ext cx="818754" cy="496842"/>
            <a:chOff x="5355950" y="1566302"/>
            <a:chExt cx="818754" cy="496842"/>
          </a:xfrm>
        </p:grpSpPr>
        <p:cxnSp>
          <p:nvCxnSpPr>
            <p:cNvPr id="624" name="Straight Connector 623"/>
            <p:cNvCxnSpPr/>
            <p:nvPr/>
          </p:nvCxnSpPr>
          <p:spPr>
            <a:xfrm>
              <a:off x="5355950" y="1566302"/>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5" name="Rectangle 624"/>
            <p:cNvSpPr/>
            <p:nvPr/>
          </p:nvSpPr>
          <p:spPr>
            <a:xfrm>
              <a:off x="5357976" y="1608384"/>
              <a:ext cx="683599"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6" name="Picture 6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73038" y="1623075"/>
              <a:ext cx="131841" cy="174624"/>
            </a:xfrm>
            <a:prstGeom prst="rect">
              <a:avLst/>
            </a:prstGeom>
          </p:spPr>
        </p:pic>
        <p:sp>
          <p:nvSpPr>
            <p:cNvPr id="627" name="TextBox 626"/>
            <p:cNvSpPr txBox="1"/>
            <p:nvPr/>
          </p:nvSpPr>
          <p:spPr>
            <a:xfrm>
              <a:off x="5417904" y="1613064"/>
              <a:ext cx="75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USASMDC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35" name="Rectangle 634"/>
          <p:cNvSpPr/>
          <p:nvPr/>
        </p:nvSpPr>
        <p:spPr>
          <a:xfrm>
            <a:off x="6550803" y="2308762"/>
            <a:ext cx="816728"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6" name="Picture 6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5865" y="2351107"/>
            <a:ext cx="131841" cy="119316"/>
          </a:xfrm>
          <a:prstGeom prst="rect">
            <a:avLst/>
          </a:prstGeom>
        </p:spPr>
      </p:pic>
      <p:sp>
        <p:nvSpPr>
          <p:cNvPr id="637" name="TextBox 636"/>
          <p:cNvSpPr txBox="1"/>
          <p:nvPr/>
        </p:nvSpPr>
        <p:spPr>
          <a:xfrm>
            <a:off x="6610731" y="2313442"/>
            <a:ext cx="87451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USARCYBER</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40" name="Group 639"/>
          <p:cNvGrpSpPr/>
          <p:nvPr/>
        </p:nvGrpSpPr>
        <p:grpSpPr>
          <a:xfrm>
            <a:off x="3788544" y="4561613"/>
            <a:ext cx="745187" cy="496842"/>
            <a:chOff x="4482860" y="2649584"/>
            <a:chExt cx="745187" cy="496842"/>
          </a:xfrm>
        </p:grpSpPr>
        <p:cxnSp>
          <p:nvCxnSpPr>
            <p:cNvPr id="641" name="Straight Connector 640"/>
            <p:cNvCxnSpPr/>
            <p:nvPr/>
          </p:nvCxnSpPr>
          <p:spPr>
            <a:xfrm>
              <a:off x="4482860" y="2649584"/>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2" name="Rectangle 641"/>
            <p:cNvSpPr/>
            <p:nvPr/>
          </p:nvSpPr>
          <p:spPr>
            <a:xfrm>
              <a:off x="4484885" y="2691666"/>
              <a:ext cx="661686"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3" name="Picture 6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06254" y="2720663"/>
              <a:ext cx="116706" cy="155608"/>
            </a:xfrm>
            <a:prstGeom prst="rect">
              <a:avLst/>
            </a:prstGeom>
          </p:spPr>
        </p:pic>
        <p:sp>
          <p:nvSpPr>
            <p:cNvPr id="644" name="TextBox 643"/>
            <p:cNvSpPr txBox="1"/>
            <p:nvPr/>
          </p:nvSpPr>
          <p:spPr>
            <a:xfrm>
              <a:off x="4554825" y="2693009"/>
              <a:ext cx="6732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MEDCOM</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cxnSp>
        <p:nvCxnSpPr>
          <p:cNvPr id="646" name="Straight Connector 645"/>
          <p:cNvCxnSpPr>
            <a:endCxn id="480" idx="25"/>
          </p:cNvCxnSpPr>
          <p:nvPr/>
        </p:nvCxnSpPr>
        <p:spPr>
          <a:xfrm flipH="1">
            <a:off x="7365291" y="1817441"/>
            <a:ext cx="21432" cy="168042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7" name="Rectangle 646"/>
          <p:cNvSpPr/>
          <p:nvPr/>
        </p:nvSpPr>
        <p:spPr>
          <a:xfrm>
            <a:off x="6780017" y="2077850"/>
            <a:ext cx="592885"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8" name="Picture 6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93606" y="2106847"/>
            <a:ext cx="132266" cy="155608"/>
          </a:xfrm>
          <a:prstGeom prst="rect">
            <a:avLst/>
          </a:prstGeom>
        </p:spPr>
      </p:pic>
      <p:sp>
        <p:nvSpPr>
          <p:cNvPr id="649" name="TextBox 648"/>
          <p:cNvSpPr txBox="1"/>
          <p:nvPr/>
        </p:nvSpPr>
        <p:spPr>
          <a:xfrm>
            <a:off x="6849957" y="2079193"/>
            <a:ext cx="597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INSCOM</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50" name="Group 649"/>
          <p:cNvGrpSpPr/>
          <p:nvPr/>
        </p:nvGrpSpPr>
        <p:grpSpPr>
          <a:xfrm>
            <a:off x="7512274" y="3072902"/>
            <a:ext cx="848726" cy="496842"/>
            <a:chOff x="5228157" y="3247871"/>
            <a:chExt cx="848726" cy="496842"/>
          </a:xfrm>
        </p:grpSpPr>
        <p:cxnSp>
          <p:nvCxnSpPr>
            <p:cNvPr id="651" name="Straight Connector 650"/>
            <p:cNvCxnSpPr/>
            <p:nvPr/>
          </p:nvCxnSpPr>
          <p:spPr>
            <a:xfrm>
              <a:off x="5228157" y="3247871"/>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52" name="Rectangle 651"/>
            <p:cNvSpPr/>
            <p:nvPr/>
          </p:nvSpPr>
          <p:spPr>
            <a:xfrm>
              <a:off x="5230182" y="3289953"/>
              <a:ext cx="666508"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3" name="Picture 6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43770" y="3308556"/>
              <a:ext cx="154331" cy="154331"/>
            </a:xfrm>
            <a:prstGeom prst="rect">
              <a:avLst/>
            </a:prstGeom>
          </p:spPr>
        </p:pic>
        <p:sp>
          <p:nvSpPr>
            <p:cNvPr id="654" name="TextBox 653"/>
            <p:cNvSpPr txBox="1"/>
            <p:nvPr/>
          </p:nvSpPr>
          <p:spPr>
            <a:xfrm>
              <a:off x="5323480" y="3291296"/>
              <a:ext cx="7534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USACIDC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55" name="Group 654"/>
          <p:cNvGrpSpPr/>
          <p:nvPr/>
        </p:nvGrpSpPr>
        <p:grpSpPr>
          <a:xfrm>
            <a:off x="6009676" y="3283665"/>
            <a:ext cx="669475" cy="496842"/>
            <a:chOff x="6079941" y="3562926"/>
            <a:chExt cx="669475" cy="496842"/>
          </a:xfrm>
        </p:grpSpPr>
        <p:cxnSp>
          <p:nvCxnSpPr>
            <p:cNvPr id="656" name="Straight Connector 655"/>
            <p:cNvCxnSpPr/>
            <p:nvPr/>
          </p:nvCxnSpPr>
          <p:spPr>
            <a:xfrm>
              <a:off x="6079941" y="3562926"/>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57" name="Rectangle 656"/>
            <p:cNvSpPr/>
            <p:nvPr/>
          </p:nvSpPr>
          <p:spPr>
            <a:xfrm>
              <a:off x="6081967" y="3605008"/>
              <a:ext cx="423998"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8" name="Picture 6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95555" y="3645676"/>
              <a:ext cx="132266" cy="132266"/>
            </a:xfrm>
            <a:prstGeom prst="rect">
              <a:avLst/>
            </a:prstGeom>
          </p:spPr>
        </p:pic>
        <p:sp>
          <p:nvSpPr>
            <p:cNvPr id="659" name="TextBox 658"/>
            <p:cNvSpPr txBox="1"/>
            <p:nvPr/>
          </p:nvSpPr>
          <p:spPr>
            <a:xfrm>
              <a:off x="6151906" y="3606351"/>
              <a:ext cx="597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HRC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60" name="Group 659"/>
          <p:cNvGrpSpPr/>
          <p:nvPr/>
        </p:nvGrpSpPr>
        <p:grpSpPr>
          <a:xfrm>
            <a:off x="6799463" y="2714659"/>
            <a:ext cx="638842" cy="656017"/>
            <a:chOff x="6203828" y="3596540"/>
            <a:chExt cx="638842" cy="656017"/>
          </a:xfrm>
        </p:grpSpPr>
        <p:cxnSp>
          <p:nvCxnSpPr>
            <p:cNvPr id="661" name="Straight Connector 660"/>
            <p:cNvCxnSpPr>
              <a:endCxn id="490" idx="7"/>
            </p:cNvCxnSpPr>
            <p:nvPr/>
          </p:nvCxnSpPr>
          <p:spPr>
            <a:xfrm flipH="1">
              <a:off x="6824373" y="3604570"/>
              <a:ext cx="7279" cy="647987"/>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2" name="Rectangle 661"/>
            <p:cNvSpPr/>
            <p:nvPr/>
          </p:nvSpPr>
          <p:spPr>
            <a:xfrm>
              <a:off x="6249785" y="3596540"/>
              <a:ext cx="592885"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3" name="Picture 6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51667" y="3641492"/>
              <a:ext cx="163938" cy="122953"/>
            </a:xfrm>
            <a:prstGeom prst="rect">
              <a:avLst/>
            </a:prstGeom>
          </p:spPr>
        </p:pic>
        <p:sp>
          <p:nvSpPr>
            <p:cNvPr id="664" name="TextBox 663"/>
            <p:cNvSpPr txBox="1"/>
            <p:nvPr/>
          </p:nvSpPr>
          <p:spPr>
            <a:xfrm>
              <a:off x="6203828" y="3597883"/>
              <a:ext cx="597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USACE</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65" name="Group 664"/>
          <p:cNvGrpSpPr/>
          <p:nvPr/>
        </p:nvGrpSpPr>
        <p:grpSpPr>
          <a:xfrm>
            <a:off x="6367907" y="2712951"/>
            <a:ext cx="699686" cy="217729"/>
            <a:chOff x="3946869" y="3203403"/>
            <a:chExt cx="699686" cy="217729"/>
          </a:xfrm>
        </p:grpSpPr>
        <p:sp>
          <p:nvSpPr>
            <p:cNvPr id="667" name="Rectangle 666"/>
            <p:cNvSpPr/>
            <p:nvPr/>
          </p:nvSpPr>
          <p:spPr>
            <a:xfrm>
              <a:off x="3946869" y="3203403"/>
              <a:ext cx="476510"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8" name="Picture 6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70859" y="3224211"/>
              <a:ext cx="156372" cy="156372"/>
            </a:xfrm>
            <a:prstGeom prst="rect">
              <a:avLst/>
            </a:prstGeom>
          </p:spPr>
        </p:pic>
        <p:sp>
          <p:nvSpPr>
            <p:cNvPr id="669" name="TextBox 668"/>
            <p:cNvSpPr txBox="1"/>
            <p:nvPr/>
          </p:nvSpPr>
          <p:spPr>
            <a:xfrm>
              <a:off x="4049045" y="3205688"/>
              <a:ext cx="597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MDW</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70" name="Group 669"/>
          <p:cNvGrpSpPr/>
          <p:nvPr/>
        </p:nvGrpSpPr>
        <p:grpSpPr>
          <a:xfrm>
            <a:off x="6788580" y="2942999"/>
            <a:ext cx="716157" cy="303070"/>
            <a:chOff x="3303629" y="1847761"/>
            <a:chExt cx="716157" cy="303070"/>
          </a:xfrm>
        </p:grpSpPr>
        <p:cxnSp>
          <p:nvCxnSpPr>
            <p:cNvPr id="671" name="Straight Connector 670"/>
            <p:cNvCxnSpPr>
              <a:endCxn id="480" idx="20"/>
            </p:cNvCxnSpPr>
            <p:nvPr/>
          </p:nvCxnSpPr>
          <p:spPr>
            <a:xfrm flipH="1">
              <a:off x="3805684" y="1847761"/>
              <a:ext cx="4016" cy="30307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72" name="Rectangle 671"/>
            <p:cNvSpPr/>
            <p:nvPr/>
          </p:nvSpPr>
          <p:spPr>
            <a:xfrm>
              <a:off x="3303629" y="1878341"/>
              <a:ext cx="506071"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73" name="Picture 67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17218" y="1891689"/>
              <a:ext cx="172934" cy="172934"/>
            </a:xfrm>
            <a:prstGeom prst="rect">
              <a:avLst/>
            </a:prstGeom>
          </p:spPr>
        </p:pic>
        <p:sp>
          <p:nvSpPr>
            <p:cNvPr id="674" name="TextBox 673"/>
            <p:cNvSpPr txBox="1"/>
            <p:nvPr/>
          </p:nvSpPr>
          <p:spPr>
            <a:xfrm>
              <a:off x="3422276" y="1879500"/>
              <a:ext cx="597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ATEC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75" name="Group 674"/>
          <p:cNvGrpSpPr/>
          <p:nvPr/>
        </p:nvGrpSpPr>
        <p:grpSpPr>
          <a:xfrm>
            <a:off x="7813847" y="2236917"/>
            <a:ext cx="716288" cy="496842"/>
            <a:chOff x="4739638" y="1806599"/>
            <a:chExt cx="716288" cy="496842"/>
          </a:xfrm>
        </p:grpSpPr>
        <p:cxnSp>
          <p:nvCxnSpPr>
            <p:cNvPr id="676" name="Straight Connector 675"/>
            <p:cNvCxnSpPr/>
            <p:nvPr/>
          </p:nvCxnSpPr>
          <p:spPr>
            <a:xfrm>
              <a:off x="4739638" y="1806599"/>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77" name="Rectangle 676"/>
            <p:cNvSpPr/>
            <p:nvPr/>
          </p:nvSpPr>
          <p:spPr>
            <a:xfrm>
              <a:off x="4741663" y="1848681"/>
              <a:ext cx="528703"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78" name="Picture 67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755251" y="1865731"/>
              <a:ext cx="185764" cy="174618"/>
            </a:xfrm>
            <a:prstGeom prst="rect">
              <a:avLst/>
            </a:prstGeom>
          </p:spPr>
        </p:pic>
        <p:sp>
          <p:nvSpPr>
            <p:cNvPr id="679" name="TextBox 678"/>
            <p:cNvSpPr txBox="1"/>
            <p:nvPr/>
          </p:nvSpPr>
          <p:spPr>
            <a:xfrm>
              <a:off x="4858416" y="1848076"/>
              <a:ext cx="597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USMA</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5" name="Group 684"/>
          <p:cNvGrpSpPr/>
          <p:nvPr/>
        </p:nvGrpSpPr>
        <p:grpSpPr>
          <a:xfrm>
            <a:off x="3790569" y="4325396"/>
            <a:ext cx="713179" cy="496842"/>
            <a:chOff x="4623379" y="4243652"/>
            <a:chExt cx="713179" cy="496842"/>
          </a:xfrm>
        </p:grpSpPr>
        <p:cxnSp>
          <p:nvCxnSpPr>
            <p:cNvPr id="686" name="Straight Connector 685"/>
            <p:cNvCxnSpPr/>
            <p:nvPr/>
          </p:nvCxnSpPr>
          <p:spPr>
            <a:xfrm>
              <a:off x="4623379" y="4243652"/>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87" name="Rectangle 686"/>
            <p:cNvSpPr/>
            <p:nvPr/>
          </p:nvSpPr>
          <p:spPr>
            <a:xfrm>
              <a:off x="4625404" y="4285734"/>
              <a:ext cx="592885"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8" name="Picture 68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645878" y="4299941"/>
              <a:ext cx="161511" cy="174970"/>
            </a:xfrm>
            <a:prstGeom prst="rect">
              <a:avLst/>
            </a:prstGeom>
          </p:spPr>
        </p:pic>
        <p:sp>
          <p:nvSpPr>
            <p:cNvPr id="689" name="TextBox 688"/>
            <p:cNvSpPr txBox="1"/>
            <p:nvPr/>
          </p:nvSpPr>
          <p:spPr>
            <a:xfrm>
              <a:off x="4739048" y="4283751"/>
              <a:ext cx="5975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IMCOM</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5" name="Group 694"/>
          <p:cNvGrpSpPr/>
          <p:nvPr/>
        </p:nvGrpSpPr>
        <p:grpSpPr>
          <a:xfrm>
            <a:off x="7485245" y="2731664"/>
            <a:ext cx="716964" cy="314586"/>
            <a:chOff x="2849477" y="3601892"/>
            <a:chExt cx="716964" cy="314586"/>
          </a:xfrm>
        </p:grpSpPr>
        <p:cxnSp>
          <p:nvCxnSpPr>
            <p:cNvPr id="696" name="Straight Connector 695"/>
            <p:cNvCxnSpPr/>
            <p:nvPr/>
          </p:nvCxnSpPr>
          <p:spPr>
            <a:xfrm>
              <a:off x="2849477" y="3601892"/>
              <a:ext cx="0" cy="314586"/>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97" name="Rectangle 696"/>
            <p:cNvSpPr/>
            <p:nvPr/>
          </p:nvSpPr>
          <p:spPr>
            <a:xfrm>
              <a:off x="2851892" y="3637453"/>
              <a:ext cx="592885" cy="20554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8" name="Picture 69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94944" y="3651660"/>
              <a:ext cx="116355" cy="174970"/>
            </a:xfrm>
            <a:prstGeom prst="rect">
              <a:avLst/>
            </a:prstGeom>
          </p:spPr>
        </p:pic>
        <p:sp>
          <p:nvSpPr>
            <p:cNvPr id="699" name="TextBox 698"/>
            <p:cNvSpPr txBox="1"/>
            <p:nvPr/>
          </p:nvSpPr>
          <p:spPr>
            <a:xfrm>
              <a:off x="2968931" y="3614243"/>
              <a:ext cx="5975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US Army War College</a:t>
              </a:r>
              <a:endParaRPr kumimoji="0" lang="en-US" sz="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grpSp>
      <p:grpSp>
        <p:nvGrpSpPr>
          <p:cNvPr id="700" name="Group 699"/>
          <p:cNvGrpSpPr/>
          <p:nvPr/>
        </p:nvGrpSpPr>
        <p:grpSpPr>
          <a:xfrm>
            <a:off x="5857099" y="2655588"/>
            <a:ext cx="749063" cy="323165"/>
            <a:chOff x="2349314" y="4078495"/>
            <a:chExt cx="749063" cy="323165"/>
          </a:xfrm>
        </p:grpSpPr>
        <p:sp>
          <p:nvSpPr>
            <p:cNvPr id="702" name="Rectangle 701"/>
            <p:cNvSpPr/>
            <p:nvPr/>
          </p:nvSpPr>
          <p:spPr>
            <a:xfrm>
              <a:off x="2349314" y="4104381"/>
              <a:ext cx="509174" cy="271394"/>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3" name="Picture 70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76980" y="4158544"/>
              <a:ext cx="180231" cy="180231"/>
            </a:xfrm>
            <a:prstGeom prst="rect">
              <a:avLst/>
            </a:prstGeom>
          </p:spPr>
        </p:pic>
        <p:sp>
          <p:nvSpPr>
            <p:cNvPr id="704" name="TextBox 703"/>
            <p:cNvSpPr txBox="1"/>
            <p:nvPr/>
          </p:nvSpPr>
          <p:spPr>
            <a:xfrm>
              <a:off x="2500867" y="4078495"/>
              <a:ext cx="59751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Arlington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National Cemetery</a:t>
              </a:r>
              <a:endParaRPr kumimoji="0" lang="en-US" sz="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grpSp>
      <p:grpSp>
        <p:nvGrpSpPr>
          <p:cNvPr id="705" name="Group 704"/>
          <p:cNvGrpSpPr/>
          <p:nvPr/>
        </p:nvGrpSpPr>
        <p:grpSpPr>
          <a:xfrm>
            <a:off x="6435700" y="3273219"/>
            <a:ext cx="776012" cy="323165"/>
            <a:chOff x="3729098" y="4491279"/>
            <a:chExt cx="776012" cy="323165"/>
          </a:xfrm>
        </p:grpSpPr>
        <p:sp>
          <p:nvSpPr>
            <p:cNvPr id="707" name="Rectangle 706"/>
            <p:cNvSpPr/>
            <p:nvPr/>
          </p:nvSpPr>
          <p:spPr>
            <a:xfrm>
              <a:off x="3729098" y="4497656"/>
              <a:ext cx="649587" cy="299955"/>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8" name="Picture 70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2150" y="4539730"/>
              <a:ext cx="171749" cy="217403"/>
            </a:xfrm>
            <a:prstGeom prst="rect">
              <a:avLst/>
            </a:prstGeom>
          </p:spPr>
        </p:pic>
        <p:sp>
          <p:nvSpPr>
            <p:cNvPr id="709" name="TextBox 708"/>
            <p:cNvSpPr txBox="1"/>
            <p:nvPr/>
          </p:nvSpPr>
          <p:spPr>
            <a:xfrm>
              <a:off x="3883671" y="4491279"/>
              <a:ext cx="62143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US Army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Accessions Support  Brigade</a:t>
              </a:r>
              <a:endParaRPr kumimoji="0" lang="en-US" sz="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grpSp>
      <p:grpSp>
        <p:nvGrpSpPr>
          <p:cNvPr id="793" name="Group 792"/>
          <p:cNvGrpSpPr/>
          <p:nvPr/>
        </p:nvGrpSpPr>
        <p:grpSpPr>
          <a:xfrm>
            <a:off x="540496" y="3984732"/>
            <a:ext cx="2071302" cy="1122336"/>
            <a:chOff x="1849437" y="1546225"/>
            <a:chExt cx="2595563" cy="1673225"/>
          </a:xfrm>
        </p:grpSpPr>
        <p:sp>
          <p:nvSpPr>
            <p:cNvPr id="785" name="Freeform 5"/>
            <p:cNvSpPr>
              <a:spLocks/>
            </p:cNvSpPr>
            <p:nvPr/>
          </p:nvSpPr>
          <p:spPr bwMode="auto">
            <a:xfrm>
              <a:off x="3829050" y="2536825"/>
              <a:ext cx="615950" cy="682625"/>
            </a:xfrm>
            <a:custGeom>
              <a:avLst/>
              <a:gdLst>
                <a:gd name="T0" fmla="*/ 139 w 757"/>
                <a:gd name="T1" fmla="*/ 1 h 836"/>
                <a:gd name="T2" fmla="*/ 199 w 757"/>
                <a:gd name="T3" fmla="*/ 28 h 836"/>
                <a:gd name="T4" fmla="*/ 280 w 757"/>
                <a:gd name="T5" fmla="*/ 82 h 836"/>
                <a:gd name="T6" fmla="*/ 287 w 757"/>
                <a:gd name="T7" fmla="*/ 84 h 836"/>
                <a:gd name="T8" fmla="*/ 406 w 757"/>
                <a:gd name="T9" fmla="*/ 119 h 836"/>
                <a:gd name="T10" fmla="*/ 509 w 757"/>
                <a:gd name="T11" fmla="*/ 175 h 836"/>
                <a:gd name="T12" fmla="*/ 575 w 757"/>
                <a:gd name="T13" fmla="*/ 237 h 836"/>
                <a:gd name="T14" fmla="*/ 586 w 757"/>
                <a:gd name="T15" fmla="*/ 280 h 836"/>
                <a:gd name="T16" fmla="*/ 616 w 757"/>
                <a:gd name="T17" fmla="*/ 323 h 836"/>
                <a:gd name="T18" fmla="*/ 649 w 757"/>
                <a:gd name="T19" fmla="*/ 358 h 836"/>
                <a:gd name="T20" fmla="*/ 660 w 757"/>
                <a:gd name="T21" fmla="*/ 383 h 836"/>
                <a:gd name="T22" fmla="*/ 731 w 757"/>
                <a:gd name="T23" fmla="*/ 440 h 836"/>
                <a:gd name="T24" fmla="*/ 752 w 757"/>
                <a:gd name="T25" fmla="*/ 465 h 836"/>
                <a:gd name="T26" fmla="*/ 736 w 757"/>
                <a:gd name="T27" fmla="*/ 498 h 836"/>
                <a:gd name="T28" fmla="*/ 655 w 757"/>
                <a:gd name="T29" fmla="*/ 554 h 836"/>
                <a:gd name="T30" fmla="*/ 610 w 757"/>
                <a:gd name="T31" fmla="*/ 579 h 836"/>
                <a:gd name="T32" fmla="*/ 579 w 757"/>
                <a:gd name="T33" fmla="*/ 600 h 836"/>
                <a:gd name="T34" fmla="*/ 529 w 757"/>
                <a:gd name="T35" fmla="*/ 616 h 836"/>
                <a:gd name="T36" fmla="*/ 497 w 757"/>
                <a:gd name="T37" fmla="*/ 612 h 836"/>
                <a:gd name="T38" fmla="*/ 462 w 757"/>
                <a:gd name="T39" fmla="*/ 625 h 836"/>
                <a:gd name="T40" fmla="*/ 357 w 757"/>
                <a:gd name="T41" fmla="*/ 698 h 836"/>
                <a:gd name="T42" fmla="*/ 319 w 757"/>
                <a:gd name="T43" fmla="*/ 739 h 836"/>
                <a:gd name="T44" fmla="*/ 263 w 757"/>
                <a:gd name="T45" fmla="*/ 825 h 836"/>
                <a:gd name="T46" fmla="*/ 236 w 757"/>
                <a:gd name="T47" fmla="*/ 825 h 836"/>
                <a:gd name="T48" fmla="*/ 146 w 757"/>
                <a:gd name="T49" fmla="*/ 774 h 836"/>
                <a:gd name="T50" fmla="*/ 100 w 757"/>
                <a:gd name="T51" fmla="*/ 702 h 836"/>
                <a:gd name="T52" fmla="*/ 118 w 757"/>
                <a:gd name="T53" fmla="*/ 607 h 836"/>
                <a:gd name="T54" fmla="*/ 104 w 757"/>
                <a:gd name="T55" fmla="*/ 532 h 836"/>
                <a:gd name="T56" fmla="*/ 98 w 757"/>
                <a:gd name="T57" fmla="*/ 509 h 836"/>
                <a:gd name="T58" fmla="*/ 86 w 757"/>
                <a:gd name="T59" fmla="*/ 484 h 836"/>
                <a:gd name="T60" fmla="*/ 69 w 757"/>
                <a:gd name="T61" fmla="*/ 439 h 836"/>
                <a:gd name="T62" fmla="*/ 44 w 757"/>
                <a:gd name="T63" fmla="*/ 387 h 836"/>
                <a:gd name="T64" fmla="*/ 46 w 757"/>
                <a:gd name="T65" fmla="*/ 276 h 836"/>
                <a:gd name="T66" fmla="*/ 80 w 757"/>
                <a:gd name="T67" fmla="*/ 254 h 836"/>
                <a:gd name="T68" fmla="*/ 95 w 757"/>
                <a:gd name="T69" fmla="*/ 237 h 836"/>
                <a:gd name="T70" fmla="*/ 129 w 757"/>
                <a:gd name="T71" fmla="*/ 187 h 836"/>
                <a:gd name="T72" fmla="*/ 136 w 757"/>
                <a:gd name="T73" fmla="*/ 130 h 836"/>
                <a:gd name="T74" fmla="*/ 101 w 757"/>
                <a:gd name="T75" fmla="*/ 36 h 836"/>
                <a:gd name="T76" fmla="*/ 139 w 757"/>
                <a:gd name="T77" fmla="*/ 1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7" h="836">
                  <a:moveTo>
                    <a:pt x="139" y="1"/>
                  </a:moveTo>
                  <a:cubicBezTo>
                    <a:pt x="163" y="2"/>
                    <a:pt x="181" y="14"/>
                    <a:pt x="199" y="28"/>
                  </a:cubicBezTo>
                  <a:cubicBezTo>
                    <a:pt x="225" y="48"/>
                    <a:pt x="253" y="64"/>
                    <a:pt x="280" y="82"/>
                  </a:cubicBezTo>
                  <a:cubicBezTo>
                    <a:pt x="282" y="84"/>
                    <a:pt x="285" y="85"/>
                    <a:pt x="287" y="84"/>
                  </a:cubicBezTo>
                  <a:cubicBezTo>
                    <a:pt x="331" y="81"/>
                    <a:pt x="368" y="101"/>
                    <a:pt x="406" y="119"/>
                  </a:cubicBezTo>
                  <a:cubicBezTo>
                    <a:pt x="441" y="135"/>
                    <a:pt x="477" y="153"/>
                    <a:pt x="509" y="175"/>
                  </a:cubicBezTo>
                  <a:cubicBezTo>
                    <a:pt x="534" y="192"/>
                    <a:pt x="554" y="215"/>
                    <a:pt x="575" y="237"/>
                  </a:cubicBezTo>
                  <a:cubicBezTo>
                    <a:pt x="586" y="248"/>
                    <a:pt x="591" y="262"/>
                    <a:pt x="586" y="280"/>
                  </a:cubicBezTo>
                  <a:cubicBezTo>
                    <a:pt x="580" y="305"/>
                    <a:pt x="590" y="318"/>
                    <a:pt x="616" y="323"/>
                  </a:cubicBezTo>
                  <a:cubicBezTo>
                    <a:pt x="644" y="328"/>
                    <a:pt x="646" y="332"/>
                    <a:pt x="649" y="358"/>
                  </a:cubicBezTo>
                  <a:cubicBezTo>
                    <a:pt x="651" y="367"/>
                    <a:pt x="655" y="376"/>
                    <a:pt x="660" y="383"/>
                  </a:cubicBezTo>
                  <a:cubicBezTo>
                    <a:pt x="678" y="409"/>
                    <a:pt x="700" y="430"/>
                    <a:pt x="731" y="440"/>
                  </a:cubicBezTo>
                  <a:cubicBezTo>
                    <a:pt x="740" y="443"/>
                    <a:pt x="749" y="455"/>
                    <a:pt x="752" y="465"/>
                  </a:cubicBezTo>
                  <a:cubicBezTo>
                    <a:pt x="757" y="479"/>
                    <a:pt x="748" y="492"/>
                    <a:pt x="736" y="498"/>
                  </a:cubicBezTo>
                  <a:cubicBezTo>
                    <a:pt x="705" y="512"/>
                    <a:pt x="678" y="529"/>
                    <a:pt x="655" y="554"/>
                  </a:cubicBezTo>
                  <a:cubicBezTo>
                    <a:pt x="644" y="566"/>
                    <a:pt x="625" y="570"/>
                    <a:pt x="610" y="579"/>
                  </a:cubicBezTo>
                  <a:cubicBezTo>
                    <a:pt x="599" y="585"/>
                    <a:pt x="587" y="591"/>
                    <a:pt x="579" y="600"/>
                  </a:cubicBezTo>
                  <a:cubicBezTo>
                    <a:pt x="565" y="615"/>
                    <a:pt x="548" y="619"/>
                    <a:pt x="529" y="616"/>
                  </a:cubicBezTo>
                  <a:cubicBezTo>
                    <a:pt x="518" y="615"/>
                    <a:pt x="507" y="610"/>
                    <a:pt x="497" y="612"/>
                  </a:cubicBezTo>
                  <a:cubicBezTo>
                    <a:pt x="485" y="614"/>
                    <a:pt x="471" y="618"/>
                    <a:pt x="462" y="625"/>
                  </a:cubicBezTo>
                  <a:cubicBezTo>
                    <a:pt x="429" y="652"/>
                    <a:pt x="395" y="678"/>
                    <a:pt x="357" y="698"/>
                  </a:cubicBezTo>
                  <a:cubicBezTo>
                    <a:pt x="341" y="706"/>
                    <a:pt x="326" y="722"/>
                    <a:pt x="319" y="739"/>
                  </a:cubicBezTo>
                  <a:cubicBezTo>
                    <a:pt x="305" y="771"/>
                    <a:pt x="287" y="799"/>
                    <a:pt x="263" y="825"/>
                  </a:cubicBezTo>
                  <a:cubicBezTo>
                    <a:pt x="253" y="835"/>
                    <a:pt x="247" y="836"/>
                    <a:pt x="236" y="825"/>
                  </a:cubicBezTo>
                  <a:cubicBezTo>
                    <a:pt x="210" y="802"/>
                    <a:pt x="182" y="781"/>
                    <a:pt x="146" y="774"/>
                  </a:cubicBezTo>
                  <a:cubicBezTo>
                    <a:pt x="122" y="770"/>
                    <a:pt x="96" y="727"/>
                    <a:pt x="100" y="702"/>
                  </a:cubicBezTo>
                  <a:cubicBezTo>
                    <a:pt x="106" y="670"/>
                    <a:pt x="111" y="638"/>
                    <a:pt x="118" y="607"/>
                  </a:cubicBezTo>
                  <a:cubicBezTo>
                    <a:pt x="124" y="579"/>
                    <a:pt x="110" y="557"/>
                    <a:pt x="104" y="532"/>
                  </a:cubicBezTo>
                  <a:cubicBezTo>
                    <a:pt x="102" y="524"/>
                    <a:pt x="101" y="516"/>
                    <a:pt x="98" y="509"/>
                  </a:cubicBezTo>
                  <a:cubicBezTo>
                    <a:pt x="95" y="500"/>
                    <a:pt x="90" y="492"/>
                    <a:pt x="86" y="484"/>
                  </a:cubicBezTo>
                  <a:cubicBezTo>
                    <a:pt x="80" y="469"/>
                    <a:pt x="71" y="454"/>
                    <a:pt x="69" y="439"/>
                  </a:cubicBezTo>
                  <a:cubicBezTo>
                    <a:pt x="65" y="419"/>
                    <a:pt x="60" y="403"/>
                    <a:pt x="44" y="387"/>
                  </a:cubicBezTo>
                  <a:cubicBezTo>
                    <a:pt x="9" y="353"/>
                    <a:pt x="0" y="323"/>
                    <a:pt x="46" y="276"/>
                  </a:cubicBezTo>
                  <a:cubicBezTo>
                    <a:pt x="56" y="267"/>
                    <a:pt x="69" y="262"/>
                    <a:pt x="80" y="254"/>
                  </a:cubicBezTo>
                  <a:cubicBezTo>
                    <a:pt x="86" y="249"/>
                    <a:pt x="93" y="243"/>
                    <a:pt x="95" y="237"/>
                  </a:cubicBezTo>
                  <a:cubicBezTo>
                    <a:pt x="99" y="215"/>
                    <a:pt x="112" y="200"/>
                    <a:pt x="129" y="187"/>
                  </a:cubicBezTo>
                  <a:cubicBezTo>
                    <a:pt x="156" y="168"/>
                    <a:pt x="157" y="156"/>
                    <a:pt x="136" y="130"/>
                  </a:cubicBezTo>
                  <a:cubicBezTo>
                    <a:pt x="114" y="103"/>
                    <a:pt x="95" y="74"/>
                    <a:pt x="101" y="36"/>
                  </a:cubicBezTo>
                  <a:cubicBezTo>
                    <a:pt x="105" y="8"/>
                    <a:pt x="113" y="0"/>
                    <a:pt x="139" y="1"/>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6"/>
            <p:cNvSpPr>
              <a:spLocks/>
            </p:cNvSpPr>
            <p:nvPr/>
          </p:nvSpPr>
          <p:spPr bwMode="auto">
            <a:xfrm>
              <a:off x="3529013" y="2152650"/>
              <a:ext cx="342900" cy="230188"/>
            </a:xfrm>
            <a:custGeom>
              <a:avLst/>
              <a:gdLst>
                <a:gd name="T0" fmla="*/ 420 w 421"/>
                <a:gd name="T1" fmla="*/ 171 h 283"/>
                <a:gd name="T2" fmla="*/ 368 w 421"/>
                <a:gd name="T3" fmla="*/ 232 h 283"/>
                <a:gd name="T4" fmla="*/ 366 w 421"/>
                <a:gd name="T5" fmla="*/ 232 h 283"/>
                <a:gd name="T6" fmla="*/ 288 w 421"/>
                <a:gd name="T7" fmla="*/ 251 h 283"/>
                <a:gd name="T8" fmla="*/ 270 w 421"/>
                <a:gd name="T9" fmla="*/ 259 h 283"/>
                <a:gd name="T10" fmla="*/ 177 w 421"/>
                <a:gd name="T11" fmla="*/ 277 h 283"/>
                <a:gd name="T12" fmla="*/ 152 w 421"/>
                <a:gd name="T13" fmla="*/ 248 h 283"/>
                <a:gd name="T14" fmla="*/ 152 w 421"/>
                <a:gd name="T15" fmla="*/ 200 h 283"/>
                <a:gd name="T16" fmla="*/ 140 w 421"/>
                <a:gd name="T17" fmla="*/ 159 h 283"/>
                <a:gd name="T18" fmla="*/ 116 w 421"/>
                <a:gd name="T19" fmla="*/ 149 h 283"/>
                <a:gd name="T20" fmla="*/ 60 w 421"/>
                <a:gd name="T21" fmla="*/ 140 h 283"/>
                <a:gd name="T22" fmla="*/ 17 w 421"/>
                <a:gd name="T23" fmla="*/ 102 h 283"/>
                <a:gd name="T24" fmla="*/ 30 w 421"/>
                <a:gd name="T25" fmla="*/ 14 h 283"/>
                <a:gd name="T26" fmla="*/ 74 w 421"/>
                <a:gd name="T27" fmla="*/ 11 h 283"/>
                <a:gd name="T28" fmla="*/ 105 w 421"/>
                <a:gd name="T29" fmla="*/ 37 h 283"/>
                <a:gd name="T30" fmla="*/ 188 w 421"/>
                <a:gd name="T31" fmla="*/ 67 h 283"/>
                <a:gd name="T32" fmla="*/ 306 w 421"/>
                <a:gd name="T33" fmla="*/ 91 h 283"/>
                <a:gd name="T34" fmla="*/ 344 w 421"/>
                <a:gd name="T35" fmla="*/ 117 h 283"/>
                <a:gd name="T36" fmla="*/ 392 w 421"/>
                <a:gd name="T37" fmla="*/ 136 h 283"/>
                <a:gd name="T38" fmla="*/ 420 w 421"/>
                <a:gd name="T39" fmla="*/ 17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283">
                  <a:moveTo>
                    <a:pt x="420" y="171"/>
                  </a:moveTo>
                  <a:cubicBezTo>
                    <a:pt x="420" y="197"/>
                    <a:pt x="392" y="228"/>
                    <a:pt x="368" y="232"/>
                  </a:cubicBezTo>
                  <a:cubicBezTo>
                    <a:pt x="367" y="232"/>
                    <a:pt x="366" y="232"/>
                    <a:pt x="366" y="232"/>
                  </a:cubicBezTo>
                  <a:cubicBezTo>
                    <a:pt x="343" y="253"/>
                    <a:pt x="315" y="248"/>
                    <a:pt x="288" y="251"/>
                  </a:cubicBezTo>
                  <a:cubicBezTo>
                    <a:pt x="282" y="251"/>
                    <a:pt x="275" y="255"/>
                    <a:pt x="270" y="259"/>
                  </a:cubicBezTo>
                  <a:cubicBezTo>
                    <a:pt x="242" y="282"/>
                    <a:pt x="210" y="283"/>
                    <a:pt x="177" y="277"/>
                  </a:cubicBezTo>
                  <a:cubicBezTo>
                    <a:pt x="162" y="274"/>
                    <a:pt x="152" y="265"/>
                    <a:pt x="152" y="248"/>
                  </a:cubicBezTo>
                  <a:cubicBezTo>
                    <a:pt x="152" y="232"/>
                    <a:pt x="154" y="216"/>
                    <a:pt x="152" y="200"/>
                  </a:cubicBezTo>
                  <a:cubicBezTo>
                    <a:pt x="151" y="186"/>
                    <a:pt x="147" y="171"/>
                    <a:pt x="140" y="159"/>
                  </a:cubicBezTo>
                  <a:cubicBezTo>
                    <a:pt x="136" y="153"/>
                    <a:pt x="121" y="146"/>
                    <a:pt x="116" y="149"/>
                  </a:cubicBezTo>
                  <a:cubicBezTo>
                    <a:pt x="94" y="160"/>
                    <a:pt x="76" y="152"/>
                    <a:pt x="60" y="140"/>
                  </a:cubicBezTo>
                  <a:cubicBezTo>
                    <a:pt x="45" y="129"/>
                    <a:pt x="28" y="117"/>
                    <a:pt x="17" y="102"/>
                  </a:cubicBezTo>
                  <a:cubicBezTo>
                    <a:pt x="0" y="79"/>
                    <a:pt x="9" y="34"/>
                    <a:pt x="30" y="14"/>
                  </a:cubicBezTo>
                  <a:cubicBezTo>
                    <a:pt x="44" y="0"/>
                    <a:pt x="60" y="4"/>
                    <a:pt x="74" y="11"/>
                  </a:cubicBezTo>
                  <a:cubicBezTo>
                    <a:pt x="86" y="18"/>
                    <a:pt x="100" y="26"/>
                    <a:pt x="105" y="37"/>
                  </a:cubicBezTo>
                  <a:cubicBezTo>
                    <a:pt x="129" y="84"/>
                    <a:pt x="141" y="90"/>
                    <a:pt x="188" y="67"/>
                  </a:cubicBezTo>
                  <a:cubicBezTo>
                    <a:pt x="238" y="42"/>
                    <a:pt x="277" y="52"/>
                    <a:pt x="306" y="91"/>
                  </a:cubicBezTo>
                  <a:cubicBezTo>
                    <a:pt x="315" y="102"/>
                    <a:pt x="331" y="110"/>
                    <a:pt x="344" y="117"/>
                  </a:cubicBezTo>
                  <a:cubicBezTo>
                    <a:pt x="359" y="125"/>
                    <a:pt x="376" y="132"/>
                    <a:pt x="392" y="136"/>
                  </a:cubicBezTo>
                  <a:cubicBezTo>
                    <a:pt x="413" y="141"/>
                    <a:pt x="421" y="153"/>
                    <a:pt x="420" y="171"/>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7"/>
            <p:cNvSpPr>
              <a:spLocks/>
            </p:cNvSpPr>
            <p:nvPr/>
          </p:nvSpPr>
          <p:spPr bwMode="auto">
            <a:xfrm>
              <a:off x="2790825" y="1800225"/>
              <a:ext cx="285750" cy="246063"/>
            </a:xfrm>
            <a:custGeom>
              <a:avLst/>
              <a:gdLst>
                <a:gd name="T0" fmla="*/ 288 w 351"/>
                <a:gd name="T1" fmla="*/ 189 h 302"/>
                <a:gd name="T2" fmla="*/ 283 w 351"/>
                <a:gd name="T3" fmla="*/ 168 h 302"/>
                <a:gd name="T4" fmla="*/ 315 w 351"/>
                <a:gd name="T5" fmla="*/ 166 h 302"/>
                <a:gd name="T6" fmla="*/ 318 w 351"/>
                <a:gd name="T7" fmla="*/ 212 h 302"/>
                <a:gd name="T8" fmla="*/ 323 w 351"/>
                <a:gd name="T9" fmla="*/ 226 h 302"/>
                <a:gd name="T10" fmla="*/ 338 w 351"/>
                <a:gd name="T11" fmla="*/ 249 h 302"/>
                <a:gd name="T12" fmla="*/ 342 w 351"/>
                <a:gd name="T13" fmla="*/ 275 h 302"/>
                <a:gd name="T14" fmla="*/ 306 w 351"/>
                <a:gd name="T15" fmla="*/ 284 h 302"/>
                <a:gd name="T16" fmla="*/ 281 w 351"/>
                <a:gd name="T17" fmla="*/ 289 h 302"/>
                <a:gd name="T18" fmla="*/ 247 w 351"/>
                <a:gd name="T19" fmla="*/ 288 h 302"/>
                <a:gd name="T20" fmla="*/ 130 w 351"/>
                <a:gd name="T21" fmla="*/ 268 h 302"/>
                <a:gd name="T22" fmla="*/ 115 w 351"/>
                <a:gd name="T23" fmla="*/ 271 h 302"/>
                <a:gd name="T24" fmla="*/ 70 w 351"/>
                <a:gd name="T25" fmla="*/ 242 h 302"/>
                <a:gd name="T26" fmla="*/ 51 w 351"/>
                <a:gd name="T27" fmla="*/ 210 h 302"/>
                <a:gd name="T28" fmla="*/ 14 w 351"/>
                <a:gd name="T29" fmla="*/ 131 h 302"/>
                <a:gd name="T30" fmla="*/ 0 w 351"/>
                <a:gd name="T31" fmla="*/ 98 h 302"/>
                <a:gd name="T32" fmla="*/ 16 w 351"/>
                <a:gd name="T33" fmla="*/ 93 h 302"/>
                <a:gd name="T34" fmla="*/ 42 w 351"/>
                <a:gd name="T35" fmla="*/ 92 h 302"/>
                <a:gd name="T36" fmla="*/ 106 w 351"/>
                <a:gd name="T37" fmla="*/ 54 h 302"/>
                <a:gd name="T38" fmla="*/ 138 w 351"/>
                <a:gd name="T39" fmla="*/ 19 h 302"/>
                <a:gd name="T40" fmla="*/ 197 w 351"/>
                <a:gd name="T41" fmla="*/ 51 h 302"/>
                <a:gd name="T42" fmla="*/ 210 w 351"/>
                <a:gd name="T43" fmla="*/ 90 h 302"/>
                <a:gd name="T44" fmla="*/ 227 w 351"/>
                <a:gd name="T45" fmla="*/ 107 h 302"/>
                <a:gd name="T46" fmla="*/ 243 w 351"/>
                <a:gd name="T47" fmla="*/ 137 h 302"/>
                <a:gd name="T48" fmla="*/ 288 w 351"/>
                <a:gd name="T49" fmla="*/ 1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1" h="302">
                  <a:moveTo>
                    <a:pt x="288" y="189"/>
                  </a:moveTo>
                  <a:cubicBezTo>
                    <a:pt x="286" y="182"/>
                    <a:pt x="285" y="176"/>
                    <a:pt x="283" y="168"/>
                  </a:cubicBezTo>
                  <a:cubicBezTo>
                    <a:pt x="292" y="167"/>
                    <a:pt x="301" y="167"/>
                    <a:pt x="315" y="166"/>
                  </a:cubicBezTo>
                  <a:cubicBezTo>
                    <a:pt x="295" y="187"/>
                    <a:pt x="301" y="200"/>
                    <a:pt x="318" y="212"/>
                  </a:cubicBezTo>
                  <a:cubicBezTo>
                    <a:pt x="321" y="214"/>
                    <a:pt x="323" y="221"/>
                    <a:pt x="323" y="226"/>
                  </a:cubicBezTo>
                  <a:cubicBezTo>
                    <a:pt x="324" y="236"/>
                    <a:pt x="325" y="244"/>
                    <a:pt x="338" y="249"/>
                  </a:cubicBezTo>
                  <a:cubicBezTo>
                    <a:pt x="351" y="254"/>
                    <a:pt x="350" y="268"/>
                    <a:pt x="342" y="275"/>
                  </a:cubicBezTo>
                  <a:cubicBezTo>
                    <a:pt x="333" y="283"/>
                    <a:pt x="324" y="302"/>
                    <a:pt x="306" y="284"/>
                  </a:cubicBezTo>
                  <a:cubicBezTo>
                    <a:pt x="302" y="281"/>
                    <a:pt x="287" y="284"/>
                    <a:pt x="281" y="289"/>
                  </a:cubicBezTo>
                  <a:cubicBezTo>
                    <a:pt x="268" y="298"/>
                    <a:pt x="259" y="300"/>
                    <a:pt x="247" y="288"/>
                  </a:cubicBezTo>
                  <a:cubicBezTo>
                    <a:pt x="213" y="255"/>
                    <a:pt x="173" y="250"/>
                    <a:pt x="130" y="268"/>
                  </a:cubicBezTo>
                  <a:cubicBezTo>
                    <a:pt x="125" y="270"/>
                    <a:pt x="120" y="270"/>
                    <a:pt x="115" y="271"/>
                  </a:cubicBezTo>
                  <a:cubicBezTo>
                    <a:pt x="87" y="278"/>
                    <a:pt x="82" y="271"/>
                    <a:pt x="70" y="242"/>
                  </a:cubicBezTo>
                  <a:cubicBezTo>
                    <a:pt x="65" y="231"/>
                    <a:pt x="56" y="221"/>
                    <a:pt x="51" y="210"/>
                  </a:cubicBezTo>
                  <a:cubicBezTo>
                    <a:pt x="40" y="183"/>
                    <a:pt x="12" y="164"/>
                    <a:pt x="14" y="131"/>
                  </a:cubicBezTo>
                  <a:cubicBezTo>
                    <a:pt x="14" y="121"/>
                    <a:pt x="6" y="111"/>
                    <a:pt x="0" y="98"/>
                  </a:cubicBezTo>
                  <a:cubicBezTo>
                    <a:pt x="4" y="97"/>
                    <a:pt x="10" y="94"/>
                    <a:pt x="16" y="93"/>
                  </a:cubicBezTo>
                  <a:cubicBezTo>
                    <a:pt x="24" y="92"/>
                    <a:pt x="33" y="93"/>
                    <a:pt x="42" y="92"/>
                  </a:cubicBezTo>
                  <a:cubicBezTo>
                    <a:pt x="69" y="89"/>
                    <a:pt x="93" y="84"/>
                    <a:pt x="106" y="54"/>
                  </a:cubicBezTo>
                  <a:cubicBezTo>
                    <a:pt x="112" y="40"/>
                    <a:pt x="126" y="28"/>
                    <a:pt x="138" y="19"/>
                  </a:cubicBezTo>
                  <a:cubicBezTo>
                    <a:pt x="164" y="0"/>
                    <a:pt x="188" y="23"/>
                    <a:pt x="197" y="51"/>
                  </a:cubicBezTo>
                  <a:cubicBezTo>
                    <a:pt x="202" y="64"/>
                    <a:pt x="204" y="78"/>
                    <a:pt x="210" y="90"/>
                  </a:cubicBezTo>
                  <a:cubicBezTo>
                    <a:pt x="213" y="97"/>
                    <a:pt x="221" y="106"/>
                    <a:pt x="227" y="107"/>
                  </a:cubicBezTo>
                  <a:cubicBezTo>
                    <a:pt x="248" y="110"/>
                    <a:pt x="246" y="123"/>
                    <a:pt x="243" y="137"/>
                  </a:cubicBezTo>
                  <a:cubicBezTo>
                    <a:pt x="235" y="166"/>
                    <a:pt x="253" y="189"/>
                    <a:pt x="288" y="189"/>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8"/>
            <p:cNvSpPr>
              <a:spLocks/>
            </p:cNvSpPr>
            <p:nvPr/>
          </p:nvSpPr>
          <p:spPr bwMode="auto">
            <a:xfrm>
              <a:off x="2066925" y="1546225"/>
              <a:ext cx="236538" cy="187325"/>
            </a:xfrm>
            <a:custGeom>
              <a:avLst/>
              <a:gdLst>
                <a:gd name="T0" fmla="*/ 291 w 291"/>
                <a:gd name="T1" fmla="*/ 61 h 230"/>
                <a:gd name="T2" fmla="*/ 278 w 291"/>
                <a:gd name="T3" fmla="*/ 91 h 230"/>
                <a:gd name="T4" fmla="*/ 268 w 291"/>
                <a:gd name="T5" fmla="*/ 136 h 230"/>
                <a:gd name="T6" fmla="*/ 248 w 291"/>
                <a:gd name="T7" fmla="*/ 183 h 230"/>
                <a:gd name="T8" fmla="*/ 164 w 291"/>
                <a:gd name="T9" fmla="*/ 216 h 230"/>
                <a:gd name="T10" fmla="*/ 119 w 291"/>
                <a:gd name="T11" fmla="*/ 209 h 230"/>
                <a:gd name="T12" fmla="*/ 86 w 291"/>
                <a:gd name="T13" fmla="*/ 186 h 230"/>
                <a:gd name="T14" fmla="*/ 34 w 291"/>
                <a:gd name="T15" fmla="*/ 155 h 230"/>
                <a:gd name="T16" fmla="*/ 14 w 291"/>
                <a:gd name="T17" fmla="*/ 90 h 230"/>
                <a:gd name="T18" fmla="*/ 39 w 291"/>
                <a:gd name="T19" fmla="*/ 50 h 230"/>
                <a:gd name="T20" fmla="*/ 54 w 291"/>
                <a:gd name="T21" fmla="*/ 39 h 230"/>
                <a:gd name="T22" fmla="*/ 109 w 291"/>
                <a:gd name="T23" fmla="*/ 13 h 230"/>
                <a:gd name="T24" fmla="*/ 132 w 291"/>
                <a:gd name="T25" fmla="*/ 5 h 230"/>
                <a:gd name="T26" fmla="*/ 225 w 291"/>
                <a:gd name="T27" fmla="*/ 1 h 230"/>
                <a:gd name="T28" fmla="*/ 291 w 291"/>
                <a:gd name="T29" fmla="*/ 6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230">
                  <a:moveTo>
                    <a:pt x="291" y="61"/>
                  </a:moveTo>
                  <a:cubicBezTo>
                    <a:pt x="287" y="69"/>
                    <a:pt x="282" y="80"/>
                    <a:pt x="278" y="91"/>
                  </a:cubicBezTo>
                  <a:cubicBezTo>
                    <a:pt x="273" y="106"/>
                    <a:pt x="266" y="122"/>
                    <a:pt x="268" y="136"/>
                  </a:cubicBezTo>
                  <a:cubicBezTo>
                    <a:pt x="270" y="157"/>
                    <a:pt x="259" y="170"/>
                    <a:pt x="248" y="183"/>
                  </a:cubicBezTo>
                  <a:cubicBezTo>
                    <a:pt x="226" y="210"/>
                    <a:pt x="202" y="230"/>
                    <a:pt x="164" y="216"/>
                  </a:cubicBezTo>
                  <a:cubicBezTo>
                    <a:pt x="150" y="211"/>
                    <a:pt x="133" y="213"/>
                    <a:pt x="119" y="209"/>
                  </a:cubicBezTo>
                  <a:cubicBezTo>
                    <a:pt x="107" y="204"/>
                    <a:pt x="94" y="196"/>
                    <a:pt x="86" y="186"/>
                  </a:cubicBezTo>
                  <a:cubicBezTo>
                    <a:pt x="71" y="170"/>
                    <a:pt x="58" y="156"/>
                    <a:pt x="34" y="155"/>
                  </a:cubicBezTo>
                  <a:cubicBezTo>
                    <a:pt x="12" y="153"/>
                    <a:pt x="0" y="111"/>
                    <a:pt x="14" y="90"/>
                  </a:cubicBezTo>
                  <a:cubicBezTo>
                    <a:pt x="23" y="77"/>
                    <a:pt x="30" y="63"/>
                    <a:pt x="39" y="50"/>
                  </a:cubicBezTo>
                  <a:cubicBezTo>
                    <a:pt x="42" y="45"/>
                    <a:pt x="48" y="42"/>
                    <a:pt x="54" y="39"/>
                  </a:cubicBezTo>
                  <a:cubicBezTo>
                    <a:pt x="72" y="30"/>
                    <a:pt x="90" y="21"/>
                    <a:pt x="109" y="13"/>
                  </a:cubicBezTo>
                  <a:cubicBezTo>
                    <a:pt x="116" y="9"/>
                    <a:pt x="124" y="5"/>
                    <a:pt x="132" y="5"/>
                  </a:cubicBezTo>
                  <a:cubicBezTo>
                    <a:pt x="163" y="3"/>
                    <a:pt x="194" y="2"/>
                    <a:pt x="225" y="1"/>
                  </a:cubicBezTo>
                  <a:cubicBezTo>
                    <a:pt x="251" y="0"/>
                    <a:pt x="291" y="34"/>
                    <a:pt x="291" y="61"/>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9"/>
            <p:cNvSpPr>
              <a:spLocks/>
            </p:cNvSpPr>
            <p:nvPr/>
          </p:nvSpPr>
          <p:spPr bwMode="auto">
            <a:xfrm>
              <a:off x="3238500" y="2054225"/>
              <a:ext cx="284163" cy="103188"/>
            </a:xfrm>
            <a:custGeom>
              <a:avLst/>
              <a:gdLst>
                <a:gd name="T0" fmla="*/ 349 w 349"/>
                <a:gd name="T1" fmla="*/ 40 h 125"/>
                <a:gd name="T2" fmla="*/ 211 w 349"/>
                <a:gd name="T3" fmla="*/ 100 h 125"/>
                <a:gd name="T4" fmla="*/ 145 w 349"/>
                <a:gd name="T5" fmla="*/ 78 h 125"/>
                <a:gd name="T6" fmla="*/ 126 w 349"/>
                <a:gd name="T7" fmla="*/ 77 h 125"/>
                <a:gd name="T8" fmla="*/ 17 w 349"/>
                <a:gd name="T9" fmla="*/ 84 h 125"/>
                <a:gd name="T10" fmla="*/ 6 w 349"/>
                <a:gd name="T11" fmla="*/ 63 h 125"/>
                <a:gd name="T12" fmla="*/ 26 w 349"/>
                <a:gd name="T13" fmla="*/ 38 h 125"/>
                <a:gd name="T14" fmla="*/ 35 w 349"/>
                <a:gd name="T15" fmla="*/ 21 h 125"/>
                <a:gd name="T16" fmla="*/ 58 w 349"/>
                <a:gd name="T17" fmla="*/ 3 h 125"/>
                <a:gd name="T18" fmla="*/ 172 w 349"/>
                <a:gd name="T19" fmla="*/ 18 h 125"/>
                <a:gd name="T20" fmla="*/ 188 w 349"/>
                <a:gd name="T21" fmla="*/ 13 h 125"/>
                <a:gd name="T22" fmla="*/ 213 w 349"/>
                <a:gd name="T23" fmla="*/ 12 h 125"/>
                <a:gd name="T24" fmla="*/ 270 w 349"/>
                <a:gd name="T25" fmla="*/ 33 h 125"/>
                <a:gd name="T26" fmla="*/ 315 w 349"/>
                <a:gd name="T27" fmla="*/ 31 h 125"/>
                <a:gd name="T28" fmla="*/ 349 w 349"/>
                <a:gd name="T29" fmla="*/ 4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125">
                  <a:moveTo>
                    <a:pt x="349" y="40"/>
                  </a:moveTo>
                  <a:cubicBezTo>
                    <a:pt x="318" y="92"/>
                    <a:pt x="273" y="125"/>
                    <a:pt x="211" y="100"/>
                  </a:cubicBezTo>
                  <a:cubicBezTo>
                    <a:pt x="190" y="91"/>
                    <a:pt x="167" y="85"/>
                    <a:pt x="145" y="78"/>
                  </a:cubicBezTo>
                  <a:cubicBezTo>
                    <a:pt x="139" y="77"/>
                    <a:pt x="132" y="77"/>
                    <a:pt x="126" y="77"/>
                  </a:cubicBezTo>
                  <a:cubicBezTo>
                    <a:pt x="90" y="80"/>
                    <a:pt x="53" y="83"/>
                    <a:pt x="17" y="84"/>
                  </a:cubicBezTo>
                  <a:cubicBezTo>
                    <a:pt x="1" y="85"/>
                    <a:pt x="0" y="74"/>
                    <a:pt x="6" y="63"/>
                  </a:cubicBezTo>
                  <a:cubicBezTo>
                    <a:pt x="11" y="54"/>
                    <a:pt x="19" y="47"/>
                    <a:pt x="26" y="38"/>
                  </a:cubicBezTo>
                  <a:cubicBezTo>
                    <a:pt x="30" y="33"/>
                    <a:pt x="36" y="26"/>
                    <a:pt x="35" y="21"/>
                  </a:cubicBezTo>
                  <a:cubicBezTo>
                    <a:pt x="32" y="0"/>
                    <a:pt x="45" y="1"/>
                    <a:pt x="58" y="3"/>
                  </a:cubicBezTo>
                  <a:cubicBezTo>
                    <a:pt x="96" y="8"/>
                    <a:pt x="134" y="13"/>
                    <a:pt x="172" y="18"/>
                  </a:cubicBezTo>
                  <a:cubicBezTo>
                    <a:pt x="177" y="18"/>
                    <a:pt x="185" y="16"/>
                    <a:pt x="188" y="13"/>
                  </a:cubicBezTo>
                  <a:cubicBezTo>
                    <a:pt x="197" y="3"/>
                    <a:pt x="205" y="1"/>
                    <a:pt x="213" y="12"/>
                  </a:cubicBezTo>
                  <a:cubicBezTo>
                    <a:pt x="227" y="32"/>
                    <a:pt x="247" y="34"/>
                    <a:pt x="270" y="33"/>
                  </a:cubicBezTo>
                  <a:cubicBezTo>
                    <a:pt x="285" y="31"/>
                    <a:pt x="300" y="30"/>
                    <a:pt x="315" y="31"/>
                  </a:cubicBezTo>
                  <a:cubicBezTo>
                    <a:pt x="326" y="32"/>
                    <a:pt x="337" y="37"/>
                    <a:pt x="349" y="40"/>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10"/>
            <p:cNvSpPr>
              <a:spLocks/>
            </p:cNvSpPr>
            <p:nvPr/>
          </p:nvSpPr>
          <p:spPr bwMode="auto">
            <a:xfrm>
              <a:off x="3357563" y="2201863"/>
              <a:ext cx="120650" cy="101600"/>
            </a:xfrm>
            <a:custGeom>
              <a:avLst/>
              <a:gdLst>
                <a:gd name="T0" fmla="*/ 49 w 148"/>
                <a:gd name="T1" fmla="*/ 3 h 123"/>
                <a:gd name="T2" fmla="*/ 139 w 148"/>
                <a:gd name="T3" fmla="*/ 56 h 123"/>
                <a:gd name="T4" fmla="*/ 137 w 148"/>
                <a:gd name="T5" fmla="*/ 92 h 123"/>
                <a:gd name="T6" fmla="*/ 75 w 148"/>
                <a:gd name="T7" fmla="*/ 123 h 123"/>
                <a:gd name="T8" fmla="*/ 41 w 148"/>
                <a:gd name="T9" fmla="*/ 92 h 123"/>
                <a:gd name="T10" fmla="*/ 11 w 148"/>
                <a:gd name="T11" fmla="*/ 39 h 123"/>
                <a:gd name="T12" fmla="*/ 1 w 148"/>
                <a:gd name="T13" fmla="*/ 24 h 123"/>
                <a:gd name="T14" fmla="*/ 16 w 148"/>
                <a:gd name="T15" fmla="*/ 7 h 123"/>
                <a:gd name="T16" fmla="*/ 49 w 148"/>
                <a:gd name="T17"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23">
                  <a:moveTo>
                    <a:pt x="49" y="3"/>
                  </a:moveTo>
                  <a:cubicBezTo>
                    <a:pt x="92" y="0"/>
                    <a:pt x="118" y="24"/>
                    <a:pt x="139" y="56"/>
                  </a:cubicBezTo>
                  <a:cubicBezTo>
                    <a:pt x="148" y="68"/>
                    <a:pt x="146" y="80"/>
                    <a:pt x="137" y="92"/>
                  </a:cubicBezTo>
                  <a:cubicBezTo>
                    <a:pt x="120" y="112"/>
                    <a:pt x="100" y="123"/>
                    <a:pt x="75" y="123"/>
                  </a:cubicBezTo>
                  <a:cubicBezTo>
                    <a:pt x="54" y="123"/>
                    <a:pt x="42" y="113"/>
                    <a:pt x="41" y="92"/>
                  </a:cubicBezTo>
                  <a:cubicBezTo>
                    <a:pt x="41" y="68"/>
                    <a:pt x="37" y="48"/>
                    <a:pt x="11" y="39"/>
                  </a:cubicBezTo>
                  <a:cubicBezTo>
                    <a:pt x="6" y="37"/>
                    <a:pt x="0" y="28"/>
                    <a:pt x="1" y="24"/>
                  </a:cubicBezTo>
                  <a:cubicBezTo>
                    <a:pt x="3" y="17"/>
                    <a:pt x="10" y="9"/>
                    <a:pt x="16" y="7"/>
                  </a:cubicBezTo>
                  <a:cubicBezTo>
                    <a:pt x="26" y="4"/>
                    <a:pt x="38" y="4"/>
                    <a:pt x="49" y="3"/>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11"/>
            <p:cNvSpPr>
              <a:spLocks/>
            </p:cNvSpPr>
            <p:nvPr/>
          </p:nvSpPr>
          <p:spPr bwMode="auto">
            <a:xfrm>
              <a:off x="1849437" y="1649413"/>
              <a:ext cx="100013" cy="119063"/>
            </a:xfrm>
            <a:custGeom>
              <a:avLst/>
              <a:gdLst>
                <a:gd name="T0" fmla="*/ 92 w 124"/>
                <a:gd name="T1" fmla="*/ 0 h 147"/>
                <a:gd name="T2" fmla="*/ 124 w 124"/>
                <a:gd name="T3" fmla="*/ 21 h 147"/>
                <a:gd name="T4" fmla="*/ 99 w 124"/>
                <a:gd name="T5" fmla="*/ 75 h 147"/>
                <a:gd name="T6" fmla="*/ 88 w 124"/>
                <a:gd name="T7" fmla="*/ 86 h 147"/>
                <a:gd name="T8" fmla="*/ 37 w 124"/>
                <a:gd name="T9" fmla="*/ 130 h 147"/>
                <a:gd name="T10" fmla="*/ 11 w 124"/>
                <a:gd name="T11" fmla="*/ 134 h 147"/>
                <a:gd name="T12" fmla="*/ 14 w 124"/>
                <a:gd name="T13" fmla="*/ 78 h 147"/>
                <a:gd name="T14" fmla="*/ 56 w 124"/>
                <a:gd name="T15" fmla="*/ 49 h 147"/>
                <a:gd name="T16" fmla="*/ 75 w 124"/>
                <a:gd name="T17" fmla="*/ 33 h 147"/>
                <a:gd name="T18" fmla="*/ 92 w 124"/>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47">
                  <a:moveTo>
                    <a:pt x="92" y="0"/>
                  </a:moveTo>
                  <a:cubicBezTo>
                    <a:pt x="103" y="7"/>
                    <a:pt x="112" y="13"/>
                    <a:pt x="124" y="21"/>
                  </a:cubicBezTo>
                  <a:cubicBezTo>
                    <a:pt x="106" y="36"/>
                    <a:pt x="96" y="53"/>
                    <a:pt x="99" y="75"/>
                  </a:cubicBezTo>
                  <a:cubicBezTo>
                    <a:pt x="100" y="78"/>
                    <a:pt x="92" y="85"/>
                    <a:pt x="88" y="86"/>
                  </a:cubicBezTo>
                  <a:cubicBezTo>
                    <a:pt x="63" y="92"/>
                    <a:pt x="45" y="105"/>
                    <a:pt x="37" y="130"/>
                  </a:cubicBezTo>
                  <a:cubicBezTo>
                    <a:pt x="32" y="146"/>
                    <a:pt x="21" y="147"/>
                    <a:pt x="11" y="134"/>
                  </a:cubicBezTo>
                  <a:cubicBezTo>
                    <a:pt x="0" y="120"/>
                    <a:pt x="1" y="90"/>
                    <a:pt x="14" y="78"/>
                  </a:cubicBezTo>
                  <a:cubicBezTo>
                    <a:pt x="27" y="67"/>
                    <a:pt x="42" y="59"/>
                    <a:pt x="56" y="49"/>
                  </a:cubicBezTo>
                  <a:cubicBezTo>
                    <a:pt x="63" y="45"/>
                    <a:pt x="70" y="39"/>
                    <a:pt x="75" y="33"/>
                  </a:cubicBezTo>
                  <a:cubicBezTo>
                    <a:pt x="81" y="24"/>
                    <a:pt x="85" y="13"/>
                    <a:pt x="92" y="0"/>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12"/>
            <p:cNvSpPr>
              <a:spLocks/>
            </p:cNvSpPr>
            <p:nvPr/>
          </p:nvSpPr>
          <p:spPr bwMode="auto">
            <a:xfrm>
              <a:off x="3532188" y="2363788"/>
              <a:ext cx="76200" cy="52388"/>
            </a:xfrm>
            <a:custGeom>
              <a:avLst/>
              <a:gdLst>
                <a:gd name="T0" fmla="*/ 42 w 92"/>
                <a:gd name="T1" fmla="*/ 63 h 64"/>
                <a:gd name="T2" fmla="*/ 12 w 92"/>
                <a:gd name="T3" fmla="*/ 63 h 64"/>
                <a:gd name="T4" fmla="*/ 1 w 92"/>
                <a:gd name="T5" fmla="*/ 54 h 64"/>
                <a:gd name="T6" fmla="*/ 7 w 92"/>
                <a:gd name="T7" fmla="*/ 39 h 64"/>
                <a:gd name="T8" fmla="*/ 60 w 92"/>
                <a:gd name="T9" fmla="*/ 8 h 64"/>
                <a:gd name="T10" fmla="*/ 91 w 92"/>
                <a:gd name="T11" fmla="*/ 28 h 64"/>
                <a:gd name="T12" fmla="*/ 42 w 92"/>
                <a:gd name="T13" fmla="*/ 63 h 64"/>
              </a:gdLst>
              <a:ahLst/>
              <a:cxnLst>
                <a:cxn ang="0">
                  <a:pos x="T0" y="T1"/>
                </a:cxn>
                <a:cxn ang="0">
                  <a:pos x="T2" y="T3"/>
                </a:cxn>
                <a:cxn ang="0">
                  <a:pos x="T4" y="T5"/>
                </a:cxn>
                <a:cxn ang="0">
                  <a:pos x="T6" y="T7"/>
                </a:cxn>
                <a:cxn ang="0">
                  <a:pos x="T8" y="T9"/>
                </a:cxn>
                <a:cxn ang="0">
                  <a:pos x="T10" y="T11"/>
                </a:cxn>
                <a:cxn ang="0">
                  <a:pos x="T12" y="T13"/>
                </a:cxn>
              </a:cxnLst>
              <a:rect l="0" t="0" r="r" b="b"/>
              <a:pathLst>
                <a:path w="92" h="64">
                  <a:moveTo>
                    <a:pt x="42" y="63"/>
                  </a:moveTo>
                  <a:cubicBezTo>
                    <a:pt x="32" y="63"/>
                    <a:pt x="22" y="64"/>
                    <a:pt x="12" y="63"/>
                  </a:cubicBezTo>
                  <a:cubicBezTo>
                    <a:pt x="8" y="62"/>
                    <a:pt x="1" y="58"/>
                    <a:pt x="1" y="54"/>
                  </a:cubicBezTo>
                  <a:cubicBezTo>
                    <a:pt x="0" y="49"/>
                    <a:pt x="3" y="42"/>
                    <a:pt x="7" y="39"/>
                  </a:cubicBezTo>
                  <a:cubicBezTo>
                    <a:pt x="24" y="28"/>
                    <a:pt x="42" y="17"/>
                    <a:pt x="60" y="8"/>
                  </a:cubicBezTo>
                  <a:cubicBezTo>
                    <a:pt x="77" y="0"/>
                    <a:pt x="90" y="9"/>
                    <a:pt x="91" y="28"/>
                  </a:cubicBezTo>
                  <a:cubicBezTo>
                    <a:pt x="92" y="62"/>
                    <a:pt x="89" y="63"/>
                    <a:pt x="42" y="63"/>
                  </a:cubicBezTo>
                  <a:close/>
                </a:path>
              </a:pathLst>
            </a:custGeom>
            <a:solidFill>
              <a:srgbClr val="93959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94" name="TextBox 793"/>
          <p:cNvSpPr txBox="1"/>
          <p:nvPr/>
        </p:nvSpPr>
        <p:spPr>
          <a:xfrm>
            <a:off x="1173761" y="4616135"/>
            <a:ext cx="9137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HAWAII</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95" name="Group 794"/>
          <p:cNvGrpSpPr/>
          <p:nvPr/>
        </p:nvGrpSpPr>
        <p:grpSpPr>
          <a:xfrm>
            <a:off x="2034663" y="4020485"/>
            <a:ext cx="776740" cy="496842"/>
            <a:chOff x="4787310" y="2358329"/>
            <a:chExt cx="776740" cy="496842"/>
          </a:xfrm>
        </p:grpSpPr>
        <p:cxnSp>
          <p:nvCxnSpPr>
            <p:cNvPr id="796" name="Straight Connector 795"/>
            <p:cNvCxnSpPr/>
            <p:nvPr/>
          </p:nvCxnSpPr>
          <p:spPr>
            <a:xfrm>
              <a:off x="4787310" y="2358329"/>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97" name="Rectangle 796"/>
            <p:cNvSpPr/>
            <p:nvPr/>
          </p:nvSpPr>
          <p:spPr>
            <a:xfrm>
              <a:off x="4789335" y="2400411"/>
              <a:ext cx="708061" cy="205545"/>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8" name="Picture 79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805690" y="2431189"/>
              <a:ext cx="153068" cy="153068"/>
            </a:xfrm>
            <a:prstGeom prst="rect">
              <a:avLst/>
            </a:prstGeom>
          </p:spPr>
        </p:pic>
        <p:sp>
          <p:nvSpPr>
            <p:cNvPr id="799" name="TextBox 798"/>
            <p:cNvSpPr txBox="1"/>
            <p:nvPr/>
          </p:nvSpPr>
          <p:spPr>
            <a:xfrm>
              <a:off x="4873724" y="2405091"/>
              <a:ext cx="6903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USARPAC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5" name="Picture 4"/>
          <p:cNvPicPr>
            <a:picLocks noChangeAspect="1"/>
          </p:cNvPicPr>
          <p:nvPr/>
        </p:nvPicPr>
        <p:blipFill>
          <a:blip r:embed="rId27"/>
          <a:stretch>
            <a:fillRect/>
          </a:stretch>
        </p:blipFill>
        <p:spPr>
          <a:xfrm>
            <a:off x="1543924" y="1501406"/>
            <a:ext cx="2962686" cy="2271216"/>
          </a:xfrm>
          <a:prstGeom prst="rect">
            <a:avLst/>
          </a:prstGeom>
        </p:spPr>
      </p:pic>
      <p:grpSp>
        <p:nvGrpSpPr>
          <p:cNvPr id="174" name="Group 173"/>
          <p:cNvGrpSpPr/>
          <p:nvPr/>
        </p:nvGrpSpPr>
        <p:grpSpPr>
          <a:xfrm>
            <a:off x="236517" y="5265529"/>
            <a:ext cx="2049483" cy="906671"/>
            <a:chOff x="1518685" y="1886167"/>
            <a:chExt cx="3148647" cy="1255057"/>
          </a:xfrm>
        </p:grpSpPr>
        <p:grpSp>
          <p:nvGrpSpPr>
            <p:cNvPr id="175" name="Group 174"/>
            <p:cNvGrpSpPr/>
            <p:nvPr/>
          </p:nvGrpSpPr>
          <p:grpSpPr>
            <a:xfrm>
              <a:off x="1518685" y="1886167"/>
              <a:ext cx="1827772" cy="283369"/>
              <a:chOff x="335694" y="4992058"/>
              <a:chExt cx="1827772" cy="283369"/>
            </a:xfrm>
          </p:grpSpPr>
          <p:sp>
            <p:nvSpPr>
              <p:cNvPr id="182" name="TextBox 181"/>
              <p:cNvSpPr txBox="1"/>
              <p:nvPr/>
            </p:nvSpPr>
            <p:spPr>
              <a:xfrm>
                <a:off x="927230" y="5002937"/>
                <a:ext cx="123623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ARMY COMMANDS</a:t>
                </a:r>
                <a:endPar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3" name="Rectangle 182"/>
              <p:cNvSpPr/>
              <p:nvPr/>
            </p:nvSpPr>
            <p:spPr>
              <a:xfrm>
                <a:off x="335694" y="4992058"/>
                <a:ext cx="582819" cy="283369"/>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6" name="Group 175"/>
            <p:cNvGrpSpPr/>
            <p:nvPr/>
          </p:nvGrpSpPr>
          <p:grpSpPr>
            <a:xfrm>
              <a:off x="1518685" y="2372011"/>
              <a:ext cx="3148647" cy="283369"/>
              <a:chOff x="332387" y="5436260"/>
              <a:chExt cx="3148647" cy="283369"/>
            </a:xfrm>
          </p:grpSpPr>
          <p:sp>
            <p:nvSpPr>
              <p:cNvPr id="180" name="TextBox 179"/>
              <p:cNvSpPr txBox="1"/>
              <p:nvPr/>
            </p:nvSpPr>
            <p:spPr>
              <a:xfrm>
                <a:off x="923923" y="5447137"/>
                <a:ext cx="2557111" cy="261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ARMY SERVICE COMPONENT COMMANDS</a:t>
                </a:r>
                <a:endPar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1" name="Rectangle 180"/>
              <p:cNvSpPr/>
              <p:nvPr/>
            </p:nvSpPr>
            <p:spPr>
              <a:xfrm>
                <a:off x="332387" y="5436260"/>
                <a:ext cx="582819" cy="283369"/>
              </a:xfrm>
              <a:prstGeom prst="rect">
                <a:avLst/>
              </a:prstGeom>
              <a:solidFill>
                <a:schemeClr val="accent4">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 name="Group 176"/>
            <p:cNvGrpSpPr/>
            <p:nvPr/>
          </p:nvGrpSpPr>
          <p:grpSpPr>
            <a:xfrm>
              <a:off x="1518685" y="2857855"/>
              <a:ext cx="2302260" cy="283369"/>
              <a:chOff x="339486" y="5963746"/>
              <a:chExt cx="2302260" cy="283369"/>
            </a:xfrm>
          </p:grpSpPr>
          <p:sp>
            <p:nvSpPr>
              <p:cNvPr id="178" name="Rectangle 177"/>
              <p:cNvSpPr/>
              <p:nvPr/>
            </p:nvSpPr>
            <p:spPr>
              <a:xfrm>
                <a:off x="339486" y="5963746"/>
                <a:ext cx="582819" cy="283369"/>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TextBox 178"/>
              <p:cNvSpPr txBox="1"/>
              <p:nvPr/>
            </p:nvSpPr>
            <p:spPr>
              <a:xfrm>
                <a:off x="931022" y="5974625"/>
                <a:ext cx="171072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DIRECT REPORTING UNITS</a:t>
                </a:r>
                <a:endPar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grpSp>
      <p:cxnSp>
        <p:nvCxnSpPr>
          <p:cNvPr id="191" name="Straight Connector 190"/>
          <p:cNvCxnSpPr/>
          <p:nvPr/>
        </p:nvCxnSpPr>
        <p:spPr>
          <a:xfrm>
            <a:off x="3914911" y="5292426"/>
            <a:ext cx="0" cy="49684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3916936" y="5330076"/>
            <a:ext cx="532780" cy="214956"/>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TextBox 192"/>
          <p:cNvSpPr txBox="1"/>
          <p:nvPr/>
        </p:nvSpPr>
        <p:spPr>
          <a:xfrm>
            <a:off x="3757443" y="5278779"/>
            <a:ext cx="8700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smtClean="0">
                <a:solidFill>
                  <a:prstClr val="black"/>
                </a:solidFill>
                <a:latin typeface="Arial" panose="020B0604020202020204" pitchFamily="34" charset="0"/>
                <a:cs typeface="Arial" panose="020B0604020202020204" pitchFamily="34" charset="0"/>
              </a:rPr>
              <a:t>COMMAND</a:t>
            </a:r>
            <a:endParaRPr kumimoji="0" lang="en-US" sz="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32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Army Civilian Oath and Creed</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11</a:t>
            </a:fld>
            <a:endParaRPr lang="en-US" dirty="0"/>
          </a:p>
        </p:txBody>
      </p:sp>
      <p:sp>
        <p:nvSpPr>
          <p:cNvPr id="6" name="Rectangle 5"/>
          <p:cNvSpPr/>
          <p:nvPr/>
        </p:nvSpPr>
        <p:spPr>
          <a:xfrm>
            <a:off x="624922" y="1491885"/>
            <a:ext cx="2932469" cy="4622804"/>
          </a:xfrm>
          <a:prstGeom prst="rect">
            <a:avLst/>
          </a:prstGeom>
        </p:spPr>
        <p:txBody>
          <a:bodyPr wrap="square">
            <a:spAutoFit/>
          </a:bodyPr>
          <a:lstStyle/>
          <a:p>
            <a:pPr>
              <a:lnSpc>
                <a:spcPct val="115000"/>
              </a:lnSpc>
              <a:spcAft>
                <a:spcPts val="1000"/>
              </a:spcAft>
            </a:pPr>
            <a:r>
              <a:rPr lang="en-US" sz="1600" dirty="0">
                <a:latin typeface="Calibri" panose="020F0502020204030204" pitchFamily="34" charset="0"/>
                <a:ea typeface="Calibri" panose="020F0502020204030204" pitchFamily="34" charset="0"/>
                <a:cs typeface="Calibri" panose="020F0502020204030204" pitchFamily="34" charset="0"/>
              </a:rPr>
              <a:t>Army Civilians take a similar </a:t>
            </a:r>
            <a:r>
              <a:rPr lang="en-US" sz="1600" b="1" dirty="0">
                <a:latin typeface="Calibri" panose="020F0502020204030204" pitchFamily="34" charset="0"/>
                <a:ea typeface="Calibri" panose="020F0502020204030204" pitchFamily="34" charset="0"/>
                <a:cs typeface="Calibri" panose="020F0502020204030204" pitchFamily="34" charset="0"/>
              </a:rPr>
              <a:t>Oath of Office </a:t>
            </a:r>
            <a:r>
              <a:rPr lang="en-US" sz="1600" dirty="0">
                <a:latin typeface="Calibri" panose="020F0502020204030204" pitchFamily="34" charset="0"/>
                <a:ea typeface="Calibri" panose="020F0502020204030204" pitchFamily="34" charset="0"/>
                <a:cs typeface="Calibri" panose="020F0502020204030204" pitchFamily="34" charset="0"/>
              </a:rPr>
              <a:t>as Army Officers and members </a:t>
            </a:r>
            <a:r>
              <a:rPr lang="en-US" sz="1600" dirty="0" smtClean="0">
                <a:latin typeface="Calibri" panose="020F0502020204030204" pitchFamily="34" charset="0"/>
                <a:ea typeface="Calibri" panose="020F0502020204030204" pitchFamily="34" charset="0"/>
                <a:cs typeface="Calibri" panose="020F0502020204030204" pitchFamily="34" charset="0"/>
              </a:rPr>
              <a:t>of Congress</a:t>
            </a:r>
            <a:r>
              <a:rPr lang="en-US" sz="1600" dirty="0">
                <a:latin typeface="Calibri" panose="020F0502020204030204" pitchFamily="34" charset="0"/>
                <a:ea typeface="Calibri" panose="020F0502020204030204" pitchFamily="34" charset="0"/>
                <a:cs typeface="Calibri" panose="020F0502020204030204" pitchFamily="34" charset="0"/>
              </a:rPr>
              <a:t>, solemnly pledging to support and defend the Constitution of the United States.  Army Civilians are expected to perform their duties to the same standard of ethical conduct as Soldiers - embodied in the Army Civilian Creed, Army Values, and the Code of Ethics for Government Service.  Regardless of your position, it is a privilege to be an Army Civilian, providing honorable service to the Nation.  </a:t>
            </a:r>
          </a:p>
        </p:txBody>
      </p:sp>
      <p:sp>
        <p:nvSpPr>
          <p:cNvPr id="7" name="Rectangle 6"/>
          <p:cNvSpPr/>
          <p:nvPr/>
        </p:nvSpPr>
        <p:spPr>
          <a:xfrm>
            <a:off x="4073236" y="1413164"/>
            <a:ext cx="4215741" cy="4780246"/>
          </a:xfrm>
          <a:prstGeom prst="rect">
            <a:avLst/>
          </a:prstGeom>
          <a:blipFill dpi="0" rotWithShape="1">
            <a:blip r:embed="rId3">
              <a:alphaModFix amt="6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65137" y="1347173"/>
            <a:ext cx="4406885" cy="4921393"/>
          </a:xfrm>
          <a:prstGeom prst="rect">
            <a:avLst/>
          </a:prstGeom>
          <a:solidFill>
            <a:schemeClr val="bg2">
              <a:lumMod val="5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073236" y="1467008"/>
            <a:ext cx="4182555" cy="4796036"/>
            <a:chOff x="4073236" y="1467008"/>
            <a:chExt cx="4182555" cy="4796036"/>
          </a:xfrm>
        </p:grpSpPr>
        <p:sp>
          <p:nvSpPr>
            <p:cNvPr id="8" name="TextBox 7"/>
            <p:cNvSpPr txBox="1"/>
            <p:nvPr/>
          </p:nvSpPr>
          <p:spPr>
            <a:xfrm>
              <a:off x="4073236" y="1467008"/>
              <a:ext cx="4182555" cy="369332"/>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THE ARMY CIVILIAN CORPS CREED</a:t>
              </a:r>
              <a:endParaRPr lang="en-US"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073236" y="1861839"/>
              <a:ext cx="4056156" cy="4401205"/>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solidFill>
                    <a:srgbClr val="F4BF2A"/>
                  </a:solidFill>
                  <a:latin typeface="Arial" panose="020B0604020202020204" pitchFamily="34" charset="0"/>
                  <a:cs typeface="Arial" panose="020B0604020202020204" pitchFamily="34" charset="0"/>
                </a:rPr>
                <a:t>I am an Army Civilian – a member of the Army Team</a:t>
              </a:r>
            </a:p>
            <a:p>
              <a:pPr marL="285750" indent="-285750">
                <a:buFont typeface="Arial" panose="020B0604020202020204" pitchFamily="34" charset="0"/>
                <a:buChar char="•"/>
              </a:pPr>
              <a:endParaRPr lang="en-US" sz="1400" b="1" dirty="0">
                <a:solidFill>
                  <a:srgbClr val="F4BF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srgbClr val="F4BF2A"/>
                  </a:solidFill>
                  <a:latin typeface="Arial" panose="020B0604020202020204" pitchFamily="34" charset="0"/>
                  <a:cs typeface="Arial" panose="020B0604020202020204" pitchFamily="34" charset="0"/>
                </a:rPr>
                <a:t>I am dedicated to our Army, our Soldiers and Civilians</a:t>
              </a:r>
            </a:p>
            <a:p>
              <a:pPr marL="285750" indent="-285750">
                <a:buFont typeface="Arial" panose="020B0604020202020204" pitchFamily="34" charset="0"/>
                <a:buChar char="•"/>
              </a:pPr>
              <a:endParaRPr lang="en-US" sz="1400" b="1" dirty="0" smtClean="0">
                <a:solidFill>
                  <a:srgbClr val="F4BF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srgbClr val="F4BF2A"/>
                  </a:solidFill>
                  <a:latin typeface="Arial" panose="020B0604020202020204" pitchFamily="34" charset="0"/>
                  <a:cs typeface="Arial" panose="020B0604020202020204" pitchFamily="34" charset="0"/>
                </a:rPr>
                <a:t>I will always support the mission</a:t>
              </a:r>
            </a:p>
            <a:p>
              <a:pPr marL="285750" indent="-285750">
                <a:buFont typeface="Arial" panose="020B0604020202020204" pitchFamily="34" charset="0"/>
                <a:buChar char="•"/>
              </a:pPr>
              <a:endParaRPr lang="en-US" sz="1400" b="1" dirty="0">
                <a:solidFill>
                  <a:srgbClr val="F4BF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srgbClr val="F4BF2A"/>
                  </a:solidFill>
                  <a:latin typeface="Arial" panose="020B0604020202020204" pitchFamily="34" charset="0"/>
                  <a:cs typeface="Arial" panose="020B0604020202020204" pitchFamily="34" charset="0"/>
                </a:rPr>
                <a:t>I provide stability and continuity during war and peace</a:t>
              </a:r>
            </a:p>
            <a:p>
              <a:pPr marL="285750" indent="-285750">
                <a:buFont typeface="Arial" panose="020B0604020202020204" pitchFamily="34" charset="0"/>
                <a:buChar char="•"/>
              </a:pPr>
              <a:endParaRPr lang="en-US" sz="1400" b="1" dirty="0">
                <a:solidFill>
                  <a:srgbClr val="F4BF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srgbClr val="F4BF2A"/>
                  </a:solidFill>
                  <a:latin typeface="Arial" panose="020B0604020202020204" pitchFamily="34" charset="0"/>
                  <a:cs typeface="Arial" panose="020B0604020202020204" pitchFamily="34" charset="0"/>
                </a:rPr>
                <a:t>I support and defend the Constitution of the United States and consider it an honor to serve our Nation and our Army</a:t>
              </a:r>
            </a:p>
            <a:p>
              <a:pPr marL="285750" indent="-285750">
                <a:buFont typeface="Arial" panose="020B0604020202020204" pitchFamily="34" charset="0"/>
                <a:buChar char="•"/>
              </a:pPr>
              <a:endParaRPr lang="en-US" sz="1400" b="1" dirty="0" smtClean="0">
                <a:solidFill>
                  <a:srgbClr val="F4BF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srgbClr val="F4BF2A"/>
                  </a:solidFill>
                  <a:latin typeface="Arial" panose="020B0604020202020204" pitchFamily="34" charset="0"/>
                  <a:cs typeface="Arial" panose="020B0604020202020204" pitchFamily="34" charset="0"/>
                </a:rPr>
                <a:t>I live the Army values of Loyalty, Duty, Respect, Selfless Service, Honor, Integrity, and Personal Courage</a:t>
              </a:r>
            </a:p>
            <a:p>
              <a:pPr marL="285750" indent="-285750">
                <a:buFont typeface="Arial" panose="020B0604020202020204" pitchFamily="34" charset="0"/>
                <a:buChar char="•"/>
              </a:pPr>
              <a:endParaRPr lang="en-US" sz="1400" b="1" dirty="0">
                <a:solidFill>
                  <a:srgbClr val="F4BF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srgbClr val="F4BF2A"/>
                  </a:solidFill>
                  <a:latin typeface="Arial" panose="020B0604020202020204" pitchFamily="34" charset="0"/>
                  <a:cs typeface="Arial" panose="020B0604020202020204" pitchFamily="34" charset="0"/>
                </a:rPr>
                <a:t>I am an Army Civilian</a:t>
              </a:r>
              <a:endParaRPr lang="en-US" sz="1400" b="1" dirty="0">
                <a:solidFill>
                  <a:srgbClr val="F4BF2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2141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b="1" dirty="0" smtClean="0"/>
              <a:t>Army Mission and Values</a:t>
            </a:r>
            <a:endParaRPr lang="en-US" b="0" dirty="0"/>
          </a:p>
        </p:txBody>
      </p:sp>
      <p:sp>
        <p:nvSpPr>
          <p:cNvPr id="4" name="Slide Number Placeholder 3"/>
          <p:cNvSpPr>
            <a:spLocks noGrp="1"/>
          </p:cNvSpPr>
          <p:nvPr>
            <p:ph type="sldNum" sz="quarter" idx="12"/>
          </p:nvPr>
        </p:nvSpPr>
        <p:spPr/>
        <p:txBody>
          <a:bodyPr/>
          <a:lstStyle/>
          <a:p>
            <a:fld id="{54FF2CC8-31EE-4DAD-9548-7E630B6EEEDD}" type="slidenum">
              <a:rPr lang="en-US" smtClean="0"/>
              <a:t>12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92358731"/>
              </p:ext>
            </p:extLst>
          </p:nvPr>
        </p:nvGraphicFramePr>
        <p:xfrm>
          <a:off x="342900" y="1577235"/>
          <a:ext cx="8534400" cy="4090416"/>
        </p:xfrm>
        <a:graphic>
          <a:graphicData uri="http://schemas.openxmlformats.org/drawingml/2006/table">
            <a:tbl>
              <a:tblPr firstRow="1" bandRow="1">
                <a:effectLst/>
                <a:tableStyleId>{5940675A-B579-460E-94D1-54222C63F5DA}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2"/>
                    </a:ext>
                  </a:extLst>
                </a:gridCol>
              </a:tblGrid>
              <a:tr h="475327">
                <a:tc gridSpan="2">
                  <a:txBody>
                    <a:bodyPr/>
                    <a:lstStyle/>
                    <a:p>
                      <a:pPr algn="ctr"/>
                      <a:r>
                        <a:rPr lang="en-US" sz="2800" b="1" baseline="0" dirty="0" smtClean="0">
                          <a:solidFill>
                            <a:schemeClr val="tx1"/>
                          </a:solidFill>
                          <a:effectLst/>
                          <a:latin typeface="Calibri" panose="020F0502020204030204" pitchFamily="34" charset="0"/>
                        </a:rPr>
                        <a:t>Army 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1440074">
                <a:tc gridSpan="2">
                  <a:txBody>
                    <a:bodyPr/>
                    <a:lstStyle/>
                    <a:p>
                      <a:pPr marL="461963" lvl="1" indent="-234950" algn="ctr"/>
                      <a:r>
                        <a:rPr lang="en-US" sz="2400" i="1" dirty="0" smtClean="0"/>
                        <a:t>The U.S. Army’s mission is to fight and win our Nation’s wars by providing prompt, sustained land dominance across the full range of military operations and spectrum of conflict in support of combatant commanders.</a:t>
                      </a:r>
                    </a:p>
                  </a:txBody>
                  <a:tcPr anchor="ctr">
                    <a:lnT w="12700" cap="flat" cmpd="sng" algn="ctr">
                      <a:solidFill>
                        <a:schemeClr val="tx1"/>
                      </a:solidFill>
                      <a:prstDash val="solid"/>
                      <a:round/>
                      <a:headEnd type="none" w="med" len="med"/>
                      <a:tailEnd type="none" w="med" len="med"/>
                    </a:lnT>
                    <a:noFill/>
                  </a:tcPr>
                </a:tc>
                <a:tc hMerge="1">
                  <a:txBody>
                    <a:bodyPr/>
                    <a:lstStyle/>
                    <a:p>
                      <a:endParaRPr lang="en-US"/>
                    </a:p>
                  </a:txBody>
                  <a:tcPr/>
                </a:tc>
                <a:extLst>
                  <a:ext uri="{0D108BD9-81ED-4DB2-BD59-A6C34878D82A}">
                    <a16:rowId xmlns:a16="http://schemas.microsoft.com/office/drawing/2014/main" val="3535760846"/>
                  </a:ext>
                </a:extLst>
              </a:tr>
              <a:tr h="438763">
                <a:tc gridSpan="2">
                  <a:txBody>
                    <a:bodyPr/>
                    <a:lstStyle/>
                    <a:p>
                      <a:pPr algn="ctr"/>
                      <a:r>
                        <a:rPr lang="en-US" sz="2400" b="1" dirty="0" smtClean="0">
                          <a:solidFill>
                            <a:schemeClr val="bg1"/>
                          </a:solidFill>
                          <a:effectLst/>
                          <a:latin typeface="Calibri" panose="020F0502020204030204" pitchFamily="34" charset="0"/>
                        </a:rPr>
                        <a:t>Army Values</a:t>
                      </a:r>
                    </a:p>
                  </a:txBody>
                  <a:tcPr anchor="ctr">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solidFill>
                      <a:schemeClr val="tx1"/>
                    </a:solidFill>
                  </a:tcPr>
                </a:tc>
                <a:extLst>
                  <a:ext uri="{0D108BD9-81ED-4DB2-BD59-A6C34878D82A}">
                    <a16:rowId xmlns:a16="http://schemas.microsoft.com/office/drawing/2014/main" val="10001"/>
                  </a:ext>
                </a:extLst>
              </a:tr>
              <a:tr h="1542983">
                <a:tc>
                  <a:txBody>
                    <a:bodyPr/>
                    <a:lstStyle/>
                    <a:p>
                      <a:pPr marL="461963" lvl="1" indent="-234950" algn="l" defTabSz="685766" rtl="0" eaLnBrk="1" latinLnBrk="0" hangingPunct="1">
                        <a:lnSpc>
                          <a:spcPct val="90000"/>
                        </a:lnSpc>
                        <a:spcBef>
                          <a:spcPts val="375"/>
                        </a:spcBef>
                        <a:buClr>
                          <a:schemeClr val="accent2"/>
                        </a:buClr>
                        <a:buFont typeface="Wingdings" panose="05000000000000000000" pitchFamily="2" charset="2"/>
                        <a:buChar char="§"/>
                      </a:pPr>
                      <a:r>
                        <a:rPr lang="en-US" sz="2400" b="1" kern="1200" dirty="0" smtClean="0">
                          <a:solidFill>
                            <a:srgbClr val="575958"/>
                          </a:solidFill>
                          <a:latin typeface="+mn-lt"/>
                          <a:ea typeface="+mn-ea"/>
                          <a:cs typeface="Arial" panose="020B0604020202020204" pitchFamily="34" charset="0"/>
                        </a:rPr>
                        <a:t>Loyalty</a:t>
                      </a:r>
                    </a:p>
                    <a:p>
                      <a:pPr marL="461963" lvl="1" indent="-234950" algn="l" defTabSz="685766" rtl="0" eaLnBrk="1" latinLnBrk="0" hangingPunct="1">
                        <a:lnSpc>
                          <a:spcPct val="90000"/>
                        </a:lnSpc>
                        <a:spcBef>
                          <a:spcPts val="375"/>
                        </a:spcBef>
                        <a:buClr>
                          <a:schemeClr val="accent2"/>
                        </a:buClr>
                        <a:buFont typeface="Wingdings" panose="05000000000000000000" pitchFamily="2" charset="2"/>
                        <a:buChar char="§"/>
                      </a:pPr>
                      <a:r>
                        <a:rPr lang="en-US" sz="2400" b="1" kern="1200" dirty="0" smtClean="0">
                          <a:solidFill>
                            <a:srgbClr val="575958"/>
                          </a:solidFill>
                          <a:latin typeface="+mn-lt"/>
                          <a:ea typeface="+mn-ea"/>
                          <a:cs typeface="Arial" panose="020B0604020202020204" pitchFamily="34" charset="0"/>
                        </a:rPr>
                        <a:t>Duty</a:t>
                      </a:r>
                    </a:p>
                    <a:p>
                      <a:pPr marL="461963" lvl="1" indent="-234950" algn="l" defTabSz="685766" rtl="0" eaLnBrk="1" latinLnBrk="0" hangingPunct="1">
                        <a:lnSpc>
                          <a:spcPct val="90000"/>
                        </a:lnSpc>
                        <a:spcBef>
                          <a:spcPts val="375"/>
                        </a:spcBef>
                        <a:buClr>
                          <a:schemeClr val="accent2"/>
                        </a:buClr>
                        <a:buFont typeface="Wingdings" panose="05000000000000000000" pitchFamily="2" charset="2"/>
                        <a:buChar char="§"/>
                      </a:pPr>
                      <a:r>
                        <a:rPr lang="en-US" sz="2400" b="1" kern="1200" dirty="0" smtClean="0">
                          <a:solidFill>
                            <a:srgbClr val="575958"/>
                          </a:solidFill>
                          <a:latin typeface="+mn-lt"/>
                          <a:ea typeface="+mn-ea"/>
                          <a:cs typeface="Arial" panose="020B0604020202020204" pitchFamily="34" charset="0"/>
                        </a:rPr>
                        <a:t>Respect</a:t>
                      </a:r>
                    </a:p>
                    <a:p>
                      <a:pPr marL="461963" lvl="1" indent="-234950" algn="l" defTabSz="685766" rtl="0" eaLnBrk="1" latinLnBrk="0" hangingPunct="1">
                        <a:lnSpc>
                          <a:spcPct val="90000"/>
                        </a:lnSpc>
                        <a:spcBef>
                          <a:spcPts val="375"/>
                        </a:spcBef>
                        <a:buClr>
                          <a:schemeClr val="accent2"/>
                        </a:buClr>
                        <a:buFont typeface="Wingdings" panose="05000000000000000000" pitchFamily="2" charset="2"/>
                        <a:buChar char="§"/>
                      </a:pPr>
                      <a:r>
                        <a:rPr lang="en-US" sz="2400" b="1" kern="1200" dirty="0" smtClean="0">
                          <a:solidFill>
                            <a:srgbClr val="575958"/>
                          </a:solidFill>
                          <a:latin typeface="+mn-lt"/>
                          <a:ea typeface="+mn-ea"/>
                          <a:cs typeface="Arial" panose="020B0604020202020204" pitchFamily="34" charset="0"/>
                        </a:rPr>
                        <a:t>Selfless Service </a:t>
                      </a:r>
                    </a:p>
                  </a:txBody>
                  <a:tcPr>
                    <a:noFill/>
                  </a:tcPr>
                </a:tc>
                <a:tc>
                  <a:txBody>
                    <a:bodyPr/>
                    <a:lstStyle/>
                    <a:p>
                      <a:pPr marL="461963" lvl="1" indent="-234950" defTabSz="685766">
                        <a:lnSpc>
                          <a:spcPct val="90000"/>
                        </a:lnSpc>
                        <a:spcBef>
                          <a:spcPts val="375"/>
                        </a:spcBef>
                        <a:buClr>
                          <a:schemeClr val="accent2"/>
                        </a:buClr>
                        <a:buFont typeface="Wingdings" panose="05000000000000000000" pitchFamily="2" charset="2"/>
                        <a:buChar char="§"/>
                      </a:pPr>
                      <a:r>
                        <a:rPr lang="en-US" sz="2400" b="1" dirty="0" smtClean="0">
                          <a:solidFill>
                            <a:srgbClr val="575958"/>
                          </a:solidFill>
                          <a:cs typeface="Arial" panose="020B0604020202020204" pitchFamily="34" charset="0"/>
                        </a:rPr>
                        <a:t>Honor</a:t>
                      </a:r>
                    </a:p>
                    <a:p>
                      <a:pPr marL="461963" lvl="1" indent="-234950" defTabSz="685766">
                        <a:lnSpc>
                          <a:spcPct val="90000"/>
                        </a:lnSpc>
                        <a:spcBef>
                          <a:spcPts val="375"/>
                        </a:spcBef>
                        <a:buClr>
                          <a:schemeClr val="accent2"/>
                        </a:buClr>
                        <a:buFont typeface="Wingdings" panose="05000000000000000000" pitchFamily="2" charset="2"/>
                        <a:buChar char="§"/>
                      </a:pPr>
                      <a:r>
                        <a:rPr lang="en-US" sz="2400" b="1" dirty="0" smtClean="0">
                          <a:solidFill>
                            <a:srgbClr val="575958"/>
                          </a:solidFill>
                          <a:cs typeface="Arial" panose="020B0604020202020204" pitchFamily="34" charset="0"/>
                        </a:rPr>
                        <a:t>Integrity</a:t>
                      </a:r>
                    </a:p>
                    <a:p>
                      <a:pPr marL="461963" lvl="1" indent="-234950" defTabSz="685766">
                        <a:lnSpc>
                          <a:spcPct val="90000"/>
                        </a:lnSpc>
                        <a:spcBef>
                          <a:spcPts val="375"/>
                        </a:spcBef>
                        <a:buClr>
                          <a:schemeClr val="accent2"/>
                        </a:buClr>
                        <a:buFont typeface="Wingdings" panose="05000000000000000000" pitchFamily="2" charset="2"/>
                        <a:buChar char="§"/>
                      </a:pPr>
                      <a:r>
                        <a:rPr lang="en-US" sz="2400" b="1" dirty="0" smtClean="0">
                          <a:solidFill>
                            <a:srgbClr val="575958"/>
                          </a:solidFill>
                          <a:cs typeface="Arial" panose="020B0604020202020204" pitchFamily="34" charset="0"/>
                        </a:rPr>
                        <a:t>Personal Courage</a:t>
                      </a:r>
                      <a:endParaRPr lang="en-US" sz="2400" b="1" dirty="0">
                        <a:solidFill>
                          <a:srgbClr val="575958"/>
                        </a:solidFill>
                        <a:cs typeface="Arial" panose="020B0604020202020204" pitchFamily="34" charset="0"/>
                      </a:endParaRPr>
                    </a:p>
                  </a:txBody>
                  <a:tcPr>
                    <a:noFill/>
                  </a:tcPr>
                </a:tc>
                <a:extLst>
                  <a:ext uri="{0D108BD9-81ED-4DB2-BD59-A6C34878D82A}">
                    <a16:rowId xmlns:a16="http://schemas.microsoft.com/office/drawing/2014/main" val="668128567"/>
                  </a:ext>
                </a:extLst>
              </a:tr>
            </a:tbl>
          </a:graphicData>
        </a:graphic>
      </p:graphicFrame>
    </p:spTree>
    <p:extLst>
      <p:ext uri="{BB962C8B-B14F-4D97-AF65-F5344CB8AC3E}">
        <p14:creationId xmlns:p14="http://schemas.microsoft.com/office/powerpoint/2010/main" val="3343265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Army Professional Ethos</a:t>
            </a:r>
            <a:endParaRPr lang="en-US" dirty="0"/>
          </a:p>
        </p:txBody>
      </p:sp>
      <p:sp>
        <p:nvSpPr>
          <p:cNvPr id="3" name="Content Placeholder 2"/>
          <p:cNvSpPr>
            <a:spLocks noGrp="1"/>
          </p:cNvSpPr>
          <p:nvPr>
            <p:ph idx="1"/>
          </p:nvPr>
        </p:nvSpPr>
        <p:spPr/>
        <p:txBody>
          <a:bodyPr>
            <a:normAutofit fontScale="92500"/>
          </a:bodyPr>
          <a:lstStyle/>
          <a:p>
            <a:r>
              <a:rPr lang="en-US" b="1" dirty="0"/>
              <a:t>The </a:t>
            </a:r>
            <a:r>
              <a:rPr lang="en-US" b="1" i="1" dirty="0"/>
              <a:t>Army Profession </a:t>
            </a:r>
            <a:r>
              <a:rPr lang="en-US" b="1" dirty="0"/>
              <a:t>is a unique vocation of experts certified in the ethical design, generation</a:t>
            </a:r>
            <a:r>
              <a:rPr lang="en-US" b="1" dirty="0" smtClean="0"/>
              <a:t>, support</a:t>
            </a:r>
            <a:r>
              <a:rPr lang="en-US" b="1" dirty="0"/>
              <a:t>, and application of landpower, serving under civilian authority and entrusted to defend </a:t>
            </a:r>
            <a:r>
              <a:rPr lang="en-US" b="1" dirty="0" smtClean="0"/>
              <a:t>the Constitution </a:t>
            </a:r>
            <a:r>
              <a:rPr lang="en-US" b="1" dirty="0"/>
              <a:t>and the rights and interests of the American </a:t>
            </a:r>
            <a:r>
              <a:rPr lang="en-US" b="1" dirty="0" smtClean="0"/>
              <a:t>people</a:t>
            </a:r>
          </a:p>
          <a:p>
            <a:r>
              <a:rPr lang="en-US" b="1" dirty="0"/>
              <a:t>An </a:t>
            </a:r>
            <a:r>
              <a:rPr lang="en-US" b="1" i="1" dirty="0"/>
              <a:t>Army professional </a:t>
            </a:r>
            <a:r>
              <a:rPr lang="en-US" b="1" dirty="0"/>
              <a:t>is a Soldier or Army Civilian who meets the Army </a:t>
            </a:r>
            <a:r>
              <a:rPr lang="en-US" b="1" dirty="0" smtClean="0"/>
              <a:t>Profession’s certification </a:t>
            </a:r>
            <a:r>
              <a:rPr lang="en-US" b="1" dirty="0"/>
              <a:t>criteria in character, competence, and </a:t>
            </a:r>
            <a:r>
              <a:rPr lang="en-US" b="1" dirty="0" smtClean="0"/>
              <a:t>commitment</a:t>
            </a:r>
          </a:p>
          <a:p>
            <a:pPr lvl="1"/>
            <a:r>
              <a:rPr lang="en-US" b="1" i="1" dirty="0"/>
              <a:t>Character</a:t>
            </a:r>
            <a:r>
              <a:rPr lang="en-US" b="1" dirty="0"/>
              <a:t>: </a:t>
            </a:r>
            <a:r>
              <a:rPr lang="en-US" dirty="0" smtClean="0"/>
              <a:t>an </a:t>
            </a:r>
            <a:r>
              <a:rPr lang="en-US" dirty="0"/>
              <a:t>Army professional’s dedication and adherence to Army Values and the Profession’s Ethic as consistently and faithfully demonstrated in decisions and actions </a:t>
            </a:r>
            <a:endParaRPr lang="en-US" dirty="0" smtClean="0"/>
          </a:p>
          <a:p>
            <a:pPr lvl="1"/>
            <a:r>
              <a:rPr lang="en-US" b="1" i="1" dirty="0" smtClean="0"/>
              <a:t>Competence</a:t>
            </a:r>
            <a:r>
              <a:rPr lang="en-US" b="1" i="1" dirty="0"/>
              <a:t>: </a:t>
            </a:r>
            <a:r>
              <a:rPr lang="en-US" dirty="0" smtClean="0"/>
              <a:t>an </a:t>
            </a:r>
            <a:r>
              <a:rPr lang="en-US" dirty="0"/>
              <a:t>Army professional’s demonstrated ability to successfully perform his/her duties and to accomplish the mission with discipline and to standard </a:t>
            </a:r>
            <a:endParaRPr lang="en-US" dirty="0" smtClean="0"/>
          </a:p>
          <a:p>
            <a:pPr lvl="1"/>
            <a:r>
              <a:rPr lang="en-US" b="1" i="1" dirty="0" smtClean="0"/>
              <a:t>Commitment</a:t>
            </a:r>
            <a:r>
              <a:rPr lang="en-US" b="1" i="1" dirty="0"/>
              <a:t>: </a:t>
            </a:r>
            <a:r>
              <a:rPr lang="en-US" dirty="0"/>
              <a:t>the resolve of an Army professional to contribute honorable service to the nation, to perform his/her duties with discipline and to standards, and to strive to successfully and ethically accomplish the mission despite adversity, obstacles, and challenges</a:t>
            </a:r>
            <a:endParaRPr lang="en-US" b="1" i="1" dirty="0"/>
          </a:p>
          <a:p>
            <a:r>
              <a:rPr lang="en-US" b="1" dirty="0"/>
              <a:t>The </a:t>
            </a:r>
            <a:r>
              <a:rPr lang="en-US" b="1" i="1" dirty="0"/>
              <a:t>Army Ethic </a:t>
            </a:r>
            <a:r>
              <a:rPr lang="en-US" b="1" dirty="0"/>
              <a:t>is the evolving set of laws, values, and beliefs, embedded within the </a:t>
            </a:r>
            <a:r>
              <a:rPr lang="en-US" b="1" dirty="0" smtClean="0"/>
              <a:t>Army culture </a:t>
            </a:r>
            <a:r>
              <a:rPr lang="en-US" b="1" dirty="0"/>
              <a:t>of trust that motivates and guides the conduct of Army professionals bound together </a:t>
            </a:r>
            <a:r>
              <a:rPr lang="en-US" b="1" dirty="0" smtClean="0"/>
              <a:t>in common </a:t>
            </a:r>
            <a:r>
              <a:rPr lang="en-US" b="1" dirty="0"/>
              <a:t>moral </a:t>
            </a:r>
            <a:r>
              <a:rPr lang="en-US" b="1" dirty="0" smtClean="0"/>
              <a:t>purpose</a:t>
            </a:r>
          </a:p>
        </p:txBody>
      </p:sp>
      <p:sp>
        <p:nvSpPr>
          <p:cNvPr id="4" name="Slide Number Placeholder 3"/>
          <p:cNvSpPr>
            <a:spLocks noGrp="1"/>
          </p:cNvSpPr>
          <p:nvPr>
            <p:ph type="sldNum" sz="quarter" idx="12"/>
          </p:nvPr>
        </p:nvSpPr>
        <p:spPr/>
        <p:txBody>
          <a:bodyPr/>
          <a:lstStyle/>
          <a:p>
            <a:fld id="{54FF2CC8-31EE-4DAD-9548-7E630B6EEEDD}" type="slidenum">
              <a:rPr lang="en-US" smtClean="0"/>
              <a:pPr/>
              <a:t>13</a:t>
            </a:fld>
            <a:endParaRPr lang="en-US" dirty="0"/>
          </a:p>
        </p:txBody>
      </p:sp>
    </p:spTree>
    <p:extLst>
      <p:ext uri="{BB962C8B-B14F-4D97-AF65-F5344CB8AC3E}">
        <p14:creationId xmlns:p14="http://schemas.microsoft.com/office/powerpoint/2010/main" val="1931993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Becoming an Army Professional</a:t>
            </a:r>
            <a:endParaRPr lang="en-US" dirty="0"/>
          </a:p>
        </p:txBody>
      </p:sp>
      <p:sp>
        <p:nvSpPr>
          <p:cNvPr id="3" name="Content Placeholder 2"/>
          <p:cNvSpPr>
            <a:spLocks noGrp="1"/>
          </p:cNvSpPr>
          <p:nvPr>
            <p:ph idx="1"/>
          </p:nvPr>
        </p:nvSpPr>
        <p:spPr>
          <a:xfrm>
            <a:off x="342900" y="1389858"/>
            <a:ext cx="8458200" cy="3917678"/>
          </a:xfrm>
        </p:spPr>
        <p:txBody>
          <a:bodyPr>
            <a:noAutofit/>
          </a:bodyPr>
          <a:lstStyle/>
          <a:p>
            <a:pPr marL="0" lvl="0" indent="0">
              <a:buNone/>
            </a:pPr>
            <a:r>
              <a:rPr lang="en-US" sz="1800" dirty="0"/>
              <a:t>Upon taking </a:t>
            </a:r>
            <a:r>
              <a:rPr lang="en-US" sz="1800" dirty="0" smtClean="0"/>
              <a:t>your </a:t>
            </a:r>
            <a:r>
              <a:rPr lang="en-US" sz="1800" dirty="0"/>
              <a:t>initial oath, </a:t>
            </a:r>
            <a:r>
              <a:rPr lang="en-US" sz="1800" dirty="0" smtClean="0"/>
              <a:t>you </a:t>
            </a:r>
            <a:r>
              <a:rPr lang="en-US" sz="1800" dirty="0"/>
              <a:t>voluntarily </a:t>
            </a:r>
            <a:r>
              <a:rPr lang="en-US" sz="1800" dirty="0" smtClean="0"/>
              <a:t>joined </a:t>
            </a:r>
            <a:r>
              <a:rPr lang="en-US" sz="1800" dirty="0"/>
              <a:t>the Army Profession as </a:t>
            </a:r>
            <a:r>
              <a:rPr lang="en-US" sz="1800" dirty="0" smtClean="0"/>
              <a:t>an aspiring </a:t>
            </a:r>
            <a:r>
              <a:rPr lang="en-US" sz="1800" dirty="0"/>
              <a:t>Army </a:t>
            </a:r>
            <a:r>
              <a:rPr lang="en-US" sz="1800" dirty="0" smtClean="0"/>
              <a:t>professional. </a:t>
            </a:r>
            <a:r>
              <a:rPr lang="en-US" sz="1800" dirty="0"/>
              <a:t>Upon completion of the </a:t>
            </a:r>
            <a:r>
              <a:rPr lang="en-US" sz="1800" dirty="0" smtClean="0"/>
              <a:t>following </a:t>
            </a:r>
            <a:r>
              <a:rPr lang="en-US" sz="1800" dirty="0"/>
              <a:t>requirements, </a:t>
            </a:r>
            <a:r>
              <a:rPr lang="en-US" sz="1800" dirty="0" smtClean="0"/>
              <a:t>you will achieve initial </a:t>
            </a:r>
            <a:r>
              <a:rPr lang="en-US" sz="1800" dirty="0"/>
              <a:t>certification:</a:t>
            </a:r>
            <a:endParaRPr lang="en-US" sz="1800" dirty="0" smtClean="0"/>
          </a:p>
          <a:p>
            <a:pPr lvl="1"/>
            <a:r>
              <a:rPr lang="en-US" sz="1600" b="1" dirty="0" smtClean="0"/>
              <a:t>Successful </a:t>
            </a:r>
            <a:r>
              <a:rPr lang="en-US" sz="1600" b="1" dirty="0"/>
              <a:t>accomplishment of performance standards </a:t>
            </a:r>
            <a:r>
              <a:rPr lang="en-US" sz="1600" dirty="0"/>
              <a:t>identified in </a:t>
            </a:r>
            <a:r>
              <a:rPr lang="en-US" sz="1600" dirty="0" smtClean="0"/>
              <a:t>your performance plan, objectives, and standards</a:t>
            </a:r>
            <a:endParaRPr lang="en-US" sz="1600" dirty="0"/>
          </a:p>
          <a:p>
            <a:pPr lvl="1"/>
            <a:r>
              <a:rPr lang="en-US" sz="1600" dirty="0" smtClean="0"/>
              <a:t>Development of </a:t>
            </a:r>
            <a:r>
              <a:rPr lang="en-US" sz="1600" dirty="0"/>
              <a:t>an </a:t>
            </a:r>
            <a:r>
              <a:rPr lang="en-US" sz="1600" b="1" dirty="0"/>
              <a:t>Individual Development Plan (IDP) </a:t>
            </a:r>
            <a:r>
              <a:rPr lang="en-US" sz="1600" dirty="0"/>
              <a:t>with the assistance of </a:t>
            </a:r>
            <a:r>
              <a:rPr lang="en-US" sz="1600" dirty="0" smtClean="0"/>
              <a:t>your </a:t>
            </a:r>
            <a:r>
              <a:rPr lang="en-US" sz="1600" dirty="0"/>
              <a:t>supervisor</a:t>
            </a:r>
          </a:p>
          <a:p>
            <a:pPr lvl="1"/>
            <a:r>
              <a:rPr lang="en-US" sz="1600" dirty="0" smtClean="0"/>
              <a:t>Completion of </a:t>
            </a:r>
            <a:r>
              <a:rPr lang="en-US" sz="1600" b="1" dirty="0"/>
              <a:t>Civilian Education System (CES)</a:t>
            </a:r>
            <a:r>
              <a:rPr lang="en-US" sz="1600" dirty="0"/>
              <a:t> requirements (e.g. </a:t>
            </a:r>
            <a:r>
              <a:rPr lang="en-US" sz="1600" dirty="0" smtClean="0"/>
              <a:t>Foundation </a:t>
            </a:r>
            <a:r>
              <a:rPr lang="en-US" sz="1600" dirty="0"/>
              <a:t>Course)</a:t>
            </a:r>
          </a:p>
          <a:p>
            <a:pPr lvl="1"/>
            <a:r>
              <a:rPr lang="en-US" sz="1600" dirty="0" smtClean="0"/>
              <a:t>Completion of </a:t>
            </a:r>
            <a:r>
              <a:rPr lang="en-US" sz="1600" b="1" dirty="0"/>
              <a:t>Supervisor Development Course (SDC), </a:t>
            </a:r>
            <a:r>
              <a:rPr lang="en-US" sz="1600" dirty="0"/>
              <a:t>if required</a:t>
            </a:r>
          </a:p>
          <a:p>
            <a:pPr lvl="1"/>
            <a:r>
              <a:rPr lang="en-US" sz="1600" dirty="0" smtClean="0"/>
              <a:t>Completion of </a:t>
            </a:r>
            <a:r>
              <a:rPr lang="en-US" sz="1600" b="1" dirty="0" smtClean="0"/>
              <a:t>Career </a:t>
            </a:r>
            <a:r>
              <a:rPr lang="en-US" sz="1600" b="1" dirty="0"/>
              <a:t>Program specific training and education requirements</a:t>
            </a:r>
            <a:r>
              <a:rPr lang="en-US" sz="1600" dirty="0"/>
              <a:t>, if applicable</a:t>
            </a:r>
          </a:p>
          <a:p>
            <a:pPr lvl="1"/>
            <a:r>
              <a:rPr lang="en-US" sz="1600" dirty="0" smtClean="0"/>
              <a:t>Completion of all </a:t>
            </a:r>
            <a:r>
              <a:rPr lang="en-US" sz="1600" b="1" dirty="0" smtClean="0"/>
              <a:t>Army </a:t>
            </a:r>
            <a:r>
              <a:rPr lang="en-US" sz="1600" b="1" dirty="0"/>
              <a:t>required training</a:t>
            </a:r>
          </a:p>
          <a:p>
            <a:pPr lvl="1"/>
            <a:r>
              <a:rPr lang="en-US" sz="1600" dirty="0"/>
              <a:t>Successful </a:t>
            </a:r>
            <a:r>
              <a:rPr lang="en-US" sz="1600" b="1" dirty="0"/>
              <a:t>completion of the experiential onboarding </a:t>
            </a:r>
            <a:r>
              <a:rPr lang="en-US" sz="1600" b="1" dirty="0" smtClean="0"/>
              <a:t>and acculturation process </a:t>
            </a:r>
            <a:r>
              <a:rPr lang="en-US" sz="1600" dirty="0"/>
              <a:t>and all requirements set forth by </a:t>
            </a:r>
            <a:r>
              <a:rPr lang="en-US" sz="1600" dirty="0" smtClean="0"/>
              <a:t>your supervisor</a:t>
            </a:r>
          </a:p>
          <a:p>
            <a:pPr marL="0" lvl="0" indent="0">
              <a:buNone/>
            </a:pPr>
            <a:r>
              <a:rPr lang="en-US" sz="1800" dirty="0" smtClean="0"/>
              <a:t>Progressive certification will be dictated by your career program and other training and </a:t>
            </a:r>
            <a:r>
              <a:rPr lang="en-US" sz="1800" smtClean="0"/>
              <a:t>development requirements.</a:t>
            </a:r>
            <a:endParaRPr lang="en-US" sz="1800" dirty="0" smtClean="0"/>
          </a:p>
          <a:p>
            <a:pPr marL="0" lvl="0" indent="0">
              <a:buNone/>
            </a:pPr>
            <a:r>
              <a:rPr lang="en-US" sz="1800" dirty="0" smtClean="0"/>
              <a:t>Certification demonstrates </a:t>
            </a:r>
            <a:r>
              <a:rPr lang="en-US" sz="1800" dirty="0"/>
              <a:t>to the American people that the Army is qualified to perform its expert work effectively and ethically – thereby reinforcing trust with the </a:t>
            </a:r>
            <a:r>
              <a:rPr lang="en-US" sz="1800" dirty="0" smtClean="0"/>
              <a:t>Nation.</a:t>
            </a:r>
            <a:endParaRPr lang="en-US" sz="1800" dirty="0"/>
          </a:p>
          <a:p>
            <a:endParaRPr lang="en-US" sz="2000"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14</a:t>
            </a:fld>
            <a:endParaRPr lang="en-US" dirty="0"/>
          </a:p>
        </p:txBody>
      </p:sp>
    </p:spTree>
    <p:extLst>
      <p:ext uri="{BB962C8B-B14F-4D97-AF65-F5344CB8AC3E}">
        <p14:creationId xmlns:p14="http://schemas.microsoft.com/office/powerpoint/2010/main" val="51821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91305669"/>
              </p:ext>
            </p:extLst>
          </p:nvPr>
        </p:nvGraphicFramePr>
        <p:xfrm>
          <a:off x="342900" y="1192211"/>
          <a:ext cx="8191500" cy="4739640"/>
        </p:xfrm>
        <a:graphic>
          <a:graphicData uri="http://schemas.openxmlformats.org/drawingml/2006/table">
            <a:tbl>
              <a:tblPr firstRow="1" bandRow="1">
                <a:effectLst/>
                <a:tableStyleId>{5940675A-B579-460E-94D1-54222C63F5DA}</a:tableStyleId>
              </a:tblPr>
              <a:tblGrid>
                <a:gridCol w="8191500">
                  <a:extLst>
                    <a:ext uri="{9D8B030D-6E8A-4147-A177-3AD203B41FA5}">
                      <a16:colId xmlns:a16="http://schemas.microsoft.com/office/drawing/2014/main" val="20000"/>
                    </a:ext>
                  </a:extLst>
                </a:gridCol>
              </a:tblGrid>
              <a:tr h="272522">
                <a:tc>
                  <a:txBody>
                    <a:bodyPr/>
                    <a:lstStyle/>
                    <a:p>
                      <a:pPr algn="ctr"/>
                      <a:r>
                        <a:rPr lang="en-US" sz="1800" b="1" baseline="0" dirty="0" smtClean="0">
                          <a:solidFill>
                            <a:schemeClr val="tx1"/>
                          </a:solidFill>
                          <a:effectLst/>
                          <a:latin typeface="Calibri" panose="020F0502020204030204" pitchFamily="34" charset="0"/>
                        </a:rPr>
                        <a:t>Career Program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15915">
                <a:tc>
                  <a:txBody>
                    <a:bodyPr/>
                    <a:lstStyle/>
                    <a:p>
                      <a:pPr marL="285750" indent="-285750">
                        <a:buFont typeface="Arial" panose="020B0604020202020204" pitchFamily="34" charset="0"/>
                        <a:buChar char="•"/>
                      </a:pPr>
                      <a:r>
                        <a:rPr lang="en-US" sz="1600" dirty="0" smtClean="0"/>
                        <a:t>Recognizing the </a:t>
                      </a:r>
                      <a:r>
                        <a:rPr lang="en-US" sz="1600" b="1" dirty="0" smtClean="0"/>
                        <a:t>importance of civilian contributions to accomplishing the mission</a:t>
                      </a:r>
                      <a:r>
                        <a:rPr lang="en-US" sz="1600" dirty="0" smtClean="0"/>
                        <a:t>, in 2011 the Army adopted a </a:t>
                      </a:r>
                      <a:r>
                        <a:rPr lang="en-US" sz="1600" b="1" u="none" dirty="0" smtClean="0"/>
                        <a:t>Civilian Career Program Management approach </a:t>
                      </a:r>
                      <a:r>
                        <a:rPr lang="en-US" sz="1600" dirty="0" smtClean="0"/>
                        <a:t>to ensure that Army Civilians are effectively trained and developed to fulfill their important responsibilities.</a:t>
                      </a:r>
                    </a:p>
                    <a:p>
                      <a:pPr marL="285750" indent="-285750">
                        <a:buFont typeface="Arial" panose="020B0604020202020204" pitchFamily="34" charset="0"/>
                        <a:buChar char="•"/>
                      </a:pPr>
                      <a:r>
                        <a:rPr lang="en-US" sz="1600" dirty="0" smtClean="0"/>
                        <a:t>The civilian workforce was aligned under </a:t>
                      </a:r>
                      <a:r>
                        <a:rPr lang="en-US" sz="1600" b="1" dirty="0" smtClean="0"/>
                        <a:t>31</a:t>
                      </a:r>
                      <a:r>
                        <a:rPr lang="en-US" sz="1600" b="1" dirty="0" smtClean="0">
                          <a:solidFill>
                            <a:srgbClr val="FF0000"/>
                          </a:solidFill>
                        </a:rPr>
                        <a:t> </a:t>
                      </a:r>
                      <a:r>
                        <a:rPr lang="en-US" sz="1600" b="1" dirty="0" smtClean="0"/>
                        <a:t>career programs</a:t>
                      </a:r>
                      <a:r>
                        <a:rPr lang="en-US" sz="1600" dirty="0" smtClean="0"/>
                        <a:t>, each headed by a functional chief and functional chief representative. Career programs are, in functions and responsibilities, roughly equivalent to the Army’s officer branches.</a:t>
                      </a:r>
                    </a:p>
                    <a:p>
                      <a:pPr marL="285750" marR="0" lvl="0" indent="-285750" algn="l" defTabSz="685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Army career program management </a:t>
                      </a:r>
                      <a:r>
                        <a:rPr lang="en-US" sz="1600" b="1" dirty="0" smtClean="0"/>
                        <a:t>supports the systematic occupational and individual growth of Army Civilians</a:t>
                      </a:r>
                      <a:r>
                        <a:rPr lang="en-US" sz="1600" dirty="0" smtClean="0"/>
                        <a:t> in their designated career programs through a series of training, education, and professional development programs and assignments.  </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35760846"/>
                  </a:ext>
                </a:extLst>
              </a:tr>
              <a:tr h="0">
                <a:tc>
                  <a:txBody>
                    <a:bodyPr/>
                    <a:lstStyle/>
                    <a:p>
                      <a:pPr algn="ctr"/>
                      <a:r>
                        <a:rPr lang="en-US" sz="1800" b="1" dirty="0" smtClean="0">
                          <a:solidFill>
                            <a:schemeClr val="bg1"/>
                          </a:solidFill>
                          <a:effectLst/>
                          <a:latin typeface="Calibri" panose="020F0502020204030204" pitchFamily="34" charset="0"/>
                        </a:rPr>
                        <a:t>Core Career</a:t>
                      </a:r>
                      <a:r>
                        <a:rPr lang="en-US" sz="1800" b="1" baseline="0" dirty="0" smtClean="0">
                          <a:solidFill>
                            <a:schemeClr val="bg1"/>
                          </a:solidFill>
                          <a:effectLst/>
                          <a:latin typeface="Calibri" panose="020F0502020204030204" pitchFamily="34" charset="0"/>
                        </a:rPr>
                        <a:t> Program Management Structure</a:t>
                      </a:r>
                      <a:endParaRPr lang="en-US" sz="1800" b="1" dirty="0" smtClean="0">
                        <a:solidFill>
                          <a:schemeClr val="bg1"/>
                        </a:solidFill>
                        <a:effectLst/>
                        <a:latin typeface="Calibri" panose="020F0502020204030204" pitchFamily="34" charset="0"/>
                      </a:endParaRPr>
                    </a:p>
                  </a:txBody>
                  <a:tcPr anchor="ctr">
                    <a:solidFill>
                      <a:schemeClr val="tx1"/>
                    </a:solidFill>
                  </a:tcPr>
                </a:tc>
                <a:extLst>
                  <a:ext uri="{0D108BD9-81ED-4DB2-BD59-A6C34878D82A}">
                    <a16:rowId xmlns:a16="http://schemas.microsoft.com/office/drawing/2014/main" val="10001"/>
                  </a:ext>
                </a:extLst>
              </a:tr>
              <a:tr h="1596596">
                <a:tc>
                  <a:txBody>
                    <a:bodyPr/>
                    <a:lstStyle/>
                    <a:p>
                      <a:pPr marL="225425" marR="0" lvl="0" indent="-166688"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400" u="sng" dirty="0" smtClean="0"/>
                        <a:t>Functional Chief (FC):</a:t>
                      </a:r>
                      <a:r>
                        <a:rPr lang="en-US" sz="1400" u="none" dirty="0" smtClean="0"/>
                        <a:t>  </a:t>
                      </a:r>
                      <a:r>
                        <a:rPr lang="en-US" sz="1200" i="1" dirty="0" smtClean="0"/>
                        <a:t>The Senior Career Program Official (General Officer or SES) has enterprise-level responsibility for ensuring the readiness of employees in occupational series and Career Programs in support of Army missions. </a:t>
                      </a:r>
                    </a:p>
                    <a:p>
                      <a:pPr marL="225425" marR="0" lvl="0" indent="-166688"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400" u="sng" dirty="0" smtClean="0"/>
                        <a:t>Functional Chief Representative (FCR):</a:t>
                      </a:r>
                      <a:r>
                        <a:rPr lang="en-US" sz="1400" u="none" dirty="0" smtClean="0"/>
                        <a:t>  </a:t>
                      </a:r>
                      <a:r>
                        <a:rPr lang="en-US" sz="1200" i="1" dirty="0" smtClean="0"/>
                        <a:t>An Army Senior Civilian, designated by the FC, to serve as the principle advisor on Career Program Management issues</a:t>
                      </a:r>
                      <a:endParaRPr lang="en-US" sz="1200" i="1" baseline="0" dirty="0" smtClean="0">
                        <a:latin typeface="+mn-lt"/>
                      </a:endParaRPr>
                    </a:p>
                    <a:p>
                      <a:pPr marL="225425" marR="0" lvl="0" indent="-166688"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400" u="sng" kern="1200" dirty="0" smtClean="0">
                          <a:solidFill>
                            <a:schemeClr val="tx1"/>
                          </a:solidFill>
                          <a:latin typeface="+mn-lt"/>
                          <a:ea typeface="+mn-ea"/>
                          <a:cs typeface="+mn-cs"/>
                        </a:rPr>
                        <a:t>Career Program Managers (CPMs):</a:t>
                      </a:r>
                      <a:r>
                        <a:rPr lang="en-US" sz="1400" u="none" kern="1200" dirty="0" smtClean="0">
                          <a:solidFill>
                            <a:schemeClr val="tx1"/>
                          </a:solidFill>
                          <a:latin typeface="+mn-lt"/>
                          <a:ea typeface="+mn-ea"/>
                          <a:cs typeface="+mn-cs"/>
                        </a:rPr>
                        <a:t>  </a:t>
                      </a:r>
                      <a:r>
                        <a:rPr lang="en-US" sz="1200" i="1" u="none" kern="1200" dirty="0" smtClean="0">
                          <a:solidFill>
                            <a:schemeClr val="tx1"/>
                          </a:solidFill>
                          <a:latin typeface="+mn-lt"/>
                          <a:ea typeface="+mn-ea"/>
                          <a:cs typeface="+mn-cs"/>
                        </a:rPr>
                        <a:t>Personnel that support the FC and FCR in the execution of Career Program management responsibilities.  Career Program Managers are employed at various organizational levels:  Career Program </a:t>
                      </a:r>
                      <a:r>
                        <a:rPr lang="en-US" sz="1200" i="1" u="none" kern="1200" dirty="0" err="1" smtClean="0">
                          <a:solidFill>
                            <a:schemeClr val="tx1"/>
                          </a:solidFill>
                          <a:latin typeface="+mn-lt"/>
                          <a:ea typeface="+mn-ea"/>
                          <a:cs typeface="+mn-cs"/>
                        </a:rPr>
                        <a:t>Proponency</a:t>
                      </a:r>
                      <a:r>
                        <a:rPr lang="en-US" sz="1200" i="1" u="none" kern="1200" dirty="0" smtClean="0">
                          <a:solidFill>
                            <a:schemeClr val="tx1"/>
                          </a:solidFill>
                          <a:latin typeface="+mn-lt"/>
                          <a:ea typeface="+mn-ea"/>
                          <a:cs typeface="+mn-cs"/>
                        </a:rPr>
                        <a:t> Offices; Army Commands (Command Career Program Managers – (CCPM)); and Activities (Activity Career Program Managers – (ACPM))</a:t>
                      </a:r>
                    </a:p>
                  </a:txBody>
                  <a:tcPr>
                    <a:noFill/>
                  </a:tcPr>
                </a:tc>
                <a:extLst>
                  <a:ext uri="{0D108BD9-81ED-4DB2-BD59-A6C34878D82A}">
                    <a16:rowId xmlns:a16="http://schemas.microsoft.com/office/drawing/2014/main" val="668128567"/>
                  </a:ext>
                </a:extLst>
              </a:tr>
            </a:tbl>
          </a:graphicData>
        </a:graphic>
      </p:graphicFrame>
      <p:sp>
        <p:nvSpPr>
          <p:cNvPr id="2" name="Title 1"/>
          <p:cNvSpPr>
            <a:spLocks noGrp="1"/>
          </p:cNvSpPr>
          <p:nvPr>
            <p:ph type="title"/>
          </p:nvPr>
        </p:nvSpPr>
        <p:spPr/>
        <p:txBody>
          <a:bodyPr>
            <a:normAutofit fontScale="90000"/>
          </a:bodyPr>
          <a:lstStyle/>
          <a:p>
            <a:r>
              <a:rPr lang="en-US" dirty="0"/>
              <a:t>Career Programs/Career Management</a:t>
            </a:r>
          </a:p>
        </p:txBody>
      </p:sp>
      <p:sp>
        <p:nvSpPr>
          <p:cNvPr id="4" name="Slide Number Placeholder 3"/>
          <p:cNvSpPr>
            <a:spLocks noGrp="1"/>
          </p:cNvSpPr>
          <p:nvPr>
            <p:ph type="sldNum" sz="quarter" idx="12"/>
          </p:nvPr>
        </p:nvSpPr>
        <p:spPr/>
        <p:txBody>
          <a:bodyPr/>
          <a:lstStyle/>
          <a:p>
            <a:fld id="{54FF2CC8-31EE-4DAD-9548-7E630B6EEEDD}" type="slidenum">
              <a:rPr lang="en-US" smtClean="0"/>
              <a:pPr/>
              <a:t>15</a:t>
            </a:fld>
            <a:endParaRPr lang="en-US" dirty="0"/>
          </a:p>
        </p:txBody>
      </p:sp>
      <p:sp>
        <p:nvSpPr>
          <p:cNvPr id="6" name="TextBox 5"/>
          <p:cNvSpPr txBox="1"/>
          <p:nvPr/>
        </p:nvSpPr>
        <p:spPr>
          <a:xfrm>
            <a:off x="755348" y="5970293"/>
            <a:ext cx="7456932" cy="584775"/>
          </a:xfrm>
          <a:prstGeom prst="rect">
            <a:avLst/>
          </a:prstGeom>
          <a:noFill/>
        </p:spPr>
        <p:txBody>
          <a:bodyPr wrap="square" rtlCol="0">
            <a:spAutoFit/>
          </a:bodyPr>
          <a:lstStyle/>
          <a:p>
            <a:pPr algn="ctr"/>
            <a:r>
              <a:rPr lang="en-US" sz="1600" dirty="0" smtClean="0"/>
              <a:t>For </a:t>
            </a:r>
            <a:r>
              <a:rPr lang="en-US" sz="1600" dirty="0"/>
              <a:t>more </a:t>
            </a:r>
            <a:r>
              <a:rPr lang="en-US" sz="1600" dirty="0" smtClean="0"/>
              <a:t>information, </a:t>
            </a:r>
            <a:r>
              <a:rPr lang="en-US" sz="1600" dirty="0"/>
              <a:t>see </a:t>
            </a:r>
            <a:r>
              <a:rPr lang="en-US" sz="1600" dirty="0">
                <a:hlinkClick r:id="rId3"/>
              </a:rPr>
              <a:t>http://</a:t>
            </a:r>
            <a:r>
              <a:rPr lang="en-US" sz="1600" dirty="0" smtClean="0">
                <a:hlinkClick r:id="rId3"/>
              </a:rPr>
              <a:t>www.asamra.army.mil/cwt/career.html</a:t>
            </a:r>
            <a:endParaRPr lang="en-US" sz="1600" dirty="0" smtClean="0"/>
          </a:p>
          <a:p>
            <a:pPr algn="ctr"/>
            <a:endParaRPr lang="en-US" sz="1600" dirty="0" smtClean="0"/>
          </a:p>
        </p:txBody>
      </p:sp>
    </p:spTree>
    <p:extLst>
      <p:ext uri="{BB962C8B-B14F-4D97-AF65-F5344CB8AC3E}">
        <p14:creationId xmlns:p14="http://schemas.microsoft.com/office/powerpoint/2010/main" val="446953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5613"/>
            <a:ext cx="7858420" cy="790265"/>
          </a:xfrm>
        </p:spPr>
        <p:txBody>
          <a:bodyPr>
            <a:normAutofit/>
          </a:bodyPr>
          <a:lstStyle/>
          <a:p>
            <a:r>
              <a:rPr lang="en-US" dirty="0" smtClean="0"/>
              <a:t>Army Career Programs</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25860908"/>
              </p:ext>
            </p:extLst>
          </p:nvPr>
        </p:nvGraphicFramePr>
        <p:xfrm>
          <a:off x="934720" y="1275668"/>
          <a:ext cx="7345680" cy="4653272"/>
        </p:xfrm>
        <a:graphic>
          <a:graphicData uri="http://schemas.openxmlformats.org/drawingml/2006/table">
            <a:tbl>
              <a:tblPr/>
              <a:tblGrid>
                <a:gridCol w="3672840">
                  <a:extLst>
                    <a:ext uri="{9D8B030D-6E8A-4147-A177-3AD203B41FA5}">
                      <a16:colId xmlns:a16="http://schemas.microsoft.com/office/drawing/2014/main" val="3771971587"/>
                    </a:ext>
                  </a:extLst>
                </a:gridCol>
                <a:gridCol w="3672840">
                  <a:extLst>
                    <a:ext uri="{9D8B030D-6E8A-4147-A177-3AD203B41FA5}">
                      <a16:colId xmlns:a16="http://schemas.microsoft.com/office/drawing/2014/main" val="2397993256"/>
                    </a:ext>
                  </a:extLst>
                </a:gridCol>
              </a:tblGrid>
              <a:tr h="371519">
                <a:tc gridSpan="2">
                  <a:txBody>
                    <a:bodyPr/>
                    <a:lstStyle/>
                    <a:p>
                      <a:pPr algn="ctr" rtl="0" fontAlgn="b"/>
                      <a:r>
                        <a:rPr lang="en-US" sz="1100" b="1" i="0" u="none" strike="noStrike" dirty="0">
                          <a:solidFill>
                            <a:srgbClr val="000000"/>
                          </a:solidFill>
                          <a:effectLst/>
                          <a:latin typeface="Arial" panose="020B0604020202020204" pitchFamily="34" charset="0"/>
                        </a:rPr>
                        <a:t>The 31 Army Career Programs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72993232"/>
                  </a:ext>
                </a:extLst>
              </a:tr>
              <a:tr h="371519">
                <a:tc>
                  <a:txBody>
                    <a:bodyPr/>
                    <a:lstStyle/>
                    <a:p>
                      <a:pPr algn="l" rtl="0" fontAlgn="b"/>
                      <a:r>
                        <a:rPr lang="en-US" sz="1050" b="0" i="0" u="none" strike="noStrike" dirty="0">
                          <a:solidFill>
                            <a:srgbClr val="000000"/>
                          </a:solidFill>
                          <a:effectLst/>
                          <a:latin typeface="Arial" panose="020B0604020202020204" pitchFamily="34" charset="0"/>
                        </a:rPr>
                        <a:t>CP-10: Civilian Human Resources (CHR) Management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a:solidFill>
                            <a:srgbClr val="000000"/>
                          </a:solidFill>
                          <a:effectLst/>
                          <a:latin typeface="Arial" panose="020B0604020202020204" pitchFamily="34" charset="0"/>
                        </a:rPr>
                        <a:t>CP-29: Installation Management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20495592"/>
                  </a:ext>
                </a:extLst>
              </a:tr>
              <a:tr h="204335">
                <a:tc>
                  <a:txBody>
                    <a:bodyPr/>
                    <a:lstStyle/>
                    <a:p>
                      <a:pPr algn="l" rtl="0" fontAlgn="b"/>
                      <a:r>
                        <a:rPr lang="en-US" sz="1050" b="0" i="0" u="none" strike="noStrike" dirty="0">
                          <a:solidFill>
                            <a:srgbClr val="000000"/>
                          </a:solidFill>
                          <a:effectLst/>
                          <a:latin typeface="Arial" panose="020B0604020202020204" pitchFamily="34" charset="0"/>
                        </a:rPr>
                        <a:t>CP-11: Comptroller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50" b="0" i="0" u="none" strike="noStrike">
                          <a:solidFill>
                            <a:srgbClr val="000000"/>
                          </a:solidFill>
                          <a:effectLst/>
                          <a:latin typeface="Arial" panose="020B0604020202020204" pitchFamily="34" charset="0"/>
                        </a:rPr>
                        <a:t>CP-31: Education Services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572299"/>
                  </a:ext>
                </a:extLst>
              </a:tr>
              <a:tr h="371519">
                <a:tc>
                  <a:txBody>
                    <a:bodyPr/>
                    <a:lstStyle/>
                    <a:p>
                      <a:pPr algn="l" rtl="0" fontAlgn="b"/>
                      <a:r>
                        <a:rPr lang="en-US" sz="1050" b="0" i="0" u="none" strike="noStrike" dirty="0">
                          <a:solidFill>
                            <a:srgbClr val="000000"/>
                          </a:solidFill>
                          <a:effectLst/>
                          <a:latin typeface="Arial" panose="020B0604020202020204" pitchFamily="34" charset="0"/>
                        </a:rPr>
                        <a:t>CP-12: Safety and Occupational Health</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a:solidFill>
                            <a:srgbClr val="000000"/>
                          </a:solidFill>
                          <a:effectLst/>
                          <a:latin typeface="Arial" panose="020B0604020202020204" pitchFamily="34" charset="0"/>
                        </a:rPr>
                        <a:t>CP-32: Training, Capabilities, and Doctrine Warfighting Developers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8215177"/>
                  </a:ext>
                </a:extLst>
              </a:tr>
              <a:tr h="204335">
                <a:tc>
                  <a:txBody>
                    <a:bodyPr/>
                    <a:lstStyle/>
                    <a:p>
                      <a:pPr algn="l" rtl="0" fontAlgn="b"/>
                      <a:r>
                        <a:rPr lang="en-US" sz="1050" b="0" i="0" u="none" strike="noStrike" dirty="0">
                          <a:solidFill>
                            <a:srgbClr val="000000"/>
                          </a:solidFill>
                          <a:effectLst/>
                          <a:latin typeface="Arial" panose="020B0604020202020204" pitchFamily="34" charset="0"/>
                        </a:rPr>
                        <a:t>CP-13: Supply Management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50" b="0" i="0" u="none" strike="noStrike" dirty="0">
                          <a:solidFill>
                            <a:srgbClr val="000000"/>
                          </a:solidFill>
                          <a:effectLst/>
                          <a:latin typeface="Arial" panose="020B0604020202020204" pitchFamily="34" charset="0"/>
                        </a:rPr>
                        <a:t>CP-33: Ammunition Management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245747"/>
                  </a:ext>
                </a:extLst>
              </a:tr>
              <a:tr h="204335">
                <a:tc>
                  <a:txBody>
                    <a:bodyPr/>
                    <a:lstStyle/>
                    <a:p>
                      <a:pPr algn="l" rtl="0" fontAlgn="b"/>
                      <a:r>
                        <a:rPr lang="en-US" sz="1050" b="0" i="0" u="none" strike="noStrike" dirty="0">
                          <a:solidFill>
                            <a:srgbClr val="000000"/>
                          </a:solidFill>
                          <a:effectLst/>
                          <a:latin typeface="Arial" panose="020B0604020202020204" pitchFamily="34" charset="0"/>
                        </a:rPr>
                        <a:t>CP-14: Contracting and Acquisition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dirty="0">
                          <a:solidFill>
                            <a:srgbClr val="000000"/>
                          </a:solidFill>
                          <a:effectLst/>
                          <a:latin typeface="Arial" panose="020B0604020202020204" pitchFamily="34" charset="0"/>
                        </a:rPr>
                        <a:t>CP-34: Information Technology Management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0135319"/>
                  </a:ext>
                </a:extLst>
              </a:tr>
              <a:tr h="204335">
                <a:tc>
                  <a:txBody>
                    <a:bodyPr/>
                    <a:lstStyle/>
                    <a:p>
                      <a:pPr algn="l" rtl="0" fontAlgn="b"/>
                      <a:r>
                        <a:rPr lang="en-US" sz="1050" b="0" i="0" u="none" strike="noStrike" dirty="0">
                          <a:solidFill>
                            <a:srgbClr val="000000"/>
                          </a:solidFill>
                          <a:effectLst/>
                          <a:latin typeface="Arial" panose="020B0604020202020204" pitchFamily="34" charset="0"/>
                        </a:rPr>
                        <a:t>CP-15: Quality and Reliability Awareness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50" b="0" i="0" u="none" strike="noStrike" dirty="0">
                          <a:solidFill>
                            <a:srgbClr val="000000"/>
                          </a:solidFill>
                          <a:effectLst/>
                          <a:latin typeface="Arial" panose="020B0604020202020204" pitchFamily="34" charset="0"/>
                        </a:rPr>
                        <a:t>CP-35: Intelligence (General)</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499795"/>
                  </a:ext>
                </a:extLst>
              </a:tr>
              <a:tr h="371519">
                <a:tc>
                  <a:txBody>
                    <a:bodyPr/>
                    <a:lstStyle/>
                    <a:p>
                      <a:pPr algn="l" rtl="0" fontAlgn="b"/>
                      <a:r>
                        <a:rPr lang="en-US" sz="1050" b="0" i="0" u="none" strike="noStrike" dirty="0">
                          <a:solidFill>
                            <a:srgbClr val="000000"/>
                          </a:solidFill>
                          <a:effectLst/>
                          <a:latin typeface="Arial" panose="020B0604020202020204" pitchFamily="34" charset="0"/>
                        </a:rPr>
                        <a:t>CP-16: Engineers and Scientists (Non-Construction)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dirty="0">
                          <a:solidFill>
                            <a:srgbClr val="000000"/>
                          </a:solidFill>
                          <a:effectLst/>
                          <a:latin typeface="Arial" panose="020B0604020202020204" pitchFamily="34" charset="0"/>
                        </a:rPr>
                        <a:t>CP-36: Analysis, Modeling, and Simulation (M&amp;S)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87764276"/>
                  </a:ext>
                </a:extLst>
              </a:tr>
              <a:tr h="204335">
                <a:tc>
                  <a:txBody>
                    <a:bodyPr/>
                    <a:lstStyle/>
                    <a:p>
                      <a:pPr algn="l" rtl="0" fontAlgn="b"/>
                      <a:r>
                        <a:rPr lang="en-US" sz="1050" b="0" i="0" u="none" strike="noStrike" dirty="0">
                          <a:solidFill>
                            <a:srgbClr val="000000"/>
                          </a:solidFill>
                          <a:effectLst/>
                          <a:latin typeface="Arial" panose="020B0604020202020204" pitchFamily="34" charset="0"/>
                        </a:rPr>
                        <a:t>CP-17: Material Maintenance Management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50" b="0" i="0" u="none" strike="noStrike" dirty="0">
                          <a:solidFill>
                            <a:srgbClr val="000000"/>
                          </a:solidFill>
                          <a:effectLst/>
                          <a:latin typeface="Arial" panose="020B0604020202020204" pitchFamily="34" charset="0"/>
                        </a:rPr>
                        <a:t>CP-50: Military Personnel Management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608932"/>
                  </a:ext>
                </a:extLst>
              </a:tr>
              <a:tr h="371519">
                <a:tc>
                  <a:txBody>
                    <a:bodyPr/>
                    <a:lstStyle/>
                    <a:p>
                      <a:pPr algn="l" rtl="0" fontAlgn="b"/>
                      <a:r>
                        <a:rPr lang="en-US" sz="1050" b="0" i="0" u="none" strike="noStrike" dirty="0">
                          <a:solidFill>
                            <a:srgbClr val="000000"/>
                          </a:solidFill>
                          <a:effectLst/>
                          <a:latin typeface="Arial" panose="020B0604020202020204" pitchFamily="34" charset="0"/>
                        </a:rPr>
                        <a:t>CP-18: Engineers and Scientists (Resources and Construction)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dirty="0">
                          <a:solidFill>
                            <a:srgbClr val="000000"/>
                          </a:solidFill>
                          <a:effectLst/>
                          <a:latin typeface="Arial" panose="020B0604020202020204" pitchFamily="34" charset="0"/>
                        </a:rPr>
                        <a:t>CP-51: General Administration and Support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6268852"/>
                  </a:ext>
                </a:extLst>
              </a:tr>
              <a:tr h="204335">
                <a:tc>
                  <a:txBody>
                    <a:bodyPr/>
                    <a:lstStyle/>
                    <a:p>
                      <a:pPr algn="l" rtl="0" fontAlgn="b"/>
                      <a:r>
                        <a:rPr lang="en-US" sz="1050" b="0" i="0" u="none" strike="noStrike">
                          <a:solidFill>
                            <a:srgbClr val="000000"/>
                          </a:solidFill>
                          <a:effectLst/>
                          <a:latin typeface="Arial" panose="020B0604020202020204" pitchFamily="34" charset="0"/>
                        </a:rPr>
                        <a:t>CP-19: Physical Security and Law Enforcement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50" b="0" i="0" u="none" strike="noStrike" dirty="0">
                          <a:solidFill>
                            <a:srgbClr val="000000"/>
                          </a:solidFill>
                          <a:effectLst/>
                          <a:latin typeface="Arial" panose="020B0604020202020204" pitchFamily="34" charset="0"/>
                        </a:rPr>
                        <a:t>CP-53: Medical</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51947"/>
                  </a:ext>
                </a:extLst>
              </a:tr>
              <a:tr h="371519">
                <a:tc>
                  <a:txBody>
                    <a:bodyPr/>
                    <a:lstStyle/>
                    <a:p>
                      <a:pPr algn="l" rtl="0" fontAlgn="b"/>
                      <a:r>
                        <a:rPr lang="en-US" sz="1050" b="0" i="0" u="none" strike="noStrike">
                          <a:solidFill>
                            <a:srgbClr val="000000"/>
                          </a:solidFill>
                          <a:effectLst/>
                          <a:latin typeface="Arial" panose="020B0604020202020204" pitchFamily="34" charset="0"/>
                        </a:rPr>
                        <a:t>CP-20: Quality Assurance Specialist (Ammunition Surveillance)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dirty="0">
                          <a:solidFill>
                            <a:srgbClr val="000000"/>
                          </a:solidFill>
                          <a:effectLst/>
                          <a:latin typeface="Arial" panose="020B0604020202020204" pitchFamily="34" charset="0"/>
                        </a:rPr>
                        <a:t>CP-55: Inspector General</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237730"/>
                  </a:ext>
                </a:extLst>
              </a:tr>
              <a:tr h="204335">
                <a:tc>
                  <a:txBody>
                    <a:bodyPr/>
                    <a:lstStyle/>
                    <a:p>
                      <a:pPr algn="l" rtl="0" fontAlgn="b"/>
                      <a:r>
                        <a:rPr lang="en-US" sz="1050" b="0" i="0" u="none" strike="noStrike">
                          <a:solidFill>
                            <a:srgbClr val="000000"/>
                          </a:solidFill>
                          <a:effectLst/>
                          <a:latin typeface="Arial" panose="020B0604020202020204" pitchFamily="34" charset="0"/>
                        </a:rPr>
                        <a:t>CP-22: Public Affairs and Communication Media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50" b="0" i="0" u="none" strike="noStrike" dirty="0">
                          <a:solidFill>
                            <a:srgbClr val="000000"/>
                          </a:solidFill>
                          <a:effectLst/>
                          <a:latin typeface="Arial" panose="020B0604020202020204" pitchFamily="34" charset="0"/>
                        </a:rPr>
                        <a:t>CP-56: Legal</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656208"/>
                  </a:ext>
                </a:extLst>
              </a:tr>
              <a:tr h="371519">
                <a:tc>
                  <a:txBody>
                    <a:bodyPr/>
                    <a:lstStyle/>
                    <a:p>
                      <a:pPr algn="l" rtl="0" fontAlgn="b"/>
                      <a:r>
                        <a:rPr lang="en-US" sz="1050" b="0" i="0" u="none" strike="noStrike" dirty="0">
                          <a:solidFill>
                            <a:srgbClr val="000000"/>
                          </a:solidFill>
                          <a:effectLst/>
                          <a:latin typeface="Arial" panose="020B0604020202020204" pitchFamily="34" charset="0"/>
                        </a:rPr>
                        <a:t>CP-24: Transportation and Distribution Management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dirty="0">
                          <a:solidFill>
                            <a:srgbClr val="000000"/>
                          </a:solidFill>
                          <a:effectLst/>
                          <a:latin typeface="Arial" panose="020B0604020202020204" pitchFamily="34" charset="0"/>
                        </a:rPr>
                        <a:t>CP-60: Strategic Planning and Foreign Affairs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00770179"/>
                  </a:ext>
                </a:extLst>
              </a:tr>
              <a:tr h="204335">
                <a:tc>
                  <a:txBody>
                    <a:bodyPr/>
                    <a:lstStyle/>
                    <a:p>
                      <a:pPr algn="l" rtl="0" fontAlgn="b"/>
                      <a:r>
                        <a:rPr lang="en-US" sz="1050" b="0" i="0" u="none" strike="noStrike">
                          <a:solidFill>
                            <a:srgbClr val="000000"/>
                          </a:solidFill>
                          <a:effectLst/>
                          <a:latin typeface="Arial" panose="020B0604020202020204" pitchFamily="34" charset="0"/>
                        </a:rPr>
                        <a:t>CP-26: Manpower and Force Management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50" b="0" i="0" u="none" strike="noStrike" dirty="0">
                          <a:solidFill>
                            <a:srgbClr val="000000"/>
                          </a:solidFill>
                          <a:effectLst/>
                          <a:latin typeface="Arial" panose="020B0604020202020204" pitchFamily="34" charset="0"/>
                        </a:rPr>
                        <a:t>CP-61: Historian/Museum Curator</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157616"/>
                  </a:ext>
                </a:extLst>
              </a:tr>
              <a:tr h="204335">
                <a:tc>
                  <a:txBody>
                    <a:bodyPr/>
                    <a:lstStyle/>
                    <a:p>
                      <a:pPr algn="l" rtl="0" fontAlgn="b"/>
                      <a:r>
                        <a:rPr lang="en-US" sz="1050" b="0" i="0" u="none" strike="noStrike">
                          <a:solidFill>
                            <a:srgbClr val="000000"/>
                          </a:solidFill>
                          <a:effectLst/>
                          <a:latin typeface="Arial" panose="020B0604020202020204" pitchFamily="34" charset="0"/>
                        </a:rPr>
                        <a:t>CP-27: Housing Management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050" b="0" i="0" u="none" strike="noStrike" dirty="0">
                          <a:solidFill>
                            <a:srgbClr val="000000"/>
                          </a:solidFill>
                          <a:effectLst/>
                          <a:latin typeface="Arial" panose="020B0604020202020204" pitchFamily="34" charset="0"/>
                        </a:rPr>
                        <a:t>CP-64: Aviation</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181194"/>
                  </a:ext>
                </a:extLst>
              </a:tr>
              <a:tr h="213624">
                <a:tc>
                  <a:txBody>
                    <a:bodyPr/>
                    <a:lstStyle/>
                    <a:p>
                      <a:pPr algn="l" rtl="0" fontAlgn="b"/>
                      <a:r>
                        <a:rPr lang="en-US" sz="1050" b="0" i="0" u="none" strike="noStrike">
                          <a:solidFill>
                            <a:srgbClr val="000000"/>
                          </a:solidFill>
                          <a:effectLst/>
                          <a:latin typeface="Arial" panose="020B0604020202020204" pitchFamily="34" charset="0"/>
                        </a:rPr>
                        <a:t>CP-28: Equal Employment Opportunity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598034"/>
                  </a:ext>
                </a:extLst>
              </a:tr>
            </a:tbl>
          </a:graphicData>
        </a:graphic>
      </p:graphicFrame>
      <p:sp>
        <p:nvSpPr>
          <p:cNvPr id="6" name="TextBox 5"/>
          <p:cNvSpPr txBox="1"/>
          <p:nvPr/>
        </p:nvSpPr>
        <p:spPr>
          <a:xfrm>
            <a:off x="755348" y="5970293"/>
            <a:ext cx="7456932" cy="584775"/>
          </a:xfrm>
          <a:prstGeom prst="rect">
            <a:avLst/>
          </a:prstGeom>
          <a:noFill/>
        </p:spPr>
        <p:txBody>
          <a:bodyPr wrap="square" rtlCol="0">
            <a:spAutoFit/>
          </a:bodyPr>
          <a:lstStyle/>
          <a:p>
            <a:pPr algn="ctr"/>
            <a:r>
              <a:rPr lang="en-US" sz="1600" dirty="0" smtClean="0"/>
              <a:t>See </a:t>
            </a:r>
            <a:r>
              <a:rPr lang="en-US" sz="1600" dirty="0">
                <a:hlinkClick r:id="rId3"/>
              </a:rPr>
              <a:t>https://actnow.army.mil</a:t>
            </a:r>
            <a:r>
              <a:rPr lang="en-US" sz="1600" dirty="0"/>
              <a:t> </a:t>
            </a:r>
            <a:r>
              <a:rPr lang="en-US" sz="1600" dirty="0" smtClean="0"/>
              <a:t>for a Community Page for each Career Program</a:t>
            </a:r>
          </a:p>
          <a:p>
            <a:pPr algn="ctr"/>
            <a:endParaRPr lang="en-US" sz="1600" dirty="0" smtClean="0"/>
          </a:p>
        </p:txBody>
      </p:sp>
    </p:spTree>
    <p:extLst>
      <p:ext uri="{BB962C8B-B14F-4D97-AF65-F5344CB8AC3E}">
        <p14:creationId xmlns:p14="http://schemas.microsoft.com/office/powerpoint/2010/main" val="3090325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 Emblem</a:t>
            </a:r>
            <a:endParaRPr lang="en-US" dirty="0"/>
          </a:p>
        </p:txBody>
      </p:sp>
      <p:pic>
        <p:nvPicPr>
          <p:cNvPr id="5" name="Content Placeholder 4"/>
          <p:cNvPicPr>
            <a:picLocks noGrp="1" noChangeAspect="1"/>
          </p:cNvPicPr>
          <p:nvPr>
            <p:ph idx="1"/>
          </p:nvPr>
        </p:nvPicPr>
        <p:blipFill>
          <a:blip r:embed="rId3"/>
          <a:stretch>
            <a:fillRect/>
          </a:stretch>
        </p:blipFill>
        <p:spPr>
          <a:xfrm>
            <a:off x="285409" y="1323355"/>
            <a:ext cx="4281598" cy="4285596"/>
          </a:xfrm>
          <a:prstGeom prst="rect">
            <a:avLst/>
          </a:prstGeom>
        </p:spPr>
      </p:pic>
      <p:sp>
        <p:nvSpPr>
          <p:cNvPr id="4" name="Slide Number Placeholder 3"/>
          <p:cNvSpPr>
            <a:spLocks noGrp="1"/>
          </p:cNvSpPr>
          <p:nvPr>
            <p:ph type="sldNum" sz="quarter" idx="12"/>
          </p:nvPr>
        </p:nvSpPr>
        <p:spPr/>
        <p:txBody>
          <a:bodyPr/>
          <a:lstStyle/>
          <a:p>
            <a:fld id="{54FF2CC8-31EE-4DAD-9548-7E630B6EEEDD}" type="slidenum">
              <a:rPr lang="en-US" smtClean="0"/>
              <a:pPr/>
              <a:t>17</a:t>
            </a:fld>
            <a:endParaRPr lang="en-US" dirty="0"/>
          </a:p>
        </p:txBody>
      </p:sp>
      <p:sp>
        <p:nvSpPr>
          <p:cNvPr id="6" name="Content Placeholder 6"/>
          <p:cNvSpPr txBox="1">
            <a:spLocks/>
          </p:cNvSpPr>
          <p:nvPr/>
        </p:nvSpPr>
        <p:spPr>
          <a:xfrm>
            <a:off x="4567008" y="1288638"/>
            <a:ext cx="4205518" cy="4811010"/>
          </a:xfrm>
          <a:prstGeom prst="rect">
            <a:avLst/>
          </a:prstGeom>
        </p:spPr>
        <p:txBody>
          <a:bodyPr>
            <a:normAutofit fontScale="55000" lnSpcReduction="20000"/>
          </a:bodyPr>
          <a:lst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chemeClr val="tx1">
                    <a:lumMod val="75000"/>
                    <a:lumOff val="25000"/>
                  </a:schemeClr>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chemeClr val="tx1">
                    <a:lumMod val="75000"/>
                    <a:lumOff val="25000"/>
                  </a:schemeClr>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chemeClr val="tx1">
                    <a:lumMod val="75000"/>
                    <a:lumOff val="25000"/>
                  </a:schemeClr>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500" dirty="0" smtClean="0"/>
              <a:t>The </a:t>
            </a:r>
            <a:r>
              <a:rPr lang="en-US" sz="2500" dirty="0"/>
              <a:t>sword, </a:t>
            </a:r>
            <a:r>
              <a:rPr lang="en-US" sz="2500" dirty="0" err="1"/>
              <a:t>esponton</a:t>
            </a:r>
            <a:r>
              <a:rPr lang="en-US" sz="2500" dirty="0"/>
              <a:t> (a type of half-pike formerly used by subordinate officers), musket, bayonet, cannon, cannon balls, mortar, and mortar bombs are representative of Army implements. </a:t>
            </a:r>
            <a:endParaRPr lang="en-US" sz="2500" dirty="0" smtClean="0"/>
          </a:p>
          <a:p>
            <a:r>
              <a:rPr lang="en-US" sz="2500" dirty="0" smtClean="0"/>
              <a:t>The </a:t>
            </a:r>
            <a:r>
              <a:rPr lang="en-US" sz="2500" dirty="0"/>
              <a:t>drum and drumsticks are symbols of public notification of the Army's purpose and intent to serve the nation and its people. </a:t>
            </a:r>
            <a:endParaRPr lang="en-US" sz="2500" dirty="0" smtClean="0"/>
          </a:p>
          <a:p>
            <a:r>
              <a:rPr lang="en-US" sz="2500" dirty="0" smtClean="0"/>
              <a:t>The </a:t>
            </a:r>
            <a:r>
              <a:rPr lang="en-US" sz="2500" dirty="0"/>
              <a:t>Phrygian cap (often called the Cap of Liberty) supported on the point of an unsheathed sword and the motto, "This We'll Defend," on a scroll held by the rattlesnake is a symbol depicted on some American colonial flags and signifies the Army's constant readiness to defend and preserve the United States. </a:t>
            </a:r>
            <a:endParaRPr lang="en-US" sz="2500" dirty="0" smtClean="0"/>
          </a:p>
          <a:p>
            <a:r>
              <a:rPr lang="en-US" sz="2500" dirty="0"/>
              <a:t>The colors of the design elements are those traditionally associated with the ideals of the United States and of the Army. </a:t>
            </a:r>
          </a:p>
          <a:p>
            <a:r>
              <a:rPr lang="en-US" sz="2500" dirty="0"/>
              <a:t>The flags are in proper colors. </a:t>
            </a:r>
          </a:p>
          <a:p>
            <a:r>
              <a:rPr lang="en-US" sz="2500" dirty="0"/>
              <a:t>Blue is symbolic of loyalty, vigilance, perseverance and truth. </a:t>
            </a:r>
          </a:p>
          <a:p>
            <a:r>
              <a:rPr lang="en-US" sz="2500" dirty="0"/>
              <a:t>Red denotes courage, zeal and fortitude. White alludes to deeds worth of remembrance. </a:t>
            </a:r>
          </a:p>
          <a:p>
            <a:r>
              <a:rPr lang="en-US" sz="2500" dirty="0"/>
              <a:t>Black is indicative of determination and constancy. </a:t>
            </a:r>
          </a:p>
          <a:p>
            <a:r>
              <a:rPr lang="en-US" sz="2500" dirty="0"/>
              <a:t>Gold represents achievement, dignity and honor. </a:t>
            </a:r>
          </a:p>
          <a:p>
            <a:pPr marL="0" indent="0">
              <a:buNone/>
            </a:pPr>
            <a:endParaRPr lang="en-US" dirty="0"/>
          </a:p>
        </p:txBody>
      </p:sp>
    </p:spTree>
    <p:extLst>
      <p:ext uri="{BB962C8B-B14F-4D97-AF65-F5344CB8AC3E}">
        <p14:creationId xmlns:p14="http://schemas.microsoft.com/office/powerpoint/2010/main" val="1679103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 Flag</a:t>
            </a:r>
            <a:endParaRPr lang="en-US" dirty="0"/>
          </a:p>
        </p:txBody>
      </p:sp>
      <p:pic>
        <p:nvPicPr>
          <p:cNvPr id="5" name="Content Placeholder 4"/>
          <p:cNvPicPr>
            <a:picLocks noGrp="1" noChangeAspect="1"/>
          </p:cNvPicPr>
          <p:nvPr>
            <p:ph idx="1"/>
          </p:nvPr>
        </p:nvPicPr>
        <p:blipFill>
          <a:blip r:embed="rId3"/>
          <a:stretch>
            <a:fillRect/>
          </a:stretch>
        </p:blipFill>
        <p:spPr>
          <a:xfrm>
            <a:off x="501483" y="1337714"/>
            <a:ext cx="3222105" cy="4638718"/>
          </a:xfrm>
          <a:prstGeom prst="rect">
            <a:avLst/>
          </a:prstGeom>
        </p:spPr>
      </p:pic>
      <p:sp>
        <p:nvSpPr>
          <p:cNvPr id="4" name="Slide Number Placeholder 3"/>
          <p:cNvSpPr>
            <a:spLocks noGrp="1"/>
          </p:cNvSpPr>
          <p:nvPr>
            <p:ph type="sldNum" sz="quarter" idx="12"/>
          </p:nvPr>
        </p:nvSpPr>
        <p:spPr/>
        <p:txBody>
          <a:bodyPr/>
          <a:lstStyle/>
          <a:p>
            <a:fld id="{54FF2CC8-31EE-4DAD-9548-7E630B6EEEDD}" type="slidenum">
              <a:rPr lang="en-US" smtClean="0"/>
              <a:pPr/>
              <a:t>18</a:t>
            </a:fld>
            <a:endParaRPr lang="en-US" dirty="0"/>
          </a:p>
        </p:txBody>
      </p:sp>
      <p:sp>
        <p:nvSpPr>
          <p:cNvPr id="6" name="Content Placeholder 5"/>
          <p:cNvSpPr txBox="1">
            <a:spLocks/>
          </p:cNvSpPr>
          <p:nvPr/>
        </p:nvSpPr>
        <p:spPr>
          <a:xfrm>
            <a:off x="3905572" y="1489435"/>
            <a:ext cx="4531417" cy="422320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rgbClr val="575958"/>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rgbClr val="575958"/>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rgbClr val="575958"/>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rgbClr val="575958"/>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rgbClr val="575958"/>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Army’s history is reflected in the battle and campaign streamers that adorn </a:t>
            </a:r>
            <a:r>
              <a:rPr lang="en-US" dirty="0" smtClean="0"/>
              <a:t>the Army </a:t>
            </a:r>
            <a:r>
              <a:rPr lang="en-US" dirty="0"/>
              <a:t>flag. </a:t>
            </a:r>
            <a:endParaRPr lang="en-US" dirty="0" smtClean="0"/>
          </a:p>
          <a:p>
            <a:r>
              <a:rPr lang="en-US" dirty="0" smtClean="0"/>
              <a:t>The </a:t>
            </a:r>
            <a:r>
              <a:rPr lang="en-US" dirty="0"/>
              <a:t>Army flag honors all who served and are </a:t>
            </a:r>
            <a:r>
              <a:rPr lang="en-US" dirty="0" smtClean="0"/>
              <a:t>serving</a:t>
            </a:r>
          </a:p>
          <a:p>
            <a:r>
              <a:rPr lang="en-US" dirty="0" smtClean="0"/>
              <a:t>It reminds each American </a:t>
            </a:r>
            <a:r>
              <a:rPr lang="en-US" dirty="0"/>
              <a:t>that our place today as the world’s preeminent landpower was not </a:t>
            </a:r>
            <a:r>
              <a:rPr lang="en-US" dirty="0" smtClean="0"/>
              <a:t>achieved quickly </a:t>
            </a:r>
            <a:r>
              <a:rPr lang="en-US" dirty="0"/>
              <a:t>or easily but built on the sacrifices from the Revolution through </a:t>
            </a:r>
            <a:r>
              <a:rPr lang="en-US" dirty="0" smtClean="0"/>
              <a:t>today.</a:t>
            </a:r>
            <a:endParaRPr lang="en-US" sz="1600" dirty="0"/>
          </a:p>
        </p:txBody>
      </p:sp>
    </p:spTree>
    <p:extLst>
      <p:ext uri="{BB962C8B-B14F-4D97-AF65-F5344CB8AC3E}">
        <p14:creationId xmlns:p14="http://schemas.microsoft.com/office/powerpoint/2010/main" val="263682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Military Rank and Insignia</a:t>
            </a:r>
            <a:endParaRPr lang="en-US" dirty="0"/>
          </a:p>
        </p:txBody>
      </p:sp>
      <p:pic>
        <p:nvPicPr>
          <p:cNvPr id="5" name="Content Placeholder 4"/>
          <p:cNvPicPr>
            <a:picLocks noGrp="1" noChangeAspect="1"/>
          </p:cNvPicPr>
          <p:nvPr>
            <p:ph idx="1"/>
          </p:nvPr>
        </p:nvPicPr>
        <p:blipFill>
          <a:blip r:embed="rId3"/>
          <a:stretch>
            <a:fillRect/>
          </a:stretch>
        </p:blipFill>
        <p:spPr>
          <a:xfrm>
            <a:off x="4641228" y="1117527"/>
            <a:ext cx="4554800" cy="4642250"/>
          </a:xfrm>
          <a:prstGeom prst="rect">
            <a:avLst/>
          </a:prstGeom>
          <a:ln w="12700">
            <a:noFill/>
          </a:ln>
        </p:spPr>
      </p:pic>
      <p:sp>
        <p:nvSpPr>
          <p:cNvPr id="4" name="Slide Number Placeholder 3"/>
          <p:cNvSpPr>
            <a:spLocks noGrp="1"/>
          </p:cNvSpPr>
          <p:nvPr>
            <p:ph type="sldNum" sz="quarter" idx="12"/>
          </p:nvPr>
        </p:nvSpPr>
        <p:spPr/>
        <p:txBody>
          <a:bodyPr/>
          <a:lstStyle/>
          <a:p>
            <a:fld id="{54FF2CC8-31EE-4DAD-9548-7E630B6EEEDD}" type="slidenum">
              <a:rPr lang="en-US" smtClean="0"/>
              <a:pPr/>
              <a:t>19</a:t>
            </a:fld>
            <a:endParaRPr lang="en-US" dirty="0"/>
          </a:p>
        </p:txBody>
      </p:sp>
      <p:pic>
        <p:nvPicPr>
          <p:cNvPr id="6" name="Picture 5"/>
          <p:cNvPicPr>
            <a:picLocks noChangeAspect="1"/>
          </p:cNvPicPr>
          <p:nvPr/>
        </p:nvPicPr>
        <p:blipFill>
          <a:blip r:embed="rId4"/>
          <a:stretch>
            <a:fillRect/>
          </a:stretch>
        </p:blipFill>
        <p:spPr>
          <a:xfrm>
            <a:off x="-227945" y="1117527"/>
            <a:ext cx="5188146" cy="5127180"/>
          </a:xfrm>
          <a:prstGeom prst="rect">
            <a:avLst/>
          </a:prstGeom>
        </p:spPr>
      </p:pic>
    </p:spTree>
    <p:extLst>
      <p:ext uri="{BB962C8B-B14F-4D97-AF65-F5344CB8AC3E}">
        <p14:creationId xmlns:p14="http://schemas.microsoft.com/office/powerpoint/2010/main" val="2581736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Welcome to the Army Civilian Corps</a:t>
            </a:r>
          </a:p>
          <a:p>
            <a:r>
              <a:rPr lang="en-US" dirty="0" smtClean="0"/>
              <a:t>Army Civilians Yesterday and Today</a:t>
            </a:r>
          </a:p>
          <a:p>
            <a:r>
              <a:rPr lang="en-US" dirty="0" smtClean="0"/>
              <a:t>Army Organizational &amp; Leadership Overview</a:t>
            </a:r>
          </a:p>
          <a:p>
            <a:r>
              <a:rPr lang="en-US" dirty="0" smtClean="0"/>
              <a:t>Army Organization &amp; Command Structure</a:t>
            </a:r>
          </a:p>
          <a:p>
            <a:r>
              <a:rPr lang="en-US" dirty="0" smtClean="0"/>
              <a:t>Army Organization Locations</a:t>
            </a:r>
          </a:p>
          <a:p>
            <a:r>
              <a:rPr lang="en-US" dirty="0"/>
              <a:t>Army </a:t>
            </a:r>
            <a:r>
              <a:rPr lang="en-US" dirty="0" smtClean="0"/>
              <a:t>Mission and Values</a:t>
            </a:r>
            <a:endParaRPr lang="en-US" dirty="0"/>
          </a:p>
          <a:p>
            <a:r>
              <a:rPr lang="en-US" dirty="0" smtClean="0"/>
              <a:t>Army Profession – Characteristics, Ethos, Certification</a:t>
            </a:r>
          </a:p>
          <a:p>
            <a:r>
              <a:rPr lang="en-US" dirty="0" smtClean="0"/>
              <a:t>Army Civilian Oath and Creed</a:t>
            </a:r>
          </a:p>
          <a:p>
            <a:r>
              <a:rPr lang="en-US" dirty="0" smtClean="0"/>
              <a:t>Career Programs/Career Management</a:t>
            </a:r>
          </a:p>
          <a:p>
            <a:r>
              <a:rPr lang="en-US" dirty="0" smtClean="0"/>
              <a:t>Army Symbols and Military Information</a:t>
            </a:r>
          </a:p>
          <a:p>
            <a:pPr lvl="1"/>
            <a:r>
              <a:rPr lang="en-US" dirty="0" smtClean="0"/>
              <a:t>Military Rank and Insignia</a:t>
            </a:r>
          </a:p>
          <a:p>
            <a:pPr lvl="1"/>
            <a:r>
              <a:rPr lang="en-US" dirty="0" smtClean="0"/>
              <a:t>Military ‘Lingo’</a:t>
            </a:r>
          </a:p>
          <a:p>
            <a:r>
              <a:rPr lang="en-US" dirty="0" smtClean="0"/>
              <a:t>Helpful Resources</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2</a:t>
            </a:fld>
            <a:endParaRPr lang="en-US" dirty="0"/>
          </a:p>
        </p:txBody>
      </p:sp>
    </p:spTree>
    <p:extLst>
      <p:ext uri="{BB962C8B-B14F-4D97-AF65-F5344CB8AC3E}">
        <p14:creationId xmlns:p14="http://schemas.microsoft.com/office/powerpoint/2010/main" val="40348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Lingo</a:t>
            </a:r>
            <a:endParaRPr lang="en-US" dirty="0"/>
          </a:p>
        </p:txBody>
      </p:sp>
      <p:pic>
        <p:nvPicPr>
          <p:cNvPr id="5" name="Content Placeholder 4"/>
          <p:cNvPicPr>
            <a:picLocks noGrp="1" noChangeAspect="1"/>
          </p:cNvPicPr>
          <p:nvPr>
            <p:ph idx="1"/>
          </p:nvPr>
        </p:nvPicPr>
        <p:blipFill>
          <a:blip r:embed="rId3"/>
          <a:stretch>
            <a:fillRect/>
          </a:stretch>
        </p:blipFill>
        <p:spPr>
          <a:xfrm>
            <a:off x="1404591" y="1224260"/>
            <a:ext cx="2129898" cy="2129898"/>
          </a:xfrm>
          <a:prstGeom prst="rect">
            <a:avLst/>
          </a:prstGeom>
        </p:spPr>
      </p:pic>
      <p:sp>
        <p:nvSpPr>
          <p:cNvPr id="4" name="Slide Number Placeholder 3"/>
          <p:cNvSpPr>
            <a:spLocks noGrp="1"/>
          </p:cNvSpPr>
          <p:nvPr>
            <p:ph type="sldNum" sz="quarter" idx="12"/>
          </p:nvPr>
        </p:nvSpPr>
        <p:spPr/>
        <p:txBody>
          <a:bodyPr/>
          <a:lstStyle/>
          <a:p>
            <a:fld id="{54FF2CC8-31EE-4DAD-9548-7E630B6EEEDD}" type="slidenum">
              <a:rPr lang="en-US" smtClean="0"/>
              <a:pPr/>
              <a:t>20</a:t>
            </a:fld>
            <a:endParaRPr lang="en-US" dirty="0"/>
          </a:p>
        </p:txBody>
      </p:sp>
      <p:sp>
        <p:nvSpPr>
          <p:cNvPr id="6" name="Content Placeholder 5"/>
          <p:cNvSpPr txBox="1">
            <a:spLocks/>
          </p:cNvSpPr>
          <p:nvPr/>
        </p:nvSpPr>
        <p:spPr>
          <a:xfrm>
            <a:off x="3754743" y="1327396"/>
            <a:ext cx="4531417" cy="201911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rgbClr val="575958"/>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rgbClr val="575958"/>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rgbClr val="575958"/>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rgbClr val="575958"/>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rgbClr val="575958"/>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t>MILITARY TIME</a:t>
            </a:r>
            <a:endParaRPr lang="en-US" sz="1800" b="1" dirty="0" smtClean="0"/>
          </a:p>
          <a:p>
            <a:r>
              <a:rPr lang="en-US" sz="1800" dirty="0" smtClean="0"/>
              <a:t>The </a:t>
            </a:r>
            <a:r>
              <a:rPr lang="en-US" sz="1800" dirty="0"/>
              <a:t>military operates off a 24-hour clock, beginning at midnight (which is 0000 hours).  </a:t>
            </a:r>
            <a:endParaRPr lang="en-US" sz="1800" dirty="0" smtClean="0"/>
          </a:p>
          <a:p>
            <a:r>
              <a:rPr lang="en-US" sz="1800" dirty="0" smtClean="0"/>
              <a:t>1:00 </a:t>
            </a:r>
            <a:r>
              <a:rPr lang="en-US" sz="1800" dirty="0"/>
              <a:t>a.m. is 0100 hours, 2:00 a.m. is 0200 hours, and so-on up until 11:00 p.m. which is 2300 hours</a:t>
            </a:r>
            <a:r>
              <a:rPr lang="en-US" sz="1800" dirty="0" smtClean="0"/>
              <a:t>.</a:t>
            </a:r>
          </a:p>
        </p:txBody>
      </p:sp>
      <p:sp>
        <p:nvSpPr>
          <p:cNvPr id="10" name="TextBox 9"/>
          <p:cNvSpPr txBox="1"/>
          <p:nvPr/>
        </p:nvSpPr>
        <p:spPr>
          <a:xfrm>
            <a:off x="772997" y="3513157"/>
            <a:ext cx="7400041" cy="923330"/>
          </a:xfrm>
          <a:prstGeom prst="rect">
            <a:avLst/>
          </a:prstGeom>
          <a:noFill/>
        </p:spPr>
        <p:txBody>
          <a:bodyPr wrap="square" rtlCol="0">
            <a:spAutoFit/>
          </a:bodyPr>
          <a:lstStyle/>
          <a:p>
            <a:r>
              <a:rPr lang="en-US" b="1" dirty="0"/>
              <a:t>MILITARY PHONETIC </a:t>
            </a:r>
            <a:r>
              <a:rPr lang="en-US" b="1" dirty="0" smtClean="0"/>
              <a:t>ALPHABET</a:t>
            </a:r>
          </a:p>
          <a:p>
            <a:pPr marL="285750" indent="-285750">
              <a:buFont typeface="Arial" panose="020B0604020202020204" pitchFamily="34" charset="0"/>
              <a:buChar char="•"/>
            </a:pPr>
            <a:r>
              <a:rPr lang="en-US" dirty="0" smtClean="0"/>
              <a:t>Spoken </a:t>
            </a:r>
            <a:r>
              <a:rPr lang="en-US" dirty="0"/>
              <a:t>words from </a:t>
            </a:r>
            <a:r>
              <a:rPr lang="en-US" dirty="0" smtClean="0"/>
              <a:t>this </a:t>
            </a:r>
            <a:r>
              <a:rPr lang="en-US" dirty="0"/>
              <a:t>approved list are substituted for </a:t>
            </a:r>
            <a:r>
              <a:rPr lang="en-US" dirty="0" smtClean="0"/>
              <a:t>letters to </a:t>
            </a:r>
            <a:r>
              <a:rPr lang="en-US" dirty="0"/>
              <a:t>prevent confusion between similar sounding letters, such as “m” or “n.”</a:t>
            </a:r>
          </a:p>
        </p:txBody>
      </p:sp>
      <p:graphicFrame>
        <p:nvGraphicFramePr>
          <p:cNvPr id="14" name="Table 13"/>
          <p:cNvGraphicFramePr>
            <a:graphicFrameLocks noGrp="1"/>
          </p:cNvGraphicFramePr>
          <p:nvPr>
            <p:extLst>
              <p:ext uri="{D42A27DB-BD31-4B8C-83A1-F6EECF244321}">
                <p14:modId xmlns:p14="http://schemas.microsoft.com/office/powerpoint/2010/main" val="1684583356"/>
              </p:ext>
            </p:extLst>
          </p:nvPr>
        </p:nvGraphicFramePr>
        <p:xfrm>
          <a:off x="1201919" y="4464768"/>
          <a:ext cx="6400800" cy="1546860"/>
        </p:xfrm>
        <a:graphic>
          <a:graphicData uri="http://schemas.openxmlformats.org/drawingml/2006/table">
            <a:tbl>
              <a:tblPr/>
              <a:tblGrid>
                <a:gridCol w="711200">
                  <a:extLst>
                    <a:ext uri="{9D8B030D-6E8A-4147-A177-3AD203B41FA5}">
                      <a16:colId xmlns:a16="http://schemas.microsoft.com/office/drawing/2014/main" val="3747209600"/>
                    </a:ext>
                  </a:extLst>
                </a:gridCol>
                <a:gridCol w="711200">
                  <a:extLst>
                    <a:ext uri="{9D8B030D-6E8A-4147-A177-3AD203B41FA5}">
                      <a16:colId xmlns:a16="http://schemas.microsoft.com/office/drawing/2014/main" val="1137800790"/>
                    </a:ext>
                  </a:extLst>
                </a:gridCol>
                <a:gridCol w="711200">
                  <a:extLst>
                    <a:ext uri="{9D8B030D-6E8A-4147-A177-3AD203B41FA5}">
                      <a16:colId xmlns:a16="http://schemas.microsoft.com/office/drawing/2014/main" val="1751161786"/>
                    </a:ext>
                  </a:extLst>
                </a:gridCol>
                <a:gridCol w="711200">
                  <a:extLst>
                    <a:ext uri="{9D8B030D-6E8A-4147-A177-3AD203B41FA5}">
                      <a16:colId xmlns:a16="http://schemas.microsoft.com/office/drawing/2014/main" val="431923955"/>
                    </a:ext>
                  </a:extLst>
                </a:gridCol>
                <a:gridCol w="789232">
                  <a:extLst>
                    <a:ext uri="{9D8B030D-6E8A-4147-A177-3AD203B41FA5}">
                      <a16:colId xmlns:a16="http://schemas.microsoft.com/office/drawing/2014/main" val="594885778"/>
                    </a:ext>
                  </a:extLst>
                </a:gridCol>
                <a:gridCol w="633168">
                  <a:extLst>
                    <a:ext uri="{9D8B030D-6E8A-4147-A177-3AD203B41FA5}">
                      <a16:colId xmlns:a16="http://schemas.microsoft.com/office/drawing/2014/main" val="3820246239"/>
                    </a:ext>
                  </a:extLst>
                </a:gridCol>
                <a:gridCol w="711200">
                  <a:extLst>
                    <a:ext uri="{9D8B030D-6E8A-4147-A177-3AD203B41FA5}">
                      <a16:colId xmlns:a16="http://schemas.microsoft.com/office/drawing/2014/main" val="3734897679"/>
                    </a:ext>
                  </a:extLst>
                </a:gridCol>
                <a:gridCol w="711200">
                  <a:extLst>
                    <a:ext uri="{9D8B030D-6E8A-4147-A177-3AD203B41FA5}">
                      <a16:colId xmlns:a16="http://schemas.microsoft.com/office/drawing/2014/main" val="1170444149"/>
                    </a:ext>
                  </a:extLst>
                </a:gridCol>
                <a:gridCol w="711200">
                  <a:extLst>
                    <a:ext uri="{9D8B030D-6E8A-4147-A177-3AD203B41FA5}">
                      <a16:colId xmlns:a16="http://schemas.microsoft.com/office/drawing/2014/main" val="1374347817"/>
                    </a:ext>
                  </a:extLst>
                </a:gridCol>
              </a:tblGrid>
              <a:tr h="190500">
                <a:tc>
                  <a:txBody>
                    <a:bodyPr/>
                    <a:lstStyle/>
                    <a:p>
                      <a:pPr algn="ctr" fontAlgn="b"/>
                      <a:r>
                        <a:rPr lang="en-US" sz="1200" b="0" i="0" u="none" strike="noStrike">
                          <a:solidFill>
                            <a:srgbClr val="000000"/>
                          </a:solidFill>
                          <a:effectLst/>
                          <a:latin typeface="Arial" panose="020B0604020202020204" pitchFamily="34" charset="0"/>
                        </a:rPr>
                        <a:t>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572036"/>
                  </a:ext>
                </a:extLst>
              </a:tr>
              <a:tr h="190500">
                <a:tc>
                  <a:txBody>
                    <a:bodyPr/>
                    <a:lstStyle/>
                    <a:p>
                      <a:pPr algn="ctr" fontAlgn="b"/>
                      <a:r>
                        <a:rPr lang="en-US" sz="1200" b="0" i="0" u="none" strike="noStrike">
                          <a:solidFill>
                            <a:srgbClr val="000000"/>
                          </a:solidFill>
                          <a:effectLst/>
                          <a:latin typeface="Arial" panose="020B0604020202020204" pitchFamily="34" charset="0"/>
                        </a:rPr>
                        <a:t>Alpha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Bravo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Charlie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Delta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Echo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Foxtrot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Golf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Hotel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India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625499"/>
                  </a:ext>
                </a:extLst>
              </a:tr>
              <a:tr h="190500">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4819966"/>
                  </a:ext>
                </a:extLst>
              </a:tr>
              <a:tr h="190500">
                <a:tc>
                  <a:txBody>
                    <a:bodyPr/>
                    <a:lstStyle/>
                    <a:p>
                      <a:pPr algn="ctr" fontAlgn="b"/>
                      <a:r>
                        <a:rPr lang="en-US" sz="1200" b="0" i="0" u="none" strike="noStrike">
                          <a:solidFill>
                            <a:srgbClr val="000000"/>
                          </a:solidFill>
                          <a:effectLst/>
                          <a:latin typeface="Arial" panose="020B0604020202020204" pitchFamily="34" charset="0"/>
                        </a:rPr>
                        <a:t>J</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749762"/>
                  </a:ext>
                </a:extLst>
              </a:tr>
              <a:tr h="190500">
                <a:tc>
                  <a:txBody>
                    <a:bodyPr/>
                    <a:lstStyle/>
                    <a:p>
                      <a:pPr algn="ctr" fontAlgn="b"/>
                      <a:r>
                        <a:rPr lang="en-US" sz="1200" b="0" i="0" u="none" strike="noStrike">
                          <a:solidFill>
                            <a:srgbClr val="000000"/>
                          </a:solidFill>
                          <a:effectLst/>
                          <a:latin typeface="Arial" panose="020B0604020202020204" pitchFamily="34" charset="0"/>
                        </a:rPr>
                        <a:t>Juliet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Kilo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Lima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Mike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November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Oscar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Papa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Quebec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Romeo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398379"/>
                  </a:ext>
                </a:extLst>
              </a:tr>
              <a:tr h="190500">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06864603"/>
                  </a:ext>
                </a:extLst>
              </a:tr>
              <a:tr h="190500">
                <a:tc>
                  <a:txBody>
                    <a:bodyPr/>
                    <a:lstStyle/>
                    <a:p>
                      <a:pPr algn="ctr" fontAlgn="b"/>
                      <a:r>
                        <a:rPr lang="en-US" sz="1200" b="0" i="0" u="none" strike="noStrike">
                          <a:solidFill>
                            <a:srgbClr val="000000"/>
                          </a:solidFill>
                          <a:effectLst/>
                          <a:latin typeface="Arial" panose="020B0604020202020204" pitchFamily="34" charset="0"/>
                        </a:rPr>
                        <a:t>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46306421"/>
                  </a:ext>
                </a:extLst>
              </a:tr>
              <a:tr h="200025">
                <a:tc>
                  <a:txBody>
                    <a:bodyPr/>
                    <a:lstStyle/>
                    <a:p>
                      <a:pPr algn="ctr" fontAlgn="b"/>
                      <a:r>
                        <a:rPr lang="en-US" sz="1200" b="0" i="0" u="none" strike="noStrike">
                          <a:solidFill>
                            <a:srgbClr val="000000"/>
                          </a:solidFill>
                          <a:effectLst/>
                          <a:latin typeface="Arial" panose="020B0604020202020204" pitchFamily="34" charset="0"/>
                        </a:rPr>
                        <a:t>Sierra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Tango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Uniform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Victor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Whiskey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X-Ray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Yankee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Zulu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9770417"/>
                  </a:ext>
                </a:extLst>
              </a:tr>
            </a:tbl>
          </a:graphicData>
        </a:graphic>
      </p:graphicFrame>
    </p:spTree>
    <p:extLst>
      <p:ext uri="{BB962C8B-B14F-4D97-AF65-F5344CB8AC3E}">
        <p14:creationId xmlns:p14="http://schemas.microsoft.com/office/powerpoint/2010/main" val="1302180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a:t>
            </a:r>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Army </a:t>
            </a:r>
            <a:r>
              <a:rPr lang="en-US" dirty="0"/>
              <a:t>Career Tracker: https://actnow.army.mil/</a:t>
            </a:r>
            <a:endParaRPr lang="en-US" dirty="0" smtClean="0"/>
          </a:p>
          <a:p>
            <a:pPr lvl="1"/>
            <a:r>
              <a:rPr lang="en-US" dirty="0" smtClean="0"/>
              <a:t>O&amp;A materials</a:t>
            </a:r>
          </a:p>
          <a:p>
            <a:pPr lvl="1"/>
            <a:r>
              <a:rPr lang="en-US" dirty="0" smtClean="0"/>
              <a:t>IDPs</a:t>
            </a:r>
          </a:p>
          <a:p>
            <a:pPr lvl="1"/>
            <a:r>
              <a:rPr lang="en-US" dirty="0" smtClean="0"/>
              <a:t>Career Program Communities</a:t>
            </a:r>
          </a:p>
          <a:p>
            <a:r>
              <a:rPr lang="en-US" dirty="0" err="1" smtClean="0"/>
              <a:t>MilSuite</a:t>
            </a:r>
            <a:r>
              <a:rPr lang="en-US" dirty="0"/>
              <a:t>: </a:t>
            </a:r>
            <a:r>
              <a:rPr lang="en-US" dirty="0">
                <a:hlinkClick r:id="rId2"/>
              </a:rPr>
              <a:t>https://</a:t>
            </a:r>
            <a:r>
              <a:rPr lang="en-US" dirty="0" smtClean="0">
                <a:hlinkClick r:id="rId2"/>
              </a:rPr>
              <a:t>www.milsuite.mil/</a:t>
            </a:r>
            <a:endParaRPr lang="en-US" dirty="0" smtClean="0"/>
          </a:p>
          <a:p>
            <a:pPr lvl="1"/>
            <a:r>
              <a:rPr lang="en-US" dirty="0" smtClean="0"/>
              <a:t>There </a:t>
            </a:r>
            <a:r>
              <a:rPr lang="en-US" smtClean="0"/>
              <a:t>are many </a:t>
            </a:r>
            <a:r>
              <a:rPr lang="en-US" dirty="0" smtClean="0"/>
              <a:t>helpful pages on </a:t>
            </a:r>
            <a:r>
              <a:rPr lang="en-US" dirty="0" err="1" smtClean="0"/>
              <a:t>Milsuite</a:t>
            </a:r>
            <a:endParaRPr lang="en-US" dirty="0" smtClean="0"/>
          </a:p>
          <a:p>
            <a:pPr lvl="1"/>
            <a:r>
              <a:rPr lang="en-US" dirty="0" smtClean="0"/>
              <a:t>Must register for </a:t>
            </a:r>
            <a:r>
              <a:rPr lang="en-US" dirty="0" err="1" smtClean="0"/>
              <a:t>milbook</a:t>
            </a:r>
            <a:r>
              <a:rPr lang="en-US" dirty="0" smtClean="0"/>
              <a:t> account once you receive your CAC</a:t>
            </a:r>
          </a:p>
          <a:p>
            <a:pPr lvl="1"/>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21</a:t>
            </a:fld>
            <a:endParaRPr lang="en-US" dirty="0"/>
          </a:p>
        </p:txBody>
      </p:sp>
    </p:spTree>
    <p:extLst>
      <p:ext uri="{BB962C8B-B14F-4D97-AF65-F5344CB8AC3E}">
        <p14:creationId xmlns:p14="http://schemas.microsoft.com/office/powerpoint/2010/main" val="3484308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2800" dirty="0" smtClean="0"/>
          </a:p>
          <a:p>
            <a:pPr marL="0" indent="0" algn="ctr">
              <a:buNone/>
            </a:pPr>
            <a:endParaRPr lang="en-US" sz="2800" dirty="0"/>
          </a:p>
          <a:p>
            <a:pPr marL="0" indent="0" algn="ctr">
              <a:buNone/>
            </a:pPr>
            <a:r>
              <a:rPr lang="en-US" sz="3600" i="1" dirty="0" smtClean="0"/>
              <a:t>OPTIONAL –</a:t>
            </a:r>
          </a:p>
          <a:p>
            <a:pPr marL="0" indent="0" algn="ctr">
              <a:buNone/>
            </a:pPr>
            <a:r>
              <a:rPr lang="en-US" sz="3600" i="1" dirty="0" smtClean="0"/>
              <a:t>Continue with Command Brief</a:t>
            </a:r>
            <a:endParaRPr lang="en-US" sz="3600" i="1"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22</a:t>
            </a:fld>
            <a:endParaRPr lang="en-US" dirty="0"/>
          </a:p>
        </p:txBody>
      </p:sp>
    </p:spTree>
    <p:extLst>
      <p:ext uri="{BB962C8B-B14F-4D97-AF65-F5344CB8AC3E}">
        <p14:creationId xmlns:p14="http://schemas.microsoft.com/office/powerpoint/2010/main" val="932679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2" y="874432"/>
            <a:ext cx="8401048" cy="2387600"/>
          </a:xfrm>
        </p:spPr>
        <p:txBody>
          <a:bodyPr>
            <a:normAutofit/>
          </a:bodyPr>
          <a:lstStyle/>
          <a:p>
            <a:r>
              <a:rPr lang="en-US" sz="3600" dirty="0"/>
              <a:t>DEPARTMENT OF ARMY </a:t>
            </a:r>
            <a:br>
              <a:rPr lang="en-US" sz="3600" dirty="0"/>
            </a:br>
            <a:endParaRPr lang="en-US" sz="3600" dirty="0">
              <a:solidFill>
                <a:schemeClr val="bg1"/>
              </a:solidFill>
            </a:endParaRPr>
          </a:p>
        </p:txBody>
      </p:sp>
      <p:sp>
        <p:nvSpPr>
          <p:cNvPr id="3" name="Subtitle 2"/>
          <p:cNvSpPr>
            <a:spLocks noGrp="1"/>
          </p:cNvSpPr>
          <p:nvPr>
            <p:ph type="subTitle" idx="1"/>
          </p:nvPr>
        </p:nvSpPr>
        <p:spPr>
          <a:xfrm>
            <a:off x="342902" y="3787963"/>
            <a:ext cx="8075234" cy="1655762"/>
          </a:xfrm>
        </p:spPr>
        <p:txBody>
          <a:bodyPr>
            <a:normAutofit/>
          </a:bodyPr>
          <a:lstStyle/>
          <a:p>
            <a:r>
              <a:rPr lang="en-US" sz="3600" dirty="0"/>
              <a:t>WELCOME TO </a:t>
            </a:r>
            <a:r>
              <a:rPr lang="en-US" sz="3600" dirty="0">
                <a:solidFill>
                  <a:srgbClr val="FF0000"/>
                </a:solidFill>
              </a:rPr>
              <a:t>[Command Name]</a:t>
            </a:r>
          </a:p>
        </p:txBody>
      </p:sp>
    </p:spTree>
    <p:extLst>
      <p:ext uri="{BB962C8B-B14F-4D97-AF65-F5344CB8AC3E}">
        <p14:creationId xmlns:p14="http://schemas.microsoft.com/office/powerpoint/2010/main" val="762360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r>
              <a:rPr lang="en-US" dirty="0"/>
              <a:t>Welcome and Introductions</a:t>
            </a:r>
          </a:p>
          <a:p>
            <a:r>
              <a:rPr lang="en-US" dirty="0"/>
              <a:t>Overview of the Organization</a:t>
            </a:r>
          </a:p>
          <a:p>
            <a:r>
              <a:rPr lang="en-US" dirty="0"/>
              <a:t>Organizational Mission, Vision and Values</a:t>
            </a:r>
          </a:p>
          <a:p>
            <a:r>
              <a:rPr lang="en-US" dirty="0"/>
              <a:t>Command Organizational Chart</a:t>
            </a:r>
          </a:p>
          <a:p>
            <a:r>
              <a:rPr lang="en-US" dirty="0"/>
              <a:t>Leadership and Bios</a:t>
            </a:r>
          </a:p>
          <a:p>
            <a:r>
              <a:rPr lang="en-US" dirty="0"/>
              <a:t>Key Policies</a:t>
            </a:r>
          </a:p>
          <a:p>
            <a:r>
              <a:rPr lang="en-US" dirty="0"/>
              <a:t>Security Information and ID Badges</a:t>
            </a:r>
          </a:p>
          <a:p>
            <a:r>
              <a:rPr lang="en-US" dirty="0"/>
              <a:t>Maps</a:t>
            </a:r>
          </a:p>
          <a:p>
            <a:r>
              <a:rPr lang="en-US" dirty="0"/>
              <a:t>Information for Transportation on Base</a:t>
            </a:r>
          </a:p>
          <a:p>
            <a:r>
              <a:rPr lang="en-US" dirty="0"/>
              <a:t>Important POCs and Contact Information</a:t>
            </a:r>
          </a:p>
          <a:p>
            <a:r>
              <a:rPr lang="en-US" dirty="0"/>
              <a:t>Collective Bargaining</a:t>
            </a:r>
          </a:p>
          <a:p>
            <a:r>
              <a:rPr lang="en-US" dirty="0"/>
              <a:t>Helpful Web Links</a:t>
            </a:r>
          </a:p>
          <a:p>
            <a:endParaRPr lang="en-US" dirty="0"/>
          </a:p>
          <a:p>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24</a:t>
            </a:fld>
            <a:endParaRPr lang="en-US" dirty="0"/>
          </a:p>
        </p:txBody>
      </p:sp>
    </p:spTree>
    <p:extLst>
      <p:ext uri="{BB962C8B-B14F-4D97-AF65-F5344CB8AC3E}">
        <p14:creationId xmlns:p14="http://schemas.microsoft.com/office/powerpoint/2010/main" val="3640164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Introductions</a:t>
            </a:r>
          </a:p>
        </p:txBody>
      </p:sp>
      <p:sp>
        <p:nvSpPr>
          <p:cNvPr id="3" name="Content Placeholder 2"/>
          <p:cNvSpPr>
            <a:spLocks noGrp="1"/>
          </p:cNvSpPr>
          <p:nvPr>
            <p:ph idx="1"/>
          </p:nvPr>
        </p:nvSpPr>
        <p:spPr/>
        <p:txBody>
          <a:bodyPr/>
          <a:lstStyle/>
          <a:p>
            <a:r>
              <a:rPr lang="en-US" i="1" dirty="0"/>
              <a:t>Seek participation from leadership team to do a 5-minute welcome speech.</a:t>
            </a:r>
          </a:p>
          <a:p>
            <a:r>
              <a:rPr lang="en-US" i="1" dirty="0"/>
              <a:t>If numbers allow, ask participants to introduce themselves</a:t>
            </a:r>
          </a:p>
          <a:p>
            <a:pPr lvl="1"/>
            <a:r>
              <a:rPr lang="en-US" i="1" dirty="0"/>
              <a:t>Name</a:t>
            </a:r>
          </a:p>
          <a:p>
            <a:pPr lvl="1"/>
            <a:r>
              <a:rPr lang="en-US" i="1" dirty="0"/>
              <a:t>Division</a:t>
            </a:r>
          </a:p>
          <a:p>
            <a:pPr lvl="1"/>
            <a:r>
              <a:rPr lang="en-US" i="1" smtClean="0"/>
              <a:t>Position</a:t>
            </a:r>
            <a:endParaRPr lang="en-US" i="1" dirty="0"/>
          </a:p>
          <a:p>
            <a:pPr lvl="1"/>
            <a:r>
              <a:rPr lang="en-US" i="1" dirty="0"/>
              <a:t>Ice-Breaker Question: for example – What do you enjoy doing when you are not working? What are the values that drive you? </a:t>
            </a:r>
          </a:p>
          <a:p>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25</a:t>
            </a:fld>
            <a:endParaRPr lang="en-US" dirty="0"/>
          </a:p>
        </p:txBody>
      </p:sp>
    </p:spTree>
    <p:extLst>
      <p:ext uri="{BB962C8B-B14F-4D97-AF65-F5344CB8AC3E}">
        <p14:creationId xmlns:p14="http://schemas.microsoft.com/office/powerpoint/2010/main" val="877568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Organization</a:t>
            </a:r>
          </a:p>
        </p:txBody>
      </p:sp>
      <p:sp>
        <p:nvSpPr>
          <p:cNvPr id="3" name="Content Placeholder 2"/>
          <p:cNvSpPr>
            <a:spLocks noGrp="1"/>
          </p:cNvSpPr>
          <p:nvPr>
            <p:ph idx="1"/>
          </p:nvPr>
        </p:nvSpPr>
        <p:spPr/>
        <p:txBody>
          <a:bodyPr/>
          <a:lstStyle/>
          <a:p>
            <a:r>
              <a:rPr lang="en-US" dirty="0"/>
              <a:t>History of the Command, when it was established</a:t>
            </a:r>
          </a:p>
          <a:p>
            <a:r>
              <a:rPr lang="en-US" dirty="0"/>
              <a:t>Command </a:t>
            </a:r>
            <a:r>
              <a:rPr lang="en-US" dirty="0" smtClean="0"/>
              <a:t>responsibilities</a:t>
            </a:r>
          </a:p>
          <a:p>
            <a:r>
              <a:rPr lang="en-US" dirty="0" smtClean="0"/>
              <a:t>How this Command fits into the rest of the Army</a:t>
            </a:r>
          </a:p>
          <a:p>
            <a:r>
              <a:rPr lang="en-US" dirty="0" smtClean="0"/>
              <a:t>Interactions with other Commands</a:t>
            </a:r>
            <a:endParaRPr lang="en-US" dirty="0"/>
          </a:p>
          <a:p>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26</a:t>
            </a:fld>
            <a:endParaRPr lang="en-US" dirty="0"/>
          </a:p>
        </p:txBody>
      </p:sp>
      <p:sp>
        <p:nvSpPr>
          <p:cNvPr id="5" name="TextBox 4"/>
          <p:cNvSpPr txBox="1"/>
          <p:nvPr/>
        </p:nvSpPr>
        <p:spPr>
          <a:xfrm>
            <a:off x="1414021" y="3220825"/>
            <a:ext cx="6146276" cy="1754326"/>
          </a:xfrm>
          <a:prstGeom prst="rect">
            <a:avLst/>
          </a:prstGeom>
          <a:noFill/>
          <a:ln w="28575">
            <a:solidFill>
              <a:schemeClr val="accent1">
                <a:lumMod val="50000"/>
              </a:schemeClr>
            </a:solidFill>
          </a:ln>
        </p:spPr>
        <p:txBody>
          <a:bodyPr wrap="square" rtlCol="0">
            <a:spAutoFit/>
          </a:bodyPr>
          <a:lstStyle/>
          <a:p>
            <a:r>
              <a:rPr lang="en-US" i="1" dirty="0"/>
              <a:t>Consider organizing briefings by each of the Departments within the Command, to provide an overview of the mission, roles, and responsibilities of each. This overview should ideally make clear the interrelationships and interdependencies among the Departments, in order to give new employees a good overview of the overall command organization.</a:t>
            </a:r>
          </a:p>
        </p:txBody>
      </p:sp>
    </p:spTree>
    <p:extLst>
      <p:ext uri="{BB962C8B-B14F-4D97-AF65-F5344CB8AC3E}">
        <p14:creationId xmlns:p14="http://schemas.microsoft.com/office/powerpoint/2010/main" val="522225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5613"/>
            <a:ext cx="7905554" cy="790265"/>
          </a:xfrm>
        </p:spPr>
        <p:txBody>
          <a:bodyPr>
            <a:noAutofit/>
          </a:bodyPr>
          <a:lstStyle/>
          <a:p>
            <a:r>
              <a:rPr lang="en-US" sz="3200" dirty="0"/>
              <a:t>Organizational Mission, Vision and Values</a:t>
            </a:r>
          </a:p>
        </p:txBody>
      </p:sp>
      <p:sp>
        <p:nvSpPr>
          <p:cNvPr id="4" name="Slide Number Placeholder 3"/>
          <p:cNvSpPr>
            <a:spLocks noGrp="1"/>
          </p:cNvSpPr>
          <p:nvPr>
            <p:ph type="sldNum" sz="quarter" idx="12"/>
          </p:nvPr>
        </p:nvSpPr>
        <p:spPr/>
        <p:txBody>
          <a:bodyPr/>
          <a:lstStyle/>
          <a:p>
            <a:fld id="{54FF2CC8-31EE-4DAD-9548-7E630B6EEEDD}" type="slidenum">
              <a:rPr lang="en-US" smtClean="0"/>
              <a:pPr/>
              <a:t>27</a:t>
            </a:fld>
            <a:endParaRPr lang="en-US" dirty="0"/>
          </a:p>
        </p:txBody>
      </p:sp>
      <p:sp>
        <p:nvSpPr>
          <p:cNvPr id="6" name="Content Placeholder 5"/>
          <p:cNvSpPr>
            <a:spLocks noGrp="1"/>
          </p:cNvSpPr>
          <p:nvPr>
            <p:ph idx="1"/>
          </p:nvPr>
        </p:nvSpPr>
        <p:spPr/>
        <p:txBody>
          <a:bodyPr/>
          <a:lstStyle/>
          <a:p>
            <a:r>
              <a:rPr lang="en-US" dirty="0"/>
              <a:t> The </a:t>
            </a:r>
            <a:r>
              <a:rPr lang="en-US" b="1" dirty="0"/>
              <a:t>mission</a:t>
            </a:r>
            <a:r>
              <a:rPr lang="en-US" dirty="0"/>
              <a:t> of [our org] is:</a:t>
            </a:r>
          </a:p>
          <a:p>
            <a:pPr marL="0" indent="0">
              <a:buNone/>
            </a:pPr>
            <a:r>
              <a:rPr lang="en-US" dirty="0"/>
              <a:t>XXX</a:t>
            </a:r>
          </a:p>
          <a:p>
            <a:pPr marL="0" indent="0">
              <a:buNone/>
            </a:pPr>
            <a:endParaRPr lang="en-US" dirty="0"/>
          </a:p>
          <a:p>
            <a:pPr marL="0" indent="0">
              <a:buNone/>
            </a:pPr>
            <a:endParaRPr lang="en-US" dirty="0"/>
          </a:p>
          <a:p>
            <a:r>
              <a:rPr lang="en-US" dirty="0"/>
              <a:t>The </a:t>
            </a:r>
            <a:r>
              <a:rPr lang="en-US" b="1" dirty="0"/>
              <a:t>vision </a:t>
            </a:r>
            <a:r>
              <a:rPr lang="en-US" dirty="0"/>
              <a:t>of [our org] is:</a:t>
            </a:r>
          </a:p>
          <a:p>
            <a:pPr marL="0" indent="0">
              <a:buNone/>
            </a:pPr>
            <a:r>
              <a:rPr lang="en-US" dirty="0"/>
              <a:t>XXX</a:t>
            </a:r>
          </a:p>
          <a:p>
            <a:pPr marL="0" indent="0">
              <a:buNone/>
            </a:pPr>
            <a:endParaRPr lang="en-US" dirty="0"/>
          </a:p>
          <a:p>
            <a:pPr marL="0" indent="0">
              <a:buNone/>
            </a:pPr>
            <a:endParaRPr lang="en-US" dirty="0"/>
          </a:p>
          <a:p>
            <a:r>
              <a:rPr lang="en-US" dirty="0"/>
              <a:t>The </a:t>
            </a:r>
            <a:r>
              <a:rPr lang="en-US" b="1" dirty="0"/>
              <a:t>values</a:t>
            </a:r>
            <a:r>
              <a:rPr lang="en-US" dirty="0"/>
              <a:t> of [our org] are:</a:t>
            </a:r>
          </a:p>
          <a:p>
            <a:pPr marL="0" indent="0">
              <a:buNone/>
            </a:pPr>
            <a:r>
              <a:rPr lang="en-US" dirty="0"/>
              <a:t>XXX</a:t>
            </a:r>
          </a:p>
          <a:p>
            <a:pPr marL="0" indent="0">
              <a:buNone/>
            </a:pPr>
            <a:endParaRPr lang="en-US" dirty="0"/>
          </a:p>
          <a:p>
            <a:pPr marL="0" indent="0">
              <a:buNone/>
            </a:pPr>
            <a:endParaRPr lang="en-US" dirty="0"/>
          </a:p>
        </p:txBody>
      </p:sp>
      <p:sp>
        <p:nvSpPr>
          <p:cNvPr id="3" name="TextBox 2"/>
          <p:cNvSpPr txBox="1"/>
          <p:nvPr/>
        </p:nvSpPr>
        <p:spPr>
          <a:xfrm>
            <a:off x="4364611" y="1621411"/>
            <a:ext cx="3883843" cy="1200329"/>
          </a:xfrm>
          <a:prstGeom prst="rect">
            <a:avLst/>
          </a:prstGeom>
          <a:noFill/>
          <a:ln w="28575">
            <a:solidFill>
              <a:schemeClr val="accent1">
                <a:lumMod val="50000"/>
              </a:schemeClr>
            </a:solidFill>
          </a:ln>
        </p:spPr>
        <p:txBody>
          <a:bodyPr wrap="square" rtlCol="0">
            <a:spAutoFit/>
          </a:bodyPr>
          <a:lstStyle/>
          <a:p>
            <a:r>
              <a:rPr lang="en-US" i="1" dirty="0"/>
              <a:t>If the Command has a video, consider showing it to highlight the Command mission and its impact on the larger Army mission.</a:t>
            </a:r>
          </a:p>
        </p:txBody>
      </p:sp>
    </p:spTree>
    <p:extLst>
      <p:ext uri="{BB962C8B-B14F-4D97-AF65-F5344CB8AC3E}">
        <p14:creationId xmlns:p14="http://schemas.microsoft.com/office/powerpoint/2010/main" val="2207595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5613"/>
            <a:ext cx="7905554" cy="790265"/>
          </a:xfrm>
        </p:spPr>
        <p:txBody>
          <a:bodyPr>
            <a:noAutofit/>
          </a:bodyPr>
          <a:lstStyle/>
          <a:p>
            <a:r>
              <a:rPr lang="en-US" sz="3200" dirty="0"/>
              <a:t>Command Organizational Chart</a:t>
            </a:r>
          </a:p>
        </p:txBody>
      </p:sp>
      <p:sp>
        <p:nvSpPr>
          <p:cNvPr id="4" name="Slide Number Placeholder 3"/>
          <p:cNvSpPr>
            <a:spLocks noGrp="1"/>
          </p:cNvSpPr>
          <p:nvPr>
            <p:ph type="sldNum" sz="quarter" idx="12"/>
          </p:nvPr>
        </p:nvSpPr>
        <p:spPr/>
        <p:txBody>
          <a:bodyPr/>
          <a:lstStyle/>
          <a:p>
            <a:fld id="{54FF2CC8-31EE-4DAD-9548-7E630B6EEEDD}" type="slidenum">
              <a:rPr lang="en-US" smtClean="0"/>
              <a:pPr/>
              <a:t>28</a:t>
            </a:fld>
            <a:endParaRPr lang="en-US" dirty="0"/>
          </a:p>
        </p:txBody>
      </p:sp>
      <p:sp>
        <p:nvSpPr>
          <p:cNvPr id="6" name="Content Placeholder 5"/>
          <p:cNvSpPr>
            <a:spLocks noGrp="1"/>
          </p:cNvSpPr>
          <p:nvPr>
            <p:ph idx="1"/>
          </p:nvPr>
        </p:nvSpPr>
        <p:spPr/>
        <p:txBody>
          <a:bodyPr/>
          <a:lstStyle/>
          <a:p>
            <a:r>
              <a:rPr lang="en-US" dirty="0"/>
              <a:t> Include an org chart(s) for the organization, showing the various divisions, etc.</a:t>
            </a:r>
          </a:p>
        </p:txBody>
      </p:sp>
    </p:spTree>
    <p:extLst>
      <p:ext uri="{BB962C8B-B14F-4D97-AF65-F5344CB8AC3E}">
        <p14:creationId xmlns:p14="http://schemas.microsoft.com/office/powerpoint/2010/main" val="1381655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Leadership and Bios</a:t>
            </a:r>
          </a:p>
        </p:txBody>
      </p:sp>
      <p:sp>
        <p:nvSpPr>
          <p:cNvPr id="3" name="Content Placeholder 2"/>
          <p:cNvSpPr>
            <a:spLocks noGrp="1"/>
          </p:cNvSpPr>
          <p:nvPr>
            <p:ph idx="1"/>
          </p:nvPr>
        </p:nvSpPr>
        <p:spPr/>
        <p:txBody>
          <a:bodyPr/>
          <a:lstStyle/>
          <a:p>
            <a:r>
              <a:rPr lang="en-US" dirty="0"/>
              <a:t>Include names, and bios if possible, for the Command/organization </a:t>
            </a:r>
            <a:r>
              <a:rPr lang="en-US" dirty="0" smtClean="0"/>
              <a:t>leadership </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29</a:t>
            </a:fld>
            <a:endParaRPr lang="en-US" dirty="0"/>
          </a:p>
        </p:txBody>
      </p:sp>
      <p:sp>
        <p:nvSpPr>
          <p:cNvPr id="5" name="TextBox 4"/>
          <p:cNvSpPr txBox="1"/>
          <p:nvPr/>
        </p:nvSpPr>
        <p:spPr>
          <a:xfrm>
            <a:off x="3734691" y="1966851"/>
            <a:ext cx="3883843" cy="923330"/>
          </a:xfrm>
          <a:prstGeom prst="rect">
            <a:avLst/>
          </a:prstGeom>
          <a:noFill/>
          <a:ln w="28575">
            <a:solidFill>
              <a:schemeClr val="accent1">
                <a:lumMod val="50000"/>
              </a:schemeClr>
            </a:solidFill>
          </a:ln>
        </p:spPr>
        <p:txBody>
          <a:bodyPr wrap="square" rtlCol="0">
            <a:spAutoFit/>
          </a:bodyPr>
          <a:lstStyle/>
          <a:p>
            <a:r>
              <a:rPr lang="en-US" i="1" dirty="0" smtClean="0"/>
              <a:t>Include both Civilian and Military leadership, as applicable, and explain their roles within the organization</a:t>
            </a:r>
            <a:endParaRPr lang="en-US" i="1" dirty="0"/>
          </a:p>
        </p:txBody>
      </p:sp>
    </p:spTree>
    <p:extLst>
      <p:ext uri="{BB962C8B-B14F-4D97-AF65-F5344CB8AC3E}">
        <p14:creationId xmlns:p14="http://schemas.microsoft.com/office/powerpoint/2010/main" val="236335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to the Army Civilian Corps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 are excited to have you join the Army Civilian Corps!</a:t>
            </a:r>
          </a:p>
          <a:p>
            <a:r>
              <a:rPr lang="en-US" dirty="0" smtClean="0"/>
              <a:t>Since </a:t>
            </a:r>
            <a:r>
              <a:rPr lang="en-US" dirty="0"/>
              <a:t>1775, Army Civilians have been indispensable members of the Army Profession.  </a:t>
            </a:r>
            <a:endParaRPr lang="en-US" dirty="0" smtClean="0"/>
          </a:p>
          <a:p>
            <a:r>
              <a:rPr lang="en-US" dirty="0" smtClean="0"/>
              <a:t>Army Civilians:</a:t>
            </a:r>
          </a:p>
          <a:p>
            <a:pPr lvl="1"/>
            <a:r>
              <a:rPr lang="en-US" dirty="0"/>
              <a:t>are </a:t>
            </a:r>
            <a:r>
              <a:rPr lang="en-US" b="1" dirty="0"/>
              <a:t>committed</a:t>
            </a:r>
            <a:r>
              <a:rPr lang="en-US" dirty="0"/>
              <a:t> to the Army mission: to shape, fight, and win our wars.  </a:t>
            </a:r>
          </a:p>
          <a:p>
            <a:pPr lvl="1"/>
            <a:r>
              <a:rPr lang="en-US" b="1" dirty="0" smtClean="0"/>
              <a:t>provide expertise, continuity, stability, and leadership </a:t>
            </a:r>
            <a:r>
              <a:rPr lang="en-US" dirty="0" smtClean="0"/>
              <a:t>in every major Army organization. </a:t>
            </a:r>
          </a:p>
          <a:p>
            <a:pPr lvl="1"/>
            <a:r>
              <a:rPr lang="en-US" dirty="0"/>
              <a:t>have assumed </a:t>
            </a:r>
            <a:r>
              <a:rPr lang="en-US" b="1" dirty="0"/>
              <a:t>increased levels of responsibility </a:t>
            </a:r>
            <a:r>
              <a:rPr lang="en-US" dirty="0"/>
              <a:t>and </a:t>
            </a:r>
            <a:r>
              <a:rPr lang="en-US" b="1" dirty="0"/>
              <a:t>greater authority</a:t>
            </a:r>
            <a:r>
              <a:rPr lang="en-US" dirty="0"/>
              <a:t>.  </a:t>
            </a:r>
            <a:r>
              <a:rPr lang="en-US" dirty="0" smtClean="0"/>
              <a:t> </a:t>
            </a:r>
          </a:p>
          <a:p>
            <a:r>
              <a:rPr lang="en-US" dirty="0" smtClean="0"/>
              <a:t>During </a:t>
            </a:r>
            <a:r>
              <a:rPr lang="en-US" dirty="0"/>
              <a:t>periods of conflict, some Army Civilians </a:t>
            </a:r>
            <a:r>
              <a:rPr lang="en-US" b="1" dirty="0"/>
              <a:t>volunteer to deploy </a:t>
            </a:r>
            <a:r>
              <a:rPr lang="en-US" dirty="0"/>
              <a:t>to war zones, often assuming risks similar to Soldiers in combat sustainment roles.  </a:t>
            </a:r>
            <a:endParaRPr lang="en-US" dirty="0" smtClean="0"/>
          </a:p>
          <a:p>
            <a:r>
              <a:rPr lang="en-US" dirty="0"/>
              <a:t>The Army Civilian Corps comprises approximately </a:t>
            </a:r>
            <a:r>
              <a:rPr lang="en-US" b="1" dirty="0" smtClean="0"/>
              <a:t>22% </a:t>
            </a:r>
            <a:r>
              <a:rPr lang="en-US" b="1" dirty="0"/>
              <a:t>of the total Army</a:t>
            </a:r>
            <a:r>
              <a:rPr lang="en-US" dirty="0"/>
              <a:t>, or about 290,000 individuals (as of end of FY17*), serving in 500 occupational fields spanning 31 career programs in organizations around the world.</a:t>
            </a:r>
          </a:p>
        </p:txBody>
      </p:sp>
      <p:sp>
        <p:nvSpPr>
          <p:cNvPr id="4" name="Slide Number Placeholder 3"/>
          <p:cNvSpPr>
            <a:spLocks noGrp="1"/>
          </p:cNvSpPr>
          <p:nvPr>
            <p:ph type="sldNum" sz="quarter" idx="12"/>
          </p:nvPr>
        </p:nvSpPr>
        <p:spPr/>
        <p:txBody>
          <a:bodyPr/>
          <a:lstStyle/>
          <a:p>
            <a:fld id="{54FF2CC8-31EE-4DAD-9548-7E630B6EEEDD}" type="slidenum">
              <a:rPr lang="en-US" smtClean="0"/>
              <a:pPr/>
              <a:t>3</a:t>
            </a:fld>
            <a:endParaRPr lang="en-US" dirty="0"/>
          </a:p>
        </p:txBody>
      </p:sp>
      <p:sp>
        <p:nvSpPr>
          <p:cNvPr id="5" name="TextBox 4"/>
          <p:cNvSpPr txBox="1"/>
          <p:nvPr/>
        </p:nvSpPr>
        <p:spPr>
          <a:xfrm>
            <a:off x="342900" y="6099048"/>
            <a:ext cx="8042148" cy="276999"/>
          </a:xfrm>
          <a:prstGeom prst="rect">
            <a:avLst/>
          </a:prstGeom>
          <a:noFill/>
        </p:spPr>
        <p:txBody>
          <a:bodyPr wrap="square" rtlCol="0">
            <a:spAutoFit/>
          </a:bodyPr>
          <a:lstStyle/>
          <a:p>
            <a:r>
              <a:rPr lang="en-US" sz="1200" dirty="0" smtClean="0"/>
              <a:t>* As of end of fiscal year 2017, Civilian Human Resources Annual Report, </a:t>
            </a:r>
            <a:r>
              <a:rPr lang="en-US" sz="1200" u="sng" dirty="0">
                <a:hlinkClick r:id="rId3"/>
              </a:rPr>
              <a:t>https://www.milsuite.mil/book/docs/DOC-468097</a:t>
            </a:r>
            <a:endParaRPr lang="en-US" sz="1200" dirty="0"/>
          </a:p>
        </p:txBody>
      </p:sp>
    </p:spTree>
    <p:extLst>
      <p:ext uri="{BB962C8B-B14F-4D97-AF65-F5344CB8AC3E}">
        <p14:creationId xmlns:p14="http://schemas.microsoft.com/office/powerpoint/2010/main" val="600128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Policies</a:t>
            </a:r>
          </a:p>
        </p:txBody>
      </p:sp>
      <p:sp>
        <p:nvSpPr>
          <p:cNvPr id="3" name="Content Placeholder 2"/>
          <p:cNvSpPr>
            <a:spLocks noGrp="1"/>
          </p:cNvSpPr>
          <p:nvPr>
            <p:ph idx="1"/>
          </p:nvPr>
        </p:nvSpPr>
        <p:spPr/>
        <p:txBody>
          <a:bodyPr>
            <a:normAutofit/>
          </a:bodyPr>
          <a:lstStyle/>
          <a:p>
            <a:r>
              <a:rPr lang="en-US" dirty="0"/>
              <a:t>Include information about any organization-specific policies:</a:t>
            </a:r>
          </a:p>
          <a:p>
            <a:pPr lvl="1"/>
            <a:r>
              <a:rPr lang="en-US" dirty="0"/>
              <a:t>Time and attendance</a:t>
            </a:r>
          </a:p>
          <a:p>
            <a:pPr lvl="1"/>
            <a:r>
              <a:rPr lang="en-US" dirty="0"/>
              <a:t>Dress code</a:t>
            </a:r>
          </a:p>
          <a:p>
            <a:pPr lvl="1"/>
            <a:r>
              <a:rPr lang="en-US" dirty="0"/>
              <a:t>Work hours</a:t>
            </a:r>
          </a:p>
          <a:p>
            <a:pPr lvl="1"/>
            <a:r>
              <a:rPr lang="en-US" dirty="0"/>
              <a:t>Health and wellness</a:t>
            </a:r>
          </a:p>
          <a:p>
            <a:pPr lvl="1"/>
            <a:r>
              <a:rPr lang="en-US" dirty="0"/>
              <a:t>Smoking</a:t>
            </a:r>
          </a:p>
          <a:p>
            <a:pPr lvl="1"/>
            <a:r>
              <a:rPr lang="en-US" dirty="0"/>
              <a:t>Severe weather and emergency operations</a:t>
            </a:r>
          </a:p>
          <a:p>
            <a:pPr lvl="1"/>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30</a:t>
            </a:fld>
            <a:endParaRPr lang="en-US" dirty="0"/>
          </a:p>
        </p:txBody>
      </p:sp>
    </p:spTree>
    <p:extLst>
      <p:ext uri="{BB962C8B-B14F-4D97-AF65-F5344CB8AC3E}">
        <p14:creationId xmlns:p14="http://schemas.microsoft.com/office/powerpoint/2010/main" val="1342480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 Information and ID Badges</a:t>
            </a:r>
          </a:p>
        </p:txBody>
      </p:sp>
      <p:sp>
        <p:nvSpPr>
          <p:cNvPr id="4" name="Slide Number Placeholder 3"/>
          <p:cNvSpPr>
            <a:spLocks noGrp="1"/>
          </p:cNvSpPr>
          <p:nvPr>
            <p:ph type="sldNum" sz="quarter" idx="12"/>
          </p:nvPr>
        </p:nvSpPr>
        <p:spPr/>
        <p:txBody>
          <a:bodyPr/>
          <a:lstStyle/>
          <a:p>
            <a:fld id="{54FF2CC8-31EE-4DAD-9548-7E630B6EEEDD}" type="slidenum">
              <a:rPr lang="en-US" smtClean="0"/>
              <a:pPr/>
              <a:t>31</a:t>
            </a:fld>
            <a:endParaRPr lang="en-US" dirty="0"/>
          </a:p>
        </p:txBody>
      </p:sp>
      <p:sp>
        <p:nvSpPr>
          <p:cNvPr id="7" name="Content Placeholder 6"/>
          <p:cNvSpPr txBox="1">
            <a:spLocks/>
          </p:cNvSpPr>
          <p:nvPr/>
        </p:nvSpPr>
        <p:spPr>
          <a:xfrm>
            <a:off x="274947" y="1333100"/>
            <a:ext cx="8341152" cy="1442330"/>
          </a:xfrm>
          <a:prstGeom prst="rect">
            <a:avLst/>
          </a:prstGeom>
        </p:spPr>
        <p:txBody>
          <a:bodyPr>
            <a:normAutofit/>
          </a:bodyPr>
          <a:lst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chemeClr val="tx1">
                    <a:lumMod val="75000"/>
                    <a:lumOff val="25000"/>
                  </a:schemeClr>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chemeClr val="tx1">
                    <a:lumMod val="75000"/>
                    <a:lumOff val="25000"/>
                  </a:schemeClr>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chemeClr val="tx1">
                    <a:lumMod val="75000"/>
                    <a:lumOff val="25000"/>
                  </a:schemeClr>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Emergency numbers and contact information</a:t>
            </a:r>
          </a:p>
          <a:p>
            <a:r>
              <a:rPr lang="en-US" sz="2000" dirty="0"/>
              <a:t>Evacuation and assembly areas</a:t>
            </a:r>
          </a:p>
          <a:p>
            <a:r>
              <a:rPr lang="en-US" sz="2000" dirty="0"/>
              <a:t>CAC </a:t>
            </a:r>
            <a:endParaRPr lang="en-US" sz="1600" dirty="0"/>
          </a:p>
        </p:txBody>
      </p:sp>
    </p:spTree>
    <p:extLst>
      <p:ext uri="{BB962C8B-B14F-4D97-AF65-F5344CB8AC3E}">
        <p14:creationId xmlns:p14="http://schemas.microsoft.com/office/powerpoint/2010/main" val="132091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a:t>
            </a:r>
          </a:p>
        </p:txBody>
      </p:sp>
      <p:sp>
        <p:nvSpPr>
          <p:cNvPr id="4" name="Slide Number Placeholder 3"/>
          <p:cNvSpPr>
            <a:spLocks noGrp="1"/>
          </p:cNvSpPr>
          <p:nvPr>
            <p:ph type="sldNum" sz="quarter" idx="12"/>
          </p:nvPr>
        </p:nvSpPr>
        <p:spPr/>
        <p:txBody>
          <a:bodyPr/>
          <a:lstStyle/>
          <a:p>
            <a:fld id="{54FF2CC8-31EE-4DAD-9548-7E630B6EEEDD}" type="slidenum">
              <a:rPr lang="en-US" smtClean="0"/>
              <a:pPr/>
              <a:t>32</a:t>
            </a:fld>
            <a:endParaRPr lang="en-US" dirty="0"/>
          </a:p>
        </p:txBody>
      </p:sp>
      <p:sp>
        <p:nvSpPr>
          <p:cNvPr id="3" name="Content Placeholder 2"/>
          <p:cNvSpPr>
            <a:spLocks noGrp="1"/>
          </p:cNvSpPr>
          <p:nvPr>
            <p:ph idx="1"/>
          </p:nvPr>
        </p:nvSpPr>
        <p:spPr/>
        <p:txBody>
          <a:bodyPr/>
          <a:lstStyle/>
          <a:p>
            <a:r>
              <a:rPr lang="en-US" dirty="0"/>
              <a:t>Include maps of the base/installation, building, local area…</a:t>
            </a:r>
          </a:p>
        </p:txBody>
      </p:sp>
    </p:spTree>
    <p:extLst>
      <p:ext uri="{BB962C8B-B14F-4D97-AF65-F5344CB8AC3E}">
        <p14:creationId xmlns:p14="http://schemas.microsoft.com/office/powerpoint/2010/main" val="3438350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Information for Transportation on Base</a:t>
            </a:r>
          </a:p>
        </p:txBody>
      </p:sp>
      <p:sp>
        <p:nvSpPr>
          <p:cNvPr id="4" name="Slide Number Placeholder 3"/>
          <p:cNvSpPr>
            <a:spLocks noGrp="1"/>
          </p:cNvSpPr>
          <p:nvPr>
            <p:ph type="sldNum" sz="quarter" idx="12"/>
          </p:nvPr>
        </p:nvSpPr>
        <p:spPr/>
        <p:txBody>
          <a:bodyPr/>
          <a:lstStyle/>
          <a:p>
            <a:fld id="{54FF2CC8-31EE-4DAD-9548-7E630B6EEEDD}" type="slidenum">
              <a:rPr lang="en-US" smtClean="0"/>
              <a:pPr/>
              <a:t>33</a:t>
            </a:fld>
            <a:endParaRPr lang="en-US" dirty="0"/>
          </a:p>
        </p:txBody>
      </p:sp>
      <p:sp>
        <p:nvSpPr>
          <p:cNvPr id="3" name="Content Placeholder 2"/>
          <p:cNvSpPr>
            <a:spLocks noGrp="1"/>
          </p:cNvSpPr>
          <p:nvPr>
            <p:ph idx="1"/>
          </p:nvPr>
        </p:nvSpPr>
        <p:spPr/>
        <p:txBody>
          <a:bodyPr/>
          <a:lstStyle/>
          <a:p>
            <a:r>
              <a:rPr lang="en-US" dirty="0"/>
              <a:t>If applicable, include information about on-base transportation like bus routes/schedules, etc.</a:t>
            </a:r>
          </a:p>
          <a:p>
            <a:endParaRPr lang="en-US" dirty="0"/>
          </a:p>
          <a:p>
            <a:r>
              <a:rPr lang="en-US" dirty="0"/>
              <a:t>Transportation Subsidy Program, if applicable</a:t>
            </a:r>
          </a:p>
        </p:txBody>
      </p:sp>
    </p:spTree>
    <p:extLst>
      <p:ext uri="{BB962C8B-B14F-4D97-AF65-F5344CB8AC3E}">
        <p14:creationId xmlns:p14="http://schemas.microsoft.com/office/powerpoint/2010/main" val="929834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POCs and Contact Information</a:t>
            </a:r>
          </a:p>
        </p:txBody>
      </p:sp>
      <p:sp>
        <p:nvSpPr>
          <p:cNvPr id="3" name="Content Placeholder 2"/>
          <p:cNvSpPr>
            <a:spLocks noGrp="1"/>
          </p:cNvSpPr>
          <p:nvPr>
            <p:ph idx="1"/>
          </p:nvPr>
        </p:nvSpPr>
        <p:spPr/>
        <p:txBody>
          <a:bodyPr>
            <a:normAutofit/>
          </a:bodyPr>
          <a:lstStyle/>
          <a:p>
            <a:r>
              <a:rPr lang="en-US" dirty="0"/>
              <a:t>For example:</a:t>
            </a:r>
          </a:p>
          <a:p>
            <a:pPr lvl="1"/>
            <a:r>
              <a:rPr lang="en-US" dirty="0"/>
              <a:t>Security &amp; Safety - </a:t>
            </a:r>
          </a:p>
          <a:p>
            <a:pPr lvl="1"/>
            <a:r>
              <a:rPr lang="en-US" dirty="0"/>
              <a:t>IT Help Desk &amp; Phone Issues – </a:t>
            </a:r>
          </a:p>
          <a:p>
            <a:pPr lvl="1"/>
            <a:r>
              <a:rPr lang="en-US" dirty="0"/>
              <a:t>Pay Issues – </a:t>
            </a:r>
          </a:p>
          <a:p>
            <a:pPr lvl="1"/>
            <a:r>
              <a:rPr lang="en-US" dirty="0"/>
              <a:t>Training Coordinator – </a:t>
            </a:r>
          </a:p>
          <a:p>
            <a:pPr lvl="1"/>
            <a:r>
              <a:rPr lang="en-US" dirty="0"/>
              <a:t>In/Out Processing – </a:t>
            </a:r>
          </a:p>
          <a:p>
            <a:pPr lvl="1"/>
            <a:r>
              <a:rPr lang="en-US" dirty="0"/>
              <a:t>Building Badge/CAC – </a:t>
            </a:r>
          </a:p>
          <a:p>
            <a:pPr lvl="1"/>
            <a:r>
              <a:rPr lang="en-US" dirty="0"/>
              <a:t>Building Facility Manager - </a:t>
            </a:r>
          </a:p>
          <a:p>
            <a:pPr lvl="1"/>
            <a:r>
              <a:rPr lang="en-US" dirty="0"/>
              <a:t>GOV Travel Card - </a:t>
            </a:r>
          </a:p>
          <a:p>
            <a:pPr lvl="1"/>
            <a:endParaRPr lang="en-US" b="1"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34</a:t>
            </a:fld>
            <a:endParaRPr lang="en-US" dirty="0"/>
          </a:p>
        </p:txBody>
      </p:sp>
    </p:spTree>
    <p:extLst>
      <p:ext uri="{BB962C8B-B14F-4D97-AF65-F5344CB8AC3E}">
        <p14:creationId xmlns:p14="http://schemas.microsoft.com/office/powerpoint/2010/main" val="1239516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Bargaining</a:t>
            </a:r>
          </a:p>
        </p:txBody>
      </p:sp>
      <p:sp>
        <p:nvSpPr>
          <p:cNvPr id="3" name="Content Placeholder 2"/>
          <p:cNvSpPr>
            <a:spLocks noGrp="1"/>
          </p:cNvSpPr>
          <p:nvPr>
            <p:ph idx="1"/>
          </p:nvPr>
        </p:nvSpPr>
        <p:spPr/>
        <p:txBody>
          <a:bodyPr>
            <a:normAutofit/>
          </a:bodyPr>
          <a:lstStyle/>
          <a:p>
            <a:r>
              <a:rPr lang="en-US" i="1" dirty="0"/>
              <a:t>If applicable, invite Union Representatives to speak about membership</a:t>
            </a:r>
          </a:p>
          <a:p>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35</a:t>
            </a:fld>
            <a:endParaRPr lang="en-US" dirty="0"/>
          </a:p>
        </p:txBody>
      </p:sp>
    </p:spTree>
    <p:extLst>
      <p:ext uri="{BB962C8B-B14F-4D97-AF65-F5344CB8AC3E}">
        <p14:creationId xmlns:p14="http://schemas.microsoft.com/office/powerpoint/2010/main" val="2758698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Web Links</a:t>
            </a:r>
          </a:p>
        </p:txBody>
      </p:sp>
      <p:sp>
        <p:nvSpPr>
          <p:cNvPr id="3" name="Content Placeholder 2"/>
          <p:cNvSpPr>
            <a:spLocks noGrp="1"/>
          </p:cNvSpPr>
          <p:nvPr>
            <p:ph idx="1"/>
          </p:nvPr>
        </p:nvSpPr>
        <p:spPr/>
        <p:txBody>
          <a:bodyPr>
            <a:normAutofit/>
          </a:bodyPr>
          <a:lstStyle/>
          <a:p>
            <a:r>
              <a:rPr lang="en-US" dirty="0"/>
              <a:t>List any websites that new employees may find useful, particularly Command-specific sites (social media, etc</a:t>
            </a:r>
            <a:r>
              <a:rPr lang="en-US" dirty="0" smtClean="0"/>
              <a:t>.)</a:t>
            </a:r>
          </a:p>
          <a:p>
            <a:r>
              <a:rPr lang="en-US" dirty="0" smtClean="0"/>
              <a:t>Include resources for communication and collaboration (e.g., </a:t>
            </a:r>
            <a:r>
              <a:rPr lang="en-US" dirty="0" err="1" smtClean="0"/>
              <a:t>milsuite</a:t>
            </a:r>
            <a:r>
              <a:rPr lang="en-US" dirty="0" smtClean="0"/>
              <a:t>, google groups, </a:t>
            </a:r>
            <a:r>
              <a:rPr lang="en-US" dirty="0" err="1" smtClean="0"/>
              <a:t>listservs</a:t>
            </a:r>
            <a:r>
              <a:rPr lang="en-US" dirty="0" smtClean="0"/>
              <a:t>, etc.)</a:t>
            </a:r>
            <a:endParaRPr lang="en-US" dirty="0"/>
          </a:p>
          <a:p>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36</a:t>
            </a:fld>
            <a:endParaRPr lang="en-US" dirty="0"/>
          </a:p>
        </p:txBody>
      </p:sp>
    </p:spTree>
    <p:extLst>
      <p:ext uri="{BB962C8B-B14F-4D97-AF65-F5344CB8AC3E}">
        <p14:creationId xmlns:p14="http://schemas.microsoft.com/office/powerpoint/2010/main" val="2108396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 Civilians Yesterday</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4</a:t>
            </a:fld>
            <a:endParaRPr lang="en-US" dirty="0"/>
          </a:p>
        </p:txBody>
      </p:sp>
      <p:sp>
        <p:nvSpPr>
          <p:cNvPr id="28" name="object 2"/>
          <p:cNvSpPr txBox="1"/>
          <p:nvPr/>
        </p:nvSpPr>
        <p:spPr>
          <a:xfrm>
            <a:off x="7743825" y="6073387"/>
            <a:ext cx="957739" cy="184666"/>
          </a:xfrm>
          <a:prstGeom prst="rect">
            <a:avLst/>
          </a:prstGeom>
        </p:spPr>
        <p:txBody>
          <a:bodyPr vert="horz" wrap="square" lIns="0" tIns="0" rIns="0" bIns="0" rtlCol="0">
            <a:spAutoFit/>
          </a:bodyPr>
          <a:lstStyle/>
          <a:p>
            <a:pPr marL="9525"/>
            <a:r>
              <a:rPr sz="1200" b="1" spc="-49" dirty="0">
                <a:solidFill>
                  <a:srgbClr val="81AD00"/>
                </a:solidFill>
                <a:latin typeface="Arial"/>
                <a:cs typeface="Arial"/>
              </a:rPr>
              <a:t>A</a:t>
            </a:r>
            <a:r>
              <a:rPr sz="1200" b="1" spc="-8" dirty="0">
                <a:solidFill>
                  <a:srgbClr val="81AD00"/>
                </a:solidFill>
                <a:latin typeface="Arial"/>
                <a:cs typeface="Arial"/>
              </a:rPr>
              <a:t>rmy</a:t>
            </a:r>
            <a:r>
              <a:rPr sz="1200" b="1" spc="34" dirty="0">
                <a:solidFill>
                  <a:srgbClr val="81AD00"/>
                </a:solidFill>
                <a:latin typeface="Arial"/>
                <a:cs typeface="Arial"/>
              </a:rPr>
              <a:t> </a:t>
            </a:r>
            <a:r>
              <a:rPr sz="1200" b="1" spc="-19" dirty="0">
                <a:solidFill>
                  <a:srgbClr val="81AD00"/>
                </a:solidFill>
                <a:latin typeface="Arial"/>
                <a:cs typeface="Arial"/>
              </a:rPr>
              <a:t>G</a:t>
            </a:r>
            <a:r>
              <a:rPr sz="1200" b="1" spc="-11" dirty="0">
                <a:solidFill>
                  <a:srgbClr val="81AD00"/>
                </a:solidFill>
                <a:latin typeface="Arial"/>
                <a:cs typeface="Arial"/>
              </a:rPr>
              <a:t>-</a:t>
            </a:r>
            <a:r>
              <a:rPr sz="1200" b="1" spc="-8" dirty="0">
                <a:solidFill>
                  <a:srgbClr val="81AD00"/>
                </a:solidFill>
                <a:latin typeface="Arial"/>
                <a:cs typeface="Arial"/>
              </a:rPr>
              <a:t>3/5/7</a:t>
            </a:r>
            <a:endParaRPr sz="1200" dirty="0">
              <a:latin typeface="Arial"/>
              <a:cs typeface="Arial"/>
            </a:endParaRPr>
          </a:p>
        </p:txBody>
      </p:sp>
      <p:sp>
        <p:nvSpPr>
          <p:cNvPr id="37" name="object 16"/>
          <p:cNvSpPr txBox="1"/>
          <p:nvPr/>
        </p:nvSpPr>
        <p:spPr>
          <a:xfrm>
            <a:off x="354094" y="1164303"/>
            <a:ext cx="2865596" cy="173124"/>
          </a:xfrm>
          <a:prstGeom prst="rect">
            <a:avLst/>
          </a:prstGeom>
        </p:spPr>
        <p:txBody>
          <a:bodyPr vert="horz" wrap="square" lIns="0" tIns="0" rIns="0" bIns="0" rtlCol="0">
            <a:spAutoFit/>
          </a:bodyPr>
          <a:lstStyle/>
          <a:p>
            <a:pPr marL="9525"/>
            <a:r>
              <a:rPr sz="1125" b="1" spc="-4" dirty="0">
                <a:solidFill>
                  <a:srgbClr val="979797"/>
                </a:solidFill>
                <a:latin typeface="Arial"/>
                <a:cs typeface="Arial"/>
              </a:rPr>
              <a:t>G</a:t>
            </a:r>
            <a:r>
              <a:rPr sz="1125" b="1" dirty="0">
                <a:solidFill>
                  <a:srgbClr val="979797"/>
                </a:solidFill>
                <a:latin typeface="Arial"/>
                <a:cs typeface="Arial"/>
              </a:rPr>
              <a:t>l</a:t>
            </a:r>
            <a:r>
              <a:rPr sz="1125" b="1" spc="-4" dirty="0">
                <a:solidFill>
                  <a:srgbClr val="979797"/>
                </a:solidFill>
                <a:latin typeface="Arial"/>
                <a:cs typeface="Arial"/>
              </a:rPr>
              <a:t>ob</a:t>
            </a:r>
            <a:r>
              <a:rPr sz="1125" b="1" spc="4" dirty="0">
                <a:solidFill>
                  <a:srgbClr val="979797"/>
                </a:solidFill>
                <a:latin typeface="Arial"/>
                <a:cs typeface="Arial"/>
              </a:rPr>
              <a:t>a</a:t>
            </a:r>
            <a:r>
              <a:rPr sz="1125" b="1" dirty="0">
                <a:solidFill>
                  <a:srgbClr val="979797"/>
                </a:solidFill>
                <a:latin typeface="Arial"/>
                <a:cs typeface="Arial"/>
              </a:rPr>
              <a:t>lly</a:t>
            </a:r>
            <a:r>
              <a:rPr sz="1125" b="1" spc="-23" dirty="0">
                <a:solidFill>
                  <a:srgbClr val="979797"/>
                </a:solidFill>
                <a:latin typeface="Arial"/>
                <a:cs typeface="Arial"/>
              </a:rPr>
              <a:t> </a:t>
            </a:r>
            <a:r>
              <a:rPr sz="1125" b="1" spc="-4" dirty="0">
                <a:solidFill>
                  <a:srgbClr val="979797"/>
                </a:solidFill>
                <a:latin typeface="Arial"/>
                <a:cs typeface="Arial"/>
              </a:rPr>
              <a:t>R</a:t>
            </a:r>
            <a:r>
              <a:rPr sz="1125" b="1" spc="4" dirty="0">
                <a:solidFill>
                  <a:srgbClr val="979797"/>
                </a:solidFill>
                <a:latin typeface="Arial"/>
                <a:cs typeface="Arial"/>
              </a:rPr>
              <a:t>es</a:t>
            </a:r>
            <a:r>
              <a:rPr sz="1125" b="1" spc="-4" dirty="0">
                <a:solidFill>
                  <a:srgbClr val="979797"/>
                </a:solidFill>
                <a:latin typeface="Arial"/>
                <a:cs typeface="Arial"/>
              </a:rPr>
              <a:t>pon</a:t>
            </a:r>
            <a:r>
              <a:rPr sz="1125" b="1" spc="4" dirty="0">
                <a:solidFill>
                  <a:srgbClr val="979797"/>
                </a:solidFill>
                <a:latin typeface="Arial"/>
                <a:cs typeface="Arial"/>
              </a:rPr>
              <a:t>s</a:t>
            </a:r>
            <a:r>
              <a:rPr sz="1125" b="1" dirty="0">
                <a:solidFill>
                  <a:srgbClr val="979797"/>
                </a:solidFill>
                <a:latin typeface="Arial"/>
                <a:cs typeface="Arial"/>
              </a:rPr>
              <a:t>i</a:t>
            </a:r>
            <a:r>
              <a:rPr sz="1125" b="1" spc="-23" dirty="0">
                <a:solidFill>
                  <a:srgbClr val="979797"/>
                </a:solidFill>
                <a:latin typeface="Arial"/>
                <a:cs typeface="Arial"/>
              </a:rPr>
              <a:t>v</a:t>
            </a:r>
            <a:r>
              <a:rPr sz="1125" b="1" spc="4" dirty="0">
                <a:solidFill>
                  <a:srgbClr val="979797"/>
                </a:solidFill>
                <a:latin typeface="Arial"/>
                <a:cs typeface="Arial"/>
              </a:rPr>
              <a:t>e</a:t>
            </a:r>
            <a:r>
              <a:rPr sz="1125" b="1" dirty="0">
                <a:solidFill>
                  <a:srgbClr val="979797"/>
                </a:solidFill>
                <a:latin typeface="Arial"/>
                <a:cs typeface="Arial"/>
              </a:rPr>
              <a:t>,</a:t>
            </a:r>
            <a:r>
              <a:rPr sz="1125" b="1" spc="11" dirty="0">
                <a:solidFill>
                  <a:srgbClr val="979797"/>
                </a:solidFill>
                <a:latin typeface="Arial"/>
                <a:cs typeface="Arial"/>
              </a:rPr>
              <a:t> </a:t>
            </a:r>
            <a:r>
              <a:rPr sz="1125" b="1" spc="-4" dirty="0">
                <a:solidFill>
                  <a:srgbClr val="979797"/>
                </a:solidFill>
                <a:latin typeface="Arial"/>
                <a:cs typeface="Arial"/>
              </a:rPr>
              <a:t>R</a:t>
            </a:r>
            <a:r>
              <a:rPr sz="1125" b="1" spc="4" dirty="0">
                <a:solidFill>
                  <a:srgbClr val="979797"/>
                </a:solidFill>
                <a:latin typeface="Arial"/>
                <a:cs typeface="Arial"/>
              </a:rPr>
              <a:t>e</a:t>
            </a:r>
            <a:r>
              <a:rPr sz="1125" b="1" spc="-4" dirty="0">
                <a:solidFill>
                  <a:srgbClr val="979797"/>
                </a:solidFill>
                <a:latin typeface="Arial"/>
                <a:cs typeface="Arial"/>
              </a:rPr>
              <a:t>g</a:t>
            </a:r>
            <a:r>
              <a:rPr sz="1125" b="1" dirty="0">
                <a:solidFill>
                  <a:srgbClr val="979797"/>
                </a:solidFill>
                <a:latin typeface="Arial"/>
                <a:cs typeface="Arial"/>
              </a:rPr>
              <a:t>i</a:t>
            </a:r>
            <a:r>
              <a:rPr sz="1125" b="1" spc="-4" dirty="0">
                <a:solidFill>
                  <a:srgbClr val="979797"/>
                </a:solidFill>
                <a:latin typeface="Arial"/>
                <a:cs typeface="Arial"/>
              </a:rPr>
              <a:t>on</a:t>
            </a:r>
            <a:r>
              <a:rPr sz="1125" b="1" spc="4" dirty="0">
                <a:solidFill>
                  <a:srgbClr val="979797"/>
                </a:solidFill>
                <a:latin typeface="Arial"/>
                <a:cs typeface="Arial"/>
              </a:rPr>
              <a:t>a</a:t>
            </a:r>
            <a:r>
              <a:rPr sz="1125" b="1" dirty="0">
                <a:solidFill>
                  <a:srgbClr val="979797"/>
                </a:solidFill>
                <a:latin typeface="Arial"/>
                <a:cs typeface="Arial"/>
              </a:rPr>
              <a:t>lly</a:t>
            </a:r>
            <a:r>
              <a:rPr sz="1125" b="1" spc="-11" dirty="0">
                <a:solidFill>
                  <a:srgbClr val="979797"/>
                </a:solidFill>
                <a:latin typeface="Arial"/>
                <a:cs typeface="Arial"/>
              </a:rPr>
              <a:t> </a:t>
            </a:r>
            <a:r>
              <a:rPr sz="1125" b="1" spc="-4" dirty="0">
                <a:solidFill>
                  <a:srgbClr val="979797"/>
                </a:solidFill>
                <a:latin typeface="Arial"/>
                <a:cs typeface="Arial"/>
              </a:rPr>
              <a:t>Eng</a:t>
            </a:r>
            <a:r>
              <a:rPr sz="1125" b="1" spc="4" dirty="0">
                <a:solidFill>
                  <a:srgbClr val="979797"/>
                </a:solidFill>
                <a:latin typeface="Arial"/>
                <a:cs typeface="Arial"/>
              </a:rPr>
              <a:t>a</a:t>
            </a:r>
            <a:r>
              <a:rPr sz="1125" b="1" spc="-4" dirty="0">
                <a:solidFill>
                  <a:srgbClr val="979797"/>
                </a:solidFill>
                <a:latin typeface="Arial"/>
                <a:cs typeface="Arial"/>
              </a:rPr>
              <a:t>g</a:t>
            </a:r>
            <a:r>
              <a:rPr sz="1125" b="1" spc="4" dirty="0">
                <a:solidFill>
                  <a:srgbClr val="979797"/>
                </a:solidFill>
                <a:latin typeface="Arial"/>
                <a:cs typeface="Arial"/>
              </a:rPr>
              <a:t>e</a:t>
            </a:r>
            <a:r>
              <a:rPr sz="1125" b="1" dirty="0">
                <a:solidFill>
                  <a:srgbClr val="979797"/>
                </a:solidFill>
                <a:latin typeface="Arial"/>
                <a:cs typeface="Arial"/>
              </a:rPr>
              <a:t>d</a:t>
            </a:r>
            <a:endParaRPr sz="1125" dirty="0">
              <a:latin typeface="Arial"/>
              <a:cs typeface="Arial"/>
            </a:endParaRPr>
          </a:p>
        </p:txBody>
      </p:sp>
      <p:sp>
        <p:nvSpPr>
          <p:cNvPr id="38" name="object 19"/>
          <p:cNvSpPr/>
          <p:nvPr/>
        </p:nvSpPr>
        <p:spPr>
          <a:xfrm>
            <a:off x="114300" y="3048382"/>
            <a:ext cx="8789668" cy="425195"/>
          </a:xfrm>
          <a:prstGeom prst="rect">
            <a:avLst/>
          </a:prstGeom>
          <a:blipFill>
            <a:blip r:embed="rId3" cstate="print"/>
            <a:stretch>
              <a:fillRect/>
            </a:stretch>
          </a:blipFill>
        </p:spPr>
        <p:txBody>
          <a:bodyPr wrap="square" lIns="0" tIns="0" rIns="0" bIns="0" rtlCol="0"/>
          <a:lstStyle/>
          <a:p>
            <a:endParaRPr sz="1350"/>
          </a:p>
        </p:txBody>
      </p:sp>
      <p:sp>
        <p:nvSpPr>
          <p:cNvPr id="39" name="object 20"/>
          <p:cNvSpPr/>
          <p:nvPr/>
        </p:nvSpPr>
        <p:spPr>
          <a:xfrm>
            <a:off x="153733" y="3077528"/>
            <a:ext cx="8700611" cy="332899"/>
          </a:xfrm>
          <a:custGeom>
            <a:avLst/>
            <a:gdLst/>
            <a:ahLst/>
            <a:cxnLst/>
            <a:rect l="l" t="t" r="r" b="b"/>
            <a:pathLst>
              <a:path w="11600815" h="443864">
                <a:moveTo>
                  <a:pt x="11205044" y="0"/>
                </a:moveTo>
                <a:lnTo>
                  <a:pt x="11205044" y="110871"/>
                </a:lnTo>
                <a:lnTo>
                  <a:pt x="0" y="110871"/>
                </a:lnTo>
                <a:lnTo>
                  <a:pt x="0" y="332613"/>
                </a:lnTo>
                <a:lnTo>
                  <a:pt x="11205044" y="332613"/>
                </a:lnTo>
                <a:lnTo>
                  <a:pt x="11205044" y="443484"/>
                </a:lnTo>
                <a:lnTo>
                  <a:pt x="11600688" y="221742"/>
                </a:lnTo>
                <a:lnTo>
                  <a:pt x="11205044" y="0"/>
                </a:lnTo>
                <a:close/>
              </a:path>
            </a:pathLst>
          </a:custGeom>
          <a:solidFill>
            <a:srgbClr val="FFFFFF"/>
          </a:solidFill>
        </p:spPr>
        <p:txBody>
          <a:bodyPr wrap="square" lIns="0" tIns="0" rIns="0" bIns="0" rtlCol="0"/>
          <a:lstStyle/>
          <a:p>
            <a:endParaRPr sz="1350"/>
          </a:p>
        </p:txBody>
      </p:sp>
      <p:sp>
        <p:nvSpPr>
          <p:cNvPr id="40" name="object 21"/>
          <p:cNvSpPr/>
          <p:nvPr/>
        </p:nvSpPr>
        <p:spPr>
          <a:xfrm>
            <a:off x="153733" y="3077528"/>
            <a:ext cx="8700611" cy="332899"/>
          </a:xfrm>
          <a:custGeom>
            <a:avLst/>
            <a:gdLst/>
            <a:ahLst/>
            <a:cxnLst/>
            <a:rect l="l" t="t" r="r" b="b"/>
            <a:pathLst>
              <a:path w="11600815" h="443864">
                <a:moveTo>
                  <a:pt x="0" y="110871"/>
                </a:moveTo>
                <a:lnTo>
                  <a:pt x="11205044" y="110871"/>
                </a:lnTo>
                <a:lnTo>
                  <a:pt x="11205044" y="0"/>
                </a:lnTo>
                <a:lnTo>
                  <a:pt x="11600688" y="221742"/>
                </a:lnTo>
                <a:lnTo>
                  <a:pt x="11205044" y="443484"/>
                </a:lnTo>
                <a:lnTo>
                  <a:pt x="11205044" y="332613"/>
                </a:lnTo>
                <a:lnTo>
                  <a:pt x="0" y="332613"/>
                </a:lnTo>
                <a:lnTo>
                  <a:pt x="0" y="110871"/>
                </a:lnTo>
                <a:close/>
              </a:path>
            </a:pathLst>
          </a:custGeom>
          <a:ln w="25908">
            <a:solidFill>
              <a:srgbClr val="000000"/>
            </a:solidFill>
          </a:ln>
        </p:spPr>
        <p:txBody>
          <a:bodyPr wrap="square" lIns="0" tIns="0" rIns="0" bIns="0" rtlCol="0"/>
          <a:lstStyle/>
          <a:p>
            <a:endParaRPr sz="1350"/>
          </a:p>
        </p:txBody>
      </p:sp>
      <p:sp>
        <p:nvSpPr>
          <p:cNvPr id="41" name="object 22"/>
          <p:cNvSpPr txBox="1"/>
          <p:nvPr/>
        </p:nvSpPr>
        <p:spPr>
          <a:xfrm>
            <a:off x="180593" y="2318005"/>
            <a:ext cx="1844040" cy="646331"/>
          </a:xfrm>
          <a:prstGeom prst="rect">
            <a:avLst/>
          </a:prstGeom>
          <a:ln w="12192">
            <a:solidFill>
              <a:srgbClr val="000000"/>
            </a:solidFill>
          </a:ln>
        </p:spPr>
        <p:txBody>
          <a:bodyPr vert="horz" wrap="square" lIns="0" tIns="0" rIns="0" bIns="0" rtlCol="0">
            <a:spAutoFit/>
          </a:bodyPr>
          <a:lstStyle/>
          <a:p>
            <a:pPr marR="67151" algn="ctr"/>
            <a:r>
              <a:rPr sz="1050" b="1" spc="-4" dirty="0">
                <a:latin typeface="Arial"/>
                <a:cs typeface="Arial"/>
              </a:rPr>
              <a:t>177</a:t>
            </a:r>
            <a:r>
              <a:rPr sz="1050" b="1" dirty="0">
                <a:latin typeface="Arial"/>
                <a:cs typeface="Arial"/>
              </a:rPr>
              <a:t>6</a:t>
            </a:r>
            <a:endParaRPr sz="1050">
              <a:latin typeface="Arial"/>
              <a:cs typeface="Arial"/>
            </a:endParaRPr>
          </a:p>
          <a:p>
            <a:pPr marL="35719" marR="31909" indent="-30480" algn="ctr"/>
            <a:r>
              <a:rPr sz="1050" spc="-4" dirty="0">
                <a:latin typeface="Arial"/>
                <a:cs typeface="Arial"/>
              </a:rPr>
              <a:t>Boa</a:t>
            </a:r>
            <a:r>
              <a:rPr sz="1050" dirty="0">
                <a:latin typeface="Arial"/>
                <a:cs typeface="Arial"/>
              </a:rPr>
              <a:t>rd</a:t>
            </a:r>
            <a:r>
              <a:rPr sz="1050" spc="-15" dirty="0">
                <a:latin typeface="Arial"/>
                <a:cs typeface="Arial"/>
              </a:rPr>
              <a:t> </a:t>
            </a:r>
            <a:r>
              <a:rPr sz="1050" spc="-4" dirty="0">
                <a:latin typeface="Arial"/>
                <a:cs typeface="Arial"/>
              </a:rPr>
              <a:t>o</a:t>
            </a:r>
            <a:r>
              <a:rPr sz="1050" dirty="0">
                <a:latin typeface="Arial"/>
                <a:cs typeface="Arial"/>
              </a:rPr>
              <a:t>f</a:t>
            </a:r>
            <a:r>
              <a:rPr sz="1050" spc="-11" dirty="0">
                <a:latin typeface="Arial"/>
                <a:cs typeface="Arial"/>
              </a:rPr>
              <a:t> </a:t>
            </a:r>
            <a:r>
              <a:rPr sz="1050" spc="11" dirty="0">
                <a:latin typeface="Arial"/>
                <a:cs typeface="Arial"/>
              </a:rPr>
              <a:t>W</a:t>
            </a:r>
            <a:r>
              <a:rPr sz="1050" spc="-4" dirty="0">
                <a:latin typeface="Arial"/>
                <a:cs typeface="Arial"/>
              </a:rPr>
              <a:t>a</a:t>
            </a:r>
            <a:r>
              <a:rPr sz="1050" dirty="0">
                <a:latin typeface="Arial"/>
                <a:cs typeface="Arial"/>
              </a:rPr>
              <a:t>r</a:t>
            </a:r>
            <a:r>
              <a:rPr sz="1050" spc="-23" dirty="0">
                <a:latin typeface="Arial"/>
                <a:cs typeface="Arial"/>
              </a:rPr>
              <a:t> </a:t>
            </a:r>
            <a:r>
              <a:rPr sz="1050" spc="-4" dirty="0">
                <a:latin typeface="Arial"/>
                <a:cs typeface="Arial"/>
              </a:rPr>
              <a:t>an</a:t>
            </a:r>
            <a:r>
              <a:rPr sz="1050" dirty="0">
                <a:latin typeface="Arial"/>
                <a:cs typeface="Arial"/>
              </a:rPr>
              <a:t>d</a:t>
            </a:r>
            <a:r>
              <a:rPr sz="1050" spc="-15" dirty="0">
                <a:latin typeface="Arial"/>
                <a:cs typeface="Arial"/>
              </a:rPr>
              <a:t> </a:t>
            </a:r>
            <a:r>
              <a:rPr sz="1050" spc="-4" dirty="0">
                <a:latin typeface="Arial"/>
                <a:cs typeface="Arial"/>
              </a:rPr>
              <a:t>O</a:t>
            </a:r>
            <a:r>
              <a:rPr sz="1050" dirty="0">
                <a:latin typeface="Arial"/>
                <a:cs typeface="Arial"/>
              </a:rPr>
              <a:t>r</a:t>
            </a:r>
            <a:r>
              <a:rPr sz="1050" spc="-4" dirty="0">
                <a:latin typeface="Arial"/>
                <a:cs typeface="Arial"/>
              </a:rPr>
              <a:t>dnan</a:t>
            </a:r>
            <a:r>
              <a:rPr sz="1050" spc="4" dirty="0">
                <a:latin typeface="Arial"/>
                <a:cs typeface="Arial"/>
              </a:rPr>
              <a:t>c</a:t>
            </a:r>
            <a:r>
              <a:rPr sz="1050" dirty="0">
                <a:latin typeface="Arial"/>
                <a:cs typeface="Arial"/>
              </a:rPr>
              <a:t>e </a:t>
            </a:r>
            <a:r>
              <a:rPr sz="1050" spc="-4" dirty="0">
                <a:latin typeface="Arial"/>
                <a:cs typeface="Arial"/>
              </a:rPr>
              <a:t>h</a:t>
            </a:r>
            <a:r>
              <a:rPr sz="1050" dirty="0">
                <a:latin typeface="Arial"/>
                <a:cs typeface="Arial"/>
              </a:rPr>
              <a:t>ir</a:t>
            </a:r>
            <a:r>
              <a:rPr sz="1050" spc="-4" dirty="0">
                <a:latin typeface="Arial"/>
                <a:cs typeface="Arial"/>
              </a:rPr>
              <a:t>e</a:t>
            </a:r>
            <a:r>
              <a:rPr sz="1050" dirty="0">
                <a:latin typeface="Arial"/>
                <a:cs typeface="Arial"/>
              </a:rPr>
              <a:t>d</a:t>
            </a:r>
            <a:r>
              <a:rPr sz="1050" spc="-15" dirty="0">
                <a:latin typeface="Arial"/>
                <a:cs typeface="Arial"/>
              </a:rPr>
              <a:t> </a:t>
            </a:r>
            <a:r>
              <a:rPr sz="1050" spc="4"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a:t>
            </a:r>
            <a:r>
              <a:rPr sz="1050" dirty="0">
                <a:latin typeface="Arial"/>
                <a:cs typeface="Arial"/>
              </a:rPr>
              <a:t>n</a:t>
            </a:r>
            <a:r>
              <a:rPr sz="1050" spc="-8" dirty="0">
                <a:latin typeface="Arial"/>
                <a:cs typeface="Arial"/>
              </a:rPr>
              <a:t> </a:t>
            </a:r>
            <a:r>
              <a:rPr sz="1050" spc="4" dirty="0">
                <a:latin typeface="Arial"/>
                <a:cs typeface="Arial"/>
              </a:rPr>
              <a:t>c</a:t>
            </a:r>
            <a:r>
              <a:rPr sz="1050" spc="-4" dirty="0">
                <a:latin typeface="Arial"/>
                <a:cs typeface="Arial"/>
              </a:rPr>
              <a:t>on</a:t>
            </a:r>
            <a:r>
              <a:rPr sz="1050" spc="4" dirty="0">
                <a:latin typeface="Arial"/>
                <a:cs typeface="Arial"/>
              </a:rPr>
              <a:t>t</a:t>
            </a:r>
            <a:r>
              <a:rPr sz="1050" dirty="0">
                <a:latin typeface="Arial"/>
                <a:cs typeface="Arial"/>
              </a:rPr>
              <a:t>r</a:t>
            </a:r>
            <a:r>
              <a:rPr sz="1050" spc="-4" dirty="0">
                <a:latin typeface="Arial"/>
                <a:cs typeface="Arial"/>
              </a:rPr>
              <a:t>a</a:t>
            </a:r>
            <a:r>
              <a:rPr sz="1050" spc="-8" dirty="0">
                <a:latin typeface="Arial"/>
                <a:cs typeface="Arial"/>
              </a:rPr>
              <a:t>ct</a:t>
            </a:r>
            <a:r>
              <a:rPr sz="1050" spc="-4" dirty="0">
                <a:latin typeface="Arial"/>
                <a:cs typeface="Arial"/>
              </a:rPr>
              <a:t>o</a:t>
            </a:r>
            <a:r>
              <a:rPr sz="1050" dirty="0">
                <a:latin typeface="Arial"/>
                <a:cs typeface="Arial"/>
              </a:rPr>
              <a:t>rs</a:t>
            </a:r>
            <a:r>
              <a:rPr sz="1050" spc="-38" dirty="0">
                <a:latin typeface="Arial"/>
                <a:cs typeface="Arial"/>
              </a:rPr>
              <a:t> </a:t>
            </a:r>
            <a:r>
              <a:rPr sz="1050" spc="4" dirty="0">
                <a:latin typeface="Arial"/>
                <a:cs typeface="Arial"/>
              </a:rPr>
              <a:t>t</a:t>
            </a:r>
            <a:r>
              <a:rPr sz="1050" dirty="0">
                <a:latin typeface="Arial"/>
                <a:cs typeface="Arial"/>
              </a:rPr>
              <a:t>o </a:t>
            </a:r>
            <a:r>
              <a:rPr sz="1050" spc="-4" dirty="0">
                <a:latin typeface="Arial"/>
                <a:cs typeface="Arial"/>
              </a:rPr>
              <a:t>d</a:t>
            </a:r>
            <a:r>
              <a:rPr sz="1050" dirty="0">
                <a:latin typeface="Arial"/>
                <a:cs typeface="Arial"/>
              </a:rPr>
              <a:t>ri</a:t>
            </a:r>
            <a:r>
              <a:rPr sz="1050" spc="-15" dirty="0">
                <a:latin typeface="Arial"/>
                <a:cs typeface="Arial"/>
              </a:rPr>
              <a:t>v</a:t>
            </a:r>
            <a:r>
              <a:rPr sz="1050" dirty="0">
                <a:latin typeface="Arial"/>
                <a:cs typeface="Arial"/>
              </a:rPr>
              <a:t>e</a:t>
            </a:r>
            <a:r>
              <a:rPr sz="1050" spc="-8" dirty="0">
                <a:latin typeface="Arial"/>
                <a:cs typeface="Arial"/>
              </a:rPr>
              <a:t> </a:t>
            </a:r>
            <a:r>
              <a:rPr sz="1050" spc="4" dirty="0">
                <a:latin typeface="Arial"/>
                <a:cs typeface="Arial"/>
              </a:rPr>
              <a:t>c</a:t>
            </a:r>
            <a:r>
              <a:rPr sz="1050" spc="-4" dirty="0">
                <a:latin typeface="Arial"/>
                <a:cs typeface="Arial"/>
              </a:rPr>
              <a:t>a</a:t>
            </a:r>
            <a:r>
              <a:rPr sz="1050" dirty="0">
                <a:latin typeface="Arial"/>
                <a:cs typeface="Arial"/>
              </a:rPr>
              <a:t>r</a:t>
            </a:r>
            <a:r>
              <a:rPr sz="1050" spc="4" dirty="0">
                <a:latin typeface="Arial"/>
                <a:cs typeface="Arial"/>
              </a:rPr>
              <a:t>t</a:t>
            </a:r>
            <a:r>
              <a:rPr sz="1050" dirty="0">
                <a:latin typeface="Arial"/>
                <a:cs typeface="Arial"/>
              </a:rPr>
              <a:t>s</a:t>
            </a:r>
            <a:r>
              <a:rPr sz="1050" spc="-19" dirty="0">
                <a:latin typeface="Arial"/>
                <a:cs typeface="Arial"/>
              </a:rPr>
              <a:t> </a:t>
            </a:r>
            <a:r>
              <a:rPr sz="1050" spc="-4" dirty="0">
                <a:latin typeface="Arial"/>
                <a:cs typeface="Arial"/>
              </a:rPr>
              <a:t>an</a:t>
            </a:r>
            <a:r>
              <a:rPr sz="1050" dirty="0">
                <a:latin typeface="Arial"/>
                <a:cs typeface="Arial"/>
              </a:rPr>
              <a:t>d</a:t>
            </a:r>
            <a:r>
              <a:rPr sz="1050" spc="-15" dirty="0">
                <a:latin typeface="Arial"/>
                <a:cs typeface="Arial"/>
              </a:rPr>
              <a:t> </a:t>
            </a:r>
            <a:r>
              <a:rPr sz="1050" spc="-4" dirty="0">
                <a:latin typeface="Arial"/>
                <a:cs typeface="Arial"/>
              </a:rPr>
              <a:t>d</a:t>
            </a:r>
            <a:r>
              <a:rPr sz="1050" dirty="0">
                <a:latin typeface="Arial"/>
                <a:cs typeface="Arial"/>
              </a:rPr>
              <a:t>o</a:t>
            </a:r>
            <a:r>
              <a:rPr sz="1050" spc="-15" dirty="0">
                <a:latin typeface="Arial"/>
                <a:cs typeface="Arial"/>
              </a:rPr>
              <a:t> </a:t>
            </a:r>
            <a:r>
              <a:rPr sz="1050" spc="4" dirty="0">
                <a:latin typeface="Arial"/>
                <a:cs typeface="Arial"/>
              </a:rPr>
              <a:t>t</a:t>
            </a:r>
            <a:r>
              <a:rPr sz="1050" dirty="0">
                <a:latin typeface="Arial"/>
                <a:cs typeface="Arial"/>
              </a:rPr>
              <a:t>r</a:t>
            </a:r>
            <a:r>
              <a:rPr sz="1050" spc="-4" dirty="0">
                <a:latin typeface="Arial"/>
                <a:cs typeface="Arial"/>
              </a:rPr>
              <a:t>ad</a:t>
            </a:r>
            <a:r>
              <a:rPr sz="1050" dirty="0">
                <a:latin typeface="Arial"/>
                <a:cs typeface="Arial"/>
              </a:rPr>
              <a:t>e</a:t>
            </a:r>
            <a:r>
              <a:rPr sz="1050" spc="-23" dirty="0">
                <a:latin typeface="Arial"/>
                <a:cs typeface="Arial"/>
              </a:rPr>
              <a:t> </a:t>
            </a:r>
            <a:r>
              <a:rPr sz="1050" spc="4" dirty="0">
                <a:latin typeface="Arial"/>
                <a:cs typeface="Arial"/>
              </a:rPr>
              <a:t>c</a:t>
            </a:r>
            <a:r>
              <a:rPr sz="1050" dirty="0">
                <a:latin typeface="Arial"/>
                <a:cs typeface="Arial"/>
              </a:rPr>
              <a:t>r</a:t>
            </a:r>
            <a:r>
              <a:rPr sz="1050" spc="-4" dirty="0">
                <a:latin typeface="Arial"/>
                <a:cs typeface="Arial"/>
              </a:rPr>
              <a:t>a</a:t>
            </a:r>
            <a:r>
              <a:rPr sz="1050" spc="4" dirty="0">
                <a:latin typeface="Arial"/>
                <a:cs typeface="Arial"/>
              </a:rPr>
              <a:t>ft</a:t>
            </a:r>
            <a:r>
              <a:rPr sz="1050" dirty="0">
                <a:latin typeface="Arial"/>
                <a:cs typeface="Arial"/>
              </a:rPr>
              <a:t>s</a:t>
            </a:r>
            <a:endParaRPr sz="1050">
              <a:latin typeface="Arial"/>
              <a:cs typeface="Arial"/>
            </a:endParaRPr>
          </a:p>
        </p:txBody>
      </p:sp>
      <p:sp>
        <p:nvSpPr>
          <p:cNvPr id="42" name="object 23"/>
          <p:cNvSpPr/>
          <p:nvPr/>
        </p:nvSpPr>
        <p:spPr>
          <a:xfrm>
            <a:off x="52578" y="3849624"/>
            <a:ext cx="1322546" cy="1684973"/>
          </a:xfrm>
          <a:custGeom>
            <a:avLst/>
            <a:gdLst/>
            <a:ahLst/>
            <a:cxnLst/>
            <a:rect l="l" t="t" r="r" b="b"/>
            <a:pathLst>
              <a:path w="1763395" h="2246629">
                <a:moveTo>
                  <a:pt x="0" y="0"/>
                </a:moveTo>
                <a:lnTo>
                  <a:pt x="1763268" y="0"/>
                </a:lnTo>
                <a:lnTo>
                  <a:pt x="1763268" y="2246376"/>
                </a:lnTo>
                <a:lnTo>
                  <a:pt x="0" y="2246376"/>
                </a:lnTo>
                <a:lnTo>
                  <a:pt x="0" y="0"/>
                </a:lnTo>
                <a:close/>
              </a:path>
            </a:pathLst>
          </a:custGeom>
          <a:ln w="12192">
            <a:solidFill>
              <a:srgbClr val="000000"/>
            </a:solidFill>
          </a:ln>
        </p:spPr>
        <p:txBody>
          <a:bodyPr wrap="square" lIns="0" tIns="0" rIns="0" bIns="0" rtlCol="0"/>
          <a:lstStyle/>
          <a:p>
            <a:endParaRPr sz="1350"/>
          </a:p>
        </p:txBody>
      </p:sp>
      <p:sp>
        <p:nvSpPr>
          <p:cNvPr id="43" name="object 24"/>
          <p:cNvSpPr txBox="1"/>
          <p:nvPr/>
        </p:nvSpPr>
        <p:spPr>
          <a:xfrm>
            <a:off x="82778" y="3895053"/>
            <a:ext cx="1262539" cy="1615827"/>
          </a:xfrm>
          <a:prstGeom prst="rect">
            <a:avLst/>
          </a:prstGeom>
        </p:spPr>
        <p:txBody>
          <a:bodyPr vert="horz" wrap="square" lIns="0" tIns="0" rIns="0" bIns="0" rtlCol="0">
            <a:spAutoFit/>
          </a:bodyPr>
          <a:lstStyle/>
          <a:p>
            <a:pPr marR="66675" algn="ctr"/>
            <a:r>
              <a:rPr sz="1050" b="1" spc="-4" dirty="0">
                <a:latin typeface="Arial"/>
                <a:cs typeface="Arial"/>
              </a:rPr>
              <a:t>186</a:t>
            </a:r>
            <a:r>
              <a:rPr sz="1050" b="1" dirty="0">
                <a:latin typeface="Arial"/>
                <a:cs typeface="Arial"/>
              </a:rPr>
              <a:t>5</a:t>
            </a:r>
            <a:endParaRPr sz="1050" dirty="0">
              <a:latin typeface="Arial"/>
              <a:cs typeface="Arial"/>
            </a:endParaRPr>
          </a:p>
          <a:p>
            <a:pPr marL="150019" marR="180975" algn="ctr"/>
            <a:r>
              <a:rPr sz="1050" spc="11" dirty="0">
                <a:latin typeface="Arial"/>
                <a:cs typeface="Arial"/>
              </a:rPr>
              <a:t>W</a:t>
            </a:r>
            <a:r>
              <a:rPr sz="1050" spc="-4" dirty="0">
                <a:latin typeface="Arial"/>
                <a:cs typeface="Arial"/>
              </a:rPr>
              <a:t>a</a:t>
            </a:r>
            <a:r>
              <a:rPr sz="1050" dirty="0">
                <a:latin typeface="Arial"/>
                <a:cs typeface="Arial"/>
              </a:rPr>
              <a:t>r</a:t>
            </a:r>
            <a:r>
              <a:rPr sz="1050" spc="-23" dirty="0">
                <a:latin typeface="Arial"/>
                <a:cs typeface="Arial"/>
              </a:rPr>
              <a:t> </a:t>
            </a:r>
            <a:r>
              <a:rPr sz="1050" spc="-8" dirty="0">
                <a:latin typeface="Arial"/>
                <a:cs typeface="Arial"/>
              </a:rPr>
              <a:t>D</a:t>
            </a:r>
            <a:r>
              <a:rPr sz="1050" spc="-4" dirty="0">
                <a:latin typeface="Arial"/>
                <a:cs typeface="Arial"/>
              </a:rPr>
              <a:t>ep</a:t>
            </a:r>
            <a:r>
              <a:rPr sz="1050" spc="4" dirty="0">
                <a:latin typeface="Arial"/>
                <a:cs typeface="Arial"/>
              </a:rPr>
              <a:t>t</a:t>
            </a:r>
            <a:r>
              <a:rPr sz="1050" dirty="0">
                <a:latin typeface="Arial"/>
                <a:cs typeface="Arial"/>
              </a:rPr>
              <a:t>.</a:t>
            </a:r>
            <a:r>
              <a:rPr sz="1050" spc="-19" dirty="0">
                <a:latin typeface="Arial"/>
                <a:cs typeface="Arial"/>
              </a:rPr>
              <a:t> </a:t>
            </a:r>
            <a:r>
              <a:rPr sz="1050" spc="-4" dirty="0">
                <a:latin typeface="Arial"/>
                <a:cs typeface="Arial"/>
              </a:rPr>
              <a:t>g</a:t>
            </a:r>
            <a:r>
              <a:rPr sz="1050" dirty="0">
                <a:latin typeface="Arial"/>
                <a:cs typeface="Arial"/>
              </a:rPr>
              <a:t>r</a:t>
            </a:r>
            <a:r>
              <a:rPr sz="1050" spc="-4" dirty="0">
                <a:latin typeface="Arial"/>
                <a:cs typeface="Arial"/>
              </a:rPr>
              <a:t>e</a:t>
            </a:r>
            <a:r>
              <a:rPr sz="1050" dirty="0">
                <a:latin typeface="Arial"/>
                <a:cs typeface="Arial"/>
              </a:rPr>
              <a:t>w </a:t>
            </a:r>
            <a:r>
              <a:rPr sz="1050" spc="4" dirty="0">
                <a:latin typeface="Arial"/>
                <a:cs typeface="Arial"/>
              </a:rPr>
              <a:t>t</a:t>
            </a:r>
            <a:r>
              <a:rPr sz="1050" dirty="0">
                <a:latin typeface="Arial"/>
                <a:cs typeface="Arial"/>
              </a:rPr>
              <a:t>o</a:t>
            </a:r>
            <a:r>
              <a:rPr sz="1050" spc="-15" dirty="0">
                <a:latin typeface="Arial"/>
                <a:cs typeface="Arial"/>
              </a:rPr>
              <a:t> </a:t>
            </a:r>
            <a:r>
              <a:rPr sz="1050" spc="-4" dirty="0">
                <a:latin typeface="Arial"/>
                <a:cs typeface="Arial"/>
              </a:rPr>
              <a:t>1</a:t>
            </a:r>
            <a:r>
              <a:rPr sz="1050" dirty="0">
                <a:latin typeface="Arial"/>
                <a:cs typeface="Arial"/>
              </a:rPr>
              <a:t>M</a:t>
            </a:r>
            <a:r>
              <a:rPr sz="1050" spc="-11" dirty="0">
                <a:latin typeface="Arial"/>
                <a:cs typeface="Arial"/>
              </a:rPr>
              <a:t> </a:t>
            </a:r>
            <a:r>
              <a:rPr sz="1050" spc="4" dirty="0">
                <a:latin typeface="Arial"/>
                <a:cs typeface="Arial"/>
              </a:rPr>
              <a:t>s</a:t>
            </a:r>
            <a:r>
              <a:rPr sz="1050" spc="-4" dirty="0">
                <a:latin typeface="Arial"/>
                <a:cs typeface="Arial"/>
              </a:rPr>
              <a:t>o</a:t>
            </a:r>
            <a:r>
              <a:rPr sz="1050" dirty="0">
                <a:latin typeface="Arial"/>
                <a:cs typeface="Arial"/>
              </a:rPr>
              <a:t>l</a:t>
            </a:r>
            <a:r>
              <a:rPr sz="1050" spc="-4" dirty="0">
                <a:latin typeface="Arial"/>
                <a:cs typeface="Arial"/>
              </a:rPr>
              <a:t>d</a:t>
            </a:r>
            <a:r>
              <a:rPr sz="1050" dirty="0">
                <a:latin typeface="Arial"/>
                <a:cs typeface="Arial"/>
              </a:rPr>
              <a:t>i</a:t>
            </a:r>
            <a:r>
              <a:rPr sz="1050" spc="-4" dirty="0">
                <a:latin typeface="Arial"/>
                <a:cs typeface="Arial"/>
              </a:rPr>
              <a:t>e</a:t>
            </a:r>
            <a:r>
              <a:rPr sz="1050" dirty="0">
                <a:latin typeface="Arial"/>
                <a:cs typeface="Arial"/>
              </a:rPr>
              <a:t>rs</a:t>
            </a:r>
          </a:p>
          <a:p>
            <a:pPr algn="ctr">
              <a:lnSpc>
                <a:spcPct val="100000"/>
              </a:lnSpc>
            </a:pPr>
            <a:r>
              <a:rPr sz="1050" dirty="0">
                <a:latin typeface="Arial"/>
                <a:cs typeface="Arial"/>
              </a:rPr>
              <a:t>&amp;</a:t>
            </a:r>
            <a:r>
              <a:rPr sz="1050" spc="-8" dirty="0">
                <a:latin typeface="Arial"/>
                <a:cs typeface="Arial"/>
              </a:rPr>
              <a:t> </a:t>
            </a:r>
            <a:r>
              <a:rPr sz="1050" spc="-4" dirty="0">
                <a:latin typeface="Arial"/>
                <a:cs typeface="Arial"/>
              </a:rPr>
              <a:t>5</a:t>
            </a:r>
            <a:r>
              <a:rPr sz="1050" dirty="0">
                <a:latin typeface="Arial"/>
                <a:cs typeface="Arial"/>
              </a:rPr>
              <a:t>0K</a:t>
            </a:r>
            <a:r>
              <a:rPr sz="1050" spc="-4" dirty="0">
                <a:latin typeface="Arial"/>
                <a:cs typeface="Arial"/>
              </a:rPr>
              <a:t>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a:t>
            </a:r>
            <a:r>
              <a:rPr sz="1050" dirty="0">
                <a:latin typeface="Arial"/>
                <a:cs typeface="Arial"/>
              </a:rPr>
              <a:t>n</a:t>
            </a:r>
            <a:r>
              <a:rPr sz="1050" spc="4" dirty="0">
                <a:latin typeface="Arial"/>
                <a:cs typeface="Arial"/>
              </a:rPr>
              <a:t>s</a:t>
            </a:r>
            <a:r>
              <a:rPr sz="1050" dirty="0">
                <a:latin typeface="Arial"/>
                <a:cs typeface="Arial"/>
              </a:rPr>
              <a:t>.</a:t>
            </a:r>
          </a:p>
          <a:p>
            <a:pPr marL="67628" marR="62865" indent="-37148" algn="ctr"/>
            <a:r>
              <a:rPr sz="1050" spc="-8" dirty="0">
                <a:latin typeface="Arial"/>
                <a:cs typeface="Arial"/>
              </a:rPr>
              <a:t>N</a:t>
            </a:r>
            <a:r>
              <a:rPr sz="1050" spc="-4" dirty="0">
                <a:latin typeface="Arial"/>
                <a:cs typeface="Arial"/>
              </a:rPr>
              <a:t>e</a:t>
            </a:r>
            <a:r>
              <a:rPr sz="1050" dirty="0">
                <a:latin typeface="Arial"/>
                <a:cs typeface="Arial"/>
              </a:rPr>
              <a:t>w </a:t>
            </a:r>
            <a:r>
              <a:rPr sz="1050" spc="4" dirty="0">
                <a:latin typeface="Arial"/>
                <a:cs typeface="Arial"/>
              </a:rPr>
              <a:t>f</a:t>
            </a:r>
            <a:r>
              <a:rPr sz="1050" dirty="0">
                <a:latin typeface="Arial"/>
                <a:cs typeface="Arial"/>
              </a:rPr>
              <a:t>i</a:t>
            </a:r>
            <a:r>
              <a:rPr sz="1050" spc="-4" dirty="0">
                <a:latin typeface="Arial"/>
                <a:cs typeface="Arial"/>
              </a:rPr>
              <a:t>e</a:t>
            </a:r>
            <a:r>
              <a:rPr sz="1050" dirty="0">
                <a:latin typeface="Arial"/>
                <a:cs typeface="Arial"/>
              </a:rPr>
              <a:t>ld</a:t>
            </a:r>
            <a:r>
              <a:rPr sz="1050" spc="-23" dirty="0">
                <a:latin typeface="Arial"/>
                <a:cs typeface="Arial"/>
              </a:rPr>
              <a:t> </a:t>
            </a:r>
            <a:r>
              <a:rPr sz="1050" spc="-4" dirty="0">
                <a:latin typeface="Arial"/>
                <a:cs typeface="Arial"/>
              </a:rPr>
              <a:t>o</a:t>
            </a:r>
            <a:r>
              <a:rPr sz="1050" dirty="0">
                <a:latin typeface="Arial"/>
                <a:cs typeface="Arial"/>
              </a:rPr>
              <a:t>f </a:t>
            </a:r>
            <a:r>
              <a:rPr sz="1050" spc="-8" dirty="0">
                <a:latin typeface="Arial"/>
                <a:cs typeface="Arial"/>
              </a:rPr>
              <a:t>T</a:t>
            </a:r>
            <a:r>
              <a:rPr sz="1050" spc="-4" dirty="0">
                <a:latin typeface="Arial"/>
                <a:cs typeface="Arial"/>
              </a:rPr>
              <a:t>e</a:t>
            </a:r>
            <a:r>
              <a:rPr sz="1050" dirty="0">
                <a:latin typeface="Arial"/>
                <a:cs typeface="Arial"/>
              </a:rPr>
              <a:t>l</a:t>
            </a:r>
            <a:r>
              <a:rPr sz="1050" spc="-4" dirty="0">
                <a:latin typeface="Arial"/>
                <a:cs typeface="Arial"/>
              </a:rPr>
              <a:t>eg</a:t>
            </a:r>
            <a:r>
              <a:rPr sz="1050" dirty="0">
                <a:latin typeface="Arial"/>
                <a:cs typeface="Arial"/>
              </a:rPr>
              <a:t>r</a:t>
            </a:r>
            <a:r>
              <a:rPr sz="1050" spc="-4" dirty="0">
                <a:latin typeface="Arial"/>
                <a:cs typeface="Arial"/>
              </a:rPr>
              <a:t>aph Ope</a:t>
            </a:r>
            <a:r>
              <a:rPr sz="1050" dirty="0">
                <a:latin typeface="Arial"/>
                <a:cs typeface="Arial"/>
              </a:rPr>
              <a:t>r</a:t>
            </a:r>
            <a:r>
              <a:rPr sz="1050" spc="-4" dirty="0">
                <a:latin typeface="Arial"/>
                <a:cs typeface="Arial"/>
              </a:rPr>
              <a:t>a</a:t>
            </a:r>
            <a:r>
              <a:rPr sz="1050" spc="4" dirty="0">
                <a:latin typeface="Arial"/>
                <a:cs typeface="Arial"/>
              </a:rPr>
              <a:t>t</a:t>
            </a:r>
            <a:r>
              <a:rPr sz="1050" spc="-4" dirty="0">
                <a:latin typeface="Arial"/>
                <a:cs typeface="Arial"/>
              </a:rPr>
              <a:t>o</a:t>
            </a:r>
            <a:r>
              <a:rPr sz="1050" spc="-11" dirty="0">
                <a:latin typeface="Arial"/>
                <a:cs typeface="Arial"/>
              </a:rPr>
              <a:t>r</a:t>
            </a:r>
            <a:r>
              <a:rPr sz="1050" spc="4" dirty="0">
                <a:latin typeface="Arial"/>
                <a:cs typeface="Arial"/>
              </a:rPr>
              <a:t>s</a:t>
            </a:r>
            <a:r>
              <a:rPr sz="1050" dirty="0">
                <a:latin typeface="Arial"/>
                <a:cs typeface="Arial"/>
              </a:rPr>
              <a:t>.</a:t>
            </a:r>
            <a:r>
              <a:rPr sz="1050" spc="-38" dirty="0">
                <a:latin typeface="Arial"/>
                <a:cs typeface="Arial"/>
              </a:rPr>
              <a:t> </a:t>
            </a:r>
            <a:r>
              <a:rPr sz="1050" spc="11" dirty="0">
                <a:latin typeface="Arial"/>
                <a:cs typeface="Arial"/>
              </a:rPr>
              <a:t>W</a:t>
            </a:r>
            <a:r>
              <a:rPr sz="1050" spc="-4" dirty="0">
                <a:latin typeface="Arial"/>
                <a:cs typeface="Arial"/>
              </a:rPr>
              <a:t>o</a:t>
            </a:r>
            <a:r>
              <a:rPr sz="1050" spc="-8" dirty="0">
                <a:latin typeface="Arial"/>
                <a:cs typeface="Arial"/>
              </a:rPr>
              <a:t>m</a:t>
            </a:r>
            <a:r>
              <a:rPr sz="1050" spc="-4" dirty="0">
                <a:latin typeface="Arial"/>
                <a:cs typeface="Arial"/>
              </a:rPr>
              <a:t>e</a:t>
            </a:r>
            <a:r>
              <a:rPr sz="1050" dirty="0">
                <a:latin typeface="Arial"/>
                <a:cs typeface="Arial"/>
              </a:rPr>
              <a:t>n</a:t>
            </a:r>
          </a:p>
          <a:p>
            <a:pPr marL="9525" marR="3810" indent="-476" algn="ctr"/>
            <a:r>
              <a:rPr sz="1050" dirty="0">
                <a:latin typeface="Arial"/>
                <a:cs typeface="Arial"/>
              </a:rPr>
              <a:t>&amp;</a:t>
            </a:r>
            <a:r>
              <a:rPr sz="1050" spc="-8" dirty="0">
                <a:latin typeface="Arial"/>
                <a:cs typeface="Arial"/>
              </a:rPr>
              <a:t> </a:t>
            </a:r>
            <a:r>
              <a:rPr sz="1050" dirty="0">
                <a:latin typeface="Arial"/>
                <a:cs typeface="Arial"/>
              </a:rPr>
              <a:t>A</a:t>
            </a:r>
            <a:r>
              <a:rPr sz="1050" spc="4" dirty="0">
                <a:latin typeface="Arial"/>
                <a:cs typeface="Arial"/>
              </a:rPr>
              <a:t>f</a:t>
            </a:r>
            <a:r>
              <a:rPr sz="1050" dirty="0">
                <a:latin typeface="Arial"/>
                <a:cs typeface="Arial"/>
              </a:rPr>
              <a:t>ri</a:t>
            </a:r>
            <a:r>
              <a:rPr sz="1050" spc="4" dirty="0">
                <a:latin typeface="Arial"/>
                <a:cs typeface="Arial"/>
              </a:rPr>
              <a:t>c</a:t>
            </a:r>
            <a:r>
              <a:rPr sz="1050" dirty="0">
                <a:latin typeface="Arial"/>
                <a:cs typeface="Arial"/>
              </a:rPr>
              <a:t>an</a:t>
            </a:r>
            <a:r>
              <a:rPr sz="1050" spc="-23" dirty="0">
                <a:latin typeface="Arial"/>
                <a:cs typeface="Arial"/>
              </a:rPr>
              <a:t> </a:t>
            </a:r>
            <a:r>
              <a:rPr sz="1050" dirty="0">
                <a:latin typeface="Arial"/>
                <a:cs typeface="Arial"/>
              </a:rPr>
              <a:t>A</a:t>
            </a:r>
            <a:r>
              <a:rPr sz="1050" spc="-8" dirty="0">
                <a:latin typeface="Arial"/>
                <a:cs typeface="Arial"/>
              </a:rPr>
              <a:t>m</a:t>
            </a:r>
            <a:r>
              <a:rPr sz="1050" spc="-4" dirty="0">
                <a:latin typeface="Arial"/>
                <a:cs typeface="Arial"/>
              </a:rPr>
              <a:t>e</a:t>
            </a:r>
            <a:r>
              <a:rPr sz="1050" dirty="0">
                <a:latin typeface="Arial"/>
                <a:cs typeface="Arial"/>
              </a:rPr>
              <a:t>ri</a:t>
            </a:r>
            <a:r>
              <a:rPr sz="1050" spc="4" dirty="0">
                <a:latin typeface="Arial"/>
                <a:cs typeface="Arial"/>
              </a:rPr>
              <a:t>c</a:t>
            </a:r>
            <a:r>
              <a:rPr sz="1050" dirty="0">
                <a:latin typeface="Arial"/>
                <a:cs typeface="Arial"/>
              </a:rPr>
              <a:t>ans </a:t>
            </a:r>
            <a:r>
              <a:rPr sz="1050" spc="-4" dirty="0">
                <a:latin typeface="Arial"/>
                <a:cs typeface="Arial"/>
              </a:rPr>
              <a:t>h</a:t>
            </a:r>
            <a:r>
              <a:rPr sz="1050" dirty="0">
                <a:latin typeface="Arial"/>
                <a:cs typeface="Arial"/>
              </a:rPr>
              <a:t>ir</a:t>
            </a:r>
            <a:r>
              <a:rPr sz="1050" spc="-4" dirty="0">
                <a:latin typeface="Arial"/>
                <a:cs typeface="Arial"/>
              </a:rPr>
              <a:t>ed</a:t>
            </a:r>
            <a:r>
              <a:rPr sz="1050" dirty="0">
                <a:latin typeface="Arial"/>
                <a:cs typeface="Arial"/>
              </a:rPr>
              <a:t>.</a:t>
            </a:r>
            <a:r>
              <a:rPr sz="1050" spc="-19" dirty="0">
                <a:latin typeface="Arial"/>
                <a:cs typeface="Arial"/>
              </a:rPr>
              <a:t> </a:t>
            </a:r>
            <a:r>
              <a:rPr sz="1050" spc="-8" dirty="0">
                <a:latin typeface="Arial"/>
                <a:cs typeface="Arial"/>
              </a:rPr>
              <a:t>N</a:t>
            </a:r>
            <a:r>
              <a:rPr sz="1050" spc="-4" dirty="0">
                <a:latin typeface="Arial"/>
                <a:cs typeface="Arial"/>
              </a:rPr>
              <a:t>u</a:t>
            </a:r>
            <a:r>
              <a:rPr sz="1050" dirty="0">
                <a:latin typeface="Arial"/>
                <a:cs typeface="Arial"/>
              </a:rPr>
              <a:t>r</a:t>
            </a:r>
            <a:r>
              <a:rPr sz="1050" spc="4" dirty="0">
                <a:latin typeface="Arial"/>
                <a:cs typeface="Arial"/>
              </a:rPr>
              <a:t>s</a:t>
            </a:r>
            <a:r>
              <a:rPr sz="1050" spc="-4" dirty="0">
                <a:latin typeface="Arial"/>
                <a:cs typeface="Arial"/>
              </a:rPr>
              <a:t>e</a:t>
            </a:r>
            <a:r>
              <a:rPr sz="1050" dirty="0">
                <a:latin typeface="Arial"/>
                <a:cs typeface="Arial"/>
              </a:rPr>
              <a:t>s</a:t>
            </a:r>
            <a:r>
              <a:rPr sz="1050" spc="-19" dirty="0">
                <a:latin typeface="Arial"/>
                <a:cs typeface="Arial"/>
              </a:rPr>
              <a:t> </a:t>
            </a:r>
            <a:r>
              <a:rPr sz="1050" spc="-4" dirty="0">
                <a:latin typeface="Arial"/>
                <a:cs typeface="Arial"/>
              </a:rPr>
              <a:t>ea</a:t>
            </a:r>
            <a:r>
              <a:rPr sz="1050" dirty="0">
                <a:latin typeface="Arial"/>
                <a:cs typeface="Arial"/>
              </a:rPr>
              <a:t>r</a:t>
            </a:r>
            <a:r>
              <a:rPr sz="1050" spc="-4" dirty="0">
                <a:latin typeface="Arial"/>
                <a:cs typeface="Arial"/>
              </a:rPr>
              <a:t>ned</a:t>
            </a:r>
            <a:endParaRPr sz="1050" dirty="0">
              <a:latin typeface="Arial"/>
              <a:cs typeface="Arial"/>
            </a:endParaRPr>
          </a:p>
          <a:p>
            <a:pPr marL="476" algn="ctr"/>
            <a:r>
              <a:rPr sz="1050" spc="-4" dirty="0">
                <a:latin typeface="Arial"/>
                <a:cs typeface="Arial"/>
              </a:rPr>
              <a:t>$12</a:t>
            </a:r>
            <a:r>
              <a:rPr sz="1050" spc="4" dirty="0">
                <a:latin typeface="Arial"/>
                <a:cs typeface="Arial"/>
              </a:rPr>
              <a:t>/</a:t>
            </a:r>
            <a:r>
              <a:rPr sz="1050" spc="-8" dirty="0">
                <a:latin typeface="Arial"/>
                <a:cs typeface="Arial"/>
              </a:rPr>
              <a:t>m</a:t>
            </a:r>
            <a:r>
              <a:rPr sz="1050" spc="-4" dirty="0">
                <a:latin typeface="Arial"/>
                <a:cs typeface="Arial"/>
              </a:rPr>
              <a:t>on</a:t>
            </a:r>
            <a:r>
              <a:rPr sz="1050" spc="-8" dirty="0">
                <a:latin typeface="Arial"/>
                <a:cs typeface="Arial"/>
              </a:rPr>
              <a:t>t</a:t>
            </a:r>
            <a:r>
              <a:rPr sz="1050" spc="-4" dirty="0">
                <a:latin typeface="Arial"/>
                <a:cs typeface="Arial"/>
              </a:rPr>
              <a:t>h.</a:t>
            </a:r>
            <a:endParaRPr sz="1050" dirty="0">
              <a:latin typeface="Arial"/>
              <a:cs typeface="Arial"/>
            </a:endParaRPr>
          </a:p>
        </p:txBody>
      </p:sp>
      <p:sp>
        <p:nvSpPr>
          <p:cNvPr id="44" name="object 25"/>
          <p:cNvSpPr/>
          <p:nvPr/>
        </p:nvSpPr>
        <p:spPr>
          <a:xfrm>
            <a:off x="776097" y="3272409"/>
            <a:ext cx="177164" cy="605789"/>
          </a:xfrm>
          <a:prstGeom prst="rect">
            <a:avLst/>
          </a:prstGeom>
          <a:blipFill>
            <a:blip r:embed="rId4" cstate="print"/>
            <a:stretch>
              <a:fillRect/>
            </a:stretch>
          </a:blipFill>
        </p:spPr>
        <p:txBody>
          <a:bodyPr wrap="square" lIns="0" tIns="0" rIns="0" bIns="0" rtlCol="0"/>
          <a:lstStyle/>
          <a:p>
            <a:endParaRPr sz="1350"/>
          </a:p>
        </p:txBody>
      </p:sp>
      <p:sp>
        <p:nvSpPr>
          <p:cNvPr id="45" name="object 26"/>
          <p:cNvSpPr/>
          <p:nvPr/>
        </p:nvSpPr>
        <p:spPr>
          <a:xfrm>
            <a:off x="862394" y="3394712"/>
            <a:ext cx="2381" cy="438626"/>
          </a:xfrm>
          <a:custGeom>
            <a:avLst/>
            <a:gdLst/>
            <a:ahLst/>
            <a:cxnLst/>
            <a:rect l="l" t="t" r="r" b="b"/>
            <a:pathLst>
              <a:path w="3175" h="584835">
                <a:moveTo>
                  <a:pt x="0" y="584479"/>
                </a:moveTo>
                <a:lnTo>
                  <a:pt x="3136" y="0"/>
                </a:lnTo>
              </a:path>
            </a:pathLst>
          </a:custGeom>
          <a:ln w="25908">
            <a:solidFill>
              <a:srgbClr val="000000"/>
            </a:solidFill>
          </a:ln>
        </p:spPr>
        <p:txBody>
          <a:bodyPr wrap="square" lIns="0" tIns="0" rIns="0" bIns="0" rtlCol="0"/>
          <a:lstStyle/>
          <a:p>
            <a:endParaRPr sz="1350"/>
          </a:p>
        </p:txBody>
      </p:sp>
      <p:sp>
        <p:nvSpPr>
          <p:cNvPr id="46" name="object 27"/>
          <p:cNvSpPr/>
          <p:nvPr/>
        </p:nvSpPr>
        <p:spPr>
          <a:xfrm>
            <a:off x="835545" y="3346134"/>
            <a:ext cx="58579" cy="58579"/>
          </a:xfrm>
          <a:custGeom>
            <a:avLst/>
            <a:gdLst/>
            <a:ahLst/>
            <a:cxnLst/>
            <a:rect l="l" t="t" r="r" b="b"/>
            <a:pathLst>
              <a:path w="78105" h="78104">
                <a:moveTo>
                  <a:pt x="39281" y="0"/>
                </a:moveTo>
                <a:lnTo>
                  <a:pt x="0" y="77508"/>
                </a:lnTo>
                <a:lnTo>
                  <a:pt x="77724" y="77927"/>
                </a:lnTo>
                <a:lnTo>
                  <a:pt x="39281" y="0"/>
                </a:lnTo>
                <a:close/>
              </a:path>
            </a:pathLst>
          </a:custGeom>
          <a:solidFill>
            <a:srgbClr val="000000"/>
          </a:solidFill>
        </p:spPr>
        <p:txBody>
          <a:bodyPr wrap="square" lIns="0" tIns="0" rIns="0" bIns="0" rtlCol="0"/>
          <a:lstStyle/>
          <a:p>
            <a:endParaRPr sz="1350"/>
          </a:p>
        </p:txBody>
      </p:sp>
      <p:sp>
        <p:nvSpPr>
          <p:cNvPr id="47" name="object 28"/>
          <p:cNvSpPr/>
          <p:nvPr/>
        </p:nvSpPr>
        <p:spPr>
          <a:xfrm>
            <a:off x="1527048" y="3463291"/>
            <a:ext cx="1175385" cy="1362551"/>
          </a:xfrm>
          <a:custGeom>
            <a:avLst/>
            <a:gdLst/>
            <a:ahLst/>
            <a:cxnLst/>
            <a:rect l="l" t="t" r="r" b="b"/>
            <a:pathLst>
              <a:path w="1567179" h="1816735">
                <a:moveTo>
                  <a:pt x="0" y="0"/>
                </a:moveTo>
                <a:lnTo>
                  <a:pt x="1566672" y="0"/>
                </a:lnTo>
                <a:lnTo>
                  <a:pt x="1566672" y="1816608"/>
                </a:lnTo>
                <a:lnTo>
                  <a:pt x="0" y="1816608"/>
                </a:lnTo>
                <a:lnTo>
                  <a:pt x="0" y="0"/>
                </a:lnTo>
                <a:close/>
              </a:path>
            </a:pathLst>
          </a:custGeom>
          <a:ln w="12191">
            <a:solidFill>
              <a:srgbClr val="000000"/>
            </a:solidFill>
          </a:ln>
        </p:spPr>
        <p:txBody>
          <a:bodyPr wrap="square" lIns="0" tIns="0" rIns="0" bIns="0" rtlCol="0"/>
          <a:lstStyle/>
          <a:p>
            <a:endParaRPr sz="1350"/>
          </a:p>
        </p:txBody>
      </p:sp>
      <p:sp>
        <p:nvSpPr>
          <p:cNvPr id="48" name="object 29"/>
          <p:cNvSpPr txBox="1"/>
          <p:nvPr/>
        </p:nvSpPr>
        <p:spPr>
          <a:xfrm>
            <a:off x="1556033" y="3508881"/>
            <a:ext cx="1117283" cy="1292662"/>
          </a:xfrm>
          <a:prstGeom prst="rect">
            <a:avLst/>
          </a:prstGeom>
        </p:spPr>
        <p:txBody>
          <a:bodyPr vert="horz" wrap="square" lIns="0" tIns="0" rIns="0" bIns="0" rtlCol="0">
            <a:spAutoFit/>
          </a:bodyPr>
          <a:lstStyle/>
          <a:p>
            <a:pPr marR="67628" algn="ctr"/>
            <a:r>
              <a:rPr sz="1050" b="1" spc="-4" dirty="0">
                <a:latin typeface="Arial"/>
                <a:cs typeface="Arial"/>
              </a:rPr>
              <a:t>191</a:t>
            </a:r>
            <a:r>
              <a:rPr sz="1050" b="1" dirty="0">
                <a:latin typeface="Arial"/>
                <a:cs typeface="Arial"/>
              </a:rPr>
              <a:t>7</a:t>
            </a:r>
            <a:endParaRPr sz="1050">
              <a:latin typeface="Arial"/>
              <a:cs typeface="Arial"/>
            </a:endParaRPr>
          </a:p>
          <a:p>
            <a:pPr marL="101918" marR="96679" algn="ctr"/>
            <a:r>
              <a:rPr sz="1050" spc="11" dirty="0">
                <a:latin typeface="Arial"/>
                <a:cs typeface="Arial"/>
              </a:rPr>
              <a:t>WW</a:t>
            </a:r>
            <a:r>
              <a:rPr sz="1050" dirty="0">
                <a:latin typeface="Arial"/>
                <a:cs typeface="Arial"/>
              </a:rPr>
              <a:t>I</a:t>
            </a:r>
            <a:r>
              <a:rPr sz="1050" spc="-38" dirty="0">
                <a:latin typeface="Arial"/>
                <a:cs typeface="Arial"/>
              </a:rPr>
              <a:t> </a:t>
            </a:r>
            <a:r>
              <a:rPr sz="1050" spc="4" dirty="0">
                <a:latin typeface="Arial"/>
                <a:cs typeface="Arial"/>
              </a:rPr>
              <a:t>s</a:t>
            </a:r>
            <a:r>
              <a:rPr sz="1050" spc="-4" dirty="0">
                <a:latin typeface="Arial"/>
                <a:cs typeface="Arial"/>
              </a:rPr>
              <a:t>a</a:t>
            </a:r>
            <a:r>
              <a:rPr sz="1050" dirty="0">
                <a:latin typeface="Arial"/>
                <a:cs typeface="Arial"/>
              </a:rPr>
              <a:t>w</a:t>
            </a:r>
            <a:r>
              <a:rPr sz="1050" spc="-11" dirty="0">
                <a:latin typeface="Arial"/>
                <a:cs typeface="Arial"/>
              </a:rPr>
              <a:t> </a:t>
            </a:r>
            <a:r>
              <a:rPr sz="1050" spc="-4" dirty="0">
                <a:latin typeface="Arial"/>
                <a:cs typeface="Arial"/>
              </a:rPr>
              <a:t>100K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a:t>
            </a:r>
            <a:r>
              <a:rPr sz="1050" spc="-4" dirty="0">
                <a:latin typeface="Arial"/>
                <a:cs typeface="Arial"/>
              </a:rPr>
              <a:t>n</a:t>
            </a:r>
            <a:r>
              <a:rPr sz="1050" spc="4" dirty="0">
                <a:latin typeface="Arial"/>
                <a:cs typeface="Arial"/>
              </a:rPr>
              <a:t>s</a:t>
            </a:r>
            <a:r>
              <a:rPr sz="1050" dirty="0">
                <a:latin typeface="Arial"/>
                <a:cs typeface="Arial"/>
              </a:rPr>
              <a:t>, </a:t>
            </a:r>
            <a:r>
              <a:rPr sz="1050" spc="-8" dirty="0">
                <a:latin typeface="Arial"/>
                <a:cs typeface="Arial"/>
              </a:rPr>
              <a:t>m</a:t>
            </a:r>
            <a:r>
              <a:rPr sz="1050" dirty="0">
                <a:latin typeface="Arial"/>
                <a:cs typeface="Arial"/>
              </a:rPr>
              <a:t>o</a:t>
            </a:r>
            <a:r>
              <a:rPr sz="1050" spc="4" dirty="0">
                <a:latin typeface="Arial"/>
                <a:cs typeface="Arial"/>
              </a:rPr>
              <a:t>s</a:t>
            </a:r>
            <a:r>
              <a:rPr sz="1050" dirty="0">
                <a:latin typeface="Arial"/>
                <a:cs typeface="Arial"/>
              </a:rPr>
              <a:t>t</a:t>
            </a:r>
            <a:endParaRPr sz="1050">
              <a:latin typeface="Arial"/>
              <a:cs typeface="Arial"/>
            </a:endParaRPr>
          </a:p>
          <a:p>
            <a:pPr marL="9525" marR="3810" algn="ctr"/>
            <a:r>
              <a:rPr sz="1050" spc="-4" dirty="0">
                <a:latin typeface="Arial"/>
                <a:cs typeface="Arial"/>
              </a:rPr>
              <a:t>a</a:t>
            </a:r>
            <a:r>
              <a:rPr sz="1050" dirty="0">
                <a:latin typeface="Arial"/>
                <a:cs typeface="Arial"/>
              </a:rPr>
              <a:t>t</a:t>
            </a:r>
            <a:r>
              <a:rPr sz="1050" spc="-11" dirty="0">
                <a:latin typeface="Arial"/>
                <a:cs typeface="Arial"/>
              </a:rPr>
              <a:t> </a:t>
            </a:r>
            <a:r>
              <a:rPr sz="1050" spc="-4" dirty="0">
                <a:latin typeface="Arial"/>
                <a:cs typeface="Arial"/>
              </a:rPr>
              <a:t>A</a:t>
            </a:r>
            <a:r>
              <a:rPr sz="1050" dirty="0">
                <a:latin typeface="Arial"/>
                <a:cs typeface="Arial"/>
              </a:rPr>
              <a:t>r</a:t>
            </a:r>
            <a:r>
              <a:rPr sz="1050" spc="-8" dirty="0">
                <a:latin typeface="Arial"/>
                <a:cs typeface="Arial"/>
              </a:rPr>
              <a:t>m</a:t>
            </a:r>
            <a:r>
              <a:rPr sz="1050" spc="-15" dirty="0">
                <a:latin typeface="Arial"/>
                <a:cs typeface="Arial"/>
              </a:rPr>
              <a:t>y</a:t>
            </a:r>
            <a:r>
              <a:rPr sz="1050" dirty="0">
                <a:latin typeface="Arial"/>
                <a:cs typeface="Arial"/>
              </a:rPr>
              <a:t>’s</a:t>
            </a:r>
            <a:r>
              <a:rPr sz="1050" spc="8" dirty="0">
                <a:latin typeface="Arial"/>
                <a:cs typeface="Arial"/>
              </a:rPr>
              <a:t> </a:t>
            </a:r>
            <a:r>
              <a:rPr sz="1050" spc="-4" dirty="0">
                <a:latin typeface="Arial"/>
                <a:cs typeface="Arial"/>
              </a:rPr>
              <a:t>a</a:t>
            </a:r>
            <a:r>
              <a:rPr sz="1050" dirty="0">
                <a:latin typeface="Arial"/>
                <a:cs typeface="Arial"/>
              </a:rPr>
              <a:t>r</a:t>
            </a:r>
            <a:r>
              <a:rPr sz="1050" spc="4" dirty="0">
                <a:latin typeface="Arial"/>
                <a:cs typeface="Arial"/>
              </a:rPr>
              <a:t>s</a:t>
            </a:r>
            <a:r>
              <a:rPr sz="1050" spc="-4" dirty="0">
                <a:latin typeface="Arial"/>
                <a:cs typeface="Arial"/>
              </a:rPr>
              <a:t>ena</a:t>
            </a:r>
            <a:r>
              <a:rPr sz="1050" dirty="0">
                <a:latin typeface="Arial"/>
                <a:cs typeface="Arial"/>
              </a:rPr>
              <a:t>ls a</a:t>
            </a:r>
            <a:r>
              <a:rPr sz="1050" spc="-4" dirty="0">
                <a:latin typeface="Arial"/>
                <a:cs typeface="Arial"/>
              </a:rPr>
              <a:t>n</a:t>
            </a:r>
            <a:r>
              <a:rPr sz="1050" dirty="0">
                <a:latin typeface="Arial"/>
                <a:cs typeface="Arial"/>
              </a:rPr>
              <a:t>d</a:t>
            </a:r>
            <a:r>
              <a:rPr sz="1050" spc="-15" dirty="0">
                <a:latin typeface="Arial"/>
                <a:cs typeface="Arial"/>
              </a:rPr>
              <a:t> </a:t>
            </a:r>
            <a:r>
              <a:rPr sz="1050" spc="-4" dirty="0">
                <a:latin typeface="Arial"/>
                <a:cs typeface="Arial"/>
              </a:rPr>
              <a:t>depo</a:t>
            </a:r>
            <a:r>
              <a:rPr sz="1050" spc="4" dirty="0">
                <a:latin typeface="Arial"/>
                <a:cs typeface="Arial"/>
              </a:rPr>
              <a:t>ts</a:t>
            </a:r>
            <a:r>
              <a:rPr sz="1050" dirty="0">
                <a:latin typeface="Arial"/>
                <a:cs typeface="Arial"/>
              </a:rPr>
              <a:t>.</a:t>
            </a:r>
            <a:endParaRPr sz="1050">
              <a:latin typeface="Arial"/>
              <a:cs typeface="Arial"/>
            </a:endParaRPr>
          </a:p>
          <a:p>
            <a:pPr marL="159068" marR="150971" indent="-39052" algn="ctr"/>
            <a:r>
              <a:rPr sz="1050" spc="-8" dirty="0">
                <a:latin typeface="Arial"/>
                <a:cs typeface="Arial"/>
              </a:rPr>
              <a:t>N</a:t>
            </a:r>
            <a:r>
              <a:rPr sz="1050" spc="-4" dirty="0">
                <a:latin typeface="Arial"/>
                <a:cs typeface="Arial"/>
              </a:rPr>
              <a:t>e</a:t>
            </a:r>
            <a:r>
              <a:rPr sz="1050" dirty="0">
                <a:latin typeface="Arial"/>
                <a:cs typeface="Arial"/>
              </a:rPr>
              <a:t>w </a:t>
            </a:r>
            <a:r>
              <a:rPr sz="1050" spc="4" dirty="0">
                <a:latin typeface="Arial"/>
                <a:cs typeface="Arial"/>
              </a:rPr>
              <a:t>f</a:t>
            </a:r>
            <a:r>
              <a:rPr sz="1050" dirty="0">
                <a:latin typeface="Arial"/>
                <a:cs typeface="Arial"/>
              </a:rPr>
              <a:t>i</a:t>
            </a:r>
            <a:r>
              <a:rPr sz="1050" spc="-4" dirty="0">
                <a:latin typeface="Arial"/>
                <a:cs typeface="Arial"/>
              </a:rPr>
              <a:t>e</a:t>
            </a:r>
            <a:r>
              <a:rPr sz="1050" dirty="0">
                <a:latin typeface="Arial"/>
                <a:cs typeface="Arial"/>
              </a:rPr>
              <a:t>ld</a:t>
            </a:r>
            <a:r>
              <a:rPr sz="1050" spc="-23" dirty="0">
                <a:latin typeface="Arial"/>
                <a:cs typeface="Arial"/>
              </a:rPr>
              <a:t> </a:t>
            </a:r>
            <a:r>
              <a:rPr sz="1050" spc="-4" dirty="0">
                <a:latin typeface="Arial"/>
                <a:cs typeface="Arial"/>
              </a:rPr>
              <a:t>o</a:t>
            </a:r>
            <a:r>
              <a:rPr sz="1050" dirty="0">
                <a:latin typeface="Arial"/>
                <a:cs typeface="Arial"/>
              </a:rPr>
              <a:t>f </a:t>
            </a:r>
            <a:r>
              <a:rPr sz="1050" spc="-8" dirty="0">
                <a:latin typeface="Arial"/>
                <a:cs typeface="Arial"/>
              </a:rPr>
              <a:t>C</a:t>
            </a:r>
            <a:r>
              <a:rPr sz="1050" dirty="0">
                <a:latin typeface="Arial"/>
                <a:cs typeface="Arial"/>
              </a:rPr>
              <a:t>r</a:t>
            </a:r>
            <a:r>
              <a:rPr sz="1050" spc="-15" dirty="0">
                <a:latin typeface="Arial"/>
                <a:cs typeface="Arial"/>
              </a:rPr>
              <a:t>y</a:t>
            </a:r>
            <a:r>
              <a:rPr sz="1050" spc="-4" dirty="0">
                <a:latin typeface="Arial"/>
                <a:cs typeface="Arial"/>
              </a:rPr>
              <a:t>p</a:t>
            </a:r>
            <a:r>
              <a:rPr sz="1050" spc="4" dirty="0">
                <a:latin typeface="Arial"/>
                <a:cs typeface="Arial"/>
              </a:rPr>
              <a:t>t</a:t>
            </a:r>
            <a:r>
              <a:rPr sz="1050" spc="-4" dirty="0">
                <a:latin typeface="Arial"/>
                <a:cs typeface="Arial"/>
              </a:rPr>
              <a:t>og</a:t>
            </a:r>
            <a:r>
              <a:rPr sz="1050" dirty="0">
                <a:latin typeface="Arial"/>
                <a:cs typeface="Arial"/>
              </a:rPr>
              <a:t>r</a:t>
            </a:r>
            <a:r>
              <a:rPr sz="1050" spc="-4" dirty="0">
                <a:latin typeface="Arial"/>
                <a:cs typeface="Arial"/>
              </a:rPr>
              <a:t>aph</a:t>
            </a:r>
            <a:r>
              <a:rPr sz="1050" dirty="0">
                <a:latin typeface="Arial"/>
                <a:cs typeface="Arial"/>
              </a:rPr>
              <a:t>y e</a:t>
            </a:r>
            <a:r>
              <a:rPr sz="1050" spc="-8" dirty="0">
                <a:latin typeface="Arial"/>
                <a:cs typeface="Arial"/>
              </a:rPr>
              <a:t>m</a:t>
            </a:r>
            <a:r>
              <a:rPr sz="1050" spc="-4" dirty="0">
                <a:latin typeface="Arial"/>
                <a:cs typeface="Arial"/>
              </a:rPr>
              <a:t>e</a:t>
            </a:r>
            <a:r>
              <a:rPr sz="1050" dirty="0">
                <a:latin typeface="Arial"/>
                <a:cs typeface="Arial"/>
              </a:rPr>
              <a:t>r</a:t>
            </a:r>
            <a:r>
              <a:rPr sz="1050" spc="-4" dirty="0">
                <a:latin typeface="Arial"/>
                <a:cs typeface="Arial"/>
              </a:rPr>
              <a:t>ged</a:t>
            </a:r>
            <a:r>
              <a:rPr sz="1050" dirty="0">
                <a:latin typeface="Arial"/>
                <a:cs typeface="Arial"/>
              </a:rPr>
              <a:t>.</a:t>
            </a:r>
            <a:endParaRPr sz="1050">
              <a:latin typeface="Arial"/>
              <a:cs typeface="Arial"/>
            </a:endParaRPr>
          </a:p>
        </p:txBody>
      </p:sp>
      <p:sp>
        <p:nvSpPr>
          <p:cNvPr id="49" name="object 30"/>
          <p:cNvSpPr/>
          <p:nvPr/>
        </p:nvSpPr>
        <p:spPr>
          <a:xfrm>
            <a:off x="2350008" y="1636776"/>
            <a:ext cx="2287429" cy="1362551"/>
          </a:xfrm>
          <a:custGeom>
            <a:avLst/>
            <a:gdLst/>
            <a:ahLst/>
            <a:cxnLst/>
            <a:rect l="l" t="t" r="r" b="b"/>
            <a:pathLst>
              <a:path w="3049904" h="1816735">
                <a:moveTo>
                  <a:pt x="0" y="0"/>
                </a:moveTo>
                <a:lnTo>
                  <a:pt x="3049524" y="0"/>
                </a:lnTo>
                <a:lnTo>
                  <a:pt x="3049524" y="1816608"/>
                </a:lnTo>
                <a:lnTo>
                  <a:pt x="0" y="1816608"/>
                </a:lnTo>
                <a:lnTo>
                  <a:pt x="0" y="0"/>
                </a:lnTo>
                <a:close/>
              </a:path>
            </a:pathLst>
          </a:custGeom>
          <a:ln w="12192">
            <a:solidFill>
              <a:srgbClr val="000000"/>
            </a:solidFill>
          </a:ln>
        </p:spPr>
        <p:txBody>
          <a:bodyPr wrap="square" lIns="0" tIns="0" rIns="0" bIns="0" rtlCol="0"/>
          <a:lstStyle/>
          <a:p>
            <a:endParaRPr sz="1350"/>
          </a:p>
        </p:txBody>
      </p:sp>
      <p:sp>
        <p:nvSpPr>
          <p:cNvPr id="50" name="object 31"/>
          <p:cNvSpPr txBox="1"/>
          <p:nvPr/>
        </p:nvSpPr>
        <p:spPr>
          <a:xfrm>
            <a:off x="2384596" y="1682809"/>
            <a:ext cx="2217420" cy="1292662"/>
          </a:xfrm>
          <a:prstGeom prst="rect">
            <a:avLst/>
          </a:prstGeom>
        </p:spPr>
        <p:txBody>
          <a:bodyPr vert="horz" wrap="square" lIns="0" tIns="0" rIns="0" bIns="0" rtlCol="0">
            <a:spAutoFit/>
          </a:bodyPr>
          <a:lstStyle/>
          <a:p>
            <a:pPr marR="66199" algn="ctr"/>
            <a:r>
              <a:rPr sz="1050" b="1" spc="-4" dirty="0">
                <a:latin typeface="Arial"/>
                <a:cs typeface="Arial"/>
              </a:rPr>
              <a:t>194</a:t>
            </a:r>
            <a:r>
              <a:rPr sz="1050" b="1" dirty="0">
                <a:latin typeface="Arial"/>
                <a:cs typeface="Arial"/>
              </a:rPr>
              <a:t>4</a:t>
            </a:r>
            <a:endParaRPr sz="1050">
              <a:latin typeface="Arial"/>
              <a:cs typeface="Arial"/>
            </a:endParaRPr>
          </a:p>
          <a:p>
            <a:pPr marL="65246" marR="60960" algn="ctr"/>
            <a:r>
              <a:rPr sz="1050" spc="-4" dirty="0">
                <a:latin typeface="Arial"/>
                <a:cs typeface="Arial"/>
              </a:rPr>
              <a:t>16</a:t>
            </a:r>
            <a:r>
              <a:rPr sz="1050" dirty="0">
                <a:latin typeface="Arial"/>
                <a:cs typeface="Arial"/>
              </a:rPr>
              <a:t>%</a:t>
            </a:r>
            <a:r>
              <a:rPr sz="1050" spc="-8" dirty="0">
                <a:latin typeface="Arial"/>
                <a:cs typeface="Arial"/>
              </a:rPr>
              <a:t> </a:t>
            </a:r>
            <a:r>
              <a:rPr sz="1050" spc="-4" dirty="0">
                <a:latin typeface="Arial"/>
                <a:cs typeface="Arial"/>
              </a:rPr>
              <a:t>o</a:t>
            </a:r>
            <a:r>
              <a:rPr sz="1050" dirty="0">
                <a:latin typeface="Arial"/>
                <a:cs typeface="Arial"/>
              </a:rPr>
              <a:t>f</a:t>
            </a:r>
            <a:r>
              <a:rPr sz="1050" spc="-11"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a:t>
            </a:r>
            <a:r>
              <a:rPr sz="1050" spc="-15" dirty="0">
                <a:latin typeface="Arial"/>
                <a:cs typeface="Arial"/>
              </a:rPr>
              <a:t> </a:t>
            </a:r>
            <a:r>
              <a:rPr sz="1050" spc="-4" dirty="0">
                <a:latin typeface="Arial"/>
                <a:cs typeface="Arial"/>
              </a:rPr>
              <a:t>1</a:t>
            </a:r>
            <a:r>
              <a:rPr sz="1050" spc="4" dirty="0">
                <a:latin typeface="Arial"/>
                <a:cs typeface="Arial"/>
              </a:rPr>
              <a:t>.</a:t>
            </a:r>
            <a:r>
              <a:rPr sz="1050" spc="-4" dirty="0">
                <a:latin typeface="Arial"/>
                <a:cs typeface="Arial"/>
              </a:rPr>
              <a:t>2</a:t>
            </a:r>
            <a:r>
              <a:rPr sz="1050" dirty="0">
                <a:latin typeface="Arial"/>
                <a:cs typeface="Arial"/>
              </a:rPr>
              <a:t>M</a:t>
            </a:r>
            <a:r>
              <a:rPr sz="1050" spc="-26" dirty="0">
                <a:latin typeface="Arial"/>
                <a:cs typeface="Arial"/>
              </a:rPr>
              <a:t> </a:t>
            </a:r>
            <a:r>
              <a:rPr sz="1050" spc="4"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a:t>
            </a:r>
            <a:r>
              <a:rPr sz="1050" dirty="0">
                <a:latin typeface="Arial"/>
                <a:cs typeface="Arial"/>
              </a:rPr>
              <a:t>n</a:t>
            </a:r>
            <a:r>
              <a:rPr sz="1050" spc="-8" dirty="0">
                <a:latin typeface="Arial"/>
                <a:cs typeface="Arial"/>
              </a:rPr>
              <a:t> </a:t>
            </a:r>
            <a:r>
              <a:rPr sz="1050" spc="-4" dirty="0">
                <a:latin typeface="Arial"/>
                <a:cs typeface="Arial"/>
              </a:rPr>
              <a:t>e</a:t>
            </a:r>
            <a:r>
              <a:rPr sz="1050" spc="-8" dirty="0">
                <a:latin typeface="Arial"/>
                <a:cs typeface="Arial"/>
              </a:rPr>
              <a:t>m</a:t>
            </a:r>
            <a:r>
              <a:rPr sz="1050" spc="-4" dirty="0">
                <a:latin typeface="Arial"/>
                <a:cs typeface="Arial"/>
              </a:rPr>
              <a:t>p</a:t>
            </a:r>
            <a:r>
              <a:rPr sz="1050" dirty="0">
                <a:latin typeface="Arial"/>
                <a:cs typeface="Arial"/>
              </a:rPr>
              <a:t>l</a:t>
            </a:r>
            <a:r>
              <a:rPr sz="1050" spc="-4" dirty="0">
                <a:latin typeface="Arial"/>
                <a:cs typeface="Arial"/>
              </a:rPr>
              <a:t>o</a:t>
            </a:r>
            <a:r>
              <a:rPr sz="1050" spc="-15" dirty="0">
                <a:latin typeface="Arial"/>
                <a:cs typeface="Arial"/>
              </a:rPr>
              <a:t>y</a:t>
            </a:r>
            <a:r>
              <a:rPr sz="1050" spc="-4" dirty="0">
                <a:latin typeface="Arial"/>
                <a:cs typeface="Arial"/>
              </a:rPr>
              <a:t>ees </a:t>
            </a:r>
            <a:r>
              <a:rPr sz="1050" spc="11" dirty="0">
                <a:latin typeface="Arial"/>
                <a:cs typeface="Arial"/>
              </a:rPr>
              <a:t>W</a:t>
            </a:r>
            <a:r>
              <a:rPr sz="1050" spc="-4" dirty="0">
                <a:latin typeface="Arial"/>
                <a:cs typeface="Arial"/>
              </a:rPr>
              <a:t>e</a:t>
            </a:r>
            <a:r>
              <a:rPr sz="1050" dirty="0">
                <a:latin typeface="Arial"/>
                <a:cs typeface="Arial"/>
              </a:rPr>
              <a:t>re</a:t>
            </a:r>
            <a:r>
              <a:rPr sz="1050" spc="-34" dirty="0">
                <a:latin typeface="Arial"/>
                <a:cs typeface="Arial"/>
              </a:rPr>
              <a:t> </a:t>
            </a:r>
            <a:r>
              <a:rPr sz="1050" spc="-15" dirty="0">
                <a:latin typeface="Arial"/>
                <a:cs typeface="Arial"/>
              </a:rPr>
              <a:t>w</a:t>
            </a:r>
            <a:r>
              <a:rPr sz="1050" spc="-4" dirty="0">
                <a:latin typeface="Arial"/>
                <a:cs typeface="Arial"/>
              </a:rPr>
              <a:t>o</a:t>
            </a:r>
            <a:r>
              <a:rPr sz="1050" spc="-8" dirty="0">
                <a:latin typeface="Arial"/>
                <a:cs typeface="Arial"/>
              </a:rPr>
              <a:t>m</a:t>
            </a:r>
            <a:r>
              <a:rPr sz="1050" spc="-4" dirty="0">
                <a:latin typeface="Arial"/>
                <a:cs typeface="Arial"/>
              </a:rPr>
              <a:t>en</a:t>
            </a:r>
            <a:r>
              <a:rPr sz="1050" dirty="0">
                <a:latin typeface="Arial"/>
                <a:cs typeface="Arial"/>
              </a:rPr>
              <a:t>. </a:t>
            </a:r>
            <a:r>
              <a:rPr sz="1050" spc="-4" dirty="0">
                <a:latin typeface="Arial"/>
                <a:cs typeface="Arial"/>
              </a:rPr>
              <a:t>1</a:t>
            </a:r>
            <a:r>
              <a:rPr sz="1050" dirty="0">
                <a:latin typeface="Arial"/>
                <a:cs typeface="Arial"/>
              </a:rPr>
              <a:t>K</a:t>
            </a:r>
            <a:r>
              <a:rPr sz="1050" spc="-8" dirty="0">
                <a:latin typeface="Arial"/>
                <a:cs typeface="Arial"/>
              </a:rPr>
              <a:t> </a:t>
            </a:r>
            <a:r>
              <a:rPr sz="1050" spc="4" dirty="0">
                <a:latin typeface="Arial"/>
                <a:cs typeface="Arial"/>
              </a:rPr>
              <a:t>s</a:t>
            </a:r>
            <a:r>
              <a:rPr sz="1050" spc="-4" dirty="0">
                <a:latin typeface="Arial"/>
                <a:cs typeface="Arial"/>
              </a:rPr>
              <a:t>e</a:t>
            </a:r>
            <a:r>
              <a:rPr sz="1050" dirty="0">
                <a:latin typeface="Arial"/>
                <a:cs typeface="Arial"/>
              </a:rPr>
              <a:t>r</a:t>
            </a:r>
            <a:r>
              <a:rPr sz="1050" spc="-15" dirty="0">
                <a:latin typeface="Arial"/>
                <a:cs typeface="Arial"/>
              </a:rPr>
              <a:t>v</a:t>
            </a:r>
            <a:r>
              <a:rPr sz="1050" spc="-4" dirty="0">
                <a:latin typeface="Arial"/>
                <a:cs typeface="Arial"/>
              </a:rPr>
              <a:t>e</a:t>
            </a:r>
            <a:r>
              <a:rPr sz="1050" dirty="0">
                <a:latin typeface="Arial"/>
                <a:cs typeface="Arial"/>
              </a:rPr>
              <a:t>d</a:t>
            </a:r>
            <a:r>
              <a:rPr sz="1050" spc="-15" dirty="0">
                <a:latin typeface="Arial"/>
                <a:cs typeface="Arial"/>
              </a:rPr>
              <a:t> </a:t>
            </a:r>
            <a:r>
              <a:rPr sz="1050" spc="-4" dirty="0">
                <a:latin typeface="Arial"/>
                <a:cs typeface="Arial"/>
              </a:rPr>
              <a:t>as</a:t>
            </a:r>
            <a:endParaRPr sz="1050">
              <a:latin typeface="Arial"/>
              <a:cs typeface="Arial"/>
            </a:endParaRPr>
          </a:p>
          <a:p>
            <a:pPr marL="9525" marR="3810" algn="ctr"/>
            <a:r>
              <a:rPr sz="1050" spc="-4" dirty="0">
                <a:latin typeface="Arial"/>
                <a:cs typeface="Arial"/>
              </a:rPr>
              <a:t>A</a:t>
            </a:r>
            <a:r>
              <a:rPr sz="1050" dirty="0">
                <a:latin typeface="Arial"/>
                <a:cs typeface="Arial"/>
              </a:rPr>
              <a:t>ir</a:t>
            </a:r>
            <a:r>
              <a:rPr sz="1050" spc="-4" dirty="0">
                <a:latin typeface="Arial"/>
                <a:cs typeface="Arial"/>
              </a:rPr>
              <a:t>p</a:t>
            </a:r>
            <a:r>
              <a:rPr sz="1050" dirty="0">
                <a:latin typeface="Arial"/>
                <a:cs typeface="Arial"/>
              </a:rPr>
              <a:t>l</a:t>
            </a:r>
            <a:r>
              <a:rPr sz="1050" spc="-4" dirty="0">
                <a:latin typeface="Arial"/>
                <a:cs typeface="Arial"/>
              </a:rPr>
              <a:t>an</a:t>
            </a:r>
            <a:r>
              <a:rPr sz="1050" dirty="0">
                <a:latin typeface="Arial"/>
                <a:cs typeface="Arial"/>
              </a:rPr>
              <a:t>e</a:t>
            </a:r>
            <a:r>
              <a:rPr sz="1050" spc="-26" dirty="0">
                <a:latin typeface="Arial"/>
                <a:cs typeface="Arial"/>
              </a:rPr>
              <a:t> </a:t>
            </a:r>
            <a:r>
              <a:rPr sz="1050" spc="-8" dirty="0">
                <a:latin typeface="Arial"/>
                <a:cs typeface="Arial"/>
              </a:rPr>
              <a:t>m</a:t>
            </a:r>
            <a:r>
              <a:rPr sz="1050" spc="-4" dirty="0">
                <a:latin typeface="Arial"/>
                <a:cs typeface="Arial"/>
              </a:rPr>
              <a:t>e</a:t>
            </a:r>
            <a:r>
              <a:rPr sz="1050" spc="4" dirty="0">
                <a:latin typeface="Arial"/>
                <a:cs typeface="Arial"/>
              </a:rPr>
              <a:t>c</a:t>
            </a:r>
            <a:r>
              <a:rPr sz="1050" spc="-4" dirty="0">
                <a:latin typeface="Arial"/>
                <a:cs typeface="Arial"/>
              </a:rPr>
              <a:t>han</a:t>
            </a:r>
            <a:r>
              <a:rPr sz="1050" dirty="0">
                <a:latin typeface="Arial"/>
                <a:cs typeface="Arial"/>
              </a:rPr>
              <a:t>i</a:t>
            </a:r>
            <a:r>
              <a:rPr sz="1050" spc="4" dirty="0">
                <a:latin typeface="Arial"/>
                <a:cs typeface="Arial"/>
              </a:rPr>
              <a:t>cs</a:t>
            </a:r>
            <a:r>
              <a:rPr sz="1050" dirty="0">
                <a:latin typeface="Arial"/>
                <a:cs typeface="Arial"/>
              </a:rPr>
              <a:t>,</a:t>
            </a:r>
            <a:r>
              <a:rPr sz="1050" spc="-38" dirty="0">
                <a:latin typeface="Arial"/>
                <a:cs typeface="Arial"/>
              </a:rPr>
              <a:t> </a:t>
            </a:r>
            <a:r>
              <a:rPr sz="1050" spc="4" dirty="0">
                <a:latin typeface="Arial"/>
                <a:cs typeface="Arial"/>
              </a:rPr>
              <a:t>s</a:t>
            </a:r>
            <a:r>
              <a:rPr sz="1050" spc="-4" dirty="0">
                <a:latin typeface="Arial"/>
                <a:cs typeface="Arial"/>
              </a:rPr>
              <a:t>e</a:t>
            </a:r>
            <a:r>
              <a:rPr sz="1050" dirty="0">
                <a:latin typeface="Arial"/>
                <a:cs typeface="Arial"/>
              </a:rPr>
              <a:t>r</a:t>
            </a:r>
            <a:r>
              <a:rPr sz="1050" spc="-15" dirty="0">
                <a:latin typeface="Arial"/>
                <a:cs typeface="Arial"/>
              </a:rPr>
              <a:t>v</a:t>
            </a:r>
            <a:r>
              <a:rPr sz="1050" spc="-4" dirty="0">
                <a:latin typeface="Arial"/>
                <a:cs typeface="Arial"/>
              </a:rPr>
              <a:t>e</a:t>
            </a:r>
            <a:r>
              <a:rPr sz="1050" dirty="0">
                <a:latin typeface="Arial"/>
                <a:cs typeface="Arial"/>
              </a:rPr>
              <a:t>d</a:t>
            </a:r>
            <a:r>
              <a:rPr sz="1050" spc="-15" dirty="0">
                <a:latin typeface="Arial"/>
                <a:cs typeface="Arial"/>
              </a:rPr>
              <a:t> </a:t>
            </a:r>
            <a:r>
              <a:rPr sz="1050" spc="-4" dirty="0">
                <a:latin typeface="Arial"/>
                <a:cs typeface="Arial"/>
              </a:rPr>
              <a:t>a</a:t>
            </a:r>
            <a:r>
              <a:rPr sz="1050" dirty="0">
                <a:latin typeface="Arial"/>
                <a:cs typeface="Arial"/>
              </a:rPr>
              <a:t>s </a:t>
            </a:r>
            <a:r>
              <a:rPr sz="1050" spc="-4" dirty="0">
                <a:latin typeface="Arial"/>
                <a:cs typeface="Arial"/>
              </a:rPr>
              <a:t>p</a:t>
            </a:r>
            <a:r>
              <a:rPr sz="1050" dirty="0">
                <a:latin typeface="Arial"/>
                <a:cs typeface="Arial"/>
              </a:rPr>
              <a:t>il</a:t>
            </a:r>
            <a:r>
              <a:rPr sz="1050" spc="-4" dirty="0">
                <a:latin typeface="Arial"/>
                <a:cs typeface="Arial"/>
              </a:rPr>
              <a:t>o</a:t>
            </a:r>
            <a:r>
              <a:rPr sz="1050" spc="4" dirty="0">
                <a:latin typeface="Arial"/>
                <a:cs typeface="Arial"/>
              </a:rPr>
              <a:t>ts</a:t>
            </a:r>
            <a:r>
              <a:rPr sz="1050" dirty="0">
                <a:latin typeface="Arial"/>
                <a:cs typeface="Arial"/>
              </a:rPr>
              <a:t>, </a:t>
            </a:r>
            <a:r>
              <a:rPr sz="1050" spc="-8" dirty="0">
                <a:latin typeface="Arial"/>
                <a:cs typeface="Arial"/>
              </a:rPr>
              <a:t>F</a:t>
            </a:r>
            <a:r>
              <a:rPr sz="1050" spc="-4" dirty="0">
                <a:latin typeface="Arial"/>
                <a:cs typeface="Arial"/>
              </a:rPr>
              <a:t>e</a:t>
            </a:r>
            <a:r>
              <a:rPr sz="1050" dirty="0">
                <a:latin typeface="Arial"/>
                <a:cs typeface="Arial"/>
              </a:rPr>
              <a:t>rr</a:t>
            </a:r>
            <a:r>
              <a:rPr sz="1050" spc="-15" dirty="0">
                <a:latin typeface="Arial"/>
                <a:cs typeface="Arial"/>
              </a:rPr>
              <a:t>y</a:t>
            </a:r>
            <a:r>
              <a:rPr sz="1050" dirty="0">
                <a:latin typeface="Arial"/>
                <a:cs typeface="Arial"/>
              </a:rPr>
              <a:t>i</a:t>
            </a:r>
            <a:r>
              <a:rPr sz="1050" spc="-4" dirty="0">
                <a:latin typeface="Arial"/>
                <a:cs typeface="Arial"/>
              </a:rPr>
              <a:t>n</a:t>
            </a:r>
            <a:r>
              <a:rPr sz="1050" dirty="0">
                <a:latin typeface="Arial"/>
                <a:cs typeface="Arial"/>
              </a:rPr>
              <a:t>g</a:t>
            </a:r>
            <a:r>
              <a:rPr sz="1050" spc="-15" dirty="0">
                <a:latin typeface="Arial"/>
                <a:cs typeface="Arial"/>
              </a:rPr>
              <a:t> </a:t>
            </a:r>
            <a:r>
              <a:rPr sz="1050" spc="-4" dirty="0">
                <a:latin typeface="Arial"/>
                <a:cs typeface="Arial"/>
              </a:rPr>
              <a:t>a</a:t>
            </a:r>
            <a:r>
              <a:rPr sz="1050" dirty="0">
                <a:latin typeface="Arial"/>
                <a:cs typeface="Arial"/>
              </a:rPr>
              <a:t>ir</a:t>
            </a:r>
            <a:r>
              <a:rPr sz="1050" spc="4" dirty="0">
                <a:latin typeface="Arial"/>
                <a:cs typeface="Arial"/>
              </a:rPr>
              <a:t>c</a:t>
            </a:r>
            <a:r>
              <a:rPr sz="1050" dirty="0">
                <a:latin typeface="Arial"/>
                <a:cs typeface="Arial"/>
              </a:rPr>
              <a:t>r</a:t>
            </a:r>
            <a:r>
              <a:rPr sz="1050" spc="-4" dirty="0">
                <a:latin typeface="Arial"/>
                <a:cs typeface="Arial"/>
              </a:rPr>
              <a:t>a</a:t>
            </a:r>
            <a:r>
              <a:rPr sz="1050" spc="4" dirty="0">
                <a:latin typeface="Arial"/>
                <a:cs typeface="Arial"/>
              </a:rPr>
              <a:t>f</a:t>
            </a:r>
            <a:r>
              <a:rPr sz="1050" dirty="0">
                <a:latin typeface="Arial"/>
                <a:cs typeface="Arial"/>
              </a:rPr>
              <a:t>t</a:t>
            </a:r>
            <a:r>
              <a:rPr sz="1050" spc="-30" dirty="0">
                <a:latin typeface="Arial"/>
                <a:cs typeface="Arial"/>
              </a:rPr>
              <a:t> </a:t>
            </a:r>
            <a:r>
              <a:rPr sz="1050" spc="-4" dirty="0">
                <a:latin typeface="Arial"/>
                <a:cs typeface="Arial"/>
              </a:rPr>
              <a:t>an</a:t>
            </a:r>
            <a:r>
              <a:rPr sz="1050" dirty="0">
                <a:latin typeface="Arial"/>
                <a:cs typeface="Arial"/>
              </a:rPr>
              <a:t>d</a:t>
            </a:r>
            <a:r>
              <a:rPr sz="1050" spc="-15" dirty="0">
                <a:latin typeface="Arial"/>
                <a:cs typeface="Arial"/>
              </a:rPr>
              <a:t> </a:t>
            </a:r>
            <a:r>
              <a:rPr sz="1050" spc="4" dirty="0">
                <a:latin typeface="Arial"/>
                <a:cs typeface="Arial"/>
              </a:rPr>
              <a:t>t</a:t>
            </a:r>
            <a:r>
              <a:rPr sz="1050" spc="-4" dirty="0">
                <a:latin typeface="Arial"/>
                <a:cs typeface="Arial"/>
              </a:rPr>
              <a:t>o</a:t>
            </a:r>
            <a:r>
              <a:rPr sz="1050" spc="-15" dirty="0">
                <a:latin typeface="Arial"/>
                <a:cs typeface="Arial"/>
              </a:rPr>
              <a:t>w</a:t>
            </a:r>
            <a:r>
              <a:rPr sz="1050" dirty="0">
                <a:latin typeface="Arial"/>
                <a:cs typeface="Arial"/>
              </a:rPr>
              <a:t>i</a:t>
            </a:r>
            <a:r>
              <a:rPr sz="1050" spc="-4" dirty="0">
                <a:latin typeface="Arial"/>
                <a:cs typeface="Arial"/>
              </a:rPr>
              <a:t>n</a:t>
            </a:r>
            <a:r>
              <a:rPr sz="1050" dirty="0">
                <a:latin typeface="Arial"/>
                <a:cs typeface="Arial"/>
              </a:rPr>
              <a:t>g</a:t>
            </a:r>
            <a:r>
              <a:rPr sz="1050" spc="-8" dirty="0">
                <a:latin typeface="Arial"/>
                <a:cs typeface="Arial"/>
              </a:rPr>
              <a:t> </a:t>
            </a:r>
            <a:r>
              <a:rPr sz="1050" spc="4" dirty="0">
                <a:latin typeface="Arial"/>
                <a:cs typeface="Arial"/>
              </a:rPr>
              <a:t>t</a:t>
            </a:r>
            <a:r>
              <a:rPr sz="1050" spc="-4" dirty="0">
                <a:latin typeface="Arial"/>
                <a:cs typeface="Arial"/>
              </a:rPr>
              <a:t>a</a:t>
            </a:r>
            <a:r>
              <a:rPr sz="1050" dirty="0">
                <a:latin typeface="Arial"/>
                <a:cs typeface="Arial"/>
              </a:rPr>
              <a:t>r</a:t>
            </a:r>
            <a:r>
              <a:rPr sz="1050" spc="-4" dirty="0">
                <a:latin typeface="Arial"/>
                <a:cs typeface="Arial"/>
              </a:rPr>
              <a:t>ge</a:t>
            </a:r>
            <a:r>
              <a:rPr sz="1050" spc="4" dirty="0">
                <a:latin typeface="Arial"/>
                <a:cs typeface="Arial"/>
              </a:rPr>
              <a:t>t</a:t>
            </a:r>
            <a:r>
              <a:rPr sz="1050" spc="-8" dirty="0">
                <a:latin typeface="Arial"/>
                <a:cs typeface="Arial"/>
              </a:rPr>
              <a:t>s</a:t>
            </a:r>
            <a:r>
              <a:rPr sz="1050" dirty="0">
                <a:latin typeface="Arial"/>
                <a:cs typeface="Arial"/>
              </a:rPr>
              <a:t>.</a:t>
            </a:r>
            <a:endParaRPr sz="1050">
              <a:latin typeface="Arial"/>
              <a:cs typeface="Arial"/>
            </a:endParaRPr>
          </a:p>
          <a:p>
            <a:pPr marL="301943" marR="296228" algn="ct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an</a:t>
            </a:r>
            <a:r>
              <a:rPr sz="1050" dirty="0">
                <a:latin typeface="Arial"/>
                <a:cs typeface="Arial"/>
              </a:rPr>
              <a:t>s</a:t>
            </a:r>
            <a:r>
              <a:rPr sz="1050" spc="8" dirty="0">
                <a:latin typeface="Arial"/>
                <a:cs typeface="Arial"/>
              </a:rPr>
              <a:t> </a:t>
            </a:r>
            <a:r>
              <a:rPr sz="1050" spc="-15" dirty="0">
                <a:latin typeface="Arial"/>
                <a:cs typeface="Arial"/>
              </a:rPr>
              <a:t>w</a:t>
            </a:r>
            <a:r>
              <a:rPr sz="1050" spc="-4" dirty="0">
                <a:latin typeface="Arial"/>
                <a:cs typeface="Arial"/>
              </a:rPr>
              <a:t>e</a:t>
            </a:r>
            <a:r>
              <a:rPr sz="1050" dirty="0">
                <a:latin typeface="Arial"/>
                <a:cs typeface="Arial"/>
              </a:rPr>
              <a:t>re</a:t>
            </a:r>
            <a:r>
              <a:rPr sz="1050" spc="-8" dirty="0">
                <a:latin typeface="Arial"/>
                <a:cs typeface="Arial"/>
              </a:rPr>
              <a:t> </a:t>
            </a:r>
            <a:r>
              <a:rPr sz="1050" spc="-4" dirty="0">
                <a:latin typeface="Arial"/>
                <a:cs typeface="Arial"/>
              </a:rPr>
              <a:t>h</a:t>
            </a:r>
            <a:r>
              <a:rPr sz="1050" dirty="0">
                <a:latin typeface="Arial"/>
                <a:cs typeface="Arial"/>
              </a:rPr>
              <a:t>ir</a:t>
            </a:r>
            <a:r>
              <a:rPr sz="1050" spc="-4" dirty="0">
                <a:latin typeface="Arial"/>
                <a:cs typeface="Arial"/>
              </a:rPr>
              <a:t>e</a:t>
            </a:r>
            <a:r>
              <a:rPr sz="1050" dirty="0">
                <a:latin typeface="Arial"/>
                <a:cs typeface="Arial"/>
              </a:rPr>
              <a:t>d</a:t>
            </a:r>
            <a:r>
              <a:rPr sz="1050" spc="-15" dirty="0">
                <a:latin typeface="Arial"/>
                <a:cs typeface="Arial"/>
              </a:rPr>
              <a:t> w</a:t>
            </a:r>
            <a:r>
              <a:rPr sz="1050" dirty="0">
                <a:latin typeface="Arial"/>
                <a:cs typeface="Arial"/>
              </a:rPr>
              <a:t>i</a:t>
            </a:r>
            <a:r>
              <a:rPr sz="1050" spc="4" dirty="0">
                <a:latin typeface="Arial"/>
                <a:cs typeface="Arial"/>
              </a:rPr>
              <a:t>t</a:t>
            </a:r>
            <a:r>
              <a:rPr sz="1050" spc="-4" dirty="0">
                <a:latin typeface="Arial"/>
                <a:cs typeface="Arial"/>
              </a:rPr>
              <a:t>hou</a:t>
            </a:r>
            <a:r>
              <a:rPr sz="1050" dirty="0">
                <a:latin typeface="Arial"/>
                <a:cs typeface="Arial"/>
              </a:rPr>
              <a:t>t n</a:t>
            </a:r>
            <a:r>
              <a:rPr sz="1050" spc="-4" dirty="0">
                <a:latin typeface="Arial"/>
                <a:cs typeface="Arial"/>
              </a:rPr>
              <a:t>e</a:t>
            </a:r>
            <a:r>
              <a:rPr sz="1050" spc="4" dirty="0">
                <a:latin typeface="Arial"/>
                <a:cs typeface="Arial"/>
              </a:rPr>
              <a:t>c</a:t>
            </a:r>
            <a:r>
              <a:rPr sz="1050" spc="-4" dirty="0">
                <a:latin typeface="Arial"/>
                <a:cs typeface="Arial"/>
              </a:rPr>
              <a:t>e</a:t>
            </a:r>
            <a:r>
              <a:rPr sz="1050" spc="4" dirty="0">
                <a:latin typeface="Arial"/>
                <a:cs typeface="Arial"/>
              </a:rPr>
              <a:t>ss</a:t>
            </a:r>
            <a:r>
              <a:rPr sz="1050" spc="-11" dirty="0">
                <a:latin typeface="Arial"/>
                <a:cs typeface="Arial"/>
              </a:rPr>
              <a:t>a</a:t>
            </a:r>
            <a:r>
              <a:rPr sz="1050" dirty="0">
                <a:latin typeface="Arial"/>
                <a:cs typeface="Arial"/>
              </a:rPr>
              <a:t>ry</a:t>
            </a:r>
            <a:r>
              <a:rPr sz="1050" spc="-38" dirty="0">
                <a:latin typeface="Arial"/>
                <a:cs typeface="Arial"/>
              </a:rPr>
              <a:t> </a:t>
            </a:r>
            <a:r>
              <a:rPr sz="1050" spc="4" dirty="0">
                <a:latin typeface="Arial"/>
                <a:cs typeface="Arial"/>
              </a:rPr>
              <a:t>sk</a:t>
            </a:r>
            <a:r>
              <a:rPr sz="1050" dirty="0">
                <a:latin typeface="Arial"/>
                <a:cs typeface="Arial"/>
              </a:rPr>
              <a:t>ill</a:t>
            </a:r>
            <a:r>
              <a:rPr sz="1050" spc="4" dirty="0">
                <a:latin typeface="Arial"/>
                <a:cs typeface="Arial"/>
              </a:rPr>
              <a:t>s</a:t>
            </a:r>
            <a:r>
              <a:rPr sz="1050" dirty="0">
                <a:latin typeface="Arial"/>
                <a:cs typeface="Arial"/>
              </a:rPr>
              <a:t>,</a:t>
            </a:r>
            <a:r>
              <a:rPr sz="1050" spc="-19" dirty="0">
                <a:latin typeface="Arial"/>
                <a:cs typeface="Arial"/>
              </a:rPr>
              <a:t> </a:t>
            </a:r>
            <a:r>
              <a:rPr sz="1050" spc="-4" dirty="0">
                <a:latin typeface="Arial"/>
                <a:cs typeface="Arial"/>
              </a:rPr>
              <a:t>an</a:t>
            </a:r>
            <a:r>
              <a:rPr sz="1050" dirty="0">
                <a:latin typeface="Arial"/>
                <a:cs typeface="Arial"/>
              </a:rPr>
              <a:t>d</a:t>
            </a:r>
            <a:r>
              <a:rPr sz="1050" spc="-15" dirty="0">
                <a:latin typeface="Arial"/>
                <a:cs typeface="Arial"/>
              </a:rPr>
              <a:t> </a:t>
            </a:r>
            <a:r>
              <a:rPr sz="1050" spc="-4" dirty="0">
                <a:latin typeface="Arial"/>
                <a:cs typeface="Arial"/>
              </a:rPr>
              <a:t>ne</a:t>
            </a:r>
            <a:r>
              <a:rPr sz="1050" dirty="0">
                <a:latin typeface="Arial"/>
                <a:cs typeface="Arial"/>
              </a:rPr>
              <a:t>w </a:t>
            </a:r>
            <a:r>
              <a:rPr sz="1050" spc="4" dirty="0">
                <a:latin typeface="Arial"/>
                <a:cs typeface="Arial"/>
              </a:rPr>
              <a:t>t</a:t>
            </a:r>
            <a:r>
              <a:rPr sz="1050" dirty="0">
                <a:latin typeface="Arial"/>
                <a:cs typeface="Arial"/>
              </a:rPr>
              <a:t>r</a:t>
            </a:r>
            <a:r>
              <a:rPr sz="1050" spc="-4" dirty="0">
                <a:latin typeface="Arial"/>
                <a:cs typeface="Arial"/>
              </a:rPr>
              <a:t>a</a:t>
            </a:r>
            <a:r>
              <a:rPr sz="1050" dirty="0">
                <a:latin typeface="Arial"/>
                <a:cs typeface="Arial"/>
              </a:rPr>
              <a:t>i</a:t>
            </a:r>
            <a:r>
              <a:rPr sz="1050" spc="-4" dirty="0">
                <a:latin typeface="Arial"/>
                <a:cs typeface="Arial"/>
              </a:rPr>
              <a:t>n</a:t>
            </a:r>
            <a:r>
              <a:rPr sz="1050" dirty="0">
                <a:latin typeface="Arial"/>
                <a:cs typeface="Arial"/>
              </a:rPr>
              <a:t>i</a:t>
            </a:r>
            <a:r>
              <a:rPr sz="1050" spc="-4" dirty="0">
                <a:latin typeface="Arial"/>
                <a:cs typeface="Arial"/>
              </a:rPr>
              <a:t>n</a:t>
            </a:r>
            <a:r>
              <a:rPr sz="1050" dirty="0">
                <a:latin typeface="Arial"/>
                <a:cs typeface="Arial"/>
              </a:rPr>
              <a:t>g</a:t>
            </a:r>
            <a:r>
              <a:rPr sz="1050" spc="-26" dirty="0">
                <a:latin typeface="Arial"/>
                <a:cs typeface="Arial"/>
              </a:rPr>
              <a:t> </a:t>
            </a:r>
            <a:r>
              <a:rPr sz="1050" spc="-15" dirty="0">
                <a:latin typeface="Arial"/>
                <a:cs typeface="Arial"/>
              </a:rPr>
              <a:t>w</a:t>
            </a:r>
            <a:r>
              <a:rPr sz="1050" spc="-4" dirty="0">
                <a:latin typeface="Arial"/>
                <a:cs typeface="Arial"/>
              </a:rPr>
              <a:t>a</a:t>
            </a:r>
            <a:r>
              <a:rPr sz="1050" dirty="0">
                <a:latin typeface="Arial"/>
                <a:cs typeface="Arial"/>
              </a:rPr>
              <a:t>s </a:t>
            </a:r>
            <a:r>
              <a:rPr sz="1050" spc="-4" dirty="0">
                <a:latin typeface="Arial"/>
                <a:cs typeface="Arial"/>
              </a:rPr>
              <a:t>p</a:t>
            </a:r>
            <a:r>
              <a:rPr sz="1050" dirty="0">
                <a:latin typeface="Arial"/>
                <a:cs typeface="Arial"/>
              </a:rPr>
              <a:t>r</a:t>
            </a:r>
            <a:r>
              <a:rPr sz="1050" spc="-4" dirty="0">
                <a:latin typeface="Arial"/>
                <a:cs typeface="Arial"/>
              </a:rPr>
              <a:t>o</a:t>
            </a:r>
            <a:r>
              <a:rPr sz="1050" spc="-15" dirty="0">
                <a:latin typeface="Arial"/>
                <a:cs typeface="Arial"/>
              </a:rPr>
              <a:t>v</a:t>
            </a:r>
            <a:r>
              <a:rPr sz="1050" dirty="0">
                <a:latin typeface="Arial"/>
                <a:cs typeface="Arial"/>
              </a:rPr>
              <a:t>i</a:t>
            </a:r>
            <a:r>
              <a:rPr sz="1050" spc="-4" dirty="0">
                <a:latin typeface="Arial"/>
                <a:cs typeface="Arial"/>
              </a:rPr>
              <a:t>ded</a:t>
            </a:r>
            <a:r>
              <a:rPr sz="1050" dirty="0">
                <a:latin typeface="Arial"/>
                <a:cs typeface="Arial"/>
              </a:rPr>
              <a:t>.</a:t>
            </a:r>
            <a:endParaRPr sz="1050">
              <a:latin typeface="Arial"/>
              <a:cs typeface="Arial"/>
            </a:endParaRPr>
          </a:p>
        </p:txBody>
      </p:sp>
      <p:sp>
        <p:nvSpPr>
          <p:cNvPr id="51" name="object 32"/>
          <p:cNvSpPr/>
          <p:nvPr/>
        </p:nvSpPr>
        <p:spPr>
          <a:xfrm>
            <a:off x="2812923" y="4495418"/>
            <a:ext cx="875824" cy="1039178"/>
          </a:xfrm>
          <a:custGeom>
            <a:avLst/>
            <a:gdLst/>
            <a:ahLst/>
            <a:cxnLst/>
            <a:rect l="l" t="t" r="r" b="b"/>
            <a:pathLst>
              <a:path w="1167764" h="1385570">
                <a:moveTo>
                  <a:pt x="0" y="0"/>
                </a:moveTo>
                <a:lnTo>
                  <a:pt x="1167384" y="0"/>
                </a:lnTo>
                <a:lnTo>
                  <a:pt x="1167384" y="1385315"/>
                </a:lnTo>
                <a:lnTo>
                  <a:pt x="0" y="1385315"/>
                </a:lnTo>
                <a:lnTo>
                  <a:pt x="0" y="0"/>
                </a:lnTo>
                <a:close/>
              </a:path>
            </a:pathLst>
          </a:custGeom>
          <a:ln w="12192">
            <a:solidFill>
              <a:srgbClr val="000000"/>
            </a:solidFill>
          </a:ln>
        </p:spPr>
        <p:txBody>
          <a:bodyPr wrap="square" lIns="0" tIns="0" rIns="0" bIns="0" rtlCol="0"/>
          <a:lstStyle/>
          <a:p>
            <a:endParaRPr sz="1350"/>
          </a:p>
        </p:txBody>
      </p:sp>
      <p:sp>
        <p:nvSpPr>
          <p:cNvPr id="52" name="object 33"/>
          <p:cNvSpPr txBox="1"/>
          <p:nvPr/>
        </p:nvSpPr>
        <p:spPr>
          <a:xfrm>
            <a:off x="2852248" y="4541384"/>
            <a:ext cx="795338" cy="969496"/>
          </a:xfrm>
          <a:prstGeom prst="rect">
            <a:avLst/>
          </a:prstGeom>
        </p:spPr>
        <p:txBody>
          <a:bodyPr vert="horz" wrap="square" lIns="0" tIns="0" rIns="0" bIns="0" rtlCol="0">
            <a:spAutoFit/>
          </a:bodyPr>
          <a:lstStyle/>
          <a:p>
            <a:pPr marL="953" algn="ctr"/>
            <a:r>
              <a:rPr sz="1050" b="1" spc="-4" dirty="0">
                <a:latin typeface="Arial"/>
                <a:cs typeface="Arial"/>
              </a:rPr>
              <a:t>195</a:t>
            </a:r>
            <a:r>
              <a:rPr sz="1050" b="1" dirty="0">
                <a:latin typeface="Arial"/>
                <a:cs typeface="Arial"/>
              </a:rPr>
              <a:t>2</a:t>
            </a:r>
            <a:endParaRPr sz="1050">
              <a:latin typeface="Arial"/>
              <a:cs typeface="Arial"/>
            </a:endParaRPr>
          </a:p>
          <a:p>
            <a:pPr marL="9525" marR="3810" algn="ctr"/>
            <a:r>
              <a:rPr sz="1050" spc="-4" dirty="0">
                <a:latin typeface="Arial"/>
                <a:cs typeface="Arial"/>
              </a:rPr>
              <a:t>543</a:t>
            </a:r>
            <a:r>
              <a:rPr sz="1050" dirty="0">
                <a:latin typeface="Arial"/>
                <a:cs typeface="Arial"/>
              </a:rPr>
              <a:t>K</a:t>
            </a:r>
            <a:r>
              <a:rPr sz="1050" spc="-15" dirty="0">
                <a:latin typeface="Arial"/>
                <a:cs typeface="Arial"/>
              </a:rPr>
              <a:t>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an </a:t>
            </a:r>
            <a:r>
              <a:rPr sz="1050" spc="4" dirty="0">
                <a:latin typeface="Arial"/>
                <a:cs typeface="Arial"/>
              </a:rPr>
              <a:t>st</a:t>
            </a:r>
            <a:r>
              <a:rPr sz="1050" dirty="0">
                <a:latin typeface="Arial"/>
                <a:cs typeface="Arial"/>
              </a:rPr>
              <a:t>r</a:t>
            </a:r>
            <a:r>
              <a:rPr sz="1050" spc="-4" dirty="0">
                <a:latin typeface="Arial"/>
                <a:cs typeface="Arial"/>
              </a:rPr>
              <a:t>eng</a:t>
            </a:r>
            <a:r>
              <a:rPr sz="1050" spc="-8" dirty="0">
                <a:latin typeface="Arial"/>
                <a:cs typeface="Arial"/>
              </a:rPr>
              <a:t>t</a:t>
            </a:r>
            <a:r>
              <a:rPr sz="1050" dirty="0">
                <a:latin typeface="Arial"/>
                <a:cs typeface="Arial"/>
              </a:rPr>
              <a:t>h d</a:t>
            </a:r>
            <a:r>
              <a:rPr sz="1050" spc="-4" dirty="0">
                <a:latin typeface="Arial"/>
                <a:cs typeface="Arial"/>
              </a:rPr>
              <a:t>u</a:t>
            </a:r>
            <a:r>
              <a:rPr sz="1050" dirty="0">
                <a:latin typeface="Arial"/>
                <a:cs typeface="Arial"/>
              </a:rPr>
              <a:t>ri</a:t>
            </a:r>
            <a:r>
              <a:rPr sz="1050" spc="-4" dirty="0">
                <a:latin typeface="Arial"/>
                <a:cs typeface="Arial"/>
              </a:rPr>
              <a:t>n</a:t>
            </a:r>
            <a:r>
              <a:rPr sz="1050" dirty="0">
                <a:latin typeface="Arial"/>
                <a:cs typeface="Arial"/>
              </a:rPr>
              <a:t>g</a:t>
            </a:r>
            <a:r>
              <a:rPr sz="1050" spc="-23"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 </a:t>
            </a:r>
            <a:r>
              <a:rPr sz="1050" spc="-4" dirty="0">
                <a:latin typeface="Arial"/>
                <a:cs typeface="Arial"/>
              </a:rPr>
              <a:t>Ko</a:t>
            </a:r>
            <a:r>
              <a:rPr sz="1050" dirty="0">
                <a:latin typeface="Arial"/>
                <a:cs typeface="Arial"/>
              </a:rPr>
              <a:t>r</a:t>
            </a:r>
            <a:r>
              <a:rPr sz="1050" spc="-4" dirty="0">
                <a:latin typeface="Arial"/>
                <a:cs typeface="Arial"/>
              </a:rPr>
              <a:t>ea</a:t>
            </a:r>
            <a:r>
              <a:rPr sz="1050" dirty="0">
                <a:latin typeface="Arial"/>
                <a:cs typeface="Arial"/>
              </a:rPr>
              <a:t>n </a:t>
            </a:r>
            <a:r>
              <a:rPr sz="1050" spc="4" dirty="0">
                <a:latin typeface="Arial"/>
                <a:cs typeface="Arial"/>
              </a:rPr>
              <a:t>c</a:t>
            </a:r>
            <a:r>
              <a:rPr sz="1050" spc="-4" dirty="0">
                <a:latin typeface="Arial"/>
                <a:cs typeface="Arial"/>
              </a:rPr>
              <a:t>on</a:t>
            </a:r>
            <a:r>
              <a:rPr sz="1050" spc="4" dirty="0">
                <a:latin typeface="Arial"/>
                <a:cs typeface="Arial"/>
              </a:rPr>
              <a:t>f</a:t>
            </a:r>
            <a:r>
              <a:rPr sz="1050" dirty="0">
                <a:latin typeface="Arial"/>
                <a:cs typeface="Arial"/>
              </a:rPr>
              <a:t>li</a:t>
            </a:r>
            <a:r>
              <a:rPr sz="1050" spc="4" dirty="0">
                <a:latin typeface="Arial"/>
                <a:cs typeface="Arial"/>
              </a:rPr>
              <a:t>c</a:t>
            </a:r>
            <a:r>
              <a:rPr sz="1050" spc="-4" dirty="0">
                <a:latin typeface="Arial"/>
                <a:cs typeface="Arial"/>
              </a:rPr>
              <a:t>t</a:t>
            </a:r>
            <a:r>
              <a:rPr sz="1050" b="1" dirty="0">
                <a:latin typeface="Arial"/>
                <a:cs typeface="Arial"/>
              </a:rPr>
              <a:t>.</a:t>
            </a:r>
            <a:endParaRPr sz="1050">
              <a:latin typeface="Arial"/>
              <a:cs typeface="Arial"/>
            </a:endParaRPr>
          </a:p>
        </p:txBody>
      </p:sp>
      <p:sp>
        <p:nvSpPr>
          <p:cNvPr id="53" name="object 34"/>
          <p:cNvSpPr/>
          <p:nvPr/>
        </p:nvSpPr>
        <p:spPr>
          <a:xfrm>
            <a:off x="3493009" y="3537584"/>
            <a:ext cx="1516856" cy="878205"/>
          </a:xfrm>
          <a:custGeom>
            <a:avLst/>
            <a:gdLst/>
            <a:ahLst/>
            <a:cxnLst/>
            <a:rect l="l" t="t" r="r" b="b"/>
            <a:pathLst>
              <a:path w="2022475" h="1170939">
                <a:moveTo>
                  <a:pt x="0" y="0"/>
                </a:moveTo>
                <a:lnTo>
                  <a:pt x="2022348" y="0"/>
                </a:lnTo>
                <a:lnTo>
                  <a:pt x="2022348" y="1170432"/>
                </a:lnTo>
                <a:lnTo>
                  <a:pt x="0" y="1170432"/>
                </a:lnTo>
                <a:lnTo>
                  <a:pt x="0" y="0"/>
                </a:lnTo>
                <a:close/>
              </a:path>
            </a:pathLst>
          </a:custGeom>
          <a:ln w="12192">
            <a:solidFill>
              <a:srgbClr val="000000"/>
            </a:solidFill>
          </a:ln>
        </p:spPr>
        <p:txBody>
          <a:bodyPr wrap="square" lIns="0" tIns="0" rIns="0" bIns="0" rtlCol="0"/>
          <a:lstStyle/>
          <a:p>
            <a:endParaRPr sz="1350"/>
          </a:p>
        </p:txBody>
      </p:sp>
      <p:sp>
        <p:nvSpPr>
          <p:cNvPr id="54" name="object 35"/>
          <p:cNvSpPr txBox="1"/>
          <p:nvPr/>
        </p:nvSpPr>
        <p:spPr>
          <a:xfrm>
            <a:off x="3524225" y="3583246"/>
            <a:ext cx="1455420" cy="807913"/>
          </a:xfrm>
          <a:prstGeom prst="rect">
            <a:avLst/>
          </a:prstGeom>
        </p:spPr>
        <p:txBody>
          <a:bodyPr vert="horz" wrap="square" lIns="0" tIns="0" rIns="0" bIns="0" rtlCol="0">
            <a:spAutoFit/>
          </a:bodyPr>
          <a:lstStyle/>
          <a:p>
            <a:pPr algn="ctr">
              <a:lnSpc>
                <a:spcPct val="100000"/>
              </a:lnSpc>
            </a:pPr>
            <a:r>
              <a:rPr sz="1050" b="1" spc="-4" dirty="0">
                <a:latin typeface="Arial"/>
                <a:cs typeface="Arial"/>
              </a:rPr>
              <a:t>196</a:t>
            </a:r>
            <a:r>
              <a:rPr sz="1050" b="1" dirty="0">
                <a:latin typeface="Arial"/>
                <a:cs typeface="Arial"/>
              </a:rPr>
              <a:t>9</a:t>
            </a:r>
            <a:endParaRPr sz="1050">
              <a:latin typeface="Arial"/>
              <a:cs typeface="Arial"/>
            </a:endParaRPr>
          </a:p>
          <a:p>
            <a:pPr marL="9525" marR="3810" indent="953" algn="ctr"/>
            <a:r>
              <a:rPr sz="1050" spc="-4" dirty="0">
                <a:latin typeface="Arial"/>
                <a:cs typeface="Arial"/>
              </a:rPr>
              <a:t>503</a:t>
            </a:r>
            <a:r>
              <a:rPr sz="1050" dirty="0">
                <a:latin typeface="Arial"/>
                <a:cs typeface="Arial"/>
              </a:rPr>
              <a:t>K</a:t>
            </a:r>
            <a:r>
              <a:rPr sz="1050" spc="-15" dirty="0">
                <a:latin typeface="Arial"/>
                <a:cs typeface="Arial"/>
              </a:rPr>
              <a:t>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a:t>
            </a:r>
            <a:r>
              <a:rPr sz="1050" dirty="0">
                <a:latin typeface="Arial"/>
                <a:cs typeface="Arial"/>
              </a:rPr>
              <a:t>n</a:t>
            </a:r>
            <a:r>
              <a:rPr sz="1050" spc="4" dirty="0">
                <a:latin typeface="Arial"/>
                <a:cs typeface="Arial"/>
              </a:rPr>
              <a:t> st</a:t>
            </a:r>
            <a:r>
              <a:rPr sz="1050" dirty="0">
                <a:latin typeface="Arial"/>
                <a:cs typeface="Arial"/>
              </a:rPr>
              <a:t>r</a:t>
            </a:r>
            <a:r>
              <a:rPr sz="1050" spc="-4" dirty="0">
                <a:latin typeface="Arial"/>
                <a:cs typeface="Arial"/>
              </a:rPr>
              <a:t>eng</a:t>
            </a:r>
            <a:r>
              <a:rPr sz="1050" spc="4" dirty="0">
                <a:latin typeface="Arial"/>
                <a:cs typeface="Arial"/>
              </a:rPr>
              <a:t>t</a:t>
            </a:r>
            <a:r>
              <a:rPr sz="1050" dirty="0">
                <a:latin typeface="Arial"/>
                <a:cs typeface="Arial"/>
              </a:rPr>
              <a:t>h d</a:t>
            </a:r>
            <a:r>
              <a:rPr sz="1050" spc="-4" dirty="0">
                <a:latin typeface="Arial"/>
                <a:cs typeface="Arial"/>
              </a:rPr>
              <a:t>u</a:t>
            </a:r>
            <a:r>
              <a:rPr sz="1050" dirty="0">
                <a:latin typeface="Arial"/>
                <a:cs typeface="Arial"/>
              </a:rPr>
              <a:t>ri</a:t>
            </a:r>
            <a:r>
              <a:rPr sz="1050" spc="-4" dirty="0">
                <a:latin typeface="Arial"/>
                <a:cs typeface="Arial"/>
              </a:rPr>
              <a:t>n</a:t>
            </a:r>
            <a:r>
              <a:rPr sz="1050" dirty="0">
                <a:latin typeface="Arial"/>
                <a:cs typeface="Arial"/>
              </a:rPr>
              <a:t>g</a:t>
            </a:r>
            <a:r>
              <a:rPr sz="1050" spc="-26"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a:t>
            </a:r>
            <a:r>
              <a:rPr sz="1050" spc="-15" dirty="0">
                <a:latin typeface="Arial"/>
                <a:cs typeface="Arial"/>
              </a:rPr>
              <a:t> </a:t>
            </a:r>
            <a:r>
              <a:rPr sz="1050" spc="-4" dirty="0">
                <a:latin typeface="Arial"/>
                <a:cs typeface="Arial"/>
              </a:rPr>
              <a:t>V</a:t>
            </a:r>
            <a:r>
              <a:rPr sz="1050" dirty="0">
                <a:latin typeface="Arial"/>
                <a:cs typeface="Arial"/>
              </a:rPr>
              <a:t>i</a:t>
            </a:r>
            <a:r>
              <a:rPr sz="1050" spc="-4" dirty="0">
                <a:latin typeface="Arial"/>
                <a:cs typeface="Arial"/>
              </a:rPr>
              <a:t>e</a:t>
            </a:r>
            <a:r>
              <a:rPr sz="1050" spc="4" dirty="0">
                <a:latin typeface="Arial"/>
                <a:cs typeface="Arial"/>
              </a:rPr>
              <a:t>t</a:t>
            </a:r>
            <a:r>
              <a:rPr sz="1050" spc="-4" dirty="0">
                <a:latin typeface="Arial"/>
                <a:cs typeface="Arial"/>
              </a:rPr>
              <a:t>na</a:t>
            </a:r>
            <a:r>
              <a:rPr sz="1050" dirty="0">
                <a:latin typeface="Arial"/>
                <a:cs typeface="Arial"/>
              </a:rPr>
              <a:t>m</a:t>
            </a:r>
            <a:r>
              <a:rPr sz="1050" spc="-26" dirty="0">
                <a:latin typeface="Arial"/>
                <a:cs typeface="Arial"/>
              </a:rPr>
              <a:t> </a:t>
            </a:r>
            <a:r>
              <a:rPr sz="1050" spc="11" dirty="0">
                <a:latin typeface="Arial"/>
                <a:cs typeface="Arial"/>
              </a:rPr>
              <a:t>W</a:t>
            </a:r>
            <a:r>
              <a:rPr sz="1050" spc="-4" dirty="0">
                <a:latin typeface="Arial"/>
                <a:cs typeface="Arial"/>
              </a:rPr>
              <a:t>a</a:t>
            </a:r>
            <a:r>
              <a:rPr sz="1050" dirty="0">
                <a:latin typeface="Arial"/>
                <a:cs typeface="Arial"/>
              </a:rPr>
              <a:t>r</a:t>
            </a:r>
            <a:r>
              <a:rPr sz="1050" b="1" dirty="0">
                <a:latin typeface="Arial"/>
                <a:cs typeface="Arial"/>
              </a:rPr>
              <a:t>.</a:t>
            </a:r>
            <a:endParaRPr sz="1050">
              <a:latin typeface="Arial"/>
              <a:cs typeface="Arial"/>
            </a:endParaRPr>
          </a:p>
          <a:p>
            <a:pPr marL="50483" marR="44768" algn="ctr"/>
            <a:r>
              <a:rPr sz="1050" spc="-4" dirty="0">
                <a:latin typeface="Arial"/>
                <a:cs typeface="Arial"/>
              </a:rPr>
              <a:t>35</a:t>
            </a:r>
            <a:r>
              <a:rPr sz="1050" dirty="0">
                <a:latin typeface="Arial"/>
                <a:cs typeface="Arial"/>
              </a:rPr>
              <a:t>K</a:t>
            </a:r>
            <a:r>
              <a:rPr sz="1050" spc="-8" dirty="0">
                <a:latin typeface="Arial"/>
                <a:cs typeface="Arial"/>
              </a:rPr>
              <a:t> </a:t>
            </a:r>
            <a:r>
              <a:rPr sz="1050" spc="-4" dirty="0">
                <a:latin typeface="Arial"/>
                <a:cs typeface="Arial"/>
              </a:rPr>
              <a:t>Lo</a:t>
            </a:r>
            <a:r>
              <a:rPr sz="1050" spc="4" dirty="0">
                <a:latin typeface="Arial"/>
                <a:cs typeface="Arial"/>
              </a:rPr>
              <a:t>c</a:t>
            </a:r>
            <a:r>
              <a:rPr sz="1050" spc="-4" dirty="0">
                <a:latin typeface="Arial"/>
                <a:cs typeface="Arial"/>
              </a:rPr>
              <a:t>a</a:t>
            </a:r>
            <a:r>
              <a:rPr sz="1050" dirty="0">
                <a:latin typeface="Arial"/>
                <a:cs typeface="Arial"/>
              </a:rPr>
              <a:t>l</a:t>
            </a:r>
            <a:r>
              <a:rPr sz="1050" spc="-23" dirty="0">
                <a:latin typeface="Arial"/>
                <a:cs typeface="Arial"/>
              </a:rPr>
              <a:t> </a:t>
            </a:r>
            <a:r>
              <a:rPr sz="1050" spc="-8" dirty="0">
                <a:latin typeface="Arial"/>
                <a:cs typeface="Arial"/>
              </a:rPr>
              <a:t>N</a:t>
            </a:r>
            <a:r>
              <a:rPr sz="1050" spc="-4" dirty="0">
                <a:latin typeface="Arial"/>
                <a:cs typeface="Arial"/>
              </a:rPr>
              <a:t>a</a:t>
            </a:r>
            <a:r>
              <a:rPr sz="1050" spc="4" dirty="0">
                <a:latin typeface="Arial"/>
                <a:cs typeface="Arial"/>
              </a:rPr>
              <a:t>t</a:t>
            </a:r>
            <a:r>
              <a:rPr sz="1050" dirty="0">
                <a:latin typeface="Arial"/>
                <a:cs typeface="Arial"/>
              </a:rPr>
              <a:t>i</a:t>
            </a:r>
            <a:r>
              <a:rPr sz="1050" spc="-4" dirty="0">
                <a:latin typeface="Arial"/>
                <a:cs typeface="Arial"/>
              </a:rPr>
              <a:t>onal V</a:t>
            </a:r>
            <a:r>
              <a:rPr sz="1050" dirty="0">
                <a:latin typeface="Arial"/>
                <a:cs typeface="Arial"/>
              </a:rPr>
              <a:t>i</a:t>
            </a:r>
            <a:r>
              <a:rPr sz="1050" spc="-4" dirty="0">
                <a:latin typeface="Arial"/>
                <a:cs typeface="Arial"/>
              </a:rPr>
              <a:t>e</a:t>
            </a:r>
            <a:r>
              <a:rPr sz="1050" spc="4" dirty="0">
                <a:latin typeface="Arial"/>
                <a:cs typeface="Arial"/>
              </a:rPr>
              <a:t>t</a:t>
            </a:r>
            <a:r>
              <a:rPr sz="1050" spc="-4" dirty="0">
                <a:latin typeface="Arial"/>
                <a:cs typeface="Arial"/>
              </a:rPr>
              <a:t>na</a:t>
            </a:r>
            <a:r>
              <a:rPr sz="1050" spc="-8" dirty="0">
                <a:latin typeface="Arial"/>
                <a:cs typeface="Arial"/>
              </a:rPr>
              <a:t>m</a:t>
            </a:r>
            <a:r>
              <a:rPr sz="1050" spc="-4" dirty="0">
                <a:latin typeface="Arial"/>
                <a:cs typeface="Arial"/>
              </a:rPr>
              <a:t>e</a:t>
            </a:r>
            <a:r>
              <a:rPr sz="1050" spc="4" dirty="0">
                <a:latin typeface="Arial"/>
                <a:cs typeface="Arial"/>
              </a:rPr>
              <a:t>s</a:t>
            </a:r>
            <a:r>
              <a:rPr sz="1050" dirty="0">
                <a:latin typeface="Arial"/>
                <a:cs typeface="Arial"/>
              </a:rPr>
              <a:t>e</a:t>
            </a:r>
            <a:r>
              <a:rPr sz="1050" spc="-34" dirty="0">
                <a:latin typeface="Arial"/>
                <a:cs typeface="Arial"/>
              </a:rPr>
              <a:t> </a:t>
            </a:r>
            <a:r>
              <a:rPr sz="1050" spc="-4" dirty="0">
                <a:latin typeface="Arial"/>
                <a:cs typeface="Arial"/>
              </a:rPr>
              <a:t>e</a:t>
            </a:r>
            <a:r>
              <a:rPr sz="1050" spc="-8" dirty="0">
                <a:latin typeface="Arial"/>
                <a:cs typeface="Arial"/>
              </a:rPr>
              <a:t>m</a:t>
            </a:r>
            <a:r>
              <a:rPr sz="1050" spc="-4" dirty="0">
                <a:latin typeface="Arial"/>
                <a:cs typeface="Arial"/>
              </a:rPr>
              <a:t>p</a:t>
            </a:r>
            <a:r>
              <a:rPr sz="1050" dirty="0">
                <a:latin typeface="Arial"/>
                <a:cs typeface="Arial"/>
              </a:rPr>
              <a:t>l</a:t>
            </a:r>
            <a:r>
              <a:rPr sz="1050" spc="-4" dirty="0">
                <a:latin typeface="Arial"/>
                <a:cs typeface="Arial"/>
              </a:rPr>
              <a:t>o</a:t>
            </a:r>
            <a:r>
              <a:rPr sz="1050" spc="-15" dirty="0">
                <a:latin typeface="Arial"/>
                <a:cs typeface="Arial"/>
              </a:rPr>
              <a:t>y</a:t>
            </a:r>
            <a:r>
              <a:rPr sz="1050" spc="-4" dirty="0">
                <a:latin typeface="Arial"/>
                <a:cs typeface="Arial"/>
              </a:rPr>
              <a:t>ed</a:t>
            </a:r>
            <a:r>
              <a:rPr sz="1050" dirty="0">
                <a:latin typeface="Arial"/>
                <a:cs typeface="Arial"/>
              </a:rPr>
              <a:t>.</a:t>
            </a:r>
            <a:endParaRPr sz="1050">
              <a:latin typeface="Arial"/>
              <a:cs typeface="Arial"/>
            </a:endParaRPr>
          </a:p>
        </p:txBody>
      </p:sp>
      <p:sp>
        <p:nvSpPr>
          <p:cNvPr id="55" name="object 36"/>
          <p:cNvSpPr/>
          <p:nvPr/>
        </p:nvSpPr>
        <p:spPr>
          <a:xfrm>
            <a:off x="5070349" y="3471291"/>
            <a:ext cx="1745456" cy="2170748"/>
          </a:xfrm>
          <a:custGeom>
            <a:avLst/>
            <a:gdLst/>
            <a:ahLst/>
            <a:cxnLst/>
            <a:rect l="l" t="t" r="r" b="b"/>
            <a:pathLst>
              <a:path w="2327275" h="2894329">
                <a:moveTo>
                  <a:pt x="0" y="0"/>
                </a:moveTo>
                <a:lnTo>
                  <a:pt x="2327148" y="0"/>
                </a:lnTo>
                <a:lnTo>
                  <a:pt x="2327148" y="2894076"/>
                </a:lnTo>
                <a:lnTo>
                  <a:pt x="0" y="2894076"/>
                </a:lnTo>
                <a:lnTo>
                  <a:pt x="0" y="0"/>
                </a:lnTo>
                <a:close/>
              </a:path>
            </a:pathLst>
          </a:custGeom>
          <a:ln w="12191">
            <a:solidFill>
              <a:srgbClr val="000000"/>
            </a:solidFill>
          </a:ln>
        </p:spPr>
        <p:txBody>
          <a:bodyPr wrap="square" lIns="0" tIns="0" rIns="0" bIns="0" rtlCol="0"/>
          <a:lstStyle/>
          <a:p>
            <a:endParaRPr sz="1350"/>
          </a:p>
        </p:txBody>
      </p:sp>
      <p:sp>
        <p:nvSpPr>
          <p:cNvPr id="56" name="object 37"/>
          <p:cNvSpPr txBox="1"/>
          <p:nvPr/>
        </p:nvSpPr>
        <p:spPr>
          <a:xfrm>
            <a:off x="5097046" y="3517144"/>
            <a:ext cx="1690211" cy="2100575"/>
          </a:xfrm>
          <a:prstGeom prst="rect">
            <a:avLst/>
          </a:prstGeom>
        </p:spPr>
        <p:txBody>
          <a:bodyPr vert="horz" wrap="square" lIns="0" tIns="0" rIns="0" bIns="0" rtlCol="0">
            <a:spAutoFit/>
          </a:bodyPr>
          <a:lstStyle/>
          <a:p>
            <a:pPr marL="1905" algn="ctr"/>
            <a:r>
              <a:rPr sz="1050" b="1" spc="-4" dirty="0">
                <a:latin typeface="Arial"/>
                <a:cs typeface="Arial"/>
              </a:rPr>
              <a:t>198</a:t>
            </a:r>
            <a:r>
              <a:rPr sz="1050" b="1" dirty="0">
                <a:latin typeface="Arial"/>
                <a:cs typeface="Arial"/>
              </a:rPr>
              <a:t>0</a:t>
            </a:r>
            <a:endParaRPr sz="1050" dirty="0">
              <a:latin typeface="Arial"/>
              <a:cs typeface="Arial"/>
            </a:endParaRPr>
          </a:p>
          <a:p>
            <a:pPr marL="150019" marR="142399" indent="224790"/>
            <a:r>
              <a:rPr sz="1050" spc="-4" dirty="0">
                <a:latin typeface="Arial"/>
                <a:cs typeface="Arial"/>
              </a:rPr>
              <a:t>S</a:t>
            </a:r>
            <a:r>
              <a:rPr sz="1050" dirty="0">
                <a:latin typeface="Arial"/>
                <a:cs typeface="Arial"/>
              </a:rPr>
              <a:t>A</a:t>
            </a:r>
            <a:r>
              <a:rPr sz="1050" spc="4" dirty="0">
                <a:latin typeface="Arial"/>
                <a:cs typeface="Arial"/>
              </a:rPr>
              <a:t> </a:t>
            </a:r>
            <a:r>
              <a:rPr sz="1050" spc="-4" dirty="0">
                <a:latin typeface="Arial"/>
                <a:cs typeface="Arial"/>
              </a:rPr>
              <a:t>A</a:t>
            </a:r>
            <a:r>
              <a:rPr sz="1050" dirty="0">
                <a:latin typeface="Arial"/>
                <a:cs typeface="Arial"/>
              </a:rPr>
              <a:t>l</a:t>
            </a:r>
            <a:r>
              <a:rPr sz="1050" spc="-4" dirty="0">
                <a:latin typeface="Arial"/>
                <a:cs typeface="Arial"/>
              </a:rPr>
              <a:t>e</a:t>
            </a:r>
            <a:r>
              <a:rPr sz="1050" spc="-15" dirty="0">
                <a:latin typeface="Arial"/>
                <a:cs typeface="Arial"/>
              </a:rPr>
              <a:t>x</a:t>
            </a:r>
            <a:r>
              <a:rPr sz="1050" spc="-4" dirty="0">
                <a:latin typeface="Arial"/>
                <a:cs typeface="Arial"/>
              </a:rPr>
              <a:t>ande</a:t>
            </a:r>
            <a:r>
              <a:rPr sz="1050" dirty="0">
                <a:latin typeface="Arial"/>
                <a:cs typeface="Arial"/>
              </a:rPr>
              <a:t>r</a:t>
            </a:r>
            <a:r>
              <a:rPr sz="1050" spc="-15" dirty="0">
                <a:latin typeface="Arial"/>
                <a:cs typeface="Arial"/>
              </a:rPr>
              <a:t> </a:t>
            </a:r>
            <a:r>
              <a:rPr sz="1050" dirty="0">
                <a:latin typeface="Arial"/>
                <a:cs typeface="Arial"/>
              </a:rPr>
              <a:t>&amp; </a:t>
            </a:r>
            <a:r>
              <a:rPr sz="1050" spc="-8" dirty="0">
                <a:latin typeface="Arial"/>
                <a:cs typeface="Arial"/>
              </a:rPr>
              <a:t>C</a:t>
            </a:r>
            <a:r>
              <a:rPr sz="1050" dirty="0">
                <a:latin typeface="Arial"/>
                <a:cs typeface="Arial"/>
              </a:rPr>
              <a:t>SA</a:t>
            </a:r>
            <a:r>
              <a:rPr sz="1050" spc="4" dirty="0">
                <a:latin typeface="Arial"/>
                <a:cs typeface="Arial"/>
              </a:rPr>
              <a:t> </a:t>
            </a:r>
            <a:r>
              <a:rPr sz="1050" spc="-8" dirty="0">
                <a:latin typeface="Arial"/>
                <a:cs typeface="Arial"/>
              </a:rPr>
              <a:t>M</a:t>
            </a:r>
            <a:r>
              <a:rPr sz="1050" dirty="0">
                <a:latin typeface="Arial"/>
                <a:cs typeface="Arial"/>
              </a:rPr>
              <a:t>e</a:t>
            </a:r>
            <a:r>
              <a:rPr sz="1050" spc="-15" dirty="0">
                <a:latin typeface="Arial"/>
                <a:cs typeface="Arial"/>
              </a:rPr>
              <a:t>y</a:t>
            </a:r>
            <a:r>
              <a:rPr sz="1050" dirty="0">
                <a:latin typeface="Arial"/>
                <a:cs typeface="Arial"/>
              </a:rPr>
              <a:t>er</a:t>
            </a:r>
            <a:r>
              <a:rPr sz="1050" spc="-8" dirty="0">
                <a:latin typeface="Arial"/>
                <a:cs typeface="Arial"/>
              </a:rPr>
              <a:t> </a:t>
            </a:r>
            <a:r>
              <a:rPr sz="1050" spc="4" dirty="0">
                <a:latin typeface="Arial"/>
                <a:cs typeface="Arial"/>
              </a:rPr>
              <a:t>t</a:t>
            </a:r>
            <a:r>
              <a:rPr sz="1050" spc="-4" dirty="0">
                <a:latin typeface="Arial"/>
                <a:cs typeface="Arial"/>
              </a:rPr>
              <a:t>e</a:t>
            </a:r>
            <a:r>
              <a:rPr sz="1050" spc="4" dirty="0">
                <a:latin typeface="Arial"/>
                <a:cs typeface="Arial"/>
              </a:rPr>
              <a:t>st</a:t>
            </a:r>
            <a:r>
              <a:rPr sz="1050" dirty="0">
                <a:latin typeface="Arial"/>
                <a:cs typeface="Arial"/>
              </a:rPr>
              <a:t>i</a:t>
            </a:r>
            <a:r>
              <a:rPr sz="1050" spc="4" dirty="0">
                <a:latin typeface="Arial"/>
                <a:cs typeface="Arial"/>
              </a:rPr>
              <a:t>f</a:t>
            </a:r>
            <a:r>
              <a:rPr sz="1050" dirty="0">
                <a:latin typeface="Arial"/>
                <a:cs typeface="Arial"/>
              </a:rPr>
              <a:t>ied</a:t>
            </a:r>
            <a:r>
              <a:rPr sz="1050" spc="-41" dirty="0">
                <a:latin typeface="Arial"/>
                <a:cs typeface="Arial"/>
              </a:rPr>
              <a:t> </a:t>
            </a:r>
            <a:r>
              <a:rPr sz="1050" spc="4" dirty="0">
                <a:latin typeface="Arial"/>
                <a:cs typeface="Arial"/>
              </a:rPr>
              <a:t>t</a:t>
            </a:r>
            <a:r>
              <a:rPr sz="1050" dirty="0">
                <a:latin typeface="Arial"/>
                <a:cs typeface="Arial"/>
              </a:rPr>
              <a:t>o </a:t>
            </a:r>
            <a:r>
              <a:rPr sz="1050" spc="-8" dirty="0">
                <a:latin typeface="Arial"/>
                <a:cs typeface="Arial"/>
              </a:rPr>
              <a:t>C</a:t>
            </a:r>
            <a:r>
              <a:rPr sz="1050" spc="-4" dirty="0">
                <a:latin typeface="Arial"/>
                <a:cs typeface="Arial"/>
              </a:rPr>
              <a:t>ong</a:t>
            </a:r>
            <a:r>
              <a:rPr sz="1050" dirty="0">
                <a:latin typeface="Arial"/>
                <a:cs typeface="Arial"/>
              </a:rPr>
              <a:t>r</a:t>
            </a:r>
            <a:r>
              <a:rPr sz="1050" spc="-4" dirty="0">
                <a:latin typeface="Arial"/>
                <a:cs typeface="Arial"/>
              </a:rPr>
              <a:t>e</a:t>
            </a:r>
            <a:r>
              <a:rPr sz="1050" spc="4" dirty="0">
                <a:latin typeface="Arial"/>
                <a:cs typeface="Arial"/>
              </a:rPr>
              <a:t>s</a:t>
            </a:r>
            <a:r>
              <a:rPr sz="1050" dirty="0">
                <a:latin typeface="Arial"/>
                <a:cs typeface="Arial"/>
              </a:rPr>
              <a:t>s</a:t>
            </a:r>
            <a:r>
              <a:rPr sz="1050" spc="-26" dirty="0">
                <a:latin typeface="Arial"/>
                <a:cs typeface="Arial"/>
              </a:rPr>
              <a:t> </a:t>
            </a:r>
            <a:r>
              <a:rPr sz="1050" spc="-4" dirty="0">
                <a:latin typeface="Arial"/>
                <a:cs typeface="Arial"/>
              </a:rPr>
              <a:t>o</a:t>
            </a:r>
            <a:r>
              <a:rPr sz="1050" dirty="0">
                <a:latin typeface="Arial"/>
                <a:cs typeface="Arial"/>
              </a:rPr>
              <a:t>n</a:t>
            </a:r>
            <a:r>
              <a:rPr sz="1050" spc="-8"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a:t>
            </a:r>
            <a:r>
              <a:rPr sz="1050" spc="-23" dirty="0">
                <a:latin typeface="Arial"/>
                <a:cs typeface="Arial"/>
              </a:rPr>
              <a:t> </a:t>
            </a:r>
            <a:r>
              <a:rPr sz="1050" spc="4" dirty="0">
                <a:latin typeface="Arial"/>
                <a:cs typeface="Arial"/>
              </a:rPr>
              <a:t>c</a:t>
            </a:r>
            <a:r>
              <a:rPr sz="1050" dirty="0">
                <a:latin typeface="Arial"/>
                <a:cs typeface="Arial"/>
              </a:rPr>
              <a:t>ri</a:t>
            </a:r>
            <a:r>
              <a:rPr sz="1050" spc="4" dirty="0">
                <a:latin typeface="Arial"/>
                <a:cs typeface="Arial"/>
              </a:rPr>
              <a:t>t</a:t>
            </a:r>
            <a:r>
              <a:rPr sz="1050" dirty="0">
                <a:latin typeface="Arial"/>
                <a:cs typeface="Arial"/>
              </a:rPr>
              <a:t>i</a:t>
            </a:r>
            <a:r>
              <a:rPr sz="1050" spc="4" dirty="0">
                <a:latin typeface="Arial"/>
                <a:cs typeface="Arial"/>
              </a:rPr>
              <a:t>c</a:t>
            </a:r>
            <a:r>
              <a:rPr sz="1050" spc="-4" dirty="0">
                <a:latin typeface="Arial"/>
                <a:cs typeface="Arial"/>
              </a:rPr>
              <a:t>al </a:t>
            </a:r>
            <a:r>
              <a:rPr sz="1050" dirty="0">
                <a:latin typeface="Arial"/>
                <a:cs typeface="Arial"/>
              </a:rPr>
              <a:t>role</a:t>
            </a:r>
            <a:r>
              <a:rPr sz="1050" spc="-15" dirty="0">
                <a:latin typeface="Arial"/>
                <a:cs typeface="Arial"/>
              </a:rPr>
              <a:t> </a:t>
            </a:r>
            <a:r>
              <a:rPr sz="1050" dirty="0">
                <a:latin typeface="Arial"/>
                <a:cs typeface="Arial"/>
              </a:rPr>
              <a:t>of</a:t>
            </a:r>
            <a:r>
              <a:rPr sz="1050" spc="-11" dirty="0">
                <a:latin typeface="Arial"/>
                <a:cs typeface="Arial"/>
              </a:rPr>
              <a:t> </a:t>
            </a:r>
            <a:r>
              <a:rPr sz="1050" dirty="0">
                <a:latin typeface="Arial"/>
                <a:cs typeface="Arial"/>
              </a:rPr>
              <a:t>Ar</a:t>
            </a:r>
            <a:r>
              <a:rPr sz="1050" spc="-8" dirty="0">
                <a:latin typeface="Arial"/>
                <a:cs typeface="Arial"/>
              </a:rPr>
              <a:t>m</a:t>
            </a:r>
            <a:r>
              <a:rPr sz="1050" dirty="0">
                <a:latin typeface="Arial"/>
                <a:cs typeface="Arial"/>
              </a:rPr>
              <a:t>y</a:t>
            </a:r>
            <a:r>
              <a:rPr sz="1050" spc="-11" dirty="0">
                <a:latin typeface="Arial"/>
                <a:cs typeface="Arial"/>
              </a:rPr>
              <a:t>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a:t>
            </a:r>
            <a:r>
              <a:rPr sz="1050" dirty="0">
                <a:latin typeface="Arial"/>
                <a:cs typeface="Arial"/>
              </a:rPr>
              <a:t>ns</a:t>
            </a:r>
            <a:r>
              <a:rPr sz="1050" spc="8" dirty="0">
                <a:latin typeface="Arial"/>
                <a:cs typeface="Arial"/>
              </a:rPr>
              <a:t> </a:t>
            </a:r>
            <a:r>
              <a:rPr sz="1050" dirty="0">
                <a:latin typeface="Arial"/>
                <a:cs typeface="Arial"/>
              </a:rPr>
              <a:t>in </a:t>
            </a:r>
            <a:r>
              <a:rPr sz="1050" spc="-4" dirty="0">
                <a:latin typeface="Arial"/>
                <a:cs typeface="Arial"/>
              </a:rPr>
              <a:t>A</a:t>
            </a:r>
            <a:r>
              <a:rPr sz="1050" dirty="0">
                <a:latin typeface="Arial"/>
                <a:cs typeface="Arial"/>
              </a:rPr>
              <a:t>r</a:t>
            </a:r>
            <a:r>
              <a:rPr sz="1050" spc="-8" dirty="0">
                <a:latin typeface="Arial"/>
                <a:cs typeface="Arial"/>
              </a:rPr>
              <a:t>m</a:t>
            </a:r>
            <a:r>
              <a:rPr sz="1050" dirty="0">
                <a:latin typeface="Arial"/>
                <a:cs typeface="Arial"/>
              </a:rPr>
              <a:t>y</a:t>
            </a:r>
            <a:r>
              <a:rPr sz="1050" spc="-11" dirty="0">
                <a:latin typeface="Arial"/>
                <a:cs typeface="Arial"/>
              </a:rPr>
              <a:t> </a:t>
            </a:r>
            <a:r>
              <a:rPr sz="1050" spc="-4" dirty="0">
                <a:latin typeface="Arial"/>
                <a:cs typeface="Arial"/>
              </a:rPr>
              <a:t>ope</a:t>
            </a:r>
            <a:r>
              <a:rPr sz="1050" dirty="0">
                <a:latin typeface="Arial"/>
                <a:cs typeface="Arial"/>
              </a:rPr>
              <a:t>r</a:t>
            </a:r>
            <a:r>
              <a:rPr sz="1050" spc="-4" dirty="0">
                <a:latin typeface="Arial"/>
                <a:cs typeface="Arial"/>
              </a:rPr>
              <a:t>a</a:t>
            </a:r>
            <a:r>
              <a:rPr sz="1050" spc="4" dirty="0">
                <a:latin typeface="Arial"/>
                <a:cs typeface="Arial"/>
              </a:rPr>
              <a:t>t</a:t>
            </a:r>
            <a:r>
              <a:rPr sz="1050" dirty="0">
                <a:latin typeface="Arial"/>
                <a:cs typeface="Arial"/>
              </a:rPr>
              <a:t>i</a:t>
            </a:r>
            <a:r>
              <a:rPr sz="1050" spc="-4" dirty="0">
                <a:latin typeface="Arial"/>
                <a:cs typeface="Arial"/>
              </a:rPr>
              <a:t>on</a:t>
            </a:r>
            <a:r>
              <a:rPr sz="1050" dirty="0">
                <a:latin typeface="Arial"/>
                <a:cs typeface="Arial"/>
              </a:rPr>
              <a:t>s</a:t>
            </a:r>
            <a:r>
              <a:rPr sz="1050" spc="-38" dirty="0">
                <a:latin typeface="Arial"/>
                <a:cs typeface="Arial"/>
              </a:rPr>
              <a:t> </a:t>
            </a:r>
            <a:r>
              <a:rPr sz="1050" dirty="0">
                <a:latin typeface="Arial"/>
                <a:cs typeface="Arial"/>
              </a:rPr>
              <a:t>in</a:t>
            </a:r>
            <a:r>
              <a:rPr sz="1050" spc="-8"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a:t>
            </a:r>
          </a:p>
          <a:p>
            <a:pPr marL="953" algn="ctr"/>
            <a:r>
              <a:rPr sz="1050" spc="4" dirty="0">
                <a:latin typeface="Arial"/>
                <a:cs typeface="Arial"/>
              </a:rPr>
              <a:t>f</a:t>
            </a:r>
            <a:r>
              <a:rPr sz="1050" dirty="0">
                <a:latin typeface="Arial"/>
                <a:cs typeface="Arial"/>
              </a:rPr>
              <a:t>ir</a:t>
            </a:r>
            <a:r>
              <a:rPr sz="1050" spc="4" dirty="0">
                <a:latin typeface="Arial"/>
                <a:cs typeface="Arial"/>
              </a:rPr>
              <a:t>s</a:t>
            </a:r>
            <a:r>
              <a:rPr sz="1050" dirty="0">
                <a:latin typeface="Arial"/>
                <a:cs typeface="Arial"/>
              </a:rPr>
              <a:t>t</a:t>
            </a:r>
            <a:r>
              <a:rPr sz="1050" spc="-19" dirty="0">
                <a:latin typeface="Arial"/>
                <a:cs typeface="Arial"/>
              </a:rPr>
              <a:t> </a:t>
            </a:r>
            <a:r>
              <a:rPr sz="1050" spc="4" dirty="0">
                <a:latin typeface="Arial"/>
                <a:cs typeface="Arial"/>
              </a:rPr>
              <a:t>st</a:t>
            </a:r>
            <a:r>
              <a:rPr sz="1050" spc="-4" dirty="0">
                <a:latin typeface="Arial"/>
                <a:cs typeface="Arial"/>
              </a:rPr>
              <a:t>age</a:t>
            </a:r>
            <a:r>
              <a:rPr sz="1050" dirty="0">
                <a:latin typeface="Arial"/>
                <a:cs typeface="Arial"/>
              </a:rPr>
              <a:t>s</a:t>
            </a:r>
            <a:r>
              <a:rPr sz="1050" spc="-30" dirty="0">
                <a:latin typeface="Arial"/>
                <a:cs typeface="Arial"/>
              </a:rPr>
              <a:t> </a:t>
            </a:r>
            <a:r>
              <a:rPr sz="1050" spc="-4" dirty="0">
                <a:latin typeface="Arial"/>
                <a:cs typeface="Arial"/>
              </a:rPr>
              <a:t>o</a:t>
            </a:r>
            <a:r>
              <a:rPr sz="1050" dirty="0">
                <a:latin typeface="Arial"/>
                <a:cs typeface="Arial"/>
              </a:rPr>
              <a:t>f</a:t>
            </a:r>
            <a:r>
              <a:rPr sz="1050" spc="-11"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a:t>
            </a:r>
            <a:r>
              <a:rPr sz="1050" spc="-15" dirty="0">
                <a:latin typeface="Arial"/>
                <a:cs typeface="Arial"/>
              </a:rPr>
              <a:t> </a:t>
            </a:r>
            <a:r>
              <a:rPr sz="1050" spc="-4" dirty="0">
                <a:latin typeface="Arial"/>
                <a:cs typeface="Arial"/>
              </a:rPr>
              <a:t>ne</a:t>
            </a:r>
            <a:r>
              <a:rPr sz="1050" spc="-15" dirty="0">
                <a:latin typeface="Arial"/>
                <a:cs typeface="Arial"/>
              </a:rPr>
              <a:t>x</a:t>
            </a:r>
            <a:r>
              <a:rPr sz="1050" dirty="0">
                <a:latin typeface="Arial"/>
                <a:cs typeface="Arial"/>
              </a:rPr>
              <a:t>t </a:t>
            </a:r>
            <a:r>
              <a:rPr sz="1050" spc="-15" dirty="0">
                <a:latin typeface="Arial"/>
                <a:cs typeface="Arial"/>
              </a:rPr>
              <a:t>w</a:t>
            </a:r>
            <a:r>
              <a:rPr sz="1050" spc="-4" dirty="0">
                <a:latin typeface="Arial"/>
                <a:cs typeface="Arial"/>
              </a:rPr>
              <a:t>a</a:t>
            </a:r>
            <a:r>
              <a:rPr sz="1050" dirty="0">
                <a:latin typeface="Arial"/>
                <a:cs typeface="Arial"/>
              </a:rPr>
              <a:t>r.</a:t>
            </a:r>
          </a:p>
          <a:p>
            <a:pPr marL="9049" marR="3810" indent="953" algn="ctr"/>
            <a:r>
              <a:rPr sz="1050" spc="-8" dirty="0">
                <a:latin typeface="Arial"/>
                <a:cs typeface="Arial"/>
              </a:rPr>
              <a:t>C</a:t>
            </a:r>
            <a:r>
              <a:rPr sz="1050" spc="-4" dirty="0">
                <a:latin typeface="Arial"/>
                <a:cs typeface="Arial"/>
              </a:rPr>
              <a:t>ong</a:t>
            </a:r>
            <a:r>
              <a:rPr sz="1050" dirty="0">
                <a:latin typeface="Arial"/>
                <a:cs typeface="Arial"/>
              </a:rPr>
              <a:t>r</a:t>
            </a:r>
            <a:r>
              <a:rPr sz="1050" spc="-4" dirty="0">
                <a:latin typeface="Arial"/>
                <a:cs typeface="Arial"/>
              </a:rPr>
              <a:t>e</a:t>
            </a:r>
            <a:r>
              <a:rPr sz="1050" spc="4" dirty="0">
                <a:latin typeface="Arial"/>
                <a:cs typeface="Arial"/>
              </a:rPr>
              <a:t>s</a:t>
            </a:r>
            <a:r>
              <a:rPr sz="1050" dirty="0">
                <a:latin typeface="Arial"/>
                <a:cs typeface="Arial"/>
              </a:rPr>
              <a:t>s</a:t>
            </a:r>
            <a:r>
              <a:rPr sz="1050" spc="-26" dirty="0">
                <a:latin typeface="Arial"/>
                <a:cs typeface="Arial"/>
              </a:rPr>
              <a:t> </a:t>
            </a:r>
            <a:r>
              <a:rPr sz="1050" dirty="0">
                <a:latin typeface="Arial"/>
                <a:cs typeface="Arial"/>
              </a:rPr>
              <a:t>r</a:t>
            </a:r>
            <a:r>
              <a:rPr sz="1050" spc="-4" dirty="0">
                <a:latin typeface="Arial"/>
                <a:cs typeface="Arial"/>
              </a:rPr>
              <a:t>a</a:t>
            </a:r>
            <a:r>
              <a:rPr sz="1050" dirty="0">
                <a:latin typeface="Arial"/>
                <a:cs typeface="Arial"/>
              </a:rPr>
              <a:t>i</a:t>
            </a:r>
            <a:r>
              <a:rPr sz="1050" spc="4" dirty="0">
                <a:latin typeface="Arial"/>
                <a:cs typeface="Arial"/>
              </a:rPr>
              <a:t>s</a:t>
            </a:r>
            <a:r>
              <a:rPr sz="1050" spc="-4" dirty="0">
                <a:latin typeface="Arial"/>
                <a:cs typeface="Arial"/>
              </a:rPr>
              <a:t>e</a:t>
            </a:r>
            <a:r>
              <a:rPr sz="1050" dirty="0">
                <a:latin typeface="Arial"/>
                <a:cs typeface="Arial"/>
              </a:rPr>
              <a:t>d e</a:t>
            </a:r>
            <a:r>
              <a:rPr sz="1050" spc="-4" dirty="0">
                <a:latin typeface="Arial"/>
                <a:cs typeface="Arial"/>
              </a:rPr>
              <a:t>nd</a:t>
            </a:r>
            <a:r>
              <a:rPr sz="1050" spc="4" dirty="0">
                <a:latin typeface="Arial"/>
                <a:cs typeface="Arial"/>
              </a:rPr>
              <a:t>st</a:t>
            </a:r>
            <a:r>
              <a:rPr sz="1050" dirty="0">
                <a:latin typeface="Arial"/>
                <a:cs typeface="Arial"/>
              </a:rPr>
              <a:t>r</a:t>
            </a:r>
            <a:r>
              <a:rPr sz="1050" spc="-11" dirty="0">
                <a:latin typeface="Arial"/>
                <a:cs typeface="Arial"/>
              </a:rPr>
              <a:t>e</a:t>
            </a:r>
            <a:r>
              <a:rPr sz="1050" spc="-4" dirty="0">
                <a:latin typeface="Arial"/>
                <a:cs typeface="Arial"/>
              </a:rPr>
              <a:t>ng</a:t>
            </a:r>
            <a:r>
              <a:rPr sz="1050" spc="-8" dirty="0">
                <a:latin typeface="Arial"/>
                <a:cs typeface="Arial"/>
              </a:rPr>
              <a:t>t</a:t>
            </a:r>
            <a:r>
              <a:rPr sz="1050" dirty="0">
                <a:latin typeface="Arial"/>
                <a:cs typeface="Arial"/>
              </a:rPr>
              <a:t>h</a:t>
            </a:r>
            <a:r>
              <a:rPr sz="1050" spc="-34" dirty="0">
                <a:latin typeface="Arial"/>
                <a:cs typeface="Arial"/>
              </a:rPr>
              <a:t> </a:t>
            </a:r>
            <a:r>
              <a:rPr sz="1050" spc="4" dirty="0">
                <a:latin typeface="Arial"/>
                <a:cs typeface="Arial"/>
              </a:rPr>
              <a:t>t</a:t>
            </a:r>
            <a:r>
              <a:rPr sz="1050" dirty="0">
                <a:latin typeface="Arial"/>
                <a:cs typeface="Arial"/>
              </a:rPr>
              <a:t>o</a:t>
            </a:r>
            <a:r>
              <a:rPr sz="1050" spc="-15" dirty="0">
                <a:latin typeface="Arial"/>
                <a:cs typeface="Arial"/>
              </a:rPr>
              <a:t> </a:t>
            </a:r>
            <a:r>
              <a:rPr sz="1050" spc="-4" dirty="0">
                <a:latin typeface="Arial"/>
                <a:cs typeface="Arial"/>
              </a:rPr>
              <a:t>487</a:t>
            </a:r>
            <a:r>
              <a:rPr sz="1050" spc="4" dirty="0">
                <a:latin typeface="Arial"/>
                <a:cs typeface="Arial"/>
              </a:rPr>
              <a:t>,</a:t>
            </a:r>
            <a:r>
              <a:rPr sz="1050" spc="-4" dirty="0">
                <a:latin typeface="Arial"/>
                <a:cs typeface="Arial"/>
              </a:rPr>
              <a:t>852</a:t>
            </a:r>
            <a:r>
              <a:rPr sz="1050" dirty="0">
                <a:latin typeface="Arial"/>
                <a:cs typeface="Arial"/>
              </a:rPr>
              <a:t>. Ar</a:t>
            </a:r>
            <a:r>
              <a:rPr sz="1050" spc="-8" dirty="0">
                <a:latin typeface="Arial"/>
                <a:cs typeface="Arial"/>
              </a:rPr>
              <a:t>m</a:t>
            </a:r>
            <a:r>
              <a:rPr sz="1050" dirty="0">
                <a:latin typeface="Arial"/>
                <a:cs typeface="Arial"/>
              </a:rPr>
              <a:t>y</a:t>
            </a:r>
            <a:r>
              <a:rPr sz="1050" spc="-11" dirty="0">
                <a:latin typeface="Arial"/>
                <a:cs typeface="Arial"/>
              </a:rPr>
              <a:t>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ilian</a:t>
            </a:r>
            <a:r>
              <a:rPr sz="1050" spc="4" dirty="0">
                <a:latin typeface="Arial"/>
                <a:cs typeface="Arial"/>
              </a:rPr>
              <a:t> </a:t>
            </a:r>
            <a:r>
              <a:rPr sz="1050" spc="-8" dirty="0">
                <a:latin typeface="Arial"/>
                <a:cs typeface="Arial"/>
              </a:rPr>
              <a:t>T</a:t>
            </a:r>
            <a:r>
              <a:rPr sz="1050" dirty="0">
                <a:latin typeface="Arial"/>
                <a:cs typeface="Arial"/>
              </a:rPr>
              <a:t>raini</a:t>
            </a:r>
            <a:r>
              <a:rPr sz="1050" spc="-4" dirty="0">
                <a:latin typeface="Arial"/>
                <a:cs typeface="Arial"/>
              </a:rPr>
              <a:t>n</a:t>
            </a:r>
            <a:r>
              <a:rPr sz="1050" dirty="0">
                <a:latin typeface="Arial"/>
                <a:cs typeface="Arial"/>
              </a:rPr>
              <a:t>g </a:t>
            </a:r>
            <a:r>
              <a:rPr sz="1050" spc="-4" dirty="0">
                <a:latin typeface="Arial"/>
                <a:cs typeface="Arial"/>
              </a:rPr>
              <a:t>Edu</a:t>
            </a:r>
            <a:r>
              <a:rPr sz="1050" spc="4" dirty="0">
                <a:latin typeface="Arial"/>
                <a:cs typeface="Arial"/>
              </a:rPr>
              <a:t>c</a:t>
            </a:r>
            <a:r>
              <a:rPr sz="1050" spc="-4" dirty="0">
                <a:latin typeface="Arial"/>
                <a:cs typeface="Arial"/>
              </a:rPr>
              <a:t>a</a:t>
            </a:r>
            <a:r>
              <a:rPr sz="1050" spc="4" dirty="0">
                <a:latin typeface="Arial"/>
                <a:cs typeface="Arial"/>
              </a:rPr>
              <a:t>t</a:t>
            </a:r>
            <a:r>
              <a:rPr sz="1050" dirty="0">
                <a:latin typeface="Arial"/>
                <a:cs typeface="Arial"/>
              </a:rPr>
              <a:t>i</a:t>
            </a:r>
            <a:r>
              <a:rPr sz="1050" spc="-4" dirty="0">
                <a:latin typeface="Arial"/>
                <a:cs typeface="Arial"/>
              </a:rPr>
              <a:t>o</a:t>
            </a:r>
            <a:r>
              <a:rPr sz="1050" dirty="0">
                <a:latin typeface="Arial"/>
                <a:cs typeface="Arial"/>
              </a:rPr>
              <a:t>n</a:t>
            </a:r>
            <a:r>
              <a:rPr sz="1050" spc="-34" dirty="0">
                <a:latin typeface="Arial"/>
                <a:cs typeface="Arial"/>
              </a:rPr>
              <a:t> </a:t>
            </a:r>
            <a:r>
              <a:rPr sz="1050" spc="-4" dirty="0">
                <a:latin typeface="Arial"/>
                <a:cs typeface="Arial"/>
              </a:rPr>
              <a:t>an</a:t>
            </a:r>
            <a:r>
              <a:rPr sz="1050" dirty="0">
                <a:latin typeface="Arial"/>
                <a:cs typeface="Arial"/>
              </a:rPr>
              <a:t>d</a:t>
            </a:r>
            <a:r>
              <a:rPr sz="1050" spc="-15" dirty="0">
                <a:latin typeface="Arial"/>
                <a:cs typeface="Arial"/>
              </a:rPr>
              <a:t> </a:t>
            </a:r>
            <a:r>
              <a:rPr sz="1050" spc="-8" dirty="0">
                <a:latin typeface="Arial"/>
                <a:cs typeface="Arial"/>
              </a:rPr>
              <a:t>D</a:t>
            </a:r>
            <a:r>
              <a:rPr sz="1050" spc="-4" dirty="0">
                <a:latin typeface="Arial"/>
                <a:cs typeface="Arial"/>
              </a:rPr>
              <a:t>e</a:t>
            </a:r>
            <a:r>
              <a:rPr sz="1050" spc="-15" dirty="0">
                <a:latin typeface="Arial"/>
                <a:cs typeface="Arial"/>
              </a:rPr>
              <a:t>v</a:t>
            </a:r>
            <a:r>
              <a:rPr sz="1050" spc="-4" dirty="0">
                <a:latin typeface="Arial"/>
                <a:cs typeface="Arial"/>
              </a:rPr>
              <a:t>e</a:t>
            </a:r>
            <a:r>
              <a:rPr sz="1050" dirty="0">
                <a:latin typeface="Arial"/>
                <a:cs typeface="Arial"/>
              </a:rPr>
              <a:t>l</a:t>
            </a:r>
            <a:r>
              <a:rPr sz="1050" spc="-4" dirty="0">
                <a:latin typeface="Arial"/>
                <a:cs typeface="Arial"/>
              </a:rPr>
              <a:t>op</a:t>
            </a:r>
            <a:r>
              <a:rPr sz="1050" spc="-8" dirty="0">
                <a:latin typeface="Arial"/>
                <a:cs typeface="Arial"/>
              </a:rPr>
              <a:t>m</a:t>
            </a:r>
            <a:r>
              <a:rPr sz="1050" spc="-4" dirty="0">
                <a:latin typeface="Arial"/>
                <a:cs typeface="Arial"/>
              </a:rPr>
              <a:t>ent </a:t>
            </a:r>
            <a:r>
              <a:rPr sz="1050" dirty="0">
                <a:latin typeface="Arial"/>
                <a:cs typeface="Arial"/>
              </a:rPr>
              <a:t>S</a:t>
            </a:r>
            <a:r>
              <a:rPr sz="1050" spc="-15" dirty="0">
                <a:latin typeface="Arial"/>
                <a:cs typeface="Arial"/>
              </a:rPr>
              <a:t>y</a:t>
            </a:r>
            <a:r>
              <a:rPr sz="1050" spc="4" dirty="0">
                <a:latin typeface="Arial"/>
                <a:cs typeface="Arial"/>
              </a:rPr>
              <a:t>st</a:t>
            </a:r>
            <a:r>
              <a:rPr sz="1050" spc="-4" dirty="0">
                <a:latin typeface="Arial"/>
                <a:cs typeface="Arial"/>
              </a:rPr>
              <a:t>e</a:t>
            </a:r>
            <a:r>
              <a:rPr sz="1050" dirty="0">
                <a:latin typeface="Arial"/>
                <a:cs typeface="Arial"/>
              </a:rPr>
              <a:t>m</a:t>
            </a:r>
            <a:r>
              <a:rPr sz="1050" spc="-11" dirty="0">
                <a:latin typeface="Arial"/>
                <a:cs typeface="Arial"/>
              </a:rPr>
              <a:t> </a:t>
            </a:r>
            <a:r>
              <a:rPr sz="1050" dirty="0">
                <a:latin typeface="Arial"/>
                <a:cs typeface="Arial"/>
              </a:rPr>
              <a:t>(A</a:t>
            </a:r>
            <a:r>
              <a:rPr sz="1050" spc="-8" dirty="0">
                <a:latin typeface="Arial"/>
                <a:cs typeface="Arial"/>
              </a:rPr>
              <a:t>CT</a:t>
            </a:r>
            <a:r>
              <a:rPr sz="1050" dirty="0">
                <a:latin typeface="Arial"/>
                <a:cs typeface="Arial"/>
              </a:rPr>
              <a:t>E</a:t>
            </a:r>
            <a:r>
              <a:rPr sz="1050" spc="-8" dirty="0">
                <a:latin typeface="Arial"/>
                <a:cs typeface="Arial"/>
              </a:rPr>
              <a:t>D</a:t>
            </a:r>
            <a:r>
              <a:rPr sz="1050" dirty="0">
                <a:latin typeface="Arial"/>
                <a:cs typeface="Arial"/>
              </a:rPr>
              <a:t>S)</a:t>
            </a:r>
            <a:r>
              <a:rPr sz="1050" spc="-8" dirty="0">
                <a:latin typeface="Arial"/>
                <a:cs typeface="Arial"/>
              </a:rPr>
              <a:t> </a:t>
            </a:r>
            <a:r>
              <a:rPr sz="1050" spc="-15" dirty="0">
                <a:latin typeface="Arial"/>
                <a:cs typeface="Arial"/>
              </a:rPr>
              <a:t>w</a:t>
            </a:r>
            <a:r>
              <a:rPr sz="1050" spc="-4" dirty="0">
                <a:latin typeface="Arial"/>
                <a:cs typeface="Arial"/>
              </a:rPr>
              <a:t>a</a:t>
            </a:r>
            <a:r>
              <a:rPr sz="1050" dirty="0">
                <a:latin typeface="Arial"/>
                <a:cs typeface="Arial"/>
              </a:rPr>
              <a:t>s </a:t>
            </a:r>
            <a:r>
              <a:rPr sz="1050" spc="4" dirty="0">
                <a:latin typeface="Arial"/>
                <a:cs typeface="Arial"/>
              </a:rPr>
              <a:t>c</a:t>
            </a:r>
            <a:r>
              <a:rPr sz="1050" dirty="0">
                <a:latin typeface="Arial"/>
                <a:cs typeface="Arial"/>
              </a:rPr>
              <a:t>r</a:t>
            </a:r>
            <a:r>
              <a:rPr sz="1050" spc="-4" dirty="0">
                <a:latin typeface="Arial"/>
                <a:cs typeface="Arial"/>
              </a:rPr>
              <a:t>ea</a:t>
            </a:r>
            <a:r>
              <a:rPr sz="1050" spc="4" dirty="0">
                <a:latin typeface="Arial"/>
                <a:cs typeface="Arial"/>
              </a:rPr>
              <a:t>t</a:t>
            </a:r>
            <a:r>
              <a:rPr sz="1050" spc="-4" dirty="0">
                <a:latin typeface="Arial"/>
                <a:cs typeface="Arial"/>
              </a:rPr>
              <a:t>e</a:t>
            </a:r>
            <a:r>
              <a:rPr sz="1050" spc="-11" dirty="0">
                <a:latin typeface="Arial"/>
                <a:cs typeface="Arial"/>
              </a:rPr>
              <a:t>d</a:t>
            </a:r>
            <a:r>
              <a:rPr sz="1050" dirty="0">
                <a:latin typeface="Arial"/>
                <a:cs typeface="Arial"/>
              </a:rPr>
              <a:t>.</a:t>
            </a:r>
          </a:p>
        </p:txBody>
      </p:sp>
      <p:sp>
        <p:nvSpPr>
          <p:cNvPr id="57" name="object 38"/>
          <p:cNvSpPr/>
          <p:nvPr/>
        </p:nvSpPr>
        <p:spPr>
          <a:xfrm>
            <a:off x="6715125" y="1660780"/>
            <a:ext cx="1207007" cy="1362551"/>
          </a:xfrm>
          <a:custGeom>
            <a:avLst/>
            <a:gdLst/>
            <a:ahLst/>
            <a:cxnLst/>
            <a:rect l="l" t="t" r="r" b="b"/>
            <a:pathLst>
              <a:path w="1562100" h="1816735">
                <a:moveTo>
                  <a:pt x="0" y="0"/>
                </a:moveTo>
                <a:lnTo>
                  <a:pt x="1562100" y="0"/>
                </a:lnTo>
                <a:lnTo>
                  <a:pt x="1562100" y="1816607"/>
                </a:lnTo>
                <a:lnTo>
                  <a:pt x="0" y="1816607"/>
                </a:lnTo>
                <a:lnTo>
                  <a:pt x="0" y="0"/>
                </a:lnTo>
                <a:close/>
              </a:path>
            </a:pathLst>
          </a:custGeom>
          <a:ln w="12192">
            <a:solidFill>
              <a:srgbClr val="000000"/>
            </a:solidFill>
          </a:ln>
        </p:spPr>
        <p:txBody>
          <a:bodyPr wrap="square" lIns="0" tIns="0" rIns="0" bIns="0" rtlCol="0"/>
          <a:lstStyle/>
          <a:p>
            <a:endParaRPr sz="1350"/>
          </a:p>
        </p:txBody>
      </p:sp>
      <p:sp>
        <p:nvSpPr>
          <p:cNvPr id="58" name="object 39"/>
          <p:cNvSpPr txBox="1"/>
          <p:nvPr/>
        </p:nvSpPr>
        <p:spPr>
          <a:xfrm>
            <a:off x="6679704" y="1706613"/>
            <a:ext cx="1176795" cy="1292662"/>
          </a:xfrm>
          <a:prstGeom prst="rect">
            <a:avLst/>
          </a:prstGeom>
        </p:spPr>
        <p:txBody>
          <a:bodyPr vert="horz" wrap="square" lIns="0" tIns="0" rIns="0" bIns="0" rtlCol="0">
            <a:spAutoFit/>
          </a:bodyPr>
          <a:lstStyle/>
          <a:p>
            <a:pPr marL="1429" algn="ctr"/>
            <a:r>
              <a:rPr sz="1050" b="1" spc="-4" dirty="0">
                <a:latin typeface="Arial"/>
                <a:cs typeface="Arial"/>
              </a:rPr>
              <a:t>1990</a:t>
            </a:r>
            <a:r>
              <a:rPr sz="1050" b="1" dirty="0">
                <a:latin typeface="Arial"/>
                <a:cs typeface="Arial"/>
              </a:rPr>
              <a:t>-</a:t>
            </a:r>
            <a:r>
              <a:rPr sz="1050" b="1" spc="-4" dirty="0">
                <a:latin typeface="Arial"/>
                <a:cs typeface="Arial"/>
              </a:rPr>
              <a:t>9</a:t>
            </a:r>
            <a:r>
              <a:rPr sz="1050" b="1" dirty="0">
                <a:latin typeface="Arial"/>
                <a:cs typeface="Arial"/>
              </a:rPr>
              <a:t>1</a:t>
            </a:r>
            <a:endParaRPr sz="1050" dirty="0">
              <a:latin typeface="Arial"/>
              <a:cs typeface="Arial"/>
            </a:endParaRPr>
          </a:p>
          <a:p>
            <a:pPr marL="9525" marR="3810" indent="476" algn="ctr"/>
            <a:r>
              <a:rPr sz="1050" spc="-4" dirty="0">
                <a:latin typeface="Arial"/>
                <a:cs typeface="Arial"/>
              </a:rPr>
              <a:t>1</a:t>
            </a:r>
            <a:r>
              <a:rPr sz="1050" spc="4" dirty="0">
                <a:latin typeface="Arial"/>
                <a:cs typeface="Arial"/>
              </a:rPr>
              <a:t>,</a:t>
            </a:r>
            <a:r>
              <a:rPr sz="1050" spc="-4" dirty="0">
                <a:latin typeface="Arial"/>
                <a:cs typeface="Arial"/>
              </a:rPr>
              <a:t>600</a:t>
            </a:r>
            <a:r>
              <a:rPr sz="1050" dirty="0">
                <a:latin typeface="Arial"/>
                <a:cs typeface="Arial"/>
              </a:rPr>
              <a:t>+</a:t>
            </a:r>
            <a:r>
              <a:rPr sz="1050" spc="-26" dirty="0">
                <a:latin typeface="Arial"/>
                <a:cs typeface="Arial"/>
              </a:rPr>
              <a:t>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t>
            </a:r>
            <a:r>
              <a:rPr sz="1050" spc="-4" dirty="0">
                <a:latin typeface="Arial"/>
                <a:cs typeface="Arial"/>
              </a:rPr>
              <a:t>a</a:t>
            </a:r>
            <a:r>
              <a:rPr sz="1050" dirty="0">
                <a:latin typeface="Arial"/>
                <a:cs typeface="Arial"/>
              </a:rPr>
              <a:t>n lo</a:t>
            </a:r>
            <a:r>
              <a:rPr sz="1050" spc="-4" dirty="0">
                <a:latin typeface="Arial"/>
                <a:cs typeface="Arial"/>
              </a:rPr>
              <a:t>g</a:t>
            </a:r>
            <a:r>
              <a:rPr sz="1050" dirty="0">
                <a:latin typeface="Arial"/>
                <a:cs typeface="Arial"/>
              </a:rPr>
              <a:t>i</a:t>
            </a:r>
            <a:r>
              <a:rPr sz="1050" spc="4" dirty="0">
                <a:latin typeface="Arial"/>
                <a:cs typeface="Arial"/>
              </a:rPr>
              <a:t>st</a:t>
            </a:r>
            <a:r>
              <a:rPr sz="1050" dirty="0">
                <a:latin typeface="Arial"/>
                <a:cs typeface="Arial"/>
              </a:rPr>
              <a:t>i</a:t>
            </a:r>
            <a:r>
              <a:rPr sz="1050" spc="4" dirty="0">
                <a:latin typeface="Arial"/>
                <a:cs typeface="Arial"/>
              </a:rPr>
              <a:t>c</a:t>
            </a:r>
            <a:r>
              <a:rPr sz="1050" dirty="0">
                <a:latin typeface="Arial"/>
                <a:cs typeface="Arial"/>
              </a:rPr>
              <a:t>ia</a:t>
            </a:r>
            <a:r>
              <a:rPr sz="1050" spc="-11" dirty="0">
                <a:latin typeface="Arial"/>
                <a:cs typeface="Arial"/>
              </a:rPr>
              <a:t>n</a:t>
            </a:r>
            <a:r>
              <a:rPr sz="1050" dirty="0">
                <a:latin typeface="Arial"/>
                <a:cs typeface="Arial"/>
              </a:rPr>
              <a:t>s </a:t>
            </a:r>
            <a:r>
              <a:rPr sz="1050" spc="-8" dirty="0">
                <a:latin typeface="Arial"/>
                <a:cs typeface="Arial"/>
              </a:rPr>
              <a:t>D</a:t>
            </a:r>
            <a:r>
              <a:rPr sz="1050" spc="-4" dirty="0">
                <a:latin typeface="Arial"/>
                <a:cs typeface="Arial"/>
              </a:rPr>
              <a:t>ep</a:t>
            </a:r>
            <a:r>
              <a:rPr sz="1050" dirty="0">
                <a:latin typeface="Arial"/>
                <a:cs typeface="Arial"/>
              </a:rPr>
              <a:t>l</a:t>
            </a:r>
            <a:r>
              <a:rPr sz="1050" spc="-4" dirty="0">
                <a:latin typeface="Arial"/>
                <a:cs typeface="Arial"/>
              </a:rPr>
              <a:t>o</a:t>
            </a:r>
            <a:r>
              <a:rPr sz="1050" spc="-15" dirty="0">
                <a:latin typeface="Arial"/>
                <a:cs typeface="Arial"/>
              </a:rPr>
              <a:t>y</a:t>
            </a:r>
            <a:r>
              <a:rPr sz="1050" spc="-4" dirty="0">
                <a:latin typeface="Arial"/>
                <a:cs typeface="Arial"/>
              </a:rPr>
              <a:t>e</a:t>
            </a:r>
            <a:r>
              <a:rPr sz="1050" dirty="0">
                <a:latin typeface="Arial"/>
                <a:cs typeface="Arial"/>
              </a:rPr>
              <a:t>d</a:t>
            </a:r>
            <a:r>
              <a:rPr sz="1050" spc="-8" dirty="0">
                <a:latin typeface="Arial"/>
                <a:cs typeface="Arial"/>
              </a:rPr>
              <a:t> </a:t>
            </a:r>
            <a:r>
              <a:rPr sz="1050" spc="4" dirty="0">
                <a:latin typeface="Arial"/>
                <a:cs typeface="Arial"/>
              </a:rPr>
              <a:t>t</a:t>
            </a:r>
            <a:r>
              <a:rPr sz="1050" dirty="0">
                <a:latin typeface="Arial"/>
                <a:cs typeface="Arial"/>
              </a:rPr>
              <a:t>o</a:t>
            </a:r>
            <a:r>
              <a:rPr sz="1050" spc="-15"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 P</a:t>
            </a:r>
            <a:r>
              <a:rPr sz="1050" spc="-4" dirty="0">
                <a:latin typeface="Arial"/>
                <a:cs typeface="Arial"/>
              </a:rPr>
              <a:t>e</a:t>
            </a:r>
            <a:r>
              <a:rPr sz="1050" dirty="0">
                <a:latin typeface="Arial"/>
                <a:cs typeface="Arial"/>
              </a:rPr>
              <a:t>r</a:t>
            </a:r>
            <a:r>
              <a:rPr sz="1050" spc="4" dirty="0">
                <a:latin typeface="Arial"/>
                <a:cs typeface="Arial"/>
              </a:rPr>
              <a:t>s</a:t>
            </a:r>
            <a:r>
              <a:rPr sz="1050" dirty="0">
                <a:latin typeface="Arial"/>
                <a:cs typeface="Arial"/>
              </a:rPr>
              <a:t>ian</a:t>
            </a:r>
            <a:r>
              <a:rPr sz="1050" spc="-23" dirty="0">
                <a:latin typeface="Arial"/>
                <a:cs typeface="Arial"/>
              </a:rPr>
              <a:t> </a:t>
            </a:r>
            <a:r>
              <a:rPr sz="1050" dirty="0">
                <a:latin typeface="Arial"/>
                <a:cs typeface="Arial"/>
              </a:rPr>
              <a:t>Gulf </a:t>
            </a:r>
            <a:r>
              <a:rPr sz="1050" spc="-4" dirty="0">
                <a:latin typeface="Arial"/>
                <a:cs typeface="Arial"/>
              </a:rPr>
              <a:t>Ope</a:t>
            </a:r>
            <a:r>
              <a:rPr sz="1050" dirty="0">
                <a:latin typeface="Arial"/>
                <a:cs typeface="Arial"/>
              </a:rPr>
              <a:t>r</a:t>
            </a:r>
            <a:r>
              <a:rPr sz="1050" spc="-4" dirty="0">
                <a:latin typeface="Arial"/>
                <a:cs typeface="Arial"/>
              </a:rPr>
              <a:t>a</a:t>
            </a:r>
            <a:r>
              <a:rPr sz="1050" spc="4" dirty="0">
                <a:latin typeface="Arial"/>
                <a:cs typeface="Arial"/>
              </a:rPr>
              <a:t>t</a:t>
            </a:r>
            <a:r>
              <a:rPr sz="1050" dirty="0">
                <a:latin typeface="Arial"/>
                <a:cs typeface="Arial"/>
              </a:rPr>
              <a:t>i</a:t>
            </a:r>
            <a:r>
              <a:rPr sz="1050" spc="-4" dirty="0">
                <a:latin typeface="Arial"/>
                <a:cs typeface="Arial"/>
              </a:rPr>
              <a:t>o</a:t>
            </a:r>
            <a:r>
              <a:rPr sz="1050" spc="-11" dirty="0">
                <a:latin typeface="Arial"/>
                <a:cs typeface="Arial"/>
              </a:rPr>
              <a:t>n</a:t>
            </a:r>
            <a:r>
              <a:rPr sz="1050" dirty="0">
                <a:latin typeface="Arial"/>
                <a:cs typeface="Arial"/>
              </a:rPr>
              <a:t>s</a:t>
            </a:r>
            <a:r>
              <a:rPr sz="1050" spc="-26" dirty="0">
                <a:latin typeface="Arial"/>
                <a:cs typeface="Arial"/>
              </a:rPr>
              <a:t> </a:t>
            </a:r>
            <a:r>
              <a:rPr sz="1050" spc="-8" dirty="0">
                <a:latin typeface="Arial"/>
                <a:cs typeface="Arial"/>
              </a:rPr>
              <a:t>D</a:t>
            </a:r>
            <a:r>
              <a:rPr sz="1050" spc="-4" dirty="0">
                <a:latin typeface="Arial"/>
                <a:cs typeface="Arial"/>
              </a:rPr>
              <a:t>e</a:t>
            </a:r>
            <a:r>
              <a:rPr sz="1050" spc="4" dirty="0">
                <a:latin typeface="Arial"/>
                <a:cs typeface="Arial"/>
              </a:rPr>
              <a:t>s</a:t>
            </a:r>
            <a:r>
              <a:rPr sz="1050" spc="-4" dirty="0">
                <a:latin typeface="Arial"/>
                <a:cs typeface="Arial"/>
              </a:rPr>
              <a:t>e</a:t>
            </a:r>
            <a:r>
              <a:rPr sz="1050" dirty="0">
                <a:latin typeface="Arial"/>
                <a:cs typeface="Arial"/>
              </a:rPr>
              <a:t>rt </a:t>
            </a:r>
            <a:r>
              <a:rPr sz="1050" spc="-4" dirty="0">
                <a:latin typeface="Arial"/>
                <a:cs typeface="Arial"/>
              </a:rPr>
              <a:t>Sh</a:t>
            </a:r>
            <a:r>
              <a:rPr sz="1050" dirty="0">
                <a:latin typeface="Arial"/>
                <a:cs typeface="Arial"/>
              </a:rPr>
              <a:t>i</a:t>
            </a:r>
            <a:r>
              <a:rPr sz="1050" spc="-4" dirty="0">
                <a:latin typeface="Arial"/>
                <a:cs typeface="Arial"/>
              </a:rPr>
              <a:t>e</a:t>
            </a:r>
            <a:r>
              <a:rPr sz="1050" dirty="0">
                <a:latin typeface="Arial"/>
                <a:cs typeface="Arial"/>
              </a:rPr>
              <a:t>l</a:t>
            </a:r>
            <a:r>
              <a:rPr sz="1050" spc="-4" dirty="0">
                <a:latin typeface="Arial"/>
                <a:cs typeface="Arial"/>
              </a:rPr>
              <a:t>d</a:t>
            </a:r>
            <a:r>
              <a:rPr sz="1050" spc="4" dirty="0">
                <a:latin typeface="Arial"/>
                <a:cs typeface="Arial"/>
              </a:rPr>
              <a:t>/</a:t>
            </a:r>
            <a:r>
              <a:rPr sz="1050" spc="-8" dirty="0">
                <a:latin typeface="Arial"/>
                <a:cs typeface="Arial"/>
              </a:rPr>
              <a:t>D</a:t>
            </a:r>
            <a:r>
              <a:rPr sz="1050" spc="-4" dirty="0">
                <a:latin typeface="Arial"/>
                <a:cs typeface="Arial"/>
              </a:rPr>
              <a:t>e</a:t>
            </a:r>
            <a:r>
              <a:rPr sz="1050" spc="4" dirty="0">
                <a:latin typeface="Arial"/>
                <a:cs typeface="Arial"/>
              </a:rPr>
              <a:t>s</a:t>
            </a:r>
            <a:r>
              <a:rPr sz="1050" spc="-4" dirty="0">
                <a:latin typeface="Arial"/>
                <a:cs typeface="Arial"/>
              </a:rPr>
              <a:t>e</a:t>
            </a:r>
            <a:r>
              <a:rPr sz="1050" dirty="0">
                <a:latin typeface="Arial"/>
                <a:cs typeface="Arial"/>
              </a:rPr>
              <a:t>rt S</a:t>
            </a:r>
            <a:r>
              <a:rPr sz="1050" spc="4" dirty="0">
                <a:latin typeface="Arial"/>
                <a:cs typeface="Arial"/>
              </a:rPr>
              <a:t>t</a:t>
            </a:r>
            <a:r>
              <a:rPr sz="1050" dirty="0">
                <a:latin typeface="Arial"/>
                <a:cs typeface="Arial"/>
              </a:rPr>
              <a:t>orm</a:t>
            </a:r>
          </a:p>
        </p:txBody>
      </p:sp>
      <p:sp>
        <p:nvSpPr>
          <p:cNvPr id="59" name="object 40"/>
          <p:cNvSpPr/>
          <p:nvPr/>
        </p:nvSpPr>
        <p:spPr>
          <a:xfrm>
            <a:off x="7115175" y="3498723"/>
            <a:ext cx="1744504" cy="1361598"/>
          </a:xfrm>
          <a:custGeom>
            <a:avLst/>
            <a:gdLst/>
            <a:ahLst/>
            <a:cxnLst/>
            <a:rect l="l" t="t" r="r" b="b"/>
            <a:pathLst>
              <a:path w="2326004" h="1815464">
                <a:moveTo>
                  <a:pt x="0" y="0"/>
                </a:moveTo>
                <a:lnTo>
                  <a:pt x="2325624" y="0"/>
                </a:lnTo>
                <a:lnTo>
                  <a:pt x="2325624" y="1815083"/>
                </a:lnTo>
                <a:lnTo>
                  <a:pt x="0" y="1815083"/>
                </a:lnTo>
                <a:lnTo>
                  <a:pt x="0" y="0"/>
                </a:lnTo>
                <a:close/>
              </a:path>
            </a:pathLst>
          </a:custGeom>
          <a:ln w="12192">
            <a:solidFill>
              <a:srgbClr val="000000"/>
            </a:solidFill>
          </a:ln>
        </p:spPr>
        <p:txBody>
          <a:bodyPr wrap="square" lIns="0" tIns="0" rIns="0" bIns="0" rtlCol="0"/>
          <a:lstStyle/>
          <a:p>
            <a:endParaRPr sz="1350"/>
          </a:p>
        </p:txBody>
      </p:sp>
      <p:sp>
        <p:nvSpPr>
          <p:cNvPr id="60" name="object 41"/>
          <p:cNvSpPr txBox="1"/>
          <p:nvPr/>
        </p:nvSpPr>
        <p:spPr>
          <a:xfrm>
            <a:off x="7215413" y="3543787"/>
            <a:ext cx="1542573" cy="1292662"/>
          </a:xfrm>
          <a:prstGeom prst="rect">
            <a:avLst/>
          </a:prstGeom>
        </p:spPr>
        <p:txBody>
          <a:bodyPr vert="horz" wrap="square" lIns="0" tIns="0" rIns="0" bIns="0" rtlCol="0">
            <a:spAutoFit/>
          </a:bodyPr>
          <a:lstStyle/>
          <a:p>
            <a:pPr marL="953" algn="ctr"/>
            <a:r>
              <a:rPr sz="1050" b="1" spc="-4" dirty="0">
                <a:latin typeface="Arial"/>
                <a:cs typeface="Arial"/>
              </a:rPr>
              <a:t>200</a:t>
            </a:r>
            <a:r>
              <a:rPr sz="1050" b="1" dirty="0">
                <a:latin typeface="Arial"/>
                <a:cs typeface="Arial"/>
              </a:rPr>
              <a:t>1</a:t>
            </a:r>
            <a:endParaRPr sz="1050" dirty="0">
              <a:latin typeface="Arial"/>
              <a:cs typeface="Arial"/>
            </a:endParaRPr>
          </a:p>
          <a:p>
            <a:pPr marL="9049" marR="3810" indent="-476" algn="ctr"/>
            <a:r>
              <a:rPr sz="1050" dirty="0">
                <a:latin typeface="Arial"/>
                <a:cs typeface="Arial"/>
              </a:rPr>
              <a:t>46</a:t>
            </a:r>
            <a:r>
              <a:rPr sz="1050" spc="-15" dirty="0">
                <a:latin typeface="Arial"/>
                <a:cs typeface="Arial"/>
              </a:rPr>
              <a:t> </a:t>
            </a:r>
            <a:r>
              <a:rPr sz="1050" dirty="0">
                <a:latin typeface="Arial"/>
                <a:cs typeface="Arial"/>
              </a:rPr>
              <a:t>Ar</a:t>
            </a:r>
            <a:r>
              <a:rPr sz="1050" spc="-8" dirty="0">
                <a:latin typeface="Arial"/>
                <a:cs typeface="Arial"/>
              </a:rPr>
              <a:t>m</a:t>
            </a:r>
            <a:r>
              <a:rPr sz="1050" dirty="0">
                <a:latin typeface="Arial"/>
                <a:cs typeface="Arial"/>
              </a:rPr>
              <a:t>y </a:t>
            </a:r>
            <a:r>
              <a:rPr sz="1050" spc="-8" dirty="0">
                <a:latin typeface="Arial"/>
                <a:cs typeface="Arial"/>
              </a:rPr>
              <a:t>C</a:t>
            </a:r>
            <a:r>
              <a:rPr sz="1050" dirty="0">
                <a:latin typeface="Arial"/>
                <a:cs typeface="Arial"/>
              </a:rPr>
              <a:t>i</a:t>
            </a:r>
            <a:r>
              <a:rPr sz="1050" spc="-15" dirty="0">
                <a:latin typeface="Arial"/>
                <a:cs typeface="Arial"/>
              </a:rPr>
              <a:t>v</a:t>
            </a:r>
            <a:r>
              <a:rPr sz="1050" dirty="0">
                <a:latin typeface="Arial"/>
                <a:cs typeface="Arial"/>
              </a:rPr>
              <a:t>ilia</a:t>
            </a:r>
            <a:r>
              <a:rPr sz="1050" spc="-4" dirty="0">
                <a:latin typeface="Arial"/>
                <a:cs typeface="Arial"/>
              </a:rPr>
              <a:t>n</a:t>
            </a:r>
            <a:r>
              <a:rPr sz="1050" dirty="0">
                <a:latin typeface="Arial"/>
                <a:cs typeface="Arial"/>
              </a:rPr>
              <a:t>s lo</a:t>
            </a:r>
            <a:r>
              <a:rPr sz="1050" spc="4" dirty="0">
                <a:latin typeface="Arial"/>
                <a:cs typeface="Arial"/>
              </a:rPr>
              <a:t>s</a:t>
            </a:r>
            <a:r>
              <a:rPr sz="1050" dirty="0">
                <a:latin typeface="Arial"/>
                <a:cs typeface="Arial"/>
              </a:rPr>
              <a:t>t </a:t>
            </a:r>
            <a:r>
              <a:rPr sz="1050" spc="4" dirty="0">
                <a:latin typeface="Arial"/>
                <a:cs typeface="Arial"/>
              </a:rPr>
              <a:t>t</a:t>
            </a:r>
            <a:r>
              <a:rPr sz="1050" spc="-4" dirty="0">
                <a:latin typeface="Arial"/>
                <a:cs typeface="Arial"/>
              </a:rPr>
              <a:t>he</a:t>
            </a:r>
            <a:r>
              <a:rPr sz="1050" dirty="0">
                <a:latin typeface="Arial"/>
                <a:cs typeface="Arial"/>
              </a:rPr>
              <a:t>ir</a:t>
            </a:r>
            <a:r>
              <a:rPr sz="1050" spc="-23" dirty="0">
                <a:latin typeface="Arial"/>
                <a:cs typeface="Arial"/>
              </a:rPr>
              <a:t> </a:t>
            </a:r>
            <a:r>
              <a:rPr sz="1050" dirty="0">
                <a:latin typeface="Arial"/>
                <a:cs typeface="Arial"/>
              </a:rPr>
              <a:t>li</a:t>
            </a:r>
            <a:r>
              <a:rPr sz="1050" spc="-15" dirty="0">
                <a:latin typeface="Arial"/>
                <a:cs typeface="Arial"/>
              </a:rPr>
              <a:t>v</a:t>
            </a:r>
            <a:r>
              <a:rPr sz="1050" spc="-4" dirty="0">
                <a:latin typeface="Arial"/>
                <a:cs typeface="Arial"/>
              </a:rPr>
              <a:t>e</a:t>
            </a:r>
            <a:r>
              <a:rPr sz="1050" dirty="0">
                <a:latin typeface="Arial"/>
                <a:cs typeface="Arial"/>
              </a:rPr>
              <a:t>s</a:t>
            </a:r>
            <a:r>
              <a:rPr sz="1050" spc="8" dirty="0">
                <a:latin typeface="Arial"/>
                <a:cs typeface="Arial"/>
              </a:rPr>
              <a:t> </a:t>
            </a:r>
            <a:r>
              <a:rPr sz="1050" spc="-4" dirty="0">
                <a:latin typeface="Arial"/>
                <a:cs typeface="Arial"/>
              </a:rPr>
              <a:t>an</a:t>
            </a:r>
            <a:r>
              <a:rPr sz="1050" dirty="0">
                <a:latin typeface="Arial"/>
                <a:cs typeface="Arial"/>
              </a:rPr>
              <a:t>d</a:t>
            </a:r>
            <a:r>
              <a:rPr sz="1050" spc="-15" dirty="0">
                <a:latin typeface="Arial"/>
                <a:cs typeface="Arial"/>
              </a:rPr>
              <a:t> </a:t>
            </a:r>
            <a:r>
              <a:rPr sz="1050" spc="-8" dirty="0">
                <a:latin typeface="Arial"/>
                <a:cs typeface="Arial"/>
              </a:rPr>
              <a:t>m</a:t>
            </a:r>
            <a:r>
              <a:rPr sz="1050" spc="-4" dirty="0">
                <a:latin typeface="Arial"/>
                <a:cs typeface="Arial"/>
              </a:rPr>
              <a:t>an</a:t>
            </a:r>
            <a:r>
              <a:rPr sz="1050" dirty="0">
                <a:latin typeface="Arial"/>
                <a:cs typeface="Arial"/>
              </a:rPr>
              <a:t>y</a:t>
            </a:r>
            <a:r>
              <a:rPr sz="1050" spc="-11" dirty="0">
                <a:latin typeface="Arial"/>
                <a:cs typeface="Arial"/>
              </a:rPr>
              <a:t> </a:t>
            </a:r>
            <a:r>
              <a:rPr sz="1050" spc="-8" dirty="0">
                <a:latin typeface="Arial"/>
                <a:cs typeface="Arial"/>
              </a:rPr>
              <a:t>m</a:t>
            </a:r>
            <a:r>
              <a:rPr sz="1050" spc="-4" dirty="0">
                <a:latin typeface="Arial"/>
                <a:cs typeface="Arial"/>
              </a:rPr>
              <a:t>o</a:t>
            </a:r>
            <a:r>
              <a:rPr sz="1050" dirty="0">
                <a:latin typeface="Arial"/>
                <a:cs typeface="Arial"/>
              </a:rPr>
              <a:t>re i</a:t>
            </a:r>
            <a:r>
              <a:rPr sz="1050" spc="-4" dirty="0">
                <a:latin typeface="Arial"/>
                <a:cs typeface="Arial"/>
              </a:rPr>
              <a:t>n</a:t>
            </a:r>
            <a:r>
              <a:rPr sz="1050" dirty="0">
                <a:latin typeface="Arial"/>
                <a:cs typeface="Arial"/>
              </a:rPr>
              <a:t>j</a:t>
            </a:r>
            <a:r>
              <a:rPr sz="1050" spc="-4" dirty="0">
                <a:latin typeface="Arial"/>
                <a:cs typeface="Arial"/>
              </a:rPr>
              <a:t>u</a:t>
            </a:r>
            <a:r>
              <a:rPr sz="1050" dirty="0">
                <a:latin typeface="Arial"/>
                <a:cs typeface="Arial"/>
              </a:rPr>
              <a:t>r</a:t>
            </a:r>
            <a:r>
              <a:rPr sz="1050" spc="-4" dirty="0">
                <a:latin typeface="Arial"/>
                <a:cs typeface="Arial"/>
              </a:rPr>
              <a:t>e</a:t>
            </a:r>
            <a:r>
              <a:rPr sz="1050" dirty="0">
                <a:latin typeface="Arial"/>
                <a:cs typeface="Arial"/>
              </a:rPr>
              <a:t>d</a:t>
            </a:r>
            <a:r>
              <a:rPr sz="1050" spc="-23" dirty="0">
                <a:latin typeface="Arial"/>
                <a:cs typeface="Arial"/>
              </a:rPr>
              <a:t> </a:t>
            </a:r>
            <a:r>
              <a:rPr sz="1050" dirty="0">
                <a:latin typeface="Arial"/>
                <a:cs typeface="Arial"/>
              </a:rPr>
              <a:t>in</a:t>
            </a:r>
            <a:r>
              <a:rPr sz="1050" spc="-8"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a:t>
            </a:r>
            <a:r>
              <a:rPr sz="1050" spc="-15" dirty="0">
                <a:latin typeface="Arial"/>
                <a:cs typeface="Arial"/>
              </a:rPr>
              <a:t> </a:t>
            </a:r>
            <a:r>
              <a:rPr sz="1050" spc="-4" dirty="0">
                <a:latin typeface="Arial"/>
                <a:cs typeface="Arial"/>
              </a:rPr>
              <a:t>a</a:t>
            </a:r>
            <a:r>
              <a:rPr sz="1050" spc="4" dirty="0">
                <a:latin typeface="Arial"/>
                <a:cs typeface="Arial"/>
              </a:rPr>
              <a:t>tt</a:t>
            </a:r>
            <a:r>
              <a:rPr sz="1050" spc="-4" dirty="0">
                <a:latin typeface="Arial"/>
                <a:cs typeface="Arial"/>
              </a:rPr>
              <a:t>a</a:t>
            </a:r>
            <a:r>
              <a:rPr sz="1050" spc="4" dirty="0">
                <a:latin typeface="Arial"/>
                <a:cs typeface="Arial"/>
              </a:rPr>
              <a:t>c</a:t>
            </a:r>
            <a:r>
              <a:rPr sz="1050" dirty="0">
                <a:latin typeface="Arial"/>
                <a:cs typeface="Arial"/>
              </a:rPr>
              <a:t>k</a:t>
            </a:r>
          </a:p>
          <a:p>
            <a:pPr marL="1429" algn="ctr"/>
            <a:r>
              <a:rPr sz="1050" spc="-4" dirty="0">
                <a:latin typeface="Arial"/>
                <a:cs typeface="Arial"/>
              </a:rPr>
              <a:t>o</a:t>
            </a:r>
            <a:r>
              <a:rPr sz="1050" dirty="0">
                <a:latin typeface="Arial"/>
                <a:cs typeface="Arial"/>
              </a:rPr>
              <a:t>n</a:t>
            </a:r>
            <a:r>
              <a:rPr sz="1050" spc="-15" dirty="0">
                <a:latin typeface="Arial"/>
                <a:cs typeface="Arial"/>
              </a:rPr>
              <a:t> </a:t>
            </a:r>
            <a:r>
              <a:rPr sz="1050" spc="4" dirty="0">
                <a:latin typeface="Arial"/>
                <a:cs typeface="Arial"/>
              </a:rPr>
              <a:t>t</a:t>
            </a:r>
            <a:r>
              <a:rPr sz="1050" spc="-4" dirty="0">
                <a:latin typeface="Arial"/>
                <a:cs typeface="Arial"/>
              </a:rPr>
              <a:t>h</a:t>
            </a:r>
            <a:r>
              <a:rPr sz="1050" dirty="0">
                <a:latin typeface="Arial"/>
                <a:cs typeface="Arial"/>
              </a:rPr>
              <a:t>e</a:t>
            </a:r>
            <a:r>
              <a:rPr sz="1050" spc="-15" dirty="0">
                <a:latin typeface="Arial"/>
                <a:cs typeface="Arial"/>
              </a:rPr>
              <a:t> </a:t>
            </a:r>
            <a:r>
              <a:rPr sz="1050" spc="-4" dirty="0">
                <a:latin typeface="Arial"/>
                <a:cs typeface="Arial"/>
              </a:rPr>
              <a:t>Pen</a:t>
            </a:r>
            <a:r>
              <a:rPr sz="1050" spc="4" dirty="0">
                <a:latin typeface="Arial"/>
                <a:cs typeface="Arial"/>
              </a:rPr>
              <a:t>t</a:t>
            </a:r>
            <a:r>
              <a:rPr sz="1050" spc="-4" dirty="0">
                <a:latin typeface="Arial"/>
                <a:cs typeface="Arial"/>
              </a:rPr>
              <a:t>agon.</a:t>
            </a:r>
            <a:endParaRPr sz="1050" dirty="0">
              <a:latin typeface="Arial"/>
              <a:cs typeface="Arial"/>
            </a:endParaRPr>
          </a:p>
          <a:p>
            <a:pPr marL="138589" marR="132874" algn="ctr"/>
            <a:r>
              <a:rPr sz="1050" spc="-4" dirty="0">
                <a:latin typeface="Arial"/>
                <a:cs typeface="Arial"/>
              </a:rPr>
              <a:t>O</a:t>
            </a:r>
            <a:r>
              <a:rPr sz="1050" spc="4" dirty="0">
                <a:latin typeface="Arial"/>
                <a:cs typeface="Arial"/>
              </a:rPr>
              <a:t>t</a:t>
            </a:r>
            <a:r>
              <a:rPr sz="1050" spc="-4" dirty="0">
                <a:latin typeface="Arial"/>
                <a:cs typeface="Arial"/>
              </a:rPr>
              <a:t>he</a:t>
            </a:r>
            <a:r>
              <a:rPr sz="1050" dirty="0">
                <a:latin typeface="Arial"/>
                <a:cs typeface="Arial"/>
              </a:rPr>
              <a:t>rs</a:t>
            </a:r>
            <a:r>
              <a:rPr sz="1050" spc="-26" dirty="0">
                <a:latin typeface="Arial"/>
                <a:cs typeface="Arial"/>
              </a:rPr>
              <a:t> </a:t>
            </a:r>
            <a:r>
              <a:rPr sz="1050" spc="-4" dirty="0">
                <a:latin typeface="Arial"/>
                <a:cs typeface="Arial"/>
              </a:rPr>
              <a:t>d</a:t>
            </a:r>
            <a:r>
              <a:rPr sz="1050" dirty="0">
                <a:latin typeface="Arial"/>
                <a:cs typeface="Arial"/>
              </a:rPr>
              <a:t>i</a:t>
            </a:r>
            <a:r>
              <a:rPr sz="1050" spc="4" dirty="0">
                <a:latin typeface="Arial"/>
                <a:cs typeface="Arial"/>
              </a:rPr>
              <a:t>s</a:t>
            </a:r>
            <a:r>
              <a:rPr sz="1050" spc="-4" dirty="0">
                <a:latin typeface="Arial"/>
                <a:cs typeface="Arial"/>
              </a:rPr>
              <a:t>p</a:t>
            </a:r>
            <a:r>
              <a:rPr sz="1050" dirty="0">
                <a:latin typeface="Arial"/>
                <a:cs typeface="Arial"/>
              </a:rPr>
              <a:t>l</a:t>
            </a:r>
            <a:r>
              <a:rPr sz="1050" spc="-4" dirty="0">
                <a:latin typeface="Arial"/>
                <a:cs typeface="Arial"/>
              </a:rPr>
              <a:t>a</a:t>
            </a:r>
            <a:r>
              <a:rPr sz="1050" spc="-15" dirty="0">
                <a:latin typeface="Arial"/>
                <a:cs typeface="Arial"/>
              </a:rPr>
              <a:t>y</a:t>
            </a:r>
            <a:r>
              <a:rPr sz="1050" spc="-4" dirty="0">
                <a:latin typeface="Arial"/>
                <a:cs typeface="Arial"/>
              </a:rPr>
              <a:t>e</a:t>
            </a:r>
            <a:r>
              <a:rPr sz="1050" dirty="0">
                <a:latin typeface="Arial"/>
                <a:cs typeface="Arial"/>
              </a:rPr>
              <a:t>d</a:t>
            </a:r>
            <a:r>
              <a:rPr sz="1050" spc="-15" dirty="0">
                <a:latin typeface="Arial"/>
                <a:cs typeface="Arial"/>
              </a:rPr>
              <a:t> </a:t>
            </a:r>
            <a:r>
              <a:rPr sz="1050" spc="4" dirty="0">
                <a:latin typeface="Arial"/>
                <a:cs typeface="Arial"/>
              </a:rPr>
              <a:t>t</a:t>
            </a:r>
            <a:r>
              <a:rPr sz="1050" dirty="0">
                <a:latin typeface="Arial"/>
                <a:cs typeface="Arial"/>
              </a:rPr>
              <a:t>r</a:t>
            </a:r>
            <a:r>
              <a:rPr sz="1050" spc="-4" dirty="0">
                <a:latin typeface="Arial"/>
                <a:cs typeface="Arial"/>
              </a:rPr>
              <a:t>ue </a:t>
            </a:r>
            <a:r>
              <a:rPr sz="1050" dirty="0">
                <a:latin typeface="Arial"/>
                <a:cs typeface="Arial"/>
              </a:rPr>
              <a:t>h</a:t>
            </a:r>
            <a:r>
              <a:rPr sz="1050" spc="-4" dirty="0">
                <a:latin typeface="Arial"/>
                <a:cs typeface="Arial"/>
              </a:rPr>
              <a:t>e</a:t>
            </a:r>
            <a:r>
              <a:rPr sz="1050" dirty="0">
                <a:latin typeface="Arial"/>
                <a:cs typeface="Arial"/>
              </a:rPr>
              <a:t>r</a:t>
            </a:r>
            <a:r>
              <a:rPr sz="1050" spc="-4" dirty="0">
                <a:latin typeface="Arial"/>
                <a:cs typeface="Arial"/>
              </a:rPr>
              <a:t>o</a:t>
            </a:r>
            <a:r>
              <a:rPr sz="1050" dirty="0">
                <a:latin typeface="Arial"/>
                <a:cs typeface="Arial"/>
              </a:rPr>
              <a:t>i</a:t>
            </a:r>
            <a:r>
              <a:rPr sz="1050" spc="4" dirty="0">
                <a:latin typeface="Arial"/>
                <a:cs typeface="Arial"/>
              </a:rPr>
              <a:t>s</a:t>
            </a:r>
            <a:r>
              <a:rPr sz="1050" dirty="0">
                <a:latin typeface="Arial"/>
                <a:cs typeface="Arial"/>
              </a:rPr>
              <a:t>m</a:t>
            </a:r>
            <a:r>
              <a:rPr sz="1050" spc="-26" dirty="0">
                <a:latin typeface="Arial"/>
                <a:cs typeface="Arial"/>
              </a:rPr>
              <a:t> </a:t>
            </a:r>
            <a:r>
              <a:rPr sz="1050" spc="-4" dirty="0">
                <a:latin typeface="Arial"/>
                <a:cs typeface="Arial"/>
              </a:rPr>
              <a:t>an</a:t>
            </a:r>
            <a:r>
              <a:rPr sz="1050" dirty="0">
                <a:latin typeface="Arial"/>
                <a:cs typeface="Arial"/>
              </a:rPr>
              <a:t>d</a:t>
            </a:r>
            <a:r>
              <a:rPr sz="1050" spc="-15" dirty="0">
                <a:latin typeface="Arial"/>
                <a:cs typeface="Arial"/>
              </a:rPr>
              <a:t> </a:t>
            </a:r>
            <a:r>
              <a:rPr sz="1050" spc="4" dirty="0">
                <a:latin typeface="Arial"/>
                <a:cs typeface="Arial"/>
              </a:rPr>
              <a:t>s</a:t>
            </a:r>
            <a:r>
              <a:rPr sz="1050" spc="-4" dirty="0">
                <a:latin typeface="Arial"/>
                <a:cs typeface="Arial"/>
              </a:rPr>
              <a:t>e</a:t>
            </a:r>
            <a:r>
              <a:rPr sz="1050" dirty="0">
                <a:latin typeface="Arial"/>
                <a:cs typeface="Arial"/>
              </a:rPr>
              <a:t>l</a:t>
            </a:r>
            <a:r>
              <a:rPr sz="1050" spc="4" dirty="0">
                <a:latin typeface="Arial"/>
                <a:cs typeface="Arial"/>
              </a:rPr>
              <a:t>f</a:t>
            </a:r>
            <a:r>
              <a:rPr sz="1050" dirty="0">
                <a:latin typeface="Arial"/>
                <a:cs typeface="Arial"/>
              </a:rPr>
              <a:t>l</a:t>
            </a:r>
            <a:r>
              <a:rPr sz="1050" spc="-4" dirty="0">
                <a:latin typeface="Arial"/>
                <a:cs typeface="Arial"/>
              </a:rPr>
              <a:t>e</a:t>
            </a:r>
            <a:r>
              <a:rPr sz="1050" spc="4" dirty="0">
                <a:latin typeface="Arial"/>
                <a:cs typeface="Arial"/>
              </a:rPr>
              <a:t>s</a:t>
            </a:r>
            <a:r>
              <a:rPr sz="1050" dirty="0">
                <a:latin typeface="Arial"/>
                <a:cs typeface="Arial"/>
              </a:rPr>
              <a:t>s </a:t>
            </a:r>
            <a:r>
              <a:rPr sz="1050" spc="4" dirty="0">
                <a:latin typeface="Arial"/>
                <a:cs typeface="Arial"/>
              </a:rPr>
              <a:t>s</a:t>
            </a:r>
            <a:r>
              <a:rPr sz="1050" spc="-4" dirty="0">
                <a:latin typeface="Arial"/>
                <a:cs typeface="Arial"/>
              </a:rPr>
              <a:t>e</a:t>
            </a:r>
            <a:r>
              <a:rPr sz="1050" dirty="0">
                <a:latin typeface="Arial"/>
                <a:cs typeface="Arial"/>
              </a:rPr>
              <a:t>r</a:t>
            </a:r>
            <a:r>
              <a:rPr sz="1050" spc="-15" dirty="0">
                <a:latin typeface="Arial"/>
                <a:cs typeface="Arial"/>
              </a:rPr>
              <a:t>v</a:t>
            </a:r>
            <a:r>
              <a:rPr sz="1050" dirty="0">
                <a:latin typeface="Arial"/>
                <a:cs typeface="Arial"/>
              </a:rPr>
              <a:t>i</a:t>
            </a:r>
            <a:r>
              <a:rPr sz="1050" spc="4" dirty="0">
                <a:latin typeface="Arial"/>
                <a:cs typeface="Arial"/>
              </a:rPr>
              <a:t>c</a:t>
            </a:r>
            <a:r>
              <a:rPr sz="1050" spc="-4" dirty="0">
                <a:latin typeface="Arial"/>
                <a:cs typeface="Arial"/>
              </a:rPr>
              <a:t>e</a:t>
            </a:r>
            <a:r>
              <a:rPr sz="1050" dirty="0">
                <a:latin typeface="Arial"/>
                <a:cs typeface="Arial"/>
              </a:rPr>
              <a:t>.</a:t>
            </a:r>
          </a:p>
        </p:txBody>
      </p:sp>
      <p:sp>
        <p:nvSpPr>
          <p:cNvPr id="61" name="object 42"/>
          <p:cNvSpPr/>
          <p:nvPr/>
        </p:nvSpPr>
        <p:spPr>
          <a:xfrm>
            <a:off x="3131820" y="3257550"/>
            <a:ext cx="177164" cy="1283588"/>
          </a:xfrm>
          <a:prstGeom prst="rect">
            <a:avLst/>
          </a:prstGeom>
          <a:blipFill>
            <a:blip r:embed="rId5" cstate="print"/>
            <a:stretch>
              <a:fillRect/>
            </a:stretch>
          </a:blipFill>
        </p:spPr>
        <p:txBody>
          <a:bodyPr wrap="square" lIns="0" tIns="0" rIns="0" bIns="0" rtlCol="0"/>
          <a:lstStyle/>
          <a:p>
            <a:endParaRPr sz="1350"/>
          </a:p>
        </p:txBody>
      </p:sp>
      <p:sp>
        <p:nvSpPr>
          <p:cNvPr id="62" name="object 43"/>
          <p:cNvSpPr/>
          <p:nvPr/>
        </p:nvSpPr>
        <p:spPr>
          <a:xfrm>
            <a:off x="3220643" y="3379850"/>
            <a:ext cx="5715" cy="1116330"/>
          </a:xfrm>
          <a:custGeom>
            <a:avLst/>
            <a:gdLst/>
            <a:ahLst/>
            <a:cxnLst/>
            <a:rect l="l" t="t" r="r" b="b"/>
            <a:pathLst>
              <a:path w="7620" h="1488439">
                <a:moveTo>
                  <a:pt x="7251" y="1488071"/>
                </a:moveTo>
                <a:lnTo>
                  <a:pt x="0" y="0"/>
                </a:lnTo>
              </a:path>
            </a:pathLst>
          </a:custGeom>
          <a:ln w="25908">
            <a:solidFill>
              <a:srgbClr val="000000"/>
            </a:solidFill>
          </a:ln>
        </p:spPr>
        <p:txBody>
          <a:bodyPr wrap="square" lIns="0" tIns="0" rIns="0" bIns="0" rtlCol="0"/>
          <a:lstStyle/>
          <a:p>
            <a:endParaRPr sz="1350"/>
          </a:p>
        </p:txBody>
      </p:sp>
      <p:sp>
        <p:nvSpPr>
          <p:cNvPr id="63" name="object 44"/>
          <p:cNvSpPr/>
          <p:nvPr/>
        </p:nvSpPr>
        <p:spPr>
          <a:xfrm>
            <a:off x="3191538" y="3331271"/>
            <a:ext cx="58579" cy="58579"/>
          </a:xfrm>
          <a:custGeom>
            <a:avLst/>
            <a:gdLst/>
            <a:ahLst/>
            <a:cxnLst/>
            <a:rect l="l" t="t" r="r" b="b"/>
            <a:pathLst>
              <a:path w="78104" h="78104">
                <a:moveTo>
                  <a:pt x="38481" y="0"/>
                </a:moveTo>
                <a:lnTo>
                  <a:pt x="0" y="77914"/>
                </a:lnTo>
                <a:lnTo>
                  <a:pt x="77724" y="77533"/>
                </a:lnTo>
                <a:lnTo>
                  <a:pt x="38481" y="0"/>
                </a:lnTo>
                <a:close/>
              </a:path>
            </a:pathLst>
          </a:custGeom>
          <a:solidFill>
            <a:srgbClr val="000000"/>
          </a:solidFill>
        </p:spPr>
        <p:txBody>
          <a:bodyPr wrap="square" lIns="0" tIns="0" rIns="0" bIns="0" rtlCol="0"/>
          <a:lstStyle/>
          <a:p>
            <a:endParaRPr sz="1350"/>
          </a:p>
        </p:txBody>
      </p:sp>
      <p:sp>
        <p:nvSpPr>
          <p:cNvPr id="64" name="object 45"/>
          <p:cNvSpPr/>
          <p:nvPr/>
        </p:nvSpPr>
        <p:spPr>
          <a:xfrm>
            <a:off x="4158234" y="3254121"/>
            <a:ext cx="177155" cy="328040"/>
          </a:xfrm>
          <a:prstGeom prst="rect">
            <a:avLst/>
          </a:prstGeom>
          <a:blipFill>
            <a:blip r:embed="rId6" cstate="print"/>
            <a:stretch>
              <a:fillRect/>
            </a:stretch>
          </a:blipFill>
        </p:spPr>
        <p:txBody>
          <a:bodyPr wrap="square" lIns="0" tIns="0" rIns="0" bIns="0" rtlCol="0"/>
          <a:lstStyle/>
          <a:p>
            <a:endParaRPr sz="1350"/>
          </a:p>
        </p:txBody>
      </p:sp>
      <p:sp>
        <p:nvSpPr>
          <p:cNvPr id="65" name="object 46"/>
          <p:cNvSpPr/>
          <p:nvPr/>
        </p:nvSpPr>
        <p:spPr>
          <a:xfrm>
            <a:off x="4248147" y="3376405"/>
            <a:ext cx="4763" cy="161449"/>
          </a:xfrm>
          <a:custGeom>
            <a:avLst/>
            <a:gdLst/>
            <a:ahLst/>
            <a:cxnLst/>
            <a:rect l="l" t="t" r="r" b="b"/>
            <a:pathLst>
              <a:path w="6350" h="215264">
                <a:moveTo>
                  <a:pt x="5905" y="215125"/>
                </a:moveTo>
                <a:lnTo>
                  <a:pt x="0" y="0"/>
                </a:lnTo>
              </a:path>
            </a:pathLst>
          </a:custGeom>
          <a:ln w="25908">
            <a:solidFill>
              <a:srgbClr val="000000"/>
            </a:solidFill>
          </a:ln>
        </p:spPr>
        <p:txBody>
          <a:bodyPr wrap="square" lIns="0" tIns="0" rIns="0" bIns="0" rtlCol="0"/>
          <a:lstStyle/>
          <a:p>
            <a:endParaRPr sz="1350"/>
          </a:p>
        </p:txBody>
      </p:sp>
      <p:sp>
        <p:nvSpPr>
          <p:cNvPr id="66" name="object 47"/>
          <p:cNvSpPr/>
          <p:nvPr/>
        </p:nvSpPr>
        <p:spPr>
          <a:xfrm>
            <a:off x="4219277" y="3327840"/>
            <a:ext cx="58579" cy="59531"/>
          </a:xfrm>
          <a:custGeom>
            <a:avLst/>
            <a:gdLst/>
            <a:ahLst/>
            <a:cxnLst/>
            <a:rect l="l" t="t" r="r" b="b"/>
            <a:pathLst>
              <a:path w="78104" h="79375">
                <a:moveTo>
                  <a:pt x="36715" y="0"/>
                </a:moveTo>
                <a:lnTo>
                  <a:pt x="0" y="78765"/>
                </a:lnTo>
                <a:lnTo>
                  <a:pt x="77698" y="76631"/>
                </a:lnTo>
                <a:lnTo>
                  <a:pt x="36715" y="0"/>
                </a:lnTo>
                <a:close/>
              </a:path>
            </a:pathLst>
          </a:custGeom>
          <a:solidFill>
            <a:srgbClr val="000000"/>
          </a:solidFill>
        </p:spPr>
        <p:txBody>
          <a:bodyPr wrap="square" lIns="0" tIns="0" rIns="0" bIns="0" rtlCol="0"/>
          <a:lstStyle/>
          <a:p>
            <a:endParaRPr sz="1350"/>
          </a:p>
        </p:txBody>
      </p:sp>
      <p:sp>
        <p:nvSpPr>
          <p:cNvPr id="67" name="object 48"/>
          <p:cNvSpPr/>
          <p:nvPr/>
        </p:nvSpPr>
        <p:spPr>
          <a:xfrm>
            <a:off x="7899274" y="3276981"/>
            <a:ext cx="177155" cy="267461"/>
          </a:xfrm>
          <a:prstGeom prst="rect">
            <a:avLst/>
          </a:prstGeom>
          <a:blipFill>
            <a:blip r:embed="rId7" cstate="print"/>
            <a:stretch>
              <a:fillRect/>
            </a:stretch>
          </a:blipFill>
        </p:spPr>
        <p:txBody>
          <a:bodyPr wrap="square" lIns="0" tIns="0" rIns="0" bIns="0" rtlCol="0"/>
          <a:lstStyle/>
          <a:p>
            <a:endParaRPr sz="1350"/>
          </a:p>
        </p:txBody>
      </p:sp>
      <p:sp>
        <p:nvSpPr>
          <p:cNvPr id="68" name="object 49"/>
          <p:cNvSpPr/>
          <p:nvPr/>
        </p:nvSpPr>
        <p:spPr>
          <a:xfrm>
            <a:off x="7987855" y="3399284"/>
            <a:ext cx="0" cy="100489"/>
          </a:xfrm>
          <a:custGeom>
            <a:avLst/>
            <a:gdLst/>
            <a:ahLst/>
            <a:cxnLst/>
            <a:rect l="l" t="t" r="r" b="b"/>
            <a:pathLst>
              <a:path h="133985">
                <a:moveTo>
                  <a:pt x="0" y="133426"/>
                </a:moveTo>
                <a:lnTo>
                  <a:pt x="0" y="0"/>
                </a:lnTo>
              </a:path>
            </a:pathLst>
          </a:custGeom>
          <a:ln w="25908">
            <a:solidFill>
              <a:srgbClr val="000000"/>
            </a:solidFill>
          </a:ln>
        </p:spPr>
        <p:txBody>
          <a:bodyPr wrap="square" lIns="0" tIns="0" rIns="0" bIns="0" rtlCol="0"/>
          <a:lstStyle/>
          <a:p>
            <a:endParaRPr sz="1350"/>
          </a:p>
        </p:txBody>
      </p:sp>
      <p:sp>
        <p:nvSpPr>
          <p:cNvPr id="69" name="object 50"/>
          <p:cNvSpPr/>
          <p:nvPr/>
        </p:nvSpPr>
        <p:spPr>
          <a:xfrm>
            <a:off x="7958712" y="3350703"/>
            <a:ext cx="58579" cy="58579"/>
          </a:xfrm>
          <a:custGeom>
            <a:avLst/>
            <a:gdLst/>
            <a:ahLst/>
            <a:cxnLst/>
            <a:rect l="l" t="t" r="r" b="b"/>
            <a:pathLst>
              <a:path w="78104" h="78104">
                <a:moveTo>
                  <a:pt x="38862" y="0"/>
                </a:moveTo>
                <a:lnTo>
                  <a:pt x="0" y="77724"/>
                </a:lnTo>
                <a:lnTo>
                  <a:pt x="77724" y="77724"/>
                </a:lnTo>
                <a:lnTo>
                  <a:pt x="38862" y="0"/>
                </a:lnTo>
                <a:close/>
              </a:path>
            </a:pathLst>
          </a:custGeom>
          <a:solidFill>
            <a:srgbClr val="000000"/>
          </a:solidFill>
        </p:spPr>
        <p:txBody>
          <a:bodyPr wrap="square" lIns="0" tIns="0" rIns="0" bIns="0" rtlCol="0"/>
          <a:lstStyle/>
          <a:p>
            <a:endParaRPr sz="1350"/>
          </a:p>
        </p:txBody>
      </p:sp>
      <p:sp>
        <p:nvSpPr>
          <p:cNvPr id="70" name="object 51"/>
          <p:cNvSpPr/>
          <p:nvPr/>
        </p:nvSpPr>
        <p:spPr>
          <a:xfrm>
            <a:off x="5856732" y="3241548"/>
            <a:ext cx="177164" cy="267461"/>
          </a:xfrm>
          <a:prstGeom prst="rect">
            <a:avLst/>
          </a:prstGeom>
          <a:blipFill>
            <a:blip r:embed="rId7" cstate="print"/>
            <a:stretch>
              <a:fillRect/>
            </a:stretch>
          </a:blipFill>
        </p:spPr>
        <p:txBody>
          <a:bodyPr wrap="square" lIns="0" tIns="0" rIns="0" bIns="0" rtlCol="0"/>
          <a:lstStyle/>
          <a:p>
            <a:endParaRPr sz="1350"/>
          </a:p>
        </p:txBody>
      </p:sp>
      <p:sp>
        <p:nvSpPr>
          <p:cNvPr id="71" name="object 52"/>
          <p:cNvSpPr/>
          <p:nvPr/>
        </p:nvSpPr>
        <p:spPr>
          <a:xfrm>
            <a:off x="5945314" y="3363851"/>
            <a:ext cx="0" cy="100489"/>
          </a:xfrm>
          <a:custGeom>
            <a:avLst/>
            <a:gdLst/>
            <a:ahLst/>
            <a:cxnLst/>
            <a:rect l="l" t="t" r="r" b="b"/>
            <a:pathLst>
              <a:path h="133985">
                <a:moveTo>
                  <a:pt x="0" y="133426"/>
                </a:moveTo>
                <a:lnTo>
                  <a:pt x="0" y="0"/>
                </a:lnTo>
              </a:path>
            </a:pathLst>
          </a:custGeom>
          <a:ln w="25908">
            <a:solidFill>
              <a:srgbClr val="000000"/>
            </a:solidFill>
          </a:ln>
        </p:spPr>
        <p:txBody>
          <a:bodyPr wrap="square" lIns="0" tIns="0" rIns="0" bIns="0" rtlCol="0"/>
          <a:lstStyle/>
          <a:p>
            <a:endParaRPr sz="1350"/>
          </a:p>
        </p:txBody>
      </p:sp>
      <p:sp>
        <p:nvSpPr>
          <p:cNvPr id="72" name="object 53"/>
          <p:cNvSpPr/>
          <p:nvPr/>
        </p:nvSpPr>
        <p:spPr>
          <a:xfrm>
            <a:off x="5916171" y="3315270"/>
            <a:ext cx="58579" cy="58579"/>
          </a:xfrm>
          <a:custGeom>
            <a:avLst/>
            <a:gdLst/>
            <a:ahLst/>
            <a:cxnLst/>
            <a:rect l="l" t="t" r="r" b="b"/>
            <a:pathLst>
              <a:path w="78104" h="78104">
                <a:moveTo>
                  <a:pt x="38862" y="0"/>
                </a:moveTo>
                <a:lnTo>
                  <a:pt x="0" y="77724"/>
                </a:lnTo>
                <a:lnTo>
                  <a:pt x="77724" y="77724"/>
                </a:lnTo>
                <a:lnTo>
                  <a:pt x="38862" y="0"/>
                </a:lnTo>
                <a:close/>
              </a:path>
            </a:pathLst>
          </a:custGeom>
          <a:solidFill>
            <a:srgbClr val="000000"/>
          </a:solidFill>
        </p:spPr>
        <p:txBody>
          <a:bodyPr wrap="square" lIns="0" tIns="0" rIns="0" bIns="0" rtlCol="0"/>
          <a:lstStyle/>
          <a:p>
            <a:endParaRPr sz="1350"/>
          </a:p>
        </p:txBody>
      </p:sp>
      <p:sp>
        <p:nvSpPr>
          <p:cNvPr id="73" name="object 54"/>
          <p:cNvSpPr/>
          <p:nvPr/>
        </p:nvSpPr>
        <p:spPr>
          <a:xfrm>
            <a:off x="2026539" y="3241548"/>
            <a:ext cx="177164" cy="267461"/>
          </a:xfrm>
          <a:prstGeom prst="rect">
            <a:avLst/>
          </a:prstGeom>
          <a:blipFill>
            <a:blip r:embed="rId7" cstate="print"/>
            <a:stretch>
              <a:fillRect/>
            </a:stretch>
          </a:blipFill>
        </p:spPr>
        <p:txBody>
          <a:bodyPr wrap="square" lIns="0" tIns="0" rIns="0" bIns="0" rtlCol="0"/>
          <a:lstStyle/>
          <a:p>
            <a:endParaRPr sz="1350"/>
          </a:p>
        </p:txBody>
      </p:sp>
      <p:sp>
        <p:nvSpPr>
          <p:cNvPr id="74" name="object 55"/>
          <p:cNvSpPr/>
          <p:nvPr/>
        </p:nvSpPr>
        <p:spPr>
          <a:xfrm>
            <a:off x="2115121" y="3363851"/>
            <a:ext cx="0" cy="100489"/>
          </a:xfrm>
          <a:custGeom>
            <a:avLst/>
            <a:gdLst/>
            <a:ahLst/>
            <a:cxnLst/>
            <a:rect l="l" t="t" r="r" b="b"/>
            <a:pathLst>
              <a:path h="133985">
                <a:moveTo>
                  <a:pt x="0" y="133426"/>
                </a:moveTo>
                <a:lnTo>
                  <a:pt x="0" y="0"/>
                </a:lnTo>
              </a:path>
            </a:pathLst>
          </a:custGeom>
          <a:ln w="25908">
            <a:solidFill>
              <a:srgbClr val="000000"/>
            </a:solidFill>
          </a:ln>
        </p:spPr>
        <p:txBody>
          <a:bodyPr wrap="square" lIns="0" tIns="0" rIns="0" bIns="0" rtlCol="0"/>
          <a:lstStyle/>
          <a:p>
            <a:endParaRPr sz="1350"/>
          </a:p>
        </p:txBody>
      </p:sp>
      <p:sp>
        <p:nvSpPr>
          <p:cNvPr id="75" name="object 56"/>
          <p:cNvSpPr/>
          <p:nvPr/>
        </p:nvSpPr>
        <p:spPr>
          <a:xfrm>
            <a:off x="2085978" y="3315270"/>
            <a:ext cx="58579" cy="58579"/>
          </a:xfrm>
          <a:custGeom>
            <a:avLst/>
            <a:gdLst/>
            <a:ahLst/>
            <a:cxnLst/>
            <a:rect l="l" t="t" r="r" b="b"/>
            <a:pathLst>
              <a:path w="78105" h="78104">
                <a:moveTo>
                  <a:pt x="38862" y="0"/>
                </a:moveTo>
                <a:lnTo>
                  <a:pt x="0" y="77724"/>
                </a:lnTo>
                <a:lnTo>
                  <a:pt x="77724" y="77724"/>
                </a:lnTo>
                <a:lnTo>
                  <a:pt x="38862" y="0"/>
                </a:lnTo>
                <a:close/>
              </a:path>
            </a:pathLst>
          </a:custGeom>
          <a:solidFill>
            <a:srgbClr val="000000"/>
          </a:solidFill>
        </p:spPr>
        <p:txBody>
          <a:bodyPr wrap="square" lIns="0" tIns="0" rIns="0" bIns="0" rtlCol="0"/>
          <a:lstStyle/>
          <a:p>
            <a:endParaRPr sz="1350"/>
          </a:p>
        </p:txBody>
      </p:sp>
      <p:sp>
        <p:nvSpPr>
          <p:cNvPr id="76" name="object 57"/>
          <p:cNvSpPr/>
          <p:nvPr/>
        </p:nvSpPr>
        <p:spPr>
          <a:xfrm>
            <a:off x="2822067" y="2992383"/>
            <a:ext cx="177164" cy="259451"/>
          </a:xfrm>
          <a:prstGeom prst="rect">
            <a:avLst/>
          </a:prstGeom>
          <a:blipFill>
            <a:blip r:embed="rId8" cstate="print"/>
            <a:stretch>
              <a:fillRect/>
            </a:stretch>
          </a:blipFill>
        </p:spPr>
        <p:txBody>
          <a:bodyPr wrap="square" lIns="0" tIns="0" rIns="0" bIns="0" rtlCol="0"/>
          <a:lstStyle/>
          <a:p>
            <a:endParaRPr sz="1350"/>
          </a:p>
        </p:txBody>
      </p:sp>
      <p:sp>
        <p:nvSpPr>
          <p:cNvPr id="77" name="object 58"/>
          <p:cNvSpPr/>
          <p:nvPr/>
        </p:nvSpPr>
        <p:spPr>
          <a:xfrm>
            <a:off x="2910649" y="3006662"/>
            <a:ext cx="0" cy="93345"/>
          </a:xfrm>
          <a:custGeom>
            <a:avLst/>
            <a:gdLst/>
            <a:ahLst/>
            <a:cxnLst/>
            <a:rect l="l" t="t" r="r" b="b"/>
            <a:pathLst>
              <a:path h="124460">
                <a:moveTo>
                  <a:pt x="0" y="0"/>
                </a:moveTo>
                <a:lnTo>
                  <a:pt x="0" y="123926"/>
                </a:lnTo>
              </a:path>
            </a:pathLst>
          </a:custGeom>
          <a:ln w="25908">
            <a:solidFill>
              <a:srgbClr val="000000"/>
            </a:solidFill>
          </a:ln>
        </p:spPr>
        <p:txBody>
          <a:bodyPr wrap="square" lIns="0" tIns="0" rIns="0" bIns="0" rtlCol="0"/>
          <a:lstStyle/>
          <a:p>
            <a:endParaRPr sz="1350"/>
          </a:p>
        </p:txBody>
      </p:sp>
      <p:sp>
        <p:nvSpPr>
          <p:cNvPr id="78" name="object 59"/>
          <p:cNvSpPr/>
          <p:nvPr/>
        </p:nvSpPr>
        <p:spPr>
          <a:xfrm>
            <a:off x="2881506" y="3089897"/>
            <a:ext cx="58579" cy="58579"/>
          </a:xfrm>
          <a:custGeom>
            <a:avLst/>
            <a:gdLst/>
            <a:ahLst/>
            <a:cxnLst/>
            <a:rect l="l" t="t" r="r" b="b"/>
            <a:pathLst>
              <a:path w="78104" h="78105">
                <a:moveTo>
                  <a:pt x="77724" y="0"/>
                </a:moveTo>
                <a:lnTo>
                  <a:pt x="0" y="0"/>
                </a:lnTo>
                <a:lnTo>
                  <a:pt x="38862" y="77724"/>
                </a:lnTo>
                <a:lnTo>
                  <a:pt x="77724" y="0"/>
                </a:lnTo>
                <a:close/>
              </a:path>
            </a:pathLst>
          </a:custGeom>
          <a:solidFill>
            <a:srgbClr val="000000"/>
          </a:solidFill>
        </p:spPr>
        <p:txBody>
          <a:bodyPr wrap="square" lIns="0" tIns="0" rIns="0" bIns="0" rtlCol="0"/>
          <a:lstStyle/>
          <a:p>
            <a:endParaRPr sz="1350"/>
          </a:p>
        </p:txBody>
      </p:sp>
      <p:sp>
        <p:nvSpPr>
          <p:cNvPr id="79" name="object 60"/>
          <p:cNvSpPr/>
          <p:nvPr/>
        </p:nvSpPr>
        <p:spPr>
          <a:xfrm>
            <a:off x="7248905" y="3009519"/>
            <a:ext cx="177164" cy="260603"/>
          </a:xfrm>
          <a:prstGeom prst="rect">
            <a:avLst/>
          </a:prstGeom>
          <a:blipFill>
            <a:blip r:embed="rId9" cstate="print"/>
            <a:stretch>
              <a:fillRect/>
            </a:stretch>
          </a:blipFill>
        </p:spPr>
        <p:txBody>
          <a:bodyPr wrap="square" lIns="0" tIns="0" rIns="0" bIns="0" rtlCol="0"/>
          <a:lstStyle/>
          <a:p>
            <a:endParaRPr sz="1350"/>
          </a:p>
        </p:txBody>
      </p:sp>
      <p:sp>
        <p:nvSpPr>
          <p:cNvPr id="80" name="object 61"/>
          <p:cNvSpPr/>
          <p:nvPr/>
        </p:nvSpPr>
        <p:spPr>
          <a:xfrm>
            <a:off x="7337489" y="3023807"/>
            <a:ext cx="0" cy="94773"/>
          </a:xfrm>
          <a:custGeom>
            <a:avLst/>
            <a:gdLst/>
            <a:ahLst/>
            <a:cxnLst/>
            <a:rect l="l" t="t" r="r" b="b"/>
            <a:pathLst>
              <a:path h="126364">
                <a:moveTo>
                  <a:pt x="0" y="0"/>
                </a:moveTo>
                <a:lnTo>
                  <a:pt x="0" y="125984"/>
                </a:lnTo>
              </a:path>
            </a:pathLst>
          </a:custGeom>
          <a:ln w="25908">
            <a:solidFill>
              <a:srgbClr val="000000"/>
            </a:solidFill>
          </a:ln>
        </p:spPr>
        <p:txBody>
          <a:bodyPr wrap="square" lIns="0" tIns="0" rIns="0" bIns="0" rtlCol="0"/>
          <a:lstStyle/>
          <a:p>
            <a:endParaRPr sz="1350"/>
          </a:p>
        </p:txBody>
      </p:sp>
      <p:sp>
        <p:nvSpPr>
          <p:cNvPr id="81" name="object 62"/>
          <p:cNvSpPr/>
          <p:nvPr/>
        </p:nvSpPr>
        <p:spPr>
          <a:xfrm>
            <a:off x="7308339" y="3108584"/>
            <a:ext cx="58579" cy="58579"/>
          </a:xfrm>
          <a:custGeom>
            <a:avLst/>
            <a:gdLst/>
            <a:ahLst/>
            <a:cxnLst/>
            <a:rect l="l" t="t" r="r" b="b"/>
            <a:pathLst>
              <a:path w="78104" h="78105">
                <a:moveTo>
                  <a:pt x="77724" y="0"/>
                </a:moveTo>
                <a:lnTo>
                  <a:pt x="0" y="0"/>
                </a:lnTo>
                <a:lnTo>
                  <a:pt x="38862" y="77724"/>
                </a:lnTo>
                <a:lnTo>
                  <a:pt x="77724" y="0"/>
                </a:lnTo>
                <a:close/>
              </a:path>
            </a:pathLst>
          </a:custGeom>
          <a:solidFill>
            <a:srgbClr val="000000"/>
          </a:solidFill>
        </p:spPr>
        <p:txBody>
          <a:bodyPr wrap="square" lIns="0" tIns="0" rIns="0" bIns="0" rtlCol="0"/>
          <a:lstStyle/>
          <a:p>
            <a:endParaRPr sz="1350"/>
          </a:p>
        </p:txBody>
      </p:sp>
      <p:sp>
        <p:nvSpPr>
          <p:cNvPr id="82" name="object 63"/>
          <p:cNvSpPr/>
          <p:nvPr/>
        </p:nvSpPr>
        <p:spPr>
          <a:xfrm>
            <a:off x="1503046" y="4894325"/>
            <a:ext cx="1219352" cy="954405"/>
          </a:xfrm>
          <a:prstGeom prst="rect">
            <a:avLst/>
          </a:prstGeom>
          <a:blipFill>
            <a:blip r:embed="rId10" cstate="print"/>
            <a:stretch>
              <a:fillRect/>
            </a:stretch>
          </a:blipFill>
        </p:spPr>
        <p:txBody>
          <a:bodyPr wrap="square" lIns="0" tIns="0" rIns="0" bIns="0" rtlCol="0"/>
          <a:lstStyle/>
          <a:p>
            <a:endParaRPr sz="1350"/>
          </a:p>
        </p:txBody>
      </p:sp>
      <p:sp>
        <p:nvSpPr>
          <p:cNvPr id="83" name="object 64"/>
          <p:cNvSpPr/>
          <p:nvPr/>
        </p:nvSpPr>
        <p:spPr>
          <a:xfrm>
            <a:off x="185167" y="1482472"/>
            <a:ext cx="1836290" cy="806918"/>
          </a:xfrm>
          <a:prstGeom prst="rect">
            <a:avLst/>
          </a:prstGeom>
          <a:blipFill>
            <a:blip r:embed="rId11" cstate="print"/>
            <a:stretch>
              <a:fillRect/>
            </a:stretch>
          </a:blipFill>
        </p:spPr>
        <p:txBody>
          <a:bodyPr wrap="square" lIns="0" tIns="0" rIns="0" bIns="0" rtlCol="0"/>
          <a:lstStyle/>
          <a:p>
            <a:endParaRPr sz="1350"/>
          </a:p>
        </p:txBody>
      </p:sp>
      <p:sp>
        <p:nvSpPr>
          <p:cNvPr id="84" name="object 65"/>
          <p:cNvSpPr/>
          <p:nvPr/>
        </p:nvSpPr>
        <p:spPr>
          <a:xfrm>
            <a:off x="4671442" y="1633348"/>
            <a:ext cx="1871699" cy="1362455"/>
          </a:xfrm>
          <a:prstGeom prst="rect">
            <a:avLst/>
          </a:prstGeom>
          <a:blipFill>
            <a:blip r:embed="rId12" cstate="print"/>
            <a:stretch>
              <a:fillRect/>
            </a:stretch>
          </a:blipFill>
        </p:spPr>
        <p:txBody>
          <a:bodyPr wrap="square" lIns="0" tIns="0" rIns="0" bIns="0" rtlCol="0"/>
          <a:lstStyle/>
          <a:p>
            <a:endParaRPr sz="1350"/>
          </a:p>
        </p:txBody>
      </p:sp>
      <p:sp>
        <p:nvSpPr>
          <p:cNvPr id="85" name="object 66"/>
          <p:cNvSpPr/>
          <p:nvPr/>
        </p:nvSpPr>
        <p:spPr>
          <a:xfrm>
            <a:off x="7115175" y="4894325"/>
            <a:ext cx="1790639" cy="1004697"/>
          </a:xfrm>
          <a:prstGeom prst="rect">
            <a:avLst/>
          </a:prstGeom>
          <a:blipFill>
            <a:blip r:embed="rId13" cstate="print"/>
            <a:stretch>
              <a:fillRect/>
            </a:stretch>
          </a:blipFill>
        </p:spPr>
        <p:txBody>
          <a:bodyPr wrap="square" lIns="0" tIns="0" rIns="0" bIns="0" rtlCol="0"/>
          <a:lstStyle/>
          <a:p>
            <a:endParaRPr sz="1350"/>
          </a:p>
        </p:txBody>
      </p:sp>
      <p:sp>
        <p:nvSpPr>
          <p:cNvPr id="86" name="object 67"/>
          <p:cNvSpPr txBox="1">
            <a:spLocks noGrp="1"/>
          </p:cNvSpPr>
          <p:nvPr>
            <p:ph type="ftr" sz="quarter" idx="4294967295"/>
          </p:nvPr>
        </p:nvSpPr>
        <p:spPr>
          <a:xfrm>
            <a:off x="1527048" y="6170353"/>
            <a:ext cx="2314575" cy="103875"/>
          </a:xfrm>
          <a:prstGeom prst="rect">
            <a:avLst/>
          </a:prstGeom>
        </p:spPr>
        <p:txBody>
          <a:bodyPr vert="horz" wrap="square" lIns="0" tIns="0" rIns="0" bIns="0" rtlCol="0" anchor="ctr">
            <a:spAutoFit/>
          </a:bodyPr>
          <a:lstStyle/>
          <a:p>
            <a:pPr marL="9525"/>
            <a:r>
              <a:rPr spc="-4" dirty="0"/>
              <a:t>UNC</a:t>
            </a:r>
            <a:r>
              <a:rPr dirty="0"/>
              <a:t>L</a:t>
            </a:r>
            <a:r>
              <a:rPr spc="-11" dirty="0"/>
              <a:t>A</a:t>
            </a:r>
            <a:r>
              <a:rPr spc="-4" dirty="0"/>
              <a:t>SS</a:t>
            </a:r>
            <a:r>
              <a:rPr dirty="0"/>
              <a:t>IFI</a:t>
            </a:r>
            <a:r>
              <a:rPr spc="-4" dirty="0"/>
              <a:t>ED</a:t>
            </a:r>
            <a:r>
              <a:rPr dirty="0"/>
              <a:t>//F</a:t>
            </a:r>
            <a:r>
              <a:rPr spc="-4" dirty="0"/>
              <a:t>OUO</a:t>
            </a:r>
          </a:p>
        </p:txBody>
      </p:sp>
      <p:sp>
        <p:nvSpPr>
          <p:cNvPr id="89" name="object 38"/>
          <p:cNvSpPr/>
          <p:nvPr/>
        </p:nvSpPr>
        <p:spPr>
          <a:xfrm>
            <a:off x="7793303" y="1656776"/>
            <a:ext cx="1171575" cy="1362551"/>
          </a:xfrm>
          <a:custGeom>
            <a:avLst/>
            <a:gdLst/>
            <a:ahLst/>
            <a:cxnLst/>
            <a:rect l="l" t="t" r="r" b="b"/>
            <a:pathLst>
              <a:path w="1562100" h="1816735">
                <a:moveTo>
                  <a:pt x="0" y="0"/>
                </a:moveTo>
                <a:lnTo>
                  <a:pt x="1562100" y="0"/>
                </a:lnTo>
                <a:lnTo>
                  <a:pt x="1562100" y="1816607"/>
                </a:lnTo>
                <a:lnTo>
                  <a:pt x="0" y="1816607"/>
                </a:lnTo>
                <a:lnTo>
                  <a:pt x="0" y="0"/>
                </a:lnTo>
                <a:close/>
              </a:path>
            </a:pathLst>
          </a:custGeom>
          <a:ln w="12192">
            <a:solidFill>
              <a:srgbClr val="000000"/>
            </a:solidFill>
          </a:ln>
        </p:spPr>
        <p:txBody>
          <a:bodyPr wrap="square" lIns="0" tIns="0" rIns="0" bIns="0" rtlCol="0"/>
          <a:lstStyle/>
          <a:p>
            <a:endParaRPr sz="1350"/>
          </a:p>
        </p:txBody>
      </p:sp>
      <p:sp>
        <p:nvSpPr>
          <p:cNvPr id="90" name="object 39"/>
          <p:cNvSpPr txBox="1"/>
          <p:nvPr/>
        </p:nvSpPr>
        <p:spPr>
          <a:xfrm>
            <a:off x="7922131" y="1702609"/>
            <a:ext cx="1006795" cy="1131079"/>
          </a:xfrm>
          <a:prstGeom prst="rect">
            <a:avLst/>
          </a:prstGeom>
        </p:spPr>
        <p:txBody>
          <a:bodyPr vert="horz" wrap="square" lIns="0" tIns="0" rIns="0" bIns="0" rtlCol="0">
            <a:spAutoFit/>
          </a:bodyPr>
          <a:lstStyle/>
          <a:p>
            <a:pPr marL="1429" algn="ctr"/>
            <a:r>
              <a:rPr lang="en-US" sz="1050" b="1" spc="-4" dirty="0" smtClean="0">
                <a:solidFill>
                  <a:srgbClr val="FF0000"/>
                </a:solidFill>
                <a:latin typeface="Arial"/>
                <a:cs typeface="Arial"/>
              </a:rPr>
              <a:t>XXXX</a:t>
            </a:r>
            <a:endParaRPr sz="1050" dirty="0">
              <a:solidFill>
                <a:srgbClr val="FF0000"/>
              </a:solidFill>
              <a:latin typeface="Arial"/>
              <a:cs typeface="Arial"/>
            </a:endParaRPr>
          </a:p>
          <a:p>
            <a:pPr marL="9525" marR="3810" indent="476" algn="ctr"/>
            <a:r>
              <a:rPr lang="en-US" sz="1050" spc="-4" dirty="0" smtClean="0">
                <a:solidFill>
                  <a:srgbClr val="FF0000"/>
                </a:solidFill>
                <a:latin typeface="Arial"/>
                <a:cs typeface="Arial"/>
              </a:rPr>
              <a:t>Civilian Expeditionary Workforce created, in response to 9/11/2001</a:t>
            </a:r>
            <a:endParaRPr sz="1050" dirty="0">
              <a:solidFill>
                <a:srgbClr val="FF0000"/>
              </a:solidFill>
              <a:latin typeface="Arial"/>
              <a:cs typeface="Arial"/>
            </a:endParaRPr>
          </a:p>
        </p:txBody>
      </p:sp>
      <p:sp>
        <p:nvSpPr>
          <p:cNvPr id="91" name="object 60"/>
          <p:cNvSpPr/>
          <p:nvPr/>
        </p:nvSpPr>
        <p:spPr>
          <a:xfrm>
            <a:off x="8291651" y="3005515"/>
            <a:ext cx="177164" cy="260603"/>
          </a:xfrm>
          <a:prstGeom prst="rect">
            <a:avLst/>
          </a:prstGeom>
          <a:blipFill>
            <a:blip r:embed="rId9" cstate="print"/>
            <a:stretch>
              <a:fillRect/>
            </a:stretch>
          </a:blipFill>
        </p:spPr>
        <p:txBody>
          <a:bodyPr wrap="square" lIns="0" tIns="0" rIns="0" bIns="0" rtlCol="0"/>
          <a:lstStyle/>
          <a:p>
            <a:endParaRPr sz="1350"/>
          </a:p>
        </p:txBody>
      </p:sp>
      <p:sp>
        <p:nvSpPr>
          <p:cNvPr id="92" name="object 61"/>
          <p:cNvSpPr/>
          <p:nvPr/>
        </p:nvSpPr>
        <p:spPr>
          <a:xfrm>
            <a:off x="8380235" y="3019803"/>
            <a:ext cx="0" cy="94773"/>
          </a:xfrm>
          <a:custGeom>
            <a:avLst/>
            <a:gdLst/>
            <a:ahLst/>
            <a:cxnLst/>
            <a:rect l="l" t="t" r="r" b="b"/>
            <a:pathLst>
              <a:path h="126364">
                <a:moveTo>
                  <a:pt x="0" y="0"/>
                </a:moveTo>
                <a:lnTo>
                  <a:pt x="0" y="125984"/>
                </a:lnTo>
              </a:path>
            </a:pathLst>
          </a:custGeom>
          <a:ln w="25908">
            <a:solidFill>
              <a:srgbClr val="000000"/>
            </a:solidFill>
          </a:ln>
        </p:spPr>
        <p:txBody>
          <a:bodyPr wrap="square" lIns="0" tIns="0" rIns="0" bIns="0" rtlCol="0"/>
          <a:lstStyle/>
          <a:p>
            <a:endParaRPr sz="1350"/>
          </a:p>
        </p:txBody>
      </p:sp>
      <p:sp>
        <p:nvSpPr>
          <p:cNvPr id="93" name="object 62"/>
          <p:cNvSpPr/>
          <p:nvPr/>
        </p:nvSpPr>
        <p:spPr>
          <a:xfrm>
            <a:off x="8351085" y="3104580"/>
            <a:ext cx="58579" cy="58579"/>
          </a:xfrm>
          <a:custGeom>
            <a:avLst/>
            <a:gdLst/>
            <a:ahLst/>
            <a:cxnLst/>
            <a:rect l="l" t="t" r="r" b="b"/>
            <a:pathLst>
              <a:path w="78104" h="78105">
                <a:moveTo>
                  <a:pt x="77724" y="0"/>
                </a:moveTo>
                <a:lnTo>
                  <a:pt x="0" y="0"/>
                </a:lnTo>
                <a:lnTo>
                  <a:pt x="38862" y="77724"/>
                </a:lnTo>
                <a:lnTo>
                  <a:pt x="77724" y="0"/>
                </a:lnTo>
                <a:close/>
              </a:path>
            </a:pathLst>
          </a:custGeom>
          <a:solidFill>
            <a:srgbClr val="000000"/>
          </a:solidFill>
        </p:spPr>
        <p:txBody>
          <a:bodyPr wrap="square" lIns="0" tIns="0" rIns="0" bIns="0" rtlCol="0"/>
          <a:lstStyle/>
          <a:p>
            <a:endParaRPr sz="1350"/>
          </a:p>
        </p:txBody>
      </p:sp>
    </p:spTree>
    <p:extLst>
      <p:ext uri="{BB962C8B-B14F-4D97-AF65-F5344CB8AC3E}">
        <p14:creationId xmlns:p14="http://schemas.microsoft.com/office/powerpoint/2010/main" val="259566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 Civilians Today*</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5</a:t>
            </a:fld>
            <a:endParaRPr lang="en-US" dirty="0"/>
          </a:p>
        </p:txBody>
      </p:sp>
      <p:sp>
        <p:nvSpPr>
          <p:cNvPr id="5" name="object 13"/>
          <p:cNvSpPr txBox="1"/>
          <p:nvPr/>
        </p:nvSpPr>
        <p:spPr>
          <a:xfrm>
            <a:off x="233561" y="1488972"/>
            <a:ext cx="3286879" cy="4006225"/>
          </a:xfrm>
          <a:prstGeom prst="rect">
            <a:avLst/>
          </a:prstGeom>
        </p:spPr>
        <p:txBody>
          <a:bodyPr vert="horz" wrap="square" lIns="0" tIns="0" rIns="0" bIns="0" rtlCol="0">
            <a:spAutoFit/>
          </a:bodyPr>
          <a:lstStyle/>
          <a:p>
            <a:pPr marL="9525">
              <a:spcBef>
                <a:spcPts val="953"/>
              </a:spcBef>
            </a:pPr>
            <a:r>
              <a:rPr lang="en-US" sz="1400" spc="11" dirty="0" smtClean="0">
                <a:latin typeface="Arial"/>
                <a:cs typeface="Arial"/>
              </a:rPr>
              <a:t>Army Civilians comprise </a:t>
            </a:r>
            <a:r>
              <a:rPr lang="en-US" sz="1400" b="1" spc="11" dirty="0" smtClean="0">
                <a:latin typeface="Arial"/>
                <a:cs typeface="Arial"/>
              </a:rPr>
              <a:t>22% </a:t>
            </a:r>
            <a:r>
              <a:rPr lang="en-US" sz="1400" spc="11" dirty="0" smtClean="0">
                <a:latin typeface="Arial"/>
                <a:cs typeface="Arial"/>
              </a:rPr>
              <a:t>of the total force. There were more than </a:t>
            </a:r>
            <a:r>
              <a:rPr lang="en-US" sz="1400" b="1" dirty="0" smtClean="0">
                <a:latin typeface="Arial"/>
                <a:cs typeface="Arial"/>
              </a:rPr>
              <a:t>293,000 Civilians</a:t>
            </a:r>
            <a:r>
              <a:rPr lang="en-US" sz="1400" b="1" dirty="0" smtClean="0">
                <a:solidFill>
                  <a:srgbClr val="FFC000"/>
                </a:solidFill>
                <a:latin typeface="Arial"/>
                <a:cs typeface="Arial"/>
              </a:rPr>
              <a:t> </a:t>
            </a:r>
            <a:r>
              <a:rPr lang="en-US" sz="1400" dirty="0" smtClean="0">
                <a:latin typeface="Arial"/>
                <a:cs typeface="Arial"/>
              </a:rPr>
              <a:t>at the end of FY17</a:t>
            </a:r>
            <a:r>
              <a:rPr lang="en-US" sz="1400" b="1" dirty="0" smtClean="0">
                <a:latin typeface="Arial"/>
                <a:cs typeface="Arial"/>
              </a:rPr>
              <a:t>.</a:t>
            </a:r>
          </a:p>
          <a:p>
            <a:pPr marL="9525">
              <a:spcBef>
                <a:spcPts val="953"/>
              </a:spcBef>
            </a:pPr>
            <a:r>
              <a:rPr lang="en-US" sz="1400" dirty="0" smtClean="0">
                <a:latin typeface="Arial"/>
                <a:cs typeface="Arial"/>
              </a:rPr>
              <a:t>Some statistics about Army Civilians (in some cases compared to the general civilian workforce—as tracked by the Bureau of Labor Statistics (BLS)):</a:t>
            </a:r>
            <a:endParaRPr sz="1400" dirty="0" smtClean="0">
              <a:latin typeface="Arial"/>
              <a:cs typeface="Arial"/>
            </a:endParaRPr>
          </a:p>
          <a:p>
            <a:pPr marL="285750" indent="-285750">
              <a:spcBef>
                <a:spcPts val="24"/>
              </a:spcBef>
              <a:buFont typeface="Arial" panose="020B0604020202020204" pitchFamily="34" charset="0"/>
              <a:buChar char="•"/>
            </a:pPr>
            <a:endParaRPr sz="1400" dirty="0">
              <a:latin typeface="Times New Roman"/>
              <a:cs typeface="Times New Roman"/>
            </a:endParaRPr>
          </a:p>
          <a:p>
            <a:pPr marL="295275" indent="-285750">
              <a:buFont typeface="Arial" panose="020B0604020202020204" pitchFamily="34" charset="0"/>
              <a:buChar char="•"/>
            </a:pPr>
            <a:r>
              <a:rPr sz="1400" spc="-8" dirty="0">
                <a:latin typeface="Arial"/>
                <a:cs typeface="Arial"/>
              </a:rPr>
              <a:t>63</a:t>
            </a:r>
            <a:r>
              <a:rPr sz="1400" dirty="0">
                <a:latin typeface="Arial"/>
                <a:cs typeface="Arial"/>
              </a:rPr>
              <a:t>%</a:t>
            </a:r>
            <a:r>
              <a:rPr sz="1400" spc="8" dirty="0">
                <a:latin typeface="Arial"/>
                <a:cs typeface="Arial"/>
              </a:rPr>
              <a:t> </a:t>
            </a:r>
            <a:r>
              <a:rPr sz="1400" spc="-8" dirty="0">
                <a:latin typeface="Arial"/>
                <a:cs typeface="Arial"/>
              </a:rPr>
              <a:t>a</a:t>
            </a:r>
            <a:r>
              <a:rPr sz="1400" dirty="0">
                <a:latin typeface="Arial"/>
                <a:cs typeface="Arial"/>
              </a:rPr>
              <a:t>re </a:t>
            </a:r>
            <a:r>
              <a:rPr sz="1400" dirty="0" smtClean="0">
                <a:latin typeface="Arial"/>
                <a:cs typeface="Arial"/>
              </a:rPr>
              <a:t>m</a:t>
            </a:r>
            <a:r>
              <a:rPr sz="1400" spc="-8" dirty="0" smtClean="0">
                <a:latin typeface="Arial"/>
                <a:cs typeface="Arial"/>
              </a:rPr>
              <a:t>a</a:t>
            </a:r>
            <a:r>
              <a:rPr sz="1400" spc="-4" dirty="0" smtClean="0">
                <a:latin typeface="Arial"/>
                <a:cs typeface="Arial"/>
              </a:rPr>
              <a:t>l</a:t>
            </a:r>
            <a:r>
              <a:rPr sz="1400" dirty="0" smtClean="0">
                <a:latin typeface="Arial"/>
                <a:cs typeface="Arial"/>
              </a:rPr>
              <a:t>e</a:t>
            </a:r>
            <a:r>
              <a:rPr lang="en-US" sz="1400" dirty="0" smtClean="0">
                <a:latin typeface="Arial"/>
                <a:cs typeface="Arial"/>
              </a:rPr>
              <a:t>, 37% are female</a:t>
            </a:r>
          </a:p>
          <a:p>
            <a:pPr marL="295275" marR="64294" indent="-285750">
              <a:buFont typeface="Arial" panose="020B0604020202020204" pitchFamily="34" charset="0"/>
              <a:buChar char="•"/>
            </a:pPr>
            <a:r>
              <a:rPr lang="en-US" sz="1400" b="1" spc="-8" dirty="0" smtClean="0">
                <a:latin typeface="Arial"/>
                <a:cs typeface="Arial"/>
              </a:rPr>
              <a:t>Average </a:t>
            </a:r>
            <a:r>
              <a:rPr lang="en-US" sz="1400" b="1" spc="-8" dirty="0">
                <a:latin typeface="Arial"/>
                <a:cs typeface="Arial"/>
              </a:rPr>
              <a:t>age is 48 years</a:t>
            </a:r>
            <a:r>
              <a:rPr lang="en-US" sz="1400" spc="-8" dirty="0">
                <a:latin typeface="Arial"/>
                <a:cs typeface="Arial"/>
              </a:rPr>
              <a:t>; 32</a:t>
            </a:r>
            <a:r>
              <a:rPr lang="en-US" sz="1400" dirty="0">
                <a:latin typeface="Arial"/>
                <a:cs typeface="Arial"/>
              </a:rPr>
              <a:t>%</a:t>
            </a:r>
            <a:r>
              <a:rPr lang="en-US" sz="1400" spc="8" dirty="0">
                <a:latin typeface="Arial"/>
                <a:cs typeface="Arial"/>
              </a:rPr>
              <a:t> </a:t>
            </a:r>
            <a:r>
              <a:rPr lang="en-US" sz="1400" spc="-8" dirty="0">
                <a:latin typeface="Arial"/>
                <a:cs typeface="Arial"/>
              </a:rPr>
              <a:t>a</a:t>
            </a:r>
            <a:r>
              <a:rPr lang="en-US" sz="1400" dirty="0">
                <a:latin typeface="Arial"/>
                <a:cs typeface="Arial"/>
              </a:rPr>
              <a:t>re</a:t>
            </a:r>
            <a:r>
              <a:rPr lang="en-US" sz="1400" spc="-4" dirty="0">
                <a:latin typeface="Arial"/>
                <a:cs typeface="Arial"/>
              </a:rPr>
              <a:t> </a:t>
            </a:r>
            <a:r>
              <a:rPr lang="en-US" sz="1400" spc="-8" dirty="0">
                <a:latin typeface="Arial"/>
                <a:cs typeface="Arial"/>
              </a:rPr>
              <a:t>55 </a:t>
            </a:r>
            <a:r>
              <a:rPr lang="en-US" sz="1400" spc="-19" dirty="0">
                <a:latin typeface="Arial"/>
                <a:cs typeface="Arial"/>
              </a:rPr>
              <a:t>y</a:t>
            </a:r>
            <a:r>
              <a:rPr lang="en-US" sz="1400" spc="-8" dirty="0">
                <a:latin typeface="Arial"/>
                <a:cs typeface="Arial"/>
              </a:rPr>
              <a:t>ea</a:t>
            </a:r>
            <a:r>
              <a:rPr lang="en-US" sz="1400" dirty="0">
                <a:latin typeface="Arial"/>
                <a:cs typeface="Arial"/>
              </a:rPr>
              <a:t>rs</a:t>
            </a:r>
            <a:r>
              <a:rPr lang="en-US" sz="1400" spc="19" dirty="0">
                <a:latin typeface="Arial"/>
                <a:cs typeface="Arial"/>
              </a:rPr>
              <a:t> </a:t>
            </a:r>
            <a:r>
              <a:rPr lang="en-US" sz="1400" spc="-8" dirty="0">
                <a:latin typeface="Arial"/>
                <a:cs typeface="Arial"/>
              </a:rPr>
              <a:t>o</a:t>
            </a:r>
            <a:r>
              <a:rPr lang="en-US" sz="1400" spc="-4" dirty="0">
                <a:latin typeface="Arial"/>
                <a:cs typeface="Arial"/>
              </a:rPr>
              <a:t>l</a:t>
            </a:r>
            <a:r>
              <a:rPr lang="en-US" sz="1400" spc="-8" dirty="0">
                <a:latin typeface="Arial"/>
                <a:cs typeface="Arial"/>
              </a:rPr>
              <a:t>d or older; 14% are under 35</a:t>
            </a:r>
          </a:p>
          <a:p>
            <a:pPr marL="295275" marR="64294" indent="-285750">
              <a:buFont typeface="Arial" panose="020B0604020202020204" pitchFamily="34" charset="0"/>
              <a:buChar char="•"/>
            </a:pPr>
            <a:r>
              <a:rPr lang="en-US" sz="1400" b="1" spc="-8" dirty="0" smtClean="0">
                <a:latin typeface="Arial"/>
                <a:cs typeface="Arial"/>
              </a:rPr>
              <a:t>50</a:t>
            </a:r>
            <a:r>
              <a:rPr sz="1400" b="1" dirty="0" smtClean="0">
                <a:latin typeface="Arial"/>
                <a:cs typeface="Arial"/>
              </a:rPr>
              <a:t>%</a:t>
            </a:r>
            <a:r>
              <a:rPr sz="1400" b="1" spc="8" dirty="0" smtClean="0">
                <a:latin typeface="Arial"/>
                <a:cs typeface="Arial"/>
              </a:rPr>
              <a:t> </a:t>
            </a:r>
            <a:r>
              <a:rPr lang="en-US" sz="1400" b="1" spc="8" dirty="0" smtClean="0">
                <a:latin typeface="Arial"/>
                <a:cs typeface="Arial"/>
              </a:rPr>
              <a:t>of Army Civilians </a:t>
            </a:r>
            <a:r>
              <a:rPr sz="1400" b="1" spc="-8" dirty="0" smtClean="0">
                <a:latin typeface="Arial"/>
                <a:cs typeface="Arial"/>
              </a:rPr>
              <a:t>a</a:t>
            </a:r>
            <a:r>
              <a:rPr sz="1400" b="1" dirty="0" smtClean="0">
                <a:latin typeface="Arial"/>
                <a:cs typeface="Arial"/>
              </a:rPr>
              <a:t>re </a:t>
            </a:r>
            <a:r>
              <a:rPr lang="en-US" sz="1400" b="1" dirty="0" smtClean="0">
                <a:latin typeface="Arial"/>
                <a:cs typeface="Arial"/>
              </a:rPr>
              <a:t>V</a:t>
            </a:r>
            <a:r>
              <a:rPr sz="1400" b="1" spc="-4" dirty="0" smtClean="0">
                <a:latin typeface="Arial"/>
                <a:cs typeface="Arial"/>
              </a:rPr>
              <a:t>e</a:t>
            </a:r>
            <a:r>
              <a:rPr sz="1400" b="1" dirty="0" smtClean="0">
                <a:latin typeface="Arial"/>
                <a:cs typeface="Arial"/>
              </a:rPr>
              <a:t>t</a:t>
            </a:r>
            <a:r>
              <a:rPr sz="1400" b="1" spc="-4" dirty="0" smtClean="0">
                <a:latin typeface="Arial"/>
                <a:cs typeface="Arial"/>
              </a:rPr>
              <a:t>e</a:t>
            </a:r>
            <a:r>
              <a:rPr sz="1400" b="1" dirty="0" smtClean="0">
                <a:latin typeface="Arial"/>
                <a:cs typeface="Arial"/>
              </a:rPr>
              <a:t>r</a:t>
            </a:r>
            <a:r>
              <a:rPr sz="1400" b="1" spc="-4" dirty="0" smtClean="0">
                <a:latin typeface="Arial"/>
                <a:cs typeface="Arial"/>
              </a:rPr>
              <a:t>an</a:t>
            </a:r>
            <a:r>
              <a:rPr sz="1400" b="1" dirty="0" smtClean="0">
                <a:latin typeface="Arial"/>
                <a:cs typeface="Arial"/>
              </a:rPr>
              <a:t>s</a:t>
            </a:r>
            <a:r>
              <a:rPr lang="en-US" sz="1400" b="1" dirty="0" smtClean="0">
                <a:latin typeface="Arial"/>
                <a:cs typeface="Arial"/>
              </a:rPr>
              <a:t> </a:t>
            </a:r>
            <a:r>
              <a:rPr lang="en-US" sz="1400" dirty="0" smtClean="0">
                <a:latin typeface="Arial"/>
                <a:cs typeface="Arial"/>
              </a:rPr>
              <a:t>(compared to 6% BLS)</a:t>
            </a:r>
            <a:endParaRPr lang="en-US" sz="1400" spc="-8" dirty="0" smtClean="0">
              <a:latin typeface="Arial"/>
              <a:cs typeface="Arial"/>
            </a:endParaRPr>
          </a:p>
          <a:p>
            <a:pPr marL="295275" marR="64294" indent="-285750">
              <a:buFont typeface="Arial" panose="020B0604020202020204" pitchFamily="34" charset="0"/>
              <a:buChar char="•"/>
            </a:pPr>
            <a:r>
              <a:rPr lang="en-US" sz="1400" b="1" spc="-8" dirty="0" smtClean="0">
                <a:latin typeface="Arial"/>
                <a:cs typeface="Arial"/>
              </a:rPr>
              <a:t>32% are Minority </a:t>
            </a:r>
            <a:r>
              <a:rPr lang="en-US" sz="1400" spc="-8" dirty="0" smtClean="0">
                <a:latin typeface="Arial"/>
                <a:cs typeface="Arial"/>
              </a:rPr>
              <a:t>(compared to 31% BLS)</a:t>
            </a:r>
          </a:p>
          <a:p>
            <a:pPr marL="295275" marR="64294" indent="-285750">
              <a:buFont typeface="Arial" panose="020B0604020202020204" pitchFamily="34" charset="0"/>
              <a:buChar char="•"/>
            </a:pPr>
            <a:r>
              <a:rPr lang="en-US" sz="1400" b="1" spc="-8" dirty="0" smtClean="0">
                <a:latin typeface="Arial"/>
                <a:cs typeface="Arial"/>
              </a:rPr>
              <a:t>10% have disabilities </a:t>
            </a:r>
            <a:r>
              <a:rPr lang="en-US" sz="1400" spc="-8" dirty="0" smtClean="0">
                <a:latin typeface="Arial"/>
                <a:cs typeface="Arial"/>
              </a:rPr>
              <a:t>(compared to 4% BLS)</a:t>
            </a:r>
            <a:endParaRPr lang="en-US" sz="1400" spc="-8" dirty="0">
              <a:latin typeface="Arial"/>
              <a:cs typeface="Arial"/>
            </a:endParaRPr>
          </a:p>
        </p:txBody>
      </p:sp>
      <p:sp>
        <p:nvSpPr>
          <p:cNvPr id="6" name="object 20"/>
          <p:cNvSpPr/>
          <p:nvPr/>
        </p:nvSpPr>
        <p:spPr>
          <a:xfrm>
            <a:off x="5949314" y="3766186"/>
            <a:ext cx="3009518" cy="1735073"/>
          </a:xfrm>
          <a:prstGeom prst="rect">
            <a:avLst/>
          </a:prstGeom>
          <a:blipFill>
            <a:blip r:embed="rId3" cstate="print"/>
            <a:stretch>
              <a:fillRect/>
            </a:stretch>
          </a:blipFill>
        </p:spPr>
        <p:txBody>
          <a:bodyPr wrap="square" lIns="0" tIns="0" rIns="0" bIns="0" rtlCol="0"/>
          <a:lstStyle/>
          <a:p>
            <a:endParaRPr sz="1350"/>
          </a:p>
        </p:txBody>
      </p:sp>
      <p:sp>
        <p:nvSpPr>
          <p:cNvPr id="7" name="object 21"/>
          <p:cNvSpPr/>
          <p:nvPr/>
        </p:nvSpPr>
        <p:spPr>
          <a:xfrm>
            <a:off x="3616452" y="1754515"/>
            <a:ext cx="3017519" cy="2011670"/>
          </a:xfrm>
          <a:prstGeom prst="rect">
            <a:avLst/>
          </a:prstGeom>
          <a:blipFill>
            <a:blip r:embed="rId4" cstate="print"/>
            <a:stretch>
              <a:fillRect/>
            </a:stretch>
          </a:blipFill>
        </p:spPr>
        <p:txBody>
          <a:bodyPr wrap="square" lIns="0" tIns="0" rIns="0" bIns="0" rtlCol="0"/>
          <a:lstStyle/>
          <a:p>
            <a:endParaRPr sz="1350"/>
          </a:p>
        </p:txBody>
      </p:sp>
      <p:sp>
        <p:nvSpPr>
          <p:cNvPr id="8" name="object 22"/>
          <p:cNvSpPr/>
          <p:nvPr/>
        </p:nvSpPr>
        <p:spPr>
          <a:xfrm>
            <a:off x="3631311" y="3766186"/>
            <a:ext cx="2521457" cy="1735073"/>
          </a:xfrm>
          <a:prstGeom prst="rect">
            <a:avLst/>
          </a:prstGeom>
          <a:blipFill>
            <a:blip r:embed="rId5" cstate="print"/>
            <a:stretch>
              <a:fillRect/>
            </a:stretch>
          </a:blipFill>
        </p:spPr>
        <p:txBody>
          <a:bodyPr wrap="square" lIns="0" tIns="0" rIns="0" bIns="0" rtlCol="0"/>
          <a:lstStyle/>
          <a:p>
            <a:endParaRPr sz="1350"/>
          </a:p>
        </p:txBody>
      </p:sp>
      <p:sp>
        <p:nvSpPr>
          <p:cNvPr id="9" name="object 23"/>
          <p:cNvSpPr/>
          <p:nvPr/>
        </p:nvSpPr>
        <p:spPr>
          <a:xfrm>
            <a:off x="6446520" y="1754505"/>
            <a:ext cx="2512313" cy="2011679"/>
          </a:xfrm>
          <a:prstGeom prst="rect">
            <a:avLst/>
          </a:prstGeom>
          <a:blipFill>
            <a:blip r:embed="rId6" cstate="print"/>
            <a:stretch>
              <a:fillRect/>
            </a:stretch>
          </a:blipFill>
        </p:spPr>
        <p:txBody>
          <a:bodyPr wrap="square" lIns="0" tIns="0" rIns="0" bIns="0" rtlCol="0"/>
          <a:lstStyle/>
          <a:p>
            <a:endParaRPr sz="1350"/>
          </a:p>
        </p:txBody>
      </p:sp>
      <p:sp>
        <p:nvSpPr>
          <p:cNvPr id="3" name="TextBox 2"/>
          <p:cNvSpPr txBox="1"/>
          <p:nvPr/>
        </p:nvSpPr>
        <p:spPr>
          <a:xfrm>
            <a:off x="502920" y="5843016"/>
            <a:ext cx="8037576" cy="584775"/>
          </a:xfrm>
          <a:prstGeom prst="rect">
            <a:avLst/>
          </a:prstGeom>
          <a:noFill/>
        </p:spPr>
        <p:txBody>
          <a:bodyPr wrap="square" rtlCol="0">
            <a:spAutoFit/>
          </a:bodyPr>
          <a:lstStyle/>
          <a:p>
            <a:r>
              <a:rPr lang="en-US" sz="1600" dirty="0" smtClean="0"/>
              <a:t>*As of end of FY17, according to the </a:t>
            </a:r>
            <a:r>
              <a:rPr lang="en-US" sz="1600" i="1" dirty="0" smtClean="0"/>
              <a:t>Civilian Human Resources Annual Report, FY2017 </a:t>
            </a:r>
            <a:r>
              <a:rPr lang="en-US" sz="1600" dirty="0" smtClean="0"/>
              <a:t>(AG-1CP), </a:t>
            </a:r>
            <a:r>
              <a:rPr lang="en-US" sz="1600" u="sng" dirty="0">
                <a:hlinkClick r:id="rId7"/>
              </a:rPr>
              <a:t>https://www.milsuite.mil/book/docs/DOC-468097</a:t>
            </a:r>
            <a:endParaRPr lang="en-US" sz="1600" dirty="0"/>
          </a:p>
        </p:txBody>
      </p:sp>
    </p:spTree>
    <p:extLst>
      <p:ext uri="{BB962C8B-B14F-4D97-AF65-F5344CB8AC3E}">
        <p14:creationId xmlns:p14="http://schemas.microsoft.com/office/powerpoint/2010/main" val="2286039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5613"/>
            <a:ext cx="7905554" cy="790265"/>
          </a:xfrm>
        </p:spPr>
        <p:txBody>
          <a:bodyPr>
            <a:noAutofit/>
          </a:bodyPr>
          <a:lstStyle/>
          <a:p>
            <a:r>
              <a:rPr lang="en-US" sz="3200" dirty="0" smtClean="0"/>
              <a:t>Civilians Work Together with Soldiers</a:t>
            </a:r>
            <a:endParaRPr lang="en-US" sz="3200" dirty="0"/>
          </a:p>
        </p:txBody>
      </p:sp>
      <p:sp>
        <p:nvSpPr>
          <p:cNvPr id="3" name="Content Placeholder 2"/>
          <p:cNvSpPr>
            <a:spLocks noGrp="1"/>
          </p:cNvSpPr>
          <p:nvPr>
            <p:ph idx="1"/>
          </p:nvPr>
        </p:nvSpPr>
        <p:spPr>
          <a:xfrm>
            <a:off x="6391372" y="2370220"/>
            <a:ext cx="2409727" cy="2129591"/>
          </a:xfrm>
        </p:spPr>
        <p:txBody>
          <a:bodyPr>
            <a:normAutofit/>
          </a:bodyPr>
          <a:lstStyle/>
          <a:p>
            <a:pPr marL="0" indent="0">
              <a:buNone/>
            </a:pPr>
            <a:r>
              <a:rPr lang="en-US" dirty="0" smtClean="0"/>
              <a:t>Watch </a:t>
            </a:r>
            <a:r>
              <a:rPr lang="en-US" dirty="0" smtClean="0">
                <a:hlinkClick r:id="rId3"/>
              </a:rPr>
              <a:t>this 3-minute video</a:t>
            </a:r>
            <a:r>
              <a:rPr lang="en-US" dirty="0"/>
              <a:t> </a:t>
            </a:r>
            <a:r>
              <a:rPr lang="en-US" dirty="0" smtClean="0"/>
              <a:t>to </a:t>
            </a:r>
            <a:r>
              <a:rPr lang="en-US" dirty="0"/>
              <a:t>see how civilians work with and </a:t>
            </a:r>
            <a:r>
              <a:rPr lang="en-US" dirty="0" smtClean="0"/>
              <a:t>in support of soldiers.</a:t>
            </a:r>
            <a:endParaRPr lang="en-US" i="1" dirty="0"/>
          </a:p>
          <a:p>
            <a:pPr marL="0" indent="0">
              <a:buNone/>
            </a:pP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6</a:t>
            </a:fld>
            <a:endParaRPr lang="en-US" dirty="0"/>
          </a:p>
        </p:txBody>
      </p:sp>
      <p:pic>
        <p:nvPicPr>
          <p:cNvPr id="5" name="Picture 4"/>
          <p:cNvPicPr>
            <a:picLocks noChangeAspect="1"/>
          </p:cNvPicPr>
          <p:nvPr/>
        </p:nvPicPr>
        <p:blipFill>
          <a:blip r:embed="rId4"/>
          <a:stretch>
            <a:fillRect/>
          </a:stretch>
        </p:blipFill>
        <p:spPr>
          <a:xfrm>
            <a:off x="452487" y="1139464"/>
            <a:ext cx="5802198" cy="4351649"/>
          </a:xfrm>
          <a:prstGeom prst="rect">
            <a:avLst/>
          </a:prstGeom>
        </p:spPr>
      </p:pic>
      <p:sp>
        <p:nvSpPr>
          <p:cNvPr id="6" name="TextBox 5"/>
          <p:cNvSpPr txBox="1"/>
          <p:nvPr/>
        </p:nvSpPr>
        <p:spPr>
          <a:xfrm>
            <a:off x="141732" y="5633402"/>
            <a:ext cx="8106722" cy="646331"/>
          </a:xfrm>
          <a:prstGeom prst="rect">
            <a:avLst/>
          </a:prstGeom>
          <a:noFill/>
        </p:spPr>
        <p:txBody>
          <a:bodyPr wrap="square" rtlCol="0">
            <a:spAutoFit/>
          </a:bodyPr>
          <a:lstStyle/>
          <a:p>
            <a:pPr algn="ctr"/>
            <a:r>
              <a:rPr lang="en-US" dirty="0" smtClean="0"/>
              <a:t>For additional videos, see the Center for the Army Profession and Ethic (CAPE) website at this link: </a:t>
            </a:r>
            <a:r>
              <a:rPr lang="en-US" dirty="0">
                <a:hlinkClick r:id="rId5"/>
              </a:rPr>
              <a:t>http://cape.army.mil/civilians.php</a:t>
            </a:r>
            <a:endParaRPr lang="en-US" dirty="0" smtClean="0"/>
          </a:p>
        </p:txBody>
      </p:sp>
    </p:spTree>
    <p:extLst>
      <p:ext uri="{BB962C8B-B14F-4D97-AF65-F5344CB8AC3E}">
        <p14:creationId xmlns:p14="http://schemas.microsoft.com/office/powerpoint/2010/main" val="128220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 Organization and Leadership</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8706859"/>
              </p:ext>
            </p:extLst>
          </p:nvPr>
        </p:nvGraphicFramePr>
        <p:xfrm>
          <a:off x="244549" y="855407"/>
          <a:ext cx="6967412" cy="365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2900" y="4374573"/>
            <a:ext cx="7346373" cy="1477328"/>
          </a:xfrm>
          <a:prstGeom prst="rect">
            <a:avLst/>
          </a:prstGeom>
          <a:noFill/>
        </p:spPr>
        <p:txBody>
          <a:bodyPr wrap="square" rtlCol="0">
            <a:spAutoFit/>
          </a:bodyPr>
          <a:lstStyle/>
          <a:p>
            <a:r>
              <a:rPr lang="en-US" b="1" u="sng" dirty="0" smtClean="0"/>
              <a:t>Army Senior Leadership:</a:t>
            </a:r>
          </a:p>
          <a:p>
            <a:r>
              <a:rPr lang="en-US" dirty="0" smtClean="0"/>
              <a:t>Secretary of the Army – </a:t>
            </a:r>
            <a:r>
              <a:rPr lang="en-US" dirty="0" smtClean="0">
                <a:hlinkClick r:id="rId8"/>
              </a:rPr>
              <a:t>Dr. Mark T. </a:t>
            </a:r>
            <a:r>
              <a:rPr lang="en-US" dirty="0" err="1" smtClean="0">
                <a:hlinkClick r:id="rId8"/>
              </a:rPr>
              <a:t>Esper</a:t>
            </a:r>
            <a:r>
              <a:rPr lang="en-US" dirty="0" smtClean="0">
                <a:hlinkClick r:id="rId8"/>
              </a:rPr>
              <a:t> </a:t>
            </a:r>
            <a:r>
              <a:rPr lang="en-US" dirty="0" smtClean="0"/>
              <a:t>(Civilian)</a:t>
            </a:r>
          </a:p>
          <a:p>
            <a:r>
              <a:rPr lang="en-US" dirty="0" smtClean="0"/>
              <a:t>Under Secretary of the Army – </a:t>
            </a:r>
            <a:r>
              <a:rPr lang="en-US" dirty="0" smtClean="0">
                <a:hlinkClick r:id="rId9"/>
              </a:rPr>
              <a:t>Ryan D. McCarthy </a:t>
            </a:r>
            <a:r>
              <a:rPr lang="en-US" dirty="0" smtClean="0"/>
              <a:t>(Civilian)</a:t>
            </a:r>
          </a:p>
          <a:p>
            <a:r>
              <a:rPr lang="en-US" dirty="0" smtClean="0"/>
              <a:t>Chief of Staff of the Army – </a:t>
            </a:r>
            <a:r>
              <a:rPr lang="en-US" dirty="0" smtClean="0">
                <a:hlinkClick r:id="rId10"/>
              </a:rPr>
              <a:t>General Mark A. </a:t>
            </a:r>
            <a:r>
              <a:rPr lang="en-US" dirty="0" err="1" smtClean="0">
                <a:hlinkClick r:id="rId10"/>
              </a:rPr>
              <a:t>Milley</a:t>
            </a:r>
            <a:r>
              <a:rPr lang="en-US" dirty="0" smtClean="0">
                <a:hlinkClick r:id="rId10"/>
              </a:rPr>
              <a:t> </a:t>
            </a:r>
            <a:r>
              <a:rPr lang="en-US" dirty="0" smtClean="0"/>
              <a:t>(Military)</a:t>
            </a:r>
          </a:p>
          <a:p>
            <a:r>
              <a:rPr lang="en-US" dirty="0" smtClean="0"/>
              <a:t>Vice Chief of Staff of the Army – </a:t>
            </a:r>
            <a:r>
              <a:rPr lang="en-US" dirty="0" smtClean="0">
                <a:hlinkClick r:id="rId11"/>
              </a:rPr>
              <a:t>General James C. </a:t>
            </a:r>
            <a:r>
              <a:rPr lang="en-US" dirty="0" err="1" smtClean="0">
                <a:hlinkClick r:id="rId11"/>
              </a:rPr>
              <a:t>McConville</a:t>
            </a:r>
            <a:r>
              <a:rPr lang="en-US" dirty="0" smtClean="0">
                <a:hlinkClick r:id="rId11"/>
              </a:rPr>
              <a:t> </a:t>
            </a:r>
            <a:r>
              <a:rPr lang="en-US" dirty="0" smtClean="0"/>
              <a:t>(Military)</a:t>
            </a:r>
          </a:p>
        </p:txBody>
      </p:sp>
      <p:sp>
        <p:nvSpPr>
          <p:cNvPr id="3" name="TextBox 2"/>
          <p:cNvSpPr txBox="1"/>
          <p:nvPr/>
        </p:nvSpPr>
        <p:spPr>
          <a:xfrm>
            <a:off x="141732" y="5934197"/>
            <a:ext cx="7456932" cy="584775"/>
          </a:xfrm>
          <a:prstGeom prst="rect">
            <a:avLst/>
          </a:prstGeom>
          <a:noFill/>
        </p:spPr>
        <p:txBody>
          <a:bodyPr wrap="square" rtlCol="0">
            <a:spAutoFit/>
          </a:bodyPr>
          <a:lstStyle/>
          <a:p>
            <a:r>
              <a:rPr lang="en-US" sz="1600" dirty="0" smtClean="0"/>
              <a:t>For </a:t>
            </a:r>
            <a:r>
              <a:rPr lang="en-US" sz="1600" dirty="0"/>
              <a:t>more information and bios, see </a:t>
            </a:r>
            <a:r>
              <a:rPr lang="en-US" sz="1600" dirty="0">
                <a:hlinkClick r:id="rId12"/>
              </a:rPr>
              <a:t>https://www.army.mil/info/organization</a:t>
            </a:r>
            <a:r>
              <a:rPr lang="en-US" sz="1600" dirty="0" smtClean="0">
                <a:hlinkClick r:id="rId12"/>
              </a:rPr>
              <a:t>/</a:t>
            </a:r>
            <a:endParaRPr lang="en-US" sz="1600" dirty="0" smtClean="0"/>
          </a:p>
          <a:p>
            <a:endParaRPr lang="en-US" sz="1600" dirty="0" smtClean="0"/>
          </a:p>
        </p:txBody>
      </p:sp>
    </p:spTree>
    <p:extLst>
      <p:ext uri="{BB962C8B-B14F-4D97-AF65-F5344CB8AC3E}">
        <p14:creationId xmlns:p14="http://schemas.microsoft.com/office/powerpoint/2010/main" val="1099045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06698" y="3670255"/>
            <a:ext cx="8429625" cy="2267207"/>
          </a:xfrm>
          <a:prstGeom prst="rect">
            <a:avLst/>
          </a:prstGeom>
        </p:spPr>
        <p:txBody>
          <a:bodyPr>
            <a:normAutofit/>
          </a:bodyPr>
          <a:lst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chemeClr val="tx1">
                    <a:lumMod val="75000"/>
                    <a:lumOff val="25000"/>
                  </a:schemeClr>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chemeClr val="tx1">
                    <a:lumMod val="75000"/>
                    <a:lumOff val="25000"/>
                  </a:schemeClr>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chemeClr val="tx1">
                    <a:lumMod val="75000"/>
                    <a:lumOff val="25000"/>
                  </a:schemeClr>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sz="1800" b="1" dirty="0" smtClean="0"/>
              <a:t>The Generating Force</a:t>
            </a:r>
          </a:p>
          <a:p>
            <a:r>
              <a:rPr lang="en-US" sz="1600" dirty="0"/>
              <a:t>The institutional </a:t>
            </a:r>
            <a:r>
              <a:rPr lang="en-US" sz="1600" dirty="0" smtClean="0"/>
              <a:t>Army, or Generating Force, supports </a:t>
            </a:r>
            <a:r>
              <a:rPr lang="en-US" sz="1600" dirty="0"/>
              <a:t>the operational </a:t>
            </a:r>
            <a:r>
              <a:rPr lang="en-US" sz="1600" dirty="0" smtClean="0"/>
              <a:t>Army by providing </a:t>
            </a:r>
            <a:r>
              <a:rPr lang="en-US" sz="1600" dirty="0"/>
              <a:t>the infrastructure necessary to raise, train, equip, deploy, and ensure the readiness of all Army forces. </a:t>
            </a:r>
            <a:endParaRPr lang="en-US" sz="1600" dirty="0" smtClean="0"/>
          </a:p>
          <a:p>
            <a:r>
              <a:rPr lang="en-US" sz="1600" dirty="0" smtClean="0"/>
              <a:t>Army Commands, Service Component Commands, Direct Reporting Units, and installations </a:t>
            </a:r>
            <a:r>
              <a:rPr lang="en-US" sz="1600" dirty="0"/>
              <a:t>provide the power-projection platforms required to deploy land forces promptly to support combatant commanders. </a:t>
            </a:r>
            <a:endParaRPr lang="en-US" sz="1600" dirty="0" smtClean="0"/>
          </a:p>
          <a:p>
            <a:r>
              <a:rPr lang="en-US" sz="1600" dirty="0" smtClean="0"/>
              <a:t>Once operational </a:t>
            </a:r>
            <a:r>
              <a:rPr lang="en-US" sz="1600" dirty="0"/>
              <a:t>forces are deployed, the institutional Army provides the logistics needed to support them.</a:t>
            </a:r>
          </a:p>
        </p:txBody>
      </p:sp>
      <p:sp>
        <p:nvSpPr>
          <p:cNvPr id="2" name="Title 1"/>
          <p:cNvSpPr>
            <a:spLocks noGrp="1"/>
          </p:cNvSpPr>
          <p:nvPr>
            <p:ph type="title"/>
          </p:nvPr>
        </p:nvSpPr>
        <p:spPr/>
        <p:txBody>
          <a:bodyPr/>
          <a:lstStyle/>
          <a:p>
            <a:r>
              <a:rPr lang="en-US" dirty="0" smtClean="0"/>
              <a:t>Army Organizational Overview</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8</a:t>
            </a:fld>
            <a:endParaRPr lang="en-US" dirty="0"/>
          </a:p>
        </p:txBody>
      </p:sp>
      <p:sp>
        <p:nvSpPr>
          <p:cNvPr id="8" name="Content Placeholder 6"/>
          <p:cNvSpPr txBox="1">
            <a:spLocks/>
          </p:cNvSpPr>
          <p:nvPr/>
        </p:nvSpPr>
        <p:spPr>
          <a:xfrm>
            <a:off x="4518837" y="1333100"/>
            <a:ext cx="4097261" cy="1792872"/>
          </a:xfrm>
          <a:prstGeom prst="rect">
            <a:avLst/>
          </a:prstGeom>
        </p:spPr>
        <p:txBody>
          <a:bodyPr>
            <a:normAutofit/>
          </a:bodyPr>
          <a:lst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chemeClr val="tx1">
                    <a:lumMod val="75000"/>
                    <a:lumOff val="25000"/>
                  </a:schemeClr>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chemeClr val="tx1">
                    <a:lumMod val="75000"/>
                    <a:lumOff val="25000"/>
                  </a:schemeClr>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chemeClr val="tx1">
                    <a:lumMod val="75000"/>
                    <a:lumOff val="25000"/>
                  </a:schemeClr>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chemeClr val="tx1">
                    <a:lumMod val="75000"/>
                    <a:lumOff val="25000"/>
                  </a:schemeClr>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n-US" sz="1300" dirty="0"/>
          </a:p>
        </p:txBody>
      </p:sp>
      <p:sp>
        <p:nvSpPr>
          <p:cNvPr id="9" name="Content Placeholder 5"/>
          <p:cNvSpPr txBox="1">
            <a:spLocks/>
          </p:cNvSpPr>
          <p:nvPr/>
        </p:nvSpPr>
        <p:spPr>
          <a:xfrm>
            <a:off x="5756045" y="1231294"/>
            <a:ext cx="3198261" cy="2551255"/>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accent2"/>
              </a:buClr>
              <a:buFont typeface="Wingdings" panose="05000000000000000000" pitchFamily="2" charset="2"/>
              <a:buChar char="§"/>
              <a:defRPr sz="2100" kern="1200">
                <a:solidFill>
                  <a:srgbClr val="575958"/>
                </a:solidFill>
                <a:latin typeface="+mn-lt"/>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accent2"/>
              </a:buClr>
              <a:buFont typeface="Wingdings" panose="05000000000000000000" pitchFamily="2" charset="2"/>
              <a:buChar char="§"/>
              <a:defRPr sz="1800" kern="1200">
                <a:solidFill>
                  <a:srgbClr val="575958"/>
                </a:solidFill>
                <a:latin typeface="+mn-lt"/>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accent2"/>
              </a:buClr>
              <a:buFont typeface="Wingdings" panose="05000000000000000000" pitchFamily="2" charset="2"/>
              <a:buChar char="§"/>
              <a:defRPr sz="1500" kern="1200">
                <a:solidFill>
                  <a:srgbClr val="575958"/>
                </a:solidFill>
                <a:latin typeface="+mn-lt"/>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rgbClr val="575958"/>
                </a:solidFill>
                <a:latin typeface="+mn-lt"/>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accent2"/>
              </a:buClr>
              <a:buFont typeface="Wingdings" panose="05000000000000000000" pitchFamily="2" charset="2"/>
              <a:buChar char="§"/>
              <a:defRPr sz="1350" kern="1200">
                <a:solidFill>
                  <a:srgbClr val="575958"/>
                </a:solidFill>
                <a:latin typeface="+mn-lt"/>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sz="1800" b="1" dirty="0" smtClean="0"/>
              <a:t>The Operating Force</a:t>
            </a:r>
          </a:p>
          <a:p>
            <a:r>
              <a:rPr lang="en-US" sz="1600" dirty="0" smtClean="0"/>
              <a:t>The operational Army consists of numbered armies, corps, divisions, brigades, and battalions that conduct full spectrum operations around the world.</a:t>
            </a:r>
            <a:r>
              <a:rPr lang="en-US" sz="1600" dirty="0"/>
              <a:t> </a:t>
            </a:r>
            <a:endParaRPr lang="en-US" sz="1600" dirty="0" smtClean="0"/>
          </a:p>
          <a:p>
            <a:r>
              <a:rPr lang="en-US" sz="1600" dirty="0" smtClean="0"/>
              <a:t>The </a:t>
            </a:r>
            <a:r>
              <a:rPr lang="en-US" sz="1600" dirty="0"/>
              <a:t>Secretary of Defense assigns these units to the </a:t>
            </a:r>
            <a:r>
              <a:rPr lang="en-US" sz="1600" dirty="0" smtClean="0"/>
              <a:t>various combatant </a:t>
            </a:r>
            <a:r>
              <a:rPr lang="en-US" sz="1600" dirty="0"/>
              <a:t>commanders</a:t>
            </a:r>
            <a:r>
              <a:rPr lang="en-US" sz="1600" dirty="0" smtClean="0"/>
              <a:t>.</a:t>
            </a:r>
          </a:p>
          <a:p>
            <a:endParaRPr lang="en-US" sz="1600" dirty="0"/>
          </a:p>
        </p:txBody>
      </p:sp>
      <p:sp>
        <p:nvSpPr>
          <p:cNvPr id="11" name="TextBox 10"/>
          <p:cNvSpPr txBox="1"/>
          <p:nvPr/>
        </p:nvSpPr>
        <p:spPr>
          <a:xfrm>
            <a:off x="342900" y="5809589"/>
            <a:ext cx="8161020" cy="523220"/>
          </a:xfrm>
          <a:prstGeom prst="rect">
            <a:avLst/>
          </a:prstGeom>
          <a:solidFill>
            <a:schemeClr val="accent4">
              <a:alpha val="50000"/>
            </a:schemeClr>
          </a:solidFill>
          <a:ln w="28575">
            <a:solidFill>
              <a:schemeClr val="tx1"/>
            </a:solidFill>
          </a:ln>
        </p:spPr>
        <p:txBody>
          <a:bodyPr wrap="square" rtlCol="0">
            <a:spAutoFit/>
          </a:bodyPr>
          <a:lstStyle/>
          <a:p>
            <a:pPr algn="ctr"/>
            <a:r>
              <a:rPr lang="en-US" sz="1400" dirty="0"/>
              <a:t>Without the </a:t>
            </a:r>
            <a:r>
              <a:rPr lang="en-US" sz="1400" dirty="0" smtClean="0"/>
              <a:t>Generating Force, </a:t>
            </a:r>
            <a:r>
              <a:rPr lang="en-US" sz="1400" dirty="0"/>
              <a:t>the </a:t>
            </a:r>
            <a:r>
              <a:rPr lang="en-US" sz="1400" dirty="0" smtClean="0"/>
              <a:t>Operating Force cannot </a:t>
            </a:r>
            <a:r>
              <a:rPr lang="en-US" sz="1400" dirty="0"/>
              <a:t>function. </a:t>
            </a:r>
            <a:endParaRPr lang="en-US" sz="1400" dirty="0" smtClean="0"/>
          </a:p>
          <a:p>
            <a:pPr algn="ctr"/>
            <a:r>
              <a:rPr lang="en-US" sz="1400" dirty="0" smtClean="0"/>
              <a:t>Without </a:t>
            </a:r>
            <a:r>
              <a:rPr lang="en-US" sz="1400" dirty="0"/>
              <a:t>the </a:t>
            </a:r>
            <a:r>
              <a:rPr lang="en-US" sz="1400" dirty="0" smtClean="0"/>
              <a:t>Operating Force, </a:t>
            </a:r>
            <a:r>
              <a:rPr lang="en-US" sz="1400" dirty="0"/>
              <a:t>the </a:t>
            </a:r>
            <a:r>
              <a:rPr lang="en-US" sz="1400" dirty="0" smtClean="0"/>
              <a:t>Generating Force has </a:t>
            </a:r>
            <a:r>
              <a:rPr lang="en-US" sz="1400" dirty="0"/>
              <a:t>no purpose.</a:t>
            </a:r>
          </a:p>
        </p:txBody>
      </p:sp>
      <p:graphicFrame>
        <p:nvGraphicFramePr>
          <p:cNvPr id="7" name="Diagram 6"/>
          <p:cNvGraphicFramePr/>
          <p:nvPr>
            <p:extLst>
              <p:ext uri="{D42A27DB-BD31-4B8C-83A1-F6EECF244321}">
                <p14:modId xmlns:p14="http://schemas.microsoft.com/office/powerpoint/2010/main" val="1800480696"/>
              </p:ext>
            </p:extLst>
          </p:nvPr>
        </p:nvGraphicFramePr>
        <p:xfrm>
          <a:off x="658277" y="1090430"/>
          <a:ext cx="3736741" cy="235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Line Callout 1 12"/>
          <p:cNvSpPr/>
          <p:nvPr/>
        </p:nvSpPr>
        <p:spPr>
          <a:xfrm>
            <a:off x="3517977" y="1148158"/>
            <a:ext cx="2238068" cy="1020998"/>
          </a:xfrm>
          <a:prstGeom prst="borderCallout1">
            <a:avLst>
              <a:gd name="adj1" fmla="val 62114"/>
              <a:gd name="adj2" fmla="val 19679"/>
              <a:gd name="adj3" fmla="val 61499"/>
              <a:gd name="adj4" fmla="val 20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The Active and Reserve components conduct operational </a:t>
            </a:r>
            <a:r>
              <a:rPr lang="en-US" sz="1600" b="1" u="sng" dirty="0" smtClean="0">
                <a:solidFill>
                  <a:schemeClr val="tx1"/>
                </a:solidFill>
              </a:rPr>
              <a:t>and</a:t>
            </a:r>
            <a:r>
              <a:rPr lang="en-US" sz="1600" b="1" dirty="0" smtClean="0">
                <a:solidFill>
                  <a:schemeClr val="tx1"/>
                </a:solidFill>
              </a:rPr>
              <a:t> institutional missions</a:t>
            </a:r>
            <a:endParaRPr lang="en-US" sz="1600" b="1" dirty="0">
              <a:solidFill>
                <a:schemeClr val="tx1"/>
              </a:solidFill>
            </a:endParaRPr>
          </a:p>
        </p:txBody>
      </p:sp>
      <p:sp>
        <p:nvSpPr>
          <p:cNvPr id="15" name="Line Callout 1 14"/>
          <p:cNvSpPr/>
          <p:nvPr/>
        </p:nvSpPr>
        <p:spPr>
          <a:xfrm>
            <a:off x="342900" y="2846439"/>
            <a:ext cx="1898855" cy="788537"/>
          </a:xfrm>
          <a:prstGeom prst="borderCallout1">
            <a:avLst>
              <a:gd name="adj1" fmla="val 58021"/>
              <a:gd name="adj2" fmla="val 93485"/>
              <a:gd name="adj3" fmla="val 55420"/>
              <a:gd name="adj4" fmla="val 946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Civilians are part of the Generating Force</a:t>
            </a:r>
            <a:endParaRPr lang="en-US" sz="1600" b="1" dirty="0">
              <a:solidFill>
                <a:schemeClr val="tx1"/>
              </a:solidFill>
            </a:endParaRPr>
          </a:p>
        </p:txBody>
      </p:sp>
    </p:spTree>
    <p:extLst>
      <p:ext uri="{BB962C8B-B14F-4D97-AF65-F5344CB8AC3E}">
        <p14:creationId xmlns:p14="http://schemas.microsoft.com/office/powerpoint/2010/main" val="4199552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450" t="2260" r="675" b="1996"/>
          <a:stretch/>
        </p:blipFill>
        <p:spPr>
          <a:xfrm>
            <a:off x="60960" y="1178560"/>
            <a:ext cx="8930640" cy="5019040"/>
          </a:xfrm>
          <a:prstGeom prst="rect">
            <a:avLst/>
          </a:prstGeom>
        </p:spPr>
      </p:pic>
      <p:sp>
        <p:nvSpPr>
          <p:cNvPr id="2" name="Title 1"/>
          <p:cNvSpPr>
            <a:spLocks noGrp="1"/>
          </p:cNvSpPr>
          <p:nvPr>
            <p:ph type="title"/>
          </p:nvPr>
        </p:nvSpPr>
        <p:spPr/>
        <p:txBody>
          <a:bodyPr>
            <a:normAutofit fontScale="90000"/>
          </a:bodyPr>
          <a:lstStyle/>
          <a:p>
            <a:r>
              <a:rPr lang="en-US" dirty="0" smtClean="0"/>
              <a:t>Army Organization &amp; Command Structure</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9</a:t>
            </a:fld>
            <a:endParaRPr lang="en-US" dirty="0"/>
          </a:p>
        </p:txBody>
      </p:sp>
      <p:sp>
        <p:nvSpPr>
          <p:cNvPr id="7" name="Rectangle 6"/>
          <p:cNvSpPr/>
          <p:nvPr/>
        </p:nvSpPr>
        <p:spPr>
          <a:xfrm>
            <a:off x="477520" y="5185562"/>
            <a:ext cx="4572000" cy="707886"/>
          </a:xfrm>
          <a:prstGeom prst="rect">
            <a:avLst/>
          </a:prstGeom>
          <a:ln w="28575">
            <a:solidFill>
              <a:srgbClr val="FFC000"/>
            </a:solidFill>
          </a:ln>
        </p:spPr>
        <p:txBody>
          <a:bodyPr>
            <a:spAutoFit/>
          </a:bodyPr>
          <a:lstStyle/>
          <a:p>
            <a:r>
              <a:rPr lang="en-US" sz="2000" dirty="0" smtClean="0"/>
              <a:t>You can find this chart along with descriptions of the organizations </a:t>
            </a:r>
            <a:r>
              <a:rPr lang="en-US" sz="2000" dirty="0" smtClean="0">
                <a:hlinkClick r:id="rId4"/>
              </a:rPr>
              <a:t>here</a:t>
            </a:r>
            <a:endParaRPr lang="en-US" sz="2000" dirty="0"/>
          </a:p>
        </p:txBody>
      </p:sp>
      <p:cxnSp>
        <p:nvCxnSpPr>
          <p:cNvPr id="10" name="Straight Connector 9"/>
          <p:cNvCxnSpPr/>
          <p:nvPr/>
        </p:nvCxnSpPr>
        <p:spPr>
          <a:xfrm>
            <a:off x="1706252" y="3688080"/>
            <a:ext cx="0" cy="610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06252" y="4298623"/>
            <a:ext cx="367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32495" y="4147794"/>
            <a:ext cx="923827" cy="367646"/>
          </a:xfrm>
          <a:prstGeom prst="rect">
            <a:avLst/>
          </a:prstGeom>
          <a:solidFill>
            <a:srgbClr val="FE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10785" y="4230369"/>
            <a:ext cx="770122" cy="215444"/>
          </a:xfrm>
          <a:prstGeom prst="rect">
            <a:avLst/>
          </a:prstGeom>
          <a:noFill/>
        </p:spPr>
        <p:txBody>
          <a:bodyPr wrap="square" rtlCol="0">
            <a:spAutoFit/>
          </a:bodyPr>
          <a:lstStyle/>
          <a:p>
            <a:pPr algn="ctr"/>
            <a:r>
              <a:rPr lang="en-US" sz="800" b="1" dirty="0" smtClean="0"/>
              <a:t>AFC</a:t>
            </a:r>
            <a:endParaRPr lang="en-US" sz="800" b="1" dirty="0"/>
          </a:p>
        </p:txBody>
      </p:sp>
    </p:spTree>
    <p:extLst>
      <p:ext uri="{BB962C8B-B14F-4D97-AF65-F5344CB8AC3E}">
        <p14:creationId xmlns:p14="http://schemas.microsoft.com/office/powerpoint/2010/main" val="1824060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a_ohcm_presentation_16x9Template_2017.potx" id="{62D25BBB-4D10-49B4-ADC9-B4DE04AD9C65}" vid="{3FA7A041-58A1-4BBA-90FC-1385954E14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nasa_ohcm_presentation_16x9Template_2017</Template>
  <TotalTime>19917</TotalTime>
  <Words>3456</Words>
  <Application>Microsoft Office PowerPoint</Application>
  <PresentationFormat>On-screen Show (4:3)</PresentationFormat>
  <Paragraphs>510</Paragraphs>
  <Slides>36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Calibri</vt:lpstr>
      <vt:lpstr>Gill Sans MT</vt:lpstr>
      <vt:lpstr>Times New Roman</vt:lpstr>
      <vt:lpstr>Wingdings</vt:lpstr>
      <vt:lpstr>Office Theme</vt:lpstr>
      <vt:lpstr>DEPARTMENT OF ARMY  </vt:lpstr>
      <vt:lpstr>Agenda</vt:lpstr>
      <vt:lpstr>Welcome to the Army Civilian Corps</vt:lpstr>
      <vt:lpstr>Army Civilians Yesterday</vt:lpstr>
      <vt:lpstr>Army Civilians Today*</vt:lpstr>
      <vt:lpstr>Civilians Work Together with Soldiers</vt:lpstr>
      <vt:lpstr>Army Organization and Leadership</vt:lpstr>
      <vt:lpstr>Army Organizational Overview</vt:lpstr>
      <vt:lpstr>Army Organization &amp; Command Structure</vt:lpstr>
      <vt:lpstr>Army Organization Locations</vt:lpstr>
      <vt:lpstr>Army Civilian Oath and Creed</vt:lpstr>
      <vt:lpstr>Army Mission and Values</vt:lpstr>
      <vt:lpstr>Army Professional Ethos</vt:lpstr>
      <vt:lpstr>Becoming an Army Professional</vt:lpstr>
      <vt:lpstr>Career Programs/Career Management</vt:lpstr>
      <vt:lpstr>Army Career Programs</vt:lpstr>
      <vt:lpstr>Army Emblem</vt:lpstr>
      <vt:lpstr>Army Flag</vt:lpstr>
      <vt:lpstr>Military Rank and Insignia</vt:lpstr>
      <vt:lpstr>Military Lingo</vt:lpstr>
      <vt:lpstr>Helpful Resources</vt:lpstr>
      <vt:lpstr>PowerPoint Presentation</vt:lpstr>
      <vt:lpstr>DEPARTMENT OF ARMY  </vt:lpstr>
      <vt:lpstr>Agenda</vt:lpstr>
      <vt:lpstr>Welcome and Introductions</vt:lpstr>
      <vt:lpstr>Overview of the Organization</vt:lpstr>
      <vt:lpstr>Organizational Mission, Vision and Values</vt:lpstr>
      <vt:lpstr>Command Organizational Chart</vt:lpstr>
      <vt:lpstr>Leadership and Bios</vt:lpstr>
      <vt:lpstr>Key Policies</vt:lpstr>
      <vt:lpstr>Security Information and ID Badges</vt:lpstr>
      <vt:lpstr>Maps</vt:lpstr>
      <vt:lpstr>Information for Transportation on Base</vt:lpstr>
      <vt:lpstr>Important POCs and Contact Information</vt:lpstr>
      <vt:lpstr>Collective Bargaining</vt:lpstr>
      <vt:lpstr>Helpful Web Links</vt:lpstr>
    </vt:vector>
  </TitlesOfParts>
  <Company>LMI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MILLER, Andrew</dc:creator>
  <cp:lastModifiedBy>SMITH, Keira</cp:lastModifiedBy>
  <cp:revision>495</cp:revision>
  <cp:lastPrinted>2018-06-11T12:01:27Z</cp:lastPrinted>
  <dcterms:created xsi:type="dcterms:W3CDTF">2017-06-28T14:56:07Z</dcterms:created>
  <dcterms:modified xsi:type="dcterms:W3CDTF">2018-08-30T17:44:07Z</dcterms:modified>
</cp:coreProperties>
</file>