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40" r:id="rId2"/>
    <p:sldId id="345" r:id="rId3"/>
    <p:sldId id="346" r:id="rId4"/>
    <p:sldId id="347" r:id="rId5"/>
    <p:sldId id="348" r:id="rId6"/>
    <p:sldId id="349" r:id="rId7"/>
    <p:sldId id="350" r:id="rId8"/>
    <p:sldId id="351" r:id="rId9"/>
    <p:sldId id="352" r:id="rId10"/>
    <p:sldId id="344" r:id="rId1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008000"/>
    <a:srgbClr val="0000CC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4" autoAdjust="0"/>
    <p:restoredTop sz="94091" autoAdjust="0"/>
  </p:normalViewPr>
  <p:slideViewPr>
    <p:cSldViewPr>
      <p:cViewPr varScale="1">
        <p:scale>
          <a:sx n="87" d="100"/>
          <a:sy n="87" d="100"/>
        </p:scale>
        <p:origin x="1315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280" tIns="46640" rIns="93280" bIns="4664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280" tIns="46640" rIns="93280" bIns="46640" rtlCol="0"/>
          <a:lstStyle>
            <a:lvl1pPr algn="r">
              <a:defRPr sz="1300"/>
            </a:lvl1pPr>
          </a:lstStyle>
          <a:p>
            <a:fld id="{8638C7B1-1699-40F9-B448-F03AEE483E31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0088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0" tIns="46640" rIns="93280" bIns="4664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280" tIns="46640" rIns="93280" bIns="4664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280" tIns="46640" rIns="93280" bIns="4664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280" tIns="46640" rIns="93280" bIns="46640" rtlCol="0" anchor="b"/>
          <a:lstStyle>
            <a:lvl1pPr algn="r">
              <a:defRPr sz="1300"/>
            </a:lvl1pPr>
          </a:lstStyle>
          <a:p>
            <a:fld id="{A850290D-39D5-4E28-983A-57437B20B4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732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0290D-39D5-4E28-983A-57437B20B4C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183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BECE29-162B-497F-A982-203BB9FEF86F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44C48-1D05-4C9D-9703-18CDBE65B0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875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9FCEB07-906A-45F5-8051-498A8B1BB43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7B75FCE-5E3D-440A-BD5F-A6AE41047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0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8" r:id="rId2"/>
    <p:sldLayoutId id="2147483670" r:id="rId3"/>
    <p:sldLayoutId id="2147483671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actnow.army.mi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acebook.com/thefortstewartncoa" TargetMode="External"/><Relationship Id="rId5" Type="http://schemas.openxmlformats.org/officeDocument/2006/relationships/hyperlink" Target="https://home.army.mil/stewart/index.php/units/tenant-units/NCO-Academy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Miguel.a.cortes.mil@mail.mi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sasma.ncoes.army.mil/webapps/blackboard/execute/launcher?type=Course&amp;id=_2494_1&amp;url=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BLC (Distance learning)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information sheet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73789"/>
            <a:ext cx="1316598" cy="10582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6" y="14776"/>
            <a:ext cx="1169323" cy="11059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1219200"/>
            <a:ext cx="893659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Soldiers will receive an email with instructions on how to self-enroll into blackboard. More information can be found at following webpages:</a:t>
            </a:r>
          </a:p>
          <a:p>
            <a:pPr lvl="1"/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Fort Stewart webpage: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home.army.mil/stewart/index.php/units/tenant-units/NCO-Academy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Fort Stewart NCOA Facebook page: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://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www.facebook.com/thefortstewartncoa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access our ACT Community page go to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actnow.army.mil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follow these steps: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 Click on Communities located on the left hand side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 Click on the drop down Communities located on the left hand side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 Click the drop down labeled "Select a Category" located on the top of the page and select "Other Communities"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4. Select NCO Academies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5. Scroll down until you see Fort Stewart NCO Academy and select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it. (</a:t>
            </a:r>
            <a:r>
              <a:rPr lang="en-US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Self-enrollment is found here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6. Select Follow this community in the upper left hand corner of page.</a:t>
            </a: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Soldiers are to self-enroll into blackboard starting 7 – 13 April 2020</a:t>
            </a: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Create initial “introduction” post NLT 1200 hours on 13 April 2020</a:t>
            </a: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That is day zero “roll call.”  If a Soldier reserved for BLC 06-20 fails to self-enroll and create introduction post, they will be marked as a “NO-SHOW” in ATRRS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Monday-Saturday, students are required to create daily discussions on various lessons.  Accountability will be tracked daily.  If a student fails to post for two days, SGLs will make contact with student’s chain of command.</a:t>
            </a: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Battalion leadership will need to provide a valid reason to Fort Stewart NCO Academy Commandant for student missing days. If no response or valid excuse, student can be dismissed from BLC.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Soldiers need to be proactive.  They should not wait until 13 April to realize they do not have the required recourses to graduate BLC (for example, computer, internet access, and a CAC reader).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17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3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BLC (Distance learning)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73789"/>
            <a:ext cx="1316598" cy="105823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6" y="49945"/>
            <a:ext cx="1169323" cy="11059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1" y="1828800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Contact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 smtClean="0"/>
              <a:t>BLC Chief </a:t>
            </a:r>
            <a:r>
              <a:rPr lang="en-US" dirty="0" smtClean="0"/>
              <a:t>(1SG Cortes): </a:t>
            </a:r>
            <a:r>
              <a:rPr lang="en-US" dirty="0" smtClean="0">
                <a:hlinkClick r:id="rId4"/>
              </a:rPr>
              <a:t>Miguel.a.cortes.mil@mail.mil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 smtClean="0"/>
              <a:t>Administrator</a:t>
            </a:r>
            <a:r>
              <a:rPr lang="en-US" dirty="0" smtClean="0"/>
              <a:t>: 912-435-2513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Senior Small Group leaders and Small group leaders contact information will be provided on Blackboard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54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63757" y="3549362"/>
            <a:ext cx="85362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7766" y="3583438"/>
            <a:ext cx="1615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/ Resources Available</a:t>
            </a:r>
          </a:p>
          <a:p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Announcement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67469" y="3583230"/>
            <a:ext cx="9744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Tech Issues with Instructor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78039" y="4432365"/>
            <a:ext cx="2540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Facilitation of Classroom Distance Learning w/ SGL Interaction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29978" y="5040849"/>
            <a:ext cx="943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Check-in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75648" y="4059682"/>
            <a:ext cx="2930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question for next day opens. Initial Post and Responses due NLT 0830 next morning.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98781" y="3608184"/>
            <a:ext cx="1105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SGL Feedback on main discussion posts (0900-1000)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8766" y="3201392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0000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32586" y="3193071"/>
            <a:ext cx="5693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25970" y="3199083"/>
            <a:ext cx="5693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0830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64027" y="3175115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2359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426743" y="3629294"/>
            <a:ext cx="915218" cy="461767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407247" y="5079562"/>
            <a:ext cx="949371" cy="32093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402143" y="3614926"/>
            <a:ext cx="1028089" cy="75392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975648" y="4010349"/>
            <a:ext cx="2913804" cy="48839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05429" y="3203830"/>
            <a:ext cx="5693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2379721" y="3578220"/>
            <a:ext cx="6107" cy="1844372"/>
          </a:xfrm>
          <a:prstGeom prst="straightConnector1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3399299" y="4423695"/>
            <a:ext cx="2511881" cy="425402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 flipV="1">
            <a:off x="5944332" y="3568344"/>
            <a:ext cx="5876" cy="1946718"/>
          </a:xfrm>
          <a:prstGeom prst="straightConnector1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357328" y="3592462"/>
            <a:ext cx="1962760" cy="35377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7568" y="1387734"/>
            <a:ext cx="23487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Learner Daily Battle Rhythm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668554" y="1652949"/>
            <a:ext cx="2166747" cy="5467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5-Point Star 66"/>
          <p:cNvSpPr/>
          <p:nvPr/>
        </p:nvSpPr>
        <p:spPr>
          <a:xfrm>
            <a:off x="3294412" y="3399348"/>
            <a:ext cx="145898" cy="15507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948108" y="5438471"/>
            <a:ext cx="2949715" cy="4777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361591" y="5422592"/>
            <a:ext cx="2018129" cy="49711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6370" y="5573452"/>
            <a:ext cx="160172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Learner/peer/ self research 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688533" y="5567274"/>
            <a:ext cx="160172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Learner/peer/ self research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357452" y="4316097"/>
            <a:ext cx="1059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Initial Post and Responses Due 0830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406108" y="4279320"/>
            <a:ext cx="926984" cy="61569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5-Point Star 51"/>
          <p:cNvSpPr/>
          <p:nvPr/>
        </p:nvSpPr>
        <p:spPr>
          <a:xfrm>
            <a:off x="5871383" y="3393396"/>
            <a:ext cx="145898" cy="15507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5-Point Star 52"/>
          <p:cNvSpPr/>
          <p:nvPr/>
        </p:nvSpPr>
        <p:spPr>
          <a:xfrm>
            <a:off x="296115" y="3385268"/>
            <a:ext cx="145898" cy="15507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298127" y="1727284"/>
            <a:ext cx="7970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MON-FRI </a:t>
            </a:r>
          </a:p>
        </p:txBody>
      </p:sp>
      <p:sp>
        <p:nvSpPr>
          <p:cNvPr id="60" name="5-Point Star 59"/>
          <p:cNvSpPr/>
          <p:nvPr/>
        </p:nvSpPr>
        <p:spPr>
          <a:xfrm>
            <a:off x="2306771" y="3393396"/>
            <a:ext cx="145898" cy="15507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975647" y="3611912"/>
            <a:ext cx="2904080" cy="35377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975647" y="3597959"/>
            <a:ext cx="2856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Day Class / Resources Available</a:t>
            </a:r>
          </a:p>
          <a:p>
            <a:pPr algn="ctr"/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Announcement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370327" y="4869110"/>
            <a:ext cx="2540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 to Peer discussion and interaction within Classroom Group Discussion Board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399299" y="4866861"/>
            <a:ext cx="2511881" cy="425402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99477" y="1715168"/>
            <a:ext cx="263321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FRI: 1500-1700 SGL/STU 1 on 1 feedback/counseling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SAT: 0900-1000 Instructor led Q&amp;A with Learners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Sundays: Off/Self study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243465" y="1717375"/>
            <a:ext cx="2644273" cy="8848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itle 3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anchor="b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BLC (Distance learning)</a:t>
            </a:r>
            <a:b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information sheet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73789"/>
            <a:ext cx="1316598" cy="105823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6" y="14776"/>
            <a:ext cx="1169323" cy="110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9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656" y="1121569"/>
            <a:ext cx="1714500" cy="554831"/>
          </a:xfrm>
        </p:spPr>
        <p:txBody>
          <a:bodyPr>
            <a:normAutofit fontScale="90000"/>
          </a:bodyPr>
          <a:lstStyle/>
          <a:p>
            <a:r>
              <a:rPr lang="en-US" sz="2700" u="sng" dirty="0"/>
              <a:t>0830-0900</a:t>
            </a:r>
            <a:endParaRPr lang="en-US" sz="27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207" y="1742300"/>
            <a:ext cx="8724014" cy="4353700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LOG IN/REPORT</a:t>
            </a:r>
          </a:p>
          <a:p>
            <a:pPr lvl="2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Log into Blackboard NLT 0830 and prepare for that days lesson</a:t>
            </a:r>
          </a:p>
          <a:p>
            <a:pPr lvl="2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Open and prep all references and slides</a:t>
            </a:r>
          </a:p>
          <a:p>
            <a:pPr lvl="2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Report in the Platoon/Classroom Group Discussion Board under the daily reporting Forum</a:t>
            </a:r>
          </a:p>
          <a:p>
            <a:pPr lvl="2"/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 Failure to report after two occasions may result in disenrollment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Report issues: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Notify SGL of any issues prior to 0900. (Email, Phone, BB posts)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you have been experiencing ongoing Technical Issues post into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Platoon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General Forum during this timeframe to get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</a:p>
          <a:p>
            <a:pPr lvl="2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notifying your Instructor of issues you are having does not relieve the Learner of responsibilities (discussions/tasks/assignments due,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etc.)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cleared through BLC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Chief</a:t>
            </a: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Your place of duty is participating in class.  Personal or Unit issues are not excusable unless cleared by the BLC Chief and Commandant.  This includes appointments.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005028" y="1121569"/>
            <a:ext cx="1714500" cy="554831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LEARNER</a:t>
            </a:r>
            <a:endParaRPr lang="en-US" sz="2700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BLC (Distance learning)</a:t>
            </a:r>
            <a:br>
              <a:rPr lang="en-US" smtClean="0"/>
            </a:br>
            <a:r>
              <a:rPr lang="en-US" smtClean="0"/>
              <a:t>information sheet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73789"/>
            <a:ext cx="1316598" cy="10582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6" y="14776"/>
            <a:ext cx="1169323" cy="110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2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656" y="1197769"/>
            <a:ext cx="1714500" cy="554831"/>
          </a:xfrm>
        </p:spPr>
        <p:txBody>
          <a:bodyPr>
            <a:normAutofit fontScale="90000"/>
          </a:bodyPr>
          <a:lstStyle/>
          <a:p>
            <a:r>
              <a:rPr lang="en-US" sz="2700" u="sng" dirty="0"/>
              <a:t>0900-1500</a:t>
            </a:r>
            <a:endParaRPr lang="en-US" sz="27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886700" cy="358044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 and Facilitation: 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Instructors will open class discussing your posts and individual research the night prior.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They will then facilitate further discussion posts on the days topic to improve your knowledge.  This may entail discussions, group activities or research, websites, videos, etc.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is a student led curriculum.  You will be engaged with other students. The instructor facilitates the learning environment. 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All posts are professional and are generally grammatically correct, with good sentence structure.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 respectful and open minded even during disagreements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15150" y="1219200"/>
            <a:ext cx="1714500" cy="554831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LEARNER</a:t>
            </a:r>
            <a:endParaRPr lang="en-US" sz="2700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BLC (Distance learning)</a:t>
            </a:r>
            <a:br>
              <a:rPr lang="en-US" smtClean="0"/>
            </a:br>
            <a:r>
              <a:rPr lang="en-US" smtClean="0"/>
              <a:t>information sheet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73789"/>
            <a:ext cx="1316598" cy="10582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6" y="14776"/>
            <a:ext cx="1169323" cy="110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0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733" y="1121569"/>
            <a:ext cx="1714500" cy="554831"/>
          </a:xfrm>
        </p:spPr>
        <p:txBody>
          <a:bodyPr>
            <a:normAutofit fontScale="90000"/>
          </a:bodyPr>
          <a:lstStyle/>
          <a:p>
            <a:r>
              <a:rPr lang="en-US" sz="2700" u="sng" dirty="0"/>
              <a:t>1500-0830</a:t>
            </a:r>
            <a:endParaRPr lang="en-US" sz="27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893814"/>
            <a:ext cx="9143999" cy="420218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 for the next day become available.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 on lookout for Daily Announcements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is the time for Self and Peer research and collaboration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Visit Platoons Group Discussion Board: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forum will be posted for the next days topic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Answers are due NLT 0830 the next morning, and must be your own. (Plagiarism)</a:t>
            </a:r>
          </a:p>
          <a:p>
            <a:pPr lvl="1"/>
            <a:r>
              <a:rPr lang="en-US" sz="1350" i="1" dirty="0">
                <a:latin typeface="Arial" panose="020B0604020202020204" pitchFamily="34" charset="0"/>
                <a:cs typeface="Arial" panose="020B0604020202020204" pitchFamily="34" charset="0"/>
              </a:rPr>
              <a:t>Answers </a:t>
            </a:r>
            <a:r>
              <a:rPr lang="en-US" sz="1350" i="1" dirty="0">
                <a:latin typeface="Arial" panose="020B0604020202020204" pitchFamily="34" charset="0"/>
                <a:cs typeface="Arial" panose="020B0604020202020204" pitchFamily="34" charset="0"/>
              </a:rPr>
              <a:t>to each question should be </a:t>
            </a: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at least five to seven</a:t>
            </a:r>
            <a:r>
              <a:rPr lang="en-US" sz="1350" i="1" dirty="0">
                <a:latin typeface="Arial" panose="020B0604020202020204" pitchFamily="34" charset="0"/>
                <a:cs typeface="Arial" panose="020B0604020202020204" pitchFamily="34" charset="0"/>
              </a:rPr>
              <a:t> sentences, and grammatically correct using good sentence structure.  Each student will create a </a:t>
            </a: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Thread</a:t>
            </a:r>
            <a:r>
              <a:rPr lang="en-US" sz="1350" i="1" dirty="0">
                <a:latin typeface="Arial" panose="020B0604020202020204" pitchFamily="34" charset="0"/>
                <a:cs typeface="Arial" panose="020B0604020202020204" pitchFamily="34" charset="0"/>
              </a:rPr>
              <a:t> in the </a:t>
            </a: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Forum</a:t>
            </a:r>
            <a:r>
              <a:rPr lang="en-US" sz="1350" i="1" dirty="0">
                <a:latin typeface="Arial" panose="020B0604020202020204" pitchFamily="34" charset="0"/>
                <a:cs typeface="Arial" panose="020B0604020202020204" pitchFamily="34" charset="0"/>
              </a:rPr>
              <a:t>.  Label the Thread with student number and title of post. (</a:t>
            </a: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STU7_Title</a:t>
            </a:r>
            <a:r>
              <a:rPr lang="en-US" sz="1350" i="1" dirty="0">
                <a:latin typeface="Arial" panose="020B0604020202020204" pitchFamily="34" charset="0"/>
                <a:cs typeface="Arial" panose="020B0604020202020204" pitchFamily="34" charset="0"/>
              </a:rPr>
              <a:t>).  Students will read and respond to </a:t>
            </a: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n-US" sz="1350" i="1" dirty="0">
                <a:latin typeface="Arial" panose="020B0604020202020204" pitchFamily="34" charset="0"/>
                <a:cs typeface="Arial" panose="020B0604020202020204" pitchFamily="34" charset="0"/>
              </a:rPr>
              <a:t> post from another student.  Responses will be three to five sentences and labeled with your student number </a:t>
            </a:r>
            <a:r>
              <a:rPr lang="en-US" sz="1350" b="1" i="1" dirty="0">
                <a:latin typeface="Arial" panose="020B0604020202020204" pitchFamily="34" charset="0"/>
                <a:cs typeface="Arial" panose="020B0604020202020204" pitchFamily="34" charset="0"/>
              </a:rPr>
              <a:t>(STU7_RE:Title). *Answers are submitted in your Platoon Main Discussion Board, </a:t>
            </a:r>
            <a:r>
              <a:rPr lang="en-US" sz="1350" i="1" dirty="0">
                <a:latin typeface="Arial" panose="020B0604020202020204" pitchFamily="34" charset="0"/>
                <a:cs typeface="Arial" panose="020B0604020202020204" pitchFamily="34" charset="0"/>
              </a:rPr>
              <a:t>under the forum labeled with the same lesson number and name</a:t>
            </a:r>
            <a:r>
              <a:rPr lang="en-US" sz="135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Failure to complete work can result in dismissal. Notify instructors immediately of any issues. </a:t>
            </a:r>
          </a:p>
          <a:p>
            <a:pPr lvl="1"/>
            <a:r>
              <a:rPr lang="en-US" sz="1500" b="1" u="sng" dirty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– notifying your Instructor of issues you are having does not relieve the Learner of responsibilities (discussions/tasks/assignments due,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etc.)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unless cleared through BLC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Chief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005028" y="1121569"/>
            <a:ext cx="1714500" cy="55483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u="sng" dirty="0">
                <a:solidFill>
                  <a:prstClr val="black"/>
                </a:solidFill>
              </a:rPr>
              <a:t>LEARNER</a:t>
            </a:r>
            <a:endParaRPr lang="en-US" sz="2700" b="1" u="sng" dirty="0">
              <a:solidFill>
                <a:prstClr val="black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BLC (Distance learning)</a:t>
            </a:r>
            <a:br>
              <a:rPr lang="en-US" smtClean="0"/>
            </a:br>
            <a:r>
              <a:rPr lang="en-US" smtClean="0"/>
              <a:t>information sheet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73789"/>
            <a:ext cx="1316598" cy="10582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6" y="14776"/>
            <a:ext cx="1169323" cy="110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0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89" t="2331" r="19027" b="32516"/>
          <a:stretch/>
        </p:blipFill>
        <p:spPr>
          <a:xfrm>
            <a:off x="-1" y="1424940"/>
            <a:ext cx="9144001" cy="42138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2971800" y="1600200"/>
            <a:ext cx="190500" cy="190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1</a:t>
            </a:r>
            <a:endParaRPr lang="en-US" sz="1350" dirty="0"/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flipH="1">
            <a:off x="2190750" y="1695450"/>
            <a:ext cx="781050" cy="952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272540" y="2678430"/>
            <a:ext cx="190500" cy="190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2</a:t>
            </a:r>
          </a:p>
        </p:txBody>
      </p:sp>
      <p:cxnSp>
        <p:nvCxnSpPr>
          <p:cNvPr id="12" name="Straight Arrow Connector 11"/>
          <p:cNvCxnSpPr>
            <a:stCxn id="11" idx="2"/>
          </p:cNvCxnSpPr>
          <p:nvPr/>
        </p:nvCxnSpPr>
        <p:spPr>
          <a:xfrm flipH="1" flipV="1">
            <a:off x="845820" y="2743200"/>
            <a:ext cx="426720" cy="304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5761419"/>
            <a:ext cx="9144000" cy="7155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57175" indent="-257175">
              <a:buAutoNum type="arabicPeriod"/>
            </a:pPr>
            <a:r>
              <a:rPr lang="en-US" sz="1350" dirty="0"/>
              <a:t>Log in to Blackboard [</a:t>
            </a:r>
            <a:r>
              <a:rPr lang="en-US" sz="1350" b="1" dirty="0">
                <a:solidFill>
                  <a:srgbClr val="0070C0"/>
                </a:solidFill>
              </a:rPr>
              <a:t>usasma.ncoes.army.mil</a:t>
            </a:r>
            <a:r>
              <a:rPr lang="en-US" sz="1350" dirty="0"/>
              <a:t>] click on My Courses [</a:t>
            </a:r>
            <a:r>
              <a:rPr lang="en-US" sz="1350" b="1" u="sng" dirty="0">
                <a:hlinkClick r:id="rId3"/>
              </a:rPr>
              <a:t>682_600-C44_2020_005_00_N: Ft Stewart </a:t>
            </a:r>
            <a:r>
              <a:rPr lang="en-US" sz="1350" b="1" u="sng" dirty="0">
                <a:hlinkClick r:id="rId3"/>
              </a:rPr>
              <a:t>BLC</a:t>
            </a:r>
            <a:r>
              <a:rPr lang="en-US" sz="1350" b="1" u="sng" dirty="0"/>
              <a:t>  ]</a:t>
            </a:r>
          </a:p>
          <a:p>
            <a:pPr marL="257175" indent="-257175">
              <a:buAutoNum type="arabicPeriod"/>
            </a:pPr>
            <a:r>
              <a:rPr lang="en-US" sz="1350" dirty="0"/>
              <a:t>On Home Page, Click on “Students Report Here”.  It will take you to the academy discussion board.</a:t>
            </a:r>
          </a:p>
          <a:p>
            <a:pPr marL="257175" indent="-257175">
              <a:buAutoNum type="arabicPeriod"/>
            </a:pPr>
            <a:r>
              <a:rPr lang="en-US" sz="1350" dirty="0"/>
              <a:t>Click on “Report for BLC Class 06-20” after reading the instructions.</a:t>
            </a:r>
            <a:endParaRPr lang="en-US" sz="1350" dirty="0"/>
          </a:p>
        </p:txBody>
      </p:sp>
      <p:sp>
        <p:nvSpPr>
          <p:cNvPr id="18" name="Oval 17"/>
          <p:cNvSpPr/>
          <p:nvPr/>
        </p:nvSpPr>
        <p:spPr>
          <a:xfrm>
            <a:off x="3890010" y="3402330"/>
            <a:ext cx="190500" cy="190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3</a:t>
            </a:r>
            <a:endParaRPr lang="en-US" sz="1350" dirty="0"/>
          </a:p>
        </p:txBody>
      </p:sp>
      <p:cxnSp>
        <p:nvCxnSpPr>
          <p:cNvPr id="19" name="Straight Arrow Connector 18"/>
          <p:cNvCxnSpPr>
            <a:stCxn id="18" idx="2"/>
          </p:cNvCxnSpPr>
          <p:nvPr/>
        </p:nvCxnSpPr>
        <p:spPr>
          <a:xfrm flipH="1">
            <a:off x="2941320" y="3497580"/>
            <a:ext cx="948690" cy="6057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688330" y="1230868"/>
            <a:ext cx="305943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Student Reporting Instructions</a:t>
            </a:r>
            <a:endParaRPr lang="en-US" dirty="0"/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BLC (Distance learning)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information sheet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73789"/>
            <a:ext cx="1316598" cy="10582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56" y="14776"/>
            <a:ext cx="1169323" cy="110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75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15" t="2826" r="26721" b="21751"/>
          <a:stretch/>
        </p:blipFill>
        <p:spPr>
          <a:xfrm>
            <a:off x="0" y="1120140"/>
            <a:ext cx="9144000" cy="42900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4570" y="1154668"/>
            <a:ext cx="305943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Student Reporting Instructions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604010" y="4152900"/>
            <a:ext cx="190500" cy="190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4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604010" y="3920490"/>
            <a:ext cx="628650" cy="3467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5435769"/>
            <a:ext cx="9144000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57175" indent="-257175">
              <a:buAutoNum type="arabicPeriod" startAt="4"/>
            </a:pPr>
            <a:r>
              <a:rPr lang="en-US" sz="1350" dirty="0"/>
              <a:t>Click on “Create Thread”. Follow the instructions and provide information asked. Click “Submit” when done.</a:t>
            </a:r>
          </a:p>
          <a:p>
            <a:pPr marL="257175" indent="-257175">
              <a:buAutoNum type="arabicPeriod" startAt="4"/>
            </a:pPr>
            <a:r>
              <a:rPr lang="en-US" sz="1350" dirty="0"/>
              <a:t>An example has been provided that you may view.</a:t>
            </a:r>
            <a:endParaRPr lang="en-US" sz="1350" dirty="0"/>
          </a:p>
        </p:txBody>
      </p:sp>
      <p:sp>
        <p:nvSpPr>
          <p:cNvPr id="11" name="Oval 10"/>
          <p:cNvSpPr/>
          <p:nvPr/>
        </p:nvSpPr>
        <p:spPr>
          <a:xfrm>
            <a:off x="5726430" y="4076700"/>
            <a:ext cx="190500" cy="190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5</a:t>
            </a:r>
            <a:endParaRPr lang="en-US" sz="135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257800" y="4191000"/>
            <a:ext cx="468630" cy="381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BLC (Distance learning)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information sheet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73789"/>
            <a:ext cx="1316598" cy="10582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6" y="14776"/>
            <a:ext cx="1169323" cy="110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03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000" t="21333" r="43250" b="20297"/>
          <a:stretch/>
        </p:blipFill>
        <p:spPr>
          <a:xfrm>
            <a:off x="3909060" y="1463039"/>
            <a:ext cx="5234940" cy="32613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7037" r="69333" b="11704"/>
          <a:stretch/>
        </p:blipFill>
        <p:spPr>
          <a:xfrm>
            <a:off x="-1" y="1463040"/>
            <a:ext cx="3468730" cy="32613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4715470"/>
            <a:ext cx="9144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-  NLT 1700 13APR20 you will be assigned to a platoon, and then assigned a Student Roster Number.</a:t>
            </a:r>
          </a:p>
          <a:p>
            <a:r>
              <a:rPr lang="en-US" sz="1350" dirty="0"/>
              <a:t>-  You will be pulled into that platoon’s blackboard GROUP.</a:t>
            </a:r>
          </a:p>
          <a:p>
            <a:r>
              <a:rPr lang="en-US" sz="1350" dirty="0"/>
              <a:t>-  Each GROUP has their own Group Discussion Board. </a:t>
            </a:r>
          </a:p>
          <a:p>
            <a:r>
              <a:rPr lang="en-US" sz="1350" dirty="0"/>
              <a:t>-  You will have to Report daily in the Report Forum for that group. </a:t>
            </a:r>
            <a:endParaRPr lang="en-US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-1" y="5816769"/>
            <a:ext cx="9144000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57175" indent="-257175">
              <a:buAutoNum type="arabicPeriod"/>
            </a:pPr>
            <a:r>
              <a:rPr lang="en-US" sz="1350" dirty="0"/>
              <a:t>Your assigned groups can be found on the left side of screen.</a:t>
            </a:r>
          </a:p>
          <a:p>
            <a:pPr marL="257175" indent="-257175">
              <a:buAutoNum type="arabicPeriod"/>
            </a:pPr>
            <a:r>
              <a:rPr lang="en-US" sz="1350" dirty="0"/>
              <a:t>The Group Discussion Board and other Tools can be found here, or on the Group’s Homepage.</a:t>
            </a:r>
            <a:endParaRPr lang="en-US" sz="1350" dirty="0"/>
          </a:p>
        </p:txBody>
      </p:sp>
      <p:sp>
        <p:nvSpPr>
          <p:cNvPr id="8" name="Oval 7"/>
          <p:cNvSpPr/>
          <p:nvPr/>
        </p:nvSpPr>
        <p:spPr>
          <a:xfrm>
            <a:off x="2065020" y="1914525"/>
            <a:ext cx="190500" cy="190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1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596390" y="1981200"/>
            <a:ext cx="468630" cy="381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346960" y="3024188"/>
            <a:ext cx="190500" cy="190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2</a:t>
            </a:r>
            <a:endParaRPr lang="en-US" sz="1350" dirty="0"/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>
          <a:xfrm flipH="1" flipV="1">
            <a:off x="1440180" y="3059430"/>
            <a:ext cx="906780" cy="600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6"/>
          </p:cNvCxnSpPr>
          <p:nvPr/>
        </p:nvCxnSpPr>
        <p:spPr>
          <a:xfrm flipV="1">
            <a:off x="2537460" y="2785110"/>
            <a:ext cx="1546860" cy="3343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75020" y="1459468"/>
            <a:ext cx="326898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Platoon Groups and Classrooms</a:t>
            </a:r>
            <a:endParaRPr lang="en-US" dirty="0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BLC (Distance learning)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information sheet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73789"/>
            <a:ext cx="1316598" cy="10582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56" y="14776"/>
            <a:ext cx="1169323" cy="110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43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584" t="30222" r="5750" b="29482"/>
          <a:stretch/>
        </p:blipFill>
        <p:spPr>
          <a:xfrm>
            <a:off x="0" y="2118360"/>
            <a:ext cx="9144000" cy="20726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0" y="4389819"/>
            <a:ext cx="9144000" cy="7155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en-US" sz="1350" dirty="0"/>
              <a:t>You will have to Report daily in the Report Forum for that group. </a:t>
            </a:r>
          </a:p>
          <a:p>
            <a:pPr marL="214313" indent="-214313">
              <a:buFontTx/>
              <a:buChar char="-"/>
            </a:pPr>
            <a:r>
              <a:rPr lang="en-US" sz="1350" dirty="0"/>
              <a:t>This is also where you will participate in the classroom facilitation and learning, as well as answering the daily discussion assignments. </a:t>
            </a:r>
            <a:endParaRPr lang="en-US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1764268"/>
            <a:ext cx="33528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Daily Reporting and Discussions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BLC (Distance learning)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information sheet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73789"/>
            <a:ext cx="1316598" cy="1058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6" y="14776"/>
            <a:ext cx="1169323" cy="110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5066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6460</TotalTime>
  <Words>1042</Words>
  <Application>Microsoft Office PowerPoint</Application>
  <PresentationFormat>On-screen Show (4:3)</PresentationFormat>
  <Paragraphs>117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1_Office Theme</vt:lpstr>
      <vt:lpstr>BLC (Distance learning) information sheet</vt:lpstr>
      <vt:lpstr>PowerPoint Presentation</vt:lpstr>
      <vt:lpstr>0830-0900</vt:lpstr>
      <vt:lpstr>0900-1500</vt:lpstr>
      <vt:lpstr>1500-0830</vt:lpstr>
      <vt:lpstr>BLC (Distance learning) information sheet</vt:lpstr>
      <vt:lpstr>BLC (Distance learning) information sheet</vt:lpstr>
      <vt:lpstr>BLC (Distance learning) information sheet</vt:lpstr>
      <vt:lpstr>BLC (Distance learning) information sheet</vt:lpstr>
      <vt:lpstr>PowerPoint Presentation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david.culver</dc:creator>
  <cp:lastModifiedBy>Cortes, Miguel A 1SG MIL</cp:lastModifiedBy>
  <cp:revision>483</cp:revision>
  <cp:lastPrinted>2019-01-23T15:23:53Z</cp:lastPrinted>
  <dcterms:created xsi:type="dcterms:W3CDTF">2011-02-15T23:24:44Z</dcterms:created>
  <dcterms:modified xsi:type="dcterms:W3CDTF">2020-04-05T18:04:43Z</dcterms:modified>
</cp:coreProperties>
</file>