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79" r:id="rId4"/>
    <p:sldId id="277" r:id="rId5"/>
    <p:sldId id="257" r:id="rId6"/>
    <p:sldId id="271" r:id="rId7"/>
    <p:sldId id="275" r:id="rId8"/>
    <p:sldId id="270" r:id="rId9"/>
    <p:sldId id="272" r:id="rId10"/>
    <p:sldId id="276" r:id="rId11"/>
    <p:sldId id="273" r:id="rId12"/>
    <p:sldId id="274" r:id="rId13"/>
    <p:sldId id="281" r:id="rId14"/>
    <p:sldId id="282" r:id="rId15"/>
    <p:sldId id="28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4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002060"/>
            </a:gs>
            <a:gs pos="56000">
              <a:schemeClr val="accent1">
                <a:lumMod val="91000"/>
              </a:schemeClr>
            </a:gs>
            <a:gs pos="8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445610"/>
            <a:ext cx="8144134" cy="1373070"/>
          </a:xfrm>
        </p:spPr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3ID FITNESS LOCKED DOWN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Brought to you by WINN ACH Department of Rehabilitation</a:t>
            </a:r>
            <a:endParaRPr lang="en-US" dirty="0">
              <a:latin typeface="Arial Narrow" panose="020B0606020202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2197" y="2694661"/>
            <a:ext cx="1457643" cy="145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303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002060"/>
            </a:gs>
            <a:gs pos="56000">
              <a:schemeClr val="accent1">
                <a:lumMod val="91000"/>
              </a:schemeClr>
            </a:gs>
            <a:gs pos="8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7526" y="716528"/>
            <a:ext cx="1200112" cy="119509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31010" y="571143"/>
            <a:ext cx="9020355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WORKOUT PLAN – ACTIVE RECOVERY DAY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After performing proper warm up routine and stretching: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Complete a 2 mile run at own pace—Alternate activity: Bike, Hiking, Fast Pace Walk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Distance can be modified as needed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Substitute alternate equipment such as but not limited to: rower, jump rope, heavy bag etc. is available to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you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Immediately following run/activity: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Perform self paced stretching as listed below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	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							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					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62047"/>
              </p:ext>
            </p:extLst>
          </p:nvPr>
        </p:nvGraphicFramePr>
        <p:xfrm>
          <a:off x="831010" y="2664315"/>
          <a:ext cx="8513794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6897">
                  <a:extLst>
                    <a:ext uri="{9D8B030D-6E8A-4147-A177-3AD203B41FA5}">
                      <a16:colId xmlns:a16="http://schemas.microsoft.com/office/drawing/2014/main" xmlns="" val="97858671"/>
                    </a:ext>
                  </a:extLst>
                </a:gridCol>
                <a:gridCol w="4256897">
                  <a:extLst>
                    <a:ext uri="{9D8B030D-6E8A-4147-A177-3AD203B41FA5}">
                      <a16:colId xmlns:a16="http://schemas.microsoft.com/office/drawing/2014/main" xmlns="" val="8061925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Movement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Duration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4799718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Seated Hamstring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Stretch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5x20sec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7884827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Bend and Reach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15x5sec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3812457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Quad Stretch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5x20sec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39882909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Lunge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Twists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X15 </a:t>
                      </a:r>
                      <a:r>
                        <a:rPr lang="en-US" sz="1600" dirty="0" err="1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ea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87387320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Butterfly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Stretch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5x20sec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4332470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Lateral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Lunge and Hold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15x5sec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0481180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Piriformis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Stretch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5x20sec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Hold </a:t>
                      </a:r>
                      <a:r>
                        <a:rPr lang="en-US" sz="1600" baseline="0" dirty="0" err="1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Ea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3077196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Hip Circles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Fwd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/ Back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x15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ea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2314594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Squat and Reach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15x5sec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9147211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Cobra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pose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20x5sec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43372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1234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002060"/>
            </a:gs>
            <a:gs pos="56000">
              <a:schemeClr val="accent1">
                <a:lumMod val="91000"/>
              </a:schemeClr>
            </a:gs>
            <a:gs pos="8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7526" y="716528"/>
            <a:ext cx="1200112" cy="119509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31010" y="571143"/>
            <a:ext cx="902035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WORKOUT PLAN CHARLIE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	</a:t>
            </a:r>
            <a:endParaRPr lang="en-US" u="sng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sng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Primary Exercises-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Can </a:t>
            </a:r>
            <a:r>
              <a:rPr lang="en-US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Be Performed With Body Armor If You Wish</a:t>
            </a:r>
            <a:endParaRPr kumimoji="0" lang="en-US" sz="180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AS MANY ROUNDS AS POSSIBLE (AMRAP) 30 MIN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Perform on NON-CONSECUTIVE days with active recovery workout between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	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</a:rPr>
              <a:t>			</a:t>
            </a:r>
            <a:endParaRPr kumimoji="0" lang="en-US" sz="180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					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024277"/>
              </p:ext>
            </p:extLst>
          </p:nvPr>
        </p:nvGraphicFramePr>
        <p:xfrm>
          <a:off x="831010" y="2838090"/>
          <a:ext cx="8128000" cy="3709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xmlns="" val="9785867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806192524"/>
                    </a:ext>
                  </a:extLst>
                </a:gridCol>
              </a:tblGrid>
              <a:tr h="3372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Exercise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Reps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4799718"/>
                  </a:ext>
                </a:extLst>
              </a:tr>
              <a:tr h="3372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Push-Ups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7884827"/>
                  </a:ext>
                </a:extLst>
              </a:tr>
              <a:tr h="3372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Burpees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3812457"/>
                  </a:ext>
                </a:extLst>
              </a:tr>
              <a:tr h="3372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Staggered Squat Jump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39882909"/>
                  </a:ext>
                </a:extLst>
              </a:tr>
              <a:tr h="3372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Air Squat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87387320"/>
                  </a:ext>
                </a:extLst>
              </a:tr>
              <a:tr h="3372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Frog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Jumps </a:t>
                      </a:r>
                      <a:r>
                        <a:rPr lang="en-US" sz="1600" baseline="0" dirty="0" err="1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Fwd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/ Back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4332470"/>
                  </a:ext>
                </a:extLst>
              </a:tr>
              <a:tr h="3372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Lateral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Lunge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0481180"/>
                  </a:ext>
                </a:extLst>
              </a:tr>
              <a:tr h="3372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¼ Turn Jump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3077196"/>
                  </a:ext>
                </a:extLst>
              </a:tr>
              <a:tr h="3372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Straddle Run </a:t>
                      </a:r>
                      <a:r>
                        <a:rPr lang="en-US" sz="1600" dirty="0" err="1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Fwd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/ Back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2314594"/>
                  </a:ext>
                </a:extLst>
              </a:tr>
              <a:tr h="3372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Tuck Jump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9147211"/>
                  </a:ext>
                </a:extLst>
              </a:tr>
              <a:tr h="3372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Squat Hold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43372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1179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002060"/>
            </a:gs>
            <a:gs pos="56000">
              <a:schemeClr val="accent1">
                <a:lumMod val="91000"/>
              </a:schemeClr>
            </a:gs>
            <a:gs pos="8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7526" y="716528"/>
            <a:ext cx="1200112" cy="119509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31010" y="571143"/>
            <a:ext cx="9020355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WORKOUT PLAN CHARLIE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							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Primary </a:t>
            </a:r>
            <a:r>
              <a:rPr kumimoji="0" lang="en-US" sz="1800" b="1" i="0" u="sng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Exercises- Continued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					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166156"/>
              </p:ext>
            </p:extLst>
          </p:nvPr>
        </p:nvGraphicFramePr>
        <p:xfrm>
          <a:off x="831010" y="2510286"/>
          <a:ext cx="8128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xmlns="" val="9785867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806192524"/>
                    </a:ext>
                  </a:extLst>
                </a:gridCol>
              </a:tblGrid>
              <a:tr h="3309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Exercise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Reps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4799718"/>
                  </a:ext>
                </a:extLst>
              </a:tr>
              <a:tr h="3309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Spiderman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Push-Ups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7884827"/>
                  </a:ext>
                </a:extLst>
              </a:tr>
              <a:tr h="3309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Flutter Kicks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3812457"/>
                  </a:ext>
                </a:extLst>
              </a:tr>
              <a:tr h="3309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Plank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39882909"/>
                  </a:ext>
                </a:extLst>
              </a:tr>
              <a:tr h="3309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Swimmers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87387320"/>
                  </a:ext>
                </a:extLst>
              </a:tr>
              <a:tr h="3309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Side Plank (EA)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4332470"/>
                  </a:ext>
                </a:extLst>
              </a:tr>
              <a:tr h="3309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Bicycles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0481180"/>
                  </a:ext>
                </a:extLst>
              </a:tr>
              <a:tr h="3309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V-Ups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3077196"/>
                  </a:ext>
                </a:extLst>
              </a:tr>
              <a:tr h="3309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Heel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Taps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2314594"/>
                  </a:ext>
                </a:extLst>
              </a:tr>
              <a:tr h="3309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Bent Leg Raise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9147211"/>
                  </a:ext>
                </a:extLst>
              </a:tr>
              <a:tr h="3309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Hollow Hold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43372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6367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002060"/>
            </a:gs>
            <a:gs pos="56000">
              <a:schemeClr val="accent1">
                <a:lumMod val="91000"/>
              </a:schemeClr>
            </a:gs>
            <a:gs pos="8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7526" y="716528"/>
            <a:ext cx="1200112" cy="119509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31010" y="571143"/>
            <a:ext cx="9020355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WORKOUT PLAN – ACTIVE RECOVERY DAY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After performing proper warm up routine and stretching: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Complete a 2 mile run at own pace—Alternate activity: Bike, Hiking, Fast Pace Walk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Distance can be modified as needed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Substitute alternate equipment such as but not limited to: rower, jump rope, heavy bag etc. is available to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you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Immediately following run/activity: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Perform self paced stretching as listed below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	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							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					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646432"/>
              </p:ext>
            </p:extLst>
          </p:nvPr>
        </p:nvGraphicFramePr>
        <p:xfrm>
          <a:off x="831010" y="2664315"/>
          <a:ext cx="8513794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6897">
                  <a:extLst>
                    <a:ext uri="{9D8B030D-6E8A-4147-A177-3AD203B41FA5}">
                      <a16:colId xmlns:a16="http://schemas.microsoft.com/office/drawing/2014/main" xmlns="" val="97858671"/>
                    </a:ext>
                  </a:extLst>
                </a:gridCol>
                <a:gridCol w="4256897">
                  <a:extLst>
                    <a:ext uri="{9D8B030D-6E8A-4147-A177-3AD203B41FA5}">
                      <a16:colId xmlns:a16="http://schemas.microsoft.com/office/drawing/2014/main" xmlns="" val="8061925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Movement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Duration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4799718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Seated Hamstring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Stretch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5x20sec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7884827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Bend and Reach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15x5sec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3812457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Quad Stretch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5x20sec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39882909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Lunge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Twists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X15 </a:t>
                      </a:r>
                      <a:r>
                        <a:rPr lang="en-US" sz="1600" dirty="0" err="1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ea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87387320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Butterfly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Stretch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5x20sec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4332470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Lateral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Lunge and Hold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15x5sec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0481180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Piriformis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Stretch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5x20sec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Hold </a:t>
                      </a:r>
                      <a:r>
                        <a:rPr lang="en-US" sz="1600" baseline="0" dirty="0" err="1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Ea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3077196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Hip Circles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Fwd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/ Back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x15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ea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2314594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Squat and Reach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15x5sec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9147211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Cobra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pose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20x5sec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43372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854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002060"/>
            </a:gs>
            <a:gs pos="56000">
              <a:schemeClr val="accent1">
                <a:lumMod val="91000"/>
              </a:schemeClr>
            </a:gs>
            <a:gs pos="8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7526" y="716528"/>
            <a:ext cx="1200112" cy="119509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23933" y="188758"/>
            <a:ext cx="9020355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WORKOUT PLAN DELTA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							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Primary </a:t>
            </a:r>
            <a:r>
              <a:rPr kumimoji="0" lang="en-US" sz="1800" b="1" i="0" u="sng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Exercises- Continued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					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184561"/>
              </p:ext>
            </p:extLst>
          </p:nvPr>
        </p:nvGraphicFramePr>
        <p:xfrm>
          <a:off x="3042456" y="1314073"/>
          <a:ext cx="5700396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0198">
                  <a:extLst>
                    <a:ext uri="{9D8B030D-6E8A-4147-A177-3AD203B41FA5}">
                      <a16:colId xmlns:a16="http://schemas.microsoft.com/office/drawing/2014/main" xmlns="" val="3060356925"/>
                    </a:ext>
                  </a:extLst>
                </a:gridCol>
                <a:gridCol w="2850198">
                  <a:extLst>
                    <a:ext uri="{9D8B030D-6E8A-4147-A177-3AD203B41FA5}">
                      <a16:colId xmlns:a16="http://schemas.microsoft.com/office/drawing/2014/main" xmlns="" val="4283577089"/>
                    </a:ext>
                  </a:extLst>
                </a:gridCol>
              </a:tblGrid>
              <a:tr h="2992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Exercise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Reps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5429555"/>
                  </a:ext>
                </a:extLst>
              </a:tr>
              <a:tr h="2992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Push-ups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x30sec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48866361"/>
                  </a:ext>
                </a:extLst>
              </a:tr>
              <a:tr h="2992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Burpees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x30sec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rebuchet MS" panose="020B060302020202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86750225"/>
                  </a:ext>
                </a:extLst>
              </a:tr>
              <a:tr h="2992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Overhead Press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x30sec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rebuchet MS" panose="020B060302020202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44902534"/>
                  </a:ext>
                </a:extLst>
              </a:tr>
              <a:tr h="2992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Supine Press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x30sec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rebuchet MS" panose="020B060302020202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94915106"/>
                  </a:ext>
                </a:extLst>
              </a:tr>
              <a:tr h="2992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Flutter Kicks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x30sec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7392123"/>
                  </a:ext>
                </a:extLst>
              </a:tr>
              <a:tr h="2992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Run/Jog/Walk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x90sec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4005707"/>
                  </a:ext>
                </a:extLst>
              </a:tr>
              <a:tr h="2992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Hollow Holds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x30sec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6427855"/>
                  </a:ext>
                </a:extLst>
              </a:tr>
              <a:tr h="2992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Run/Jog/Walk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x90sec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09328426"/>
                  </a:ext>
                </a:extLst>
              </a:tr>
              <a:tr h="2992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Bicycles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x30sec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03628835"/>
                  </a:ext>
                </a:extLst>
              </a:tr>
              <a:tr h="2992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Run/Jog/Walk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x90sec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70230599"/>
                  </a:ext>
                </a:extLst>
              </a:tr>
              <a:tr h="2992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Plank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x30sec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27066424"/>
                  </a:ext>
                </a:extLst>
              </a:tr>
              <a:tr h="2992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Run/Jog/Walk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x90sec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7031457"/>
                  </a:ext>
                </a:extLst>
              </a:tr>
              <a:tr h="2992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</a:t>
                      </a:r>
                      <a:r>
                        <a:rPr lang="en-US" sz="1600" baseline="0" dirty="0" smtClean="0"/>
                        <a:t> and Outs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x30sec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95090685"/>
                  </a:ext>
                </a:extLst>
              </a:tr>
              <a:tr h="2992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Run/Jog/Walk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x90sec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5875509"/>
                  </a:ext>
                </a:extLst>
              </a:tr>
              <a:tr h="2992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Side planks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x30sec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94426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4905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002060"/>
            </a:gs>
            <a:gs pos="56000">
              <a:schemeClr val="accent1">
                <a:lumMod val="91000"/>
              </a:schemeClr>
            </a:gs>
            <a:gs pos="8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7526" y="716528"/>
            <a:ext cx="1200112" cy="119509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02257" y="586596"/>
            <a:ext cx="8384875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WINNACH DEPARTMENT</a:t>
            </a:r>
            <a:r>
              <a:rPr kumimoji="0" lang="en-US" sz="2800" b="1" i="0" u="sng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OF REHAB CONTRIBUTORS</a:t>
            </a:r>
            <a:r>
              <a:rPr kumimoji="0" 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b="1" u="sng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CPT Krystyna Perez, PT, DPT– Chief, Physical Therapy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0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SSG</a:t>
            </a:r>
            <a:r>
              <a:rPr kumimoji="0" lang="en-US" sz="2400" i="0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 William Manns III– NCOIC, Physical Therapy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baseline="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Kyle</a:t>
            </a:r>
            <a:r>
              <a:rPr lang="en-US" sz="24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 Whitley, PTA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0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Briana Bowen, PTA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Gabriel Morgan, PT, DPT, CSCS, USA-W </a:t>
            </a:r>
            <a:r>
              <a:rPr lang="en-US" sz="2400" dirty="0" err="1" smtClean="0">
                <a:solidFill>
                  <a:prstClr val="white"/>
                </a:solidFill>
                <a:latin typeface="Arial Narrow" panose="020B0606020202030204" pitchFamily="34" charset="0"/>
              </a:rPr>
              <a:t>lvl</a:t>
            </a:r>
            <a:r>
              <a:rPr lang="en-US" sz="24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 1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 smtClean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u="sng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Timer Apps</a:t>
            </a:r>
            <a:endParaRPr lang="en-US" dirty="0" smtClean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Intervals Pro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kumimoji="0" lang="en-US" i="0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Seconds</a:t>
            </a:r>
            <a:endParaRPr kumimoji="0" lang="en-US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400" dirty="0" smtClean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i="0" u="sng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Online Adjunct</a:t>
            </a:r>
            <a:r>
              <a:rPr kumimoji="0" lang="en-US" i="0" u="sng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 Resources for </a:t>
            </a:r>
            <a:r>
              <a:rPr kumimoji="0" lang="en-US" i="0" u="sng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Soliders</a:t>
            </a:r>
            <a:r>
              <a:rPr kumimoji="0" lang="en-US" i="0" u="sng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0" lang="en-US" i="0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FM 7-22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Marne 3ID Fort Stewart/ HHA app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kumimoji="0" lang="en-US" i="0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SMART</a:t>
            </a:r>
            <a:r>
              <a:rPr kumimoji="0" lang="en-US" i="0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 PRT</a:t>
            </a:r>
            <a:endParaRPr kumimoji="0" lang="en-US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8681" y="2512714"/>
            <a:ext cx="2979886" cy="297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652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002060"/>
            </a:gs>
            <a:gs pos="56000">
              <a:schemeClr val="accent1">
                <a:lumMod val="91000"/>
              </a:schemeClr>
            </a:gs>
            <a:gs pos="8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7526" y="716528"/>
            <a:ext cx="1200112" cy="119509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02257" y="586596"/>
            <a:ext cx="8384875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latin typeface="Arial Narrow" panose="020B0606020202030204" pitchFamily="34" charset="0"/>
              </a:rPr>
              <a:t>PURPOSE:</a:t>
            </a:r>
          </a:p>
          <a:p>
            <a:endParaRPr lang="en-US" sz="3200" b="1" u="sng" dirty="0">
              <a:latin typeface="Arial Narrow" panose="020B0606020202030204" pitchFamily="34" charset="0"/>
            </a:endParaRPr>
          </a:p>
          <a:p>
            <a:r>
              <a:rPr lang="en-US" sz="3200" dirty="0" smtClean="0">
                <a:latin typeface="Arial Narrow" panose="020B0606020202030204" pitchFamily="34" charset="0"/>
              </a:rPr>
              <a:t>To provide soldiers with a source of physical training during social distancing while utilizing no equipment other than standard issue body armor. </a:t>
            </a:r>
          </a:p>
          <a:p>
            <a:endParaRPr lang="en-US" sz="3200" dirty="0">
              <a:latin typeface="Arial Narrow" panose="020B0606020202030204" pitchFamily="34" charset="0"/>
            </a:endParaRPr>
          </a:p>
          <a:p>
            <a:r>
              <a:rPr lang="en-US" sz="3600" b="1" u="sng" dirty="0" smtClean="0">
                <a:latin typeface="Arial Narrow" panose="020B0606020202030204" pitchFamily="34" charset="0"/>
              </a:rPr>
              <a:t>GOAL:</a:t>
            </a:r>
            <a:endParaRPr lang="en-US" sz="3200" dirty="0" smtClean="0">
              <a:latin typeface="Arial Narrow" panose="020B0606020202030204" pitchFamily="34" charset="0"/>
            </a:endParaRPr>
          </a:p>
          <a:p>
            <a:endParaRPr lang="en-US" sz="3200" b="1" u="sng" dirty="0">
              <a:latin typeface="Arial Narrow" panose="020B0606020202030204" pitchFamily="34" charset="0"/>
            </a:endParaRPr>
          </a:p>
          <a:p>
            <a:r>
              <a:rPr lang="en-US" sz="3200" dirty="0" smtClean="0">
                <a:latin typeface="Arial Narrow" panose="020B0606020202030204" pitchFamily="34" charset="0"/>
              </a:rPr>
              <a:t>To maintain physical readiness while adhering to social distancing and CDC standards.</a:t>
            </a:r>
            <a:endParaRPr lang="en-US" sz="3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8277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002060"/>
            </a:gs>
            <a:gs pos="56000">
              <a:schemeClr val="accent1">
                <a:lumMod val="91000"/>
              </a:schemeClr>
            </a:gs>
            <a:gs pos="8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7526" y="716528"/>
            <a:ext cx="1200112" cy="119509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02257" y="586596"/>
            <a:ext cx="8384875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latin typeface="Arial Narrow" panose="020B0606020202030204" pitchFamily="34" charset="0"/>
              </a:rPr>
              <a:t>Instructions for Soldier:</a:t>
            </a:r>
          </a:p>
          <a:p>
            <a:endParaRPr lang="en-US" sz="2000" b="1" u="sng" dirty="0" smtClean="0"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 Narrow" panose="020B0606020202030204" pitchFamily="34" charset="0"/>
              </a:rPr>
              <a:t>Workouts/Conditioning are to be performed on NON-CONSECUTIVE days with ALTERNATE training between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u="sng" dirty="0" smtClean="0"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 Narrow" panose="020B0606020202030204" pitchFamily="34" charset="0"/>
              </a:rPr>
              <a:t>Perform preparatory workout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 Narrow" panose="020B0606020202030204" pitchFamily="34" charset="0"/>
              </a:rPr>
              <a:t>Complete any PHYSICAL workout followed by its corresponding CONDITIONING routine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 Narrow" panose="020B0606020202030204" pitchFamily="34" charset="0"/>
              </a:rPr>
              <a:t>Repeat preparatory workout for cool down / stretching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 Narrow" panose="020B0606020202030204" pitchFamily="34" charset="0"/>
              </a:rPr>
              <a:t>EXAMPLE: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 Narrow" panose="020B0606020202030204" pitchFamily="34" charset="0"/>
            </a:endParaRPr>
          </a:p>
          <a:p>
            <a:r>
              <a:rPr lang="en-US" sz="1400" dirty="0" smtClean="0">
                <a:latin typeface="Arial Narrow" panose="020B0606020202030204" pitchFamily="34" charset="0"/>
              </a:rPr>
              <a:t>****Program is designed to be used in order given, but may be modified by individual soldier****</a:t>
            </a:r>
            <a:endParaRPr lang="en-US" sz="1400" dirty="0">
              <a:latin typeface="Arial Narrow" panose="020B0606020202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148519"/>
              </p:ext>
            </p:extLst>
          </p:nvPr>
        </p:nvGraphicFramePr>
        <p:xfrm>
          <a:off x="1181819" y="4299626"/>
          <a:ext cx="10369912" cy="1292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1416">
                  <a:extLst>
                    <a:ext uri="{9D8B030D-6E8A-4147-A177-3AD203B41FA5}">
                      <a16:colId xmlns:a16="http://schemas.microsoft.com/office/drawing/2014/main" xmlns="" val="4185146261"/>
                    </a:ext>
                  </a:extLst>
                </a:gridCol>
                <a:gridCol w="1481416">
                  <a:extLst>
                    <a:ext uri="{9D8B030D-6E8A-4147-A177-3AD203B41FA5}">
                      <a16:colId xmlns:a16="http://schemas.microsoft.com/office/drawing/2014/main" xmlns="" val="2739502161"/>
                    </a:ext>
                  </a:extLst>
                </a:gridCol>
                <a:gridCol w="1481416">
                  <a:extLst>
                    <a:ext uri="{9D8B030D-6E8A-4147-A177-3AD203B41FA5}">
                      <a16:colId xmlns:a16="http://schemas.microsoft.com/office/drawing/2014/main" xmlns="" val="995634124"/>
                    </a:ext>
                  </a:extLst>
                </a:gridCol>
                <a:gridCol w="1481416">
                  <a:extLst>
                    <a:ext uri="{9D8B030D-6E8A-4147-A177-3AD203B41FA5}">
                      <a16:colId xmlns:a16="http://schemas.microsoft.com/office/drawing/2014/main" xmlns="" val="658109163"/>
                    </a:ext>
                  </a:extLst>
                </a:gridCol>
                <a:gridCol w="1481416">
                  <a:extLst>
                    <a:ext uri="{9D8B030D-6E8A-4147-A177-3AD203B41FA5}">
                      <a16:colId xmlns:a16="http://schemas.microsoft.com/office/drawing/2014/main" xmlns="" val="3446679355"/>
                    </a:ext>
                  </a:extLst>
                </a:gridCol>
                <a:gridCol w="1481416">
                  <a:extLst>
                    <a:ext uri="{9D8B030D-6E8A-4147-A177-3AD203B41FA5}">
                      <a16:colId xmlns:a16="http://schemas.microsoft.com/office/drawing/2014/main" xmlns="" val="1358714825"/>
                    </a:ext>
                  </a:extLst>
                </a:gridCol>
                <a:gridCol w="1481416">
                  <a:extLst>
                    <a:ext uri="{9D8B030D-6E8A-4147-A177-3AD203B41FA5}">
                      <a16:colId xmlns:a16="http://schemas.microsoft.com/office/drawing/2014/main" xmlns="" val="4101969077"/>
                    </a:ext>
                  </a:extLst>
                </a:gridCol>
              </a:tblGrid>
              <a:tr h="419023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Mon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Tues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Wed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Thurs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Fri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Sat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Sun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1830379"/>
                  </a:ext>
                </a:extLst>
              </a:tr>
              <a:tr h="873745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Prep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movements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Alpha Workout</a:t>
                      </a:r>
                      <a:endParaRPr lang="en-US" sz="1200" baseline="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Prep movements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Prep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movements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Alternate Workout</a:t>
                      </a:r>
                      <a:endParaRPr lang="en-US" sz="1200" baseline="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Prep movements</a:t>
                      </a:r>
                      <a:endParaRPr lang="en-US" sz="12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Prep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movements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Bravo Workout</a:t>
                      </a:r>
                      <a:endParaRPr lang="en-US" sz="1200" baseline="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Prep movements</a:t>
                      </a:r>
                      <a:endParaRPr lang="en-US" sz="12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Prep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movements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Alternate Workout</a:t>
                      </a:r>
                      <a:endParaRPr lang="en-US" sz="1200" baseline="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Prep movements</a:t>
                      </a:r>
                      <a:endParaRPr lang="en-US" sz="12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Prep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movements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Charlie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Workout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Prep movements</a:t>
                      </a:r>
                      <a:endParaRPr lang="en-US" sz="12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Prep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movements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Alternate Workout</a:t>
                      </a:r>
                      <a:endParaRPr lang="en-US" sz="1200" baseline="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Prep movements</a:t>
                      </a:r>
                      <a:endParaRPr lang="en-US" sz="12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Prep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movements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Delta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Workout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Prep movements</a:t>
                      </a:r>
                      <a:endParaRPr lang="en-US" sz="12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54373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4558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002060"/>
            </a:gs>
            <a:gs pos="56000">
              <a:schemeClr val="accent1">
                <a:lumMod val="91000"/>
              </a:schemeClr>
            </a:gs>
            <a:gs pos="8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7526" y="716528"/>
            <a:ext cx="1200112" cy="11950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6762" y="785004"/>
            <a:ext cx="86264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latin typeface="Arial Narrow" panose="020B0606020202030204" pitchFamily="34" charset="0"/>
              </a:rPr>
              <a:t>PREPARATORY MOVEMENTS-WARM 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Arial Narrow" panose="020B0606020202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Narrow" panose="020B0606020202030204" pitchFamily="34" charset="0"/>
              </a:rPr>
              <a:t>Spend at least 10-15 min performing prep movements to fully prepare tissues for dynamic activity.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Narrow" panose="020B0606020202030204" pitchFamily="34" charset="0"/>
              </a:rPr>
              <a:t>Prior to performing preparatory movements, complete 5 minute walk</a:t>
            </a:r>
            <a:endParaRPr lang="en-US" sz="2000" dirty="0">
              <a:latin typeface="Arial Narrow" panose="020B0606020202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414999"/>
              </p:ext>
            </p:extLst>
          </p:nvPr>
        </p:nvGraphicFramePr>
        <p:xfrm>
          <a:off x="836762" y="2871349"/>
          <a:ext cx="8513794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6897">
                  <a:extLst>
                    <a:ext uri="{9D8B030D-6E8A-4147-A177-3AD203B41FA5}">
                      <a16:colId xmlns:a16="http://schemas.microsoft.com/office/drawing/2014/main" xmlns="" val="97858671"/>
                    </a:ext>
                  </a:extLst>
                </a:gridCol>
                <a:gridCol w="4256897">
                  <a:extLst>
                    <a:ext uri="{9D8B030D-6E8A-4147-A177-3AD203B41FA5}">
                      <a16:colId xmlns:a16="http://schemas.microsoft.com/office/drawing/2014/main" xmlns="" val="8061925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Movement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Duration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4799718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Seated Hamstring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Stretching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5x20sec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7884827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Bend and Reach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15x5sec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3812457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Quad Stretch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5x20sec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39882909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Lunge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Twists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X15 </a:t>
                      </a:r>
                      <a:r>
                        <a:rPr lang="en-US" sz="1600" dirty="0" err="1" smtClean="0">
                          <a:latin typeface="Arial Narrow" panose="020B0606020202030204" pitchFamily="34" charset="0"/>
                        </a:rPr>
                        <a:t>ea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87387320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Butterfly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Stretch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5x20sec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4332470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Lateral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Lunge and Hold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15x5sec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0481180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Piriformis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Stretch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5x20sec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Hold </a:t>
                      </a:r>
                      <a:r>
                        <a:rPr lang="en-US" sz="1600" baseline="0" dirty="0" err="1" smtClean="0">
                          <a:latin typeface="Arial Narrow" panose="020B0606020202030204" pitchFamily="34" charset="0"/>
                        </a:rPr>
                        <a:t>Ea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3077196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Hip Circles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 Narrow" panose="020B0606020202030204" pitchFamily="34" charset="0"/>
                        </a:rPr>
                        <a:t>Fwd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/ Back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x30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 Narrow" panose="020B0606020202030204" pitchFamily="34" charset="0"/>
                        </a:rPr>
                        <a:t>ea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2314594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Squat and Reach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15x5sec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9147211"/>
                  </a:ext>
                </a:extLst>
              </a:tr>
              <a:tr h="2547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Cobra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pose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20x5sec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43372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2304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002060"/>
            </a:gs>
            <a:gs pos="56000">
              <a:schemeClr val="accent1">
                <a:lumMod val="91000"/>
              </a:schemeClr>
            </a:gs>
            <a:gs pos="8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7526" y="716528"/>
            <a:ext cx="1200112" cy="119509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31010" y="571143"/>
            <a:ext cx="9020355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 smtClean="0">
                <a:latin typeface="Arial Narrow" panose="020B0606020202030204" pitchFamily="34" charset="0"/>
              </a:rPr>
              <a:t>WORKOUT PLAN ALPHA</a:t>
            </a:r>
            <a:endParaRPr lang="en-US" u="sng" dirty="0">
              <a:latin typeface="Arial Narrow" panose="020B0606020202030204" pitchFamily="34" charset="0"/>
            </a:endParaRPr>
          </a:p>
          <a:p>
            <a:r>
              <a:rPr lang="en-US" b="1" u="sng" dirty="0" smtClean="0">
                <a:latin typeface="Arial Narrow" panose="020B0606020202030204" pitchFamily="34" charset="0"/>
              </a:rPr>
              <a:t>Primary Exercises-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 Narrow" panose="020B0606020202030204" pitchFamily="34" charset="0"/>
              </a:rPr>
              <a:t>To Be Performed With Body Armor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 Narrow" panose="020B0606020202030204" pitchFamily="34" charset="0"/>
              </a:rPr>
              <a:t>AS MANY ROUNDS AS POSSIBLE (AMRAP) x30 MIN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Perform </a:t>
            </a:r>
            <a:r>
              <a:rPr lang="en-US" dirty="0">
                <a:solidFill>
                  <a:prstClr val="white"/>
                </a:solidFill>
                <a:latin typeface="Arial Narrow" panose="020B0606020202030204" pitchFamily="34" charset="0"/>
              </a:rPr>
              <a:t>on NON-CONSECUTIVE days with active recovery workout between </a:t>
            </a:r>
            <a:r>
              <a:rPr lang="en-US" dirty="0"/>
              <a:t>			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								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34691"/>
              </p:ext>
            </p:extLst>
          </p:nvPr>
        </p:nvGraphicFramePr>
        <p:xfrm>
          <a:off x="831010" y="2769079"/>
          <a:ext cx="8128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xmlns="" val="9785867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806192524"/>
                    </a:ext>
                  </a:extLst>
                </a:gridCol>
              </a:tblGrid>
              <a:tr h="32858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Exercise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Reps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4799718"/>
                  </a:ext>
                </a:extLst>
              </a:tr>
              <a:tr h="32858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Air Squats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7884827"/>
                  </a:ext>
                </a:extLst>
              </a:tr>
              <a:tr h="32858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Squat Hold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x15sec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3812457"/>
                  </a:ext>
                </a:extLst>
              </a:tr>
              <a:tr h="3285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Mountain Climbers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39882909"/>
                  </a:ext>
                </a:extLst>
              </a:tr>
              <a:tr h="3285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Squat Hold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x15sec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87387320"/>
                  </a:ext>
                </a:extLst>
              </a:tr>
              <a:tr h="3285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Walking Lunges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4332470"/>
                  </a:ext>
                </a:extLst>
              </a:tr>
              <a:tr h="3285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Squat Hold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x15sec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0481180"/>
                  </a:ext>
                </a:extLst>
              </a:tr>
              <a:tr h="3285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Side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Plank with lateral raise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3077196"/>
                  </a:ext>
                </a:extLst>
              </a:tr>
              <a:tr h="3285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Squat Hold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x15sec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2314594"/>
                  </a:ext>
                </a:extLst>
              </a:tr>
              <a:tr h="32858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Burpee jumps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9147211"/>
                  </a:ext>
                </a:extLst>
              </a:tr>
              <a:tr h="3285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Squat Hold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x15sec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43372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1868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002060"/>
            </a:gs>
            <a:gs pos="56000">
              <a:schemeClr val="accent1">
                <a:lumMod val="91000"/>
              </a:schemeClr>
            </a:gs>
            <a:gs pos="8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7526" y="716528"/>
            <a:ext cx="1200112" cy="119509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31010" y="571143"/>
            <a:ext cx="9020355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 smtClean="0">
                <a:latin typeface="Arial Narrow" panose="020B0606020202030204" pitchFamily="34" charset="0"/>
              </a:rPr>
              <a:t>WORKOUT PLAN ALPHA</a:t>
            </a:r>
            <a:r>
              <a:rPr lang="en-US" dirty="0">
                <a:latin typeface="Arial Narrow" panose="020B0606020202030204" pitchFamily="34" charset="0"/>
              </a:rPr>
              <a:t>								</a:t>
            </a:r>
          </a:p>
          <a:p>
            <a:r>
              <a:rPr lang="en-US" b="1" u="sng" dirty="0">
                <a:latin typeface="Arial Narrow" panose="020B0606020202030204" pitchFamily="34" charset="0"/>
              </a:rPr>
              <a:t>Primary </a:t>
            </a:r>
            <a:r>
              <a:rPr lang="en-US" b="1" u="sng" dirty="0" smtClean="0">
                <a:latin typeface="Arial Narrow" panose="020B0606020202030204" pitchFamily="34" charset="0"/>
              </a:rPr>
              <a:t>Exercises-Continued</a:t>
            </a:r>
          </a:p>
          <a:p>
            <a:endParaRPr lang="en-US" dirty="0"/>
          </a:p>
          <a:p>
            <a:r>
              <a:rPr lang="en-US" dirty="0"/>
              <a:t>								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854539"/>
              </p:ext>
            </p:extLst>
          </p:nvPr>
        </p:nvGraphicFramePr>
        <p:xfrm>
          <a:off x="831010" y="2277373"/>
          <a:ext cx="8128000" cy="4151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xmlns="" val="9785867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806192524"/>
                    </a:ext>
                  </a:extLst>
                </a:gridCol>
              </a:tblGrid>
              <a:tr h="3773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Exercise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Reps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4799718"/>
                  </a:ext>
                </a:extLst>
              </a:tr>
              <a:tr h="377379">
                <a:tc>
                  <a:txBody>
                    <a:bodyPr/>
                    <a:lstStyle/>
                    <a:p>
                      <a:pPr algn="ctr"/>
                      <a:r>
                        <a:rPr lang="en-US" sz="1600" b="0" kern="12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Flutter Kicks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7884827"/>
                  </a:ext>
                </a:extLst>
              </a:tr>
              <a:tr h="37737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Sprint/Run/Jog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x90sec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3812457"/>
                  </a:ext>
                </a:extLst>
              </a:tr>
              <a:tr h="3773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Hollow Holds</a:t>
                      </a:r>
                      <a:endParaRPr lang="en-US" sz="1600" b="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39882909"/>
                  </a:ext>
                </a:extLst>
              </a:tr>
              <a:tr h="37737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Sprint/Run/Jog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x90sec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87387320"/>
                  </a:ext>
                </a:extLst>
              </a:tr>
              <a:tr h="3773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Bicycles</a:t>
                      </a:r>
                      <a:endParaRPr lang="en-US" sz="1600" b="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4332470"/>
                  </a:ext>
                </a:extLst>
              </a:tr>
              <a:tr h="37737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Sprint/Run/Jog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x90sec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0481180"/>
                  </a:ext>
                </a:extLst>
              </a:tr>
              <a:tr h="3773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Toe Touches</a:t>
                      </a:r>
                      <a:endParaRPr lang="en-US" sz="1600" b="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3077196"/>
                  </a:ext>
                </a:extLst>
              </a:tr>
              <a:tr h="3773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Sprint/Run/Jog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x90sec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2314594"/>
                  </a:ext>
                </a:extLst>
              </a:tr>
              <a:tr h="37737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Plank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9147211"/>
                  </a:ext>
                </a:extLst>
              </a:tr>
              <a:tr h="3773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Sprint/Run/Jog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x90sec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43372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4041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002060"/>
            </a:gs>
            <a:gs pos="56000">
              <a:schemeClr val="accent1">
                <a:lumMod val="91000"/>
              </a:schemeClr>
            </a:gs>
            <a:gs pos="8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7526" y="716528"/>
            <a:ext cx="1200112" cy="119509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31010" y="571143"/>
            <a:ext cx="9020355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WORKOUT PLAN –</a:t>
            </a:r>
            <a:r>
              <a:rPr lang="en-US" sz="3200" b="1" u="sng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 ACTIVE RECOVERY DAY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After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 performing proper warm up routine and stretching:</a:t>
            </a:r>
            <a:endParaRPr lang="en-US" sz="1600" baseline="0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Complete a 2 mile run at own pace—Alternate activity: Bike, Hiking, Fast Pace Walk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Distance can be modified as needed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prstClr val="white"/>
                </a:solidFill>
                <a:latin typeface="Arial Narrow" panose="020B0606020202030204" pitchFamily="34" charset="0"/>
              </a:rPr>
              <a:t>Substitute alternate equipment such as but not limited to: rower, jump rope, heavy bag etc. </a:t>
            </a:r>
            <a:r>
              <a:rPr lang="en-US" sz="16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if </a:t>
            </a:r>
            <a:r>
              <a:rPr lang="en-US" sz="1600" dirty="0">
                <a:solidFill>
                  <a:prstClr val="white"/>
                </a:solidFill>
                <a:latin typeface="Arial Narrow" panose="020B0606020202030204" pitchFamily="34" charset="0"/>
              </a:rPr>
              <a:t>available to </a:t>
            </a:r>
            <a:r>
              <a:rPr lang="en-US" sz="16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you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Immediately following run/activity: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Perform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 self paced stretching as listed below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	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							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					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300393"/>
              </p:ext>
            </p:extLst>
          </p:nvPr>
        </p:nvGraphicFramePr>
        <p:xfrm>
          <a:off x="831010" y="2664315"/>
          <a:ext cx="8513794" cy="3883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6897">
                  <a:extLst>
                    <a:ext uri="{9D8B030D-6E8A-4147-A177-3AD203B41FA5}">
                      <a16:colId xmlns:a16="http://schemas.microsoft.com/office/drawing/2014/main" xmlns="" val="97858671"/>
                    </a:ext>
                  </a:extLst>
                </a:gridCol>
                <a:gridCol w="4256897">
                  <a:extLst>
                    <a:ext uri="{9D8B030D-6E8A-4147-A177-3AD203B41FA5}">
                      <a16:colId xmlns:a16="http://schemas.microsoft.com/office/drawing/2014/main" xmlns="" val="806192524"/>
                    </a:ext>
                  </a:extLst>
                </a:gridCol>
              </a:tblGrid>
              <a:tr h="3530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Movement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Duration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4799718"/>
                  </a:ext>
                </a:extLst>
              </a:tr>
              <a:tr h="3530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Seated Hamstring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Stretching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5x20sec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7884827"/>
                  </a:ext>
                </a:extLst>
              </a:tr>
              <a:tr h="3530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Bend and Reach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15x5sec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3812457"/>
                  </a:ext>
                </a:extLst>
              </a:tr>
              <a:tr h="3530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Quad Stretch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5x20sec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39882909"/>
                  </a:ext>
                </a:extLst>
              </a:tr>
              <a:tr h="3530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Lunge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Twists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X15 </a:t>
                      </a:r>
                      <a:r>
                        <a:rPr lang="en-US" sz="1600" dirty="0" err="1" smtClean="0">
                          <a:latin typeface="Arial Narrow" panose="020B0606020202030204" pitchFamily="34" charset="0"/>
                        </a:rPr>
                        <a:t>ea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87387320"/>
                  </a:ext>
                </a:extLst>
              </a:tr>
              <a:tr h="3530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Butterfly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Stretch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5x20sec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4332470"/>
                  </a:ext>
                </a:extLst>
              </a:tr>
              <a:tr h="3530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Lateral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Lunge and Hold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15x5sec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0481180"/>
                  </a:ext>
                </a:extLst>
              </a:tr>
              <a:tr h="3530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Piriformis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Stretch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5x20sec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Hold </a:t>
                      </a:r>
                      <a:r>
                        <a:rPr lang="en-US" sz="1600" baseline="0" dirty="0" err="1" smtClean="0">
                          <a:latin typeface="Arial Narrow" panose="020B0606020202030204" pitchFamily="34" charset="0"/>
                        </a:rPr>
                        <a:t>Ea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3077196"/>
                  </a:ext>
                </a:extLst>
              </a:tr>
              <a:tr h="3530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Hip Circles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 Narrow" panose="020B0606020202030204" pitchFamily="34" charset="0"/>
                        </a:rPr>
                        <a:t>Fwd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/ Back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x15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 Narrow" panose="020B0606020202030204" pitchFamily="34" charset="0"/>
                        </a:rPr>
                        <a:t>ea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2314594"/>
                  </a:ext>
                </a:extLst>
              </a:tr>
              <a:tr h="3530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Squat and Reach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15x5sec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9147211"/>
                  </a:ext>
                </a:extLst>
              </a:tr>
              <a:tr h="3530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Cobra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pose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20x5sec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Hold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43372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1404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002060"/>
            </a:gs>
            <a:gs pos="56000">
              <a:schemeClr val="accent1">
                <a:lumMod val="91000"/>
              </a:schemeClr>
            </a:gs>
            <a:gs pos="8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7526" y="716528"/>
            <a:ext cx="1200112" cy="119509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31010" y="571143"/>
            <a:ext cx="902035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WORKOUT PLAN BRAVO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	</a:t>
            </a:r>
            <a:endParaRPr kumimoji="0" lang="en-US" sz="1800" b="1" i="0" u="sng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sng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Primary Exercises-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To Be Performed With Body Armor– Use </a:t>
            </a:r>
            <a:r>
              <a:rPr lang="en-US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In Place Of Weights</a:t>
            </a:r>
            <a:endParaRPr kumimoji="0" lang="en-US" sz="180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</a:rPr>
              <a:t>AS MANY ROUNDS AS POSSIBLE (AMRAP) 30 MIN</a:t>
            </a:r>
            <a:endParaRPr lang="en-US" noProof="0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Perform </a:t>
            </a:r>
            <a:r>
              <a:rPr lang="en-US" dirty="0">
                <a:solidFill>
                  <a:prstClr val="white"/>
                </a:solidFill>
                <a:latin typeface="Arial Narrow" panose="020B0606020202030204" pitchFamily="34" charset="0"/>
              </a:rPr>
              <a:t>on NON-CONSECUTIVE days with active recovery workout between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					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997681"/>
              </p:ext>
            </p:extLst>
          </p:nvPr>
        </p:nvGraphicFramePr>
        <p:xfrm>
          <a:off x="831010" y="2794957"/>
          <a:ext cx="8128000" cy="3717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xmlns="" val="9785867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806192524"/>
                    </a:ext>
                  </a:extLst>
                </a:gridCol>
              </a:tblGrid>
              <a:tr h="3379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Exercise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Reps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4799718"/>
                  </a:ext>
                </a:extLst>
              </a:tr>
              <a:tr h="3379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Push-Ups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7884827"/>
                  </a:ext>
                </a:extLst>
              </a:tr>
              <a:tr h="3379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Plank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x15sec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3812457"/>
                  </a:ext>
                </a:extLst>
              </a:tr>
              <a:tr h="3379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Overhead Push Press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39882909"/>
                  </a:ext>
                </a:extLst>
              </a:tr>
              <a:tr h="3379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Plank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x15sec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87387320"/>
                  </a:ext>
                </a:extLst>
              </a:tr>
              <a:tr h="3379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Push-Up With Rotation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4332470"/>
                  </a:ext>
                </a:extLst>
              </a:tr>
              <a:tr h="3379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Plank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x15sec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0481180"/>
                  </a:ext>
                </a:extLst>
              </a:tr>
              <a:tr h="3379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Supine Chest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Press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3077196"/>
                  </a:ext>
                </a:extLst>
              </a:tr>
              <a:tr h="3379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Plank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x15sec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2314594"/>
                  </a:ext>
                </a:extLst>
              </a:tr>
              <a:tr h="3379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Burpee Jumps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x30sec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9147211"/>
                  </a:ext>
                </a:extLst>
              </a:tr>
              <a:tr h="3379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Plank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x15sec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43372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61838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002060"/>
            </a:gs>
            <a:gs pos="56000">
              <a:schemeClr val="accent1">
                <a:lumMod val="91000"/>
              </a:schemeClr>
            </a:gs>
            <a:gs pos="8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7526" y="690649"/>
            <a:ext cx="1200112" cy="119509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31010" y="571143"/>
            <a:ext cx="9020355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WORKOUT PLAN BRAVO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								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Primary </a:t>
            </a:r>
            <a:r>
              <a:rPr kumimoji="0" lang="en-US" sz="1800" b="1" i="0" u="sng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Exercises-Continued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					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269299"/>
              </p:ext>
            </p:extLst>
          </p:nvPr>
        </p:nvGraphicFramePr>
        <p:xfrm>
          <a:off x="831010" y="2277373"/>
          <a:ext cx="8128000" cy="4151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xmlns="" val="9785867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806192524"/>
                    </a:ext>
                  </a:extLst>
                </a:gridCol>
              </a:tblGrid>
              <a:tr h="37737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Exercise</a:t>
                      </a:r>
                      <a:endParaRPr lang="en-US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Reps</a:t>
                      </a:r>
                      <a:endParaRPr lang="en-US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4799718"/>
                  </a:ext>
                </a:extLst>
              </a:tr>
              <a:tr h="377379"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Scissor Kicks</a:t>
                      </a:r>
                      <a:endParaRPr lang="en-US" sz="18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Arial Narrow" panose="020B0606020202030204" pitchFamily="34" charset="0"/>
                        </a:rPr>
                        <a:t>30sec</a:t>
                      </a:r>
                      <a:endParaRPr lang="en-US" sz="18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7884827"/>
                  </a:ext>
                </a:extLst>
              </a:tr>
              <a:tr h="37737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Arial Narrow" panose="020B0606020202030204" pitchFamily="34" charset="0"/>
                        </a:rPr>
                        <a:t>Sprint/Run/Jog</a:t>
                      </a:r>
                      <a:endParaRPr lang="en-US" sz="18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Arial Narrow" panose="020B0606020202030204" pitchFamily="34" charset="0"/>
                        </a:rPr>
                        <a:t>90sec</a:t>
                      </a:r>
                      <a:endParaRPr lang="en-US" sz="18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3812457"/>
                  </a:ext>
                </a:extLst>
              </a:tr>
              <a:tr h="3773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V-Up</a:t>
                      </a:r>
                      <a:endParaRPr lang="en-US" sz="1800" b="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Arial Narrow" panose="020B0606020202030204" pitchFamily="34" charset="0"/>
                        </a:rPr>
                        <a:t>30sec</a:t>
                      </a:r>
                      <a:endParaRPr lang="en-US" sz="18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39882909"/>
                  </a:ext>
                </a:extLst>
              </a:tr>
              <a:tr h="37737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Arial Narrow" panose="020B0606020202030204" pitchFamily="34" charset="0"/>
                        </a:rPr>
                        <a:t>Sprint/Run/Jog</a:t>
                      </a:r>
                      <a:endParaRPr lang="en-US" sz="18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Arial Narrow" panose="020B0606020202030204" pitchFamily="34" charset="0"/>
                        </a:rPr>
                        <a:t>90sec</a:t>
                      </a:r>
                      <a:endParaRPr lang="en-US" sz="18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87387320"/>
                  </a:ext>
                </a:extLst>
              </a:tr>
              <a:tr h="3773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Quadruplex</a:t>
                      </a:r>
                      <a:endParaRPr lang="en-US" sz="1800" b="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Arial Narrow" panose="020B0606020202030204" pitchFamily="34" charset="0"/>
                        </a:rPr>
                        <a:t>30sec</a:t>
                      </a:r>
                      <a:endParaRPr lang="en-US" sz="18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4332470"/>
                  </a:ext>
                </a:extLst>
              </a:tr>
              <a:tr h="37737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Arial Narrow" panose="020B0606020202030204" pitchFamily="34" charset="0"/>
                        </a:rPr>
                        <a:t>Sprint/Run/Jog</a:t>
                      </a:r>
                      <a:endParaRPr lang="en-US" sz="18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Arial Narrow" panose="020B0606020202030204" pitchFamily="34" charset="0"/>
                        </a:rPr>
                        <a:t>90sec</a:t>
                      </a:r>
                      <a:endParaRPr lang="en-US" sz="18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0481180"/>
                  </a:ext>
                </a:extLst>
              </a:tr>
              <a:tr h="3773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Bent Leg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Raise</a:t>
                      </a:r>
                      <a:endParaRPr lang="en-US" sz="1800" b="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Arial Narrow" panose="020B0606020202030204" pitchFamily="34" charset="0"/>
                        </a:rPr>
                        <a:t>30sec</a:t>
                      </a:r>
                      <a:endParaRPr lang="en-US" sz="18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3077196"/>
                  </a:ext>
                </a:extLst>
              </a:tr>
              <a:tr h="3773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Arial Narrow" panose="020B0606020202030204" pitchFamily="34" charset="0"/>
                        </a:rPr>
                        <a:t>Sprint/Run/Jog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Arial Narrow" panose="020B0606020202030204" pitchFamily="34" charset="0"/>
                        </a:rPr>
                        <a:t>90sec</a:t>
                      </a:r>
                      <a:endParaRPr lang="en-US" sz="18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2314594"/>
                  </a:ext>
                </a:extLst>
              </a:tr>
              <a:tr h="37737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Arial Narrow" panose="020B0606020202030204" pitchFamily="34" charset="0"/>
                        </a:rPr>
                        <a:t>Swimmers</a:t>
                      </a:r>
                      <a:endParaRPr lang="en-US" sz="18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Arial Narrow" panose="020B0606020202030204" pitchFamily="34" charset="0"/>
                        </a:rPr>
                        <a:t>30sec</a:t>
                      </a:r>
                      <a:endParaRPr lang="en-US" sz="18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9147211"/>
                  </a:ext>
                </a:extLst>
              </a:tr>
              <a:tr h="3773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Arial Narrow" panose="020B0606020202030204" pitchFamily="34" charset="0"/>
                        </a:rPr>
                        <a:t>Sprint/Run/Jog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Arial Narrow" panose="020B0606020202030204" pitchFamily="34" charset="0"/>
                        </a:rPr>
                        <a:t>90sec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43372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84047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Override1.xml><?xml version="1.0" encoding="utf-8"?>
<a:themeOverride xmlns:a="http://schemas.openxmlformats.org/drawingml/2006/main">
  <a:clrScheme name="Berlin">
    <a:dk1>
      <a:sysClr val="windowText" lastClr="000000"/>
    </a:dk1>
    <a:lt1>
      <a:sysClr val="window" lastClr="FFFFFF"/>
    </a:lt1>
    <a:dk2>
      <a:srgbClr val="9D360E"/>
    </a:dk2>
    <a:lt2>
      <a:srgbClr val="E7E6E6"/>
    </a:lt2>
    <a:accent1>
      <a:srgbClr val="F09415"/>
    </a:accent1>
    <a:accent2>
      <a:srgbClr val="C1B56B"/>
    </a:accent2>
    <a:accent3>
      <a:srgbClr val="4BAF73"/>
    </a:accent3>
    <a:accent4>
      <a:srgbClr val="5AA6C0"/>
    </a:accent4>
    <a:accent5>
      <a:srgbClr val="D17DF9"/>
    </a:accent5>
    <a:accent6>
      <a:srgbClr val="FA7E5C"/>
    </a:accent6>
    <a:hlink>
      <a:srgbClr val="FFAE3E"/>
    </a:hlink>
    <a:folHlink>
      <a:srgbClr val="FCC77E"/>
    </a:folHlink>
  </a:clrScheme>
</a:themeOverride>
</file>

<file path=ppt/theme/themeOverride10.xml><?xml version="1.0" encoding="utf-8"?>
<a:themeOverride xmlns:a="http://schemas.openxmlformats.org/drawingml/2006/main">
  <a:clrScheme name="Berlin">
    <a:dk1>
      <a:sysClr val="windowText" lastClr="000000"/>
    </a:dk1>
    <a:lt1>
      <a:sysClr val="window" lastClr="FFFFFF"/>
    </a:lt1>
    <a:dk2>
      <a:srgbClr val="9D360E"/>
    </a:dk2>
    <a:lt2>
      <a:srgbClr val="E7E6E6"/>
    </a:lt2>
    <a:accent1>
      <a:srgbClr val="F09415"/>
    </a:accent1>
    <a:accent2>
      <a:srgbClr val="C1B56B"/>
    </a:accent2>
    <a:accent3>
      <a:srgbClr val="4BAF73"/>
    </a:accent3>
    <a:accent4>
      <a:srgbClr val="5AA6C0"/>
    </a:accent4>
    <a:accent5>
      <a:srgbClr val="D17DF9"/>
    </a:accent5>
    <a:accent6>
      <a:srgbClr val="FA7E5C"/>
    </a:accent6>
    <a:hlink>
      <a:srgbClr val="FFAE3E"/>
    </a:hlink>
    <a:folHlink>
      <a:srgbClr val="FCC77E"/>
    </a:folHlink>
  </a:clrScheme>
</a:themeOverride>
</file>

<file path=ppt/theme/themeOverride11.xml><?xml version="1.0" encoding="utf-8"?>
<a:themeOverride xmlns:a="http://schemas.openxmlformats.org/drawingml/2006/main">
  <a:clrScheme name="Berlin">
    <a:dk1>
      <a:sysClr val="windowText" lastClr="000000"/>
    </a:dk1>
    <a:lt1>
      <a:sysClr val="window" lastClr="FFFFFF"/>
    </a:lt1>
    <a:dk2>
      <a:srgbClr val="9D360E"/>
    </a:dk2>
    <a:lt2>
      <a:srgbClr val="E7E6E6"/>
    </a:lt2>
    <a:accent1>
      <a:srgbClr val="F09415"/>
    </a:accent1>
    <a:accent2>
      <a:srgbClr val="C1B56B"/>
    </a:accent2>
    <a:accent3>
      <a:srgbClr val="4BAF73"/>
    </a:accent3>
    <a:accent4>
      <a:srgbClr val="5AA6C0"/>
    </a:accent4>
    <a:accent5>
      <a:srgbClr val="D17DF9"/>
    </a:accent5>
    <a:accent6>
      <a:srgbClr val="FA7E5C"/>
    </a:accent6>
    <a:hlink>
      <a:srgbClr val="FFAE3E"/>
    </a:hlink>
    <a:folHlink>
      <a:srgbClr val="FCC77E"/>
    </a:folHlink>
  </a:clrScheme>
</a:themeOverride>
</file>

<file path=ppt/theme/themeOverride12.xml><?xml version="1.0" encoding="utf-8"?>
<a:themeOverride xmlns:a="http://schemas.openxmlformats.org/drawingml/2006/main">
  <a:clrScheme name="Berlin">
    <a:dk1>
      <a:sysClr val="windowText" lastClr="000000"/>
    </a:dk1>
    <a:lt1>
      <a:sysClr val="window" lastClr="FFFFFF"/>
    </a:lt1>
    <a:dk2>
      <a:srgbClr val="9D360E"/>
    </a:dk2>
    <a:lt2>
      <a:srgbClr val="E7E6E6"/>
    </a:lt2>
    <a:accent1>
      <a:srgbClr val="F09415"/>
    </a:accent1>
    <a:accent2>
      <a:srgbClr val="C1B56B"/>
    </a:accent2>
    <a:accent3>
      <a:srgbClr val="4BAF73"/>
    </a:accent3>
    <a:accent4>
      <a:srgbClr val="5AA6C0"/>
    </a:accent4>
    <a:accent5>
      <a:srgbClr val="D17DF9"/>
    </a:accent5>
    <a:accent6>
      <a:srgbClr val="FA7E5C"/>
    </a:accent6>
    <a:hlink>
      <a:srgbClr val="FFAE3E"/>
    </a:hlink>
    <a:folHlink>
      <a:srgbClr val="FCC77E"/>
    </a:folHlink>
  </a:clrScheme>
</a:themeOverride>
</file>

<file path=ppt/theme/themeOverride13.xml><?xml version="1.0" encoding="utf-8"?>
<a:themeOverride xmlns:a="http://schemas.openxmlformats.org/drawingml/2006/main">
  <a:clrScheme name="Berlin">
    <a:dk1>
      <a:sysClr val="windowText" lastClr="000000"/>
    </a:dk1>
    <a:lt1>
      <a:sysClr val="window" lastClr="FFFFFF"/>
    </a:lt1>
    <a:dk2>
      <a:srgbClr val="9D360E"/>
    </a:dk2>
    <a:lt2>
      <a:srgbClr val="E7E6E6"/>
    </a:lt2>
    <a:accent1>
      <a:srgbClr val="F09415"/>
    </a:accent1>
    <a:accent2>
      <a:srgbClr val="C1B56B"/>
    </a:accent2>
    <a:accent3>
      <a:srgbClr val="4BAF73"/>
    </a:accent3>
    <a:accent4>
      <a:srgbClr val="5AA6C0"/>
    </a:accent4>
    <a:accent5>
      <a:srgbClr val="D17DF9"/>
    </a:accent5>
    <a:accent6>
      <a:srgbClr val="FA7E5C"/>
    </a:accent6>
    <a:hlink>
      <a:srgbClr val="FFAE3E"/>
    </a:hlink>
    <a:folHlink>
      <a:srgbClr val="FCC77E"/>
    </a:folHlink>
  </a:clrScheme>
</a:themeOverride>
</file>

<file path=ppt/theme/themeOverride14.xml><?xml version="1.0" encoding="utf-8"?>
<a:themeOverride xmlns:a="http://schemas.openxmlformats.org/drawingml/2006/main">
  <a:clrScheme name="Berlin">
    <a:dk1>
      <a:sysClr val="windowText" lastClr="000000"/>
    </a:dk1>
    <a:lt1>
      <a:sysClr val="window" lastClr="FFFFFF"/>
    </a:lt1>
    <a:dk2>
      <a:srgbClr val="9D360E"/>
    </a:dk2>
    <a:lt2>
      <a:srgbClr val="E7E6E6"/>
    </a:lt2>
    <a:accent1>
      <a:srgbClr val="F09415"/>
    </a:accent1>
    <a:accent2>
      <a:srgbClr val="C1B56B"/>
    </a:accent2>
    <a:accent3>
      <a:srgbClr val="4BAF73"/>
    </a:accent3>
    <a:accent4>
      <a:srgbClr val="5AA6C0"/>
    </a:accent4>
    <a:accent5>
      <a:srgbClr val="D17DF9"/>
    </a:accent5>
    <a:accent6>
      <a:srgbClr val="FA7E5C"/>
    </a:accent6>
    <a:hlink>
      <a:srgbClr val="FFAE3E"/>
    </a:hlink>
    <a:folHlink>
      <a:srgbClr val="FCC77E"/>
    </a:folHlink>
  </a:clrScheme>
</a:themeOverride>
</file>

<file path=ppt/theme/themeOverride2.xml><?xml version="1.0" encoding="utf-8"?>
<a:themeOverride xmlns:a="http://schemas.openxmlformats.org/drawingml/2006/main">
  <a:clrScheme name="Berlin">
    <a:dk1>
      <a:sysClr val="windowText" lastClr="000000"/>
    </a:dk1>
    <a:lt1>
      <a:sysClr val="window" lastClr="FFFFFF"/>
    </a:lt1>
    <a:dk2>
      <a:srgbClr val="9D360E"/>
    </a:dk2>
    <a:lt2>
      <a:srgbClr val="E7E6E6"/>
    </a:lt2>
    <a:accent1>
      <a:srgbClr val="F09415"/>
    </a:accent1>
    <a:accent2>
      <a:srgbClr val="C1B56B"/>
    </a:accent2>
    <a:accent3>
      <a:srgbClr val="4BAF73"/>
    </a:accent3>
    <a:accent4>
      <a:srgbClr val="5AA6C0"/>
    </a:accent4>
    <a:accent5>
      <a:srgbClr val="D17DF9"/>
    </a:accent5>
    <a:accent6>
      <a:srgbClr val="FA7E5C"/>
    </a:accent6>
    <a:hlink>
      <a:srgbClr val="FFAE3E"/>
    </a:hlink>
    <a:folHlink>
      <a:srgbClr val="FCC77E"/>
    </a:folHlink>
  </a:clrScheme>
</a:themeOverride>
</file>

<file path=ppt/theme/themeOverride3.xml><?xml version="1.0" encoding="utf-8"?>
<a:themeOverride xmlns:a="http://schemas.openxmlformats.org/drawingml/2006/main">
  <a:clrScheme name="Berlin">
    <a:dk1>
      <a:sysClr val="windowText" lastClr="000000"/>
    </a:dk1>
    <a:lt1>
      <a:sysClr val="window" lastClr="FFFFFF"/>
    </a:lt1>
    <a:dk2>
      <a:srgbClr val="9D360E"/>
    </a:dk2>
    <a:lt2>
      <a:srgbClr val="E7E6E6"/>
    </a:lt2>
    <a:accent1>
      <a:srgbClr val="F09415"/>
    </a:accent1>
    <a:accent2>
      <a:srgbClr val="C1B56B"/>
    </a:accent2>
    <a:accent3>
      <a:srgbClr val="4BAF73"/>
    </a:accent3>
    <a:accent4>
      <a:srgbClr val="5AA6C0"/>
    </a:accent4>
    <a:accent5>
      <a:srgbClr val="D17DF9"/>
    </a:accent5>
    <a:accent6>
      <a:srgbClr val="FA7E5C"/>
    </a:accent6>
    <a:hlink>
      <a:srgbClr val="FFAE3E"/>
    </a:hlink>
    <a:folHlink>
      <a:srgbClr val="FCC77E"/>
    </a:folHlink>
  </a:clrScheme>
</a:themeOverride>
</file>

<file path=ppt/theme/themeOverride4.xml><?xml version="1.0" encoding="utf-8"?>
<a:themeOverride xmlns:a="http://schemas.openxmlformats.org/drawingml/2006/main">
  <a:clrScheme name="Berlin">
    <a:dk1>
      <a:sysClr val="windowText" lastClr="000000"/>
    </a:dk1>
    <a:lt1>
      <a:sysClr val="window" lastClr="FFFFFF"/>
    </a:lt1>
    <a:dk2>
      <a:srgbClr val="9D360E"/>
    </a:dk2>
    <a:lt2>
      <a:srgbClr val="E7E6E6"/>
    </a:lt2>
    <a:accent1>
      <a:srgbClr val="F09415"/>
    </a:accent1>
    <a:accent2>
      <a:srgbClr val="C1B56B"/>
    </a:accent2>
    <a:accent3>
      <a:srgbClr val="4BAF73"/>
    </a:accent3>
    <a:accent4>
      <a:srgbClr val="5AA6C0"/>
    </a:accent4>
    <a:accent5>
      <a:srgbClr val="D17DF9"/>
    </a:accent5>
    <a:accent6>
      <a:srgbClr val="FA7E5C"/>
    </a:accent6>
    <a:hlink>
      <a:srgbClr val="FFAE3E"/>
    </a:hlink>
    <a:folHlink>
      <a:srgbClr val="FCC77E"/>
    </a:folHlink>
  </a:clrScheme>
</a:themeOverride>
</file>

<file path=ppt/theme/themeOverride5.xml><?xml version="1.0" encoding="utf-8"?>
<a:themeOverride xmlns:a="http://schemas.openxmlformats.org/drawingml/2006/main">
  <a:clrScheme name="Berlin">
    <a:dk1>
      <a:sysClr val="windowText" lastClr="000000"/>
    </a:dk1>
    <a:lt1>
      <a:sysClr val="window" lastClr="FFFFFF"/>
    </a:lt1>
    <a:dk2>
      <a:srgbClr val="9D360E"/>
    </a:dk2>
    <a:lt2>
      <a:srgbClr val="E7E6E6"/>
    </a:lt2>
    <a:accent1>
      <a:srgbClr val="F09415"/>
    </a:accent1>
    <a:accent2>
      <a:srgbClr val="C1B56B"/>
    </a:accent2>
    <a:accent3>
      <a:srgbClr val="4BAF73"/>
    </a:accent3>
    <a:accent4>
      <a:srgbClr val="5AA6C0"/>
    </a:accent4>
    <a:accent5>
      <a:srgbClr val="D17DF9"/>
    </a:accent5>
    <a:accent6>
      <a:srgbClr val="FA7E5C"/>
    </a:accent6>
    <a:hlink>
      <a:srgbClr val="FFAE3E"/>
    </a:hlink>
    <a:folHlink>
      <a:srgbClr val="FCC77E"/>
    </a:folHlink>
  </a:clrScheme>
</a:themeOverride>
</file>

<file path=ppt/theme/themeOverride6.xml><?xml version="1.0" encoding="utf-8"?>
<a:themeOverride xmlns:a="http://schemas.openxmlformats.org/drawingml/2006/main">
  <a:clrScheme name="Berlin">
    <a:dk1>
      <a:sysClr val="windowText" lastClr="000000"/>
    </a:dk1>
    <a:lt1>
      <a:sysClr val="window" lastClr="FFFFFF"/>
    </a:lt1>
    <a:dk2>
      <a:srgbClr val="9D360E"/>
    </a:dk2>
    <a:lt2>
      <a:srgbClr val="E7E6E6"/>
    </a:lt2>
    <a:accent1>
      <a:srgbClr val="F09415"/>
    </a:accent1>
    <a:accent2>
      <a:srgbClr val="C1B56B"/>
    </a:accent2>
    <a:accent3>
      <a:srgbClr val="4BAF73"/>
    </a:accent3>
    <a:accent4>
      <a:srgbClr val="5AA6C0"/>
    </a:accent4>
    <a:accent5>
      <a:srgbClr val="D17DF9"/>
    </a:accent5>
    <a:accent6>
      <a:srgbClr val="FA7E5C"/>
    </a:accent6>
    <a:hlink>
      <a:srgbClr val="FFAE3E"/>
    </a:hlink>
    <a:folHlink>
      <a:srgbClr val="FCC77E"/>
    </a:folHlink>
  </a:clrScheme>
</a:themeOverride>
</file>

<file path=ppt/theme/themeOverride7.xml><?xml version="1.0" encoding="utf-8"?>
<a:themeOverride xmlns:a="http://schemas.openxmlformats.org/drawingml/2006/main">
  <a:clrScheme name="Berlin">
    <a:dk1>
      <a:sysClr val="windowText" lastClr="000000"/>
    </a:dk1>
    <a:lt1>
      <a:sysClr val="window" lastClr="FFFFFF"/>
    </a:lt1>
    <a:dk2>
      <a:srgbClr val="9D360E"/>
    </a:dk2>
    <a:lt2>
      <a:srgbClr val="E7E6E6"/>
    </a:lt2>
    <a:accent1>
      <a:srgbClr val="F09415"/>
    </a:accent1>
    <a:accent2>
      <a:srgbClr val="C1B56B"/>
    </a:accent2>
    <a:accent3>
      <a:srgbClr val="4BAF73"/>
    </a:accent3>
    <a:accent4>
      <a:srgbClr val="5AA6C0"/>
    </a:accent4>
    <a:accent5>
      <a:srgbClr val="D17DF9"/>
    </a:accent5>
    <a:accent6>
      <a:srgbClr val="FA7E5C"/>
    </a:accent6>
    <a:hlink>
      <a:srgbClr val="FFAE3E"/>
    </a:hlink>
    <a:folHlink>
      <a:srgbClr val="FCC77E"/>
    </a:folHlink>
  </a:clrScheme>
</a:themeOverride>
</file>

<file path=ppt/theme/themeOverride8.xml><?xml version="1.0" encoding="utf-8"?>
<a:themeOverride xmlns:a="http://schemas.openxmlformats.org/drawingml/2006/main">
  <a:clrScheme name="Berlin">
    <a:dk1>
      <a:sysClr val="windowText" lastClr="000000"/>
    </a:dk1>
    <a:lt1>
      <a:sysClr val="window" lastClr="FFFFFF"/>
    </a:lt1>
    <a:dk2>
      <a:srgbClr val="9D360E"/>
    </a:dk2>
    <a:lt2>
      <a:srgbClr val="E7E6E6"/>
    </a:lt2>
    <a:accent1>
      <a:srgbClr val="F09415"/>
    </a:accent1>
    <a:accent2>
      <a:srgbClr val="C1B56B"/>
    </a:accent2>
    <a:accent3>
      <a:srgbClr val="4BAF73"/>
    </a:accent3>
    <a:accent4>
      <a:srgbClr val="5AA6C0"/>
    </a:accent4>
    <a:accent5>
      <a:srgbClr val="D17DF9"/>
    </a:accent5>
    <a:accent6>
      <a:srgbClr val="FA7E5C"/>
    </a:accent6>
    <a:hlink>
      <a:srgbClr val="FFAE3E"/>
    </a:hlink>
    <a:folHlink>
      <a:srgbClr val="FCC77E"/>
    </a:folHlink>
  </a:clrScheme>
</a:themeOverride>
</file>

<file path=ppt/theme/themeOverride9.xml><?xml version="1.0" encoding="utf-8"?>
<a:themeOverride xmlns:a="http://schemas.openxmlformats.org/drawingml/2006/main">
  <a:clrScheme name="Berlin">
    <a:dk1>
      <a:sysClr val="windowText" lastClr="000000"/>
    </a:dk1>
    <a:lt1>
      <a:sysClr val="window" lastClr="FFFFFF"/>
    </a:lt1>
    <a:dk2>
      <a:srgbClr val="9D360E"/>
    </a:dk2>
    <a:lt2>
      <a:srgbClr val="E7E6E6"/>
    </a:lt2>
    <a:accent1>
      <a:srgbClr val="F09415"/>
    </a:accent1>
    <a:accent2>
      <a:srgbClr val="C1B56B"/>
    </a:accent2>
    <a:accent3>
      <a:srgbClr val="4BAF73"/>
    </a:accent3>
    <a:accent4>
      <a:srgbClr val="5AA6C0"/>
    </a:accent4>
    <a:accent5>
      <a:srgbClr val="D17DF9"/>
    </a:accent5>
    <a:accent6>
      <a:srgbClr val="FA7E5C"/>
    </a:accent6>
    <a:hlink>
      <a:srgbClr val="FFAE3E"/>
    </a:hlink>
    <a:folHlink>
      <a:srgbClr val="FCC77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</TotalTime>
  <Words>949</Words>
  <Application>Microsoft Office PowerPoint</Application>
  <PresentationFormat>Widescreen</PresentationFormat>
  <Paragraphs>400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Narrow</vt:lpstr>
      <vt:lpstr>Trebuchet MS</vt:lpstr>
      <vt:lpstr>Wingdings</vt:lpstr>
      <vt:lpstr>Berlin</vt:lpstr>
      <vt:lpstr>3ID FITNESS LOCKED DOWN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DHA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3ID COVID-19 PHYSICAL FITNESS</dc:title>
  <dc:creator>Whitley, Lonny K CIV USA MEDCOM</dc:creator>
  <cp:lastModifiedBy>Brayley, John M CTR</cp:lastModifiedBy>
  <cp:revision>51</cp:revision>
  <dcterms:created xsi:type="dcterms:W3CDTF">2020-04-02T17:34:05Z</dcterms:created>
  <dcterms:modified xsi:type="dcterms:W3CDTF">2020-04-10T19:31:01Z</dcterms:modified>
</cp:coreProperties>
</file>