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8" r:id="rId2"/>
    <p:sldId id="259" r:id="rId3"/>
    <p:sldId id="260" r:id="rId4"/>
    <p:sldId id="261" r:id="rId5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8" d="100"/>
          <a:sy n="68" d="100"/>
        </p:scale>
        <p:origin x="2112" y="-33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B4CD6-DF91-452F-A887-87D35A78B761}" type="datetimeFigureOut">
              <a:rPr lang="en-US" smtClean="0"/>
              <a:pPr/>
              <a:t>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3E587-4DD5-4F63-9F69-1488174C1F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B4CD6-DF91-452F-A887-87D35A78B761}" type="datetimeFigureOut">
              <a:rPr lang="en-US" smtClean="0"/>
              <a:pPr/>
              <a:t>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3E587-4DD5-4F63-9F69-1488174C1F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B4CD6-DF91-452F-A887-87D35A78B761}" type="datetimeFigureOut">
              <a:rPr lang="en-US" smtClean="0"/>
              <a:pPr/>
              <a:t>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3E587-4DD5-4F63-9F69-1488174C1F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B4CD6-DF91-452F-A887-87D35A78B761}" type="datetimeFigureOut">
              <a:rPr lang="en-US" smtClean="0"/>
              <a:pPr/>
              <a:t>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3E587-4DD5-4F63-9F69-1488174C1F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B4CD6-DF91-452F-A887-87D35A78B761}" type="datetimeFigureOut">
              <a:rPr lang="en-US" smtClean="0"/>
              <a:pPr/>
              <a:t>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3E587-4DD5-4F63-9F69-1488174C1F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B4CD6-DF91-452F-A887-87D35A78B761}" type="datetimeFigureOut">
              <a:rPr lang="en-US" smtClean="0"/>
              <a:pPr/>
              <a:t>1/8/2019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3E587-4DD5-4F63-9F69-1488174C1F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B4CD6-DF91-452F-A887-87D35A78B761}" type="datetimeFigureOut">
              <a:rPr lang="en-US" smtClean="0"/>
              <a:pPr/>
              <a:t>1/8/2019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3E587-4DD5-4F63-9F69-1488174C1F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B4CD6-DF91-452F-A887-87D35A78B761}" type="datetimeFigureOut">
              <a:rPr lang="en-US" smtClean="0"/>
              <a:pPr/>
              <a:t>1/8/2019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3E587-4DD5-4F63-9F69-1488174C1F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B4CD6-DF91-452F-A887-87D35A78B761}" type="datetimeFigureOut">
              <a:rPr lang="en-US" smtClean="0"/>
              <a:pPr/>
              <a:t>1/8/2019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3E587-4DD5-4F63-9F69-1488174C1F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B4CD6-DF91-452F-A887-87D35A78B761}" type="datetimeFigureOut">
              <a:rPr lang="en-US" smtClean="0"/>
              <a:pPr/>
              <a:t>1/8/2019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3E587-4DD5-4F63-9F69-1488174C1F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B4CD6-DF91-452F-A887-87D35A78B761}" type="datetimeFigureOut">
              <a:rPr lang="en-US" smtClean="0"/>
              <a:pPr/>
              <a:t>1/8/2019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3E587-4DD5-4F63-9F69-1488174C1F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FB4CD6-DF91-452F-A887-87D35A78B761}" type="datetimeFigureOut">
              <a:rPr lang="en-US" smtClean="0"/>
              <a:pPr/>
              <a:t>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33E587-4DD5-4F63-9F69-1488174C1F0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13" Type="http://schemas.openxmlformats.org/officeDocument/2006/relationships/image" Target="../media/image6.png"/><Relationship Id="rId3" Type="http://schemas.openxmlformats.org/officeDocument/2006/relationships/hyperlink" Target="https://www.hrc.army.mil/" TargetMode="External"/><Relationship Id="rId7" Type="http://schemas.openxmlformats.org/officeDocument/2006/relationships/hyperlink" Target="http://www.uscg.mil/ppc/ras" TargetMode="External"/><Relationship Id="rId12" Type="http://schemas.openxmlformats.org/officeDocument/2006/relationships/image" Target="../media/image5.png"/><Relationship Id="rId2" Type="http://schemas.openxmlformats.org/officeDocument/2006/relationships/hyperlink" Target="http://myarmybenefits.us.army.mil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retirees.af.mil/" TargetMode="External"/><Relationship Id="rId11" Type="http://schemas.openxmlformats.org/officeDocument/2006/relationships/image" Target="../media/image4.png"/><Relationship Id="rId5" Type="http://schemas.openxmlformats.org/officeDocument/2006/relationships/hyperlink" Target="http://www.public.navy.mil/bupersnpc/care/retirement/Pages/default.aspx" TargetMode="External"/><Relationship Id="rId15" Type="http://schemas.openxmlformats.org/officeDocument/2006/relationships/image" Target="../media/image8.png"/><Relationship Id="rId10" Type="http://schemas.openxmlformats.org/officeDocument/2006/relationships/image" Target="../media/image3.png"/><Relationship Id="rId4" Type="http://schemas.openxmlformats.org/officeDocument/2006/relationships/hyperlink" Target="https://www.manpower.usmc.mil/portal/page/portal/M_RA_HOME/MM/SR" TargetMode="External"/><Relationship Id="rId9" Type="http://schemas.openxmlformats.org/officeDocument/2006/relationships/image" Target="../media/image2.png"/><Relationship Id="rId1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hyperlink" Target="https://militarybenefits.info/military-retirement-calculators" TargetMode="External"/><Relationship Id="rId7" Type="http://schemas.openxmlformats.org/officeDocument/2006/relationships/image" Target="../media/image9.png"/><Relationship Id="rId2" Type="http://schemas.openxmlformats.org/officeDocument/2006/relationships/hyperlink" Target="https://hrc.army.mil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mypay.dfas.mil/" TargetMode="External"/><Relationship Id="rId5" Type="http://schemas.openxmlformats.org/officeDocument/2006/relationships/hyperlink" Target="https://militarypay.defense.gov/" TargetMode="External"/><Relationship Id="rId4" Type="http://schemas.openxmlformats.org/officeDocument/2006/relationships/hyperlink" Target="https://www.dfas.mil/militarymembers/woundedwarrior/disabledretireest.html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ilitary.com/benefits/military-legal-matters" TargetMode="External"/><Relationship Id="rId2" Type="http://schemas.openxmlformats.org/officeDocument/2006/relationships/hyperlink" Target="https://www.military.com/benefits/burial-and-memoria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military.com/benefits/tricare" TargetMode="External"/><Relationship Id="rId4" Type="http://schemas.openxmlformats.org/officeDocument/2006/relationships/hyperlink" Target="https://www.military.com/benefits/military-pay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rc.army.mil/TAGD/Benefits" TargetMode="External"/><Relationship Id="rId2" Type="http://schemas.openxmlformats.org/officeDocument/2006/relationships/hyperlink" Target="https://www.dfas.mil/retiredmilitary/newsevents/newsletter/Gray-Area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304800" y="1656786"/>
            <a:ext cx="6172200" cy="661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295400" y="304800"/>
            <a:ext cx="3962400" cy="523220"/>
          </a:xfrm>
          <a:prstGeom prst="rect">
            <a:avLst/>
          </a:prstGeom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1400" b="1" i="1" dirty="0" smtClean="0">
                <a:latin typeface="Arial" pitchFamily="34" charset="0"/>
                <a:cs typeface="Arial" pitchFamily="34" charset="0"/>
              </a:rPr>
              <a:t>Seeking Military Retirement Information </a:t>
            </a:r>
          </a:p>
          <a:p>
            <a:pPr algn="ctr"/>
            <a:r>
              <a:rPr lang="en-US" sz="1400" b="1" i="1" dirty="0" smtClean="0">
                <a:latin typeface="Arial" pitchFamily="34" charset="0"/>
                <a:cs typeface="Arial" pitchFamily="34" charset="0"/>
              </a:rPr>
              <a:t>by Service online? 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28600" y="1143000"/>
            <a:ext cx="6477000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i="1" dirty="0" smtClean="0">
                <a:latin typeface="Arial" pitchFamily="34" charset="0"/>
                <a:cs typeface="Arial" pitchFamily="34" charset="0"/>
              </a:rPr>
              <a:t>                       Army</a:t>
            </a:r>
            <a:r>
              <a:rPr lang="en-US" sz="1100" b="1" i="1" dirty="0" smtClean="0">
                <a:latin typeface="Arial" pitchFamily="34" charset="0"/>
                <a:cs typeface="Arial" pitchFamily="34" charset="0"/>
              </a:rPr>
              <a:t>: My Army Benefits: </a:t>
            </a:r>
            <a:r>
              <a:rPr lang="en-US" sz="1100" b="1" i="1" dirty="0" smtClean="0">
                <a:latin typeface="Arial" pitchFamily="34" charset="0"/>
                <a:cs typeface="Arial" pitchFamily="34" charset="0"/>
                <a:hlinkClick r:id="rId2"/>
              </a:rPr>
              <a:t>http://myarmybenefits.us.army.mil</a:t>
            </a:r>
            <a:endParaRPr lang="en-US" sz="1100" b="1" i="1" dirty="0" smtClean="0">
              <a:latin typeface="Arial" pitchFamily="34" charset="0"/>
              <a:cs typeface="Arial" pitchFamily="34" charset="0"/>
            </a:endParaRPr>
          </a:p>
          <a:p>
            <a:endParaRPr lang="en-US" sz="1100" b="1" i="1" dirty="0" smtClean="0">
              <a:latin typeface="Arial" pitchFamily="34" charset="0"/>
              <a:cs typeface="Arial" pitchFamily="34" charset="0"/>
            </a:endParaRPr>
          </a:p>
          <a:p>
            <a:endParaRPr lang="en-US" sz="1100" b="1" i="1" dirty="0" smtClean="0">
              <a:latin typeface="Arial" pitchFamily="34" charset="0"/>
              <a:cs typeface="Arial" pitchFamily="34" charset="0"/>
            </a:endParaRPr>
          </a:p>
          <a:p>
            <a:endParaRPr lang="en-US" sz="1100" b="1" i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1100" b="1" i="1" dirty="0" smtClean="0">
                <a:latin typeface="Arial" pitchFamily="34" charset="0"/>
                <a:cs typeface="Arial" pitchFamily="34" charset="0"/>
              </a:rPr>
              <a:t>	</a:t>
            </a:r>
            <a:endParaRPr lang="en-US" sz="1100" b="1" i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11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100" b="1" i="1" dirty="0" smtClean="0">
                <a:latin typeface="Arial" pitchFamily="34" charset="0"/>
                <a:cs typeface="Arial" pitchFamily="34" charset="0"/>
              </a:rPr>
              <a:t>                     </a:t>
            </a:r>
            <a:r>
              <a:rPr lang="en-US" sz="1100" b="1" i="1" dirty="0" smtClean="0">
                <a:latin typeface="Arial" pitchFamily="34" charset="0"/>
                <a:cs typeface="Arial" pitchFamily="34" charset="0"/>
              </a:rPr>
              <a:t>Army</a:t>
            </a:r>
            <a:r>
              <a:rPr lang="en-US" sz="1100" b="1" i="1" dirty="0" smtClean="0">
                <a:latin typeface="Arial" pitchFamily="34" charset="0"/>
                <a:cs typeface="Arial" pitchFamily="34" charset="0"/>
              </a:rPr>
              <a:t>: Separation &amp; Retirement Branch: </a:t>
            </a:r>
            <a:r>
              <a:rPr lang="en-US" sz="1100" b="1" i="1" dirty="0" smtClean="0">
                <a:latin typeface="Arial" pitchFamily="34" charset="0"/>
                <a:cs typeface="Arial" pitchFamily="34" charset="0"/>
                <a:hlinkClick r:id="rId3"/>
              </a:rPr>
              <a:t>https://</a:t>
            </a:r>
            <a:r>
              <a:rPr lang="en-US" sz="1100" b="1" i="1" dirty="0" smtClean="0">
                <a:latin typeface="Arial" pitchFamily="34" charset="0"/>
                <a:cs typeface="Arial" pitchFamily="34" charset="0"/>
                <a:hlinkClick r:id="rId3"/>
              </a:rPr>
              <a:t>www.hrc.army.mil</a:t>
            </a:r>
            <a:endParaRPr lang="en-US" sz="1100" b="1" i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11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100" b="1" i="1" dirty="0" smtClean="0">
                <a:latin typeface="Arial" pitchFamily="34" charset="0"/>
                <a:cs typeface="Arial" pitchFamily="34" charset="0"/>
              </a:rPr>
              <a:t>                       </a:t>
            </a:r>
            <a:endParaRPr lang="en-US" sz="1100" b="1" i="1" dirty="0" smtClean="0">
              <a:latin typeface="Arial" pitchFamily="34" charset="0"/>
              <a:cs typeface="Arial" pitchFamily="34" charset="0"/>
            </a:endParaRPr>
          </a:p>
          <a:p>
            <a:endParaRPr lang="en-US" sz="1100" b="1" i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1100" b="1" i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endParaRPr lang="en-US" sz="1100" b="1" i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1100" b="1" i="1" dirty="0" smtClean="0">
                <a:latin typeface="Arial" pitchFamily="34" charset="0"/>
                <a:cs typeface="Arial" pitchFamily="34" charset="0"/>
              </a:rPr>
              <a:t>	Marines: Separation &amp; Retirement Branch: 	</a:t>
            </a:r>
            <a:r>
              <a:rPr lang="en-US" sz="1100" b="1" i="1" dirty="0" smtClean="0">
                <a:latin typeface="Arial" pitchFamily="34" charset="0"/>
                <a:cs typeface="Arial" pitchFamily="34" charset="0"/>
                <a:hlinkClick r:id="rId4"/>
              </a:rPr>
              <a:t>https://www.manpower.usmc.mil/portal/page/portal/M_RA_HOME/MM/SR</a:t>
            </a:r>
            <a:endParaRPr lang="en-US" sz="1100" b="1" i="1" dirty="0" smtClean="0">
              <a:latin typeface="Arial" pitchFamily="34" charset="0"/>
              <a:cs typeface="Arial" pitchFamily="34" charset="0"/>
            </a:endParaRPr>
          </a:p>
          <a:p>
            <a:endParaRPr lang="en-US" sz="1100" b="1" i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1100" b="1" i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n-US" sz="1100" b="1" i="1" dirty="0" smtClean="0">
                <a:latin typeface="Arial" pitchFamily="34" charset="0"/>
                <a:cs typeface="Arial" pitchFamily="34" charset="0"/>
              </a:rPr>
              <a:t>	Navy: Retirements &amp; Separations:</a:t>
            </a:r>
          </a:p>
          <a:p>
            <a:r>
              <a:rPr lang="en-US" sz="1100" b="1" i="1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n-US" sz="1100" b="1" i="1" dirty="0" smtClean="0">
                <a:latin typeface="Arial" pitchFamily="34" charset="0"/>
                <a:cs typeface="Arial" pitchFamily="34" charset="0"/>
                <a:hlinkClick r:id="rId5"/>
              </a:rPr>
              <a:t>http://www.public.navy.mil/bupersnpc/care/retirement/Pages/default.aspx</a:t>
            </a:r>
            <a:endParaRPr lang="en-US" sz="1100" b="1" i="1" dirty="0" smtClean="0">
              <a:latin typeface="Arial" pitchFamily="34" charset="0"/>
              <a:cs typeface="Arial" pitchFamily="34" charset="0"/>
            </a:endParaRPr>
          </a:p>
          <a:p>
            <a:endParaRPr lang="en-US" sz="1100" b="1" i="1" dirty="0" smtClean="0">
              <a:latin typeface="Arial" pitchFamily="34" charset="0"/>
              <a:cs typeface="Arial" pitchFamily="34" charset="0"/>
            </a:endParaRPr>
          </a:p>
          <a:p>
            <a:endParaRPr lang="en-US" sz="1100" b="1" i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1100" b="1" i="1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n-US" sz="1100" b="1" i="1" dirty="0" smtClean="0">
                <a:latin typeface="Arial" pitchFamily="34" charset="0"/>
                <a:cs typeface="Arial" pitchFamily="34" charset="0"/>
              </a:rPr>
              <a:t>Air </a:t>
            </a:r>
            <a:r>
              <a:rPr lang="en-US" sz="1100" b="1" i="1" dirty="0" smtClean="0">
                <a:latin typeface="Arial" pitchFamily="34" charset="0"/>
                <a:cs typeface="Arial" pitchFamily="34" charset="0"/>
              </a:rPr>
              <a:t>Force: Air Force Retiree Services </a:t>
            </a:r>
            <a:r>
              <a:rPr lang="en-US" sz="1100" b="1" i="1" dirty="0" smtClean="0">
                <a:latin typeface="Arial" pitchFamily="34" charset="0"/>
                <a:cs typeface="Arial" pitchFamily="34" charset="0"/>
                <a:hlinkClick r:id="rId6"/>
              </a:rPr>
              <a:t>http://www.retirees.af.mil</a:t>
            </a:r>
            <a:endParaRPr lang="en-US" sz="1100" b="1" i="1" dirty="0" smtClean="0">
              <a:latin typeface="Arial" pitchFamily="34" charset="0"/>
              <a:cs typeface="Arial" pitchFamily="34" charset="0"/>
            </a:endParaRPr>
          </a:p>
          <a:p>
            <a:endParaRPr lang="en-US" sz="1100" b="1" i="1" dirty="0" smtClean="0">
              <a:latin typeface="Arial" pitchFamily="34" charset="0"/>
              <a:cs typeface="Arial" pitchFamily="34" charset="0"/>
            </a:endParaRPr>
          </a:p>
          <a:p>
            <a:endParaRPr lang="en-US" sz="1100" b="1" i="1" dirty="0" smtClean="0">
              <a:latin typeface="Arial" pitchFamily="34" charset="0"/>
              <a:cs typeface="Arial" pitchFamily="34" charset="0"/>
            </a:endParaRPr>
          </a:p>
          <a:p>
            <a:endParaRPr lang="en-US" sz="1100" b="1" i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1100" b="1" i="1" dirty="0" smtClean="0">
                <a:latin typeface="Arial" pitchFamily="34" charset="0"/>
                <a:cs typeface="Arial" pitchFamily="34" charset="0"/>
              </a:rPr>
              <a:t>	Coast Guard: PPC Retiree &amp; Annuitant </a:t>
            </a:r>
            <a:r>
              <a:rPr lang="en-US" sz="1100" b="1" i="1" dirty="0" err="1" smtClean="0">
                <a:latin typeface="Arial" pitchFamily="34" charset="0"/>
                <a:cs typeface="Arial" pitchFamily="34" charset="0"/>
              </a:rPr>
              <a:t>Svs</a:t>
            </a:r>
            <a:r>
              <a:rPr lang="en-US" sz="1100" b="1" i="1" dirty="0" smtClean="0">
                <a:latin typeface="Arial" pitchFamily="34" charset="0"/>
                <a:cs typeface="Arial" pitchFamily="34" charset="0"/>
              </a:rPr>
              <a:t> Branch </a:t>
            </a:r>
            <a:r>
              <a:rPr lang="en-US" sz="1100" b="1" i="1" dirty="0" smtClean="0">
                <a:latin typeface="Arial" pitchFamily="34" charset="0"/>
                <a:cs typeface="Arial" pitchFamily="34" charset="0"/>
                <a:hlinkClick r:id="rId7"/>
              </a:rPr>
              <a:t>http://www.uscg.mil/ppc/ras</a:t>
            </a:r>
            <a:endParaRPr lang="en-US" sz="1100" b="1" i="1" dirty="0" smtClean="0">
              <a:latin typeface="Arial" pitchFamily="34" charset="0"/>
              <a:cs typeface="Arial" pitchFamily="34" charset="0"/>
            </a:endParaRPr>
          </a:p>
          <a:p>
            <a:endParaRPr lang="en-US" sz="1100" b="1" i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1100" b="1" i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1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04800" y="2603156"/>
            <a:ext cx="609600" cy="5210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81000" y="1905000"/>
            <a:ext cx="535681" cy="42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04800" y="33528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5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04800" y="4114800"/>
            <a:ext cx="533400" cy="4460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6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228600" y="4800600"/>
            <a:ext cx="609600" cy="494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69631" y="172694"/>
            <a:ext cx="816935" cy="81083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5478357" y="186865"/>
            <a:ext cx="798645" cy="79864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424574" y="1137119"/>
            <a:ext cx="413626" cy="5255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-304800" y="0"/>
            <a:ext cx="8000999" cy="8345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Regular Army Enlisted Retirements and Separations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://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hrc.army.mil</a:t>
            </a:r>
            <a:endParaRPr 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Transition Branch MILPER Messages   </a:t>
            </a:r>
          </a:p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Regular Army Enlisted Retirements   </a:t>
            </a:r>
          </a:p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Qualitative Management Program (QMP)   </a:t>
            </a:r>
          </a:p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Enlisted USAR AGR Retirement Application   </a:t>
            </a:r>
          </a:p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Request Retirement in Lieu of PCS   </a:t>
            </a:r>
          </a:p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Request for Withdrawal of an Approved Retirement or Date Change   </a:t>
            </a:r>
          </a:p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Enlisted Sanctuary Program   </a:t>
            </a:r>
          </a:p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Transition Branch Directory </a:t>
            </a:r>
            <a:endParaRPr 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1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Officer </a:t>
            </a:r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Personnel Management Directorate(OPMD</a:t>
            </a:r>
            <a:r>
              <a:rPr lang="en-US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/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REQUIRED </a:t>
            </a:r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DOCUMENTS</a:t>
            </a:r>
          </a:p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Voluntary Retirement Request</a:t>
            </a:r>
          </a:p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Sexual Assault Statement</a:t>
            </a:r>
          </a:p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algn="ctr"/>
            <a:r>
              <a:rPr lang="en-US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SITUATIONAL </a:t>
            </a:r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DOCUMENTS</a:t>
            </a:r>
          </a:p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Waiver Request</a:t>
            </a:r>
          </a:p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Withdraw Request</a:t>
            </a:r>
          </a:p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Date Change Request</a:t>
            </a:r>
          </a:p>
          <a:p>
            <a:pPr algn="ctr"/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INFORMATIONAL </a:t>
            </a:r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DOCUMENTS</a:t>
            </a:r>
          </a:p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Separations and Retirement Information Sheet</a:t>
            </a:r>
          </a:p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Retirement Checklist</a:t>
            </a:r>
          </a:p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Post 911 Transfer of Education Benefits</a:t>
            </a:r>
          </a:p>
          <a:p>
            <a:pPr algn="ctr"/>
            <a:endParaRPr 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Active </a:t>
            </a:r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Duty Retired Pay Calculator</a:t>
            </a:r>
          </a:p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militarybenefits.info/military-retirement-calculators</a:t>
            </a:r>
            <a:endParaRPr 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algn="ctr" fontAlgn="ctr">
              <a:spcAft>
                <a:spcPts val="500"/>
              </a:spcAft>
            </a:pPr>
            <a:r>
              <a:rPr lang="en-US" sz="1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Retired </a:t>
            </a:r>
            <a:r>
              <a:rPr lang="en-US" sz="1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Disability Pay </a:t>
            </a:r>
            <a:r>
              <a:rPr lang="en-US" sz="1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Estimator</a:t>
            </a:r>
          </a:p>
          <a:p>
            <a:pPr marL="45720" algn="ctr" fontAlgn="ctr">
              <a:spcAft>
                <a:spcPts val="500"/>
              </a:spcAft>
            </a:pPr>
            <a:r>
              <a:rPr lang="en-US" sz="1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4"/>
              </a:rPr>
              <a:t>https</a:t>
            </a:r>
            <a:r>
              <a:rPr lang="en-US" sz="1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4"/>
              </a:rPr>
              <a:t>://www.dfas.mil/militarymembers/woundedwarrior/disabledretireest.html</a:t>
            </a:r>
            <a:endParaRPr lang="en-US" sz="3600" dirty="0">
              <a:latin typeface="Arial" panose="020B0604020202020204" pitchFamily="34" charset="0"/>
            </a:endParaRPr>
          </a:p>
          <a:p>
            <a:pPr algn="ctr"/>
            <a:r>
              <a:rPr lang="en-US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Military </a:t>
            </a:r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Retirement Compensation Calculators</a:t>
            </a:r>
          </a:p>
          <a:p>
            <a:pPr algn="ctr"/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://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militarybenefits.info/military-retirement-calculators</a:t>
            </a:r>
            <a:endParaRPr 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Retired </a:t>
            </a:r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Disability Pay Estimator</a:t>
            </a:r>
          </a:p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www.dfas.mil/militarymembers/woundedwarrior/disabledretireest.html</a:t>
            </a:r>
            <a:endParaRPr 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Military </a:t>
            </a:r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Retirement Compensation Calculators</a:t>
            </a:r>
          </a:p>
          <a:p>
            <a:pPr algn="ctr"/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://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militarybenefits.info/military-retirement-calculators</a:t>
            </a:r>
            <a:endParaRPr 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fr-FR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CSB/REDUX </a:t>
            </a:r>
            <a:r>
              <a:rPr lang="fr-FR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Retire. </a:t>
            </a:r>
            <a:r>
              <a:rPr lang="fr-FR" sz="1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Calculator</a:t>
            </a:r>
            <a:endParaRPr lang="fr-FR" sz="1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fr-FR" sz="12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https</a:t>
            </a:r>
            <a:r>
              <a:rPr lang="fr-FR" sz="1200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://</a:t>
            </a:r>
            <a:r>
              <a:rPr lang="fr-FR" sz="12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militarypay.defense.gov</a:t>
            </a:r>
            <a:endParaRPr lang="fr-FR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My </a:t>
            </a:r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Pay web site: Active &amp; Retired </a:t>
            </a:r>
            <a:r>
              <a:rPr lang="en-US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Pay</a:t>
            </a:r>
            <a:endParaRPr lang="en-US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https://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mypay.dfas.mil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0651" y="5290858"/>
            <a:ext cx="341406" cy="45724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5563" y="6934200"/>
            <a:ext cx="731583" cy="22557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19800" y="5290858"/>
            <a:ext cx="341406" cy="457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90382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381000"/>
            <a:ext cx="6400800" cy="7602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Benefits for Retirees </a:t>
            </a:r>
          </a:p>
          <a:p>
            <a:endParaRPr lang="en-US" dirty="0"/>
          </a:p>
          <a:p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Memorial Benefits</a:t>
            </a: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www.military.com/benefits/burial-and-memorial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Military </a:t>
            </a: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Legal Matters </a:t>
            </a:r>
            <a:endParaRPr lang="en-US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www.military.com/benefits/military-legal-matters</a:t>
            </a:r>
            <a:endParaRPr lang="en-US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Court Martials, UCMJ &amp; Legal Policies </a:t>
            </a: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Legal Assistance &amp; JAG </a:t>
            </a: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SCRA </a:t>
            </a:r>
          </a:p>
          <a:p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Military Pay </a:t>
            </a:r>
            <a:endParaRPr lang="en-US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www.military.com/benefits/military-pay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Allowances </a:t>
            </a: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Basic Allowance for Housing </a:t>
            </a: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Basic Pay </a:t>
            </a: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Bonuses </a:t>
            </a: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Pay Charts </a:t>
            </a: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Special Pay </a:t>
            </a:r>
          </a:p>
          <a:p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TRICARE </a:t>
            </a:r>
            <a:endParaRPr lang="en-US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https://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www.military.com/benefits/tricare</a:t>
            </a:r>
            <a:endParaRPr lang="en-US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Dental </a:t>
            </a: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Extra </a:t>
            </a: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Other Programs </a:t>
            </a: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Overseas </a:t>
            </a: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Pharmacy </a:t>
            </a: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Prime </a:t>
            </a: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Standard </a:t>
            </a: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Transition Programs </a:t>
            </a: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Vision </a:t>
            </a: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Young Adult</a:t>
            </a:r>
          </a:p>
        </p:txBody>
      </p:sp>
    </p:spTree>
    <p:extLst>
      <p:ext uri="{BB962C8B-B14F-4D97-AF65-F5344CB8AC3E}">
        <p14:creationId xmlns:p14="http://schemas.microsoft.com/office/powerpoint/2010/main" val="23123679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66800" y="381000"/>
            <a:ext cx="457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Benefits for "Gray-Area" Military Retirees</a:t>
            </a:r>
          </a:p>
        </p:txBody>
      </p:sp>
      <p:sp>
        <p:nvSpPr>
          <p:cNvPr id="7" name="Rectangle 6"/>
          <p:cNvSpPr/>
          <p:nvPr/>
        </p:nvSpPr>
        <p:spPr>
          <a:xfrm>
            <a:off x="762000" y="2667000"/>
            <a:ext cx="60198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200" dirty="0" smtClean="0">
              <a:latin typeface="Times New Roman" panose="02020603050405020304" pitchFamily="18" charset="0"/>
              <a:cs typeface="Times New Roman" panose="02020603050405020304" pitchFamily="18" charset="0"/>
              <a:hlinkClick r:id="rId2"/>
            </a:endParaRPr>
          </a:p>
          <a:p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  <a:hlinkClick r:id="rId2"/>
            </a:endParaRPr>
          </a:p>
          <a:p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  <a:hlinkClick r:id="rId2"/>
            </a:endParaRPr>
          </a:p>
          <a:p>
            <a:endParaRPr lang="en-US" sz="1200" dirty="0" smtClean="0">
              <a:latin typeface="Times New Roman" panose="02020603050405020304" pitchFamily="18" charset="0"/>
              <a:cs typeface="Times New Roman" panose="02020603050405020304" pitchFamily="18" charset="0"/>
              <a:hlinkClick r:id="rId2"/>
            </a:endParaRPr>
          </a:p>
          <a:p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9600" y="990600"/>
            <a:ext cx="5943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Benefits for Gray Area and Recipients of Retired Pay</a:t>
            </a:r>
          </a:p>
          <a:p>
            <a:r>
              <a:rPr lang="en-US" sz="1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</a:t>
            </a:r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://</a:t>
            </a:r>
            <a:r>
              <a:rPr lang="en-US" sz="1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www.hrc.army.mil/TAGD/Benefits</a:t>
            </a:r>
            <a:endParaRPr lang="en-US" sz="1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DFAS – Gray Area Retired Military</a:t>
            </a:r>
          </a:p>
          <a:p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en-US" sz="1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www.dfas.mil/retiredmilitary/newsevents/newsletter/Gray-Area.html</a:t>
            </a:r>
            <a:endParaRPr lang="en-US" sz="1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65050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962</TotalTime>
  <Words>276</Words>
  <Application>Microsoft Office PowerPoint</Application>
  <PresentationFormat>On-screen Show (4:3)</PresentationFormat>
  <Paragraphs>117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United States Army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I’M NOT THE ONE  BUT  I KNOW THE ONE</dc:title>
  <dc:creator>AGM</dc:creator>
  <cp:lastModifiedBy>Adams, Edward N CIV Garrison DHR</cp:lastModifiedBy>
  <cp:revision>85</cp:revision>
  <dcterms:created xsi:type="dcterms:W3CDTF">2013-10-29T14:25:55Z</dcterms:created>
  <dcterms:modified xsi:type="dcterms:W3CDTF">2019-01-08T17:30:08Z</dcterms:modified>
</cp:coreProperties>
</file>