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0" r:id="rId5"/>
  </p:sldMasterIdLst>
  <p:notesMasterIdLst>
    <p:notesMasterId r:id="rId32"/>
  </p:notesMasterIdLst>
  <p:handoutMasterIdLst>
    <p:handoutMasterId r:id="rId33"/>
  </p:handoutMasterIdLst>
  <p:sldIdLst>
    <p:sldId id="906" r:id="rId6"/>
    <p:sldId id="907" r:id="rId7"/>
    <p:sldId id="908" r:id="rId8"/>
    <p:sldId id="910" r:id="rId9"/>
    <p:sldId id="911" r:id="rId10"/>
    <p:sldId id="912" r:id="rId11"/>
    <p:sldId id="892" r:id="rId12"/>
    <p:sldId id="893" r:id="rId13"/>
    <p:sldId id="926" r:id="rId14"/>
    <p:sldId id="915" r:id="rId15"/>
    <p:sldId id="916" r:id="rId16"/>
    <p:sldId id="927" r:id="rId17"/>
    <p:sldId id="726" r:id="rId18"/>
    <p:sldId id="727" r:id="rId19"/>
    <p:sldId id="902" r:id="rId20"/>
    <p:sldId id="274" r:id="rId21"/>
    <p:sldId id="266" r:id="rId22"/>
    <p:sldId id="925" r:id="rId23"/>
    <p:sldId id="267" r:id="rId24"/>
    <p:sldId id="921" r:id="rId25"/>
    <p:sldId id="900" r:id="rId26"/>
    <p:sldId id="760" r:id="rId27"/>
    <p:sldId id="901" r:id="rId28"/>
    <p:sldId id="928" r:id="rId29"/>
    <p:sldId id="894" r:id="rId30"/>
    <p:sldId id="87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uHSa2ApEpzetb4gxXzqqw==" hashData="fKBPAIF2x0RltQU+rI9rgBcrreP+5NpaH0zY8GviLbGfoL26uWwZHkxr7B0GZiExlxTyTd06eGYriszLr2uz7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8A6"/>
    <a:srgbClr val="727365"/>
    <a:srgbClr val="4472C4"/>
    <a:srgbClr val="CBAF76"/>
    <a:srgbClr val="EFD399"/>
    <a:srgbClr val="D5D5D7"/>
    <a:srgbClr val="FFCB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556" autoAdjust="0"/>
  </p:normalViewPr>
  <p:slideViewPr>
    <p:cSldViewPr snapToGrid="0">
      <p:cViewPr varScale="1">
        <p:scale>
          <a:sx n="57" d="100"/>
          <a:sy n="57" d="100"/>
        </p:scale>
        <p:origin x="1860"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EF3BAD-8AAA-514B-D6A5-46981077B9E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8E98378-2E34-28CC-1E40-F4E798D2155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2C30E53-82B5-4F2C-8A55-0A4A0C6232E3}" type="datetimeFigureOut">
              <a:rPr lang="en-US" smtClean="0"/>
              <a:t>3/18/2025</a:t>
            </a:fld>
            <a:endParaRPr lang="en-US"/>
          </a:p>
        </p:txBody>
      </p:sp>
      <p:sp>
        <p:nvSpPr>
          <p:cNvPr id="4" name="Footer Placeholder 3">
            <a:extLst>
              <a:ext uri="{FF2B5EF4-FFF2-40B4-BE49-F238E27FC236}">
                <a16:creationId xmlns:a16="http://schemas.microsoft.com/office/drawing/2014/main" id="{A275E6F0-64DE-1D42-236A-280DAA46C2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D99EB7-2EF3-255C-30D6-F66AB11E874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36FBE1E-77F8-494E-8F4A-24B3EC0D4561}" type="slidenum">
              <a:rPr lang="en-US" smtClean="0"/>
              <a:t>‹#›</a:t>
            </a:fld>
            <a:endParaRPr lang="en-US"/>
          </a:p>
        </p:txBody>
      </p:sp>
    </p:spTree>
    <p:extLst>
      <p:ext uri="{BB962C8B-B14F-4D97-AF65-F5344CB8AC3E}">
        <p14:creationId xmlns:p14="http://schemas.microsoft.com/office/powerpoint/2010/main" val="27902364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8AB956-CF3E-4F11-9809-395CB211FB2B}" type="datetimeFigureOut">
              <a:rPr lang="en-US" smtClean="0"/>
              <a:t>3/18/2025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1CFA5B-39FE-4C0C-BB77-698C860ABA92}" type="slidenum">
              <a:rPr lang="en-US" smtClean="0"/>
              <a:t>‹#›</a:t>
            </a:fld>
            <a:endParaRPr lang="en-US"/>
          </a:p>
        </p:txBody>
      </p:sp>
    </p:spTree>
    <p:extLst>
      <p:ext uri="{BB962C8B-B14F-4D97-AF65-F5344CB8AC3E}">
        <p14:creationId xmlns:p14="http://schemas.microsoft.com/office/powerpoint/2010/main" val="14810860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Instructor notes – Introduce yourself and welcome the audience to the training.</a:t>
            </a:r>
          </a:p>
          <a:p>
            <a:r>
              <a:rPr lang="en-US"/>
              <a:t>Motivator: The Army must continue capitalizing on the ideals of the Equal Opportunity Program, embracing the opportunity to innovate, focusing on excellence, and expanding capabilities. We must acquire, develop, employ, and retain the best and brightest of America’s talent pool, that is why our people are our greatest strength and our most important weapon system. In todays’ lesson we will discuss our experiences and facts regarding the Army and the Equal Opportunity Program, and ways to improve our organizations.</a:t>
            </a:r>
          </a:p>
          <a:p>
            <a:endParaRPr lang="en-US">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11CFA5B-39FE-4C0C-BB77-698C860ABA92}" type="slidenum">
              <a:rPr lang="en-US" smtClean="0"/>
              <a:t>1</a:t>
            </a:fld>
            <a:endParaRPr lang="en-US"/>
          </a:p>
        </p:txBody>
      </p:sp>
    </p:spTree>
    <p:extLst>
      <p:ext uri="{BB962C8B-B14F-4D97-AF65-F5344CB8AC3E}">
        <p14:creationId xmlns:p14="http://schemas.microsoft.com/office/powerpoint/2010/main" val="291717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000" b="1" dirty="0">
                <a:effectLst/>
                <a:latin typeface="Helvetica Neue"/>
                <a:ea typeface="Helvetica Neue"/>
                <a:cs typeface="Helvetica Neue"/>
                <a:sym typeface="Helvetica Neue"/>
              </a:rPr>
              <a:t>Note: Show Slide </a:t>
            </a:r>
            <a:r>
              <a:rPr lang="en-US" sz="2000" b="1" dirty="0">
                <a:latin typeface="Helvetica Neue"/>
                <a:ea typeface="Helvetica Neue"/>
                <a:cs typeface="Helvetica Neue"/>
                <a:sym typeface="Helvetica Neue"/>
              </a:rPr>
              <a:t>10  </a:t>
            </a:r>
            <a:r>
              <a:rPr lang="en-US" sz="2000" b="1" dirty="0">
                <a:effectLst/>
                <a:latin typeface="Helvetica Neue"/>
                <a:ea typeface="Helvetica Neue"/>
                <a:cs typeface="Helvetica Neue"/>
                <a:sym typeface="Helvetica Neue"/>
              </a:rPr>
              <a:t>– Types of </a:t>
            </a:r>
            <a:r>
              <a:rPr lang="en-US" sz="2000" b="1" dirty="0">
                <a:latin typeface="Helvetica Neue"/>
                <a:ea typeface="Helvetica Neue"/>
                <a:cs typeface="Helvetica Neue"/>
                <a:sym typeface="Helvetica Neue"/>
              </a:rPr>
              <a:t>Complaints</a:t>
            </a:r>
            <a:endParaRPr lang="en-US" dirty="0">
              <a:latin typeface="Arial"/>
              <a:cs typeface="Arial"/>
            </a:endParaRP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Note: Instruct the students to reference AR 600-20 Glossary, Sections II (Terms) for Formal and Informal. Anonymous Complaint reference Chapter 6-6,para 1 (a).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pPr marL="0" indent="0">
              <a:buNone/>
            </a:pPr>
            <a:r>
              <a:rPr lang="en-US" sz="2200" dirty="0">
                <a:effectLst/>
                <a:latin typeface="Helvetica Neue"/>
                <a:ea typeface="Helvetica Neue"/>
                <a:cs typeface="Helvetica Neue"/>
                <a:sym typeface="Helvetica Neue"/>
              </a:rPr>
              <a:t>1. A formal Equal Opportunity complaint is a</a:t>
            </a:r>
            <a:r>
              <a:rPr lang="en-US" sz="1800" b="0" i="0" u="none" strike="noStrike" baseline="0" dirty="0">
                <a:solidFill>
                  <a:srgbClr val="000000"/>
                </a:solidFill>
                <a:latin typeface="Times New Roman" panose="02020603050405020304" pitchFamily="18" charset="0"/>
              </a:rPr>
              <a:t>n allegation of discrimination or harassment (hazing, bullying, or discriminatory harassment) submitted in writing on a DA Form 7279 to a commander, supervisor, or military equal opportunity professional; or an allegation identified by the commander to be investigated through the formal complaint process. </a:t>
            </a:r>
          </a:p>
          <a:p>
            <a:pPr marL="0" indent="0">
              <a:buNone/>
            </a:pP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2. An informal Equal Opportunity complains is a</a:t>
            </a:r>
            <a:r>
              <a:rPr lang="en-US" sz="3600" dirty="0"/>
              <a:t>n </a:t>
            </a:r>
            <a:r>
              <a:rPr lang="en-US" sz="1800" b="0" i="0" u="none" strike="noStrike" baseline="0" dirty="0">
                <a:solidFill>
                  <a:srgbClr val="000000"/>
                </a:solidFill>
                <a:latin typeface="Times New Roman" panose="02020603050405020304" pitchFamily="18" charset="0"/>
              </a:rPr>
              <a:t>allegation of discrimination or harassment (hazing, bullying, or discriminatory harassment) made either verbally or in writing that is not submitted as a formal complaint to an MEO professional (not an EOL). </a:t>
            </a:r>
          </a:p>
          <a:p>
            <a:endParaRPr lang="en-US" sz="1800" b="0" i="0" u="none" strike="noStrike" baseline="0" dirty="0">
              <a:solidFill>
                <a:srgbClr val="000000"/>
              </a:solidFill>
              <a:latin typeface="Times New Roman" panose="02020603050405020304" pitchFamily="18" charset="0"/>
            </a:endParaRPr>
          </a:p>
          <a:p>
            <a:r>
              <a:rPr lang="en-US" sz="2200" dirty="0">
                <a:effectLst/>
                <a:latin typeface="Helvetica Neue"/>
                <a:ea typeface="Helvetica Neue"/>
                <a:cs typeface="Helvetica Neue"/>
                <a:sym typeface="Helvetica Neue"/>
              </a:rPr>
              <a:t>3. An anonymous complaint is a complaint where the </a:t>
            </a:r>
            <a:r>
              <a:rPr lang="en-US" sz="3600" dirty="0"/>
              <a:t>complainant remains unidentified and may be handled as either an informal or a formal complaint and is entered in MEO database, as such. The commander will determine if sufficient information is provided to proceed as either an informal or formal complaint. The commander will be identified as the complainant on the DA Form 7279 (Equal Opportunity and Harassment Complaint Form) and in MEO database. If the complaint is processed as an informal complaint, the commander will determine if informing the entire command or part of the organization of the actions taken is appropriate</a:t>
            </a:r>
          </a:p>
          <a:p>
            <a:endParaRPr lang="en-US" sz="3600" dirty="0">
              <a:effectLst/>
              <a:latin typeface="Helvetica Neue"/>
              <a:ea typeface="Helvetica Neue"/>
              <a:cs typeface="Helvetica Neue"/>
              <a:sym typeface="Helvetica Neue"/>
            </a:endParaRPr>
          </a:p>
          <a:p>
            <a:r>
              <a:rPr lang="en-US" sz="3600" dirty="0">
                <a:effectLst/>
                <a:latin typeface="Helvetica Neue"/>
                <a:ea typeface="Helvetica Neue"/>
                <a:cs typeface="Helvetica Neue"/>
                <a:sym typeface="Helvetica Neue"/>
              </a:rPr>
              <a:t>Note – </a:t>
            </a:r>
            <a:r>
              <a:rPr lang="en-US" sz="4800" dirty="0"/>
              <a:t>If the complainant or subject perceives the investigation failed to reveal all relevant facts to substantiate the allegations, or that the actions taken by the command on their behalf were insufficient to resolve the complaint, both the complainant and the subject have the right to submit an appeal. Per DODI 1350-02 (DOD MEO Program, an appeal must be filed within 30 duty days of receiving notice of the finding. </a:t>
            </a:r>
            <a:r>
              <a:rPr lang="en-US" sz="3600" dirty="0">
                <a:effectLst/>
                <a:latin typeface="Helvetica Neue"/>
                <a:ea typeface="Helvetica Neue"/>
                <a:cs typeface="Helvetica Neue"/>
                <a:sym typeface="Helvetica Neue"/>
              </a:rPr>
              <a:t>The entire complaint process will be complete within 60 days.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37439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3A0BD-ED74-F2CF-E1AE-789C1F837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4EF9D-E3C9-C0E9-805B-937C46C2C8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2665A-E598-AB04-6337-890F9E8499A4}"/>
              </a:ext>
            </a:extLst>
          </p:cNvPr>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a:t>
            </a:r>
            <a:r>
              <a:rPr lang="en-US" sz="2200" b="1" dirty="0">
                <a:latin typeface="Helvetica Neue"/>
                <a:ea typeface="Helvetica Neue"/>
                <a:cs typeface="Helvetica Neue"/>
                <a:sym typeface="Helvetica Neue"/>
              </a:rPr>
              <a:t>11</a:t>
            </a:r>
            <a:r>
              <a:rPr lang="en-US" sz="2200" b="1" dirty="0">
                <a:effectLst/>
                <a:latin typeface="Helvetica Neue"/>
                <a:ea typeface="Helvetica Neue"/>
                <a:cs typeface="Helvetica Neue"/>
                <a:sym typeface="Helvetica Neue"/>
              </a:rPr>
              <a:t> – </a:t>
            </a:r>
            <a:r>
              <a:rPr lang="en-US" sz="2200" b="1" dirty="0">
                <a:latin typeface="Helvetica Neue"/>
                <a:ea typeface="Helvetica Neue"/>
                <a:cs typeface="Helvetica Neue"/>
                <a:sym typeface="Helvetica Neue"/>
              </a:rPr>
              <a:t>Investigation Terms</a:t>
            </a:r>
            <a:endParaRPr lang="en-US" sz="2200" dirty="0">
              <a:effectLst/>
              <a:latin typeface="Arial"/>
              <a:ea typeface="Helvetica Neue"/>
              <a:cs typeface="Arial"/>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Note: Instruct the students to reference AR 600-20 Glossary, Sections II (Terms).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1. Preponderance of evidence is e</a:t>
            </a:r>
            <a:r>
              <a:rPr lang="en-US" sz="3600" dirty="0"/>
              <a:t>vidence which is of greater weight or more convincing than the evidence which is offered in opposition to it; that is, evidence which as a whole shows that the fact sought to be proved is more probable than not. Preponderance of the evidence may not be determined by the number of witnesses, but by the greater weight of all evidence.</a:t>
            </a:r>
            <a:r>
              <a:rPr lang="en-US" sz="2200" dirty="0">
                <a:effectLst/>
                <a:latin typeface="Helvetica Neue"/>
                <a:ea typeface="Helvetica Neue"/>
                <a:cs typeface="Helvetica Neue"/>
                <a:sym typeface="Helvetica Neue"/>
              </a:rPr>
              <a:t> </a:t>
            </a:r>
            <a:endParaRPr lang="en-US" sz="2200" dirty="0">
              <a:effectLst/>
              <a:latin typeface="Helvetica Neue"/>
              <a:ea typeface="Helvetica Neue"/>
              <a:cs typeface="Helvetica Neue"/>
            </a:endParaRPr>
          </a:p>
          <a:p>
            <a:r>
              <a:rPr lang="en-US" sz="2200" dirty="0">
                <a:effectLst/>
                <a:latin typeface="Helvetica Neue"/>
                <a:ea typeface="Helvetica Neue"/>
                <a:cs typeface="Helvetica Neue"/>
                <a:sym typeface="Helvetica Neue"/>
              </a:rPr>
              <a:t> </a:t>
            </a:r>
            <a:endParaRPr lang="en-US" sz="2200" dirty="0">
              <a:effectLst/>
              <a:latin typeface="Helvetica Neue"/>
              <a:ea typeface="Helvetica Neue"/>
              <a:cs typeface="Helvetica Neue"/>
            </a:endParaRPr>
          </a:p>
          <a:p>
            <a:r>
              <a:rPr lang="en-US" sz="2200" dirty="0">
                <a:effectLst/>
                <a:latin typeface="Helvetica Neue"/>
                <a:ea typeface="Helvetica Neue"/>
                <a:cs typeface="Helvetica Neue"/>
                <a:sym typeface="Helvetica Neue"/>
              </a:rPr>
              <a:t>2. </a:t>
            </a:r>
            <a:r>
              <a:rPr lang="en-US" sz="2200" dirty="0">
                <a:latin typeface="Helvetica Neue"/>
              </a:rPr>
              <a:t>Reasonable person standard-</a:t>
            </a:r>
            <a:r>
              <a:rPr lang="en-US" sz="2200" b="1" dirty="0">
                <a:latin typeface="Helvetica Neue"/>
              </a:rPr>
              <a:t> </a:t>
            </a:r>
            <a:r>
              <a:rPr lang="en-US" sz="3600" dirty="0"/>
              <a:t>An objective test used to determine if behavior constitutes discrimination or harassment (hazing, bullying, or discriminatory harassment). This standard considers what a reasonable person's reaction would have been under similar circumstances and in a similar environment. The reasonable person standard considers the recipient's perspective and not stereotyped notions of acceptable behavior. For example, a work environment in which racial slurs, the display of racial material or other offensive racial behavior abound can constitute discrimination even if other people might deem it to be harmless or insignificant.</a:t>
            </a:r>
            <a:endParaRPr lang="en-US" sz="3600" dirty="0">
              <a:ea typeface="Calibri"/>
              <a:cs typeface="Calibri"/>
            </a:endParaRPr>
          </a:p>
          <a:p>
            <a:endParaRPr lang="en-US" sz="36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99098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Transition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Arial" panose="020B0604020202020204" pitchFamily="34" charset="0"/>
                <a:ea typeface="Arial" panose="020B0604020202020204" pitchFamily="34" charset="0"/>
              </a:rPr>
              <a:t>Note: </a:t>
            </a:r>
            <a:r>
              <a:rPr lang="en-US" sz="1800">
                <a:effectLst/>
                <a:latin typeface="Arial" panose="020B0604020202020204" pitchFamily="34" charset="0"/>
                <a:ea typeface="Arial" panose="020B0604020202020204" pitchFamily="34" charset="0"/>
              </a:rPr>
              <a:t>Introduction to the section</a:t>
            </a:r>
            <a:endParaRPr lang="en-US"/>
          </a:p>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11CFA5B-39FE-4C0C-BB77-698C860ABA92}" type="slidenum">
              <a:rPr lang="en-US" smtClean="0"/>
              <a:t>12</a:t>
            </a:fld>
            <a:endParaRPr lang="en-US"/>
          </a:p>
        </p:txBody>
      </p:sp>
    </p:spTree>
    <p:extLst>
      <p:ext uri="{BB962C8B-B14F-4D97-AF65-F5344CB8AC3E}">
        <p14:creationId xmlns:p14="http://schemas.microsoft.com/office/powerpoint/2010/main" val="27944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Note: Show Slide 13 – The Army Harassment Prevention and Response Program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Note: Inform students to reference Chapter 4, para 4-16</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1.</a:t>
            </a:r>
            <a:r>
              <a:rPr lang="en-US" sz="2200" b="1" dirty="0">
                <a:effectLst/>
                <a:latin typeface="Helvetica Neue"/>
                <a:ea typeface="Helvetica Neue"/>
                <a:cs typeface="Helvetica Neue"/>
                <a:sym typeface="Helvetica Neue"/>
              </a:rPr>
              <a:t> Hazing</a:t>
            </a:r>
            <a:r>
              <a:rPr lang="en-US" sz="2200" dirty="0">
                <a:effectLst/>
                <a:latin typeface="Helvetica Neue"/>
                <a:ea typeface="Helvetica Neue"/>
                <a:cs typeface="Helvetica Neue"/>
                <a:sym typeface="Helvetica Neue"/>
              </a:rPr>
              <a:t> is a form of harassment that includes conduct through which Soldiers or DA Civilian employees (who haze Soldiers), without a proper military authority or other governmental purpose but with a nexus to military service, physically or psychologically injures or creates a risk of physical or psychological injury to Soldiers </a:t>
            </a:r>
            <a:r>
              <a:rPr lang="en-US" sz="2200" b="1" dirty="0">
                <a:effectLst/>
                <a:latin typeface="Helvetica Neue"/>
                <a:ea typeface="Helvetica Neue"/>
                <a:cs typeface="Helvetica Neue"/>
                <a:sym typeface="Helvetica Neue"/>
              </a:rPr>
              <a:t>for the purpose of: initiation into, admission into, affiliation with, change in status or position within, or a condition for continued membership in any military or DA Civilian organization</a:t>
            </a:r>
            <a:r>
              <a:rPr lang="en-US" sz="2200" dirty="0">
                <a:effectLst/>
                <a:latin typeface="Helvetica Neue"/>
                <a:ea typeface="Helvetica Neue"/>
                <a:cs typeface="Helvetica Neue"/>
                <a:sym typeface="Helvetica Neue"/>
              </a:rPr>
              <a:t>. Hazing can be conducted through the use of electronic devices or communications, and by other means including social media, as well as in person.</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2. Hazing</a:t>
            </a:r>
            <a:r>
              <a:rPr lang="en-US" sz="2200" b="1" dirty="0">
                <a:effectLst/>
                <a:latin typeface="Helvetica Neue"/>
                <a:ea typeface="Helvetica Neue"/>
                <a:cs typeface="Helvetica Neue"/>
                <a:sym typeface="Helvetica Neue"/>
              </a:rPr>
              <a:t> is evaluated by a reasonable person standard</a:t>
            </a:r>
            <a:r>
              <a:rPr lang="en-US" sz="2200" dirty="0">
                <a:effectLst/>
                <a:latin typeface="Helvetica Neue"/>
                <a:ea typeface="Helvetica Neue"/>
                <a:cs typeface="Helvetica Neue"/>
                <a:sym typeface="Helvetica Neue"/>
              </a:rPr>
              <a:t> and includes, but is not limited to, the following when performed without proper military authority or other governmental purposes: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 Any form of initiation or congratulatory act that involves physically striking, beating, paddling, whipping, or burning another person in any manner or threatening to do the same.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b. Pressing any object into another person’s skin, regardless of whether it pierces the skin, such as “pinning” or “tacking on” of rank insignia, aviator wings, jump wings, diver insignia, badges, medals, or any other object.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c. Oral or written berating of another person with the purpose of belittling or humiliating.</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d. Encouraging another person to engage in illegal, harmful, demeaning, or dangerous acts.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e. Playing abusive or malicious tricks.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f. Excessive physical exercise.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g. Confinement to restricted areas, isolation, or sleep-deprivation.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h. Immersion in noxious substances.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i. Branding, handcuffing, duct taping, tattooing, shaving, greasing, or painting another person.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j. Subjecting another person to excessive or abusive use of water.</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k. Forcing another person to consume food, alcohol, drugs, or any other substance.</a:t>
            </a: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3. </a:t>
            </a:r>
            <a:r>
              <a:rPr lang="en-US" sz="1800" b="0" i="0" u="none" strike="noStrike" baseline="0" dirty="0">
                <a:solidFill>
                  <a:srgbClr val="000000"/>
                </a:solidFill>
                <a:latin typeface="Times New Roman" panose="02020603050405020304" pitchFamily="18" charset="0"/>
              </a:rPr>
              <a:t>Soliciting, coercing, or knowingly permitting another to participate, solicit or coerce such conduct, may be considered hazing.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Ask: What is the difference between hazing and bullying? (Take 1-2 students’ answers)</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10"/>
          </p:nvPr>
        </p:nvSpPr>
        <p:spPr>
          <a:xfrm>
            <a:off x="3979438" y="8842685"/>
            <a:ext cx="3043665" cy="466415"/>
          </a:xfrm>
          <a:prstGeom prst="rect">
            <a:avLst/>
          </a:prstGeom>
        </p:spPr>
        <p:txBody>
          <a:bodyPr/>
          <a:lstStyle/>
          <a:p>
            <a:pPr>
              <a:defRPr/>
            </a:pPr>
            <a:fld id="{6D4F8FA3-EF3F-44E3-B4D7-8344B87CA441}" type="slidenum">
              <a:rPr lang="en-US" smtClean="0"/>
              <a:pPr>
                <a:defRPr/>
              </a:pPr>
              <a:t>13</a:t>
            </a:fld>
            <a:endParaRPr lang="en-US"/>
          </a:p>
        </p:txBody>
      </p:sp>
    </p:spTree>
    <p:extLst>
      <p:ext uri="{BB962C8B-B14F-4D97-AF65-F5344CB8AC3E}">
        <p14:creationId xmlns:p14="http://schemas.microsoft.com/office/powerpoint/2010/main" val="57491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2200" b="1">
                <a:effectLst/>
                <a:latin typeface="Helvetica Neue"/>
                <a:ea typeface="Helvetica Neue"/>
                <a:cs typeface="Helvetica Neue"/>
                <a:sym typeface="Helvetica Neue"/>
              </a:rPr>
              <a:t>Note: Show Slide 14 – Bullying</a:t>
            </a:r>
            <a:endParaRPr lang="en-US" sz="2200">
              <a:effectLst/>
              <a:latin typeface="Helvetica Neue"/>
              <a:ea typeface="Helvetica Neue"/>
              <a:cs typeface="Helvetica Neue"/>
              <a:sym typeface="Helvetica Neue"/>
            </a:endParaRP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a:p>
            <a:r>
              <a:rPr lang="en-US" sz="2200">
                <a:effectLst/>
                <a:latin typeface="Helvetica Neue"/>
                <a:ea typeface="Helvetica Neue"/>
                <a:cs typeface="Helvetica Neue"/>
                <a:sym typeface="Helvetica Neue"/>
              </a:rPr>
              <a:t>1. Bullying is a form of harassment that includes acts of aggression by Soldiers or DA Civilian employees, with a nexus to military service, with the intent of harming a Soldier either physically or psychologically, without proper military authority or other governmental purpose. Bullying is the exposure of an individual or group to physical and/or emotional aggression with the intent to cause distress or harm. Bullying may involve the singling out of an individual from his or her coworkers, or unit, for ridicule because he or she is considered different or weak. It often is indirect or subtle in nature and involves an imbalance of power between the aggressor and the victim. Bullying can be conducted through the use of electronic devices or communications, and by other means including social media, as well as in person.</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2. Bullying is evaluated by a reasonable person standard and includes, but is not limited to, the following when per-formed without a proper military authority or other governmental purpose:</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     a. Physically striking another person in any manner or threatening to do the same.</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     b. Intimidating, teasing, name calling, mockery, threats of violence, harassment, taunting, social exclusion,  isolating, manipulating, blackmailing, and spreading rumors in which there is often a power differential, whether by rank, position, physical stature, social standing or other measures, between the aggressor (one or more) and the victim (one or more).</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     c. Oral or written berating of another person with the purpose of belittling or humiliating.</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     d. Encouraging another person to engage in illegal, harmful, demeaning, or dangerous acts.</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     e. Playing abusive or malicious tricks.</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     f. Branding, handcuffing, duct taping, tattooing, shaving, greasing, painting, hitting, spitting, shoving another person.</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     g. Subjecting another person to excessive or abusive use of water.</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     h. Forcing another person to consume food, alcohol, drugs, or any other substance.</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     i. Degrading or damaging another’s property or reputation.</a:t>
            </a: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a:p>
            <a:endParaRPr lang="en-US" sz="2200" b="1">
              <a:effectLst/>
              <a:latin typeface="Helvetica Neue"/>
              <a:ea typeface="Helvetica Neue"/>
              <a:cs typeface="Helvetica Neue"/>
              <a:sym typeface="Helvetica Neue"/>
            </a:endParaRPr>
          </a:p>
          <a:p>
            <a:endParaRPr lang="en-US" sz="2200" b="1">
              <a:effectLst/>
              <a:latin typeface="Helvetica Neue"/>
              <a:ea typeface="Helvetica Neue"/>
              <a:cs typeface="Helvetica Neue"/>
              <a:sym typeface="Helvetica Neue"/>
            </a:endParaRP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a:p>
            <a:endParaRPr lang="en-US" sz="2200">
              <a:effectLst/>
              <a:latin typeface="Helvetica Neue"/>
              <a:ea typeface="Helvetica Neue"/>
              <a:cs typeface="Helvetica Neue"/>
              <a:sym typeface="Helvetica Neue"/>
            </a:endParaRPr>
          </a:p>
        </p:txBody>
      </p:sp>
      <p:sp>
        <p:nvSpPr>
          <p:cNvPr id="4" name="Slide Number Placeholder 3"/>
          <p:cNvSpPr>
            <a:spLocks noGrp="1"/>
          </p:cNvSpPr>
          <p:nvPr>
            <p:ph type="sldNum" sz="quarter" idx="10"/>
          </p:nvPr>
        </p:nvSpPr>
        <p:spPr>
          <a:xfrm>
            <a:off x="3979438" y="8842685"/>
            <a:ext cx="3043665" cy="466415"/>
          </a:xfrm>
          <a:prstGeom prst="rect">
            <a:avLst/>
          </a:prstGeom>
        </p:spPr>
        <p:txBody>
          <a:bodyPr/>
          <a:lstStyle/>
          <a:p>
            <a:pPr>
              <a:defRPr/>
            </a:pPr>
            <a:fld id="{6D4F8FA3-EF3F-44E3-B4D7-8344B87CA441}" type="slidenum">
              <a:rPr lang="en-US" smtClean="0"/>
              <a:pPr>
                <a:defRPr/>
              </a:pPr>
              <a:t>14</a:t>
            </a:fld>
            <a:endParaRPr lang="en-US"/>
          </a:p>
        </p:txBody>
      </p:sp>
    </p:spTree>
    <p:extLst>
      <p:ext uri="{BB962C8B-B14F-4D97-AF65-F5344CB8AC3E}">
        <p14:creationId xmlns:p14="http://schemas.microsoft.com/office/powerpoint/2010/main" val="406096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21ABC-58FB-4010-CC0E-AD67FE7BE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36BE9-F803-F8D0-5880-2962B491B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41502-3602-EBA1-ABED-939F51AC5AD5}"/>
              </a:ext>
            </a:extLst>
          </p:cNvPr>
          <p:cNvSpPr>
            <a:spLocks noGrp="1"/>
          </p:cNvSpPr>
          <p:nvPr>
            <p:ph type="body" idx="1"/>
          </p:nvPr>
        </p:nvSpPr>
        <p:spPr/>
        <p:txBody>
          <a:bodyPr/>
          <a:lstStyle/>
          <a:p>
            <a:r>
              <a:rPr lang="en-US" sz="2200" b="1">
                <a:effectLst/>
                <a:latin typeface="Helvetica Neue"/>
                <a:ea typeface="Helvetica Neue"/>
                <a:cs typeface="Helvetica Neue"/>
                <a:sym typeface="Helvetica Neue"/>
              </a:rPr>
              <a:t>Note: Show Slide 15 –  Bullying Vignette </a:t>
            </a:r>
          </a:p>
          <a:p>
            <a:endParaRPr lang="en-US" sz="2200" b="1">
              <a:effectLst/>
              <a:latin typeface="Helvetica Neue"/>
              <a:ea typeface="Helvetica Neue"/>
              <a:cs typeface="Helvetica Neue"/>
              <a:sym typeface="Helvetica Neue"/>
            </a:endParaRPr>
          </a:p>
          <a:p>
            <a:r>
              <a:rPr lang="en-US" sz="2200" b="1" u="sng">
                <a:effectLst/>
                <a:latin typeface="Helvetica Neue"/>
                <a:ea typeface="Helvetica Neue"/>
                <a:cs typeface="Helvetica Neue"/>
                <a:sym typeface="Helvetica Neue"/>
              </a:rPr>
              <a:t>Suggested Discussion Questions:</a:t>
            </a:r>
            <a:endParaRPr lang="en-US" sz="2200" u="sng">
              <a:effectLst/>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ea typeface="+mn-lt"/>
                <a:cs typeface="+mn-lt"/>
              </a:rPr>
              <a:t>1. </a:t>
            </a:r>
            <a:r>
              <a:rPr lang="en-US" sz="3600" b="1">
                <a:solidFill>
                  <a:srgbClr val="FF0000"/>
                </a:solidFill>
                <a:ea typeface="+mn-lt"/>
                <a:cs typeface="+mn-lt"/>
              </a:rPr>
              <a:t>In your own words, how do you define bullying?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ea typeface="+mn-lt"/>
                <a:cs typeface="+mn-lt"/>
              </a:rPr>
              <a:t>2. How could this incident have been avoided?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ea typeface="+mn-lt"/>
                <a:cs typeface="+mn-lt"/>
              </a:rPr>
              <a:t>3. What are the leadership failures you see in this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ea typeface="+mn-lt"/>
                <a:cs typeface="+mn-lt"/>
              </a:rPr>
              <a:t>4. Do you know your organization’s Hazing and Bullying policy (also known as Treatment of Persons policy)? (AR 600-20, Para 4-19c)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ea typeface="+mn-lt"/>
                <a:cs typeface="+mn-lt"/>
              </a:rPr>
              <a:t>5. Have you seen a similar case within your organization? What other situations have you experienced with hazing?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ea typeface="+mn-lt"/>
                <a:cs typeface="+mn-lt"/>
              </a:rPr>
              <a:t>6. What could have Drill Sergeants done to prevent the hazing incident?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FF0000"/>
                </a:solidFill>
                <a:ea typeface="+mn-lt"/>
                <a:cs typeface="+mn-lt"/>
              </a:rPr>
              <a:t>7. What other actions can be taken to avoid future hazing incidents?</a:t>
            </a:r>
            <a:endParaRPr lang="en-US" sz="3600" b="1">
              <a:solidFill>
                <a:srgbClr val="FF0000"/>
              </a:solidFill>
              <a:latin typeface="Arial" panose="020B0604020202020204" pitchFamily="34" charset="0"/>
              <a:cs typeface="Arial" panose="020B0604020202020204" pitchFamily="34" charset="0"/>
            </a:endParaRPr>
          </a:p>
          <a:p>
            <a:endParaRPr lang="en-US" sz="2200">
              <a:effectLst/>
              <a:latin typeface="Helvetica Neue"/>
              <a:ea typeface="Helvetica Neue"/>
              <a:cs typeface="Helvetica Neue"/>
              <a:sym typeface="Helvetica Neue"/>
            </a:endParaRPr>
          </a:p>
          <a:p>
            <a:endParaRPr lang="en-US" sz="220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48506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a:effectLst/>
                <a:latin typeface="Helvetica Neue"/>
                <a:ea typeface="Helvetica Neue"/>
                <a:cs typeface="Helvetica Neue"/>
                <a:sym typeface="Helvetica Neue"/>
              </a:rPr>
              <a:t>Note: Show Slide16 – Online Misconduct</a:t>
            </a: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a:p>
            <a:r>
              <a:rPr lang="en-US" sz="2200">
                <a:effectLst/>
                <a:latin typeface="Helvetica Neue"/>
                <a:ea typeface="Helvetica Neue"/>
                <a:cs typeface="Helvetica Neue"/>
                <a:sym typeface="Helvetica Neue"/>
              </a:rPr>
              <a:t>1. </a:t>
            </a:r>
            <a:r>
              <a:rPr lang="en-US" sz="2200" b="1">
                <a:effectLst/>
                <a:latin typeface="Helvetica Neue"/>
                <a:ea typeface="Helvetica Neue"/>
                <a:cs typeface="Helvetica Neue"/>
                <a:sym typeface="Helvetica Neue"/>
              </a:rPr>
              <a:t>Online misconduct</a:t>
            </a:r>
            <a:r>
              <a:rPr lang="en-US" sz="2200">
                <a:effectLst/>
                <a:latin typeface="Helvetica Neue"/>
                <a:ea typeface="Helvetica Neue"/>
                <a:cs typeface="Helvetica Neue"/>
                <a:sym typeface="Helvetica Neue"/>
              </a:rPr>
              <a:t> is the use of electronic communication to inflict harm. Electronic communication is the transfer of information (signs, writing, images, sounds, or data) transmitted by computer, phone or other electronic device. Electronic communications include, but are not limited to: text messages, emails, chats, instant messaging, screensavers, blogs, social media sites, electronic device applications, and Web/video conferencing. Examples of online misconduct include, but are not limited to: hazing, bullying, harassment, discriminatory harassment, stalking, retaliation, or any other types of misconduct that undermines dignity and respect. </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2. When using electronic communication devices, Army personnel should apply “Think, Type, and Post”: “Think” about the message being communicated and who could potentially view it; “Type” a communication that is consistent with Army values; and “Post” only those messages that demonstrate dignity and respect for self and others.</a:t>
            </a: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a:p>
            <a:r>
              <a:rPr lang="en-US" sz="2200">
                <a:effectLst/>
                <a:latin typeface="Helvetica Neue"/>
                <a:ea typeface="Helvetica Neue"/>
                <a:cs typeface="Helvetica Neue"/>
                <a:sym typeface="Helvetica Neue"/>
              </a:rPr>
              <a:t>3. Commanders and leaders are to reinforce a climate where current and future Army personnel, including Soldiers and DA Civilian employees understand that online misconduct is inconsistent with Army values and where online-related incidents are prevented, reported, and where necessary addressed at the lowest possible level.</a:t>
            </a:r>
          </a:p>
          <a:p>
            <a:r>
              <a:rPr lang="en-US" sz="2200">
                <a:effectLst/>
                <a:latin typeface="Helvetica Neue"/>
                <a:ea typeface="Helvetica Neue"/>
                <a:cs typeface="Helvetica Neue"/>
                <a:sym typeface="Helvetica Neue"/>
              </a:rPr>
              <a:t> </a:t>
            </a:r>
          </a:p>
          <a:p>
            <a:r>
              <a:rPr lang="en-US" sz="2200">
                <a:effectLst/>
                <a:latin typeface="Helvetica Neue"/>
                <a:ea typeface="Helvetica Neue"/>
                <a:cs typeface="Helvetica Neue"/>
                <a:sym typeface="Helvetica Neue"/>
              </a:rPr>
              <a:t>4. Personnel experiencing or witnessing online misconduct should promptly report matters to the chain of command/supervision. Alternative avenues for reporting and information include: Family Support Services, Military Equal Opportunity, Equal Employment Opportunity, Sexual Harassment/Assault Response and Prevention, and Army Law Enforcement.</a:t>
            </a:r>
          </a:p>
          <a:p>
            <a:endParaRPr lang="en-US" sz="2200">
              <a:effectLst/>
              <a:latin typeface="Helvetica Neue"/>
              <a:ea typeface="Helvetica Neue"/>
              <a:cs typeface="Helvetica Neue"/>
              <a:sym typeface="Helvetica Neue"/>
            </a:endParaRPr>
          </a:p>
          <a:p>
            <a:r>
              <a:rPr lang="en-US" sz="2400" b="1" kern="1200">
                <a:solidFill>
                  <a:schemeClr val="tx1"/>
                </a:solidFill>
                <a:effectLst/>
                <a:latin typeface="Helvetica Neue"/>
                <a:ea typeface="Helvetica Neue"/>
                <a:cs typeface="Helvetica Neue"/>
                <a:sym typeface="Helvetica Neue"/>
              </a:rPr>
              <a:t>Note:</a:t>
            </a:r>
            <a:r>
              <a:rPr lang="en-US" sz="2400" kern="1200">
                <a:solidFill>
                  <a:schemeClr val="tx1"/>
                </a:solidFill>
                <a:effectLst/>
                <a:latin typeface="Helvetica Neue"/>
                <a:ea typeface="Helvetica Neue"/>
                <a:cs typeface="Helvetica Neue"/>
                <a:sym typeface="Helvetica Neue"/>
              </a:rPr>
              <a:t> Soldiers or DA Civilian employees who engage in or condone online misconduct may be subject to criminal, disciplinary, and/or administrative action.  Cyber misconduct may violate Federal law under the United States Code or the Uniform Code of Military Justice (UCMJ).  </a:t>
            </a:r>
          </a:p>
          <a:p>
            <a:endParaRPr lang="en-US" sz="2200">
              <a:effectLst/>
              <a:latin typeface="Helvetica Neue"/>
              <a:ea typeface="Helvetica Neue"/>
              <a:cs typeface="Helvetica Neue"/>
              <a:sym typeface="Helvetica Neue"/>
            </a:endParaRPr>
          </a:p>
          <a:p>
            <a:endParaRPr lang="en-US" sz="2200">
              <a:effectLst/>
              <a:latin typeface="Helvetica Neue"/>
              <a:ea typeface="Helvetica Neue"/>
              <a:cs typeface="Helvetica Neue"/>
              <a:sym typeface="Helvetica Neue"/>
            </a:endParaRP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01385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b="1">
              <a:effectLst/>
              <a:latin typeface="Helvetica Neue"/>
              <a:ea typeface="Helvetica Neue"/>
              <a:cs typeface="Helvetica Neue"/>
            </a:endParaRPr>
          </a:p>
          <a:p>
            <a:r>
              <a:rPr lang="en-US" sz="2200" b="1">
                <a:effectLst/>
                <a:latin typeface="Helvetica Neue"/>
                <a:ea typeface="Helvetica Neue"/>
                <a:cs typeface="Helvetica Neue"/>
                <a:sym typeface="Helvetica Neue"/>
              </a:rPr>
              <a:t>Note: Show Slide 17 –</a:t>
            </a:r>
            <a:r>
              <a:rPr lang="en-US" sz="2800" b="1">
                <a:solidFill>
                  <a:srgbClr val="FF0000"/>
                </a:solidFill>
                <a:latin typeface="Arial"/>
                <a:cs typeface="Arial"/>
              </a:rPr>
              <a:t> Online Misconduct Vignette</a:t>
            </a:r>
          </a:p>
          <a:p>
            <a:endParaRPr lang="en-US" sz="2800" b="1">
              <a:solidFill>
                <a:srgbClr val="FF0000"/>
              </a:solidFill>
              <a:latin typeface="Arial"/>
              <a:cs typeface="Arial"/>
            </a:endParaRPr>
          </a:p>
          <a:p>
            <a:r>
              <a:rPr lang="en-US" sz="2800" b="1">
                <a:solidFill>
                  <a:srgbClr val="FF0000"/>
                </a:solidFill>
                <a:latin typeface="Arial"/>
                <a:cs typeface="Arial"/>
              </a:rPr>
              <a:t>Note – Instructor can have an audience member read the vignette aloud. </a:t>
            </a:r>
          </a:p>
          <a:p>
            <a:r>
              <a:rPr lang="en-US" sz="2800">
                <a:latin typeface="Arial"/>
                <a:cs typeface="Arial"/>
              </a:rPr>
              <a:t>In the motor pool, SPC Brooks excitedly shares a social media post featuring SPC Jones, joking about their awkward pose. </a:t>
            </a:r>
          </a:p>
          <a:p>
            <a:r>
              <a:rPr lang="en-US" sz="2800">
                <a:latin typeface="Arial"/>
                <a:cs typeface="Arial"/>
              </a:rPr>
              <a:t>SPC Jones becomes upset, demanding the photo be taken down, as it was posted without consent. </a:t>
            </a:r>
          </a:p>
          <a:p>
            <a:r>
              <a:rPr lang="en-US" sz="2800">
                <a:latin typeface="Arial"/>
                <a:cs typeface="Arial"/>
              </a:rPr>
              <a:t>SPC Brooks dismisses the concern, but when another comment on the picture mocks SPC Jones, the tension escalates. </a:t>
            </a:r>
          </a:p>
          <a:p>
            <a:r>
              <a:rPr lang="en-US" sz="2800">
                <a:latin typeface="Arial"/>
                <a:cs typeface="Arial"/>
              </a:rPr>
              <a:t>Resentment builds and SPC Jones decides to retaliate and share an unflattering photo of SPC Brooks, leading to a week of online harassment aimed at SPC Brooks. </a:t>
            </a:r>
          </a:p>
          <a:p>
            <a:r>
              <a:rPr lang="en-US" sz="2800">
                <a:latin typeface="Arial"/>
                <a:cs typeface="Arial"/>
              </a:rPr>
              <a:t>Hurt and angry, SPC Jones explains why they didn’t want the picture online in the first place. SPC Brooks, realizing the impact, apologizes and agrees to delete the post. </a:t>
            </a:r>
          </a:p>
          <a:p>
            <a:r>
              <a:rPr lang="en-US" sz="2800">
                <a:latin typeface="Arial"/>
                <a:cs typeface="Arial"/>
              </a:rPr>
              <a:t>SPC Jones accepts the apology after watching SPC Brooks delete the picture and tells SPC Brooks not to do it again.</a:t>
            </a:r>
            <a:endParaRPr lang="en-US" sz="2800">
              <a:ea typeface="Calibri"/>
              <a:cs typeface="Calibri"/>
            </a:endParaRPr>
          </a:p>
          <a:p>
            <a:endParaRPr lang="en-US" sz="2800">
              <a:solidFill>
                <a:srgbClr val="FF0000"/>
              </a:solidFill>
              <a:latin typeface="Arial"/>
              <a:cs typeface="Arial"/>
            </a:endParaRPr>
          </a:p>
          <a:p>
            <a:pPr algn="ctr"/>
            <a:endParaRPr lang="en-US" sz="2800">
              <a:solidFill>
                <a:srgbClr val="FF0000"/>
              </a:solidFill>
              <a:latin typeface="Arial"/>
              <a:cs typeface="Arial"/>
            </a:endParaRPr>
          </a:p>
          <a:p>
            <a:pPr algn="l"/>
            <a:r>
              <a:rPr lang="en-US" sz="2400" b="1">
                <a:latin typeface="Arial"/>
                <a:cs typeface="Arial"/>
              </a:rPr>
              <a:t>Instructor: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latin typeface="Arial"/>
                <a:cs typeface="Arial"/>
              </a:rPr>
              <a:t>Ask - Why is it important to ask for consent before posting pictures of others online, especially in a professional setting like the military?</a:t>
            </a:r>
            <a:r>
              <a:rPr lang="en-US" sz="2400">
                <a:latin typeface="Arial"/>
                <a:cs typeface="Arial"/>
              </a:rPr>
              <a:t> </a:t>
            </a:r>
            <a:r>
              <a:rPr lang="en-US" sz="2400" b="1">
                <a:effectLst/>
                <a:latin typeface="Helvetica Neue"/>
                <a:ea typeface="Helvetica Neue"/>
                <a:cs typeface="Helvetica Neue"/>
                <a:sym typeface="Helvetica Neue"/>
              </a:rPr>
              <a:t>(Take 1-2 students’ answers)</a:t>
            </a:r>
            <a:endParaRPr lang="en-US" sz="2400">
              <a:effectLst/>
              <a:latin typeface="Helvetica Neue"/>
              <a:ea typeface="Helvetica Neue"/>
              <a:cs typeface="Helvetica Neue"/>
              <a:sym typeface="Helvetica Neue"/>
            </a:endParaRPr>
          </a:p>
          <a:p>
            <a:pPr algn="l"/>
            <a:endParaRPr lang="en-US" sz="2400">
              <a:latin typeface="Arial"/>
              <a:cs typeface="Arial"/>
            </a:endParaRPr>
          </a:p>
          <a:p>
            <a:pPr algn="l"/>
            <a:r>
              <a:rPr lang="en-US" sz="2400" i="1">
                <a:latin typeface="Arial"/>
                <a:cs typeface="Arial"/>
              </a:rPr>
              <a:t>*</a:t>
            </a:r>
            <a:r>
              <a:rPr lang="en-US" sz="2400" b="1" i="1">
                <a:latin typeface="Arial"/>
                <a:cs typeface="Arial"/>
              </a:rPr>
              <a:t>Facilitator Note: </a:t>
            </a:r>
            <a:r>
              <a:rPr lang="en-US" sz="2400" i="1">
                <a:latin typeface="Arial"/>
                <a:cs typeface="Arial"/>
              </a:rPr>
              <a:t>Asking for consent demonstrates respect for others' privacy and personal boundaries. In a professional setting like the military, failing to ask for consent can damage trust, create tension among team members, and even lead to disciplinary actions. Everyone has different comfort levels about their image being shared publicly, and it’s important to be mindful of that.</a:t>
            </a:r>
            <a:endParaRPr lang="en-US" sz="2400">
              <a:latin typeface="Arial"/>
              <a:cs typeface="Arial"/>
            </a:endParaRPr>
          </a:p>
          <a:p>
            <a:pPr algn="ctr"/>
            <a:endParaRPr lang="en-US" sz="2400" i="1">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000000"/>
                </a:solidFill>
                <a:latin typeface="Arial"/>
                <a:cs typeface="Arial"/>
              </a:rPr>
              <a:t>Ask - How do you think SPC Brooks' decision to post the picture without consent affected SPC Jones emotionally and professionally?</a:t>
            </a:r>
            <a:r>
              <a:rPr lang="en-US" sz="2400">
                <a:solidFill>
                  <a:srgbClr val="000000"/>
                </a:solidFill>
                <a:latin typeface="Arial"/>
                <a:cs typeface="Arial"/>
              </a:rPr>
              <a:t> </a:t>
            </a:r>
            <a:r>
              <a:rPr lang="en-US" sz="2400" b="1">
                <a:effectLst/>
                <a:latin typeface="Helvetica Neue"/>
                <a:ea typeface="Helvetica Neue"/>
                <a:cs typeface="Helvetica Neue"/>
                <a:sym typeface="Helvetica Neue"/>
              </a:rPr>
              <a:t>(Take 1-2 students’ answers)</a:t>
            </a:r>
            <a:endParaRPr lang="en-US" sz="2400">
              <a:effectLst/>
              <a:latin typeface="Helvetica Neue"/>
              <a:ea typeface="Helvetica Neue"/>
              <a:cs typeface="Helvetica Neue"/>
              <a:sym typeface="Helvetica Neue"/>
            </a:endParaRPr>
          </a:p>
          <a:p>
            <a:pPr algn="l"/>
            <a:endParaRPr lang="en-US" sz="2400">
              <a:solidFill>
                <a:srgbClr val="000000"/>
              </a:solidFill>
              <a:latin typeface="Arial"/>
              <a:cs typeface="Arial"/>
            </a:endParaRPr>
          </a:p>
          <a:p>
            <a:pPr algn="l"/>
            <a:r>
              <a:rPr lang="en-US" sz="2400" b="1" i="1">
                <a:solidFill>
                  <a:srgbClr val="000000"/>
                </a:solidFill>
                <a:latin typeface="Arial"/>
                <a:cs typeface="Arial"/>
              </a:rPr>
              <a:t>*Facilitator Note: </a:t>
            </a:r>
            <a:r>
              <a:rPr lang="en-US" sz="2400" i="1">
                <a:solidFill>
                  <a:srgbClr val="000000"/>
                </a:solidFill>
                <a:latin typeface="Arial"/>
                <a:cs typeface="Arial"/>
              </a:rPr>
              <a:t>SPC Jones likely felt disrespected, embarrassed, and humiliated, especially since the comments mocked them. This could create feelings of resentment and distrust toward SPC Brooks, damaging their working relationship. Professionally, it might also affect SPC Jones's reputation if the photo and comments spread widely.</a:t>
            </a:r>
            <a:r>
              <a:rPr lang="en-US" sz="2400">
                <a:solidFill>
                  <a:srgbClr val="000000"/>
                </a:solidFill>
                <a:latin typeface="Arial"/>
                <a:cs typeface="Arial"/>
              </a:rPr>
              <a:t> </a:t>
            </a:r>
          </a:p>
          <a:p>
            <a:pPr algn="ctr"/>
            <a:endParaRPr lang="en-US" sz="2400" i="1">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000000"/>
                </a:solidFill>
                <a:latin typeface="Arial"/>
                <a:cs typeface="Arial"/>
              </a:rPr>
              <a:t>Ask - What are some potential consequences of retaliating online, as SPC Jones did, rather than addressing the issue directly?</a:t>
            </a:r>
            <a:r>
              <a:rPr lang="en-US" sz="2400">
                <a:solidFill>
                  <a:srgbClr val="000000"/>
                </a:solidFill>
                <a:latin typeface="Arial"/>
                <a:cs typeface="Arial"/>
              </a:rPr>
              <a:t> </a:t>
            </a:r>
            <a:r>
              <a:rPr lang="en-US" sz="2400" b="1">
                <a:effectLst/>
                <a:latin typeface="Helvetica Neue"/>
                <a:ea typeface="Helvetica Neue"/>
                <a:cs typeface="Helvetica Neue"/>
                <a:sym typeface="Helvetica Neue"/>
              </a:rPr>
              <a:t>(Take 1-2 students’ answers)</a:t>
            </a:r>
            <a:endParaRPr lang="en-US" sz="2400">
              <a:effectLst/>
              <a:latin typeface="Helvetica Neue"/>
              <a:ea typeface="Helvetica Neue"/>
              <a:cs typeface="Helvetica Neue"/>
              <a:sym typeface="Helvetica Neue"/>
            </a:endParaRPr>
          </a:p>
          <a:p>
            <a:pPr algn="l"/>
            <a:endParaRPr lang="en-US" sz="2400">
              <a:solidFill>
                <a:srgbClr val="000000"/>
              </a:solidFill>
              <a:latin typeface="Arial"/>
              <a:cs typeface="Arial"/>
            </a:endParaRPr>
          </a:p>
          <a:p>
            <a:pPr algn="l"/>
            <a:r>
              <a:rPr lang="en-US" sz="2400" i="1">
                <a:solidFill>
                  <a:srgbClr val="000000"/>
                </a:solidFill>
                <a:latin typeface="Arial"/>
                <a:cs typeface="Arial"/>
              </a:rPr>
              <a:t>*</a:t>
            </a:r>
            <a:r>
              <a:rPr lang="en-US" sz="2400" b="1" i="1">
                <a:solidFill>
                  <a:srgbClr val="000000"/>
                </a:solidFill>
                <a:latin typeface="Arial"/>
                <a:cs typeface="Arial"/>
              </a:rPr>
              <a:t>Facilitator Note</a:t>
            </a:r>
            <a:r>
              <a:rPr lang="en-US" sz="2400" i="1">
                <a:solidFill>
                  <a:srgbClr val="000000"/>
                </a:solidFill>
                <a:latin typeface="Arial"/>
                <a:cs typeface="Arial"/>
              </a:rPr>
              <a:t>:</a:t>
            </a:r>
            <a:r>
              <a:rPr lang="en-US" sz="2400">
                <a:solidFill>
                  <a:srgbClr val="000000"/>
                </a:solidFill>
                <a:latin typeface="Arial"/>
                <a:cs typeface="Arial"/>
              </a:rPr>
              <a:t> </a:t>
            </a:r>
            <a:r>
              <a:rPr lang="en-US" sz="2400" i="1">
                <a:solidFill>
                  <a:srgbClr val="000000"/>
                </a:solidFill>
                <a:latin typeface="Arial"/>
                <a:cs typeface="Arial"/>
              </a:rPr>
              <a:t>Retaliating online can escalate the conflict and make the situation worse. It can lead to feelings of humiliation for the other person, damage team cohesion, and even result in disciplinary action for unprofessional behavior. Instead of resolving the issue, it creates a cycle of negativity and resentment.</a:t>
            </a:r>
            <a:r>
              <a:rPr lang="en-US" sz="2400">
                <a:solidFill>
                  <a:srgbClr val="000000"/>
                </a:solidFill>
                <a:latin typeface="Arial"/>
                <a:cs typeface="Arial"/>
              </a:rPr>
              <a:t> </a:t>
            </a:r>
          </a:p>
          <a:p>
            <a:endParaRPr lang="en-US" sz="220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665781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Transition Slide</a:t>
            </a:r>
          </a:p>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11CFA5B-39FE-4C0C-BB77-698C860ABA92}" type="slidenum">
              <a:rPr lang="en-US" smtClean="0"/>
              <a:t>18</a:t>
            </a:fld>
            <a:endParaRPr lang="en-US"/>
          </a:p>
        </p:txBody>
      </p:sp>
    </p:spTree>
    <p:extLst>
      <p:ext uri="{BB962C8B-B14F-4D97-AF65-F5344CB8AC3E}">
        <p14:creationId xmlns:p14="http://schemas.microsoft.com/office/powerpoint/2010/main" val="1173440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a:effectLst/>
                <a:latin typeface="Arial" panose="020B0604020202020204" pitchFamily="34" charset="0"/>
                <a:ea typeface="Helvetica Neue"/>
                <a:cs typeface="Arial" panose="020B0604020202020204" pitchFamily="34" charset="0"/>
                <a:sym typeface="Helvetica Neue"/>
              </a:rPr>
              <a:t>Note: Show Slide 19 – Key EO Definitions</a:t>
            </a:r>
            <a:endParaRPr lang="en-US" sz="2200">
              <a:effectLst/>
              <a:latin typeface="Arial" panose="020B0604020202020204" pitchFamily="34" charset="0"/>
              <a:ea typeface="Helvetica Neue"/>
              <a:cs typeface="Arial" panose="020B0604020202020204" pitchFamily="34" charset="0"/>
              <a:sym typeface="Helvetica Neue"/>
            </a:endParaRPr>
          </a:p>
          <a:p>
            <a:r>
              <a:rPr lang="en-US" sz="2200" b="1">
                <a:effectLst/>
                <a:latin typeface="Arial" panose="020B0604020202020204" pitchFamily="34" charset="0"/>
                <a:ea typeface="Helvetica Neue"/>
                <a:cs typeface="Arial" panose="020B0604020202020204" pitchFamily="34" charset="0"/>
                <a:sym typeface="Helvetica Neue"/>
              </a:rPr>
              <a:t> </a:t>
            </a:r>
            <a:endParaRPr lang="en-US" sz="2200">
              <a:effectLst/>
              <a:latin typeface="Arial" panose="020B0604020202020204" pitchFamily="34" charset="0"/>
              <a:ea typeface="Helvetica Neue"/>
              <a:cs typeface="Arial" panose="020B0604020202020204" pitchFamily="34" charset="0"/>
              <a:sym typeface="Helvetica Neue"/>
            </a:endParaRPr>
          </a:p>
          <a:p>
            <a:r>
              <a:rPr lang="en-US" sz="2200" b="1">
                <a:effectLst/>
                <a:latin typeface="Arial" panose="020B0604020202020204" pitchFamily="34" charset="0"/>
                <a:ea typeface="Helvetica Neue"/>
                <a:cs typeface="Arial" panose="020B0604020202020204" pitchFamily="34" charset="0"/>
                <a:sym typeface="Helvetica Neue"/>
              </a:rPr>
              <a:t>Read: Listed are some key terms that you should become familiar with. </a:t>
            </a:r>
            <a:endParaRPr lang="en-US" sz="2200">
              <a:effectLst/>
              <a:latin typeface="Arial" panose="020B0604020202020204" pitchFamily="34" charset="0"/>
              <a:ea typeface="Helvetica Neue"/>
              <a:cs typeface="Arial" panose="020B0604020202020204" pitchFamily="34" charset="0"/>
              <a:sym typeface="Helvetica Neue"/>
            </a:endParaRPr>
          </a:p>
          <a:p>
            <a:r>
              <a:rPr lang="en-US" sz="2200" b="1">
                <a:effectLst/>
                <a:latin typeface="Arial" panose="020B0604020202020204" pitchFamily="34" charset="0"/>
                <a:ea typeface="Helvetica Neue"/>
                <a:cs typeface="Arial" panose="020B0604020202020204" pitchFamily="34" charset="0"/>
                <a:sym typeface="Helvetica Neue"/>
              </a:rPr>
              <a:t> </a:t>
            </a:r>
            <a:endParaRPr lang="en-US" sz="2200">
              <a:effectLst/>
              <a:latin typeface="Arial" panose="020B0604020202020204" pitchFamily="34" charset="0"/>
              <a:ea typeface="Helvetica Neue"/>
              <a:cs typeface="Arial" panose="020B0604020202020204" pitchFamily="34" charset="0"/>
              <a:sym typeface="Helvetica Neue"/>
            </a:endParaRPr>
          </a:p>
          <a:p>
            <a:r>
              <a:rPr lang="en-US" sz="2200" b="1">
                <a:effectLst/>
                <a:latin typeface="Arial" panose="020B0604020202020204" pitchFamily="34" charset="0"/>
                <a:ea typeface="Helvetica Neue"/>
                <a:cs typeface="Arial" panose="020B0604020202020204" pitchFamily="34" charset="0"/>
                <a:sym typeface="Helvetica Neue"/>
              </a:rPr>
              <a:t>1. Discrimination - </a:t>
            </a:r>
            <a:r>
              <a:rPr lang="en-US" sz="2200">
                <a:effectLst/>
                <a:latin typeface="Arial" panose="020B0604020202020204" pitchFamily="34" charset="0"/>
                <a:ea typeface="Helvetica Neue"/>
                <a:cs typeface="Arial" panose="020B0604020202020204" pitchFamily="34" charset="0"/>
                <a:sym typeface="Helvetica Neue"/>
              </a:rPr>
              <a:t>The act, policy, or procedure that arbitrarily denies EO because of race, color, sex (including pregnancy), national origin, religion, or sexual orientation to an individual or group of individuals.</a:t>
            </a:r>
            <a:endParaRPr lang="en-US" sz="2200">
              <a:effectLst/>
              <a:latin typeface="Arial" panose="020B0604020202020204" pitchFamily="34" charset="0"/>
              <a:ea typeface="Helvetica Neue"/>
              <a:cs typeface="Arial" panose="020B0604020202020204" pitchFamily="34" charset="0"/>
            </a:endParaRPr>
          </a:p>
          <a:p>
            <a:r>
              <a:rPr lang="en-US" sz="2200" b="1">
                <a:effectLst/>
                <a:latin typeface="Arial" panose="020B0604020202020204" pitchFamily="34" charset="0"/>
                <a:ea typeface="Helvetica Neue"/>
                <a:cs typeface="Arial" panose="020B0604020202020204" pitchFamily="34" charset="0"/>
                <a:sym typeface="Helvetica Neue"/>
              </a:rPr>
              <a:t>  </a:t>
            </a:r>
            <a:endParaRPr lang="en-US" sz="2200">
              <a:effectLst/>
              <a:latin typeface="Arial" panose="020B0604020202020204" pitchFamily="34" charset="0"/>
              <a:ea typeface="Helvetica Neue"/>
              <a:cs typeface="Arial" panose="020B0604020202020204" pitchFamily="34" charset="0"/>
              <a:sym typeface="Helvetica Neue"/>
            </a:endParaRPr>
          </a:p>
          <a:p>
            <a:r>
              <a:rPr lang="en-US" sz="2200" b="1">
                <a:effectLst/>
                <a:latin typeface="Arial" panose="020B0604020202020204" pitchFamily="34" charset="0"/>
                <a:ea typeface="Helvetica Neue"/>
                <a:cs typeface="Arial" panose="020B0604020202020204" pitchFamily="34" charset="0"/>
                <a:sym typeface="Helvetica Neue"/>
              </a:rPr>
              <a:t>3. Disparaging Treatment - </a:t>
            </a:r>
            <a:r>
              <a:rPr lang="en-US" sz="2200">
                <a:effectLst/>
                <a:latin typeface="Arial" panose="020B0604020202020204" pitchFamily="34" charset="0"/>
                <a:ea typeface="Helvetica Neue"/>
                <a:cs typeface="Arial" panose="020B0604020202020204" pitchFamily="34" charset="0"/>
                <a:sym typeface="Helvetica Neue"/>
              </a:rPr>
              <a:t>Treatment that is different and unequal because of race, color, sex, national origin, or religion, or sexual orientation.</a:t>
            </a:r>
            <a:endParaRPr lang="en-US" sz="2200">
              <a:effectLst/>
              <a:latin typeface="Arial" panose="020B0604020202020204" pitchFamily="34" charset="0"/>
              <a:ea typeface="Helvetica Neue"/>
              <a:cs typeface="Arial" panose="020B0604020202020204" pitchFamily="34" charset="0"/>
            </a:endParaRPr>
          </a:p>
          <a:p>
            <a:r>
              <a:rPr lang="en-US" sz="2200">
                <a:effectLst/>
                <a:latin typeface="Arial" panose="020B0604020202020204" pitchFamily="34" charset="0"/>
                <a:ea typeface="Helvetica Neue"/>
                <a:cs typeface="Arial" panose="020B0604020202020204" pitchFamily="34" charset="0"/>
                <a:sym typeface="Helvetica Neue"/>
              </a:rPr>
              <a:t> </a:t>
            </a:r>
          </a:p>
          <a:p>
            <a:r>
              <a:rPr lang="en-US" sz="2200" b="1">
                <a:effectLst/>
                <a:latin typeface="Arial" panose="020B0604020202020204" pitchFamily="34" charset="0"/>
                <a:ea typeface="Helvetica Neue"/>
                <a:cs typeface="Arial" panose="020B0604020202020204" pitchFamily="34" charset="0"/>
                <a:sym typeface="Helvetica Neue"/>
              </a:rPr>
              <a:t>4. Equal opportunity - </a:t>
            </a:r>
            <a:r>
              <a:rPr lang="en-US" sz="2200">
                <a:effectLst/>
                <a:latin typeface="Arial" panose="020B0604020202020204" pitchFamily="34" charset="0"/>
                <a:ea typeface="Helvetica Neue"/>
                <a:cs typeface="Arial" panose="020B0604020202020204" pitchFamily="34" charset="0"/>
                <a:sym typeface="Helvetica Neue"/>
              </a:rPr>
              <a:t>The right of all persons to participate in, and benefit from, programs and activities for which they are qualified. These programs and activities will be free from social, personal, or institutional barriers that prevent people from rising to the highest level of accountability possible. Persons will be evaluated only on individual merit, performance, and potential, regardless of race, color, sex (including pregnancy), national origin, religion, or sexual orientation except as pre-scribed by statute, or other Service policy.</a:t>
            </a:r>
          </a:p>
          <a:p>
            <a:endParaRPr lang="en-US" sz="2200">
              <a:effectLst/>
              <a:latin typeface="Arial" panose="020B0604020202020204" pitchFamily="34" charset="0"/>
              <a:ea typeface="Helvetica Neue"/>
              <a:cs typeface="Arial" panose="020B0604020202020204" pitchFamily="34" charset="0"/>
              <a:sym typeface="Helvetica Neue"/>
            </a:endParaRPr>
          </a:p>
          <a:p>
            <a:r>
              <a:rPr lang="en-US" sz="2200" b="1">
                <a:effectLst/>
                <a:latin typeface="Arial" panose="020B0604020202020204" pitchFamily="34" charset="0"/>
                <a:ea typeface="Helvetica Neue"/>
                <a:cs typeface="Arial" panose="020B0604020202020204" pitchFamily="34" charset="0"/>
                <a:sym typeface="Helvetica Neue"/>
              </a:rPr>
              <a:t>5. National Origin </a:t>
            </a:r>
            <a:r>
              <a:rPr lang="en-US" sz="2200">
                <a:effectLst/>
                <a:latin typeface="Arial" panose="020B0604020202020204" pitchFamily="34" charset="0"/>
                <a:ea typeface="Helvetica Neue"/>
                <a:cs typeface="Arial" panose="020B0604020202020204" pitchFamily="34" charset="0"/>
                <a:sym typeface="Helvetica Neue"/>
              </a:rPr>
              <a:t>-</a:t>
            </a:r>
            <a:r>
              <a:rPr lang="en-US" sz="3600">
                <a:latin typeface="Arial" panose="020B0604020202020204" pitchFamily="34" charset="0"/>
                <a:cs typeface="Arial" panose="020B0604020202020204" pitchFamily="34" charset="0"/>
              </a:rPr>
              <a:t>An individual’s or ancestor’s place of origin. Also applies to a person who has the physical, cultural, or linguistic characteristics of a national group. </a:t>
            </a:r>
            <a:endParaRPr lang="en-US" sz="2200">
              <a:effectLst/>
              <a:latin typeface="Arial" panose="020B0604020202020204" pitchFamily="34" charset="0"/>
              <a:ea typeface="Helvetica Neue"/>
              <a:cs typeface="Arial" panose="020B0604020202020204" pitchFamily="34" charset="0"/>
            </a:endParaRPr>
          </a:p>
          <a:p>
            <a:r>
              <a:rPr lang="en-US" sz="2200" b="1">
                <a:effectLst/>
                <a:latin typeface="Arial" panose="020B0604020202020204" pitchFamily="34" charset="0"/>
                <a:ea typeface="Helvetica Neue"/>
                <a:cs typeface="Arial" panose="020B0604020202020204" pitchFamily="34" charset="0"/>
                <a:sym typeface="Helvetica Neue"/>
              </a:rPr>
              <a:t> </a:t>
            </a:r>
            <a:endParaRPr lang="en-US" sz="2200">
              <a:effectLst/>
              <a:latin typeface="Arial" panose="020B0604020202020204" pitchFamily="34" charset="0"/>
              <a:ea typeface="Helvetica Neue"/>
              <a:cs typeface="Arial" panose="020B0604020202020204" pitchFamily="34" charset="0"/>
              <a:sym typeface="Helvetica Neue"/>
            </a:endParaRPr>
          </a:p>
          <a:p>
            <a:r>
              <a:rPr lang="en-US" sz="2200" b="1">
                <a:effectLst/>
                <a:latin typeface="Arial" panose="020B0604020202020204" pitchFamily="34" charset="0"/>
                <a:ea typeface="Helvetica Neue"/>
                <a:cs typeface="Arial" panose="020B0604020202020204" pitchFamily="34" charset="0"/>
                <a:sym typeface="Helvetica Neue"/>
              </a:rPr>
              <a:t>6. Prejudice-</a:t>
            </a:r>
            <a:r>
              <a:rPr lang="en-US" sz="3600">
                <a:latin typeface="Arial" panose="020B0604020202020204" pitchFamily="34" charset="0"/>
                <a:cs typeface="Arial" panose="020B0604020202020204" pitchFamily="34" charset="0"/>
              </a:rPr>
              <a:t>An attitude, judgment or opinion, without regard to pertinent fact, that is typically expressed in suspicion, fear, hostility, or intolerance of certain people, customs, and ideas.</a:t>
            </a:r>
            <a:endParaRPr lang="en-US" sz="2200" b="1">
              <a:effectLst/>
              <a:latin typeface="Arial" panose="020B0604020202020204" pitchFamily="34" charset="0"/>
              <a:ea typeface="Helvetica Neue"/>
              <a:cs typeface="Arial" panose="020B0604020202020204" pitchFamily="34" charset="0"/>
              <a:sym typeface="Helvetica Neue"/>
            </a:endParaRPr>
          </a:p>
          <a:p>
            <a:endParaRPr lang="en-US" sz="2200" b="1">
              <a:effectLst/>
              <a:latin typeface="Arial" panose="020B0604020202020204" pitchFamily="34" charset="0"/>
              <a:ea typeface="Helvetica Neue"/>
              <a:cs typeface="Arial" panose="020B0604020202020204" pitchFamily="34" charset="0"/>
              <a:sym typeface="Helvetica Neue"/>
            </a:endParaRPr>
          </a:p>
          <a:p>
            <a:r>
              <a:rPr lang="en-US" sz="2200" b="1">
                <a:effectLst/>
                <a:latin typeface="Arial" panose="020B0604020202020204" pitchFamily="34" charset="0"/>
                <a:ea typeface="Helvetica Neue"/>
                <a:cs typeface="Arial" panose="020B0604020202020204" pitchFamily="34" charset="0"/>
                <a:sym typeface="Helvetica Neue"/>
              </a:rPr>
              <a:t>7. Racism - </a:t>
            </a:r>
            <a:r>
              <a:rPr lang="en-US" sz="2200">
                <a:effectLst/>
                <a:latin typeface="Arial" panose="020B0604020202020204" pitchFamily="34" charset="0"/>
                <a:ea typeface="Helvetica Neue"/>
                <a:cs typeface="Arial" panose="020B0604020202020204" pitchFamily="34" charset="0"/>
                <a:sym typeface="Helvetica Neue"/>
              </a:rPr>
              <a:t>A belief or attitude that race determines an individual’s traits and capabilities and that racial difference produce a natural superiority of a particular race. Behavior or conditions that foster stereotypes of social roles based on race.</a:t>
            </a: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a:p>
            <a:r>
              <a:rPr lang="en-US" sz="2200" b="1">
                <a:effectLst/>
                <a:latin typeface="Helvetica Neue"/>
                <a:ea typeface="Helvetica Neue"/>
                <a:cs typeface="Helvetica Neue"/>
                <a:sym typeface="Helvetica Neue"/>
              </a:rPr>
              <a:t>Note: More can be found in AR 600-20, Section II Terms</a:t>
            </a:r>
            <a:endParaRPr lang="en-US" sz="2200">
              <a:effectLst/>
              <a:latin typeface="Helvetica Neue"/>
              <a:ea typeface="Helvetica Neue"/>
              <a:cs typeface="Helvetica Neue"/>
              <a:sym typeface="Helvetica Neue"/>
            </a:endParaRP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a:p>
            <a:endParaRPr lang="en-US" sz="2200">
              <a:effectLst/>
              <a:latin typeface="Helvetica Neue"/>
              <a:ea typeface="Helvetica Neue"/>
              <a:cs typeface="Helvetica Neue"/>
              <a:sym typeface="Helvetica Neue"/>
            </a:endParaRPr>
          </a:p>
          <a:p>
            <a:endParaRPr lang="en-US"/>
          </a:p>
        </p:txBody>
      </p:sp>
    </p:spTree>
    <p:extLst>
      <p:ext uri="{BB962C8B-B14F-4D97-AF65-F5344CB8AC3E}">
        <p14:creationId xmlns:p14="http://schemas.microsoft.com/office/powerpoint/2010/main" val="63682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Note: Show Slide </a:t>
            </a:r>
            <a:r>
              <a:rPr lang="en-US" sz="2200" b="1" dirty="0">
                <a:latin typeface="Helvetica Neue"/>
                <a:ea typeface="Helvetica Neue"/>
                <a:cs typeface="Helvetica Neue"/>
                <a:sym typeface="Helvetica Neue"/>
              </a:rPr>
              <a:t>2 – Terminal Learning Objective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b="1" dirty="0"/>
              <a:t>ACTION: </a:t>
            </a:r>
            <a:r>
              <a:rPr lang="en-US" dirty="0"/>
              <a:t>Identify the components of the MEO Program as outlined in AR 600-20</a:t>
            </a:r>
            <a:endParaRPr lang="en-US" dirty="0">
              <a:ea typeface="Calibri"/>
              <a:cs typeface="Calibri"/>
            </a:endParaRPr>
          </a:p>
          <a:p>
            <a:endParaRPr lang="en-US" dirty="0"/>
          </a:p>
          <a:p>
            <a:r>
              <a:rPr lang="en-US" b="1" dirty="0"/>
              <a:t>CONDITION:</a:t>
            </a:r>
            <a:r>
              <a:rPr lang="en-US" dirty="0"/>
              <a:t> Classroom environment with access to AR 600-20 dated 06 February 2025</a:t>
            </a:r>
            <a:endParaRPr lang="en-US" dirty="0">
              <a:ea typeface="Calibri"/>
              <a:cs typeface="Calibri"/>
            </a:endParaRPr>
          </a:p>
          <a:p>
            <a:endParaRPr lang="en-US" dirty="0"/>
          </a:p>
          <a:p>
            <a:r>
              <a:rPr lang="en-US" b="1" dirty="0"/>
              <a:t>STANDARD:</a:t>
            </a:r>
            <a:r>
              <a:rPr lang="en-US" dirty="0"/>
              <a:t> Establish and recognize the key elements of Military Equal Opportunity Policy and Program. </a:t>
            </a:r>
            <a:endParaRPr lang="en-US" dirty="0">
              <a:ea typeface="Calibri"/>
              <a:cs typeface="Calibri"/>
            </a:endParaRPr>
          </a:p>
          <a:p>
            <a:endParaRPr lang="en-US" sz="2200" dirty="0">
              <a:effectLst/>
              <a:latin typeface="Helvetica Neue"/>
              <a:ea typeface="Helvetica Neue"/>
              <a:cs typeface="Helvetica Neue"/>
            </a:endParaRPr>
          </a:p>
        </p:txBody>
      </p:sp>
    </p:spTree>
    <p:extLst>
      <p:ext uri="{BB962C8B-B14F-4D97-AF65-F5344CB8AC3E}">
        <p14:creationId xmlns:p14="http://schemas.microsoft.com/office/powerpoint/2010/main" val="1363777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2149E-6B10-AA70-C381-66C998A4E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2E9F9-C7E7-66FF-E672-137D0FBEA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B133D-F039-04D1-63F2-6CE1100A2C50}"/>
              </a:ext>
            </a:extLst>
          </p:cNvPr>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a:t>
            </a:r>
            <a:r>
              <a:rPr lang="en-US" sz="2200" b="1" dirty="0">
                <a:latin typeface="Helvetica Neue"/>
                <a:ea typeface="Helvetica Neue"/>
                <a:cs typeface="Helvetica Neue"/>
                <a:sym typeface="Helvetica Neue"/>
              </a:rPr>
              <a:t>20</a:t>
            </a:r>
            <a:r>
              <a:rPr lang="en-US" sz="2200" b="1" dirty="0">
                <a:effectLst/>
                <a:latin typeface="Helvetica Neue"/>
                <a:ea typeface="Helvetica Neue"/>
                <a:cs typeface="Helvetica Neue"/>
                <a:sym typeface="Helvetica Neue"/>
              </a:rPr>
              <a:t> – </a:t>
            </a:r>
            <a:r>
              <a:rPr lang="en-US" sz="2200" b="1" dirty="0">
                <a:latin typeface="Helvetica Neue"/>
                <a:ea typeface="Helvetica Neue"/>
                <a:cs typeface="Helvetica Neue"/>
                <a:sym typeface="Helvetica Neue"/>
              </a:rPr>
              <a:t>Disparaging Terms</a:t>
            </a:r>
            <a:endParaRPr lang="en-US" sz="2200" dirty="0">
              <a:effectLst/>
              <a:latin typeface="Arial"/>
              <a:ea typeface="Helvetica Neue"/>
              <a:cs typeface="Arial"/>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Note: Instruct the students to reference AR 600-20 Glossary, Sections II (Terms).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1. Disparaging Terms- </a:t>
            </a:r>
            <a:r>
              <a:rPr lang="en-US" sz="3600" dirty="0"/>
              <a:t>Terms used to degrade, belittle, insult, or negative statements pertaining to race, color, sex, national origin, or religion. These terms include insults, printed material, visual material, signs, symbols, posters, or insignia. The determining factor whether a term is disparaging is not the intent but the impact it has on the recipient or a reasonable person. The use of these terms may contribute to an unlawful hostile work environment if it occurs with respect to a person’s race, color, sex, national origin, or religion and must not be tolerated.</a:t>
            </a: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52307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3A0BD-ED74-F2CF-E1AE-789C1F837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4EF9D-E3C9-C0E9-805B-937C46C2C8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2665A-E598-AB04-6337-890F9E8499A4}"/>
              </a:ext>
            </a:extLst>
          </p:cNvPr>
          <p:cNvSpPr>
            <a:spLocks noGrp="1"/>
          </p:cNvSpPr>
          <p:nvPr>
            <p:ph type="body" idx="1"/>
          </p:nvPr>
        </p:nvSpPr>
        <p:spPr/>
        <p:txBody>
          <a:bodyPr/>
          <a:lstStyle/>
          <a:p>
            <a:pPr marL="0" marR="0">
              <a:lnSpc>
                <a:spcPct val="115000"/>
              </a:lnSpc>
              <a:spcAft>
                <a:spcPts val="800"/>
              </a:spcAft>
            </a:pPr>
            <a:r>
              <a:rPr lang="en-US" sz="1800" b="1" kern="100">
                <a:effectLst/>
                <a:latin typeface="Arial" panose="020B0604020202020204" pitchFamily="34" charset="0"/>
                <a:ea typeface="Aptos" panose="020B0004020202020204" pitchFamily="34" charset="0"/>
                <a:cs typeface="Times New Roman" panose="02020603050405020304" pitchFamily="18" charset="0"/>
              </a:rPr>
              <a:t>Note: Show Slide 21 – Disparaging Terms Vignette</a:t>
            </a:r>
          </a:p>
          <a:p>
            <a:pPr marL="0" marR="0">
              <a:lnSpc>
                <a:spcPct val="115000"/>
              </a:lnSpc>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u="sng" kern="100">
                <a:effectLst/>
                <a:latin typeface="Aptos" panose="020B0004020202020204" pitchFamily="34" charset="0"/>
                <a:ea typeface="Aptos" panose="020B0004020202020204" pitchFamily="34" charset="0"/>
                <a:cs typeface="Times New Roman" panose="02020603050405020304" pitchFamily="18" charset="0"/>
              </a:rPr>
              <a:t>Situation 2:</a:t>
            </a:r>
          </a:p>
          <a:p>
            <a:pPr marL="0" marR="0">
              <a:lnSpc>
                <a:spcPct val="115000"/>
              </a:lnSpc>
              <a:spcAft>
                <a:spcPts val="800"/>
              </a:spcAft>
            </a:pPr>
            <a:r>
              <a:rPr lang="en-US" sz="1800" kern="100">
                <a:effectLst/>
                <a:latin typeface="Arial" panose="020B0604020202020204" pitchFamily="34" charset="0"/>
                <a:ea typeface="Aptos" panose="020B0004020202020204" pitchFamily="34" charset="0"/>
                <a:cs typeface="Times New Roman" panose="02020603050405020304" pitchFamily="18" charset="0"/>
              </a:rPr>
              <a:t>​PVT Jackson heard new members talking about the “dirtbag standard” referring to him and comments as “I heard about you.” Even worse, PVT Jackson’s Drill Sergeant said to other unit members to not be a “dirtbag” like PVT Jackson in response to PVT Jackson’s complaint. His Drill Sergeant continued to bully him with comments such as “PVT Jackson is a walking EO violation” and “I don’t want to make you cry again.”</a:t>
            </a:r>
          </a:p>
          <a:p>
            <a:pPr marL="0" marR="0">
              <a:lnSpc>
                <a:spcPct val="115000"/>
              </a:lnSpc>
              <a:spcAft>
                <a:spcPts val="800"/>
              </a:spcAft>
            </a:pPr>
            <a:endParaRPr lang="en-US" sz="1800" kern="10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u="sng" kern="100">
                <a:effectLst/>
                <a:latin typeface="Arial" panose="020B0604020202020204" pitchFamily="34" charset="0"/>
                <a:ea typeface="Aptos" panose="020B0004020202020204" pitchFamily="34" charset="0"/>
                <a:cs typeface="Times New Roman" panose="02020603050405020304" pitchFamily="18" charset="0"/>
              </a:rPr>
              <a:t>Suggested questions: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800" b="1" u="sng" kern="10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4000"/>
              <a:t>How would you react to hearing someone in the chain of command saying the comments “do not be a dirtbag like PVT Jackson”? </a:t>
            </a:r>
            <a:r>
              <a:rPr lang="en-US" sz="4000" b="1">
                <a:effectLst/>
                <a:latin typeface="Helvetica Neue"/>
                <a:ea typeface="Helvetica Neue"/>
                <a:cs typeface="Helvetica Neue"/>
                <a:sym typeface="Helvetica Neue"/>
              </a:rPr>
              <a:t>(Take 1-2 students’ answers)</a:t>
            </a:r>
            <a:endParaRPr lang="en-US" sz="4000">
              <a:effectLst/>
              <a:latin typeface="Helvetica Neue"/>
              <a:ea typeface="Helvetica Neue"/>
              <a:cs typeface="Helvetica Neue"/>
              <a:sym typeface="Helvetica Neue"/>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4000"/>
          </a:p>
          <a:p>
            <a:pPr marL="0" marR="0" lvl="0" indent="0" algn="l" defTabSz="914400" rtl="0" eaLnBrk="1" fontAlgn="auto" latinLnBrk="0" hangingPunct="1">
              <a:lnSpc>
                <a:spcPct val="115000"/>
              </a:lnSpc>
              <a:spcBef>
                <a:spcPts val="0"/>
              </a:spcBef>
              <a:spcAft>
                <a:spcPts val="800"/>
              </a:spcAft>
              <a:buClrTx/>
              <a:buSzTx/>
              <a:buFontTx/>
              <a:buNone/>
              <a:tabLst/>
              <a:defRPr/>
            </a:pPr>
            <a:r>
              <a:rPr lang="en-US" sz="4000"/>
              <a:t>Do words have the power to hurt and potentially cause violence or other forms of hostility? </a:t>
            </a:r>
            <a:r>
              <a:rPr lang="en-US" sz="4000" b="1">
                <a:effectLst/>
                <a:latin typeface="Helvetica Neue"/>
                <a:ea typeface="Helvetica Neue"/>
                <a:cs typeface="Helvetica Neue"/>
                <a:sym typeface="Helvetica Neue"/>
              </a:rPr>
              <a:t>(Take 1-2 students’ answers)</a:t>
            </a:r>
            <a:endParaRPr lang="en-US" sz="4000">
              <a:effectLst/>
              <a:latin typeface="Helvetica Neue"/>
              <a:ea typeface="Helvetica Neue"/>
              <a:cs typeface="Helvetica Neue"/>
              <a:sym typeface="Helvetica Neue"/>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4000"/>
          </a:p>
          <a:p>
            <a:pPr marL="0" marR="0" lvl="0" indent="0" algn="l" defTabSz="914400" rtl="0" eaLnBrk="1" fontAlgn="auto" latinLnBrk="0" hangingPunct="1">
              <a:lnSpc>
                <a:spcPct val="115000"/>
              </a:lnSpc>
              <a:spcBef>
                <a:spcPts val="0"/>
              </a:spcBef>
              <a:spcAft>
                <a:spcPts val="800"/>
              </a:spcAft>
              <a:buClrTx/>
              <a:buSzTx/>
              <a:buFontTx/>
              <a:buNone/>
              <a:tabLst/>
              <a:defRPr/>
            </a:pPr>
            <a:r>
              <a:rPr lang="en-US" sz="4000"/>
              <a:t>How does the use of disparaging terms have a negative impact on individuals and the mission? </a:t>
            </a:r>
            <a:r>
              <a:rPr lang="en-US" sz="4000" b="1">
                <a:effectLst/>
                <a:latin typeface="Helvetica Neue"/>
                <a:ea typeface="Helvetica Neue"/>
                <a:cs typeface="Helvetica Neue"/>
                <a:sym typeface="Helvetica Neue"/>
              </a:rPr>
              <a:t>(Take 1-2 students’ answers)</a:t>
            </a:r>
            <a:endParaRPr lang="en-US" sz="4000">
              <a:effectLst/>
              <a:latin typeface="Helvetica Neue"/>
              <a:ea typeface="Helvetica Neue"/>
              <a:cs typeface="Helvetica Neue"/>
              <a:sym typeface="Helvetica Neue"/>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4000" b="1"/>
          </a:p>
          <a:p>
            <a:pPr marL="0" marR="0" lvl="0" indent="0" algn="l" defTabSz="914400" rtl="0" eaLnBrk="1" fontAlgn="auto" latinLnBrk="0" hangingPunct="1">
              <a:lnSpc>
                <a:spcPct val="115000"/>
              </a:lnSpc>
              <a:spcBef>
                <a:spcPts val="0"/>
              </a:spcBef>
              <a:spcAft>
                <a:spcPts val="800"/>
              </a:spcAft>
              <a:buClrTx/>
              <a:buSzTx/>
              <a:buFontTx/>
              <a:buNone/>
              <a:tabLst/>
              <a:defRPr/>
            </a:pPr>
            <a:r>
              <a:rPr lang="en-US" sz="4000"/>
              <a:t>As a leader, how do you ensure the use of disparaging terms will not be tolerated?</a:t>
            </a:r>
            <a:r>
              <a:rPr lang="en-US" sz="1800" b="1">
                <a:effectLst/>
                <a:latin typeface="Helvetica Neue"/>
                <a:ea typeface="Helvetica Neue"/>
                <a:cs typeface="Helvetica Neue"/>
                <a:sym typeface="Helvetica Neue"/>
              </a:rPr>
              <a:t> (Take 1-2 students’ answers)</a:t>
            </a:r>
            <a:endParaRPr lang="en-US" sz="1800">
              <a:effectLst/>
              <a:latin typeface="Helvetica Neue"/>
              <a:ea typeface="Helvetica Neue"/>
              <a:cs typeface="Helvetica Neue"/>
              <a:sym typeface="Helvetica Neue"/>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latin typeface="Calibri"/>
              <a:ea typeface="Calibri"/>
              <a:cs typeface="Calibri"/>
            </a:endParaRPr>
          </a:p>
        </p:txBody>
      </p:sp>
    </p:spTree>
    <p:extLst>
      <p:ext uri="{BB962C8B-B14F-4D97-AF65-F5344CB8AC3E}">
        <p14:creationId xmlns:p14="http://schemas.microsoft.com/office/powerpoint/2010/main" val="990981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a:effectLst/>
                <a:latin typeface="Helvetica Neue"/>
                <a:ea typeface="Helvetica Neue"/>
                <a:cs typeface="Helvetica Neue"/>
                <a:sym typeface="Helvetica Neue"/>
              </a:rPr>
              <a:t>Note: Show Slide </a:t>
            </a:r>
            <a:r>
              <a:rPr lang="en-US" sz="2200" b="1">
                <a:latin typeface="Helvetica Neue"/>
                <a:ea typeface="Helvetica Neue"/>
                <a:cs typeface="Helvetica Neue"/>
                <a:sym typeface="Helvetica Neue"/>
              </a:rPr>
              <a:t>22</a:t>
            </a:r>
            <a:r>
              <a:rPr lang="en-US" sz="2200" b="1">
                <a:effectLst/>
                <a:latin typeface="Helvetica Neue"/>
                <a:ea typeface="Helvetica Neue"/>
                <a:cs typeface="Helvetica Neue"/>
                <a:sym typeface="Helvetica Neue"/>
              </a:rPr>
              <a:t> – Retaliation</a:t>
            </a:r>
            <a:endParaRPr lang="en-US" sz="2200">
              <a:effectLst/>
              <a:latin typeface="Helvetica Neue"/>
              <a:ea typeface="Helvetica Neue"/>
              <a:cs typeface="Helvetica Neue"/>
              <a:sym typeface="Helvetica Neue"/>
            </a:endParaRPr>
          </a:p>
          <a:p>
            <a:r>
              <a:rPr lang="en-US" sz="2200">
                <a:effectLst/>
                <a:latin typeface="Helvetica Neue"/>
                <a:ea typeface="Helvetica Neue"/>
                <a:cs typeface="Helvetica Neue"/>
                <a:sym typeface="Helvetica Neue"/>
              </a:rPr>
              <a:t> </a:t>
            </a:r>
            <a:endParaRPr lang="en-US" sz="2200">
              <a:effectLst/>
              <a:latin typeface="Helvetica Neue"/>
              <a:ea typeface="Helvetica Neue"/>
              <a:cs typeface="Helvetica Neue"/>
            </a:endParaRPr>
          </a:p>
          <a:p>
            <a:r>
              <a:rPr lang="en-US" sz="2200" b="1">
                <a:effectLst/>
                <a:latin typeface="Helvetica Neue"/>
                <a:ea typeface="Helvetica Neue"/>
                <a:cs typeface="Helvetica Neue"/>
                <a:sym typeface="Helvetica Neue"/>
              </a:rPr>
              <a:t>Note: Inform students to reference Glossary Section II (Terms)</a:t>
            </a:r>
            <a:endParaRPr lang="en-US" sz="2200">
              <a:effectLst/>
              <a:latin typeface="Helvetica Neue"/>
              <a:ea typeface="Helvetica Neue"/>
              <a:cs typeface="Helvetica Neue"/>
              <a:sym typeface="Helvetica Neue"/>
            </a:endParaRPr>
          </a:p>
          <a:p>
            <a:r>
              <a:rPr lang="en-US" sz="2200" b="1">
                <a:effectLst/>
                <a:latin typeface="Helvetica Neue"/>
                <a:ea typeface="Helvetica Neue"/>
                <a:cs typeface="Helvetica Neue"/>
                <a:sym typeface="Helvetica Neue"/>
              </a:rPr>
              <a:t> </a:t>
            </a:r>
            <a:endParaRPr lang="en-US" sz="2200">
              <a:effectLst/>
              <a:latin typeface="Helvetica Neue"/>
              <a:ea typeface="Helvetica Neue"/>
              <a:cs typeface="Helvetica Neue"/>
              <a:sym typeface="Helvetica Neue"/>
            </a:endParaRPr>
          </a:p>
          <a:p>
            <a:r>
              <a:rPr lang="en-US" sz="2200">
                <a:effectLst/>
                <a:latin typeface="Helvetica Neue"/>
                <a:ea typeface="Helvetica Neue"/>
                <a:cs typeface="Helvetica Neue"/>
                <a:sym typeface="Helvetica Neue"/>
              </a:rPr>
              <a:t>Retaliation is any person subject to the UCMJ who wrongfully takes or threatens to take an adverse personnel action, or wrongfully withholds or threatens to withhold a favorable personnel action with the intent to discourage or retaliate against any person for reporting or planning to report a criminal offense, or making, or planning to make a protected communication. </a:t>
            </a:r>
          </a:p>
          <a:p>
            <a:endParaRPr lang="en-US" sz="2200">
              <a:effectLst/>
              <a:latin typeface="Helvetica Neue"/>
              <a:ea typeface="Helvetica Neue"/>
              <a:cs typeface="Helvetica Neue"/>
              <a:sym typeface="Helvetica Neue"/>
            </a:endParaRPr>
          </a:p>
          <a:p>
            <a:pPr marL="0" marR="0">
              <a:lnSpc>
                <a:spcPct val="115000"/>
              </a:lnSpc>
              <a:spcAft>
                <a:spcPts val="800"/>
              </a:spcAft>
            </a:pPr>
            <a:r>
              <a:rPr lang="en-US" sz="2400" b="1" u="sng" kern="100">
                <a:effectLst/>
                <a:latin typeface="Arial" panose="020B0604020202020204" pitchFamily="34" charset="0"/>
                <a:ea typeface="Aptos" panose="020B0004020202020204" pitchFamily="34" charset="0"/>
                <a:cs typeface="Times New Roman" panose="02020603050405020304" pitchFamily="18" charset="0"/>
              </a:rPr>
              <a:t>Retaliation Example:</a:t>
            </a:r>
          </a:p>
          <a:p>
            <a:pPr marL="0" marR="0">
              <a:lnSpc>
                <a:spcPct val="115000"/>
              </a:lnSpc>
              <a:spcAft>
                <a:spcPts val="800"/>
              </a:spcAft>
            </a:pPr>
            <a:r>
              <a:rPr lang="en-US" sz="2400" kern="100">
                <a:effectLst/>
                <a:latin typeface="Arial" panose="020B0604020202020204" pitchFamily="34" charset="0"/>
                <a:ea typeface="Aptos" panose="020B0004020202020204" pitchFamily="34" charset="0"/>
                <a:cs typeface="Times New Roman" panose="02020603050405020304" pitchFamily="18" charset="0"/>
              </a:rPr>
              <a:t>PVT Ellis tells PFC Carter they are going to file an IG complaint against PVT Morris for stalking. PFC Carter says “Don’t go to the IG yet, let us try to fix this for you first. If you become a problem-child no one will be able to hang out with you anymore".</a:t>
            </a:r>
          </a:p>
          <a:p>
            <a:pPr marL="0" marR="0">
              <a:lnSpc>
                <a:spcPct val="115000"/>
              </a:lnSpc>
              <a:spcAft>
                <a:spcPts val="800"/>
              </a:spcAft>
            </a:pPr>
            <a:endParaRPr lang="en-US" sz="2400" b="1" u="sng" kern="10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2400" b="1" u="sng" kern="100">
                <a:effectLst/>
                <a:latin typeface="Arial" panose="020B0604020202020204" pitchFamily="34" charset="0"/>
                <a:ea typeface="Aptos" panose="020B0004020202020204" pitchFamily="34" charset="0"/>
                <a:cs typeface="Times New Roman" panose="02020603050405020304" pitchFamily="18" charset="0"/>
              </a:rPr>
              <a:t>Suggested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kern="100">
                <a:effectLst/>
                <a:latin typeface="Arial" panose="020B0604020202020204" pitchFamily="34" charset="0"/>
                <a:ea typeface="Aptos" panose="020B0004020202020204" pitchFamily="34" charset="0"/>
                <a:cs typeface="Times New Roman" panose="02020603050405020304" pitchFamily="18" charset="0"/>
              </a:rPr>
              <a:t>How is the vignette an example of retaliation?</a:t>
            </a:r>
            <a:r>
              <a:rPr lang="en-US" sz="3600" b="1">
                <a:effectLst/>
                <a:latin typeface="Helvetica Neue"/>
                <a:ea typeface="Helvetica Neue"/>
                <a:cs typeface="Helvetica Neue"/>
                <a:sym typeface="Helvetica Neue"/>
              </a:rPr>
              <a:t> (Take 1-2 students’ answers)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a:effectLst/>
                <a:latin typeface="Helvetica Neue"/>
                <a:sym typeface="Helvetica Neue"/>
              </a:rPr>
              <a:t>- </a:t>
            </a:r>
            <a:r>
              <a:rPr lang="en-US" sz="3600" b="0">
                <a:effectLst/>
                <a:latin typeface="Helvetica Neue"/>
                <a:sym typeface="Helvetica Neue"/>
              </a:rPr>
              <a:t>PFC Carter is attempting PVT Ellis from filing an IG complaint.</a:t>
            </a:r>
            <a:endParaRPr lang="en-US" sz="36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a:t>What other reasons have you experienced or heard from others where they felt fearful of reporting?</a:t>
            </a:r>
            <a:r>
              <a:rPr lang="en-US" sz="3600" b="1">
                <a:effectLst/>
                <a:latin typeface="Helvetica Neue"/>
                <a:ea typeface="Helvetica Neue"/>
                <a:cs typeface="Helvetica Neue"/>
                <a:sym typeface="Helvetica Neue"/>
              </a:rPr>
              <a:t> (Take 1-2 students’ answers)</a:t>
            </a:r>
            <a:endParaRPr lang="en-US" sz="3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a:t>How can you prevent further occurrences of similar behaviors in your unit? As a leader, what appropriate action can you take to address and correct this issue?</a:t>
            </a:r>
            <a:r>
              <a:rPr lang="en-US" sz="3600" b="1">
                <a:effectLst/>
                <a:latin typeface="Helvetica Neue"/>
                <a:ea typeface="Helvetica Neue"/>
                <a:cs typeface="Helvetica Neue"/>
                <a:sym typeface="Helvetica Neue"/>
              </a:rPr>
              <a:t> (Take 1-2 students’ answers)</a:t>
            </a:r>
            <a:endParaRPr lang="en-US" sz="3600"/>
          </a:p>
          <a:p>
            <a:pPr>
              <a:buFont typeface="Arial" panose="020B0604020202020204" pitchFamily="34" charset="0"/>
              <a:buNone/>
            </a:pPr>
            <a:endParaRPr lang="en-US" sz="3600"/>
          </a:p>
          <a:p>
            <a:r>
              <a:rPr lang="en-US" sz="2200" b="1">
                <a:effectLst/>
                <a:latin typeface="Helvetica Neue"/>
                <a:ea typeface="Helvetica Neue"/>
                <a:cs typeface="Helvetica Neue"/>
                <a:sym typeface="Helvetica Neue"/>
              </a:rPr>
              <a:t>Ask: Does anyone know the difference between retaliation and reprisal?  (Take 1-2 students’ answers)</a:t>
            </a:r>
            <a:r>
              <a:rPr lang="en-US" sz="2200">
                <a:effectLst/>
                <a:latin typeface="Helvetica Neue"/>
                <a:ea typeface="Helvetica Neue"/>
                <a:cs typeface="Helvetica Neue"/>
                <a:sym typeface="Helvetica Neue"/>
              </a:rPr>
              <a:t> </a:t>
            </a:r>
            <a:endParaRPr lang="en-US" sz="2200">
              <a:effectLst/>
              <a:latin typeface="Helvetica Neue"/>
              <a:ea typeface="Helvetica Neue"/>
              <a:cs typeface="Helvetica Neue"/>
            </a:endParaRPr>
          </a:p>
        </p:txBody>
      </p:sp>
    </p:spTree>
    <p:extLst>
      <p:ext uri="{BB962C8B-B14F-4D97-AF65-F5344CB8AC3E}">
        <p14:creationId xmlns:p14="http://schemas.microsoft.com/office/powerpoint/2010/main" val="3059324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A2BEC-4413-F8C5-38E0-0E6A001AB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D5CBD-50D4-3CA4-BA4B-E1F3236D5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C0CD5-5F86-9896-A9F2-572EE083CE29}"/>
              </a:ext>
            </a:extLst>
          </p:cNvPr>
          <p:cNvSpPr>
            <a:spLocks noGrp="1"/>
          </p:cNvSpPr>
          <p:nvPr>
            <p:ph type="body" idx="1"/>
          </p:nvPr>
        </p:nvSpPr>
        <p:spPr/>
        <p:txBody>
          <a:bodyPr/>
          <a:lstStyle/>
          <a:p>
            <a:pPr marL="0" marR="0">
              <a:lnSpc>
                <a:spcPct val="115000"/>
              </a:lnSpc>
              <a:spcAft>
                <a:spcPts val="800"/>
              </a:spcAft>
            </a:pPr>
            <a:r>
              <a:rPr lang="en-US" sz="1800" b="1" kern="100">
                <a:effectLst/>
                <a:latin typeface="Arial" panose="020B0604020202020204" pitchFamily="34" charset="0"/>
                <a:ea typeface="Aptos" panose="020B0004020202020204" pitchFamily="34" charset="0"/>
                <a:cs typeface="Times New Roman" panose="02020603050405020304" pitchFamily="18" charset="0"/>
              </a:rPr>
              <a:t>Note: Show Slide 23 – Reprisal</a:t>
            </a:r>
          </a:p>
          <a:p>
            <a:pPr marL="0" marR="0">
              <a:lnSpc>
                <a:spcPct val="115000"/>
              </a:lnSpc>
              <a:spcAft>
                <a:spcPts val="800"/>
              </a:spcAft>
            </a:pPr>
            <a:endParaRPr lang="en-US" sz="1800" b="1" kern="10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a:effectLst/>
                <a:latin typeface="Helvetica Neue"/>
                <a:ea typeface="Helvetica Neue"/>
                <a:cs typeface="Helvetica Neue"/>
                <a:sym typeface="Helvetica Neue"/>
              </a:rPr>
              <a:t>Reprisal is taking or threatening to take an unfavorable personnel action, or withholding or threatening to withhold a favorable personnel action, or any other act of retaliation, against a Soldier or Family member, for making or preparing a formal MEO complaint, or against an alleged subject under investigation.</a:t>
            </a:r>
            <a:endParaRPr lang="en-US" sz="1800">
              <a:effectLst/>
              <a:latin typeface="Helvetica Neue"/>
              <a:ea typeface="Helvetica Neue"/>
              <a:cs typeface="Helvetica Neue"/>
            </a:endParaRPr>
          </a:p>
          <a:p>
            <a:pPr marL="0" marR="0">
              <a:lnSpc>
                <a:spcPct val="115000"/>
              </a:lnSpc>
              <a:spcAft>
                <a:spcPts val="800"/>
              </a:spcAft>
            </a:pPr>
            <a:endParaRPr lang="en-US" sz="1800" b="1" kern="10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a:effectLst/>
                <a:latin typeface="Arial" panose="020B0604020202020204" pitchFamily="34" charset="0"/>
                <a:ea typeface="Aptos" panose="020B0004020202020204" pitchFamily="34" charset="0"/>
                <a:cs typeface="Times New Roman" panose="02020603050405020304" pitchFamily="18" charset="0"/>
              </a:rPr>
              <a:t>​</a:t>
            </a:r>
            <a:r>
              <a:rPr lang="en-US" sz="1800" b="1" u="sng" kern="100">
                <a:effectLst/>
                <a:latin typeface="Arial" panose="020B0604020202020204" pitchFamily="34" charset="0"/>
                <a:ea typeface="Aptos" panose="020B0004020202020204" pitchFamily="34" charset="0"/>
                <a:cs typeface="Times New Roman" panose="02020603050405020304" pitchFamily="18" charset="0"/>
              </a:rPr>
              <a:t>Reprisal Example: </a:t>
            </a:r>
          </a:p>
          <a:p>
            <a:pPr marL="0" marR="0">
              <a:lnSpc>
                <a:spcPct val="115000"/>
              </a:lnSpc>
              <a:spcAft>
                <a:spcPts val="800"/>
              </a:spcAft>
            </a:pPr>
            <a:endParaRPr lang="en-US" sz="1800" b="1" u="sng" kern="10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a:latin typeface="Arial" panose="020B0604020202020204" pitchFamily="34" charset="0"/>
                <a:ea typeface="+mn-lt"/>
                <a:cs typeface="Arial" panose="020B0604020202020204" pitchFamily="34" charset="0"/>
              </a:rPr>
              <a:t>SGT Jones goes to EO and files a complaint of racial discrimination against MSG Williams. SGT Jones then receives a Letter of Reprimand (LOR) from a from his/her chain of command </a:t>
            </a:r>
            <a:r>
              <a:rPr lang="en-US" sz="1800" kern="100">
                <a:effectLst/>
                <a:latin typeface="Arial" panose="020B0604020202020204" pitchFamily="34" charset="0"/>
                <a:ea typeface="Aptos" panose="020B0004020202020204" pitchFamily="34" charset="0"/>
                <a:cs typeface="Times New Roman" panose="02020603050405020304" pitchFamily="18" charset="0"/>
              </a:rPr>
              <a:t>(rater, First Sergeant, Commander etc.)</a:t>
            </a:r>
            <a:r>
              <a:rPr lang="en-US" sz="1800">
                <a:latin typeface="Arial" panose="020B0604020202020204" pitchFamily="34" charset="0"/>
                <a:ea typeface="+mn-lt"/>
                <a:cs typeface="Arial" panose="020B0604020202020204" pitchFamily="34" charset="0"/>
              </a:rPr>
              <a:t>. The LOR states SGT Jones embarrassed the battalion by going outside the chain of command with their issue and for that she is receiving the LOR.</a:t>
            </a:r>
          </a:p>
          <a:p>
            <a:pPr marL="0" marR="0">
              <a:lnSpc>
                <a:spcPct val="115000"/>
              </a:lnSpc>
              <a:spcAft>
                <a:spcPts val="800"/>
              </a:spcAft>
            </a:pPr>
            <a:endParaRPr lang="en-US" sz="1800" kern="100">
              <a:effectLst/>
              <a:latin typeface="Arial" panose="020B0604020202020204" pitchFamily="34" charset="0"/>
              <a:ea typeface="Aptos" panose="020B0004020202020204" pitchFamily="34" charset="0"/>
              <a:cs typeface="Times New Roman" panose="02020603050405020304" pitchFamily="18" charset="0"/>
            </a:endParaRPr>
          </a:p>
          <a:p>
            <a:r>
              <a:rPr lang="en-US" sz="2200" b="1" u="sng">
                <a:effectLst/>
                <a:latin typeface="Helvetica Neue"/>
                <a:ea typeface="Helvetica Neue"/>
                <a:cs typeface="Helvetica Neue"/>
                <a:sym typeface="Helvetica Neue"/>
              </a:rPr>
              <a:t>Suggested Questions</a:t>
            </a:r>
            <a:r>
              <a:rPr lang="en-US" sz="2000" b="1" u="sng" kern="100">
                <a:effectLst/>
                <a:latin typeface="Arial" panose="020B0604020202020204" pitchFamily="34" charset="0"/>
                <a:ea typeface="Aptos" panose="020B0004020202020204" pitchFamily="34" charset="0"/>
                <a:cs typeface="Times New Roman" panose="02020603050405020304" pitchFamily="18" charset="0"/>
              </a:rPr>
              <a:t>:</a:t>
            </a:r>
            <a:endParaRPr lang="en-US" sz="2200">
              <a:effectLst/>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a:t>What should SGT Jones do next after receiving the LOR? </a:t>
            </a:r>
            <a:r>
              <a:rPr lang="en-US" sz="3600" b="1">
                <a:effectLst/>
                <a:latin typeface="Helvetica Neue"/>
                <a:ea typeface="Helvetica Neue"/>
                <a:cs typeface="Helvetica Neue"/>
                <a:sym typeface="Helvetica Neue"/>
              </a:rPr>
              <a:t>(Take 1-2 students’ answers)</a:t>
            </a:r>
            <a:endParaRPr lang="en-US" sz="3600"/>
          </a:p>
          <a:p>
            <a:pPr marL="0" indent="0">
              <a:buFontTx/>
              <a:buNone/>
            </a:pPr>
            <a:r>
              <a:rPr lang="en-US" sz="3600"/>
              <a:t>- It is the commander’s responsibility to establish and implement a reprisal plan to protect the complainant. SGT Jones can bring the issue to his/her EOA.</a:t>
            </a:r>
          </a:p>
          <a:p>
            <a:pPr marL="571500" indent="-571500">
              <a:buFontTx/>
              <a:buChar char="-"/>
            </a:pPr>
            <a:endParaRPr lang="en-US" sz="3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a:t>How should the chain of command treat SGT Jones after the discrimination complaint? </a:t>
            </a:r>
            <a:r>
              <a:rPr lang="en-US" sz="3600" b="1">
                <a:effectLst/>
                <a:latin typeface="Helvetica Neue"/>
                <a:ea typeface="Helvetica Neue"/>
                <a:cs typeface="Helvetica Neue"/>
                <a:sym typeface="Helvetica Neue"/>
              </a:rPr>
              <a:t>(Take 1-2 students’ answers)</a:t>
            </a:r>
            <a:endParaRPr lang="en-US" sz="360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a:t>- Again, it is the commander’s responsibility to establish and implement a reprisal plan to protect the complainant. The chain of command should not treat SGT Jones any different for filing a EO complaint.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a:t>In your own words, what is the difference between retaliation and reprisal?</a:t>
            </a:r>
            <a:r>
              <a:rPr lang="en-US" sz="2400" b="1">
                <a:effectLst/>
                <a:latin typeface="Helvetica Neue"/>
                <a:ea typeface="Helvetica Neue"/>
                <a:cs typeface="Helvetica Neue"/>
                <a:sym typeface="Helvetica Neue"/>
              </a:rPr>
              <a:t> (Take 1-2 students’ answers)</a:t>
            </a:r>
            <a:endParaRPr lang="en-US" sz="2400"/>
          </a:p>
          <a:p>
            <a:pPr>
              <a:buFont typeface="Arial" panose="020B0604020202020204" pitchFamily="34" charset="0"/>
              <a:buNone/>
            </a:pPr>
            <a:endParaRPr lang="en-US" sz="220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90467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Transition Slide</a:t>
            </a:r>
          </a:p>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11CFA5B-39FE-4C0C-BB77-698C860ABA92}" type="slidenum">
              <a:rPr lang="en-US" smtClean="0"/>
              <a:t>24</a:t>
            </a:fld>
            <a:endParaRPr lang="en-US"/>
          </a:p>
        </p:txBody>
      </p:sp>
    </p:spTree>
    <p:extLst>
      <p:ext uri="{BB962C8B-B14F-4D97-AF65-F5344CB8AC3E}">
        <p14:creationId xmlns:p14="http://schemas.microsoft.com/office/powerpoint/2010/main" val="3181522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799B2-BA11-41D1-A565-4B41644E3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48677-68B1-7D8C-521B-6D64E9C78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FBE89-FB62-1C39-9FDE-AD3E0DA45406}"/>
              </a:ext>
            </a:extLst>
          </p:cNvPr>
          <p:cNvSpPr>
            <a:spLocks noGrp="1"/>
          </p:cNvSpPr>
          <p:nvPr>
            <p:ph type="body" idx="1"/>
          </p:nvPr>
        </p:nvSpPr>
        <p:spPr/>
        <p:txBody>
          <a:bodyPr/>
          <a:lstStyle/>
          <a:p>
            <a:r>
              <a:rPr lang="en-US" sz="2200" b="1">
                <a:effectLst/>
                <a:latin typeface="Helvetica Neue"/>
                <a:ea typeface="Helvetica Neue"/>
                <a:cs typeface="Helvetica Neue"/>
                <a:sym typeface="Helvetica Neue"/>
              </a:rPr>
              <a:t>Note: Show Slide </a:t>
            </a:r>
            <a:r>
              <a:rPr lang="en-US" sz="2200" b="1">
                <a:latin typeface="Helvetica Neue"/>
                <a:ea typeface="Helvetica Neue"/>
                <a:cs typeface="Helvetica Neue"/>
                <a:sym typeface="Helvetica Neue"/>
              </a:rPr>
              <a:t>25</a:t>
            </a:r>
            <a:r>
              <a:rPr lang="en-US" sz="2200" b="1">
                <a:effectLst/>
                <a:latin typeface="Helvetica Neue"/>
                <a:ea typeface="Helvetica Neue"/>
                <a:cs typeface="Helvetica Neue"/>
                <a:sym typeface="Helvetica Neue"/>
              </a:rPr>
              <a:t> – Defense Organizational Climate Survey (DEOCS)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Arial" panose="020B0604020202020204" pitchFamily="34" charset="0"/>
              </a:rPr>
              <a:t>Instructor Note: Encourage participation in the DEOCS. This is an opportunity for Soldier’s voices to be heard.</a:t>
            </a:r>
          </a:p>
          <a:p>
            <a:endParaRPr lang="en-US" sz="2200" b="1">
              <a:effectLst/>
              <a:latin typeface="Helvetica Neue"/>
              <a:ea typeface="Helvetica Neue"/>
              <a:cs typeface="Helvetica Neue"/>
              <a:sym typeface="Helvetica Neue"/>
            </a:endParaRPr>
          </a:p>
          <a:p>
            <a:endParaRPr lang="en-US" sz="2200" b="1">
              <a:effectLst/>
              <a:latin typeface="Helvetica Neue"/>
              <a:ea typeface="Helvetica Neue"/>
              <a:cs typeface="Helvetica Neue"/>
              <a:sym typeface="Helvetica Neue"/>
            </a:endParaRPr>
          </a:p>
          <a:p>
            <a:pPr marL="0" indent="0">
              <a:buFont typeface="Arial" panose="020B0604020202020204" pitchFamily="34" charset="0"/>
              <a:buNone/>
            </a:pPr>
            <a:r>
              <a:rPr lang="en-US" sz="2400">
                <a:latin typeface="Arial" panose="020B0604020202020204" pitchFamily="34" charset="0"/>
                <a:cs typeface="Arial" panose="020B0604020202020204" pitchFamily="34" charset="0"/>
              </a:rPr>
              <a:t>- The DEOCS is a larger part of the continuous Command Climate Assessment (CCA) , which provides commanders with the information needed to </a:t>
            </a:r>
            <a:r>
              <a:rPr lang="en-US" sz="2400" b="1">
                <a:latin typeface="Arial" panose="020B0604020202020204" pitchFamily="34" charset="0"/>
                <a:cs typeface="Arial" panose="020B0604020202020204" pitchFamily="34" charset="0"/>
              </a:rPr>
              <a:t>identify key areas of strength or concern and take recommended follow-up actions</a:t>
            </a:r>
            <a:r>
              <a:rPr lang="en-US" sz="2400">
                <a:latin typeface="Arial" panose="020B0604020202020204" pitchFamily="34" charset="0"/>
                <a:cs typeface="Arial" panose="020B0604020202020204" pitchFamily="34" charset="0"/>
              </a:rPr>
              <a:t> to move the needle on critical climate issues and catalyze improvement across the strategic target outcomes. </a:t>
            </a:r>
          </a:p>
          <a:p>
            <a:pPr marL="0" indent="0">
              <a:buFont typeface="Arial" panose="020B0604020202020204" pitchFamily="34" charset="0"/>
              <a:buNone/>
            </a:pPr>
            <a:r>
              <a:rPr lang="en-US" sz="2400">
                <a:latin typeface="Arial" panose="020B0604020202020204" pitchFamily="34" charset="0"/>
                <a:ea typeface="Batang"/>
                <a:cs typeface="Arial" panose="020B0604020202020204" pitchFamily="34" charset="0"/>
              </a:rPr>
              <a:t>- The DEOCS is a Congressionally mandated unit-level climate survey that is available to all military commanders and DoD Civilian organization leaders. </a:t>
            </a:r>
          </a:p>
          <a:p>
            <a:pPr marL="0" indent="0">
              <a:buFont typeface="Arial" panose="020B0604020202020204" pitchFamily="34" charset="0"/>
              <a:buNone/>
            </a:pPr>
            <a:r>
              <a:rPr lang="en-US" sz="2400">
                <a:latin typeface="Arial" panose="020B0604020202020204" pitchFamily="34" charset="0"/>
                <a:ea typeface="Batang"/>
                <a:cs typeface="Arial" panose="020B0604020202020204" pitchFamily="34" charset="0"/>
              </a:rPr>
              <a:t>- The survey collects information on unit climate, harassment and discrimination, and other aspects of organizational climate.</a:t>
            </a:r>
          </a:p>
          <a:p>
            <a:pPr marL="0" indent="0">
              <a:buFont typeface="Arial" panose="020B0604020202020204" pitchFamily="34" charset="0"/>
              <a:buNone/>
            </a:pPr>
            <a:r>
              <a:rPr lang="en-US" sz="2400">
                <a:latin typeface="Arial" panose="020B0604020202020204" pitchFamily="34" charset="0"/>
                <a:cs typeface="Arial" panose="020B0604020202020204" pitchFamily="34" charset="0"/>
              </a:rPr>
              <a:t>- The DEOCS measures climate factors that increase or decrease the likelihood of the strategic target outcomes.</a:t>
            </a:r>
            <a:endParaRPr lang="en-US" sz="600">
              <a:latin typeface="Arial" panose="020B0604020202020204" pitchFamily="34" charset="0"/>
              <a:cs typeface="Arial" panose="020B0604020202020204" pitchFamily="34" charset="0"/>
            </a:endParaRPr>
          </a:p>
          <a:p>
            <a:endParaRPr lang="en-US" sz="220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015171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a:t>Note: Show Slide 26</a:t>
            </a:r>
            <a:endParaRPr lang="en-US"/>
          </a:p>
          <a:p>
            <a:endParaRPr lang="en-US" b="1"/>
          </a:p>
          <a:p>
            <a:pPr marL="75565" marR="135890">
              <a:lnSpc>
                <a:spcPct val="115000"/>
              </a:lnSpc>
              <a:spcBef>
                <a:spcPts val="1020"/>
              </a:spcBef>
            </a:pPr>
            <a:r>
              <a:rPr lang="en-US" sz="1800" b="1">
                <a:effectLst/>
                <a:latin typeface="Arial" panose="020B0604020202020204" pitchFamily="34" charset="0"/>
                <a:ea typeface="Arial" panose="020B0604020202020204" pitchFamily="34" charset="0"/>
              </a:rPr>
              <a:t>Instructors Note: </a:t>
            </a:r>
            <a:r>
              <a:rPr lang="en-US" sz="1800">
                <a:effectLst/>
                <a:latin typeface="Arial" panose="020B0604020202020204" pitchFamily="34" charset="0"/>
                <a:ea typeface="Arial" panose="020B0604020202020204" pitchFamily="34" charset="0"/>
              </a:rPr>
              <a:t>Reread the TLO and ask the audience for any questions/clarifications.</a:t>
            </a:r>
            <a:r>
              <a:rPr lang="en-US" sz="1800" spc="-8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Additionally,</a:t>
            </a:r>
            <a:r>
              <a:rPr lang="en-US" sz="1800" spc="-4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provided</a:t>
            </a:r>
            <a:r>
              <a:rPr lang="en-US" sz="1800"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audience</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with</a:t>
            </a:r>
            <a:r>
              <a:rPr lang="en-US" sz="1800"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points</a:t>
            </a:r>
            <a:r>
              <a:rPr lang="en-US" sz="1800" spc="-3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of</a:t>
            </a:r>
            <a:r>
              <a:rPr lang="en-US" sz="1800"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contacts</a:t>
            </a:r>
            <a:r>
              <a:rPr lang="en-US" sz="1800" spc="-3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for</a:t>
            </a:r>
            <a:r>
              <a:rPr lang="en-US" sz="1800"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local unit EOAs and EOLs, as well as any relevant installation MEO information.</a:t>
            </a:r>
          </a:p>
          <a:p>
            <a:pPr marL="75565" marR="135890">
              <a:lnSpc>
                <a:spcPct val="115000"/>
              </a:lnSpc>
              <a:spcBef>
                <a:spcPts val="790"/>
              </a:spcBef>
            </a:pPr>
            <a:r>
              <a:rPr lang="en-US" sz="1800" b="1">
                <a:effectLst/>
                <a:latin typeface="Arial" panose="020B0604020202020204" pitchFamily="34" charset="0"/>
                <a:ea typeface="Arial" panose="020B0604020202020204" pitchFamily="34" charset="0"/>
              </a:rPr>
              <a:t>Closing:</a:t>
            </a:r>
            <a:r>
              <a:rPr lang="en-US" sz="1800" b="1"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The</a:t>
            </a:r>
            <a:r>
              <a:rPr lang="en-US" sz="1800" spc="-7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Army</a:t>
            </a:r>
            <a:r>
              <a:rPr lang="en-US" sz="1800" spc="-1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must</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continue</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to</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acquire</a:t>
            </a:r>
            <a:r>
              <a:rPr lang="en-US" sz="1800" spc="-3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and</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retain</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exceptional</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talent</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to</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support</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its national security role and enhance the total force.</a:t>
            </a:r>
            <a:r>
              <a:rPr lang="en-US" sz="1800" spc="-3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As an organization focused on elite performance, the</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Army will improve its position as an employer of choice for potential Soldiers and Civilians and reach untapped communities and agencies where recruiting is</a:t>
            </a:r>
            <a:r>
              <a:rPr lang="en-US" sz="1800" spc="-1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less</a:t>
            </a:r>
            <a:r>
              <a:rPr lang="en-US" sz="1800" spc="-1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than</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optimal.</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By</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implementing</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and</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adhering</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to</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the</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lesson</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learned</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IAW</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the</a:t>
            </a:r>
            <a:r>
              <a:rPr lang="en-US" sz="1800" spc="-8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Army Equal</a:t>
            </a:r>
            <a:r>
              <a:rPr lang="en-US" sz="1800" spc="-4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Opportunity</a:t>
            </a:r>
            <a:r>
              <a:rPr lang="en-US" sz="1800"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Policy,</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the</a:t>
            </a:r>
            <a:r>
              <a:rPr lang="en-US" sz="1800" spc="-8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Army</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succeeds</a:t>
            </a:r>
            <a:r>
              <a:rPr lang="en-US" sz="1800"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and</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remains</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competitive</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in</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the</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current</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war for talent occurring among the corporate, government, and academic sectors.</a:t>
            </a:r>
          </a:p>
          <a:p>
            <a:r>
              <a:rPr lang="en-US"/>
              <a:t> </a:t>
            </a:r>
          </a:p>
          <a:p>
            <a:endParaRPr lang="en-US"/>
          </a:p>
          <a:p>
            <a:endParaRPr lang="en-US">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11CFA5B-39FE-4C0C-BB77-698C860ABA92}" type="slidenum">
              <a:rPr lang="en-US" smtClean="0"/>
              <a:t>26</a:t>
            </a:fld>
            <a:endParaRPr lang="en-US"/>
          </a:p>
        </p:txBody>
      </p:sp>
    </p:spTree>
    <p:extLst>
      <p:ext uri="{BB962C8B-B14F-4D97-AF65-F5344CB8AC3E}">
        <p14:creationId xmlns:p14="http://schemas.microsoft.com/office/powerpoint/2010/main" val="176862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Show Slide 3: Agenda</a:t>
            </a:r>
            <a:endParaRPr lang="en-US" dirty="0"/>
          </a:p>
          <a:p>
            <a:endParaRPr lang="en-US" b="1" dirty="0"/>
          </a:p>
          <a:p>
            <a:r>
              <a:rPr lang="en-US" b="1" dirty="0"/>
              <a:t>Instructor Notes </a:t>
            </a:r>
            <a:r>
              <a:rPr lang="en-US" dirty="0"/>
              <a:t>- The agenda for today's training includes an overview of the purpose and goals of the Army’s Military Equal Opportunity (MEO) Program, as well as MEO policy. Additionally, we will review the responsibilities of Commanders and MEO professionals, types of complaints,  and Harassment and Prevention Response. Lastly, we will review key definitions and Command Climate Assessments. We will reserve time at the end of the training for questions.</a:t>
            </a:r>
          </a:p>
          <a:p>
            <a:endParaRPr lang="en-US" dirty="0">
              <a:ea typeface="Calibri"/>
              <a:cs typeface="Calibri"/>
            </a:endParaRPr>
          </a:p>
          <a:p>
            <a:r>
              <a:rPr lang="en-US" b="1" dirty="0"/>
              <a:t>Instructor Lead-in: </a:t>
            </a:r>
            <a:r>
              <a:rPr lang="en-US" dirty="0"/>
              <a:t>As Soldiers, you directly affect the Equal Opportunity Program in your unit. A unit that has no tolerance for violations of dignity and respect of its members will be a successful unit. You are key to a successful Equal Opportunity Program and a positive command climate.</a:t>
            </a:r>
            <a:endParaRPr lang="en-US" dirty="0">
              <a:ea typeface="Calibri"/>
              <a:cs typeface="Calibri"/>
            </a:endParaRP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11CFA5B-39FE-4C0C-BB77-698C860ABA92}" type="slidenum">
              <a:rPr lang="en-US" smtClean="0"/>
              <a:t>3</a:t>
            </a:fld>
            <a:endParaRPr lang="en-US"/>
          </a:p>
        </p:txBody>
      </p:sp>
    </p:spTree>
    <p:extLst>
      <p:ext uri="{BB962C8B-B14F-4D97-AF65-F5344CB8AC3E}">
        <p14:creationId xmlns:p14="http://schemas.microsoft.com/office/powerpoint/2010/main" val="424822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 4 MEO Purpose and Program Goals (Reference </a:t>
            </a:r>
            <a:r>
              <a:rPr lang="en-US" sz="2200" b="1" dirty="0">
                <a:latin typeface="Helvetica Neue"/>
                <a:ea typeface="Helvetica Neue"/>
                <a:cs typeface="Helvetica Neue"/>
                <a:sym typeface="Helvetica Neue"/>
              </a:rPr>
              <a:t>AR 600-20, para 6-1</a:t>
            </a:r>
            <a:r>
              <a:rPr lang="en-US" sz="2200" b="1" dirty="0">
                <a:effectLst/>
                <a:latin typeface="Helvetica Neue"/>
                <a:ea typeface="Helvetica Neue"/>
                <a:cs typeface="Helvetica Neue"/>
                <a:sym typeface="Helvetica Neue"/>
              </a:rPr>
              <a: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Helvetica Neue"/>
                <a:cs typeface="Helvetica Neue"/>
                <a:sym typeface="Helvetica Neue"/>
              </a:rPr>
              <a:t>MEO Purpose - </a:t>
            </a:r>
            <a:r>
              <a:rPr lang="en-US" sz="2000" dirty="0">
                <a:latin typeface="+mn-lt"/>
              </a:rPr>
              <a:t>The MEO Program formulates, directs, and sustains a comprehensive effort to maximize human potential and to ensure fair treatment for all Soldiers based solely on merit, performance, and potential in support of readiness</a:t>
            </a:r>
            <a:endParaRPr lang="en-US" sz="2000" dirty="0">
              <a:latin typeface="+mn-lt"/>
              <a:ea typeface="Calibri" panose="020F0502020204030204"/>
              <a:cs typeface="Calibri" panose="020F0502020204030204"/>
            </a:endParaRPr>
          </a:p>
          <a:p>
            <a:endParaRPr lang="en-US" sz="2000" dirty="0">
              <a:effectLst/>
              <a:latin typeface="+mn-lt"/>
              <a:ea typeface="Helvetica Neue"/>
              <a:cs typeface="Helvetica Neue"/>
              <a:sym typeface="Helvetica Neue"/>
            </a:endParaRPr>
          </a:p>
          <a:p>
            <a:r>
              <a:rPr lang="en-US" sz="2000" dirty="0">
                <a:effectLst/>
                <a:latin typeface="+mn-lt"/>
                <a:ea typeface="Helvetica Neue"/>
                <a:cs typeface="Helvetica Neue"/>
                <a:sym typeface="Helvetica Neue"/>
              </a:rPr>
              <a:t>Commanders are responsible for sustaining a positive EO climate within their units. </a:t>
            </a:r>
          </a:p>
          <a:p>
            <a:endParaRPr lang="en-US" sz="2000" dirty="0">
              <a:effectLst/>
              <a:latin typeface="+mn-lt"/>
              <a:ea typeface="Helvetica Neue"/>
              <a:cs typeface="Helvetica Neue"/>
              <a:sym typeface="Helvetica Neue"/>
            </a:endParaRPr>
          </a:p>
          <a:p>
            <a:r>
              <a:rPr lang="en-US" sz="2000" dirty="0">
                <a:effectLst/>
                <a:latin typeface="+mn-lt"/>
                <a:ea typeface="Helvetica Neue"/>
                <a:cs typeface="Helvetica Neue"/>
                <a:sym typeface="Helvetica Neue"/>
              </a:rPr>
              <a:t>Specifically, the goals of the MEO Program are to:</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a. Build and maintain a cohesive, combat ready Army which is focused and determined to accomplish its mission.</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b. Provide support to Soldiers, both on and off-post, and within the limits of the laws of localities, states, and host nations.</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c. Ensure MEO exists for all Soldiers.</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d. Ensure every Soldier is treated with dignity and respect.</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e. Support commanders at all levels and MEO professionals (EO PMs, EO SGMs, EO advisors; and EO specialists (RA/USAR)) and EO Leaders (EOLs) who are responsible for the execution of MEO policies in their units, organizations, and agencies. </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a:t>
            </a:r>
            <a:endParaRPr lang="en-US" sz="2000" dirty="0">
              <a:effectLst/>
              <a:latin typeface="+mn-lt"/>
              <a:ea typeface="Helvetica Neue"/>
              <a:cs typeface="Helvetica Neue"/>
            </a:endParaRPr>
          </a:p>
          <a:p>
            <a:r>
              <a:rPr lang="en-US" sz="2000" dirty="0">
                <a:effectLst/>
                <a:latin typeface="+mn-lt"/>
                <a:ea typeface="Helvetica Neue"/>
                <a:cs typeface="Helvetica Neue"/>
                <a:sym typeface="Helvetica Neue"/>
              </a:rPr>
              <a:t> </a:t>
            </a:r>
            <a:endParaRPr lang="en-US" sz="2000" dirty="0">
              <a:effectLst/>
              <a:latin typeface="+mn-lt"/>
              <a:ea typeface="Helvetica Neue"/>
              <a:cs typeface="Helvetica Neue"/>
            </a:endParaRPr>
          </a:p>
          <a:p>
            <a:r>
              <a:rPr lang="en-US" sz="2000" b="1" dirty="0">
                <a:effectLst/>
                <a:latin typeface="+mn-lt"/>
                <a:ea typeface="Helvetica Neue"/>
                <a:cs typeface="Helvetica Neue"/>
                <a:sym typeface="Helvetica Neue"/>
              </a:rPr>
              <a:t>Ask: How you think Soldiers should be evaluated in the military. (Take 1-2 students’ answers)</a:t>
            </a:r>
            <a:endParaRPr lang="en-US" sz="2000" dirty="0">
              <a:effectLst/>
              <a:latin typeface="+mn-lt"/>
              <a:ea typeface="Helvetica Neue"/>
              <a:cs typeface="Helvetica Neue"/>
              <a:sym typeface="Helvetica Neue"/>
            </a:endParaRPr>
          </a:p>
          <a:p>
            <a:endParaRPr lang="en-US" dirty="0"/>
          </a:p>
        </p:txBody>
      </p:sp>
    </p:spTree>
    <p:extLst>
      <p:ext uri="{BB962C8B-B14F-4D97-AF65-F5344CB8AC3E}">
        <p14:creationId xmlns:p14="http://schemas.microsoft.com/office/powerpoint/2010/main" val="39663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5 – MEO Policy (1 of 2)</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Note: Instruct the students to reference AR 600-20 paragraph 6-2 to identify and discuss key elements of the EO policy.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pPr marL="0" indent="0">
              <a:buNone/>
            </a:pPr>
            <a:r>
              <a:rPr lang="en-US" sz="2200" dirty="0">
                <a:effectLst/>
                <a:latin typeface="Helvetica Neue"/>
                <a:ea typeface="Helvetica Neue"/>
                <a:cs typeface="Helvetica Neue"/>
                <a:sym typeface="Helvetica Neue"/>
              </a:rPr>
              <a:t>1. Commanders and organizational leaders will foster and maintain positive command climates. </a:t>
            </a:r>
          </a:p>
          <a:p>
            <a:pPr marL="457200" indent="-457200">
              <a:buAutoNum type="arabicPeriod"/>
            </a:pPr>
            <a:endParaRPr lang="en-US" sz="2200" dirty="0">
              <a:effectLst/>
              <a:latin typeface="Helvetica Neue"/>
              <a:ea typeface="Helvetica Neue"/>
              <a:cs typeface="Helvetica Neue"/>
              <a:sym typeface="Helvetica Neue"/>
            </a:endParaRPr>
          </a:p>
          <a:p>
            <a:pPr marL="0" indent="0">
              <a:buNone/>
            </a:pPr>
            <a:r>
              <a:rPr lang="en-US" sz="2200" dirty="0">
                <a:effectLst/>
                <a:latin typeface="Helvetica Neue"/>
                <a:ea typeface="Helvetica Neue"/>
                <a:cs typeface="Helvetica Neue"/>
                <a:sym typeface="Helvetica Neue"/>
              </a:rPr>
              <a:t>2. A positive command climate is an environment free from personal, social, or institutional barriers that prevent Soldiers from rising to the highest level of responsibility for which they are qualified. </a:t>
            </a:r>
            <a:r>
              <a:rPr lang="en-US" sz="2200" b="1" dirty="0">
                <a:effectLst/>
                <a:latin typeface="Helvetica Neue"/>
                <a:ea typeface="Helvetica Neue"/>
                <a:cs typeface="Helvetica Neue"/>
                <a:sym typeface="Helvetica Neue"/>
              </a:rPr>
              <a:t>Soldiers are to be evaluated on individual merit, performance, and potential.</a:t>
            </a:r>
            <a:r>
              <a:rPr lang="en-US" sz="2200" dirty="0">
                <a:effectLst/>
                <a:latin typeface="Helvetica Neue"/>
                <a:ea typeface="Helvetica Neue"/>
                <a:cs typeface="Helvetica Neue"/>
                <a:sym typeface="Helvetica Neue"/>
              </a:rPr>
              <a:t> </a:t>
            </a:r>
          </a:p>
          <a:p>
            <a:pPr marL="457200" indent="-457200">
              <a:buAutoNum type="arabicPeriod"/>
            </a:pPr>
            <a:endParaRPr lang="en-US" sz="2200" dirty="0">
              <a:effectLst/>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charset="0"/>
                <a:ea typeface="Arial" charset="0"/>
                <a:cs typeface="Arial" charset="0"/>
              </a:rPr>
              <a:t>3. The chain of command will promote, support, and enforce MEO and Harassment Prevention and Response programs.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4. The Army will provide an environment that is free of unlawful discrimination.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Discrimination occurs when someone, or a group of people, </a:t>
            </a:r>
            <a:r>
              <a:rPr lang="en-US" sz="2200" b="1" dirty="0">
                <a:effectLst/>
                <a:latin typeface="Helvetica Neue"/>
                <a:ea typeface="Helvetica Neue"/>
                <a:cs typeface="Helvetica Neue"/>
                <a:sym typeface="Helvetica Neue"/>
              </a:rPr>
              <a:t>is harassed which includes hazing and bullying, intimidated, insulted, humiliated, or is treated less favorably than another person or group, because of their race, color, sex (to include pregnancy), national origin, religion, or sexual orientation</a:t>
            </a:r>
            <a:r>
              <a:rPr lang="en-US" sz="2200" dirty="0">
                <a:effectLst/>
                <a:latin typeface="Helvetica Neue"/>
                <a:ea typeface="Helvetica Neue"/>
                <a:cs typeface="Helvetica Neue"/>
                <a:sym typeface="Helvetica Neue"/>
              </a:rPr>
              <a:t>. It includes use of disparaging terms with respect to a person’s race, color, sex (</a:t>
            </a:r>
            <a:r>
              <a:rPr lang="en-US" sz="2200" b="0" dirty="0">
                <a:effectLst/>
                <a:latin typeface="Helvetica Neue"/>
                <a:ea typeface="Helvetica Neue"/>
                <a:cs typeface="Helvetica Neue"/>
                <a:sym typeface="Helvetica Neue"/>
              </a:rPr>
              <a:t>to include pregnancy</a:t>
            </a:r>
            <a:r>
              <a:rPr lang="en-US" sz="2200" dirty="0">
                <a:effectLst/>
                <a:latin typeface="Helvetica Neue"/>
                <a:ea typeface="Helvetica Neue"/>
                <a:cs typeface="Helvetica Neue"/>
                <a:sym typeface="Helvetica Neue"/>
              </a:rPr>
              <a:t>), national origin, religion, or sexual orientation which contributes to a hostile work environment.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 </a:t>
            </a:r>
            <a:r>
              <a:rPr lang="en-US" sz="2400" dirty="0">
                <a:latin typeface="Arial" charset="0"/>
                <a:ea typeface="Arial" charset="0"/>
                <a:cs typeface="Arial" charset="0"/>
              </a:rPr>
              <a:t>When discrimination is alleged, commanders will take immediate and appropriate action to investigate the allegations and correct any unlawful discriminatory practices.</a:t>
            </a: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19841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6 – MEO Policy (2 of 2)</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pPr marL="0" indent="0">
              <a:buFont typeface="Arial" panose="020B0604020202020204" pitchFamily="34" charset="0"/>
              <a:buNone/>
              <a:defRPr sz="3000" b="0">
                <a:latin typeface="Helvetica"/>
                <a:ea typeface="Helvetica"/>
                <a:cs typeface="Helvetica"/>
                <a:sym typeface="Helvetica"/>
              </a:defRPr>
            </a:pPr>
            <a:r>
              <a:rPr lang="en-US" sz="2000" dirty="0">
                <a:latin typeface="Arial" charset="0"/>
                <a:ea typeface="Arial" charset="0"/>
                <a:cs typeface="Arial" charset="0"/>
              </a:rPr>
              <a:t>The operational language of the Army is English. Commanders may require Army personnel to use English when performing official duties but may not require the use of English for personal communications which are unrelated to official duties.</a:t>
            </a:r>
          </a:p>
          <a:p>
            <a:pPr>
              <a:defRPr sz="3000" b="0">
                <a:latin typeface="Helvetica"/>
                <a:ea typeface="Helvetica"/>
                <a:cs typeface="Helvetica"/>
                <a:sym typeface="Helvetica"/>
              </a:defRPr>
            </a:pPr>
            <a:endParaRPr lang="en-US" sz="2000" dirty="0">
              <a:latin typeface="Arial" charset="0"/>
              <a:ea typeface="Arial" charset="0"/>
              <a:cs typeface="Arial" charset="0"/>
            </a:endParaRPr>
          </a:p>
          <a:p>
            <a:pPr marL="0" indent="0">
              <a:buFont typeface="Arial" panose="020B0604020202020204" pitchFamily="34" charset="0"/>
              <a:buNone/>
              <a:defRPr sz="3000" b="0">
                <a:latin typeface="Helvetica"/>
                <a:ea typeface="Helvetica"/>
                <a:cs typeface="Helvetica"/>
                <a:sym typeface="Helvetica"/>
              </a:defRPr>
            </a:pPr>
            <a:r>
              <a:rPr lang="en-US" sz="2000" dirty="0">
                <a:latin typeface="Arial" panose="020B0604020202020204" pitchFamily="34" charset="0"/>
                <a:cs typeface="Arial" panose="020B0604020202020204" pitchFamily="34" charset="0"/>
              </a:rPr>
              <a:t>Violations of MEO and Harassment Prevention and Response policies may result in disciplinary action under the UCMJ, Arts. 92, 133, or 134.</a:t>
            </a:r>
          </a:p>
          <a:p>
            <a:pPr>
              <a:defRPr sz="3000" b="0">
                <a:latin typeface="Helvetica"/>
                <a:ea typeface="Helvetica"/>
                <a:cs typeface="Helvetica"/>
                <a:sym typeface="Helvetica"/>
              </a:defRPr>
            </a:pPr>
            <a:endParaRPr 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defRPr sz="3000" b="0">
                <a:latin typeface="Helvetica"/>
                <a:ea typeface="Helvetica"/>
                <a:cs typeface="Helvetica"/>
                <a:sym typeface="Helvetica"/>
              </a:defRPr>
            </a:pPr>
            <a:r>
              <a:rPr lang="en-US" sz="2000" dirty="0">
                <a:latin typeface="Arial" charset="0"/>
                <a:ea typeface="Arial" charset="0"/>
                <a:cs typeface="Arial" charset="0"/>
              </a:rPr>
              <a:t>MEO policies apply to work, living, and recreational environments (including both on and off-post housing). </a:t>
            </a:r>
          </a:p>
          <a:p>
            <a:pPr>
              <a:defRPr sz="3000" b="0">
                <a:latin typeface="Helvetica"/>
                <a:ea typeface="Helvetica"/>
                <a:cs typeface="Helvetica"/>
                <a:sym typeface="Helvetica"/>
              </a:defRPr>
            </a:pPr>
            <a:endParaRPr lang="en-US" sz="2000" dirty="0">
              <a:latin typeface="Arial" charset="0"/>
              <a:cs typeface="Arial" charset="0"/>
            </a:endParaRPr>
          </a:p>
          <a:p>
            <a:pPr marL="0" indent="0">
              <a:buFont typeface="Arial" panose="020B0604020202020204" pitchFamily="34" charset="0"/>
              <a:buNone/>
              <a:defRPr sz="3000" b="0">
                <a:latin typeface="Helvetica"/>
                <a:ea typeface="Helvetica"/>
                <a:cs typeface="Helvetica"/>
                <a:sym typeface="Helvetica"/>
              </a:defRPr>
            </a:pPr>
            <a:r>
              <a:rPr lang="en-US" sz="2000" dirty="0">
                <a:latin typeface="Arial" panose="020B0604020202020204" pitchFamily="34" charset="0"/>
                <a:cs typeface="Arial" panose="020B0604020202020204" pitchFamily="34" charset="0"/>
              </a:rPr>
              <a:t>Members of the Army will not:</a:t>
            </a:r>
          </a:p>
          <a:p>
            <a:pPr marL="342900" indent="-342900">
              <a:buFontTx/>
              <a:buChar char="-"/>
              <a:defRPr sz="3000" b="0">
                <a:latin typeface="Helvetica"/>
                <a:ea typeface="Helvetica"/>
                <a:cs typeface="Helvetica"/>
                <a:sym typeface="Helvetica"/>
              </a:defRPr>
            </a:pPr>
            <a:r>
              <a:rPr lang="en-US" sz="2000" dirty="0">
                <a:latin typeface="Arial" panose="020B0604020202020204" pitchFamily="34" charset="0"/>
                <a:cs typeface="Arial" panose="020B0604020202020204" pitchFamily="34" charset="0"/>
              </a:rPr>
              <a:t>Retaliate against a member who files a discrimination or harassment complaint.</a:t>
            </a:r>
          </a:p>
          <a:p>
            <a:pPr marL="342900" indent="-342900">
              <a:buFontTx/>
              <a:buChar char="-"/>
              <a:defRPr sz="3000" b="0">
                <a:latin typeface="Helvetica"/>
                <a:ea typeface="Helvetica"/>
                <a:cs typeface="Helvetica"/>
                <a:sym typeface="Helvetica"/>
              </a:defRPr>
            </a:pPr>
            <a:r>
              <a:rPr lang="en-US" sz="2000" dirty="0">
                <a:latin typeface="Arial" panose="020B0604020202020204" pitchFamily="34" charset="0"/>
                <a:cs typeface="Arial" panose="020B0604020202020204" pitchFamily="34" charset="0"/>
              </a:rPr>
              <a:t>Knowingly make a false accusation of discrimination.</a:t>
            </a:r>
          </a:p>
          <a:p>
            <a:pPr marL="342900" indent="-342900">
              <a:buFontTx/>
              <a:buChar char="-"/>
              <a:defRPr sz="3000" b="0">
                <a:latin typeface="Helvetica"/>
                <a:ea typeface="Helvetica"/>
                <a:cs typeface="Helvetica"/>
                <a:sym typeface="Helvetica"/>
              </a:defRPr>
            </a:pPr>
            <a:r>
              <a:rPr lang="en-US" sz="2000" dirty="0">
                <a:latin typeface="Arial" panose="020B0604020202020204" pitchFamily="34" charset="0"/>
                <a:cs typeface="Arial" panose="020B0604020202020204" pitchFamily="34" charset="0"/>
              </a:rPr>
              <a:t>While in a supervisory or command position, condone or ignore discrimination, harassment, disparaging terms, or hostile work environment</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Ask: Has any student experienced or aware of retaliation to an individual who filed a discrimination complaint? Or any person that made a false accusation of discrimination? (Take 1-2 students’ answers)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120320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7 – Commander Responsibilities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Note: Inform students to reference chapter 6, para 6-10.</a:t>
            </a:r>
          </a:p>
          <a:p>
            <a:r>
              <a:rPr lang="en-US" sz="2200" b="1" dirty="0">
                <a:effectLst/>
                <a:latin typeface="Helvetica Neue"/>
                <a:ea typeface="Helvetica Neue"/>
                <a:cs typeface="Helvetica Neue"/>
                <a:sym typeface="Helvetica Neue"/>
              </a:rPr>
              <a:t>Notes: Acknowledge there are more responsibilities for commanders not listed in the regulation.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Commanders at all levels will:</a:t>
            </a:r>
          </a:p>
          <a:p>
            <a:pPr marL="457200" indent="-457200">
              <a:buFont typeface="+mj-lt"/>
              <a:buAutoNum type="arabicPeriod"/>
            </a:pPr>
            <a:r>
              <a:rPr lang="en-US" sz="2400" b="1" dirty="0">
                <a:latin typeface="Arial" panose="020B0604020202020204" pitchFamily="34" charset="0"/>
                <a:cs typeface="Arial" panose="020B0604020202020204" pitchFamily="34" charset="0"/>
              </a:rPr>
              <a:t>Promote a positive command climate </a:t>
            </a:r>
            <a:r>
              <a:rPr lang="en-US" sz="2400" dirty="0">
                <a:latin typeface="Arial" panose="020B0604020202020204" pitchFamily="34" charset="0"/>
                <a:cs typeface="Arial" panose="020B0604020202020204" pitchFamily="34" charset="0"/>
              </a:rPr>
              <a:t>through personal example and </a:t>
            </a:r>
            <a:r>
              <a:rPr lang="en-US" sz="2400" b="1" dirty="0">
                <a:latin typeface="Arial" panose="020B0604020202020204" pitchFamily="34" charset="0"/>
                <a:cs typeface="Arial" panose="020B0604020202020204" pitchFamily="34" charset="0"/>
              </a:rPr>
              <a:t>command emphasis. </a:t>
            </a:r>
          </a:p>
          <a:p>
            <a:pPr marL="457200" indent="-457200">
              <a:buFont typeface="+mj-lt"/>
              <a:buAutoNum type="arabicPeriod"/>
            </a:pPr>
            <a:r>
              <a:rPr lang="en-US" sz="2400" b="1" dirty="0">
                <a:latin typeface="Arial" panose="020B0604020202020204" pitchFamily="34" charset="0"/>
                <a:cs typeface="Arial" panose="020B0604020202020204" pitchFamily="34" charset="0"/>
              </a:rPr>
              <a:t>Establish effective MEO and Harassment Prevention and Response objectives </a:t>
            </a:r>
            <a:r>
              <a:rPr lang="en-US" sz="2400" dirty="0">
                <a:latin typeface="Arial" panose="020B0604020202020204" pitchFamily="34" charset="0"/>
                <a:cs typeface="Arial" panose="020B0604020202020204" pitchFamily="34" charset="0"/>
              </a:rPr>
              <a:t>and ensure applied in every command policy, action, and program at all levels of command.</a:t>
            </a:r>
          </a:p>
          <a:p>
            <a:pPr marL="457200" indent="-457200">
              <a:buFont typeface="+mj-lt"/>
              <a:buAutoNum type="arabicPeriod"/>
            </a:pPr>
            <a:r>
              <a:rPr lang="en-US" sz="2400" dirty="0">
                <a:latin typeface="Arial" panose="020B0604020202020204" pitchFamily="34" charset="0"/>
                <a:cs typeface="Arial" panose="020B0604020202020204" pitchFamily="34" charset="0"/>
              </a:rPr>
              <a:t>Ensure that MEO and </a:t>
            </a:r>
            <a:r>
              <a:rPr lang="en-US" sz="2400" b="1" dirty="0">
                <a:latin typeface="Arial" panose="020B0604020202020204" pitchFamily="34" charset="0"/>
                <a:cs typeface="Arial" panose="020B0604020202020204" pitchFamily="34" charset="0"/>
              </a:rPr>
              <a:t>harassment complaints are promptly investigated in a fair, impartial manner, and are appropriately resolved without fear of reprisal, intimidation, or retaliation</a:t>
            </a:r>
            <a:r>
              <a:rPr lang="en-US" sz="2400" dirty="0">
                <a:latin typeface="Arial" panose="020B0604020202020204" pitchFamily="34" charset="0"/>
                <a:cs typeface="Arial" panose="020B0604020202020204" pitchFamily="34" charset="0"/>
              </a:rPr>
              <a:t>.</a:t>
            </a:r>
          </a:p>
          <a:p>
            <a:pPr marL="457200" indent="-457200">
              <a:buFont typeface="+mj-lt"/>
              <a:buAutoNum type="arabicPeriod"/>
            </a:pPr>
            <a:r>
              <a:rPr lang="en-US" sz="2400" dirty="0">
                <a:latin typeface="Arial" panose="020B0604020202020204" pitchFamily="34" charset="0"/>
                <a:cs typeface="Arial" panose="020B0604020202020204" pitchFamily="34" charset="0"/>
              </a:rPr>
              <a:t>Assess the organizational climate and at the outset and periodically during command tenure.</a:t>
            </a:r>
          </a:p>
          <a:p>
            <a:pPr marL="457200" indent="-457200">
              <a:buFont typeface="+mj-lt"/>
              <a:buAutoNum type="arabicPeriod"/>
            </a:pPr>
            <a:r>
              <a:rPr lang="en-US" sz="2400" b="1" dirty="0">
                <a:latin typeface="Arial" panose="020B0604020202020204" pitchFamily="34" charset="0"/>
                <a:cs typeface="Arial" panose="020B0604020202020204" pitchFamily="34" charset="0"/>
              </a:rPr>
              <a:t>Provide adequate facilities</a:t>
            </a:r>
            <a:r>
              <a:rPr lang="en-US" sz="2400" dirty="0">
                <a:latin typeface="Arial" panose="020B0604020202020204" pitchFamily="34" charset="0"/>
                <a:cs typeface="Arial" panose="020B0604020202020204" pitchFamily="34" charset="0"/>
              </a:rPr>
              <a:t>, logistical support, and resources to effectively manage and operate the MEO Program effectively. EO facilities must be </a:t>
            </a:r>
            <a:r>
              <a:rPr lang="en-US" sz="2400" b="1" dirty="0">
                <a:latin typeface="Arial" panose="020B0604020202020204" pitchFamily="34" charset="0"/>
                <a:cs typeface="Arial" panose="020B0604020202020204" pitchFamily="34" charset="0"/>
              </a:rPr>
              <a:t>easily accessible, present a welcoming atmosphere, and ensure privacy.</a:t>
            </a:r>
          </a:p>
          <a:p>
            <a:pPr marL="457200" indent="-457200">
              <a:buFont typeface="+mj-lt"/>
              <a:buAutoNum type="arabicPeriod"/>
            </a:pPr>
            <a:r>
              <a:rPr lang="en-US" sz="2400" dirty="0">
                <a:latin typeface="Helvetica Neue"/>
                <a:ea typeface="Helvetica Neue"/>
                <a:cs typeface="Helvetica Neue"/>
                <a:sym typeface="Helvetica Neue"/>
              </a:rPr>
              <a:t>R</a:t>
            </a:r>
            <a:r>
              <a:rPr lang="en-US" sz="2400" dirty="0">
                <a:effectLst/>
                <a:latin typeface="Helvetica Neue"/>
                <a:ea typeface="Helvetica Neue"/>
                <a:cs typeface="Helvetica Neue"/>
                <a:sym typeface="Helvetica Neue"/>
              </a:rPr>
              <a:t>esponsible for the DA Civilian Equal Employment Opportunity (EEO) Program which provides equal opportunity in employment for all DA Civilian employees and prohibits discrimination in employment because of race, color, religion, sex, national origin, age, disability, or reprisal.</a:t>
            </a:r>
          </a:p>
          <a:p>
            <a:pPr marL="457200" indent="-457200">
              <a:buFont typeface="+mj-lt"/>
              <a:buAutoNum type="arabicPeriod"/>
            </a:pPr>
            <a:endParaRPr lang="en-US" sz="2400" u="sng" dirty="0">
              <a:effectLst/>
              <a:latin typeface="Helvetica Neue"/>
              <a:cs typeface="Arial" panose="020B0604020202020204" pitchFamily="34" charset="0"/>
              <a:sym typeface="Helvetica Neue"/>
            </a:endParaRPr>
          </a:p>
          <a:p>
            <a:r>
              <a:rPr lang="en-US" sz="2800" u="sng" dirty="0">
                <a:latin typeface="Arial" panose="020B0604020202020204" pitchFamily="34" charset="0"/>
                <a:cs typeface="Arial" panose="020B0604020202020204" pitchFamily="34" charset="0"/>
              </a:rPr>
              <a:t>Battalion and Company (or equivalent) commanders will </a:t>
            </a:r>
          </a:p>
          <a:p>
            <a:pPr marL="457200" indent="-457200">
              <a:buFont typeface="+mj-lt"/>
              <a:buAutoNum type="arabicPeriod"/>
            </a:pPr>
            <a:r>
              <a:rPr lang="en-US" sz="3600" dirty="0">
                <a:latin typeface="Arial" panose="020B0604020202020204" pitchFamily="34" charset="0"/>
                <a:cs typeface="Arial" panose="020B0604020202020204" pitchFamily="34" charset="0"/>
              </a:rPr>
              <a:t>Appoint </a:t>
            </a:r>
            <a:r>
              <a:rPr lang="en-US" sz="3600" b="1" dirty="0">
                <a:latin typeface="Arial" panose="020B0604020202020204" pitchFamily="34" charset="0"/>
                <a:cs typeface="Arial" panose="020B0604020202020204" pitchFamily="34" charset="0"/>
              </a:rPr>
              <a:t>two EOLs </a:t>
            </a:r>
            <a:r>
              <a:rPr lang="en-US" sz="3600"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primary and alternate</a:t>
            </a:r>
            <a:r>
              <a:rPr lang="en-US" sz="3600" dirty="0">
                <a:latin typeface="Arial" panose="020B0604020202020204" pitchFamily="34" charset="0"/>
                <a:cs typeface="Arial" panose="020B0604020202020204" pitchFamily="34" charset="0"/>
              </a:rPr>
              <a:t>) in their units in the rank of SGT (P) through CPT. </a:t>
            </a:r>
            <a:endParaRPr lang="en-US" sz="3600" u="sng" dirty="0">
              <a:latin typeface="Arial" panose="020B0604020202020204" pitchFamily="34" charset="0"/>
              <a:cs typeface="Arial" panose="020B0604020202020204" pitchFamily="34" charset="0"/>
            </a:endParaRPr>
          </a:p>
          <a:p>
            <a:pPr marL="457200" indent="-457200">
              <a:buFont typeface="+mj-lt"/>
              <a:buAutoNum type="arabicPeriod"/>
            </a:pPr>
            <a:r>
              <a:rPr lang="en-US" sz="3600" dirty="0">
                <a:latin typeface="Arial" panose="020B0604020202020204" pitchFamily="34" charset="0"/>
                <a:cs typeface="Arial" panose="020B0604020202020204" pitchFamily="34" charset="0"/>
              </a:rPr>
              <a:t>Ensure the EOLs attend the Equal Opportunity Leaders Course (EOLC) prior to performing their duties.</a:t>
            </a:r>
            <a:endParaRPr lang="en-US" sz="3600" u="sng" dirty="0">
              <a:latin typeface="Arial" panose="020B0604020202020204" pitchFamily="34" charset="0"/>
              <a:cs typeface="Arial" panose="020B0604020202020204" pitchFamily="34" charset="0"/>
            </a:endParaRPr>
          </a:p>
          <a:p>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Ask: What are the EO professionals' responsibilities? (Take 1-2 students’ answers)</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72253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Note: Show Slide 8 – MEO Professional Responsibilities</a:t>
            </a:r>
          </a:p>
          <a:p>
            <a:r>
              <a:rPr lang="en-US" sz="2200" b="1" dirty="0">
                <a:effectLst/>
                <a:latin typeface="Helvetica Neue"/>
                <a:ea typeface="Helvetica Neue"/>
                <a:cs typeface="Helvetica Neue"/>
                <a:sym typeface="Helvetica Neue"/>
              </a:rPr>
              <a:t>Note: These are only a few of the responsibilities listed and there are a total of 28 responsibilities listed in this regulation.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400" b="1" u="sng" dirty="0">
                <a:latin typeface="Arial" panose="020B0604020202020204" pitchFamily="34" charset="0"/>
                <a:cs typeface="Arial" panose="020B0604020202020204" pitchFamily="34" charset="0"/>
              </a:rPr>
              <a:t>EO Program Managers, EO SGMs, EO Advisors and EO Specialist (RA/USAR)</a:t>
            </a:r>
            <a:endParaRPr lang="en-US" sz="2400" u="sng" dirty="0">
              <a:latin typeface="Arial" panose="020B0604020202020204" pitchFamily="34" charset="0"/>
              <a:cs typeface="Arial" panose="020B0604020202020204" pitchFamily="34" charset="0"/>
            </a:endParaRPr>
          </a:p>
          <a:p>
            <a:pPr marL="342900" indent="-342900">
              <a:buFont typeface="+mj-lt"/>
              <a:buAutoNum type="arabicPeriod"/>
            </a:pPr>
            <a:r>
              <a:rPr lang="en-US" sz="2400" dirty="0">
                <a:latin typeface="Arial" panose="020B0604020202020204" pitchFamily="34" charset="0"/>
                <a:cs typeface="Arial" panose="020B0604020202020204" pitchFamily="34" charset="0"/>
              </a:rPr>
              <a:t>Provide senior leaders with information and guidance on MEO Program and Harassment Prevention and Response Program, policies, areas of concern, and processes. </a:t>
            </a:r>
          </a:p>
          <a:p>
            <a:pPr marL="342900" indent="-342900">
              <a:buFont typeface="+mj-lt"/>
              <a:buAutoNum type="arabicPeriod"/>
            </a:pPr>
            <a:r>
              <a:rPr lang="en-US" sz="2400" b="1" dirty="0">
                <a:latin typeface="Arial" panose="020B0604020202020204" pitchFamily="34" charset="0"/>
                <a:cs typeface="Arial" panose="020B0604020202020204" pitchFamily="34" charset="0"/>
              </a:rPr>
              <a:t>Serve as command’s subject matter expert for policies and procedures relating to both</a:t>
            </a:r>
            <a:r>
              <a:rPr lang="en-US" sz="2400" dirty="0">
                <a:latin typeface="Arial" panose="020B0604020202020204" pitchFamily="34" charset="0"/>
                <a:cs typeface="Arial" panose="020B0604020202020204" pitchFamily="34" charset="0"/>
              </a:rPr>
              <a:t>.</a:t>
            </a:r>
            <a:endParaRPr lang="en-US" sz="2400" u="sng" dirty="0">
              <a:latin typeface="Arial" panose="020B0604020202020204" pitchFamily="34" charset="0"/>
              <a:cs typeface="Arial" panose="020B0604020202020204" pitchFamily="34" charset="0"/>
            </a:endParaRPr>
          </a:p>
          <a:p>
            <a:pPr marL="342900" indent="-342900">
              <a:buFont typeface="+mj-lt"/>
              <a:buAutoNum type="arabicPeriod"/>
            </a:pPr>
            <a:r>
              <a:rPr lang="en-US" sz="2400" dirty="0">
                <a:latin typeface="Arial" panose="020B0604020202020204" pitchFamily="34" charset="0"/>
                <a:cs typeface="Arial" panose="020B0604020202020204" pitchFamily="34" charset="0"/>
              </a:rPr>
              <a:t>Ensure both MEO Programs and Harassment Prevention and Response Program comply with Army and DoD policies, and applicable law.</a:t>
            </a:r>
            <a:endParaRPr lang="en-US" sz="2400" u="sng" dirty="0">
              <a:latin typeface="Arial" panose="020B0604020202020204" pitchFamily="34" charset="0"/>
              <a:cs typeface="Arial" panose="020B0604020202020204" pitchFamily="34" charset="0"/>
            </a:endParaRPr>
          </a:p>
          <a:p>
            <a:pPr marL="342900" indent="-342900">
              <a:buFont typeface="+mj-lt"/>
              <a:buAutoNum type="arabicPeriod"/>
            </a:pPr>
            <a:r>
              <a:rPr lang="en-US" sz="2400" b="1" dirty="0">
                <a:latin typeface="Arial" panose="020B0604020202020204" pitchFamily="34" charset="0"/>
                <a:cs typeface="Arial" panose="020B0604020202020204" pitchFamily="34" charset="0"/>
              </a:rPr>
              <a:t>Receive, process, and/or respond to complaints</a:t>
            </a:r>
            <a:r>
              <a:rPr lang="en-US" sz="2400" dirty="0">
                <a:latin typeface="Arial" panose="020B0604020202020204" pitchFamily="34" charset="0"/>
                <a:cs typeface="Arial" panose="020B0604020202020204" pitchFamily="34" charset="0"/>
              </a:rPr>
              <a:t>. </a:t>
            </a:r>
          </a:p>
          <a:p>
            <a:pPr marL="342900" indent="-342900">
              <a:buFont typeface="+mj-lt"/>
              <a:buAutoNum type="arabicPeriod"/>
            </a:pPr>
            <a:r>
              <a:rPr lang="en-US" sz="2400" dirty="0">
                <a:latin typeface="Arial" panose="020B0604020202020204" pitchFamily="34" charset="0"/>
                <a:cs typeface="Arial" panose="020B0604020202020204" pitchFamily="34" charset="0"/>
              </a:rPr>
              <a:t>Assist commanders with MEO and Harassment Prevention and Response training and briefings.</a:t>
            </a:r>
          </a:p>
          <a:p>
            <a:pPr marL="342900" indent="-342900">
              <a:buFont typeface="+mj-lt"/>
              <a:buAutoNum type="arabicPeriod"/>
            </a:pPr>
            <a:r>
              <a:rPr lang="en-US" sz="2400" b="1" dirty="0">
                <a:latin typeface="Arial" panose="020B0604020202020204" pitchFamily="34" charset="0"/>
                <a:cs typeface="Arial" panose="020B0604020202020204" pitchFamily="34" charset="0"/>
              </a:rPr>
              <a:t>Conduct quarterly MEO professional development training for all MEO professionals and EOLs assigned to their command/area of responsibility.</a:t>
            </a:r>
          </a:p>
          <a:p>
            <a:pPr marL="342900" indent="-342900">
              <a:buFont typeface="+mj-lt"/>
              <a:buAutoNum type="arabicPeriod"/>
            </a:pPr>
            <a:r>
              <a:rPr lang="en-US" sz="2400" dirty="0">
                <a:latin typeface="Arial" panose="020B0604020202020204" pitchFamily="34" charset="0"/>
                <a:cs typeface="Arial" panose="020B0604020202020204" pitchFamily="34" charset="0"/>
              </a:rPr>
              <a:t>Establish and maintain effective channels of communication with MEO professionals, EOLs, and EEO professionals.</a:t>
            </a:r>
          </a:p>
          <a:p>
            <a:pPr marL="342900" indent="-342900">
              <a:buFont typeface="+mj-lt"/>
              <a:buAutoNum type="arabicPeriod"/>
            </a:pPr>
            <a:endParaRPr lang="en-US" sz="2400" dirty="0">
              <a:latin typeface="Arial" panose="020B0604020202020204" pitchFamily="34" charset="0"/>
              <a:cs typeface="Arial" panose="020B0604020202020204" pitchFamily="34" charset="0"/>
            </a:endParaRPr>
          </a:p>
          <a:p>
            <a:r>
              <a:rPr lang="en-US" sz="2400" b="1" u="sng" dirty="0">
                <a:latin typeface="Arial" panose="020B0604020202020204" pitchFamily="34" charset="0"/>
                <a:cs typeface="Arial" panose="020B0604020202020204" pitchFamily="34" charset="0"/>
              </a:rPr>
              <a:t>Battalion and Company Level EOLs</a:t>
            </a:r>
            <a:endParaRPr lang="en-US" sz="2400" dirty="0">
              <a:latin typeface="Arial" panose="020B0604020202020204" pitchFamily="34" charset="0"/>
              <a:cs typeface="Arial" panose="020B0604020202020204" pitchFamily="34" charset="0"/>
            </a:endParaRPr>
          </a:p>
          <a:p>
            <a:pPr marL="342900" indent="-342900">
              <a:buFont typeface="+mj-lt"/>
              <a:buAutoNum type="arabicPeriod"/>
            </a:pPr>
            <a:r>
              <a:rPr lang="en-US" sz="2400" b="1" dirty="0">
                <a:latin typeface="Arial" panose="020B0604020202020204" pitchFamily="34" charset="0"/>
                <a:cs typeface="Arial" panose="020B0604020202020204" pitchFamily="34" charset="0"/>
              </a:rPr>
              <a:t>Maintain a unit level </a:t>
            </a:r>
            <a:r>
              <a:rPr lang="en-US" sz="2400" dirty="0">
                <a:latin typeface="Arial" panose="020B0604020202020204" pitchFamily="34" charset="0"/>
                <a:cs typeface="Arial" panose="020B0604020202020204" pitchFamily="34" charset="0"/>
              </a:rPr>
              <a:t>MEO and Harassment Prevention and Response </a:t>
            </a:r>
            <a:r>
              <a:rPr lang="en-US" sz="2400" b="1" dirty="0">
                <a:latin typeface="Arial" panose="020B0604020202020204" pitchFamily="34" charset="0"/>
                <a:cs typeface="Arial" panose="020B0604020202020204" pitchFamily="34" charset="0"/>
              </a:rPr>
              <a:t>bulletin board.</a:t>
            </a:r>
          </a:p>
          <a:p>
            <a:pPr marL="342900" indent="-342900">
              <a:buFont typeface="+mj-lt"/>
              <a:buAutoNum type="arabicPeriod"/>
            </a:pPr>
            <a:r>
              <a:rPr lang="en-US" sz="2400" dirty="0">
                <a:latin typeface="Arial" panose="020B0604020202020204" pitchFamily="34" charset="0"/>
                <a:cs typeface="Arial" panose="020B0604020202020204" pitchFamily="34" charset="0"/>
              </a:rPr>
              <a:t>Establish and maintain liaison with other EOLs and supporting MEO professionals.</a:t>
            </a:r>
          </a:p>
          <a:p>
            <a:pPr marL="342900" indent="-342900">
              <a:buFont typeface="+mj-lt"/>
              <a:buAutoNum type="arabicPeriod"/>
            </a:pPr>
            <a:r>
              <a:rPr lang="en-US" sz="2400" b="1" dirty="0">
                <a:latin typeface="Arial" panose="020B0604020202020204" pitchFamily="34" charset="0"/>
                <a:cs typeface="Arial" panose="020B0604020202020204" pitchFamily="34" charset="0"/>
              </a:rPr>
              <a:t>Assist MEO professionals </a:t>
            </a:r>
            <a:r>
              <a:rPr lang="en-US" sz="2400" dirty="0">
                <a:latin typeface="Arial" panose="020B0604020202020204" pitchFamily="34" charset="0"/>
                <a:cs typeface="Arial" panose="020B0604020202020204" pitchFamily="34" charset="0"/>
              </a:rPr>
              <a:t>with planning and executing Army Heritage Month activities. </a:t>
            </a:r>
          </a:p>
          <a:p>
            <a:pPr marL="342900" indent="-342900">
              <a:buFont typeface="+mj-lt"/>
              <a:buAutoNum type="arabicPeriod"/>
            </a:pPr>
            <a:r>
              <a:rPr lang="en-US" sz="2400" dirty="0">
                <a:latin typeface="Arial" panose="020B0604020202020204" pitchFamily="34" charset="0"/>
                <a:cs typeface="Arial" panose="020B0604020202020204" pitchFamily="34" charset="0"/>
              </a:rPr>
              <a:t>Refer all informal and formal complainants to a MEO professional.</a:t>
            </a:r>
          </a:p>
          <a:p>
            <a:pPr marL="342900" indent="-342900">
              <a:buFont typeface="+mj-lt"/>
              <a:buAutoNum type="arabicPeriod"/>
            </a:pPr>
            <a:r>
              <a:rPr lang="en-US" sz="2400" b="1" dirty="0">
                <a:latin typeface="Arial" panose="020B0604020202020204" pitchFamily="34" charset="0"/>
                <a:cs typeface="Arial" panose="020B0604020202020204" pitchFamily="34" charset="0"/>
              </a:rPr>
              <a:t>EOLs on appointment orders may assist in conducting </a:t>
            </a:r>
            <a:r>
              <a:rPr lang="en-US" sz="2400" dirty="0">
                <a:latin typeface="Arial" panose="020B0604020202020204" pitchFamily="34" charset="0"/>
                <a:cs typeface="Arial" panose="020B0604020202020204" pitchFamily="34" charset="0"/>
              </a:rPr>
              <a:t>MEO and Harassment Prevention and Response training; </a:t>
            </a:r>
            <a:r>
              <a:rPr lang="en-US" sz="2400" b="1" dirty="0">
                <a:latin typeface="Arial" panose="020B0604020202020204" pitchFamily="34" charset="0"/>
                <a:cs typeface="Arial" panose="020B0604020202020204" pitchFamily="34" charset="0"/>
              </a:rPr>
              <a:t>additional training products will be vetted and approved by the MEO professional and unit commander prior to executing the training.</a:t>
            </a:r>
            <a:endParaRPr lang="en-US" sz="2400" dirty="0"/>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Ask: Can anyone tell me the types of MEO complaints? (Take 1-2 students’ answers)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13297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Slide</a:t>
            </a:r>
          </a:p>
          <a:p>
            <a:r>
              <a:rPr lang="en-US" sz="1800" b="1" i="1">
                <a:effectLst/>
                <a:latin typeface="Arial" panose="020B0604020202020204" pitchFamily="34" charset="0"/>
                <a:ea typeface="Arial" panose="020B0604020202020204" pitchFamily="34" charset="0"/>
              </a:rPr>
              <a:t>Ask:</a:t>
            </a:r>
            <a:r>
              <a:rPr lang="en-US" sz="1800" b="1" i="1" spc="-40">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Can</a:t>
            </a:r>
            <a:r>
              <a:rPr lang="en-US" sz="1800" i="1" spc="-20">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anyone</a:t>
            </a:r>
            <a:r>
              <a:rPr lang="en-US" sz="1800" i="1" spc="-20">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tell</a:t>
            </a:r>
            <a:r>
              <a:rPr lang="en-US" sz="1800" i="1" spc="-35">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me</a:t>
            </a:r>
            <a:r>
              <a:rPr lang="en-US" sz="1800" i="1" spc="-10">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the</a:t>
            </a:r>
            <a:r>
              <a:rPr lang="en-US" sz="1800" i="1" spc="-25">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types</a:t>
            </a:r>
            <a:r>
              <a:rPr lang="en-US" sz="1800" i="1" spc="-25">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of</a:t>
            </a:r>
            <a:r>
              <a:rPr lang="en-US" sz="1800" i="1" spc="-10">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MEO</a:t>
            </a:r>
            <a:r>
              <a:rPr lang="en-US" sz="1800" i="1" spc="-15">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complaints?</a:t>
            </a:r>
            <a:r>
              <a:rPr lang="en-US" sz="1800" i="1" spc="-20">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(Take</a:t>
            </a:r>
            <a:r>
              <a:rPr lang="en-US" sz="1800" i="1" spc="-20">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1-2</a:t>
            </a:r>
            <a:r>
              <a:rPr lang="en-US" sz="1800" i="1" spc="-15">
                <a:effectLst/>
                <a:latin typeface="Arial" panose="020B0604020202020204" pitchFamily="34" charset="0"/>
                <a:ea typeface="Arial" panose="020B0604020202020204" pitchFamily="34" charset="0"/>
              </a:rPr>
              <a:t> </a:t>
            </a:r>
            <a:r>
              <a:rPr lang="en-US" sz="1800" i="1">
                <a:effectLst/>
                <a:latin typeface="Arial" panose="020B0604020202020204" pitchFamily="34" charset="0"/>
                <a:ea typeface="Arial" panose="020B0604020202020204" pitchFamily="34" charset="0"/>
              </a:rPr>
              <a:t>students’</a:t>
            </a:r>
            <a:r>
              <a:rPr lang="en-US" sz="1800" i="1" spc="-80">
                <a:effectLst/>
                <a:latin typeface="Arial" panose="020B0604020202020204" pitchFamily="34" charset="0"/>
                <a:ea typeface="Arial" panose="020B0604020202020204" pitchFamily="34" charset="0"/>
              </a:rPr>
              <a:t> </a:t>
            </a:r>
            <a:r>
              <a:rPr lang="en-US" sz="1800" i="1" spc="-10">
                <a:effectLst/>
                <a:latin typeface="Arial" panose="020B0604020202020204" pitchFamily="34" charset="0"/>
                <a:ea typeface="Arial" panose="020B0604020202020204" pitchFamily="34" charset="0"/>
              </a:rPr>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Arial" panose="020B0604020202020204" pitchFamily="34" charset="0"/>
                <a:ea typeface="Arial" panose="020B0604020202020204" pitchFamily="34" charset="0"/>
              </a:rPr>
              <a:t>Note:</a:t>
            </a:r>
            <a:r>
              <a:rPr lang="en-US" sz="1800" b="1"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Explain</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that</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in</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this</a:t>
            </a:r>
            <a:r>
              <a:rPr lang="en-US" sz="1800" spc="-1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next</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lesson</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we</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will</a:t>
            </a:r>
            <a:r>
              <a:rPr lang="en-US" sz="1800" spc="-1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going</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over</a:t>
            </a:r>
            <a:r>
              <a:rPr lang="en-US" sz="1800" spc="-2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the</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different</a:t>
            </a:r>
            <a:r>
              <a:rPr lang="en-US" sz="1800" spc="-2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types</a:t>
            </a:r>
            <a:r>
              <a:rPr lang="en-US" sz="1800" spc="-1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of</a:t>
            </a:r>
            <a:r>
              <a:rPr lang="en-US" sz="1800" spc="-1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complaints and their investigation terms.</a:t>
            </a:r>
          </a:p>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11CFA5B-39FE-4C0C-BB77-698C860ABA92}" type="slidenum">
              <a:rPr lang="en-US" smtClean="0"/>
              <a:t>9</a:t>
            </a:fld>
            <a:endParaRPr lang="en-US"/>
          </a:p>
        </p:txBody>
      </p:sp>
    </p:spTree>
    <p:extLst>
      <p:ext uri="{BB962C8B-B14F-4D97-AF65-F5344CB8AC3E}">
        <p14:creationId xmlns:p14="http://schemas.microsoft.com/office/powerpoint/2010/main" val="40177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 name="Title 1">
            <a:extLst>
              <a:ext uri="{FF2B5EF4-FFF2-40B4-BE49-F238E27FC236}">
                <a16:creationId xmlns:a16="http://schemas.microsoft.com/office/drawing/2014/main" id="{A9EC7430-DA11-EEC7-1528-839CCECD9664}"/>
              </a:ext>
            </a:extLst>
          </p:cNvPr>
          <p:cNvSpPr>
            <a:spLocks noGrp="1"/>
          </p:cNvSpPr>
          <p:nvPr>
            <p:ph type="ctrTitle"/>
          </p:nvPr>
        </p:nvSpPr>
        <p:spPr>
          <a:xfrm>
            <a:off x="5229725" y="0"/>
            <a:ext cx="6400800" cy="548640"/>
          </a:xfrm>
          <a:prstGeom prst="rect">
            <a:avLst/>
          </a:prstGeom>
        </p:spPr>
        <p:txBody>
          <a:bodyPr anchor="ctr">
            <a:noAutofit/>
          </a:bodyPr>
          <a:lstStyle>
            <a:lvl1pPr algn="ctr">
              <a:defRPr sz="2400">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7427818E-3543-220B-D21A-15710BF9254E}"/>
              </a:ext>
            </a:extLst>
          </p:cNvPr>
          <p:cNvSpPr>
            <a:spLocks noGrp="1"/>
          </p:cNvSpPr>
          <p:nvPr>
            <p:ph type="subTitle" idx="1"/>
          </p:nvPr>
        </p:nvSpPr>
        <p:spPr>
          <a:xfrm>
            <a:off x="1524000" y="3569954"/>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243D82DA-1D25-EA62-9FA6-5FB7B42344A4}"/>
              </a:ext>
            </a:extLst>
          </p:cNvPr>
          <p:cNvSpPr>
            <a:spLocks noGrp="1"/>
          </p:cNvSpPr>
          <p:nvPr>
            <p:ph type="dt" sz="half" idx="2"/>
          </p:nvPr>
        </p:nvSpPr>
        <p:spPr>
          <a:xfrm>
            <a:off x="1" y="6583680"/>
            <a:ext cx="3134833" cy="274320"/>
          </a:xfrm>
          <a:prstGeom prst="rect">
            <a:avLst/>
          </a:prstGeom>
        </p:spPr>
        <p:txBody>
          <a:bodyPr/>
          <a:lstStyle>
            <a:lvl1pPr>
              <a:defRPr sz="1200"/>
            </a:lvl1pPr>
          </a:lstStyle>
          <a:p>
            <a:r>
              <a:rPr lang="en-US"/>
              <a:t>POC: EOTP </a:t>
            </a:r>
          </a:p>
        </p:txBody>
      </p:sp>
      <p:sp>
        <p:nvSpPr>
          <p:cNvPr id="9" name="Slide Number Placeholder 5">
            <a:extLst>
              <a:ext uri="{FF2B5EF4-FFF2-40B4-BE49-F238E27FC236}">
                <a16:creationId xmlns:a16="http://schemas.microsoft.com/office/drawing/2014/main" id="{C6FD0AB6-8FBC-5566-4421-687EEC5CB0C5}"/>
              </a:ext>
            </a:extLst>
          </p:cNvPr>
          <p:cNvSpPr>
            <a:spLocks noGrp="1"/>
          </p:cNvSpPr>
          <p:nvPr>
            <p:ph type="sldNum" sz="quarter" idx="4"/>
          </p:nvPr>
        </p:nvSpPr>
        <p:spPr>
          <a:xfrm>
            <a:off x="11826240" y="6583680"/>
            <a:ext cx="365760" cy="274320"/>
          </a:xfrm>
          <a:prstGeom prst="rect">
            <a:avLst/>
          </a:prstGeom>
        </p:spPr>
        <p:txBody>
          <a:bodyPr anchor="ctr"/>
          <a:lstStyle>
            <a:lvl1pPr algn="r">
              <a:defRPr sz="1200"/>
            </a:lvl1pPr>
          </a:lstStyle>
          <a:p>
            <a:pPr algn="ctr"/>
            <a:fld id="{241A2931-99FA-4875-B80F-E52CF46E1BAB}" type="slidenum">
              <a:rPr lang="en-US" smtClean="0"/>
              <a:pPr algn="ctr"/>
              <a:t>‹#›</a:t>
            </a:fld>
            <a:endParaRPr lang="en-US"/>
          </a:p>
        </p:txBody>
      </p:sp>
    </p:spTree>
    <p:extLst>
      <p:ext uri="{BB962C8B-B14F-4D97-AF65-F5344CB8AC3E}">
        <p14:creationId xmlns:p14="http://schemas.microsoft.com/office/powerpoint/2010/main" val="307681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AB05-41A6-EE4E-7777-205379267EE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6C56795-9824-C24C-E1F0-770481D75F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157A1-26C7-020A-6D60-4B4C628733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20AA7-F94C-4A8F-6EEB-2D8C764BE5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DBCA88-FD38-9821-281E-5F3B0D8DABF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EDCBF-4153-900C-E3DE-4ED3F4BE32FC}"/>
              </a:ext>
            </a:extLst>
          </p:cNvPr>
          <p:cNvSpPr>
            <a:spLocks noGrp="1"/>
          </p:cNvSpPr>
          <p:nvPr>
            <p:ph type="dt" sz="half" idx="10"/>
          </p:nvPr>
        </p:nvSpPr>
        <p:spPr>
          <a:xfrm>
            <a:off x="838200" y="6356350"/>
            <a:ext cx="2743200" cy="365125"/>
          </a:xfrm>
          <a:prstGeom prst="rect">
            <a:avLst/>
          </a:prstGeom>
        </p:spPr>
        <p:txBody>
          <a:bodyPr/>
          <a:lstStyle/>
          <a:p>
            <a:fld id="{DCBB5CB2-59C5-4B28-A9F2-5B397B28CBC1}" type="datetime1">
              <a:rPr lang="en-US" smtClean="0"/>
              <a:t>3/18/2025</a:t>
            </a:fld>
            <a:endParaRPr lang="en-US"/>
          </a:p>
        </p:txBody>
      </p:sp>
      <p:sp>
        <p:nvSpPr>
          <p:cNvPr id="8" name="Footer Placeholder 7">
            <a:extLst>
              <a:ext uri="{FF2B5EF4-FFF2-40B4-BE49-F238E27FC236}">
                <a16:creationId xmlns:a16="http://schemas.microsoft.com/office/drawing/2014/main" id="{3818D0D0-DAD1-4C81-EE91-42EFD5F62E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47D9061-E025-5341-643F-ED240CDCD96D}"/>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378933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F54F-EC4D-9CE1-9900-29AABE5E87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A7E05D6-5531-AD66-FFEB-82CF0BB5C6D5}"/>
              </a:ext>
            </a:extLst>
          </p:cNvPr>
          <p:cNvSpPr>
            <a:spLocks noGrp="1"/>
          </p:cNvSpPr>
          <p:nvPr>
            <p:ph type="dt" sz="half" idx="10"/>
          </p:nvPr>
        </p:nvSpPr>
        <p:spPr>
          <a:xfrm>
            <a:off x="838200" y="6356350"/>
            <a:ext cx="2743200" cy="365125"/>
          </a:xfrm>
          <a:prstGeom prst="rect">
            <a:avLst/>
          </a:prstGeom>
        </p:spPr>
        <p:txBody>
          <a:bodyPr/>
          <a:lstStyle/>
          <a:p>
            <a:fld id="{34557C43-689E-4A86-B96D-05EAD5C321C1}" type="datetime1">
              <a:rPr lang="en-US" smtClean="0"/>
              <a:t>3/18/2025</a:t>
            </a:fld>
            <a:endParaRPr lang="en-US"/>
          </a:p>
        </p:txBody>
      </p:sp>
      <p:sp>
        <p:nvSpPr>
          <p:cNvPr id="4" name="Footer Placeholder 3">
            <a:extLst>
              <a:ext uri="{FF2B5EF4-FFF2-40B4-BE49-F238E27FC236}">
                <a16:creationId xmlns:a16="http://schemas.microsoft.com/office/drawing/2014/main" id="{6CC0BCFC-6049-65C8-C065-55B073CCE2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F37F04-11BB-2F09-5086-3565022E3AC4}"/>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2253874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A84EE-9D06-86EE-C822-8A63BF63A6C5}"/>
              </a:ext>
            </a:extLst>
          </p:cNvPr>
          <p:cNvSpPr>
            <a:spLocks noGrp="1"/>
          </p:cNvSpPr>
          <p:nvPr>
            <p:ph type="dt" sz="half" idx="10"/>
          </p:nvPr>
        </p:nvSpPr>
        <p:spPr>
          <a:xfrm>
            <a:off x="838200" y="6356350"/>
            <a:ext cx="2743200" cy="365125"/>
          </a:xfrm>
          <a:prstGeom prst="rect">
            <a:avLst/>
          </a:prstGeom>
        </p:spPr>
        <p:txBody>
          <a:bodyPr/>
          <a:lstStyle/>
          <a:p>
            <a:fld id="{26AFE16E-A71F-44AA-B0ED-23940B95C4F7}" type="datetime1">
              <a:rPr lang="en-US" smtClean="0"/>
              <a:t>3/18/2025</a:t>
            </a:fld>
            <a:endParaRPr lang="en-US"/>
          </a:p>
        </p:txBody>
      </p:sp>
      <p:sp>
        <p:nvSpPr>
          <p:cNvPr id="3" name="Footer Placeholder 2">
            <a:extLst>
              <a:ext uri="{FF2B5EF4-FFF2-40B4-BE49-F238E27FC236}">
                <a16:creationId xmlns:a16="http://schemas.microsoft.com/office/drawing/2014/main" id="{825B1446-49E3-EA29-FAA2-0CFEF8EB5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35EDB17-6F99-CE5C-B5D4-65148C52D3FC}"/>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135988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F5AC-681C-F1B4-47FC-B7B244871D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64174C-E1BB-54D1-B9DC-725108B4768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961BF2-5A60-864A-581C-47FD72EA9C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03627-E945-45DE-4510-E47789E86870}"/>
              </a:ext>
            </a:extLst>
          </p:cNvPr>
          <p:cNvSpPr>
            <a:spLocks noGrp="1"/>
          </p:cNvSpPr>
          <p:nvPr>
            <p:ph type="dt" sz="half" idx="10"/>
          </p:nvPr>
        </p:nvSpPr>
        <p:spPr>
          <a:xfrm>
            <a:off x="838200" y="6356350"/>
            <a:ext cx="2743200" cy="365125"/>
          </a:xfrm>
          <a:prstGeom prst="rect">
            <a:avLst/>
          </a:prstGeom>
        </p:spPr>
        <p:txBody>
          <a:bodyPr/>
          <a:lstStyle/>
          <a:p>
            <a:fld id="{DE0851C6-A772-4A29-A4C7-5088146999E5}" type="datetime1">
              <a:rPr lang="en-US" smtClean="0"/>
              <a:t>3/18/2025</a:t>
            </a:fld>
            <a:endParaRPr lang="en-US"/>
          </a:p>
        </p:txBody>
      </p:sp>
      <p:sp>
        <p:nvSpPr>
          <p:cNvPr id="6" name="Footer Placeholder 5">
            <a:extLst>
              <a:ext uri="{FF2B5EF4-FFF2-40B4-BE49-F238E27FC236}">
                <a16:creationId xmlns:a16="http://schemas.microsoft.com/office/drawing/2014/main" id="{6BE0B4BD-FBB4-793F-C2A5-E1140C4B2E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6A6C8D-4B76-AF7B-8381-18011C77D6A5}"/>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411027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A7F5-A7F1-2C3A-9500-2F52FB89BA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503170-ACC0-E9A9-8A9D-5EC63917CD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17A948-7A96-6754-8333-DCDE2F5A48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374C2-3CA2-2BF8-6C82-2981238D7E4A}"/>
              </a:ext>
            </a:extLst>
          </p:cNvPr>
          <p:cNvSpPr>
            <a:spLocks noGrp="1"/>
          </p:cNvSpPr>
          <p:nvPr>
            <p:ph type="dt" sz="half" idx="10"/>
          </p:nvPr>
        </p:nvSpPr>
        <p:spPr>
          <a:xfrm>
            <a:off x="838200" y="6356350"/>
            <a:ext cx="2743200" cy="365125"/>
          </a:xfrm>
          <a:prstGeom prst="rect">
            <a:avLst/>
          </a:prstGeom>
        </p:spPr>
        <p:txBody>
          <a:bodyPr/>
          <a:lstStyle/>
          <a:p>
            <a:fld id="{D4747DEF-D7DD-4221-8ED5-DC061AFC730A}" type="datetime1">
              <a:rPr lang="en-US" smtClean="0"/>
              <a:t>3/18/2025</a:t>
            </a:fld>
            <a:endParaRPr lang="en-US"/>
          </a:p>
        </p:txBody>
      </p:sp>
      <p:sp>
        <p:nvSpPr>
          <p:cNvPr id="6" name="Footer Placeholder 5">
            <a:extLst>
              <a:ext uri="{FF2B5EF4-FFF2-40B4-BE49-F238E27FC236}">
                <a16:creationId xmlns:a16="http://schemas.microsoft.com/office/drawing/2014/main" id="{75681AE2-2A91-EEE4-3BD8-EF1FBAF0B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D680CF-A383-DED9-77FF-C6FD1226E44B}"/>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151244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8440-B14C-C05E-A0B6-BB3A5A054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77FB60-FAF2-EAB7-C73B-AEB93508D76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2A0FF-E465-D54D-077D-C67065D15350}"/>
              </a:ext>
            </a:extLst>
          </p:cNvPr>
          <p:cNvSpPr>
            <a:spLocks noGrp="1"/>
          </p:cNvSpPr>
          <p:nvPr>
            <p:ph type="dt" sz="half" idx="10"/>
          </p:nvPr>
        </p:nvSpPr>
        <p:spPr>
          <a:xfrm>
            <a:off x="838200" y="6356350"/>
            <a:ext cx="2743200" cy="365125"/>
          </a:xfrm>
          <a:prstGeom prst="rect">
            <a:avLst/>
          </a:prstGeom>
        </p:spPr>
        <p:txBody>
          <a:bodyPr/>
          <a:lstStyle/>
          <a:p>
            <a:fld id="{D829ACBB-AED4-4973-803F-FA1B739827EE}" type="datetime1">
              <a:rPr lang="en-US" smtClean="0"/>
              <a:t>3/18/2025</a:t>
            </a:fld>
            <a:endParaRPr lang="en-US"/>
          </a:p>
        </p:txBody>
      </p:sp>
      <p:sp>
        <p:nvSpPr>
          <p:cNvPr id="5" name="Footer Placeholder 4">
            <a:extLst>
              <a:ext uri="{FF2B5EF4-FFF2-40B4-BE49-F238E27FC236}">
                <a16:creationId xmlns:a16="http://schemas.microsoft.com/office/drawing/2014/main" id="{23DB0441-920D-AD90-BEFD-3270D5EE47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524510-F36C-DC90-850D-84D3316277E7}"/>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3810972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E9781-67D1-95A9-A425-5EDDA86CC73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DE6136-5AF3-871C-7A21-DAC81FF0C23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29234-C3EA-93BB-2E00-19C112B5906A}"/>
              </a:ext>
            </a:extLst>
          </p:cNvPr>
          <p:cNvSpPr>
            <a:spLocks noGrp="1"/>
          </p:cNvSpPr>
          <p:nvPr>
            <p:ph type="dt" sz="half" idx="10"/>
          </p:nvPr>
        </p:nvSpPr>
        <p:spPr>
          <a:xfrm>
            <a:off x="838200" y="6356350"/>
            <a:ext cx="2743200" cy="365125"/>
          </a:xfrm>
          <a:prstGeom prst="rect">
            <a:avLst/>
          </a:prstGeom>
        </p:spPr>
        <p:txBody>
          <a:bodyPr/>
          <a:lstStyle/>
          <a:p>
            <a:fld id="{B0A07CDD-EDB1-49ED-8C6F-3015D503250B}" type="datetime1">
              <a:rPr lang="en-US" smtClean="0"/>
              <a:t>3/18/2025</a:t>
            </a:fld>
            <a:endParaRPr lang="en-US"/>
          </a:p>
        </p:txBody>
      </p:sp>
      <p:sp>
        <p:nvSpPr>
          <p:cNvPr id="5" name="Footer Placeholder 4">
            <a:extLst>
              <a:ext uri="{FF2B5EF4-FFF2-40B4-BE49-F238E27FC236}">
                <a16:creationId xmlns:a16="http://schemas.microsoft.com/office/drawing/2014/main" id="{FBFEDF9F-9B5B-A839-6741-6870D00AD0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F3F300-3F74-8BB5-42D4-D232851D7949}"/>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112386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030D-09C2-C154-2174-707EB2474C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B4487D-487F-4611-05FB-998C7D2A8C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B39BBCC4-A6D5-A46E-2ECE-5D26F0B5B2F1}"/>
              </a:ext>
            </a:extLst>
          </p:cNvPr>
          <p:cNvSpPr>
            <a:spLocks noGrp="1"/>
          </p:cNvSpPr>
          <p:nvPr>
            <p:ph type="dt" sz="half" idx="2"/>
          </p:nvPr>
        </p:nvSpPr>
        <p:spPr>
          <a:xfrm>
            <a:off x="1" y="6583680"/>
            <a:ext cx="3134833" cy="274320"/>
          </a:xfrm>
          <a:prstGeom prst="rect">
            <a:avLst/>
          </a:prstGeom>
        </p:spPr>
        <p:txBody>
          <a:bodyPr/>
          <a:lstStyle>
            <a:lvl1pPr>
              <a:defRPr sz="1200"/>
            </a:lvl1pPr>
          </a:lstStyle>
          <a:p>
            <a:r>
              <a:rPr lang="en-US"/>
              <a:t>POC: EOTP </a:t>
            </a:r>
          </a:p>
        </p:txBody>
      </p:sp>
      <p:sp>
        <p:nvSpPr>
          <p:cNvPr id="6" name="Slide Number Placeholder 5">
            <a:extLst>
              <a:ext uri="{FF2B5EF4-FFF2-40B4-BE49-F238E27FC236}">
                <a16:creationId xmlns:a16="http://schemas.microsoft.com/office/drawing/2014/main" id="{57D28D28-B260-FE38-FFA8-00428CC408B4}"/>
              </a:ext>
            </a:extLst>
          </p:cNvPr>
          <p:cNvSpPr>
            <a:spLocks noGrp="1"/>
          </p:cNvSpPr>
          <p:nvPr>
            <p:ph type="sldNum" sz="quarter" idx="4"/>
          </p:nvPr>
        </p:nvSpPr>
        <p:spPr>
          <a:xfrm>
            <a:off x="11826240" y="6583680"/>
            <a:ext cx="365760" cy="274320"/>
          </a:xfrm>
          <a:prstGeom prst="rect">
            <a:avLst/>
          </a:prstGeom>
        </p:spPr>
        <p:txBody>
          <a:bodyPr anchor="ctr"/>
          <a:lstStyle>
            <a:lvl1pPr algn="r">
              <a:defRPr sz="1200"/>
            </a:lvl1pPr>
          </a:lstStyle>
          <a:p>
            <a:pPr algn="ctr"/>
            <a:fld id="{241A2931-99FA-4875-B80F-E52CF46E1BAB}" type="slidenum">
              <a:rPr lang="en-US" smtClean="0"/>
              <a:pPr algn="ctr"/>
              <a:t>‹#›</a:t>
            </a:fld>
            <a:endParaRPr lang="en-US"/>
          </a:p>
        </p:txBody>
      </p:sp>
      <p:sp>
        <p:nvSpPr>
          <p:cNvPr id="10" name="Text Placeholder 9">
            <a:extLst>
              <a:ext uri="{FF2B5EF4-FFF2-40B4-BE49-F238E27FC236}">
                <a16:creationId xmlns:a16="http://schemas.microsoft.com/office/drawing/2014/main" id="{5C8B33FC-AB0A-4A77-A764-FB1F152EBECA}"/>
              </a:ext>
            </a:extLst>
          </p:cNvPr>
          <p:cNvSpPr>
            <a:spLocks noGrp="1"/>
          </p:cNvSpPr>
          <p:nvPr>
            <p:ph type="body" sz="quarter" idx="10"/>
          </p:nvPr>
        </p:nvSpPr>
        <p:spPr>
          <a:xfrm>
            <a:off x="5229058" y="0"/>
            <a:ext cx="6400800" cy="548640"/>
          </a:xfrm>
          <a:prstGeom prst="rect">
            <a:avLst/>
          </a:prstGeom>
        </p:spPr>
        <p:txBody>
          <a:bodyPr anchor="ctr"/>
          <a:lstStyle>
            <a:lvl1pPr marL="0" indent="0" algn="ctr">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8991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C058C-8166-7244-656B-193BA821EA6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73A6796-0542-DF2B-804C-405829C4B0C7}"/>
              </a:ext>
            </a:extLst>
          </p:cNvPr>
          <p:cNvSpPr>
            <a:spLocks noGrp="1"/>
          </p:cNvSpPr>
          <p:nvPr>
            <p:ph type="sldNum" sz="quarter" idx="4"/>
          </p:nvPr>
        </p:nvSpPr>
        <p:spPr>
          <a:xfrm>
            <a:off x="11826240" y="6583680"/>
            <a:ext cx="365760" cy="274320"/>
          </a:xfrm>
          <a:prstGeom prst="rect">
            <a:avLst/>
          </a:prstGeom>
        </p:spPr>
        <p:txBody>
          <a:bodyPr anchor="ctr"/>
          <a:lstStyle>
            <a:lvl1pPr algn="r">
              <a:defRPr sz="1200"/>
            </a:lvl1pPr>
          </a:lstStyle>
          <a:p>
            <a:pPr algn="ctr"/>
            <a:fld id="{241A2931-99FA-4875-B80F-E52CF46E1BAB}" type="slidenum">
              <a:rPr lang="en-US" smtClean="0"/>
              <a:pPr algn="ctr"/>
              <a:t>‹#›</a:t>
            </a:fld>
            <a:endParaRPr lang="en-US"/>
          </a:p>
        </p:txBody>
      </p:sp>
      <p:sp>
        <p:nvSpPr>
          <p:cNvPr id="9" name="Date Placeholder 3">
            <a:extLst>
              <a:ext uri="{FF2B5EF4-FFF2-40B4-BE49-F238E27FC236}">
                <a16:creationId xmlns:a16="http://schemas.microsoft.com/office/drawing/2014/main" id="{F5715D35-9656-7215-3819-88AF09C25FA9}"/>
              </a:ext>
            </a:extLst>
          </p:cNvPr>
          <p:cNvSpPr>
            <a:spLocks noGrp="1"/>
          </p:cNvSpPr>
          <p:nvPr>
            <p:ph type="dt" sz="half" idx="2"/>
          </p:nvPr>
        </p:nvSpPr>
        <p:spPr>
          <a:xfrm>
            <a:off x="1" y="6583680"/>
            <a:ext cx="3134833" cy="274320"/>
          </a:xfrm>
          <a:prstGeom prst="rect">
            <a:avLst/>
          </a:prstGeom>
        </p:spPr>
        <p:txBody>
          <a:bodyPr/>
          <a:lstStyle>
            <a:lvl1pPr>
              <a:defRPr sz="1200"/>
            </a:lvl1pPr>
          </a:lstStyle>
          <a:p>
            <a:r>
              <a:rPr lang="en-US"/>
              <a:t>POC: EOTP </a:t>
            </a:r>
          </a:p>
        </p:txBody>
      </p:sp>
      <p:sp>
        <p:nvSpPr>
          <p:cNvPr id="4" name="Title 1">
            <a:extLst>
              <a:ext uri="{FF2B5EF4-FFF2-40B4-BE49-F238E27FC236}">
                <a16:creationId xmlns:a16="http://schemas.microsoft.com/office/drawing/2014/main" id="{9484CCB6-0352-A3F5-F41B-488350FC1E4F}"/>
              </a:ext>
            </a:extLst>
          </p:cNvPr>
          <p:cNvSpPr>
            <a:spLocks noGrp="1"/>
          </p:cNvSpPr>
          <p:nvPr>
            <p:ph type="ctrTitle"/>
          </p:nvPr>
        </p:nvSpPr>
        <p:spPr>
          <a:xfrm>
            <a:off x="5229725" y="0"/>
            <a:ext cx="6400800" cy="548640"/>
          </a:xfrm>
          <a:prstGeom prst="rect">
            <a:avLst/>
          </a:prstGeom>
        </p:spPr>
        <p:txBody>
          <a:bodyPr anchor="ctr">
            <a:noAutofit/>
          </a:bodyPr>
          <a:lstStyle>
            <a:lvl1pPr algn="ct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388712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7030BF7-A47D-6503-03E4-F8B6C0E84E84}"/>
              </a:ext>
            </a:extLst>
          </p:cNvPr>
          <p:cNvSpPr>
            <a:spLocks noGrp="1"/>
          </p:cNvSpPr>
          <p:nvPr>
            <p:ph type="sldNum" sz="quarter" idx="4"/>
          </p:nvPr>
        </p:nvSpPr>
        <p:spPr>
          <a:xfrm>
            <a:off x="11826240" y="6583680"/>
            <a:ext cx="365760" cy="274320"/>
          </a:xfrm>
          <a:prstGeom prst="rect">
            <a:avLst/>
          </a:prstGeom>
        </p:spPr>
        <p:txBody>
          <a:bodyPr anchor="ctr"/>
          <a:lstStyle>
            <a:lvl1pPr algn="r">
              <a:defRPr sz="1200"/>
            </a:lvl1pPr>
          </a:lstStyle>
          <a:p>
            <a:pPr algn="ctr"/>
            <a:fld id="{241A2931-99FA-4875-B80F-E52CF46E1BAB}" type="slidenum">
              <a:rPr lang="en-US" smtClean="0"/>
              <a:pPr algn="ctr"/>
              <a:t>‹#›</a:t>
            </a:fld>
            <a:endParaRPr lang="en-US"/>
          </a:p>
        </p:txBody>
      </p:sp>
      <p:sp>
        <p:nvSpPr>
          <p:cNvPr id="7" name="Date Placeholder 3">
            <a:extLst>
              <a:ext uri="{FF2B5EF4-FFF2-40B4-BE49-F238E27FC236}">
                <a16:creationId xmlns:a16="http://schemas.microsoft.com/office/drawing/2014/main" id="{E688B72B-D4ED-7950-E8D0-873D212D95C2}"/>
              </a:ext>
            </a:extLst>
          </p:cNvPr>
          <p:cNvSpPr>
            <a:spLocks noGrp="1"/>
          </p:cNvSpPr>
          <p:nvPr>
            <p:ph type="dt" sz="half" idx="2"/>
          </p:nvPr>
        </p:nvSpPr>
        <p:spPr>
          <a:xfrm>
            <a:off x="1" y="6583680"/>
            <a:ext cx="3134833" cy="274320"/>
          </a:xfrm>
          <a:prstGeom prst="rect">
            <a:avLst/>
          </a:prstGeom>
        </p:spPr>
        <p:txBody>
          <a:bodyPr/>
          <a:lstStyle>
            <a:lvl1pPr>
              <a:defRPr sz="1200"/>
            </a:lvl1pPr>
          </a:lstStyle>
          <a:p>
            <a:r>
              <a:rPr lang="en-US"/>
              <a:t>POC: EOTP </a:t>
            </a:r>
          </a:p>
        </p:txBody>
      </p:sp>
      <p:sp>
        <p:nvSpPr>
          <p:cNvPr id="2" name="Title 1">
            <a:extLst>
              <a:ext uri="{FF2B5EF4-FFF2-40B4-BE49-F238E27FC236}">
                <a16:creationId xmlns:a16="http://schemas.microsoft.com/office/drawing/2014/main" id="{CD14C073-12C8-8043-8F3B-D438CF2A7698}"/>
              </a:ext>
            </a:extLst>
          </p:cNvPr>
          <p:cNvSpPr>
            <a:spLocks noGrp="1"/>
          </p:cNvSpPr>
          <p:nvPr>
            <p:ph type="ctrTitle"/>
          </p:nvPr>
        </p:nvSpPr>
        <p:spPr>
          <a:xfrm>
            <a:off x="5229725" y="0"/>
            <a:ext cx="6400800" cy="548640"/>
          </a:xfrm>
          <a:prstGeom prst="rect">
            <a:avLst/>
          </a:prstGeom>
        </p:spPr>
        <p:txBody>
          <a:bodyPr anchor="ctr">
            <a:noAutofit/>
          </a:bodyPr>
          <a:lstStyle>
            <a:lvl1pPr algn="ct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388677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Section Slide">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93096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8948-14B4-5EBF-3F15-A18A35BD3D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182E28-97EF-57BC-5E75-3384376786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3F8C0-FE5A-1C3B-F439-DCF18C4D0AFB}"/>
              </a:ext>
            </a:extLst>
          </p:cNvPr>
          <p:cNvSpPr>
            <a:spLocks noGrp="1"/>
          </p:cNvSpPr>
          <p:nvPr>
            <p:ph type="dt" sz="half" idx="10"/>
          </p:nvPr>
        </p:nvSpPr>
        <p:spPr>
          <a:xfrm>
            <a:off x="838200" y="6356350"/>
            <a:ext cx="2743200" cy="365125"/>
          </a:xfrm>
          <a:prstGeom prst="rect">
            <a:avLst/>
          </a:prstGeom>
        </p:spPr>
        <p:txBody>
          <a:bodyPr/>
          <a:lstStyle/>
          <a:p>
            <a:fld id="{CA0AC419-96D2-4A03-9C34-9A07E1781D0D}" type="datetime1">
              <a:rPr lang="en-US" smtClean="0"/>
              <a:t>3/18/2025</a:t>
            </a:fld>
            <a:endParaRPr lang="en-US"/>
          </a:p>
        </p:txBody>
      </p:sp>
      <p:sp>
        <p:nvSpPr>
          <p:cNvPr id="5" name="Footer Placeholder 4">
            <a:extLst>
              <a:ext uri="{FF2B5EF4-FFF2-40B4-BE49-F238E27FC236}">
                <a16:creationId xmlns:a16="http://schemas.microsoft.com/office/drawing/2014/main" id="{B82799EC-139D-AD2F-C5C8-C7B680B47F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3F2FFE-EC74-07E1-680F-CC28A22987EF}"/>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413183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1B12-0732-119F-11F4-7AAF5153CA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DC058C-8166-7244-656B-193BA821EA6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1AE82-0656-F41D-5766-AF08B3D7501D}"/>
              </a:ext>
            </a:extLst>
          </p:cNvPr>
          <p:cNvSpPr>
            <a:spLocks noGrp="1"/>
          </p:cNvSpPr>
          <p:nvPr>
            <p:ph type="dt" sz="half" idx="10"/>
          </p:nvPr>
        </p:nvSpPr>
        <p:spPr>
          <a:xfrm>
            <a:off x="838200" y="6356350"/>
            <a:ext cx="2743200" cy="365125"/>
          </a:xfrm>
          <a:prstGeom prst="rect">
            <a:avLst/>
          </a:prstGeom>
        </p:spPr>
        <p:txBody>
          <a:bodyPr/>
          <a:lstStyle/>
          <a:p>
            <a:fld id="{C282C002-39A3-4148-AE28-B3B766EAB978}" type="datetime1">
              <a:rPr lang="en-US" smtClean="0"/>
              <a:t>3/18/2025</a:t>
            </a:fld>
            <a:endParaRPr lang="en-US"/>
          </a:p>
        </p:txBody>
      </p:sp>
      <p:sp>
        <p:nvSpPr>
          <p:cNvPr id="5" name="Footer Placeholder 4">
            <a:extLst>
              <a:ext uri="{FF2B5EF4-FFF2-40B4-BE49-F238E27FC236}">
                <a16:creationId xmlns:a16="http://schemas.microsoft.com/office/drawing/2014/main" id="{428BF1AD-44F5-18B7-A659-BF83921158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691B61-246F-C231-3EA4-1F14D16CB308}"/>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417288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D2A7-8C49-EC5A-2097-0E3A41F1B27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EC1D7F-3B1F-593E-5C08-4E3ABB004B2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B9353-5B3F-4877-19C7-8A97D0FA1950}"/>
              </a:ext>
            </a:extLst>
          </p:cNvPr>
          <p:cNvSpPr>
            <a:spLocks noGrp="1"/>
          </p:cNvSpPr>
          <p:nvPr>
            <p:ph type="dt" sz="half" idx="10"/>
          </p:nvPr>
        </p:nvSpPr>
        <p:spPr>
          <a:xfrm>
            <a:off x="838200" y="6356350"/>
            <a:ext cx="2743200" cy="365125"/>
          </a:xfrm>
          <a:prstGeom prst="rect">
            <a:avLst/>
          </a:prstGeom>
        </p:spPr>
        <p:txBody>
          <a:bodyPr/>
          <a:lstStyle/>
          <a:p>
            <a:fld id="{8B9B8E8D-2640-498B-840A-5B35790C7847}" type="datetime1">
              <a:rPr lang="en-US" smtClean="0"/>
              <a:t>3/18/2025</a:t>
            </a:fld>
            <a:endParaRPr lang="en-US"/>
          </a:p>
        </p:txBody>
      </p:sp>
      <p:sp>
        <p:nvSpPr>
          <p:cNvPr id="5" name="Footer Placeholder 4">
            <a:extLst>
              <a:ext uri="{FF2B5EF4-FFF2-40B4-BE49-F238E27FC236}">
                <a16:creationId xmlns:a16="http://schemas.microsoft.com/office/drawing/2014/main" id="{483664BE-9254-E40A-514B-56E4DD4FB5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7D8807-F4A6-CD39-2238-E4F9C3E01570}"/>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355743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FBD6-7B54-C2CB-EE53-C01CA8F7A9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229E0A-81C5-7FAA-1EC3-EAA12AAF39F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CFE7D-6574-5402-A825-A3A26AFB3C9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9A43D2-4572-7009-1751-F47830277441}"/>
              </a:ext>
            </a:extLst>
          </p:cNvPr>
          <p:cNvSpPr>
            <a:spLocks noGrp="1"/>
          </p:cNvSpPr>
          <p:nvPr>
            <p:ph type="dt" sz="half" idx="10"/>
          </p:nvPr>
        </p:nvSpPr>
        <p:spPr>
          <a:xfrm>
            <a:off x="838200" y="6356350"/>
            <a:ext cx="2743200" cy="365125"/>
          </a:xfrm>
          <a:prstGeom prst="rect">
            <a:avLst/>
          </a:prstGeom>
        </p:spPr>
        <p:txBody>
          <a:bodyPr/>
          <a:lstStyle/>
          <a:p>
            <a:fld id="{E2DA96D2-605A-4812-A21D-52A541D26315}" type="datetime1">
              <a:rPr lang="en-US" smtClean="0"/>
              <a:t>3/18/2025</a:t>
            </a:fld>
            <a:endParaRPr lang="en-US"/>
          </a:p>
        </p:txBody>
      </p:sp>
      <p:sp>
        <p:nvSpPr>
          <p:cNvPr id="6" name="Footer Placeholder 5">
            <a:extLst>
              <a:ext uri="{FF2B5EF4-FFF2-40B4-BE49-F238E27FC236}">
                <a16:creationId xmlns:a16="http://schemas.microsoft.com/office/drawing/2014/main" id="{4959507E-7696-6D8E-BA0F-1F77C00BFE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ADBF4D-EB5E-C68A-55C8-314797BA0D5C}"/>
              </a:ext>
            </a:extLst>
          </p:cNvPr>
          <p:cNvSpPr>
            <a:spLocks noGrp="1"/>
          </p:cNvSpPr>
          <p:nvPr>
            <p:ph type="sldNum" sz="quarter" idx="12"/>
          </p:nvPr>
        </p:nvSpPr>
        <p:spPr>
          <a:xfrm>
            <a:off x="8610600" y="6356350"/>
            <a:ext cx="2743200" cy="365125"/>
          </a:xfrm>
          <a:prstGeom prst="rect">
            <a:avLst/>
          </a:prstGeom>
        </p:spPr>
        <p:txBody>
          <a:bodyPr/>
          <a:lstStyle/>
          <a:p>
            <a:fld id="{241A2931-99FA-4875-B80F-E52CF46E1BAB}" type="slidenum">
              <a:rPr lang="en-US" smtClean="0"/>
              <a:t>‹#›</a:t>
            </a:fld>
            <a:endParaRPr lang="en-US"/>
          </a:p>
        </p:txBody>
      </p:sp>
    </p:spTree>
    <p:extLst>
      <p:ext uri="{BB962C8B-B14F-4D97-AF65-F5344CB8AC3E}">
        <p14:creationId xmlns:p14="http://schemas.microsoft.com/office/powerpoint/2010/main" val="196817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84859A5-0023-D13E-3C8F-9819E06909DC}"/>
              </a:ext>
            </a:extLst>
          </p:cNvPr>
          <p:cNvSpPr txBox="1"/>
          <p:nvPr userDrawn="1"/>
        </p:nvSpPr>
        <p:spPr>
          <a:xfrm>
            <a:off x="4513405" y="0"/>
            <a:ext cx="670427" cy="276999"/>
          </a:xfrm>
          <a:prstGeom prst="rect">
            <a:avLst/>
          </a:prstGeom>
          <a:noFill/>
        </p:spPr>
        <p:txBody>
          <a:bodyPr wrap="square" rtlCol="0">
            <a:spAutoFit/>
          </a:bodyPr>
          <a:lstStyle/>
          <a:p>
            <a:r>
              <a:rPr lang="en-US" sz="1200" b="1">
                <a:solidFill>
                  <a:srgbClr val="008000"/>
                </a:solidFill>
              </a:rPr>
              <a:t>CUI</a:t>
            </a:r>
          </a:p>
        </p:txBody>
      </p:sp>
      <p:sp>
        <p:nvSpPr>
          <p:cNvPr id="2" name="Rectangle 1">
            <a:extLst>
              <a:ext uri="{FF2B5EF4-FFF2-40B4-BE49-F238E27FC236}">
                <a16:creationId xmlns:a16="http://schemas.microsoft.com/office/drawing/2014/main" id="{74D59111-2D0D-2BB6-26D4-68586CBB03E4}"/>
              </a:ext>
            </a:extLst>
          </p:cNvPr>
          <p:cNvSpPr/>
          <p:nvPr userDrawn="1"/>
        </p:nvSpPr>
        <p:spPr>
          <a:xfrm>
            <a:off x="0" y="0"/>
            <a:ext cx="12192000" cy="8269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72831F-5528-1D46-C908-A1AB1FDC1929}"/>
              </a:ext>
            </a:extLst>
          </p:cNvPr>
          <p:cNvSpPr/>
          <p:nvPr userDrawn="1"/>
        </p:nvSpPr>
        <p:spPr>
          <a:xfrm>
            <a:off x="0" y="686823"/>
            <a:ext cx="12192000" cy="45719"/>
          </a:xfrm>
          <a:prstGeom prst="rect">
            <a:avLst/>
          </a:prstGeom>
          <a:solidFill>
            <a:srgbClr val="FFCB05"/>
          </a:solid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ircle&#10;&#10;Description automatically generated">
            <a:extLst>
              <a:ext uri="{FF2B5EF4-FFF2-40B4-BE49-F238E27FC236}">
                <a16:creationId xmlns:a16="http://schemas.microsoft.com/office/drawing/2014/main" id="{9CC30273-8D88-A92D-C86A-291A3216D2B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2558" y="28785"/>
            <a:ext cx="813435" cy="611909"/>
          </a:xfrm>
          <a:prstGeom prst="rect">
            <a:avLst/>
          </a:prstGeom>
        </p:spPr>
      </p:pic>
      <p:sp>
        <p:nvSpPr>
          <p:cNvPr id="10" name="TextBox 9">
            <a:extLst>
              <a:ext uri="{FF2B5EF4-FFF2-40B4-BE49-F238E27FC236}">
                <a16:creationId xmlns:a16="http://schemas.microsoft.com/office/drawing/2014/main" id="{D166D6D4-7778-540B-A8AF-25C6704C4065}"/>
              </a:ext>
            </a:extLst>
          </p:cNvPr>
          <p:cNvSpPr txBox="1"/>
          <p:nvPr userDrawn="1"/>
        </p:nvSpPr>
        <p:spPr>
          <a:xfrm>
            <a:off x="1184750" y="36743"/>
            <a:ext cx="3199915" cy="369332"/>
          </a:xfrm>
          <a:prstGeom prst="rect">
            <a:avLst/>
          </a:prstGeom>
          <a:noFill/>
        </p:spPr>
        <p:txBody>
          <a:bodyPr wrap="none" rtlCol="0">
            <a:spAutoFit/>
          </a:bodyPr>
          <a:lstStyle/>
          <a:p>
            <a:r>
              <a:rPr lang="en-US">
                <a:solidFill>
                  <a:srgbClr val="FFCB05"/>
                </a:solidFill>
              </a:rPr>
              <a:t>MILITARY EQUAL OPPORTUNITY</a:t>
            </a:r>
            <a:endParaRPr lang="en-US">
              <a:solidFill>
                <a:schemeClr val="bg1">
                  <a:lumMod val="75000"/>
                </a:schemeClr>
              </a:solidFill>
            </a:endParaRPr>
          </a:p>
        </p:txBody>
      </p:sp>
      <p:pic>
        <p:nvPicPr>
          <p:cNvPr id="11" name="Picture 10" descr="Logo&#10;&#10;Description automatically generated">
            <a:extLst>
              <a:ext uri="{FF2B5EF4-FFF2-40B4-BE49-F238E27FC236}">
                <a16:creationId xmlns:a16="http://schemas.microsoft.com/office/drawing/2014/main" id="{544601C0-6DF3-556A-47E6-C5C4BE6A7EE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609" y="23854"/>
            <a:ext cx="499427" cy="611910"/>
          </a:xfrm>
          <a:prstGeom prst="rect">
            <a:avLst/>
          </a:prstGeom>
        </p:spPr>
      </p:pic>
    </p:spTree>
    <p:extLst>
      <p:ext uri="{BB962C8B-B14F-4D97-AF65-F5344CB8AC3E}">
        <p14:creationId xmlns:p14="http://schemas.microsoft.com/office/powerpoint/2010/main" val="3949970245"/>
      </p:ext>
    </p:extLst>
  </p:cSld>
  <p:clrMap bg1="lt1" tx1="dk1" bg2="lt2" tx2="dk2" accent1="accent1" accent2="accent2" accent3="accent3" accent4="accent4" accent5="accent5" accent6="accent6" hlink="hlink" folHlink="folHlink"/>
  <p:sldLayoutIdLst>
    <p:sldLayoutId id="2147483687" r:id="rId1"/>
    <p:sldLayoutId id="2147483649" r:id="rId2"/>
    <p:sldLayoutId id="2147483684" r:id="rId3"/>
    <p:sldLayoutId id="2147483685" r:id="rId4"/>
    <p:sldLayoutId id="2147483688" r:id="rId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D13E95-1EF4-01D6-99DC-70DF774A1161}"/>
              </a:ext>
            </a:extLst>
          </p:cNvPr>
          <p:cNvSpPr/>
          <p:nvPr userDrawn="1"/>
        </p:nvSpPr>
        <p:spPr>
          <a:xfrm>
            <a:off x="0" y="0"/>
            <a:ext cx="12192000" cy="8269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72CAF7-658B-E8A4-4D27-9DB29EF95EDA}"/>
              </a:ext>
            </a:extLst>
          </p:cNvPr>
          <p:cNvSpPr/>
          <p:nvPr userDrawn="1"/>
        </p:nvSpPr>
        <p:spPr>
          <a:xfrm>
            <a:off x="0" y="686823"/>
            <a:ext cx="12192000" cy="45719"/>
          </a:xfrm>
          <a:prstGeom prst="rect">
            <a:avLst/>
          </a:prstGeom>
          <a:solidFill>
            <a:srgbClr val="FFCB05"/>
          </a:solidFill>
          <a:ln>
            <a:solidFill>
              <a:srgbClr val="FF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circle&#10;&#10;Description automatically generated">
            <a:extLst>
              <a:ext uri="{FF2B5EF4-FFF2-40B4-BE49-F238E27FC236}">
                <a16:creationId xmlns:a16="http://schemas.microsoft.com/office/drawing/2014/main" id="{A86DC7CB-9E87-63C3-1818-2F7B1F51B61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2558" y="28785"/>
            <a:ext cx="813435" cy="611909"/>
          </a:xfrm>
          <a:prstGeom prst="rect">
            <a:avLst/>
          </a:prstGeom>
        </p:spPr>
      </p:pic>
      <p:sp>
        <p:nvSpPr>
          <p:cNvPr id="3" name="TextBox 2">
            <a:extLst>
              <a:ext uri="{FF2B5EF4-FFF2-40B4-BE49-F238E27FC236}">
                <a16:creationId xmlns:a16="http://schemas.microsoft.com/office/drawing/2014/main" id="{75E9B7FD-257E-27F7-7F1E-BE628F200D63}"/>
              </a:ext>
            </a:extLst>
          </p:cNvPr>
          <p:cNvSpPr txBox="1"/>
          <p:nvPr userDrawn="1"/>
        </p:nvSpPr>
        <p:spPr>
          <a:xfrm>
            <a:off x="1184750" y="36743"/>
            <a:ext cx="3199915" cy="369332"/>
          </a:xfrm>
          <a:prstGeom prst="rect">
            <a:avLst/>
          </a:prstGeom>
          <a:noFill/>
        </p:spPr>
        <p:txBody>
          <a:bodyPr wrap="none" rtlCol="0">
            <a:spAutoFit/>
          </a:bodyPr>
          <a:lstStyle/>
          <a:p>
            <a:r>
              <a:rPr lang="en-US">
                <a:solidFill>
                  <a:srgbClr val="FFCB05"/>
                </a:solidFill>
              </a:rPr>
              <a:t>MILITARY EQUAL OPPORTUNITY</a:t>
            </a:r>
            <a:endParaRPr lang="en-US">
              <a:solidFill>
                <a:schemeClr val="bg1">
                  <a:lumMod val="75000"/>
                </a:schemeClr>
              </a:solidFill>
            </a:endParaRPr>
          </a:p>
        </p:txBody>
      </p:sp>
      <p:pic>
        <p:nvPicPr>
          <p:cNvPr id="4" name="Picture 3" descr="Logo&#10;&#10;Description automatically generated">
            <a:extLst>
              <a:ext uri="{FF2B5EF4-FFF2-40B4-BE49-F238E27FC236}">
                <a16:creationId xmlns:a16="http://schemas.microsoft.com/office/drawing/2014/main" id="{4136FB43-0ED0-E0DB-CAC9-99EDB0C5AC4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609" y="23854"/>
            <a:ext cx="499427" cy="611910"/>
          </a:xfrm>
          <a:prstGeom prst="rect">
            <a:avLst/>
          </a:prstGeom>
        </p:spPr>
      </p:pic>
    </p:spTree>
    <p:extLst>
      <p:ext uri="{BB962C8B-B14F-4D97-AF65-F5344CB8AC3E}">
        <p14:creationId xmlns:p14="http://schemas.microsoft.com/office/powerpoint/2010/main" val="14995851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4" name="Freeform: Shape 113">
            <a:extLst>
              <a:ext uri="{FF2B5EF4-FFF2-40B4-BE49-F238E27FC236}">
                <a16:creationId xmlns:a16="http://schemas.microsoft.com/office/drawing/2014/main" id="{8EA365F4-CA19-4931-B020-A811E85CD921}"/>
              </a:ext>
            </a:extLst>
          </p:cNvPr>
          <p:cNvSpPr/>
          <p:nvPr/>
        </p:nvSpPr>
        <p:spPr>
          <a:xfrm>
            <a:off x="4638261" y="766389"/>
            <a:ext cx="7553739" cy="6091611"/>
          </a:xfrm>
          <a:custGeom>
            <a:avLst/>
            <a:gdLst>
              <a:gd name="connsiteX0" fmla="*/ 8484354 w 8739116"/>
              <a:gd name="connsiteY0" fmla="*/ 4888718 h 5976200"/>
              <a:gd name="connsiteX1" fmla="*/ 8739116 w 8739116"/>
              <a:gd name="connsiteY1" fmla="*/ 5298120 h 5976200"/>
              <a:gd name="connsiteX2" fmla="*/ 8739116 w 8739116"/>
              <a:gd name="connsiteY2" fmla="*/ 5976200 h 5976200"/>
              <a:gd name="connsiteX3" fmla="*/ 7807636 w 8739116"/>
              <a:gd name="connsiteY3" fmla="*/ 5976200 h 5976200"/>
              <a:gd name="connsiteX4" fmla="*/ 6462108 w 8739116"/>
              <a:gd name="connsiteY4" fmla="*/ 4888718 h 5976200"/>
              <a:gd name="connsiteX5" fmla="*/ 8354606 w 8739116"/>
              <a:gd name="connsiteY5" fmla="*/ 4888718 h 5976200"/>
              <a:gd name="connsiteX6" fmla="*/ 7677888 w 8739116"/>
              <a:gd name="connsiteY6" fmla="*/ 5976200 h 5976200"/>
              <a:gd name="connsiteX7" fmla="*/ 7138826 w 8739116"/>
              <a:gd name="connsiteY7" fmla="*/ 5976200 h 5976200"/>
              <a:gd name="connsiteX8" fmla="*/ 6331436 w 8739116"/>
              <a:gd name="connsiteY8" fmla="*/ 4888718 h 5976200"/>
              <a:gd name="connsiteX9" fmla="*/ 7008154 w 8739116"/>
              <a:gd name="connsiteY9" fmla="*/ 5976200 h 5976200"/>
              <a:gd name="connsiteX10" fmla="*/ 5654718 w 8739116"/>
              <a:gd name="connsiteY10" fmla="*/ 5976200 h 5976200"/>
              <a:gd name="connsiteX11" fmla="*/ 4309190 w 8739116"/>
              <a:gd name="connsiteY11" fmla="*/ 4888718 h 5976200"/>
              <a:gd name="connsiteX12" fmla="*/ 6201688 w 8739116"/>
              <a:gd name="connsiteY12" fmla="*/ 4888718 h 5976200"/>
              <a:gd name="connsiteX13" fmla="*/ 5524970 w 8739116"/>
              <a:gd name="connsiteY13" fmla="*/ 5976200 h 5976200"/>
              <a:gd name="connsiteX14" fmla="*/ 4985908 w 8739116"/>
              <a:gd name="connsiteY14" fmla="*/ 5976200 h 5976200"/>
              <a:gd name="connsiteX15" fmla="*/ 4178518 w 8739116"/>
              <a:gd name="connsiteY15" fmla="*/ 4873552 h 5976200"/>
              <a:gd name="connsiteX16" fmla="*/ 4864673 w 8739116"/>
              <a:gd name="connsiteY16" fmla="*/ 5976200 h 5976200"/>
              <a:gd name="connsiteX17" fmla="*/ 3492363 w 8739116"/>
              <a:gd name="connsiteY17" fmla="*/ 5976200 h 5976200"/>
              <a:gd name="connsiteX18" fmla="*/ 2156272 w 8739116"/>
              <a:gd name="connsiteY18" fmla="*/ 4873552 h 5976200"/>
              <a:gd name="connsiteX19" fmla="*/ 4048770 w 8739116"/>
              <a:gd name="connsiteY19" fmla="*/ 4873552 h 5976200"/>
              <a:gd name="connsiteX20" fmla="*/ 3362615 w 8739116"/>
              <a:gd name="connsiteY20" fmla="*/ 5976200 h 5976200"/>
              <a:gd name="connsiteX21" fmla="*/ 2842427 w 8739116"/>
              <a:gd name="connsiteY21" fmla="*/ 5976200 h 5976200"/>
              <a:gd name="connsiteX22" fmla="*/ 2025600 w 8739116"/>
              <a:gd name="connsiteY22" fmla="*/ 4873552 h 5976200"/>
              <a:gd name="connsiteX23" fmla="*/ 2711755 w 8739116"/>
              <a:gd name="connsiteY23" fmla="*/ 5976200 h 5976200"/>
              <a:gd name="connsiteX24" fmla="*/ 1339445 w 8739116"/>
              <a:gd name="connsiteY24" fmla="*/ 5976200 h 5976200"/>
              <a:gd name="connsiteX25" fmla="*/ 0 w 8739116"/>
              <a:gd name="connsiteY25" fmla="*/ 4871723 h 5976200"/>
              <a:gd name="connsiteX26" fmla="*/ 1892497 w 8739116"/>
              <a:gd name="connsiteY26" fmla="*/ 4871723 h 5976200"/>
              <a:gd name="connsiteX27" fmla="*/ 1205204 w 8739116"/>
              <a:gd name="connsiteY27" fmla="*/ 5976200 h 5976200"/>
              <a:gd name="connsiteX28" fmla="*/ 687293 w 8739116"/>
              <a:gd name="connsiteY28" fmla="*/ 5976200 h 5976200"/>
              <a:gd name="connsiteX29" fmla="*/ 946248 w 8739116"/>
              <a:gd name="connsiteY29" fmla="*/ 3257849 h 5976200"/>
              <a:gd name="connsiteX30" fmla="*/ 1892497 w 8739116"/>
              <a:gd name="connsiteY30" fmla="*/ 4778468 h 5976200"/>
              <a:gd name="connsiteX31" fmla="*/ 0 w 8739116"/>
              <a:gd name="connsiteY31" fmla="*/ 4778468 h 5976200"/>
              <a:gd name="connsiteX32" fmla="*/ 7408357 w 8739116"/>
              <a:gd name="connsiteY32" fmla="*/ 3254559 h 5976200"/>
              <a:gd name="connsiteX33" fmla="*/ 8354606 w 8739116"/>
              <a:gd name="connsiteY33" fmla="*/ 4775177 h 5976200"/>
              <a:gd name="connsiteX34" fmla="*/ 6462108 w 8739116"/>
              <a:gd name="connsiteY34" fmla="*/ 4775177 h 5976200"/>
              <a:gd name="connsiteX35" fmla="*/ 5386110 w 8739116"/>
              <a:gd name="connsiteY35" fmla="*/ 3254559 h 5976200"/>
              <a:gd name="connsiteX36" fmla="*/ 7278608 w 8739116"/>
              <a:gd name="connsiteY36" fmla="*/ 3254559 h 5976200"/>
              <a:gd name="connsiteX37" fmla="*/ 6332360 w 8739116"/>
              <a:gd name="connsiteY37" fmla="*/ 4775177 h 5976200"/>
              <a:gd name="connsiteX38" fmla="*/ 5255439 w 8739116"/>
              <a:gd name="connsiteY38" fmla="*/ 3254559 h 5976200"/>
              <a:gd name="connsiteX39" fmla="*/ 6201688 w 8739116"/>
              <a:gd name="connsiteY39" fmla="*/ 4775177 h 5976200"/>
              <a:gd name="connsiteX40" fmla="*/ 4309190 w 8739116"/>
              <a:gd name="connsiteY40" fmla="*/ 4775177 h 5976200"/>
              <a:gd name="connsiteX41" fmla="*/ 3233193 w 8739116"/>
              <a:gd name="connsiteY41" fmla="*/ 3254559 h 5976200"/>
              <a:gd name="connsiteX42" fmla="*/ 5125690 w 8739116"/>
              <a:gd name="connsiteY42" fmla="*/ 3254559 h 5976200"/>
              <a:gd name="connsiteX43" fmla="*/ 4179442 w 8739116"/>
              <a:gd name="connsiteY43" fmla="*/ 4775177 h 5976200"/>
              <a:gd name="connsiteX44" fmla="*/ 7538105 w 8739116"/>
              <a:gd name="connsiteY44" fmla="*/ 3252210 h 5976200"/>
              <a:gd name="connsiteX45" fmla="*/ 8739116 w 8739116"/>
              <a:gd name="connsiteY45" fmla="*/ 3252210 h 5976200"/>
              <a:gd name="connsiteX46" fmla="*/ 8739116 w 8739116"/>
              <a:gd name="connsiteY46" fmla="*/ 4363427 h 5976200"/>
              <a:gd name="connsiteX47" fmla="*/ 8484354 w 8739116"/>
              <a:gd name="connsiteY47" fmla="*/ 4772828 h 5976200"/>
              <a:gd name="connsiteX48" fmla="*/ 3101597 w 8739116"/>
              <a:gd name="connsiteY48" fmla="*/ 3252210 h 5976200"/>
              <a:gd name="connsiteX49" fmla="*/ 4047846 w 8739116"/>
              <a:gd name="connsiteY49" fmla="*/ 4772828 h 5976200"/>
              <a:gd name="connsiteX50" fmla="*/ 2155349 w 8739116"/>
              <a:gd name="connsiteY50" fmla="*/ 4772828 h 5976200"/>
              <a:gd name="connsiteX51" fmla="*/ 1079351 w 8739116"/>
              <a:gd name="connsiteY51" fmla="*/ 3252210 h 5976200"/>
              <a:gd name="connsiteX52" fmla="*/ 2971849 w 8739116"/>
              <a:gd name="connsiteY52" fmla="*/ 3252210 h 5976200"/>
              <a:gd name="connsiteX53" fmla="*/ 2025600 w 8739116"/>
              <a:gd name="connsiteY53" fmla="*/ 4772828 h 5976200"/>
              <a:gd name="connsiteX54" fmla="*/ 8484354 w 8739116"/>
              <a:gd name="connsiteY54" fmla="*/ 1615703 h 5976200"/>
              <a:gd name="connsiteX55" fmla="*/ 8739116 w 8739116"/>
              <a:gd name="connsiteY55" fmla="*/ 2025105 h 5976200"/>
              <a:gd name="connsiteX56" fmla="*/ 8739116 w 8739116"/>
              <a:gd name="connsiteY56" fmla="*/ 3136320 h 5976200"/>
              <a:gd name="connsiteX57" fmla="*/ 7538105 w 8739116"/>
              <a:gd name="connsiteY57" fmla="*/ 3136320 h 5976200"/>
              <a:gd name="connsiteX58" fmla="*/ 6462108 w 8739116"/>
              <a:gd name="connsiteY58" fmla="*/ 1615703 h 5976200"/>
              <a:gd name="connsiteX59" fmla="*/ 8354606 w 8739116"/>
              <a:gd name="connsiteY59" fmla="*/ 1615703 h 5976200"/>
              <a:gd name="connsiteX60" fmla="*/ 7408357 w 8739116"/>
              <a:gd name="connsiteY60" fmla="*/ 3136320 h 5976200"/>
              <a:gd name="connsiteX61" fmla="*/ 6331436 w 8739116"/>
              <a:gd name="connsiteY61" fmla="*/ 1615703 h 5976200"/>
              <a:gd name="connsiteX62" fmla="*/ 7277685 w 8739116"/>
              <a:gd name="connsiteY62" fmla="*/ 3136320 h 5976200"/>
              <a:gd name="connsiteX63" fmla="*/ 5385187 w 8739116"/>
              <a:gd name="connsiteY63" fmla="*/ 3136320 h 5976200"/>
              <a:gd name="connsiteX64" fmla="*/ 4309190 w 8739116"/>
              <a:gd name="connsiteY64" fmla="*/ 1615703 h 5976200"/>
              <a:gd name="connsiteX65" fmla="*/ 6201688 w 8739116"/>
              <a:gd name="connsiteY65" fmla="*/ 1615703 h 5976200"/>
              <a:gd name="connsiteX66" fmla="*/ 5255439 w 8739116"/>
              <a:gd name="connsiteY66" fmla="*/ 3136320 h 5976200"/>
              <a:gd name="connsiteX67" fmla="*/ 4178518 w 8739116"/>
              <a:gd name="connsiteY67" fmla="*/ 1615703 h 5976200"/>
              <a:gd name="connsiteX68" fmla="*/ 5124767 w 8739116"/>
              <a:gd name="connsiteY68" fmla="*/ 3136320 h 5976200"/>
              <a:gd name="connsiteX69" fmla="*/ 3232269 w 8739116"/>
              <a:gd name="connsiteY69" fmla="*/ 3136320 h 5976200"/>
              <a:gd name="connsiteX70" fmla="*/ 2156272 w 8739116"/>
              <a:gd name="connsiteY70" fmla="*/ 1615703 h 5976200"/>
              <a:gd name="connsiteX71" fmla="*/ 4048770 w 8739116"/>
              <a:gd name="connsiteY71" fmla="*/ 1615703 h 5976200"/>
              <a:gd name="connsiteX72" fmla="*/ 3102521 w 8739116"/>
              <a:gd name="connsiteY72" fmla="*/ 3136320 h 5976200"/>
              <a:gd name="connsiteX73" fmla="*/ 2025600 w 8739116"/>
              <a:gd name="connsiteY73" fmla="*/ 1615703 h 5976200"/>
              <a:gd name="connsiteX74" fmla="*/ 2971849 w 8739116"/>
              <a:gd name="connsiteY74" fmla="*/ 3136320 h 5976200"/>
              <a:gd name="connsiteX75" fmla="*/ 1079351 w 8739116"/>
              <a:gd name="connsiteY75" fmla="*/ 3136320 h 5976200"/>
              <a:gd name="connsiteX76" fmla="*/ 3355 w 8739116"/>
              <a:gd name="connsiteY76" fmla="*/ 1613874 h 5976200"/>
              <a:gd name="connsiteX77" fmla="*/ 1895852 w 8739116"/>
              <a:gd name="connsiteY77" fmla="*/ 1613874 h 5976200"/>
              <a:gd name="connsiteX78" fmla="*/ 949603 w 8739116"/>
              <a:gd name="connsiteY78" fmla="*/ 3134493 h 5976200"/>
              <a:gd name="connsiteX79" fmla="*/ 7407434 w 8739116"/>
              <a:gd name="connsiteY79" fmla="*/ 0 h 5976200"/>
              <a:gd name="connsiteX80" fmla="*/ 8353682 w 8739116"/>
              <a:gd name="connsiteY80" fmla="*/ 1520619 h 5976200"/>
              <a:gd name="connsiteX81" fmla="*/ 6461184 w 8739116"/>
              <a:gd name="connsiteY81" fmla="*/ 1520619 h 5976200"/>
              <a:gd name="connsiteX82" fmla="*/ 5385187 w 8739116"/>
              <a:gd name="connsiteY82" fmla="*/ 0 h 5976200"/>
              <a:gd name="connsiteX83" fmla="*/ 7277685 w 8739116"/>
              <a:gd name="connsiteY83" fmla="*/ 0 h 5976200"/>
              <a:gd name="connsiteX84" fmla="*/ 6331436 w 8739116"/>
              <a:gd name="connsiteY84" fmla="*/ 1520619 h 5976200"/>
              <a:gd name="connsiteX85" fmla="*/ 5254516 w 8739116"/>
              <a:gd name="connsiteY85" fmla="*/ 0 h 5976200"/>
              <a:gd name="connsiteX86" fmla="*/ 6200764 w 8739116"/>
              <a:gd name="connsiteY86" fmla="*/ 1520619 h 5976200"/>
              <a:gd name="connsiteX87" fmla="*/ 4308267 w 8739116"/>
              <a:gd name="connsiteY87" fmla="*/ 1520619 h 5976200"/>
              <a:gd name="connsiteX88" fmla="*/ 3232269 w 8739116"/>
              <a:gd name="connsiteY88" fmla="*/ 0 h 5976200"/>
              <a:gd name="connsiteX89" fmla="*/ 5124767 w 8739116"/>
              <a:gd name="connsiteY89" fmla="*/ 0 h 5976200"/>
              <a:gd name="connsiteX90" fmla="*/ 4178518 w 8739116"/>
              <a:gd name="connsiteY90" fmla="*/ 1520619 h 5976200"/>
              <a:gd name="connsiteX91" fmla="*/ 3101597 w 8739116"/>
              <a:gd name="connsiteY91" fmla="*/ 0 h 5976200"/>
              <a:gd name="connsiteX92" fmla="*/ 4047846 w 8739116"/>
              <a:gd name="connsiteY92" fmla="*/ 1520618 h 5976200"/>
              <a:gd name="connsiteX93" fmla="*/ 2155349 w 8739116"/>
              <a:gd name="connsiteY93" fmla="*/ 1520618 h 5976200"/>
              <a:gd name="connsiteX94" fmla="*/ 1079351 w 8739116"/>
              <a:gd name="connsiteY94" fmla="*/ 0 h 5976200"/>
              <a:gd name="connsiteX95" fmla="*/ 2971849 w 8739116"/>
              <a:gd name="connsiteY95" fmla="*/ 0 h 5976200"/>
              <a:gd name="connsiteX96" fmla="*/ 2025600 w 8739116"/>
              <a:gd name="connsiteY96" fmla="*/ 1520619 h 59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739116" h="5976200">
                <a:moveTo>
                  <a:pt x="8484354" y="4888718"/>
                </a:moveTo>
                <a:lnTo>
                  <a:pt x="8739116" y="5298120"/>
                </a:lnTo>
                <a:lnTo>
                  <a:pt x="8739116" y="5976200"/>
                </a:lnTo>
                <a:lnTo>
                  <a:pt x="7807636" y="5976200"/>
                </a:lnTo>
                <a:close/>
                <a:moveTo>
                  <a:pt x="6462108" y="4888718"/>
                </a:moveTo>
                <a:lnTo>
                  <a:pt x="8354606" y="4888718"/>
                </a:lnTo>
                <a:lnTo>
                  <a:pt x="7677888" y="5976200"/>
                </a:lnTo>
                <a:lnTo>
                  <a:pt x="7138826" y="5976200"/>
                </a:lnTo>
                <a:close/>
                <a:moveTo>
                  <a:pt x="6331436" y="4888718"/>
                </a:moveTo>
                <a:lnTo>
                  <a:pt x="7008154" y="5976200"/>
                </a:lnTo>
                <a:lnTo>
                  <a:pt x="5654718" y="5976200"/>
                </a:lnTo>
                <a:close/>
                <a:moveTo>
                  <a:pt x="4309190" y="4888718"/>
                </a:moveTo>
                <a:lnTo>
                  <a:pt x="6201688" y="4888718"/>
                </a:lnTo>
                <a:lnTo>
                  <a:pt x="5524970" y="5976200"/>
                </a:lnTo>
                <a:lnTo>
                  <a:pt x="4985908" y="5976200"/>
                </a:lnTo>
                <a:close/>
                <a:moveTo>
                  <a:pt x="4178518" y="4873552"/>
                </a:moveTo>
                <a:lnTo>
                  <a:pt x="4864673" y="5976200"/>
                </a:lnTo>
                <a:lnTo>
                  <a:pt x="3492363" y="5976200"/>
                </a:lnTo>
                <a:close/>
                <a:moveTo>
                  <a:pt x="2156272" y="4873552"/>
                </a:moveTo>
                <a:lnTo>
                  <a:pt x="4048770" y="4873552"/>
                </a:lnTo>
                <a:lnTo>
                  <a:pt x="3362615" y="5976200"/>
                </a:lnTo>
                <a:lnTo>
                  <a:pt x="2842427" y="5976200"/>
                </a:lnTo>
                <a:close/>
                <a:moveTo>
                  <a:pt x="2025600" y="4873552"/>
                </a:moveTo>
                <a:lnTo>
                  <a:pt x="2711755" y="5976200"/>
                </a:lnTo>
                <a:lnTo>
                  <a:pt x="1339445" y="5976200"/>
                </a:lnTo>
                <a:close/>
                <a:moveTo>
                  <a:pt x="0" y="4871723"/>
                </a:moveTo>
                <a:lnTo>
                  <a:pt x="1892497" y="4871723"/>
                </a:lnTo>
                <a:lnTo>
                  <a:pt x="1205204" y="5976200"/>
                </a:lnTo>
                <a:lnTo>
                  <a:pt x="687293" y="5976200"/>
                </a:lnTo>
                <a:close/>
                <a:moveTo>
                  <a:pt x="946248" y="3257849"/>
                </a:moveTo>
                <a:lnTo>
                  <a:pt x="1892497" y="4778468"/>
                </a:lnTo>
                <a:lnTo>
                  <a:pt x="0" y="4778468"/>
                </a:lnTo>
                <a:close/>
                <a:moveTo>
                  <a:pt x="7408357" y="3254559"/>
                </a:moveTo>
                <a:lnTo>
                  <a:pt x="8354606" y="4775177"/>
                </a:lnTo>
                <a:lnTo>
                  <a:pt x="6462108" y="4775177"/>
                </a:lnTo>
                <a:close/>
                <a:moveTo>
                  <a:pt x="5386110" y="3254559"/>
                </a:moveTo>
                <a:lnTo>
                  <a:pt x="7278608" y="3254559"/>
                </a:lnTo>
                <a:lnTo>
                  <a:pt x="6332360" y="4775177"/>
                </a:lnTo>
                <a:close/>
                <a:moveTo>
                  <a:pt x="5255439" y="3254559"/>
                </a:moveTo>
                <a:lnTo>
                  <a:pt x="6201688" y="4775177"/>
                </a:lnTo>
                <a:lnTo>
                  <a:pt x="4309190" y="4775177"/>
                </a:lnTo>
                <a:close/>
                <a:moveTo>
                  <a:pt x="3233193" y="3254559"/>
                </a:moveTo>
                <a:lnTo>
                  <a:pt x="5125690" y="3254559"/>
                </a:lnTo>
                <a:lnTo>
                  <a:pt x="4179442" y="4775177"/>
                </a:lnTo>
                <a:close/>
                <a:moveTo>
                  <a:pt x="7538105" y="3252210"/>
                </a:moveTo>
                <a:lnTo>
                  <a:pt x="8739116" y="3252210"/>
                </a:lnTo>
                <a:lnTo>
                  <a:pt x="8739116" y="4363427"/>
                </a:lnTo>
                <a:lnTo>
                  <a:pt x="8484354" y="4772828"/>
                </a:lnTo>
                <a:close/>
                <a:moveTo>
                  <a:pt x="3101597" y="3252210"/>
                </a:moveTo>
                <a:lnTo>
                  <a:pt x="4047846" y="4772828"/>
                </a:lnTo>
                <a:lnTo>
                  <a:pt x="2155349" y="4772828"/>
                </a:lnTo>
                <a:close/>
                <a:moveTo>
                  <a:pt x="1079351" y="3252210"/>
                </a:moveTo>
                <a:lnTo>
                  <a:pt x="2971849" y="3252210"/>
                </a:lnTo>
                <a:lnTo>
                  <a:pt x="2025600" y="4772828"/>
                </a:lnTo>
                <a:close/>
                <a:moveTo>
                  <a:pt x="8484354" y="1615703"/>
                </a:moveTo>
                <a:lnTo>
                  <a:pt x="8739116" y="2025105"/>
                </a:lnTo>
                <a:lnTo>
                  <a:pt x="8739116" y="3136320"/>
                </a:lnTo>
                <a:lnTo>
                  <a:pt x="7538105" y="3136320"/>
                </a:lnTo>
                <a:close/>
                <a:moveTo>
                  <a:pt x="6462108" y="1615703"/>
                </a:moveTo>
                <a:lnTo>
                  <a:pt x="8354606" y="1615703"/>
                </a:lnTo>
                <a:lnTo>
                  <a:pt x="7408357" y="3136320"/>
                </a:lnTo>
                <a:close/>
                <a:moveTo>
                  <a:pt x="6331436" y="1615703"/>
                </a:moveTo>
                <a:lnTo>
                  <a:pt x="7277685" y="3136320"/>
                </a:lnTo>
                <a:lnTo>
                  <a:pt x="5385187" y="3136320"/>
                </a:lnTo>
                <a:close/>
                <a:moveTo>
                  <a:pt x="4309190" y="1615703"/>
                </a:moveTo>
                <a:lnTo>
                  <a:pt x="6201688" y="1615703"/>
                </a:lnTo>
                <a:lnTo>
                  <a:pt x="5255439" y="3136320"/>
                </a:lnTo>
                <a:close/>
                <a:moveTo>
                  <a:pt x="4178518" y="1615703"/>
                </a:moveTo>
                <a:lnTo>
                  <a:pt x="5124767" y="3136320"/>
                </a:lnTo>
                <a:lnTo>
                  <a:pt x="3232269" y="3136320"/>
                </a:lnTo>
                <a:close/>
                <a:moveTo>
                  <a:pt x="2156272" y="1615703"/>
                </a:moveTo>
                <a:lnTo>
                  <a:pt x="4048770" y="1615703"/>
                </a:lnTo>
                <a:lnTo>
                  <a:pt x="3102521" y="3136320"/>
                </a:lnTo>
                <a:close/>
                <a:moveTo>
                  <a:pt x="2025600" y="1615703"/>
                </a:moveTo>
                <a:lnTo>
                  <a:pt x="2971849" y="3136320"/>
                </a:lnTo>
                <a:lnTo>
                  <a:pt x="1079351" y="3136320"/>
                </a:lnTo>
                <a:close/>
                <a:moveTo>
                  <a:pt x="3355" y="1613874"/>
                </a:moveTo>
                <a:lnTo>
                  <a:pt x="1895852" y="1613874"/>
                </a:lnTo>
                <a:lnTo>
                  <a:pt x="949603" y="3134493"/>
                </a:lnTo>
                <a:close/>
                <a:moveTo>
                  <a:pt x="7407434" y="0"/>
                </a:moveTo>
                <a:lnTo>
                  <a:pt x="8353682" y="1520619"/>
                </a:lnTo>
                <a:lnTo>
                  <a:pt x="6461184" y="1520619"/>
                </a:lnTo>
                <a:close/>
                <a:moveTo>
                  <a:pt x="5385187" y="0"/>
                </a:moveTo>
                <a:lnTo>
                  <a:pt x="7277685" y="0"/>
                </a:lnTo>
                <a:lnTo>
                  <a:pt x="6331436" y="1520619"/>
                </a:lnTo>
                <a:close/>
                <a:moveTo>
                  <a:pt x="5254516" y="0"/>
                </a:moveTo>
                <a:lnTo>
                  <a:pt x="6200764" y="1520619"/>
                </a:lnTo>
                <a:lnTo>
                  <a:pt x="4308267" y="1520619"/>
                </a:lnTo>
                <a:close/>
                <a:moveTo>
                  <a:pt x="3232269" y="0"/>
                </a:moveTo>
                <a:lnTo>
                  <a:pt x="5124767" y="0"/>
                </a:lnTo>
                <a:lnTo>
                  <a:pt x="4178518" y="1520619"/>
                </a:lnTo>
                <a:close/>
                <a:moveTo>
                  <a:pt x="3101597" y="0"/>
                </a:moveTo>
                <a:lnTo>
                  <a:pt x="4047846" y="1520618"/>
                </a:lnTo>
                <a:lnTo>
                  <a:pt x="2155349" y="1520618"/>
                </a:lnTo>
                <a:close/>
                <a:moveTo>
                  <a:pt x="1079351" y="0"/>
                </a:moveTo>
                <a:lnTo>
                  <a:pt x="2971849" y="0"/>
                </a:lnTo>
                <a:lnTo>
                  <a:pt x="2025600" y="1520619"/>
                </a:lnTo>
                <a:close/>
              </a:path>
            </a:pathLst>
          </a:custGeom>
          <a:blipFill>
            <a:blip r:embed="rId3">
              <a:alphaModFix amt="85000"/>
              <a:duotone>
                <a:prstClr val="black"/>
                <a:srgbClr val="CBAF76">
                  <a:tint val="45000"/>
                  <a:satMod val="400000"/>
                </a:srgbClr>
              </a:duotone>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Lst>
            </a:blip>
            <a:stretch>
              <a:fillRect l="-4998" t="-7356" r="1"/>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77032611-DDF0-A1C0-9EBC-1B8AF6CAE476}"/>
              </a:ext>
            </a:extLst>
          </p:cNvPr>
          <p:cNvSpPr txBox="1"/>
          <p:nvPr/>
        </p:nvSpPr>
        <p:spPr>
          <a:xfrm>
            <a:off x="212424" y="1563486"/>
            <a:ext cx="4126494" cy="1754326"/>
          </a:xfrm>
          <a:prstGeom prst="rect">
            <a:avLst/>
          </a:prstGeom>
          <a:noFill/>
        </p:spPr>
        <p:txBody>
          <a:bodyPr wrap="square" rtlCol="0">
            <a:spAutoFit/>
          </a:bodyPr>
          <a:lstStyle/>
          <a:p>
            <a:pPr algn="ctr"/>
            <a:r>
              <a:rPr lang="en-US" sz="3600" b="1">
                <a:latin typeface="Arial" panose="020B0604020202020204" pitchFamily="34" charset="0"/>
                <a:cs typeface="Arial" panose="020B0604020202020204" pitchFamily="34" charset="0"/>
              </a:rPr>
              <a:t>Military Equal Opportunity Training</a:t>
            </a:r>
          </a:p>
        </p:txBody>
      </p:sp>
      <p:sp>
        <p:nvSpPr>
          <p:cNvPr id="2" name="TextBox 1">
            <a:extLst>
              <a:ext uri="{FF2B5EF4-FFF2-40B4-BE49-F238E27FC236}">
                <a16:creationId xmlns:a16="http://schemas.microsoft.com/office/drawing/2014/main" id="{DFF8364F-03E7-F902-5862-A18EDB2DE9BA}"/>
              </a:ext>
            </a:extLst>
          </p:cNvPr>
          <p:cNvSpPr txBox="1"/>
          <p:nvPr/>
        </p:nvSpPr>
        <p:spPr>
          <a:xfrm>
            <a:off x="212424" y="6348846"/>
            <a:ext cx="412649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Approved for </a:t>
            </a:r>
            <a:r>
              <a:rPr lang="en-US">
                <a:latin typeface="Arial" panose="020B0604020202020204" pitchFamily="34" charset="0"/>
                <a:cs typeface="Arial" panose="020B0604020202020204" pitchFamily="34" charset="0"/>
              </a:rPr>
              <a:t>instruction </a:t>
            </a:r>
            <a:r>
              <a:rPr lang="en-US" u="sng">
                <a:latin typeface="Arial" panose="020B0604020202020204" pitchFamily="34" charset="0"/>
                <a:cs typeface="Arial" panose="020B0604020202020204" pitchFamily="34" charset="0"/>
              </a:rPr>
              <a:t>17 </a:t>
            </a:r>
            <a:r>
              <a:rPr lang="en-US" u="sng" dirty="0">
                <a:latin typeface="Arial" panose="020B0604020202020204" pitchFamily="34" charset="0"/>
                <a:cs typeface="Arial" panose="020B0604020202020204" pitchFamily="34" charset="0"/>
              </a:rPr>
              <a:t>MAR 2025</a:t>
            </a:r>
          </a:p>
        </p:txBody>
      </p:sp>
    </p:spTree>
    <p:extLst>
      <p:ext uri="{BB962C8B-B14F-4D97-AF65-F5344CB8AC3E}">
        <p14:creationId xmlns:p14="http://schemas.microsoft.com/office/powerpoint/2010/main" val="294305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BF0CAAD-9010-E00C-4A60-2F08BCCB6131}"/>
              </a:ext>
            </a:extLst>
          </p:cNvPr>
          <p:cNvGrpSpPr/>
          <p:nvPr/>
        </p:nvGrpSpPr>
        <p:grpSpPr>
          <a:xfrm>
            <a:off x="653317" y="985218"/>
            <a:ext cx="3108960" cy="4591761"/>
            <a:chOff x="1659306" y="1400206"/>
            <a:chExt cx="2926080" cy="5406053"/>
          </a:xfrm>
        </p:grpSpPr>
        <p:sp>
          <p:nvSpPr>
            <p:cNvPr id="392" name="Rectangle"/>
            <p:cNvSpPr/>
            <p:nvPr/>
          </p:nvSpPr>
          <p:spPr>
            <a:xfrm>
              <a:off x="1659306" y="1400206"/>
              <a:ext cx="2926080" cy="5406053"/>
            </a:xfrm>
            <a:prstGeom prst="rect">
              <a:avLst/>
            </a:prstGeom>
            <a:solidFill>
              <a:srgbClr val="727267"/>
            </a:solidFill>
            <a:ln w="12700">
              <a:miter lim="400000"/>
            </a:ln>
            <a:effectLst>
              <a:outerShdw blurRad="63500" dist="25400" dir="5400000" rotWithShape="0">
                <a:srgbClr val="000000">
                  <a:alpha val="50000"/>
                </a:srgbClr>
              </a:outerShdw>
            </a:effectLst>
          </p:spPr>
          <p:txBody>
            <a:bodyPr lIns="35719" tIns="35719" rIns="35719" bIns="35719" anchor="ctr"/>
            <a:lstStyle/>
            <a:p>
              <a:endParaRPr sz="1547">
                <a:solidFill>
                  <a:srgbClr val="FFFFFF"/>
                </a:solidFill>
                <a:latin typeface="Arial" charset="0"/>
                <a:ea typeface="Arial" charset="0"/>
                <a:cs typeface="Arial" charset="0"/>
              </a:endParaRPr>
            </a:p>
          </p:txBody>
        </p:sp>
        <p:sp>
          <p:nvSpPr>
            <p:cNvPr id="393" name="Occurs when an individual is treated differently based on the lightness, darkness or toner color of the person."/>
            <p:cNvSpPr txBox="1"/>
            <p:nvPr/>
          </p:nvSpPr>
          <p:spPr>
            <a:xfrm>
              <a:off x="1692474" y="1400206"/>
              <a:ext cx="2859743" cy="391809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2500" b="0">
                  <a:solidFill>
                    <a:srgbClr val="FFFFFF"/>
                  </a:solidFill>
                  <a:latin typeface="Helvetica"/>
                  <a:ea typeface="Helvetica"/>
                  <a:cs typeface="Helvetica"/>
                  <a:sym typeface="Helvetica"/>
                </a:defRPr>
              </a:lvl1pPr>
            </a:lstStyle>
            <a:p>
              <a:pPr algn="ctr"/>
              <a:r>
                <a:rPr lang="en-US" sz="2000" u="sng">
                  <a:latin typeface="Arial" charset="0"/>
                  <a:ea typeface="Arial" charset="0"/>
                  <a:cs typeface="Arial" charset="0"/>
                </a:rPr>
                <a:t>Formal Complaint</a:t>
              </a:r>
            </a:p>
            <a:p>
              <a:endParaRPr lang="en-US" sz="1600" u="sng">
                <a:latin typeface="Arial" charset="0"/>
                <a:ea typeface="Arial" charset="0"/>
                <a:cs typeface="Arial" charset="0"/>
              </a:endParaRPr>
            </a:p>
            <a:p>
              <a:r>
                <a:rPr lang="en-US" sz="1600">
                  <a:latin typeface="Arial" panose="020B0604020202020204" pitchFamily="34" charset="0"/>
                  <a:cs typeface="Arial" panose="020B0604020202020204" pitchFamily="34" charset="0"/>
                </a:rPr>
                <a:t>An allegation of discrimination or harassment (hazing, bullying, or discriminatory harassment)</a:t>
              </a:r>
            </a:p>
            <a:p>
              <a:r>
                <a:rPr lang="en-US" sz="1600">
                  <a:latin typeface="Arial" panose="020B0604020202020204" pitchFamily="34" charset="0"/>
                  <a:cs typeface="Arial" panose="020B0604020202020204" pitchFamily="34" charset="0"/>
                </a:rPr>
                <a:t>submitted in writing on a </a:t>
              </a:r>
              <a:br>
                <a:rPr lang="en-US" sz="1600">
                  <a:latin typeface="Arial" panose="020B0604020202020204" pitchFamily="34" charset="0"/>
                  <a:cs typeface="Arial" panose="020B0604020202020204" pitchFamily="34" charset="0"/>
                </a:rPr>
              </a:br>
              <a:r>
                <a:rPr lang="en-US" sz="1600" b="1" u="sng">
                  <a:latin typeface="Arial" panose="020B0604020202020204" pitchFamily="34" charset="0"/>
                  <a:cs typeface="Arial" panose="020B0604020202020204" pitchFamily="34" charset="0"/>
                </a:rPr>
                <a:t>DA Form 7279 </a:t>
              </a:r>
              <a:r>
                <a:rPr lang="en-US" sz="1600">
                  <a:latin typeface="Arial" panose="020B0604020202020204" pitchFamily="34" charset="0"/>
                  <a:cs typeface="Arial" panose="020B0604020202020204" pitchFamily="34" charset="0"/>
                </a:rPr>
                <a:t>to a commander, supervisor, or military equal opportunity professional; or an allegation identified by the commander to be </a:t>
              </a:r>
              <a:r>
                <a:rPr lang="en-US" sz="1600" b="1" u="sng">
                  <a:latin typeface="Arial" panose="020B0604020202020204" pitchFamily="34" charset="0"/>
                  <a:cs typeface="Arial" panose="020B0604020202020204" pitchFamily="34" charset="0"/>
                </a:rPr>
                <a:t>investigated</a:t>
              </a:r>
              <a:r>
                <a:rPr lang="en-US" sz="1600" b="1">
                  <a:latin typeface="Arial" panose="020B0604020202020204" pitchFamily="34" charset="0"/>
                  <a:cs typeface="Arial" panose="020B0604020202020204" pitchFamily="34" charset="0"/>
                </a:rPr>
                <a:t> through the formal complaint process.</a:t>
              </a:r>
              <a:endParaRPr sz="1600" b="1">
                <a:latin typeface="Arial" panose="020B0604020202020204" pitchFamily="34" charset="0"/>
                <a:ea typeface="Arial" charset="0"/>
                <a:cs typeface="Arial" panose="020B0604020202020204" pitchFamily="34" charset="0"/>
              </a:endParaRPr>
            </a:p>
          </p:txBody>
        </p:sp>
      </p:grpSp>
      <p:grpSp>
        <p:nvGrpSpPr>
          <p:cNvPr id="9" name="Group 8">
            <a:extLst>
              <a:ext uri="{FF2B5EF4-FFF2-40B4-BE49-F238E27FC236}">
                <a16:creationId xmlns:a16="http://schemas.microsoft.com/office/drawing/2014/main" id="{EDA094AC-EE98-BBBB-BF95-C67164CE4B65}"/>
              </a:ext>
            </a:extLst>
          </p:cNvPr>
          <p:cNvGrpSpPr/>
          <p:nvPr/>
        </p:nvGrpSpPr>
        <p:grpSpPr>
          <a:xfrm>
            <a:off x="4572145" y="981138"/>
            <a:ext cx="3123752" cy="4599432"/>
            <a:chOff x="4680867" y="1400206"/>
            <a:chExt cx="2940001" cy="5406053"/>
          </a:xfrm>
        </p:grpSpPr>
        <p:sp>
          <p:nvSpPr>
            <p:cNvPr id="388" name="Rectangle"/>
            <p:cNvSpPr/>
            <p:nvPr/>
          </p:nvSpPr>
          <p:spPr>
            <a:xfrm>
              <a:off x="4680867" y="1400206"/>
              <a:ext cx="2926080" cy="5406053"/>
            </a:xfrm>
            <a:prstGeom prst="rect">
              <a:avLst/>
            </a:prstGeom>
            <a:solidFill>
              <a:srgbClr val="727267"/>
            </a:solidFill>
            <a:ln w="12700">
              <a:miter lim="400000"/>
            </a:ln>
            <a:effectLst>
              <a:outerShdw blurRad="63500" dist="25400" dir="5400000" rotWithShape="0">
                <a:srgbClr val="000000">
                  <a:alpha val="50000"/>
                </a:srgbClr>
              </a:outerShdw>
            </a:effectLst>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Arial" charset="0"/>
                <a:ea typeface="Arial" charset="0"/>
                <a:cs typeface="Arial" charset="0"/>
              </a:endParaRPr>
            </a:p>
          </p:txBody>
        </p:sp>
        <p:sp>
          <p:nvSpPr>
            <p:cNvPr id="395" name="Occurs when an individual is deprived of an opportunity because of their sex (including gender identity) or when decisions are made based on stereotypes and assumptions about abilities, traits, or the performance of individuals on the basis…"/>
            <p:cNvSpPr txBox="1"/>
            <p:nvPr/>
          </p:nvSpPr>
          <p:spPr>
            <a:xfrm>
              <a:off x="4706652" y="1405001"/>
              <a:ext cx="2914216" cy="28341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a:defRPr sz="2500" b="0">
                  <a:solidFill>
                    <a:srgbClr val="FFFFFF"/>
                  </a:solidFill>
                  <a:latin typeface="Helvetica"/>
                  <a:ea typeface="Helvetica"/>
                  <a:cs typeface="Helvetica"/>
                  <a:sym typeface="Helvetica"/>
                </a:defRPr>
              </a:pPr>
              <a:r>
                <a:rPr lang="en-US" sz="2000" u="sng">
                  <a:latin typeface="Arial" panose="020B0604020202020204" pitchFamily="34" charset="0"/>
                  <a:cs typeface="Arial" panose="020B0604020202020204" pitchFamily="34" charset="0"/>
                </a:rPr>
                <a:t>Informal Complaint</a:t>
              </a:r>
            </a:p>
            <a:p>
              <a:pPr>
                <a:defRPr sz="2500" b="0">
                  <a:solidFill>
                    <a:srgbClr val="FFFFFF"/>
                  </a:solidFill>
                  <a:latin typeface="Helvetica"/>
                  <a:ea typeface="Helvetica"/>
                  <a:cs typeface="Helvetica"/>
                  <a:sym typeface="Helvetica"/>
                </a:defRPr>
              </a:pPr>
              <a:endParaRPr lang="en-US" sz="2000" u="sng">
                <a:latin typeface="Arial" panose="020B0604020202020204" pitchFamily="34" charset="0"/>
                <a:cs typeface="Arial" panose="020B0604020202020204" pitchFamily="34" charset="0"/>
              </a:endParaRPr>
            </a:p>
            <a:p>
              <a:pPr>
                <a:defRPr sz="2500" b="0">
                  <a:solidFill>
                    <a:srgbClr val="FFFFFF"/>
                  </a:solidFill>
                  <a:latin typeface="Helvetica"/>
                  <a:ea typeface="Helvetica"/>
                  <a:cs typeface="Helvetica"/>
                  <a:sym typeface="Helvetica"/>
                </a:defRPr>
              </a:pPr>
              <a:r>
                <a:rPr lang="en-US" sz="1600">
                  <a:latin typeface="Arial" panose="020B0604020202020204" pitchFamily="34" charset="0"/>
                  <a:cs typeface="Arial" panose="020B0604020202020204" pitchFamily="34" charset="0"/>
                </a:rPr>
                <a:t>An allegation of discrimination or harassment (hazing, bullying, or discriminatory harassment) </a:t>
              </a:r>
            </a:p>
            <a:p>
              <a:pPr>
                <a:defRPr sz="2500" b="0">
                  <a:solidFill>
                    <a:srgbClr val="FFFFFF"/>
                  </a:solidFill>
                  <a:latin typeface="Helvetica"/>
                  <a:ea typeface="Helvetica"/>
                  <a:cs typeface="Helvetica"/>
                  <a:sym typeface="Helvetica"/>
                </a:defRPr>
              </a:pPr>
              <a:r>
                <a:rPr lang="en-US" sz="1600">
                  <a:latin typeface="Arial" panose="020B0604020202020204" pitchFamily="34" charset="0"/>
                  <a:cs typeface="Arial" panose="020B0604020202020204" pitchFamily="34" charset="0"/>
                </a:rPr>
                <a:t>made </a:t>
              </a:r>
              <a:r>
                <a:rPr lang="en-US" sz="1600" b="1">
                  <a:latin typeface="Arial" panose="020B0604020202020204" pitchFamily="34" charset="0"/>
                  <a:cs typeface="Arial" panose="020B0604020202020204" pitchFamily="34" charset="0"/>
                </a:rPr>
                <a:t>either verbally or in writing </a:t>
              </a:r>
              <a:r>
                <a:rPr lang="en-US" sz="1600">
                  <a:latin typeface="Arial" panose="020B0604020202020204" pitchFamily="34" charset="0"/>
                  <a:cs typeface="Arial" panose="020B0604020202020204" pitchFamily="34" charset="0"/>
                </a:rPr>
                <a:t>that is not submitted as a formal complaint to an MEO professional (not an EOL).</a:t>
              </a:r>
              <a:endParaRPr sz="1600">
                <a:latin typeface="Arial" panose="020B0604020202020204" pitchFamily="34" charset="0"/>
                <a:ea typeface="Arial" charset="0"/>
                <a:cs typeface="Arial" panose="020B0604020202020204" pitchFamily="34" charset="0"/>
              </a:endParaRPr>
            </a:p>
          </p:txBody>
        </p:sp>
      </p:grpSp>
      <p:grpSp>
        <p:nvGrpSpPr>
          <p:cNvPr id="11" name="Group 10">
            <a:extLst>
              <a:ext uri="{FF2B5EF4-FFF2-40B4-BE49-F238E27FC236}">
                <a16:creationId xmlns:a16="http://schemas.microsoft.com/office/drawing/2014/main" id="{EBD7FC37-9641-FB50-564D-780E16D5BA97}"/>
              </a:ext>
            </a:extLst>
          </p:cNvPr>
          <p:cNvGrpSpPr/>
          <p:nvPr/>
        </p:nvGrpSpPr>
        <p:grpSpPr>
          <a:xfrm>
            <a:off x="8630065" y="987354"/>
            <a:ext cx="3108960" cy="4589625"/>
            <a:chOff x="7681372" y="1408054"/>
            <a:chExt cx="2926080" cy="5406053"/>
          </a:xfrm>
        </p:grpSpPr>
        <p:sp>
          <p:nvSpPr>
            <p:cNvPr id="389" name="Rectangle"/>
            <p:cNvSpPr/>
            <p:nvPr/>
          </p:nvSpPr>
          <p:spPr>
            <a:xfrm>
              <a:off x="7681372" y="1408054"/>
              <a:ext cx="2926080" cy="5406053"/>
            </a:xfrm>
            <a:prstGeom prst="rect">
              <a:avLst/>
            </a:prstGeom>
            <a:solidFill>
              <a:srgbClr val="727267"/>
            </a:solidFill>
            <a:ln w="12700">
              <a:miter lim="400000"/>
            </a:ln>
            <a:effectLst>
              <a:outerShdw blurRad="63500" dist="25400" dir="5400000" rotWithShape="0">
                <a:srgbClr val="000000">
                  <a:alpha val="50000"/>
                </a:srgbClr>
              </a:outerShdw>
            </a:effectLst>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Arial" charset="0"/>
                <a:ea typeface="Arial" charset="0"/>
                <a:cs typeface="Arial" charset="0"/>
              </a:endParaRPr>
            </a:p>
          </p:txBody>
        </p:sp>
        <p:sp>
          <p:nvSpPr>
            <p:cNvPr id="390" name="Occurs when an individual is treated differently because of their racial group, racial characteristics (for example, hair texture, color, facial features), or because of their relationship or association with someone of a particular race."/>
            <p:cNvSpPr txBox="1"/>
            <p:nvPr/>
          </p:nvSpPr>
          <p:spPr>
            <a:xfrm>
              <a:off x="7737056" y="1430762"/>
              <a:ext cx="2870396" cy="37102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2500" b="0">
                  <a:solidFill>
                    <a:srgbClr val="FFFFFF"/>
                  </a:solidFill>
                  <a:latin typeface="Helvetica"/>
                  <a:ea typeface="Helvetica"/>
                  <a:cs typeface="Helvetica"/>
                  <a:sym typeface="Helvetica"/>
                </a:defRPr>
              </a:lvl1pPr>
            </a:lstStyle>
            <a:p>
              <a:pPr algn="ctr"/>
              <a:r>
                <a:rPr lang="en-US" sz="2000" u="sng">
                  <a:latin typeface="Arial" panose="020B0604020202020204" pitchFamily="34" charset="0"/>
                  <a:cs typeface="Arial" panose="020B0604020202020204" pitchFamily="34" charset="0"/>
                </a:rPr>
                <a:t>Anonymous Complaint</a:t>
              </a:r>
            </a:p>
            <a:p>
              <a:endParaRPr lang="en-US" sz="2000" u="sng">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Complaints where the </a:t>
              </a:r>
              <a:r>
                <a:rPr lang="en-US" sz="1600" u="sng">
                  <a:latin typeface="Arial" panose="020B0604020202020204" pitchFamily="34" charset="0"/>
                  <a:cs typeface="Arial" panose="020B0604020202020204" pitchFamily="34" charset="0"/>
                </a:rPr>
                <a:t>complainant remains unidentified </a:t>
              </a:r>
              <a:r>
                <a:rPr lang="en-US" sz="1600">
                  <a:latin typeface="Arial" panose="020B0604020202020204" pitchFamily="34" charset="0"/>
                  <a:cs typeface="Arial" panose="020B0604020202020204" pitchFamily="34" charset="0"/>
                </a:rPr>
                <a:t>may be </a:t>
              </a:r>
              <a:r>
                <a:rPr lang="en-US" sz="1600" b="1">
                  <a:latin typeface="Arial" panose="020B0604020202020204" pitchFamily="34" charset="0"/>
                  <a:cs typeface="Arial" panose="020B0604020202020204" pitchFamily="34" charset="0"/>
                </a:rPr>
                <a:t>handled as either an informal or a formal </a:t>
              </a:r>
              <a:r>
                <a:rPr lang="en-US" sz="1600">
                  <a:latin typeface="Arial" panose="020B0604020202020204" pitchFamily="34" charset="0"/>
                  <a:cs typeface="Arial" panose="020B0604020202020204" pitchFamily="34" charset="0"/>
                </a:rPr>
                <a:t>complaint and entered in MEO database, as such. The commander will determine if sufficient information is provided to proceed as either an informal or formal complaint.</a:t>
              </a:r>
              <a:endParaRPr sz="1600">
                <a:latin typeface="Arial" panose="020B0604020202020204" pitchFamily="34" charset="0"/>
                <a:ea typeface="Arial" charset="0"/>
                <a:cs typeface="Arial" panose="020B0604020202020204" pitchFamily="34" charset="0"/>
              </a:endParaRPr>
            </a:p>
          </p:txBody>
        </p:sp>
      </p:grpSp>
      <p:sp>
        <p:nvSpPr>
          <p:cNvPr id="2" name="TextBox 1">
            <a:extLst>
              <a:ext uri="{FF2B5EF4-FFF2-40B4-BE49-F238E27FC236}">
                <a16:creationId xmlns:a16="http://schemas.microsoft.com/office/drawing/2014/main" id="{09E9D3B9-AA6B-B075-1091-02D07212C12E}"/>
              </a:ext>
            </a:extLst>
          </p:cNvPr>
          <p:cNvSpPr txBox="1"/>
          <p:nvPr/>
        </p:nvSpPr>
        <p:spPr>
          <a:xfrm>
            <a:off x="5203371" y="48725"/>
            <a:ext cx="6350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chemeClr val="bg1"/>
                </a:solidFill>
                <a:latin typeface="Arial"/>
                <a:ea typeface="Calibri"/>
                <a:cs typeface="Arial"/>
              </a:rPr>
              <a:t>Types of Complaints </a:t>
            </a:r>
          </a:p>
        </p:txBody>
      </p:sp>
      <p:sp>
        <p:nvSpPr>
          <p:cNvPr id="4" name="Slide Number Placeholder 2">
            <a:extLst>
              <a:ext uri="{FF2B5EF4-FFF2-40B4-BE49-F238E27FC236}">
                <a16:creationId xmlns:a16="http://schemas.microsoft.com/office/drawing/2014/main" id="{EB7A79F3-300E-84F6-4520-9E83E43B22E3}"/>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10</a:t>
            </a:fld>
            <a:endParaRPr lang="uk-UA" sz="1200">
              <a:latin typeface="Arial" charset="0"/>
              <a:ea typeface="Arial" charset="0"/>
              <a:cs typeface="Arial" charset="0"/>
            </a:endParaRPr>
          </a:p>
        </p:txBody>
      </p:sp>
      <p:sp>
        <p:nvSpPr>
          <p:cNvPr id="5" name="EO Policy (1 of 3)">
            <a:extLst>
              <a:ext uri="{FF2B5EF4-FFF2-40B4-BE49-F238E27FC236}">
                <a16:creationId xmlns:a16="http://schemas.microsoft.com/office/drawing/2014/main" id="{2974763B-8F34-4F0D-9C6E-66B507BBE4C6}"/>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para 6-6 and Glossary, Section II</a:t>
            </a:r>
            <a:endParaRPr sz="1200" dirty="0">
              <a:latin typeface="Arial" charset="0"/>
              <a:ea typeface="Arial" charset="0"/>
              <a:cs typeface="Arial" charset="0"/>
            </a:endParaRPr>
          </a:p>
        </p:txBody>
      </p:sp>
      <p:sp>
        <p:nvSpPr>
          <p:cNvPr id="3" name="Rectangle 2">
            <a:extLst>
              <a:ext uri="{FF2B5EF4-FFF2-40B4-BE49-F238E27FC236}">
                <a16:creationId xmlns:a16="http://schemas.microsoft.com/office/drawing/2014/main" id="{4C99A387-F64F-C55D-1AAC-28E2E473B056}"/>
              </a:ext>
            </a:extLst>
          </p:cNvPr>
          <p:cNvSpPr/>
          <p:nvPr/>
        </p:nvSpPr>
        <p:spPr bwMode="auto">
          <a:xfrm>
            <a:off x="2472194" y="5785562"/>
            <a:ext cx="7749045" cy="535793"/>
          </a:xfrm>
          <a:prstGeom prst="rect">
            <a:avLst/>
          </a:prstGeom>
          <a:solidFill>
            <a:schemeClr val="tx1">
              <a:lumMod val="50000"/>
              <a:lumOff val="50000"/>
            </a:schemeClr>
          </a:solidFill>
          <a:ln w="9525" cap="flat" cmpd="sng" algn="ctr">
            <a:solidFill>
              <a:srgbClr val="FFC000"/>
            </a:solidFill>
            <a:prstDash val="solid"/>
            <a:round/>
            <a:headEnd type="none" w="med" len="med"/>
            <a:tailEnd type="none" w="med" len="med"/>
          </a:ln>
          <a:effectLst>
            <a:outerShdw blurRad="149987" dist="250190" dir="8460000" algn="ctr" rotWithShape="0">
              <a:schemeClr val="tx1">
                <a:alpha val="28000"/>
              </a:schemeClr>
            </a:outerShdw>
          </a:effectLst>
          <a:scene3d>
            <a:camera prst="orthographicFront"/>
            <a:lightRig rig="threePt" dir="t"/>
          </a:scene3d>
          <a:sp3d>
            <a:bevelT w="88900" h="88900"/>
          </a:sp3d>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endParaRPr lang="en-US" sz="1400">
              <a:solidFill>
                <a:schemeClr val="bg1"/>
              </a:solidFill>
              <a:latin typeface="Times" pitchFamily="18" charset="0"/>
            </a:endParaRPr>
          </a:p>
        </p:txBody>
      </p:sp>
      <p:sp>
        <p:nvSpPr>
          <p:cNvPr id="6" name="Right Arrow 4">
            <a:extLst>
              <a:ext uri="{FF2B5EF4-FFF2-40B4-BE49-F238E27FC236}">
                <a16:creationId xmlns:a16="http://schemas.microsoft.com/office/drawing/2014/main" id="{D7E9D915-9397-7CF7-E99F-2956C235D211}"/>
              </a:ext>
            </a:extLst>
          </p:cNvPr>
          <p:cNvSpPr/>
          <p:nvPr/>
        </p:nvSpPr>
        <p:spPr>
          <a:xfrm>
            <a:off x="2472194" y="5916979"/>
            <a:ext cx="7749044" cy="329956"/>
          </a:xfrm>
          <a:prstGeom prst="rect">
            <a:avLst/>
          </a:prstGeom>
          <a:scene3d>
            <a:camera prst="orthographicFront">
              <a:rot lat="0" lon="0" rev="0"/>
            </a:camera>
            <a:lightRig rig="contrasting" dir="t">
              <a:rot lat="0" lon="0" rev="1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6668" rIns="13335" bIns="6668" numCol="1" spcCol="1270" anchor="ctr" anchorCtr="0">
            <a:noAutofit/>
          </a:bodyPr>
          <a:lstStyle/>
          <a:p>
            <a:pPr algn="ctr" defTabSz="466725">
              <a:lnSpc>
                <a:spcPct val="90000"/>
              </a:lnSpc>
              <a:spcAft>
                <a:spcPct val="35000"/>
              </a:spcAft>
            </a:pPr>
            <a:r>
              <a:rPr lang="en-US" sz="1400" b="1">
                <a:solidFill>
                  <a:schemeClr val="bg1"/>
                </a:solidFill>
                <a:latin typeface="Arial" panose="020B0604020202020204" pitchFamily="34" charset="0"/>
                <a:cs typeface="Arial" panose="020B0604020202020204" pitchFamily="34" charset="0"/>
              </a:rPr>
              <a:t>THE ENTIRE COMPLAINT PROCESS WILL BE COMPLETE WITHIN 60 DAYS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A20B9-315C-44B8-5CEE-4ED4B16CE9F0}"/>
            </a:ext>
          </a:extLst>
        </p:cNvPr>
        <p:cNvGrpSpPr/>
        <p:nvPr/>
      </p:nvGrpSpPr>
      <p:grpSpPr>
        <a:xfrm>
          <a:off x="0" y="0"/>
          <a:ext cx="0" cy="0"/>
          <a:chOff x="0" y="0"/>
          <a:chExt cx="0" cy="0"/>
        </a:xfrm>
      </p:grpSpPr>
      <p:sp>
        <p:nvSpPr>
          <p:cNvPr id="400" name="Types of Discrimination (1 of 2)">
            <a:extLst>
              <a:ext uri="{FF2B5EF4-FFF2-40B4-BE49-F238E27FC236}">
                <a16:creationId xmlns:a16="http://schemas.microsoft.com/office/drawing/2014/main" id="{4A6F2F8A-2054-7E85-EFB2-80F60E61A719}"/>
              </a:ext>
            </a:extLst>
          </p:cNvPr>
          <p:cNvSpPr txBox="1"/>
          <p:nvPr/>
        </p:nvSpPr>
        <p:spPr>
          <a:xfrm>
            <a:off x="5240218" y="90453"/>
            <a:ext cx="7082992" cy="41069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endParaRPr lang="en-US" sz="2200">
              <a:solidFill>
                <a:schemeClr val="bg1"/>
              </a:solidFill>
            </a:endParaRPr>
          </a:p>
        </p:txBody>
      </p:sp>
      <p:grpSp>
        <p:nvGrpSpPr>
          <p:cNvPr id="8" name="Group 7">
            <a:extLst>
              <a:ext uri="{FF2B5EF4-FFF2-40B4-BE49-F238E27FC236}">
                <a16:creationId xmlns:a16="http://schemas.microsoft.com/office/drawing/2014/main" id="{C19D9AD5-4552-0D51-ACED-F344F5AADD1B}"/>
              </a:ext>
            </a:extLst>
          </p:cNvPr>
          <p:cNvGrpSpPr/>
          <p:nvPr/>
        </p:nvGrpSpPr>
        <p:grpSpPr>
          <a:xfrm>
            <a:off x="1652787" y="1005383"/>
            <a:ext cx="3906582" cy="5524555"/>
            <a:chOff x="1659306" y="1400206"/>
            <a:chExt cx="2804794" cy="5406053"/>
          </a:xfrm>
        </p:grpSpPr>
        <p:sp>
          <p:nvSpPr>
            <p:cNvPr id="392" name="Rectangle">
              <a:extLst>
                <a:ext uri="{FF2B5EF4-FFF2-40B4-BE49-F238E27FC236}">
                  <a16:creationId xmlns:a16="http://schemas.microsoft.com/office/drawing/2014/main" id="{A5AC4AC2-79E8-A464-FEA3-19C30C8FE2E2}"/>
                </a:ext>
              </a:extLst>
            </p:cNvPr>
            <p:cNvSpPr/>
            <p:nvPr/>
          </p:nvSpPr>
          <p:spPr>
            <a:xfrm>
              <a:off x="1659306" y="1400206"/>
              <a:ext cx="2804794" cy="5406053"/>
            </a:xfrm>
            <a:prstGeom prst="rect">
              <a:avLst/>
            </a:prstGeom>
            <a:solidFill>
              <a:srgbClr val="727267"/>
            </a:solidFill>
            <a:ln w="12700">
              <a:miter lim="400000"/>
            </a:ln>
            <a:effectLst>
              <a:outerShdw blurRad="63500" dist="25400" dir="5400000" rotWithShape="0">
                <a:srgbClr val="000000">
                  <a:alpha val="50000"/>
                </a:srgbClr>
              </a:outerShdw>
            </a:effectLst>
          </p:spPr>
          <p:txBody>
            <a:bodyPr lIns="35719" tIns="35719" rIns="35719" bIns="35719" anchor="ctr"/>
            <a:lstStyle/>
            <a:p>
              <a:endParaRPr sz="1547">
                <a:solidFill>
                  <a:srgbClr val="FFFFFF"/>
                </a:solidFill>
                <a:latin typeface="Arial" charset="0"/>
                <a:ea typeface="Arial" charset="0"/>
                <a:cs typeface="Arial" charset="0"/>
              </a:endParaRPr>
            </a:p>
          </p:txBody>
        </p:sp>
        <p:sp>
          <p:nvSpPr>
            <p:cNvPr id="393" name="Occurs when an individual is treated differently based on the lightness, darkness or toner color of the person.">
              <a:extLst>
                <a:ext uri="{FF2B5EF4-FFF2-40B4-BE49-F238E27FC236}">
                  <a16:creationId xmlns:a16="http://schemas.microsoft.com/office/drawing/2014/main" id="{BFCCDEA9-6133-D03A-5291-2AC05BDF6B8B}"/>
                </a:ext>
              </a:extLst>
            </p:cNvPr>
            <p:cNvSpPr txBox="1"/>
            <p:nvPr/>
          </p:nvSpPr>
          <p:spPr>
            <a:xfrm>
              <a:off x="1742953" y="1415834"/>
              <a:ext cx="2637501" cy="392562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2500" b="0">
                  <a:solidFill>
                    <a:srgbClr val="FFFFFF"/>
                  </a:solidFill>
                  <a:latin typeface="Helvetica"/>
                  <a:ea typeface="Helvetica"/>
                  <a:cs typeface="Helvetica"/>
                  <a:sym typeface="Helvetica"/>
                </a:defRPr>
              </a:lvl1pPr>
            </a:lstStyle>
            <a:p>
              <a:pPr algn="ctr"/>
              <a:r>
                <a:rPr lang="en-US" sz="2000" u="sng">
                  <a:latin typeface="Arial" panose="020B0604020202020204" pitchFamily="34" charset="0"/>
                  <a:cs typeface="Arial" panose="020B0604020202020204" pitchFamily="34" charset="0"/>
                </a:rPr>
                <a:t>Preponderance of Evidence</a:t>
              </a:r>
            </a:p>
            <a:p>
              <a:pPr algn="ctr"/>
              <a:endParaRPr lang="en-US" sz="2000" u="sng">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Evidence which is of greater weight or more convincing than the evidence which is offered in opposition to it; that is, evidence which as a whole shows that the fact sought to be proved is </a:t>
              </a:r>
              <a:r>
                <a:rPr lang="en-US" sz="1800" b="1">
                  <a:latin typeface="Arial" panose="020B0604020202020204" pitchFamily="34" charset="0"/>
                  <a:cs typeface="Arial" panose="020B0604020202020204" pitchFamily="34" charset="0"/>
                </a:rPr>
                <a:t>more probable than not</a:t>
              </a:r>
              <a:r>
                <a:rPr lang="en-US" sz="1800">
                  <a:latin typeface="Arial" panose="020B0604020202020204" pitchFamily="34" charset="0"/>
                  <a:cs typeface="Arial" panose="020B0604020202020204" pitchFamily="34" charset="0"/>
                </a:rPr>
                <a:t>.</a:t>
              </a:r>
            </a:p>
            <a:p>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Preponderance of the evidence may not be determined by the number of witnesses, but by the </a:t>
              </a:r>
              <a:r>
                <a:rPr lang="en-US" sz="1800" b="1">
                  <a:latin typeface="Arial" panose="020B0604020202020204" pitchFamily="34" charset="0"/>
                  <a:cs typeface="Arial" panose="020B0604020202020204" pitchFamily="34" charset="0"/>
                </a:rPr>
                <a:t>greater weight of all evidence.</a:t>
              </a:r>
              <a:endParaRPr sz="1800" b="1">
                <a:latin typeface="Arial" panose="020B0604020202020204" pitchFamily="34" charset="0"/>
                <a:ea typeface="Arial" charset="0"/>
                <a:cs typeface="Arial" panose="020B0604020202020204" pitchFamily="34" charset="0"/>
              </a:endParaRPr>
            </a:p>
          </p:txBody>
        </p:sp>
      </p:grpSp>
      <p:grpSp>
        <p:nvGrpSpPr>
          <p:cNvPr id="9" name="Group 8">
            <a:extLst>
              <a:ext uri="{FF2B5EF4-FFF2-40B4-BE49-F238E27FC236}">
                <a16:creationId xmlns:a16="http://schemas.microsoft.com/office/drawing/2014/main" id="{48655CF4-B6D0-94F5-4A03-8B44F596D674}"/>
              </a:ext>
            </a:extLst>
          </p:cNvPr>
          <p:cNvGrpSpPr/>
          <p:nvPr/>
        </p:nvGrpSpPr>
        <p:grpSpPr>
          <a:xfrm>
            <a:off x="6632633" y="1005383"/>
            <a:ext cx="4455801" cy="5524556"/>
            <a:chOff x="4680868" y="1400206"/>
            <a:chExt cx="2911036" cy="5406053"/>
          </a:xfrm>
        </p:grpSpPr>
        <p:sp>
          <p:nvSpPr>
            <p:cNvPr id="388" name="Rectangle">
              <a:extLst>
                <a:ext uri="{FF2B5EF4-FFF2-40B4-BE49-F238E27FC236}">
                  <a16:creationId xmlns:a16="http://schemas.microsoft.com/office/drawing/2014/main" id="{8B5BDC38-B8FE-659B-2372-648D5406EE5D}"/>
                </a:ext>
              </a:extLst>
            </p:cNvPr>
            <p:cNvSpPr/>
            <p:nvPr/>
          </p:nvSpPr>
          <p:spPr>
            <a:xfrm>
              <a:off x="4680868" y="1400206"/>
              <a:ext cx="2911036" cy="5406053"/>
            </a:xfrm>
            <a:prstGeom prst="rect">
              <a:avLst/>
            </a:prstGeom>
            <a:solidFill>
              <a:srgbClr val="727267"/>
            </a:solidFill>
            <a:ln w="12700">
              <a:miter lim="400000"/>
            </a:ln>
            <a:effectLst>
              <a:outerShdw blurRad="63500" dist="25400" dir="5400000" rotWithShape="0">
                <a:srgbClr val="000000">
                  <a:alpha val="50000"/>
                </a:srgbClr>
              </a:outerShdw>
            </a:effectLst>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Arial" charset="0"/>
                <a:ea typeface="Arial" charset="0"/>
                <a:cs typeface="Arial" charset="0"/>
              </a:endParaRPr>
            </a:p>
          </p:txBody>
        </p:sp>
        <p:sp>
          <p:nvSpPr>
            <p:cNvPr id="395" name="Occurs when an individual is deprived of an opportunity because of their sex (including gender identity) or when decisions are made based on stereotypes and assumptions about abilities, traits, or the performance of individuals on the basis…">
              <a:extLst>
                <a:ext uri="{FF2B5EF4-FFF2-40B4-BE49-F238E27FC236}">
                  <a16:creationId xmlns:a16="http://schemas.microsoft.com/office/drawing/2014/main" id="{9F54C36F-D211-AF4D-E329-F2AE7444788F}"/>
                </a:ext>
              </a:extLst>
            </p:cNvPr>
            <p:cNvSpPr txBox="1"/>
            <p:nvPr/>
          </p:nvSpPr>
          <p:spPr>
            <a:xfrm>
              <a:off x="4680868" y="1416965"/>
              <a:ext cx="2911036" cy="476891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a:defRPr sz="2500" b="0">
                  <a:solidFill>
                    <a:srgbClr val="FFFFFF"/>
                  </a:solidFill>
                  <a:latin typeface="Helvetica"/>
                  <a:ea typeface="Helvetica"/>
                  <a:cs typeface="Helvetica"/>
                  <a:sym typeface="Helvetica"/>
                </a:defRPr>
              </a:pPr>
              <a:r>
                <a:rPr lang="en-US" sz="2000" u="sng">
                  <a:latin typeface="Arial" panose="020B0604020202020204" pitchFamily="34" charset="0"/>
                  <a:cs typeface="Arial" panose="020B0604020202020204" pitchFamily="34" charset="0"/>
                </a:rPr>
                <a:t>Reasonable Person Standard</a:t>
              </a:r>
            </a:p>
            <a:p>
              <a:pPr>
                <a:defRPr sz="2500" b="0">
                  <a:solidFill>
                    <a:srgbClr val="FFFFFF"/>
                  </a:solidFill>
                  <a:latin typeface="Helvetica"/>
                  <a:ea typeface="Helvetica"/>
                  <a:cs typeface="Helvetica"/>
                  <a:sym typeface="Helvetica"/>
                </a:defRPr>
              </a:pPr>
              <a:endParaRPr lang="en-US" sz="2000" u="sng">
                <a:latin typeface="Arial" panose="020B0604020202020204" pitchFamily="34" charset="0"/>
                <a:cs typeface="Arial" panose="020B0604020202020204" pitchFamily="34" charset="0"/>
              </a:endParaRPr>
            </a:p>
            <a:p>
              <a:pPr>
                <a:defRPr sz="2500" b="0">
                  <a:solidFill>
                    <a:srgbClr val="FFFFFF"/>
                  </a:solidFill>
                  <a:latin typeface="Helvetica"/>
                  <a:ea typeface="Helvetica"/>
                  <a:cs typeface="Helvetica"/>
                  <a:sym typeface="Helvetica"/>
                </a:defRPr>
              </a:pPr>
              <a:r>
                <a:rPr lang="en-US" sz="1700">
                  <a:latin typeface="Arial" panose="020B0604020202020204" pitchFamily="34" charset="0"/>
                  <a:cs typeface="Arial" panose="020B0604020202020204" pitchFamily="34" charset="0"/>
                </a:rPr>
                <a:t>An objective test used to determine if behavior constitutes discrimination or harassment (hazing, bullying, or discriminatory harassment). This standard considers </a:t>
              </a:r>
              <a:r>
                <a:rPr lang="en-US" sz="1700" b="1">
                  <a:latin typeface="Arial" panose="020B0604020202020204" pitchFamily="34" charset="0"/>
                  <a:cs typeface="Arial" panose="020B0604020202020204" pitchFamily="34" charset="0"/>
                </a:rPr>
                <a:t>what a reasonable person's reaction would have been under similar circumstances </a:t>
              </a:r>
              <a:r>
                <a:rPr lang="en-US" sz="1700">
                  <a:latin typeface="Arial" panose="020B0604020202020204" pitchFamily="34" charset="0"/>
                  <a:cs typeface="Arial" panose="020B0604020202020204" pitchFamily="34" charset="0"/>
                </a:rPr>
                <a:t>and in a similar environment. The reasonable person standard </a:t>
              </a:r>
              <a:r>
                <a:rPr lang="en-US" sz="1700" b="1">
                  <a:latin typeface="Arial" panose="020B0604020202020204" pitchFamily="34" charset="0"/>
                  <a:cs typeface="Arial" panose="020B0604020202020204" pitchFamily="34" charset="0"/>
                </a:rPr>
                <a:t>considers the recipient's perspective </a:t>
              </a:r>
              <a:r>
                <a:rPr lang="en-US" sz="1700">
                  <a:latin typeface="Arial" panose="020B0604020202020204" pitchFamily="34" charset="0"/>
                  <a:cs typeface="Arial" panose="020B0604020202020204" pitchFamily="34" charset="0"/>
                </a:rPr>
                <a:t>and not stereotyped notions of acceptable behavior. </a:t>
              </a:r>
            </a:p>
            <a:p>
              <a:pPr>
                <a:defRPr sz="2500" b="0">
                  <a:solidFill>
                    <a:srgbClr val="FFFFFF"/>
                  </a:solidFill>
                  <a:latin typeface="Helvetica"/>
                  <a:ea typeface="Helvetica"/>
                  <a:cs typeface="Helvetica"/>
                  <a:sym typeface="Helvetica"/>
                </a:defRPr>
              </a:pPr>
              <a:r>
                <a:rPr lang="en-US" sz="1700">
                  <a:latin typeface="Arial" panose="020B0604020202020204" pitchFamily="34" charset="0"/>
                  <a:cs typeface="Arial" panose="020B0604020202020204" pitchFamily="34" charset="0"/>
                </a:rPr>
                <a:t>For example, a work environment in which racial slurs, the display of racial material or other offensive racial behavior abound can constitute discrimination </a:t>
              </a:r>
              <a:r>
                <a:rPr lang="en-US" sz="1700" b="1">
                  <a:latin typeface="Arial" panose="020B0604020202020204" pitchFamily="34" charset="0"/>
                  <a:cs typeface="Arial" panose="020B0604020202020204" pitchFamily="34" charset="0"/>
                </a:rPr>
                <a:t>even if other people might deem it to be harmless or insignificant.</a:t>
              </a:r>
              <a:endParaRPr sz="1700" b="1">
                <a:latin typeface="Arial" panose="020B0604020202020204" pitchFamily="34" charset="0"/>
                <a:ea typeface="Arial" charset="0"/>
                <a:cs typeface="Arial" panose="020B0604020202020204" pitchFamily="34" charset="0"/>
              </a:endParaRPr>
            </a:p>
          </p:txBody>
        </p:sp>
      </p:grpSp>
      <p:sp>
        <p:nvSpPr>
          <p:cNvPr id="5" name="Racial Categories">
            <a:extLst>
              <a:ext uri="{FF2B5EF4-FFF2-40B4-BE49-F238E27FC236}">
                <a16:creationId xmlns:a16="http://schemas.microsoft.com/office/drawing/2014/main" id="{013CF53F-1CCB-DF6E-CB7B-713BA682F6C6}"/>
              </a:ext>
            </a:extLst>
          </p:cNvPr>
          <p:cNvSpPr txBox="1"/>
          <p:nvPr/>
        </p:nvSpPr>
        <p:spPr>
          <a:xfrm>
            <a:off x="5191652" y="57392"/>
            <a:ext cx="6285378"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lang="en-US" sz="2800" b="1">
                <a:solidFill>
                  <a:schemeClr val="bg1"/>
                </a:solidFill>
                <a:latin typeface="Arial" charset="0"/>
                <a:ea typeface="Arial" charset="0"/>
                <a:cs typeface="Arial" charset="0"/>
              </a:rPr>
              <a:t>Investigation Terms</a:t>
            </a:r>
            <a:endParaRPr sz="2000" b="1">
              <a:latin typeface="Arial" charset="0"/>
              <a:ea typeface="Arial" charset="0"/>
              <a:cs typeface="Arial" charset="0"/>
            </a:endParaRPr>
          </a:p>
        </p:txBody>
      </p:sp>
      <p:sp>
        <p:nvSpPr>
          <p:cNvPr id="2" name="Slide Number Placeholder 2">
            <a:extLst>
              <a:ext uri="{FF2B5EF4-FFF2-40B4-BE49-F238E27FC236}">
                <a16:creationId xmlns:a16="http://schemas.microsoft.com/office/drawing/2014/main" id="{AEF0EEF3-9FB0-53B9-3033-E1B363FD63C6}"/>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11</a:t>
            </a:fld>
            <a:endParaRPr lang="uk-UA" sz="1200">
              <a:latin typeface="Arial" charset="0"/>
              <a:ea typeface="Arial" charset="0"/>
              <a:cs typeface="Arial" charset="0"/>
            </a:endParaRPr>
          </a:p>
        </p:txBody>
      </p:sp>
      <p:sp>
        <p:nvSpPr>
          <p:cNvPr id="6" name="EO Policy (1 of 3)">
            <a:extLst>
              <a:ext uri="{FF2B5EF4-FFF2-40B4-BE49-F238E27FC236}">
                <a16:creationId xmlns:a16="http://schemas.microsoft.com/office/drawing/2014/main" id="{37B66D38-7013-1B9C-C287-40D246565338}"/>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Glossary, Section II</a:t>
            </a:r>
            <a:endParaRPr sz="1200" dirty="0">
              <a:latin typeface="Arial" charset="0"/>
              <a:ea typeface="Arial" charset="0"/>
              <a:cs typeface="Arial" charset="0"/>
            </a:endParaRPr>
          </a:p>
        </p:txBody>
      </p:sp>
    </p:spTree>
    <p:extLst>
      <p:ext uri="{BB962C8B-B14F-4D97-AF65-F5344CB8AC3E}">
        <p14:creationId xmlns:p14="http://schemas.microsoft.com/office/powerpoint/2010/main" val="21986820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6CD23-CC6C-2D71-4326-9BCC1B99D03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6212DC-DCA1-1866-4912-24BC211E5CB8}"/>
              </a:ext>
            </a:extLst>
          </p:cNvPr>
          <p:cNvSpPr>
            <a:spLocks noGrp="1"/>
          </p:cNvSpPr>
          <p:nvPr>
            <p:ph idx="1"/>
          </p:nvPr>
        </p:nvSpPr>
        <p:spPr>
          <a:xfrm>
            <a:off x="990600" y="1788885"/>
            <a:ext cx="10515600" cy="3103563"/>
          </a:xfrm>
        </p:spPr>
        <p:txBody>
          <a:bodyPr/>
          <a:lstStyle/>
          <a:p>
            <a:pPr marL="0" indent="0" algn="ctr">
              <a:buNone/>
            </a:pPr>
            <a:r>
              <a:rPr lang="en-US" sz="6000">
                <a:latin typeface="Arial" panose="020B0604020202020204" pitchFamily="34" charset="0"/>
                <a:cs typeface="Arial" panose="020B0604020202020204" pitchFamily="34" charset="0"/>
              </a:rPr>
              <a:t>Harassment Prevention and Response</a:t>
            </a:r>
          </a:p>
        </p:txBody>
      </p:sp>
      <p:sp>
        <p:nvSpPr>
          <p:cNvPr id="3" name="Slide Number Placeholder 2">
            <a:extLst>
              <a:ext uri="{FF2B5EF4-FFF2-40B4-BE49-F238E27FC236}">
                <a16:creationId xmlns:a16="http://schemas.microsoft.com/office/drawing/2014/main" id="{98ECC6CC-C570-A042-AD4E-6D5B78A09355}"/>
              </a:ext>
            </a:extLst>
          </p:cNvPr>
          <p:cNvSpPr>
            <a:spLocks noGrp="1"/>
          </p:cNvSpPr>
          <p:nvPr>
            <p:ph type="sldNum" sz="quarter" idx="4"/>
          </p:nvPr>
        </p:nvSpPr>
        <p:spPr/>
        <p:txBody>
          <a:bodyPr/>
          <a:lstStyle/>
          <a:p>
            <a:pPr algn="ctr"/>
            <a:fld id="{241A2931-99FA-4875-B80F-E52CF46E1BAB}" type="slidenum">
              <a:rPr lang="en-US" smtClean="0"/>
              <a:pPr algn="ctr"/>
              <a:t>12</a:t>
            </a:fld>
            <a:endParaRPr lang="en-US"/>
          </a:p>
        </p:txBody>
      </p:sp>
    </p:spTree>
    <p:extLst>
      <p:ext uri="{BB962C8B-B14F-4D97-AF65-F5344CB8AC3E}">
        <p14:creationId xmlns:p14="http://schemas.microsoft.com/office/powerpoint/2010/main" val="250259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12321" y="972747"/>
            <a:ext cx="11693929" cy="5075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2"/>
                </a:solidFill>
                <a:latin typeface="+mn-lt"/>
              </a:defRPr>
            </a:lvl2pPr>
            <a:lvl3pPr marL="1143000" indent="-228600" algn="l" rtl="0" eaLnBrk="0" fontAlgn="base" hangingPunct="0">
              <a:spcBef>
                <a:spcPct val="20000"/>
              </a:spcBef>
              <a:spcAft>
                <a:spcPct val="0"/>
              </a:spcAft>
              <a:buChar char="•"/>
              <a:defRPr sz="3200">
                <a:solidFill>
                  <a:schemeClr val="bg2"/>
                </a:solidFill>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9pPr>
          </a:lstStyle>
          <a:p>
            <a:pPr marL="0" indent="0">
              <a:lnSpc>
                <a:spcPct val="90000"/>
              </a:lnSpc>
              <a:spcBef>
                <a:spcPts val="1800"/>
              </a:spcBef>
              <a:buNone/>
            </a:pPr>
            <a:r>
              <a:rPr lang="en-US" sz="2400" b="1" u="sng">
                <a:solidFill>
                  <a:schemeClr val="tx1"/>
                </a:solidFill>
                <a:latin typeface="Arial" panose="020B0604020202020204" pitchFamily="34" charset="0"/>
                <a:cs typeface="Arial" pitchFamily="34" charset="0"/>
              </a:rPr>
              <a:t>Definition:</a:t>
            </a:r>
            <a:endParaRPr lang="en-US" sz="2400" b="1">
              <a:solidFill>
                <a:schemeClr val="tx1"/>
              </a:solidFill>
              <a:latin typeface="Arial" panose="020B0604020202020204" pitchFamily="34" charset="0"/>
              <a:cs typeface="Arial" pitchFamily="34" charset="0"/>
            </a:endParaRPr>
          </a:p>
          <a:p>
            <a:pPr>
              <a:lnSpc>
                <a:spcPct val="90000"/>
              </a:lnSpc>
              <a:spcBef>
                <a:spcPts val="1800"/>
              </a:spcBef>
              <a:buFont typeface="Arial" panose="020B0604020202020204" pitchFamily="34" charset="0"/>
              <a:buChar char="•"/>
            </a:pPr>
            <a:r>
              <a:rPr lang="en-US" sz="2400">
                <a:solidFill>
                  <a:schemeClr val="tx1"/>
                </a:solidFill>
                <a:latin typeface="Arial" panose="020B0604020202020204" pitchFamily="34" charset="0"/>
                <a:cs typeface="Arial" pitchFamily="34" charset="0"/>
              </a:rPr>
              <a:t>A form of harassment that includes conduct through which Soldiers or DA Civilian employees (who haze Soldiers), without a proper military authority or other governmental purpose but with a nexus to military service, </a:t>
            </a:r>
            <a:r>
              <a:rPr lang="en-US" sz="2400" b="1">
                <a:solidFill>
                  <a:schemeClr val="tx1"/>
                </a:solidFill>
                <a:latin typeface="Arial" panose="020B0604020202020204" pitchFamily="34" charset="0"/>
                <a:cs typeface="Arial" pitchFamily="34" charset="0"/>
              </a:rPr>
              <a:t>physically or psychologically injures or creates a risk of physical or psychological injury</a:t>
            </a:r>
            <a:r>
              <a:rPr lang="en-US" sz="2400">
                <a:solidFill>
                  <a:schemeClr val="tx1"/>
                </a:solidFill>
                <a:latin typeface="Arial" panose="020B0604020202020204" pitchFamily="34" charset="0"/>
                <a:cs typeface="Arial" pitchFamily="34" charset="0"/>
              </a:rPr>
              <a:t> to Soldiers for the purpose of: initiation into, admission into, affiliation with, change in status or position within, or a condition for continued membership in any military or DA Civilian organization. Hazing can be conducted through the use of electronic de-vices or communications, and by other means including social media, as well as in person.</a:t>
            </a:r>
          </a:p>
          <a:p>
            <a:pPr>
              <a:lnSpc>
                <a:spcPct val="90000"/>
              </a:lnSpc>
              <a:spcBef>
                <a:spcPts val="1800"/>
              </a:spcBef>
              <a:buFont typeface="Arial" panose="020B0604020202020204" pitchFamily="34" charset="0"/>
              <a:buChar char="•"/>
            </a:pPr>
            <a:r>
              <a:rPr lang="en-US" sz="2400">
                <a:solidFill>
                  <a:schemeClr val="tx1"/>
                </a:solidFill>
                <a:latin typeface="Arial" panose="020B0604020202020204" pitchFamily="34" charset="0"/>
                <a:cs typeface="Arial" pitchFamily="34" charset="0"/>
              </a:rPr>
              <a:t>Hazing is evaluated by a reasonable person standard.</a:t>
            </a:r>
          </a:p>
          <a:p>
            <a:pPr>
              <a:lnSpc>
                <a:spcPct val="90000"/>
              </a:lnSpc>
              <a:spcBef>
                <a:spcPts val="1800"/>
              </a:spcBef>
              <a:buFont typeface="Arial" panose="020B0604020202020204" pitchFamily="34" charset="0"/>
              <a:buChar char="•"/>
            </a:pPr>
            <a:r>
              <a:rPr lang="en-US" sz="2400">
                <a:solidFill>
                  <a:schemeClr val="tx1"/>
                </a:solidFill>
                <a:latin typeface="Arial" panose="020B0604020202020204" pitchFamily="34" charset="0"/>
                <a:cs typeface="Arial" pitchFamily="34" charset="0"/>
              </a:rPr>
              <a:t>Soliciting, coercing, or knowingly permitting another to participate, solicit or coerce such conduct, may be considered hazing.</a:t>
            </a:r>
          </a:p>
        </p:txBody>
      </p:sp>
      <p:sp>
        <p:nvSpPr>
          <p:cNvPr id="3" name="TextBox 2">
            <a:extLst>
              <a:ext uri="{FF2B5EF4-FFF2-40B4-BE49-F238E27FC236}">
                <a16:creationId xmlns:a16="http://schemas.microsoft.com/office/drawing/2014/main" id="{5B4C4965-6883-0563-171D-8BCB1386701D}"/>
              </a:ext>
            </a:extLst>
          </p:cNvPr>
          <p:cNvSpPr txBox="1"/>
          <p:nvPr/>
        </p:nvSpPr>
        <p:spPr>
          <a:xfrm>
            <a:off x="5167086" y="36575"/>
            <a:ext cx="6342743" cy="523220"/>
          </a:xfrm>
          <a:prstGeom prst="rect">
            <a:avLst/>
          </a:prstGeom>
          <a:noFill/>
        </p:spPr>
        <p:txBody>
          <a:bodyPr wrap="square" rtlCol="0">
            <a:spAutoFit/>
          </a:bodyPr>
          <a:lstStyle/>
          <a:p>
            <a:pPr marL="0" indent="0" algn="ctr">
              <a:buNone/>
            </a:pPr>
            <a:r>
              <a:rPr lang="en-US" sz="2800" b="1">
                <a:solidFill>
                  <a:schemeClr val="bg1"/>
                </a:solidFill>
                <a:latin typeface="Arial" panose="020B0604020202020204" pitchFamily="34" charset="0"/>
                <a:cs typeface="Arial" panose="020B0604020202020204" pitchFamily="34" charset="0"/>
              </a:rPr>
              <a:t>Hazing</a:t>
            </a:r>
            <a:r>
              <a:rPr lang="en-US" sz="2800" b="1">
                <a:solidFill>
                  <a:srgbClr val="000000"/>
                </a:solidFill>
                <a:latin typeface="Arial" panose="020B0604020202020204" pitchFamily="34" charset="0"/>
                <a:cs typeface="Arial" panose="020B0604020202020204" pitchFamily="34" charset="0"/>
              </a:rPr>
              <a:t> </a:t>
            </a:r>
          </a:p>
        </p:txBody>
      </p:sp>
      <p:sp>
        <p:nvSpPr>
          <p:cNvPr id="5" name="Slide Number Placeholder 2">
            <a:extLst>
              <a:ext uri="{FF2B5EF4-FFF2-40B4-BE49-F238E27FC236}">
                <a16:creationId xmlns:a16="http://schemas.microsoft.com/office/drawing/2014/main" id="{DBB011AD-CD6B-FFBB-8A0F-6D4631543ED9}"/>
              </a:ext>
            </a:extLst>
          </p:cNvPr>
          <p:cNvSpPr txBox="1">
            <a:spLocks/>
          </p:cNvSpPr>
          <p:nvPr/>
        </p:nvSpPr>
        <p:spPr>
          <a:xfrm>
            <a:off x="11676185" y="6529938"/>
            <a:ext cx="391147" cy="21346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uk-UA" smtClean="0">
                <a:latin typeface="Arial" charset="0"/>
                <a:ea typeface="Arial" charset="0"/>
                <a:cs typeface="Arial" charset="0"/>
              </a:rPr>
              <a:pPr/>
              <a:t>13</a:t>
            </a:fld>
            <a:endParaRPr lang="uk-UA">
              <a:latin typeface="Arial" charset="0"/>
              <a:ea typeface="Arial" charset="0"/>
              <a:cs typeface="Arial" charset="0"/>
            </a:endParaRPr>
          </a:p>
        </p:txBody>
      </p:sp>
      <p:sp>
        <p:nvSpPr>
          <p:cNvPr id="9" name="EO Policy (1 of 3)">
            <a:extLst>
              <a:ext uri="{FF2B5EF4-FFF2-40B4-BE49-F238E27FC236}">
                <a16:creationId xmlns:a16="http://schemas.microsoft.com/office/drawing/2014/main" id="{64CAC2F8-8328-186D-2F7A-96E26F49D7E7}"/>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para 4-16</a:t>
            </a:r>
            <a:endParaRPr sz="1200" dirty="0">
              <a:latin typeface="Arial" charset="0"/>
              <a:ea typeface="Arial" charset="0"/>
              <a:cs typeface="Arial" charset="0"/>
            </a:endParaRPr>
          </a:p>
        </p:txBody>
      </p:sp>
    </p:spTree>
    <p:extLst>
      <p:ext uri="{BB962C8B-B14F-4D97-AF65-F5344CB8AC3E}">
        <p14:creationId xmlns:p14="http://schemas.microsoft.com/office/powerpoint/2010/main" val="378035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0" y="851874"/>
            <a:ext cx="12192000" cy="3981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2"/>
                </a:solidFill>
                <a:latin typeface="+mn-lt"/>
              </a:defRPr>
            </a:lvl2pPr>
            <a:lvl3pPr marL="1143000" indent="-228600" algn="l" rtl="0" eaLnBrk="0" fontAlgn="base" hangingPunct="0">
              <a:spcBef>
                <a:spcPct val="20000"/>
              </a:spcBef>
              <a:spcAft>
                <a:spcPct val="0"/>
              </a:spcAft>
              <a:buChar char="•"/>
              <a:defRPr sz="3200">
                <a:solidFill>
                  <a:schemeClr val="bg2"/>
                </a:solidFill>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9pPr>
          </a:lstStyle>
          <a:p>
            <a:pPr marL="457200" lvl="1" indent="0">
              <a:lnSpc>
                <a:spcPct val="90000"/>
              </a:lnSpc>
              <a:spcBef>
                <a:spcPts val="1800"/>
              </a:spcBef>
              <a:buNone/>
            </a:pPr>
            <a:r>
              <a:rPr lang="en-US" sz="2400" b="1" u="sng">
                <a:solidFill>
                  <a:schemeClr val="tx1"/>
                </a:solidFill>
                <a:latin typeface="Arial" panose="020B0604020202020204" pitchFamily="34" charset="0"/>
                <a:cs typeface="Arial" pitchFamily="34" charset="0"/>
              </a:rPr>
              <a:t>Definition:</a:t>
            </a:r>
            <a:endParaRPr lang="en-US" sz="2400">
              <a:solidFill>
                <a:schemeClr val="tx1"/>
              </a:solidFill>
              <a:latin typeface="Arial" panose="020B0604020202020204" pitchFamily="34" charset="0"/>
              <a:cs typeface="Arial" pitchFamily="34" charset="0"/>
            </a:endParaRPr>
          </a:p>
          <a:p>
            <a:pPr lvl="1">
              <a:lnSpc>
                <a:spcPct val="90000"/>
              </a:lnSpc>
              <a:spcBef>
                <a:spcPts val="1800"/>
              </a:spcBef>
              <a:buFont typeface="Arial" panose="020B0604020202020204" pitchFamily="34" charset="0"/>
              <a:buChar char="•"/>
            </a:pPr>
            <a:r>
              <a:rPr lang="en-US" sz="2400">
                <a:solidFill>
                  <a:schemeClr val="tx1"/>
                </a:solidFill>
                <a:latin typeface="Arial" panose="020B0604020202020204" pitchFamily="34" charset="0"/>
                <a:cs typeface="Arial" pitchFamily="34" charset="0"/>
              </a:rPr>
              <a:t>Bullying is the exposure of an individual or group to physical and/or emotional aggression with the intent to cause distress or harm</a:t>
            </a:r>
          </a:p>
          <a:p>
            <a:pPr lvl="1">
              <a:lnSpc>
                <a:spcPct val="90000"/>
              </a:lnSpc>
              <a:spcBef>
                <a:spcPts val="1800"/>
              </a:spcBef>
              <a:buFont typeface="Arial" panose="020B0604020202020204" pitchFamily="34" charset="0"/>
              <a:buChar char="•"/>
            </a:pPr>
            <a:r>
              <a:rPr lang="en-US" sz="2400">
                <a:solidFill>
                  <a:schemeClr val="tx1"/>
                </a:solidFill>
                <a:latin typeface="Arial" panose="020B0604020202020204" pitchFamily="34" charset="0"/>
                <a:cs typeface="Arial" pitchFamily="34" charset="0"/>
              </a:rPr>
              <a:t>Bullying may involve the singling out of an individual from his or her coworkers, or unit, for ridicule because he or she is considered different or weak</a:t>
            </a:r>
          </a:p>
          <a:p>
            <a:pPr lvl="1">
              <a:lnSpc>
                <a:spcPct val="90000"/>
              </a:lnSpc>
              <a:spcBef>
                <a:spcPts val="1800"/>
              </a:spcBef>
              <a:buFont typeface="Arial" panose="020B0604020202020204" pitchFamily="34" charset="0"/>
              <a:buChar char="•"/>
            </a:pPr>
            <a:r>
              <a:rPr lang="en-US" sz="2400">
                <a:solidFill>
                  <a:schemeClr val="tx1"/>
                </a:solidFill>
                <a:latin typeface="Arial" panose="020B0604020202020204" pitchFamily="34" charset="0"/>
                <a:cs typeface="Arial" pitchFamily="34" charset="0"/>
              </a:rPr>
              <a:t>Bullying can be conducted through the use of electronic devices or communications, and by other means including social media, as well as in person</a:t>
            </a:r>
          </a:p>
          <a:p>
            <a:pPr lvl="1">
              <a:lnSpc>
                <a:spcPct val="90000"/>
              </a:lnSpc>
              <a:spcBef>
                <a:spcPts val="1800"/>
              </a:spcBef>
              <a:buFont typeface="Arial" panose="020B0604020202020204" pitchFamily="34" charset="0"/>
              <a:buChar char="•"/>
            </a:pPr>
            <a:r>
              <a:rPr lang="en-US" sz="2400">
                <a:solidFill>
                  <a:schemeClr val="tx1"/>
                </a:solidFill>
                <a:latin typeface="Arial" panose="020B0604020202020204" pitchFamily="34" charset="0"/>
                <a:cs typeface="Arial" pitchFamily="34" charset="0"/>
              </a:rPr>
              <a:t>Bullying is evaluated by a reasonable person standard</a:t>
            </a:r>
          </a:p>
          <a:p>
            <a:pPr lvl="1">
              <a:lnSpc>
                <a:spcPct val="90000"/>
              </a:lnSpc>
              <a:spcBef>
                <a:spcPts val="1800"/>
              </a:spcBef>
            </a:pPr>
            <a:endParaRPr lang="en-US" sz="2400">
              <a:latin typeface="Arial" panose="020B0604020202020204" pitchFamily="34" charset="0"/>
              <a:cs typeface="Arial" pitchFamily="34" charset="0"/>
            </a:endParaRPr>
          </a:p>
        </p:txBody>
      </p:sp>
      <p:sp>
        <p:nvSpPr>
          <p:cNvPr id="3" name="TextBox 2">
            <a:extLst>
              <a:ext uri="{FF2B5EF4-FFF2-40B4-BE49-F238E27FC236}">
                <a16:creationId xmlns:a16="http://schemas.microsoft.com/office/drawing/2014/main" id="{D7D86300-0F9D-82FD-147D-51407931DC20}"/>
              </a:ext>
            </a:extLst>
          </p:cNvPr>
          <p:cNvSpPr txBox="1"/>
          <p:nvPr/>
        </p:nvSpPr>
        <p:spPr>
          <a:xfrm>
            <a:off x="5239657" y="74850"/>
            <a:ext cx="6313713" cy="523220"/>
          </a:xfrm>
          <a:prstGeom prst="rect">
            <a:avLst/>
          </a:prstGeom>
          <a:noFill/>
        </p:spPr>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Bullying</a:t>
            </a:r>
            <a:endParaRPr lang="en-US" sz="2800" b="1">
              <a:solidFill>
                <a:schemeClr val="bg1"/>
              </a:solidFill>
            </a:endParaRPr>
          </a:p>
        </p:txBody>
      </p:sp>
      <p:sp>
        <p:nvSpPr>
          <p:cNvPr id="5" name="Slide Number Placeholder 2">
            <a:extLst>
              <a:ext uri="{FF2B5EF4-FFF2-40B4-BE49-F238E27FC236}">
                <a16:creationId xmlns:a16="http://schemas.microsoft.com/office/drawing/2014/main" id="{9DE4A640-1562-4A4A-1750-51CC6D6D81FF}"/>
              </a:ext>
            </a:extLst>
          </p:cNvPr>
          <p:cNvSpPr txBox="1">
            <a:spLocks/>
          </p:cNvSpPr>
          <p:nvPr/>
        </p:nvSpPr>
        <p:spPr>
          <a:xfrm>
            <a:off x="11676185" y="6529938"/>
            <a:ext cx="391147" cy="21346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uk-UA" smtClean="0">
                <a:latin typeface="Arial" charset="0"/>
                <a:ea typeface="Arial" charset="0"/>
                <a:cs typeface="Arial" charset="0"/>
              </a:rPr>
              <a:pPr/>
              <a:t>14</a:t>
            </a:fld>
            <a:endParaRPr lang="uk-UA">
              <a:latin typeface="Arial" charset="0"/>
              <a:ea typeface="Arial" charset="0"/>
              <a:cs typeface="Arial" charset="0"/>
            </a:endParaRPr>
          </a:p>
        </p:txBody>
      </p:sp>
      <p:sp>
        <p:nvSpPr>
          <p:cNvPr id="9" name="EO Policy (1 of 3)">
            <a:extLst>
              <a:ext uri="{FF2B5EF4-FFF2-40B4-BE49-F238E27FC236}">
                <a16:creationId xmlns:a16="http://schemas.microsoft.com/office/drawing/2014/main" id="{51E30932-CBEB-44F8-C123-7997C32BD0B1}"/>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para 4-16</a:t>
            </a:r>
            <a:endParaRPr sz="1200" dirty="0">
              <a:latin typeface="Arial" charset="0"/>
              <a:ea typeface="Arial" charset="0"/>
              <a:cs typeface="Arial" charset="0"/>
            </a:endParaRPr>
          </a:p>
        </p:txBody>
      </p:sp>
    </p:spTree>
    <p:extLst>
      <p:ext uri="{BB962C8B-B14F-4D97-AF65-F5344CB8AC3E}">
        <p14:creationId xmlns:p14="http://schemas.microsoft.com/office/powerpoint/2010/main" val="356692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2A10F-2D26-4891-7782-9038E9AB6972}"/>
            </a:ext>
          </a:extLst>
        </p:cNvPr>
        <p:cNvGrpSpPr/>
        <p:nvPr/>
      </p:nvGrpSpPr>
      <p:grpSpPr>
        <a:xfrm>
          <a:off x="0" y="0"/>
          <a:ext cx="0" cy="0"/>
          <a:chOff x="0" y="0"/>
          <a:chExt cx="0" cy="0"/>
        </a:xfrm>
      </p:grpSpPr>
      <p:sp>
        <p:nvSpPr>
          <p:cNvPr id="414" name="Types of Discrimination (2 of 2)">
            <a:extLst>
              <a:ext uri="{FF2B5EF4-FFF2-40B4-BE49-F238E27FC236}">
                <a16:creationId xmlns:a16="http://schemas.microsoft.com/office/drawing/2014/main" id="{B126A1FE-3C44-FDD3-A16A-B815531DA0E0}"/>
              </a:ext>
            </a:extLst>
          </p:cNvPr>
          <p:cNvSpPr txBox="1"/>
          <p:nvPr/>
        </p:nvSpPr>
        <p:spPr>
          <a:xfrm>
            <a:off x="5250479" y="61555"/>
            <a:ext cx="6259350"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lang="en-US" sz="2800" b="1">
                <a:solidFill>
                  <a:schemeClr val="bg1"/>
                </a:solidFill>
                <a:latin typeface="Arial" charset="0"/>
                <a:ea typeface="Arial" charset="0"/>
                <a:cs typeface="Arial" charset="0"/>
              </a:rPr>
              <a:t>Bullying Vignette</a:t>
            </a:r>
            <a:endParaRPr sz="2800" b="1">
              <a:latin typeface="Arial" charset="0"/>
              <a:ea typeface="Arial" charset="0"/>
              <a:cs typeface="Arial" charset="0"/>
            </a:endParaRPr>
          </a:p>
        </p:txBody>
      </p:sp>
      <p:sp>
        <p:nvSpPr>
          <p:cNvPr id="2" name="TextBox 1">
            <a:extLst>
              <a:ext uri="{FF2B5EF4-FFF2-40B4-BE49-F238E27FC236}">
                <a16:creationId xmlns:a16="http://schemas.microsoft.com/office/drawing/2014/main" id="{43EE88D9-6AB0-6727-7EB4-3A3E0098C516}"/>
              </a:ext>
            </a:extLst>
          </p:cNvPr>
          <p:cNvSpPr txBox="1"/>
          <p:nvPr/>
        </p:nvSpPr>
        <p:spPr>
          <a:xfrm>
            <a:off x="402245" y="1026937"/>
            <a:ext cx="11510070" cy="4370427"/>
          </a:xfrm>
          <a:prstGeom prst="rect">
            <a:avLst/>
          </a:prstGeom>
          <a:noFill/>
        </p:spPr>
        <p:txBody>
          <a:bodyPr wrap="square" lIns="91440" tIns="45720" rIns="91440" bIns="45720" rtlCol="0" anchor="t">
            <a:spAutoFit/>
          </a:bodyPr>
          <a:lstStyle/>
          <a:p>
            <a:r>
              <a:rPr lang="en-US" sz="2000">
                <a:latin typeface="Arial" panose="020B0604020202020204" pitchFamily="34" charset="0"/>
                <a:ea typeface="+mn-lt"/>
                <a:cs typeface="Arial" panose="020B0604020202020204" pitchFamily="34" charset="0"/>
              </a:rPr>
              <a:t>PVT Brooks was a prior service member who had to attend basic training again. No doubt he was more confident than the young and inexperienced trainees at basic training. He used his skills to teach and assist others, but sometimes became hostile with his jokes and attitude. Most trainees got along well with PVT Brooks until the moment he started pranking others trainees. He would constantly make comments as “Soldiers are weak nowadays.” “Why you don’t get it?’” and “Are you sure you want to be a Soldier?” alluding that trainees were not ready for their job in the military.</a:t>
            </a:r>
            <a:br>
              <a:rPr lang="en-US" sz="2000">
                <a:latin typeface="Arial" panose="020B0604020202020204" pitchFamily="34" charset="0"/>
                <a:ea typeface="+mn-lt"/>
                <a:cs typeface="Arial" panose="020B0604020202020204" pitchFamily="34" charset="0"/>
              </a:rPr>
            </a:br>
            <a:endParaRPr lang="en-US" sz="2000">
              <a:latin typeface="Arial" panose="020B0604020202020204" pitchFamily="34" charset="0"/>
              <a:ea typeface="+mn-lt"/>
              <a:cs typeface="Arial" panose="020B0604020202020204" pitchFamily="34" charset="0"/>
            </a:endParaRPr>
          </a:p>
          <a:p>
            <a:r>
              <a:rPr lang="en-US" sz="2000">
                <a:latin typeface="Arial" panose="020B0604020202020204" pitchFamily="34" charset="0"/>
                <a:ea typeface="+mn-lt"/>
                <a:cs typeface="Arial" panose="020B0604020202020204" pitchFamily="34" charset="0"/>
              </a:rPr>
              <a:t>The situation that got the leadership’s attention was a prank that PVT Brooks started on the trainees. When some of the trainees were going to use the latrine, he would spray water on their feet with his camelback to make it look as if they had urinated on themselves. PVT Brooks stated this was only a joke on new trainees and that once they become Soldiers he would not prank them anymore because now they would be peers. This behavior negatively affected the performance of the trainees that were already stressed out by the challenges and stressful training.</a:t>
            </a:r>
          </a:p>
          <a:p>
            <a:endParaRPr lang="en-US">
              <a:latin typeface="Arial"/>
              <a:cs typeface="Arial"/>
            </a:endParaRPr>
          </a:p>
        </p:txBody>
      </p:sp>
      <p:sp>
        <p:nvSpPr>
          <p:cNvPr id="4" name="Slide Number Placeholder 2">
            <a:extLst>
              <a:ext uri="{FF2B5EF4-FFF2-40B4-BE49-F238E27FC236}">
                <a16:creationId xmlns:a16="http://schemas.microsoft.com/office/drawing/2014/main" id="{A62ACCF1-4D41-C1CF-D876-E401F951815D}"/>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15</a:t>
            </a:fld>
            <a:endParaRPr lang="uk-UA" sz="1200">
              <a:latin typeface="Arial" charset="0"/>
              <a:ea typeface="Arial" charset="0"/>
              <a:cs typeface="Arial" charset="0"/>
            </a:endParaRPr>
          </a:p>
        </p:txBody>
      </p:sp>
    </p:spTree>
    <p:extLst>
      <p:ext uri="{BB962C8B-B14F-4D97-AF65-F5344CB8AC3E}">
        <p14:creationId xmlns:p14="http://schemas.microsoft.com/office/powerpoint/2010/main" val="100148365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Online Misconduct:"/>
          <p:cNvSpPr txBox="1"/>
          <p:nvPr/>
        </p:nvSpPr>
        <p:spPr>
          <a:xfrm>
            <a:off x="5217887" y="71012"/>
            <a:ext cx="6312228"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defRPr sz="3000">
                <a:solidFill>
                  <a:srgbClr val="526043"/>
                </a:solidFill>
                <a:latin typeface="Helvetica"/>
                <a:ea typeface="Helvetica"/>
                <a:cs typeface="Helvetica"/>
                <a:sym typeface="Helvetica"/>
              </a:defRPr>
            </a:lvl1pPr>
          </a:lstStyle>
          <a:p>
            <a:pPr algn="ctr"/>
            <a:r>
              <a:rPr sz="2800" b="1">
                <a:solidFill>
                  <a:schemeClr val="bg1"/>
                </a:solidFill>
                <a:latin typeface="Arial" charset="0"/>
                <a:ea typeface="Arial" charset="0"/>
                <a:cs typeface="Arial" charset="0"/>
              </a:rPr>
              <a:t>Online Misconduct</a:t>
            </a:r>
            <a:endParaRPr sz="2800" b="1">
              <a:solidFill>
                <a:schemeClr val="tx1"/>
              </a:solidFill>
              <a:latin typeface="Arial" charset="0"/>
              <a:ea typeface="Arial" charset="0"/>
              <a:cs typeface="Arial" charset="0"/>
            </a:endParaRPr>
          </a:p>
        </p:txBody>
      </p:sp>
      <p:sp>
        <p:nvSpPr>
          <p:cNvPr id="470" name="The use of electronic communication to inflict harm.…"/>
          <p:cNvSpPr txBox="1"/>
          <p:nvPr/>
        </p:nvSpPr>
        <p:spPr>
          <a:xfrm>
            <a:off x="82929" y="917824"/>
            <a:ext cx="8337171" cy="561211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buSzPct val="145000"/>
              <a:defRPr sz="3000" b="0">
                <a:latin typeface="Helvetica"/>
                <a:ea typeface="Helvetica"/>
                <a:cs typeface="Helvetica"/>
                <a:sym typeface="Helvetica"/>
              </a:defRPr>
            </a:pPr>
            <a:r>
              <a:rPr lang="en-US" sz="2400" b="1" u="sng">
                <a:latin typeface="Arial" charset="0"/>
                <a:ea typeface="Arial" charset="0"/>
                <a:cs typeface="Arial" charset="0"/>
              </a:rPr>
              <a:t>Definition:</a:t>
            </a:r>
            <a:r>
              <a:rPr lang="en-US" sz="2400">
                <a:latin typeface="Arial" charset="0"/>
                <a:ea typeface="Arial" charset="0"/>
                <a:cs typeface="Arial" charset="0"/>
              </a:rPr>
              <a:t> </a:t>
            </a:r>
          </a:p>
          <a:p>
            <a:pPr>
              <a:buSzPct val="145000"/>
              <a:defRPr sz="3000" b="0">
                <a:latin typeface="Helvetica"/>
                <a:ea typeface="Helvetica"/>
                <a:cs typeface="Helvetica"/>
                <a:sym typeface="Helvetica"/>
              </a:defRPr>
            </a:pPr>
            <a:r>
              <a:rPr sz="2400">
                <a:latin typeface="Arial" charset="0"/>
                <a:ea typeface="Arial" charset="0"/>
                <a:cs typeface="Arial" charset="0"/>
              </a:rPr>
              <a:t>The use of electronic communication to inflict harm</a:t>
            </a:r>
            <a:r>
              <a:rPr lang="en-US" sz="2400">
                <a:latin typeface="Arial" charset="0"/>
                <a:ea typeface="Arial" charset="0"/>
                <a:cs typeface="Arial" charset="0"/>
              </a:rPr>
              <a:t>.</a:t>
            </a:r>
            <a:endParaRPr sz="2400">
              <a:latin typeface="Arial" charset="0"/>
              <a:ea typeface="Arial" charset="0"/>
              <a:cs typeface="Arial" charset="0"/>
            </a:endParaRPr>
          </a:p>
          <a:p>
            <a:pPr algn="l">
              <a:defRPr sz="3000" b="0">
                <a:latin typeface="Helvetica"/>
                <a:ea typeface="Helvetica"/>
                <a:cs typeface="Helvetica"/>
                <a:sym typeface="Helvetica"/>
              </a:defRPr>
            </a:pPr>
            <a:endParaRPr sz="2400">
              <a:latin typeface="Arial" charset="0"/>
              <a:ea typeface="Arial" charset="0"/>
              <a:cs typeface="Arial" charset="0"/>
            </a:endParaRPr>
          </a:p>
          <a:p>
            <a:pPr marL="292994" indent="-292994">
              <a:buSzPct val="145000"/>
              <a:buChar char="•"/>
              <a:defRPr sz="3000" b="0">
                <a:latin typeface="Helvetica"/>
                <a:ea typeface="Helvetica"/>
                <a:cs typeface="Helvetica"/>
                <a:sym typeface="Helvetica"/>
              </a:defRPr>
            </a:pPr>
            <a:r>
              <a:rPr sz="2400">
                <a:latin typeface="Arial" charset="0"/>
                <a:ea typeface="Arial" charset="0"/>
                <a:cs typeface="Arial" charset="0"/>
              </a:rPr>
              <a:t>When using electronic communication devices, Army personnel should apply “</a:t>
            </a:r>
            <a:r>
              <a:rPr sz="2400" b="1">
                <a:latin typeface="Arial" charset="0"/>
                <a:ea typeface="Arial" charset="0"/>
                <a:cs typeface="Arial" charset="0"/>
              </a:rPr>
              <a:t>Think, Type, and Post”</a:t>
            </a:r>
            <a:endParaRPr lang="en-US" sz="2400" b="1">
              <a:latin typeface="Arial" charset="0"/>
              <a:ea typeface="Arial" charset="0"/>
              <a:cs typeface="Arial" charset="0"/>
            </a:endParaRPr>
          </a:p>
          <a:p>
            <a:pPr>
              <a:buSzPct val="145000"/>
              <a:defRPr sz="3000" b="0">
                <a:latin typeface="Helvetica"/>
                <a:ea typeface="Helvetica"/>
                <a:cs typeface="Helvetica"/>
                <a:sym typeface="Helvetica"/>
              </a:defRPr>
            </a:pPr>
            <a:endParaRPr lang="en-US" sz="2400" b="1">
              <a:latin typeface="Arial" charset="0"/>
              <a:ea typeface="Arial" charset="0"/>
              <a:cs typeface="Arial" charset="0"/>
            </a:endParaRPr>
          </a:p>
          <a:p>
            <a:pPr marL="292994" indent="-292994">
              <a:buSzPct val="145000"/>
              <a:buChar char="•"/>
              <a:defRPr sz="3000" b="0">
                <a:latin typeface="Helvetica"/>
                <a:ea typeface="Helvetica"/>
                <a:cs typeface="Helvetica"/>
                <a:sym typeface="Helvetica"/>
              </a:defRPr>
            </a:pPr>
            <a:r>
              <a:rPr sz="2400" b="1">
                <a:latin typeface="Arial" charset="0"/>
                <a:ea typeface="Arial" charset="0"/>
                <a:cs typeface="Arial" charset="0"/>
              </a:rPr>
              <a:t>“Think” </a:t>
            </a:r>
            <a:r>
              <a:rPr sz="2400">
                <a:latin typeface="Arial" charset="0"/>
                <a:ea typeface="Arial" charset="0"/>
                <a:cs typeface="Arial" charset="0"/>
              </a:rPr>
              <a:t>about the message being communicated and who could potentially view it</a:t>
            </a:r>
            <a:r>
              <a:rPr lang="en-US" sz="2400">
                <a:latin typeface="Arial" charset="0"/>
                <a:ea typeface="Arial" charset="0"/>
                <a:cs typeface="Arial" charset="0"/>
              </a:rPr>
              <a:t>.</a:t>
            </a:r>
          </a:p>
          <a:p>
            <a:pPr>
              <a:buSzPct val="145000"/>
              <a:defRPr sz="3000" b="0">
                <a:latin typeface="Helvetica"/>
                <a:ea typeface="Helvetica"/>
                <a:cs typeface="Helvetica"/>
                <a:sym typeface="Helvetica"/>
              </a:defRPr>
            </a:pPr>
            <a:endParaRPr lang="en-US" sz="2400" b="1">
              <a:latin typeface="Arial" charset="0"/>
              <a:ea typeface="Arial" charset="0"/>
              <a:cs typeface="Arial" charset="0"/>
            </a:endParaRPr>
          </a:p>
          <a:p>
            <a:pPr marL="292994" indent="-292994">
              <a:buSzPct val="145000"/>
              <a:buChar char="•"/>
              <a:defRPr sz="3000" b="0">
                <a:latin typeface="Helvetica"/>
                <a:ea typeface="Helvetica"/>
                <a:cs typeface="Helvetica"/>
                <a:sym typeface="Helvetica"/>
              </a:defRPr>
            </a:pPr>
            <a:r>
              <a:rPr sz="2400" b="1">
                <a:latin typeface="Arial" charset="0"/>
                <a:ea typeface="Arial" charset="0"/>
                <a:cs typeface="Arial" charset="0"/>
              </a:rPr>
              <a:t> “Type” </a:t>
            </a:r>
            <a:r>
              <a:rPr sz="2400">
                <a:latin typeface="Arial" charset="0"/>
                <a:ea typeface="Arial" charset="0"/>
                <a:cs typeface="Arial" charset="0"/>
              </a:rPr>
              <a:t>a communication that is consistent with Army values</a:t>
            </a:r>
            <a:r>
              <a:rPr lang="en-US" sz="2400">
                <a:latin typeface="Arial" charset="0"/>
                <a:ea typeface="Arial" charset="0"/>
                <a:cs typeface="Arial" charset="0"/>
              </a:rPr>
              <a:t>.</a:t>
            </a:r>
          </a:p>
          <a:p>
            <a:pPr>
              <a:buSzPct val="145000"/>
              <a:defRPr sz="3000" b="0">
                <a:latin typeface="Helvetica"/>
                <a:ea typeface="Helvetica"/>
                <a:cs typeface="Helvetica"/>
                <a:sym typeface="Helvetica"/>
              </a:defRPr>
            </a:pPr>
            <a:endParaRPr lang="en-US" sz="2400">
              <a:latin typeface="Arial" charset="0"/>
              <a:ea typeface="Arial" charset="0"/>
              <a:cs typeface="Arial" charset="0"/>
            </a:endParaRPr>
          </a:p>
          <a:p>
            <a:pPr marL="292994" indent="-292994">
              <a:buSzPct val="145000"/>
              <a:buChar char="•"/>
              <a:defRPr sz="3000" b="0">
                <a:latin typeface="Helvetica"/>
                <a:ea typeface="Helvetica"/>
                <a:cs typeface="Helvetica"/>
                <a:sym typeface="Helvetica"/>
              </a:defRPr>
            </a:pPr>
            <a:r>
              <a:rPr sz="2400" b="1">
                <a:latin typeface="Arial" charset="0"/>
                <a:ea typeface="Arial" charset="0"/>
                <a:cs typeface="Arial" charset="0"/>
              </a:rPr>
              <a:t>“Post” </a:t>
            </a:r>
            <a:r>
              <a:rPr sz="2400">
                <a:latin typeface="Arial" charset="0"/>
                <a:ea typeface="Arial" charset="0"/>
                <a:cs typeface="Arial" charset="0"/>
              </a:rPr>
              <a:t>only those messages that demonstrate dignity and respect for self and others</a:t>
            </a:r>
            <a:r>
              <a:rPr lang="en-US" sz="2400">
                <a:latin typeface="Arial" charset="0"/>
                <a:ea typeface="Arial" charset="0"/>
                <a:cs typeface="Arial" charset="0"/>
              </a:rPr>
              <a:t>.</a:t>
            </a:r>
          </a:p>
          <a:p>
            <a:pPr marL="292994" indent="-292994">
              <a:buSzPct val="145000"/>
              <a:buChar char="•"/>
              <a:defRPr sz="3000" b="0">
                <a:latin typeface="Helvetica"/>
                <a:ea typeface="Helvetica"/>
                <a:cs typeface="Helvetica"/>
                <a:sym typeface="Helvetica"/>
              </a:defRPr>
            </a:pPr>
            <a:endParaRPr lang="en-US" sz="2400">
              <a:latin typeface="Arial" charset="0"/>
              <a:ea typeface="Arial" charset="0"/>
              <a:cs typeface="Arial" charset="0"/>
            </a:endParaRPr>
          </a:p>
        </p:txBody>
      </p:sp>
      <p:sp>
        <p:nvSpPr>
          <p:cNvPr id="12" name="The use of electronic communication to inflict harm.…"/>
          <p:cNvSpPr txBox="1"/>
          <p:nvPr/>
        </p:nvSpPr>
        <p:spPr>
          <a:xfrm>
            <a:off x="8864432" y="3603611"/>
            <a:ext cx="3244639" cy="219335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marL="321457" indent="-321457">
              <a:buSzPct val="145000"/>
              <a:buFont typeface="Wingdings" panose="05000000000000000000" pitchFamily="2" charset="2"/>
              <a:buChar char="v"/>
              <a:defRPr sz="3000" b="0">
                <a:latin typeface="Helvetica"/>
                <a:ea typeface="Helvetica"/>
                <a:cs typeface="Helvetica"/>
                <a:sym typeface="Helvetica"/>
              </a:defRPr>
            </a:pPr>
            <a:r>
              <a:rPr lang="en-US" sz="1969">
                <a:latin typeface="Arial" charset="0"/>
                <a:ea typeface="Arial" charset="0"/>
                <a:cs typeface="Arial" charset="0"/>
              </a:rPr>
              <a:t>Emails 	</a:t>
            </a:r>
          </a:p>
          <a:p>
            <a:pPr>
              <a:buSzPct val="145000"/>
              <a:defRPr sz="3000" b="0">
                <a:latin typeface="Helvetica"/>
                <a:ea typeface="Helvetica"/>
                <a:cs typeface="Helvetica"/>
                <a:sym typeface="Helvetica"/>
              </a:defRPr>
            </a:pPr>
            <a:endParaRPr sz="1969">
              <a:latin typeface="Arial" charset="0"/>
              <a:ea typeface="Arial" charset="0"/>
              <a:cs typeface="Arial" charset="0"/>
            </a:endParaRPr>
          </a:p>
          <a:p>
            <a:pPr marL="778657" lvl="1" indent="-321457">
              <a:buSzPct val="145000"/>
              <a:buFont typeface="Wingdings" panose="05000000000000000000" pitchFamily="2" charset="2"/>
              <a:buChar char="v"/>
              <a:defRPr sz="3000" b="0">
                <a:latin typeface="Helvetica"/>
                <a:ea typeface="Helvetica"/>
                <a:cs typeface="Helvetica"/>
                <a:sym typeface="Helvetica"/>
              </a:defRPr>
            </a:pPr>
            <a:r>
              <a:rPr lang="en-US" sz="1969">
                <a:latin typeface="Arial" charset="0"/>
                <a:ea typeface="Arial" charset="0"/>
                <a:cs typeface="Arial" charset="0"/>
              </a:rPr>
              <a:t>Chats</a:t>
            </a:r>
          </a:p>
          <a:p>
            <a:pPr marL="321457" indent="-321457">
              <a:buSzPct val="145000"/>
              <a:buFont typeface="Wingdings" panose="05000000000000000000" pitchFamily="2" charset="2"/>
              <a:buChar char="v"/>
              <a:defRPr sz="3000" b="0">
                <a:latin typeface="Helvetica"/>
                <a:ea typeface="Helvetica"/>
                <a:cs typeface="Helvetica"/>
                <a:sym typeface="Helvetica"/>
              </a:defRPr>
            </a:pPr>
            <a:endParaRPr lang="en-US" sz="1969">
              <a:latin typeface="Arial" charset="0"/>
              <a:ea typeface="Arial" charset="0"/>
              <a:cs typeface="Arial" charset="0"/>
            </a:endParaRPr>
          </a:p>
          <a:p>
            <a:pPr marL="1235857" lvl="2" indent="-321457">
              <a:buSzPct val="145000"/>
              <a:buFont typeface="Wingdings" panose="05000000000000000000" pitchFamily="2" charset="2"/>
              <a:buChar char="v"/>
              <a:defRPr sz="3000" b="0">
                <a:latin typeface="Helvetica"/>
                <a:ea typeface="Helvetica"/>
                <a:cs typeface="Helvetica"/>
                <a:sym typeface="Helvetica"/>
              </a:defRPr>
            </a:pPr>
            <a:r>
              <a:rPr lang="en-US" sz="1969">
                <a:latin typeface="Arial" charset="0"/>
                <a:ea typeface="Arial" charset="0"/>
                <a:cs typeface="Arial" charset="0"/>
              </a:rPr>
              <a:t>Social Media</a:t>
            </a:r>
          </a:p>
          <a:p>
            <a:pPr marL="321457" indent="-321457">
              <a:buSzPct val="145000"/>
              <a:buFont typeface="Wingdings" panose="05000000000000000000" pitchFamily="2" charset="2"/>
              <a:buChar char="v"/>
              <a:defRPr sz="3000" b="0">
                <a:latin typeface="Helvetica"/>
                <a:ea typeface="Helvetica"/>
                <a:cs typeface="Helvetica"/>
                <a:sym typeface="Helvetica"/>
              </a:defRPr>
            </a:pPr>
            <a:endParaRPr lang="en-US" sz="1969">
              <a:latin typeface="Arial" charset="0"/>
              <a:ea typeface="Arial" charset="0"/>
              <a:cs typeface="Arial" charset="0"/>
            </a:endParaRPr>
          </a:p>
          <a:p>
            <a:pPr marL="1693057" lvl="3" indent="-321457">
              <a:buSzPct val="145000"/>
              <a:buFont typeface="Wingdings" panose="05000000000000000000" pitchFamily="2" charset="2"/>
              <a:buChar char="v"/>
              <a:defRPr sz="3000" b="0">
                <a:latin typeface="Helvetica"/>
                <a:ea typeface="Helvetica"/>
                <a:cs typeface="Helvetica"/>
                <a:sym typeface="Helvetica"/>
              </a:defRPr>
            </a:pPr>
            <a:r>
              <a:rPr lang="en-US" sz="1969">
                <a:latin typeface="Arial" charset="0"/>
                <a:ea typeface="Arial" charset="0"/>
                <a:cs typeface="Arial" charset="0"/>
              </a:rPr>
              <a:t>Blogs</a:t>
            </a:r>
            <a:endParaRPr lang="en-US" sz="2109">
              <a:latin typeface="Arial" charset="0"/>
              <a:ea typeface="Arial" charset="0"/>
              <a:cs typeface="Arial" charset="0"/>
            </a:endParaRPr>
          </a:p>
        </p:txBody>
      </p:sp>
      <p:pic>
        <p:nvPicPr>
          <p:cNvPr id="11" name="Picture 10"/>
          <p:cNvPicPr>
            <a:picLocks noChangeAspect="1"/>
          </p:cNvPicPr>
          <p:nvPr/>
        </p:nvPicPr>
        <p:blipFill>
          <a:blip r:embed="rId3"/>
          <a:stretch>
            <a:fillRect/>
          </a:stretch>
        </p:blipFill>
        <p:spPr>
          <a:xfrm>
            <a:off x="9648887" y="1248424"/>
            <a:ext cx="2177837" cy="1622217"/>
          </a:xfrm>
          <a:prstGeom prst="rect">
            <a:avLst/>
          </a:prstGeom>
        </p:spPr>
      </p:pic>
      <p:sp>
        <p:nvSpPr>
          <p:cNvPr id="2" name="Slide Number Placeholder 2">
            <a:extLst>
              <a:ext uri="{FF2B5EF4-FFF2-40B4-BE49-F238E27FC236}">
                <a16:creationId xmlns:a16="http://schemas.microsoft.com/office/drawing/2014/main" id="{26D6D034-8819-25F6-FFD6-B5B15627C6D4}"/>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16</a:t>
            </a:fld>
            <a:endParaRPr lang="uk-UA" sz="1200">
              <a:latin typeface="Arial" charset="0"/>
              <a:ea typeface="Arial" charset="0"/>
              <a:cs typeface="Arial" charset="0"/>
            </a:endParaRPr>
          </a:p>
        </p:txBody>
      </p:sp>
      <p:sp>
        <p:nvSpPr>
          <p:cNvPr id="4" name="EO Policy (1 of 3)">
            <a:extLst>
              <a:ext uri="{FF2B5EF4-FFF2-40B4-BE49-F238E27FC236}">
                <a16:creationId xmlns:a16="http://schemas.microsoft.com/office/drawing/2014/main" id="{CE333DC5-0E21-7FC9-7A84-D3F0B3805707}"/>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para 4-16</a:t>
            </a:r>
            <a:endParaRPr sz="1200" dirty="0">
              <a:latin typeface="Arial" charset="0"/>
              <a:ea typeface="Arial" charset="0"/>
              <a:cs typeface="Arial"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ypes of Discrimination (2 of 2)"/>
          <p:cNvSpPr txBox="1"/>
          <p:nvPr/>
        </p:nvSpPr>
        <p:spPr>
          <a:xfrm>
            <a:off x="5201761" y="66037"/>
            <a:ext cx="6343533"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lang="en-US" sz="2800" b="1">
                <a:solidFill>
                  <a:schemeClr val="bg1"/>
                </a:solidFill>
                <a:latin typeface="Arial" charset="0"/>
                <a:ea typeface="Arial" charset="0"/>
                <a:cs typeface="Arial" charset="0"/>
              </a:rPr>
              <a:t>Online Misconduct Vignette</a:t>
            </a:r>
            <a:endParaRPr sz="1800" b="1">
              <a:latin typeface="Arial" charset="0"/>
              <a:ea typeface="Arial" charset="0"/>
              <a:cs typeface="Arial" charset="0"/>
            </a:endParaRPr>
          </a:p>
        </p:txBody>
      </p:sp>
      <p:sp>
        <p:nvSpPr>
          <p:cNvPr id="2" name="TextBox 1">
            <a:extLst>
              <a:ext uri="{FF2B5EF4-FFF2-40B4-BE49-F238E27FC236}">
                <a16:creationId xmlns:a16="http://schemas.microsoft.com/office/drawing/2014/main" id="{835CE370-1C01-93D2-16FA-7BC261E8AF95}"/>
              </a:ext>
            </a:extLst>
          </p:cNvPr>
          <p:cNvSpPr txBox="1"/>
          <p:nvPr/>
        </p:nvSpPr>
        <p:spPr>
          <a:xfrm>
            <a:off x="257175" y="877557"/>
            <a:ext cx="11566415" cy="5262979"/>
          </a:xfrm>
          <a:prstGeom prst="rect">
            <a:avLst/>
          </a:prstGeom>
          <a:noFill/>
        </p:spPr>
        <p:txBody>
          <a:bodyPr wrap="square" lIns="91440" tIns="45720" rIns="91440" bIns="45720" rtlCol="0" anchor="t">
            <a:spAutoFit/>
          </a:bodyPr>
          <a:lstStyle/>
          <a:p>
            <a:r>
              <a:rPr lang="en-US" sz="2400">
                <a:latin typeface="Arial"/>
                <a:cs typeface="Arial"/>
              </a:rPr>
              <a:t>In the motor pool, SPC Brooks excitedly shares a social media post featuring SPC Jones, joking about their awkward pose. </a:t>
            </a:r>
          </a:p>
          <a:p>
            <a:r>
              <a:rPr lang="en-US" sz="2400">
                <a:latin typeface="Arial"/>
                <a:cs typeface="Arial"/>
              </a:rPr>
              <a:t>SPC Jones becomes upset, demanding the photo be taken down, as it was posted without consent. </a:t>
            </a:r>
          </a:p>
          <a:p>
            <a:r>
              <a:rPr lang="en-US" sz="2400">
                <a:latin typeface="Arial"/>
                <a:cs typeface="Arial"/>
              </a:rPr>
              <a:t>SPC Brooks dismisses the concern, but when another comment on the picture mocks SPC Jones, the tension escalates. </a:t>
            </a:r>
          </a:p>
          <a:p>
            <a:r>
              <a:rPr lang="en-US" sz="2400">
                <a:latin typeface="Arial"/>
                <a:cs typeface="Arial"/>
              </a:rPr>
              <a:t>Resentment builds and SPC Jones decides to retaliate and share an unflattering photo of SPC Brooks, leading to a week of online harassment aimed at SPC Brooks. </a:t>
            </a:r>
          </a:p>
          <a:p>
            <a:r>
              <a:rPr lang="en-US" sz="2400">
                <a:latin typeface="Arial"/>
                <a:cs typeface="Arial"/>
              </a:rPr>
              <a:t>Hurt and angry, SPC Jones explains why they didn’t want the picture online in the first place. SPC Brooks, realizing the impact, apologizes and agrees to delete the post. </a:t>
            </a:r>
          </a:p>
          <a:p>
            <a:r>
              <a:rPr lang="en-US" sz="2400">
                <a:latin typeface="Arial"/>
                <a:cs typeface="Arial"/>
              </a:rPr>
              <a:t>SPC Jones accepts the apology after watching SPC Brooks delete the picture and tells SPC Brooks not to do it again.</a:t>
            </a:r>
            <a:endParaRPr lang="en-US" sz="2400">
              <a:ea typeface="Calibri"/>
              <a:cs typeface="Calibri"/>
            </a:endParaRPr>
          </a:p>
        </p:txBody>
      </p:sp>
      <p:sp>
        <p:nvSpPr>
          <p:cNvPr id="4" name="Slide Number Placeholder 2">
            <a:extLst>
              <a:ext uri="{FF2B5EF4-FFF2-40B4-BE49-F238E27FC236}">
                <a16:creationId xmlns:a16="http://schemas.microsoft.com/office/drawing/2014/main" id="{0EBBBFAD-3E2F-83F7-4D70-224FCA6DA8EF}"/>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17</a:t>
            </a:fld>
            <a:endParaRPr lang="uk-UA" sz="1200">
              <a:latin typeface="Arial" charset="0"/>
              <a:ea typeface="Arial" charset="0"/>
              <a:cs typeface="Arial"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F71449-AE9C-3D9E-3042-6C6B44B6F984}"/>
              </a:ext>
            </a:extLst>
          </p:cNvPr>
          <p:cNvSpPr>
            <a:spLocks noGrp="1"/>
          </p:cNvSpPr>
          <p:nvPr>
            <p:ph idx="1"/>
          </p:nvPr>
        </p:nvSpPr>
        <p:spPr>
          <a:xfrm>
            <a:off x="947057" y="1984828"/>
            <a:ext cx="10515600" cy="3103563"/>
          </a:xfrm>
        </p:spPr>
        <p:txBody>
          <a:bodyPr/>
          <a:lstStyle/>
          <a:p>
            <a:pPr marL="0" indent="0" algn="ctr">
              <a:buNone/>
            </a:pPr>
            <a:r>
              <a:rPr lang="en-US" sz="6000">
                <a:latin typeface="Arial" panose="020B0604020202020204" pitchFamily="34" charset="0"/>
                <a:cs typeface="Arial" panose="020B0604020202020204" pitchFamily="34" charset="0"/>
              </a:rPr>
              <a:t>Other Definitions &amp; Vignettes</a:t>
            </a:r>
          </a:p>
        </p:txBody>
      </p:sp>
      <p:sp>
        <p:nvSpPr>
          <p:cNvPr id="3" name="Slide Number Placeholder 2">
            <a:extLst>
              <a:ext uri="{FF2B5EF4-FFF2-40B4-BE49-F238E27FC236}">
                <a16:creationId xmlns:a16="http://schemas.microsoft.com/office/drawing/2014/main" id="{09EB16B6-1320-F7C4-A7F8-88B13614AD53}"/>
              </a:ext>
            </a:extLst>
          </p:cNvPr>
          <p:cNvSpPr>
            <a:spLocks noGrp="1"/>
          </p:cNvSpPr>
          <p:nvPr>
            <p:ph type="sldNum" sz="quarter" idx="4"/>
          </p:nvPr>
        </p:nvSpPr>
        <p:spPr/>
        <p:txBody>
          <a:bodyPr/>
          <a:lstStyle/>
          <a:p>
            <a:pPr algn="ctr"/>
            <a:fld id="{241A2931-99FA-4875-B80F-E52CF46E1BAB}" type="slidenum">
              <a:rPr lang="en-US" smtClean="0"/>
              <a:pPr algn="ctr"/>
              <a:t>18</a:t>
            </a:fld>
            <a:endParaRPr lang="en-US"/>
          </a:p>
        </p:txBody>
      </p:sp>
    </p:spTree>
    <p:extLst>
      <p:ext uri="{BB962C8B-B14F-4D97-AF65-F5344CB8AC3E}">
        <p14:creationId xmlns:p14="http://schemas.microsoft.com/office/powerpoint/2010/main" val="366126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Racial Categories"/>
          <p:cNvSpPr txBox="1"/>
          <p:nvPr/>
        </p:nvSpPr>
        <p:spPr>
          <a:xfrm>
            <a:off x="5216680" y="97461"/>
            <a:ext cx="6314920"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lang="en-US" sz="2800" b="1">
                <a:solidFill>
                  <a:schemeClr val="bg1"/>
                </a:solidFill>
                <a:latin typeface="Arial" charset="0"/>
                <a:ea typeface="Arial" charset="0"/>
                <a:cs typeface="Arial" charset="0"/>
              </a:rPr>
              <a:t>Key Definitions</a:t>
            </a:r>
            <a:endParaRPr sz="2000" b="1">
              <a:latin typeface="Arial" charset="0"/>
              <a:ea typeface="Arial" charset="0"/>
              <a:cs typeface="Arial" charset="0"/>
            </a:endParaRPr>
          </a:p>
        </p:txBody>
      </p:sp>
      <p:sp>
        <p:nvSpPr>
          <p:cNvPr id="417" name="Discrimination…"/>
          <p:cNvSpPr txBox="1"/>
          <p:nvPr/>
        </p:nvSpPr>
        <p:spPr>
          <a:xfrm>
            <a:off x="954157" y="1915604"/>
            <a:ext cx="4863806" cy="302679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marL="292994" indent="-292994">
              <a:buSzPct val="145000"/>
              <a:buChar char="•"/>
              <a:defRPr sz="3000" b="0">
                <a:latin typeface="Helvetica"/>
                <a:ea typeface="Helvetica"/>
                <a:cs typeface="Helvetica"/>
                <a:sym typeface="Helvetica"/>
              </a:defRPr>
            </a:pPr>
            <a:r>
              <a:rPr sz="3200">
                <a:latin typeface="Arial" charset="0"/>
                <a:ea typeface="Arial" charset="0"/>
                <a:cs typeface="Arial" charset="0"/>
              </a:rPr>
              <a:t>Discrimination </a:t>
            </a:r>
            <a:endParaRPr lang="en-US" sz="3200">
              <a:latin typeface="Arial" charset="0"/>
              <a:ea typeface="Arial" charset="0"/>
              <a:cs typeface="Arial" charset="0"/>
            </a:endParaRPr>
          </a:p>
          <a:p>
            <a:pPr marL="292994" indent="-292994">
              <a:buSzPct val="145000"/>
              <a:buChar char="•"/>
              <a:defRPr sz="3000" b="0">
                <a:latin typeface="Helvetica"/>
                <a:ea typeface="Helvetica"/>
                <a:cs typeface="Helvetica"/>
                <a:sym typeface="Helvetica"/>
              </a:defRPr>
            </a:pPr>
            <a:r>
              <a:rPr lang="en-US" sz="3200">
                <a:latin typeface="Arial" charset="0"/>
                <a:ea typeface="Arial" charset="0"/>
                <a:cs typeface="Arial" charset="0"/>
              </a:rPr>
              <a:t>Disparaging Treatment</a:t>
            </a:r>
            <a:endParaRPr sz="3200">
              <a:latin typeface="Arial" charset="0"/>
              <a:ea typeface="Arial" charset="0"/>
              <a:cs typeface="Arial" charset="0"/>
            </a:endParaRPr>
          </a:p>
          <a:p>
            <a:pPr marL="292994" indent="-292994">
              <a:buSzPct val="145000"/>
              <a:buChar char="•"/>
              <a:defRPr sz="3000" b="0">
                <a:latin typeface="Helvetica"/>
                <a:ea typeface="Helvetica"/>
                <a:cs typeface="Helvetica"/>
                <a:sym typeface="Helvetica"/>
              </a:defRPr>
            </a:pPr>
            <a:r>
              <a:rPr sz="3200">
                <a:latin typeface="Arial" charset="0"/>
                <a:ea typeface="Arial" charset="0"/>
                <a:cs typeface="Arial" charset="0"/>
              </a:rPr>
              <a:t>Equal opportunity </a:t>
            </a:r>
            <a:endParaRPr lang="en-US" sz="3200">
              <a:latin typeface="Arial" charset="0"/>
              <a:ea typeface="Arial" charset="0"/>
              <a:cs typeface="Arial" charset="0"/>
            </a:endParaRPr>
          </a:p>
          <a:p>
            <a:pPr marL="292994" indent="-292994">
              <a:buSzPct val="145000"/>
              <a:buChar char="•"/>
              <a:defRPr sz="3000" b="0">
                <a:latin typeface="Helvetica"/>
                <a:ea typeface="Helvetica"/>
                <a:cs typeface="Helvetica"/>
                <a:sym typeface="Helvetica"/>
              </a:defRPr>
            </a:pPr>
            <a:r>
              <a:rPr lang="en-US" sz="3200">
                <a:latin typeface="Arial" charset="0"/>
                <a:ea typeface="Arial" charset="0"/>
                <a:cs typeface="Arial" charset="0"/>
              </a:rPr>
              <a:t>National Origin</a:t>
            </a:r>
          </a:p>
          <a:p>
            <a:pPr marL="292994" indent="-292994">
              <a:buSzPct val="145000"/>
              <a:buChar char="•"/>
              <a:defRPr sz="3000" b="0">
                <a:latin typeface="Helvetica"/>
                <a:ea typeface="Helvetica"/>
                <a:cs typeface="Helvetica"/>
                <a:sym typeface="Helvetica"/>
              </a:defRPr>
            </a:pPr>
            <a:r>
              <a:rPr sz="3200">
                <a:latin typeface="Arial" charset="0"/>
                <a:ea typeface="Arial" charset="0"/>
                <a:cs typeface="Arial" charset="0"/>
              </a:rPr>
              <a:t>Prejudice</a:t>
            </a:r>
          </a:p>
          <a:p>
            <a:pPr marL="292994" indent="-292994">
              <a:buSzPct val="145000"/>
              <a:buChar char="•"/>
              <a:defRPr sz="3000" b="0">
                <a:latin typeface="Helvetica"/>
                <a:ea typeface="Helvetica"/>
                <a:cs typeface="Helvetica"/>
                <a:sym typeface="Helvetica"/>
              </a:defRPr>
            </a:pPr>
            <a:r>
              <a:rPr sz="3200">
                <a:latin typeface="Arial" charset="0"/>
                <a:ea typeface="Arial" charset="0"/>
                <a:cs typeface="Arial" charset="0"/>
              </a:rPr>
              <a:t>Racism</a:t>
            </a:r>
            <a:endParaRPr lang="en-US" sz="3200">
              <a:latin typeface="Arial" charset="0"/>
              <a:ea typeface="Arial" charset="0"/>
              <a:cs typeface="Arial" charset="0"/>
            </a:endParaRPr>
          </a:p>
        </p:txBody>
      </p:sp>
      <p:pic>
        <p:nvPicPr>
          <p:cNvPr id="418" name="checklist.png" descr="checklist.png"/>
          <p:cNvPicPr>
            <a:picLocks noChangeAspect="1"/>
          </p:cNvPicPr>
          <p:nvPr/>
        </p:nvPicPr>
        <p:blipFill>
          <a:blip r:embed="rId3"/>
          <a:stretch>
            <a:fillRect/>
          </a:stretch>
        </p:blipFill>
        <p:spPr>
          <a:xfrm>
            <a:off x="5817963" y="1157329"/>
            <a:ext cx="6035783" cy="5033014"/>
          </a:xfrm>
          <a:prstGeom prst="rect">
            <a:avLst/>
          </a:prstGeom>
          <a:ln w="12700">
            <a:miter lim="400000"/>
          </a:ln>
        </p:spPr>
      </p:pic>
      <p:sp>
        <p:nvSpPr>
          <p:cNvPr id="2" name="Slide Number Placeholder 2">
            <a:extLst>
              <a:ext uri="{FF2B5EF4-FFF2-40B4-BE49-F238E27FC236}">
                <a16:creationId xmlns:a16="http://schemas.microsoft.com/office/drawing/2014/main" id="{71812886-C186-2B1C-2DCF-49DBB4C94DE3}"/>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19</a:t>
            </a:fld>
            <a:endParaRPr lang="uk-UA" sz="1200">
              <a:latin typeface="Arial" charset="0"/>
              <a:ea typeface="Arial" charset="0"/>
              <a:cs typeface="Arial"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rminal Learning Objective"/>
          <p:cNvSpPr txBox="1"/>
          <p:nvPr/>
        </p:nvSpPr>
        <p:spPr>
          <a:xfrm>
            <a:off x="5203372" y="60717"/>
            <a:ext cx="6335485"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sz="2800" b="1">
                <a:solidFill>
                  <a:schemeClr val="bg1"/>
                </a:solidFill>
                <a:latin typeface="Arial" charset="0"/>
                <a:ea typeface="Arial" charset="0"/>
                <a:cs typeface="Arial" charset="0"/>
              </a:rPr>
              <a:t>Terminal Learning Objective</a:t>
            </a:r>
          </a:p>
        </p:txBody>
      </p:sp>
      <p:grpSp>
        <p:nvGrpSpPr>
          <p:cNvPr id="6" name="Group 5">
            <a:extLst>
              <a:ext uri="{FF2B5EF4-FFF2-40B4-BE49-F238E27FC236}">
                <a16:creationId xmlns:a16="http://schemas.microsoft.com/office/drawing/2014/main" id="{62EC1C88-FA01-690A-D395-D9591CF8CB31}"/>
              </a:ext>
            </a:extLst>
          </p:cNvPr>
          <p:cNvGrpSpPr/>
          <p:nvPr/>
        </p:nvGrpSpPr>
        <p:grpSpPr>
          <a:xfrm>
            <a:off x="724761" y="4553450"/>
            <a:ext cx="3319272" cy="786384"/>
            <a:chOff x="1703803" y="4645037"/>
            <a:chExt cx="3017520" cy="786384"/>
          </a:xfrm>
          <a:solidFill>
            <a:srgbClr val="BFB8A6"/>
          </a:solidFill>
        </p:grpSpPr>
        <p:sp>
          <p:nvSpPr>
            <p:cNvPr id="317" name="Rectangle"/>
            <p:cNvSpPr/>
            <p:nvPr/>
          </p:nvSpPr>
          <p:spPr>
            <a:xfrm>
              <a:off x="1703803" y="4645037"/>
              <a:ext cx="3017520" cy="786384"/>
            </a:xfrm>
            <a:prstGeom prst="rect">
              <a:avLst/>
            </a:prstGeom>
            <a:grpFill/>
            <a:ln w="12700">
              <a:miter lim="400000"/>
            </a:ln>
          </p:spPr>
          <p:txBody>
            <a:bodyPr lIns="35719" tIns="35719" rIns="35719" bIns="35719" anchor="ctr"/>
            <a:lstStyle/>
            <a:p>
              <a:pPr>
                <a:defRPr sz="2200" b="0">
                  <a:solidFill>
                    <a:srgbClr val="14507A"/>
                  </a:solidFill>
                  <a:latin typeface="+mn-lt"/>
                  <a:ea typeface="+mn-ea"/>
                  <a:cs typeface="+mn-cs"/>
                  <a:sym typeface="Helvetica Neue Medium"/>
                </a:defRPr>
              </a:pPr>
              <a:endParaRPr sz="1547"/>
            </a:p>
          </p:txBody>
        </p:sp>
        <p:sp>
          <p:nvSpPr>
            <p:cNvPr id="318" name="S T A N D A R D"/>
            <p:cNvSpPr txBox="1"/>
            <p:nvPr/>
          </p:nvSpPr>
          <p:spPr>
            <a:xfrm>
              <a:off x="2202158" y="4811634"/>
              <a:ext cx="2020811" cy="396712"/>
            </a:xfrm>
            <a:prstGeom prst="rect">
              <a:avLst/>
            </a:prstGeom>
            <a:grpFill/>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000">
                  <a:solidFill>
                    <a:srgbClr val="FFFFFF"/>
                  </a:solidFill>
                  <a:latin typeface="Helvetica"/>
                  <a:ea typeface="Helvetica"/>
                  <a:cs typeface="Helvetica"/>
                  <a:sym typeface="Helvetica"/>
                </a:defRPr>
              </a:lvl1pPr>
            </a:lstStyle>
            <a:p>
              <a:r>
                <a:rPr sz="2109">
                  <a:latin typeface="Arial" charset="0"/>
                  <a:ea typeface="Arial" charset="0"/>
                  <a:cs typeface="Arial" charset="0"/>
                </a:rPr>
                <a:t>S T A N D A R D</a:t>
              </a:r>
            </a:p>
          </p:txBody>
        </p:sp>
      </p:grpSp>
      <p:grpSp>
        <p:nvGrpSpPr>
          <p:cNvPr id="5" name="Group 4">
            <a:extLst>
              <a:ext uri="{FF2B5EF4-FFF2-40B4-BE49-F238E27FC236}">
                <a16:creationId xmlns:a16="http://schemas.microsoft.com/office/drawing/2014/main" id="{9FB4C650-4F77-592F-4B4F-8E089C7F0013}"/>
              </a:ext>
            </a:extLst>
          </p:cNvPr>
          <p:cNvGrpSpPr/>
          <p:nvPr/>
        </p:nvGrpSpPr>
        <p:grpSpPr>
          <a:xfrm>
            <a:off x="724761" y="2828149"/>
            <a:ext cx="3319272" cy="786384"/>
            <a:chOff x="1694310" y="3230645"/>
            <a:chExt cx="3017520" cy="472754"/>
          </a:xfrm>
        </p:grpSpPr>
        <p:sp>
          <p:nvSpPr>
            <p:cNvPr id="319" name="Rectangle"/>
            <p:cNvSpPr/>
            <p:nvPr/>
          </p:nvSpPr>
          <p:spPr>
            <a:xfrm>
              <a:off x="1694310" y="3230645"/>
              <a:ext cx="3017520" cy="472754"/>
            </a:xfrm>
            <a:prstGeom prst="rect">
              <a:avLst/>
            </a:prstGeom>
            <a:solidFill>
              <a:srgbClr val="727267"/>
            </a:solidFill>
            <a:ln w="12700">
              <a:miter lim="400000"/>
            </a:ln>
          </p:spPr>
          <p:txBody>
            <a:bodyPr lIns="35719" tIns="35719" rIns="35719" bIns="35719" anchor="ctr"/>
            <a:lstStyle/>
            <a:p>
              <a:pPr>
                <a:defRPr sz="2200" b="0">
                  <a:solidFill>
                    <a:srgbClr val="14507A"/>
                  </a:solidFill>
                  <a:latin typeface="+mn-lt"/>
                  <a:ea typeface="+mn-ea"/>
                  <a:cs typeface="+mn-cs"/>
                  <a:sym typeface="Helvetica Neue Medium"/>
                </a:defRPr>
              </a:pPr>
              <a:endParaRPr sz="1547"/>
            </a:p>
          </p:txBody>
        </p:sp>
        <p:sp>
          <p:nvSpPr>
            <p:cNvPr id="320" name="C O N D I T I O N"/>
            <p:cNvSpPr txBox="1"/>
            <p:nvPr/>
          </p:nvSpPr>
          <p:spPr>
            <a:xfrm>
              <a:off x="2125045" y="3268666"/>
              <a:ext cx="2183163" cy="39671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000">
                  <a:solidFill>
                    <a:srgbClr val="FFFFFF"/>
                  </a:solidFill>
                  <a:latin typeface="Helvetica"/>
                  <a:ea typeface="Helvetica"/>
                  <a:cs typeface="Helvetica"/>
                  <a:sym typeface="Helvetica"/>
                </a:defRPr>
              </a:lvl1pPr>
            </a:lstStyle>
            <a:p>
              <a:r>
                <a:rPr sz="2109">
                  <a:latin typeface="Arial" charset="0"/>
                  <a:ea typeface="Arial" charset="0"/>
                  <a:cs typeface="Arial" charset="0"/>
                </a:rPr>
                <a:t>C O N D I T I O N</a:t>
              </a:r>
            </a:p>
          </p:txBody>
        </p:sp>
      </p:grpSp>
      <p:grpSp>
        <p:nvGrpSpPr>
          <p:cNvPr id="4" name="Group 3">
            <a:extLst>
              <a:ext uri="{FF2B5EF4-FFF2-40B4-BE49-F238E27FC236}">
                <a16:creationId xmlns:a16="http://schemas.microsoft.com/office/drawing/2014/main" id="{BEDF66DA-6034-A6EB-2EED-935630DD98C5}"/>
              </a:ext>
            </a:extLst>
          </p:cNvPr>
          <p:cNvGrpSpPr/>
          <p:nvPr/>
        </p:nvGrpSpPr>
        <p:grpSpPr>
          <a:xfrm>
            <a:off x="709849" y="1186467"/>
            <a:ext cx="3316674" cy="783239"/>
            <a:chOff x="1601468" y="1655430"/>
            <a:chExt cx="3316674" cy="553641"/>
          </a:xfrm>
        </p:grpSpPr>
        <p:sp>
          <p:nvSpPr>
            <p:cNvPr id="321" name="Rectangle"/>
            <p:cNvSpPr/>
            <p:nvPr/>
          </p:nvSpPr>
          <p:spPr>
            <a:xfrm>
              <a:off x="1601468" y="1655430"/>
              <a:ext cx="3316674" cy="553641"/>
            </a:xfrm>
            <a:prstGeom prst="rect">
              <a:avLst/>
            </a:prstGeom>
            <a:solidFill>
              <a:srgbClr val="353B33"/>
            </a:solidFill>
            <a:ln w="12700">
              <a:miter lim="400000"/>
            </a:ln>
          </p:spPr>
          <p:txBody>
            <a:bodyPr lIns="35719" tIns="35719" rIns="35719" bIns="35719" anchor="ctr"/>
            <a:lstStyle/>
            <a:p>
              <a:pPr>
                <a:defRPr sz="2200" b="0">
                  <a:solidFill>
                    <a:srgbClr val="353B33"/>
                  </a:solidFill>
                  <a:latin typeface="+mn-lt"/>
                  <a:ea typeface="+mn-ea"/>
                  <a:cs typeface="+mn-cs"/>
                  <a:sym typeface="Helvetica Neue Medium"/>
                </a:defRPr>
              </a:pPr>
              <a:endParaRPr sz="1547"/>
            </a:p>
          </p:txBody>
        </p:sp>
        <p:sp>
          <p:nvSpPr>
            <p:cNvPr id="322" name="A C T I O N"/>
            <p:cNvSpPr txBox="1"/>
            <p:nvPr/>
          </p:nvSpPr>
          <p:spPr>
            <a:xfrm>
              <a:off x="2538749" y="1717358"/>
              <a:ext cx="1446871" cy="39671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000">
                  <a:solidFill>
                    <a:srgbClr val="FFFFFF"/>
                  </a:solidFill>
                  <a:latin typeface="Helvetica"/>
                  <a:ea typeface="Helvetica"/>
                  <a:cs typeface="Helvetica"/>
                  <a:sym typeface="Helvetica"/>
                </a:defRPr>
              </a:lvl1pPr>
            </a:lstStyle>
            <a:p>
              <a:r>
                <a:rPr sz="2109">
                  <a:latin typeface="Arial" charset="0"/>
                  <a:ea typeface="Arial" charset="0"/>
                  <a:cs typeface="Arial" charset="0"/>
                </a:rPr>
                <a:t>A C T I O N</a:t>
              </a:r>
            </a:p>
          </p:txBody>
        </p:sp>
      </p:grpSp>
      <p:grpSp>
        <p:nvGrpSpPr>
          <p:cNvPr id="7" name="Group 6">
            <a:extLst>
              <a:ext uri="{FF2B5EF4-FFF2-40B4-BE49-F238E27FC236}">
                <a16:creationId xmlns:a16="http://schemas.microsoft.com/office/drawing/2014/main" id="{A2994D58-FCB6-8D50-21C5-21B3E468BDC3}"/>
              </a:ext>
            </a:extLst>
          </p:cNvPr>
          <p:cNvGrpSpPr/>
          <p:nvPr/>
        </p:nvGrpSpPr>
        <p:grpSpPr>
          <a:xfrm>
            <a:off x="4717876" y="972689"/>
            <a:ext cx="5570580" cy="1278873"/>
            <a:chOff x="5190032" y="1429722"/>
            <a:chExt cx="5570580" cy="1005054"/>
          </a:xfrm>
        </p:grpSpPr>
        <p:sp>
          <p:nvSpPr>
            <p:cNvPr id="323" name="Rectangle"/>
            <p:cNvSpPr/>
            <p:nvPr/>
          </p:nvSpPr>
          <p:spPr>
            <a:xfrm>
              <a:off x="5190032" y="1429722"/>
              <a:ext cx="5570580" cy="1005054"/>
            </a:xfrm>
            <a:prstGeom prst="rect">
              <a:avLst/>
            </a:prstGeom>
            <a:solidFill>
              <a:srgbClr val="FFFFFF"/>
            </a:solidFill>
            <a:ln w="12700">
              <a:miter lim="400000"/>
            </a:ln>
            <a:effectLst>
              <a:outerShdw blurRad="63500" dist="25400" dir="5400000" rotWithShape="0">
                <a:srgbClr val="000000">
                  <a:alpha val="50000"/>
                </a:srgbClr>
              </a:outerShdw>
            </a:effectLst>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24" name="Identify the Army’s Equal Opportunity Policy and Program"/>
            <p:cNvSpPr txBox="1"/>
            <p:nvPr/>
          </p:nvSpPr>
          <p:spPr>
            <a:xfrm>
              <a:off x="5375255" y="1550146"/>
              <a:ext cx="5200135" cy="66879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2500" b="0">
                  <a:latin typeface="Arial"/>
                  <a:ea typeface="Arial"/>
                  <a:cs typeface="Arial"/>
                  <a:sym typeface="Arial"/>
                </a:defRPr>
              </a:lvl1pPr>
            </a:lstStyle>
            <a:p>
              <a:r>
                <a:rPr lang="en-US" sz="1687" dirty="0"/>
                <a:t>Identify the components of the </a:t>
              </a:r>
              <a:br>
                <a:rPr lang="en-US" sz="1687" dirty="0"/>
              </a:br>
              <a:r>
                <a:rPr lang="en-US" sz="1687" dirty="0"/>
                <a:t>Military Equal Opportunity (MEO) Program </a:t>
              </a:r>
              <a:br>
                <a:rPr lang="en-US" sz="1687" dirty="0"/>
              </a:br>
              <a:r>
                <a:rPr lang="en-US" sz="1687" dirty="0"/>
                <a:t>as outlined in AR 600-20, Army Command Policy.</a:t>
              </a:r>
            </a:p>
          </p:txBody>
        </p:sp>
      </p:grpSp>
      <p:grpSp>
        <p:nvGrpSpPr>
          <p:cNvPr id="8" name="Group 7">
            <a:extLst>
              <a:ext uri="{FF2B5EF4-FFF2-40B4-BE49-F238E27FC236}">
                <a16:creationId xmlns:a16="http://schemas.microsoft.com/office/drawing/2014/main" id="{176BE020-841D-80E9-323E-563E305675D2}"/>
              </a:ext>
            </a:extLst>
          </p:cNvPr>
          <p:cNvGrpSpPr/>
          <p:nvPr/>
        </p:nvGrpSpPr>
        <p:grpSpPr>
          <a:xfrm>
            <a:off x="4717876" y="2644522"/>
            <a:ext cx="5570580" cy="1118601"/>
            <a:chOff x="4784651" y="2672873"/>
            <a:chExt cx="5570580" cy="1450818"/>
          </a:xfrm>
        </p:grpSpPr>
        <p:sp>
          <p:nvSpPr>
            <p:cNvPr id="11" name="Rectangle"/>
            <p:cNvSpPr/>
            <p:nvPr/>
          </p:nvSpPr>
          <p:spPr>
            <a:xfrm>
              <a:off x="4784651" y="2672873"/>
              <a:ext cx="5570580" cy="1450818"/>
            </a:xfrm>
            <a:prstGeom prst="rect">
              <a:avLst/>
            </a:prstGeom>
            <a:solidFill>
              <a:srgbClr val="FFFFFF"/>
            </a:solidFill>
            <a:ln w="12700">
              <a:miter lim="400000"/>
            </a:ln>
            <a:effectLst>
              <a:outerShdw blurRad="63500" dist="25400" dir="5400000" rotWithShape="0">
                <a:srgbClr val="000000">
                  <a:alpha val="50000"/>
                </a:srgbClr>
              </a:outerShdw>
            </a:effectLst>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2" name="Classroom environment with access to:…"/>
            <p:cNvSpPr txBox="1"/>
            <p:nvPr/>
          </p:nvSpPr>
          <p:spPr>
            <a:xfrm>
              <a:off x="4969874" y="2945414"/>
              <a:ext cx="5258132" cy="9057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lgn="l">
                <a:defRPr sz="2500" b="0">
                  <a:latin typeface="Helvetica"/>
                  <a:ea typeface="Helvetica"/>
                  <a:cs typeface="Helvetica"/>
                  <a:sym typeface="Helvetica"/>
                </a:defRPr>
              </a:pPr>
              <a:r>
                <a:rPr sz="1758" b="1" dirty="0">
                  <a:latin typeface="Arial" charset="0"/>
                  <a:ea typeface="Arial" charset="0"/>
                  <a:cs typeface="Arial" charset="0"/>
                </a:rPr>
                <a:t>Classroom environment with access to</a:t>
              </a:r>
              <a:r>
                <a:rPr sz="1758" dirty="0">
                  <a:latin typeface="Arial" charset="0"/>
                  <a:ea typeface="Arial" charset="0"/>
                  <a:cs typeface="Arial" charset="0"/>
                </a:rPr>
                <a:t>:</a:t>
              </a:r>
            </a:p>
            <a:p>
              <a:pPr marL="244162" indent="-244162">
                <a:lnSpc>
                  <a:spcPct val="150000"/>
                </a:lnSpc>
                <a:buSzPct val="145000"/>
                <a:buChar char="-"/>
                <a:defRPr sz="2500" b="0">
                  <a:latin typeface="Helvetica"/>
                  <a:ea typeface="Helvetica"/>
                  <a:cs typeface="Helvetica"/>
                  <a:sym typeface="Helvetica"/>
                </a:defRPr>
              </a:pPr>
              <a:r>
                <a:rPr sz="1758" dirty="0">
                  <a:latin typeface="Arial" charset="0"/>
                  <a:ea typeface="Arial" charset="0"/>
                  <a:cs typeface="Arial" charset="0"/>
                </a:rPr>
                <a:t>AR 600-2</a:t>
              </a:r>
              <a:r>
                <a:rPr lang="en-US" sz="1758" dirty="0">
                  <a:latin typeface="Arial" charset="0"/>
                  <a:ea typeface="Arial" charset="0"/>
                  <a:cs typeface="Arial" charset="0"/>
                </a:rPr>
                <a:t>0 dated: 06 February 2025</a:t>
              </a:r>
              <a:endParaRPr sz="1758" dirty="0">
                <a:latin typeface="Arial" charset="0"/>
                <a:ea typeface="Arial" charset="0"/>
                <a:cs typeface="Arial" charset="0"/>
              </a:endParaRPr>
            </a:p>
          </p:txBody>
        </p:sp>
      </p:grpSp>
      <p:grpSp>
        <p:nvGrpSpPr>
          <p:cNvPr id="9" name="Group 8">
            <a:extLst>
              <a:ext uri="{FF2B5EF4-FFF2-40B4-BE49-F238E27FC236}">
                <a16:creationId xmlns:a16="http://schemas.microsoft.com/office/drawing/2014/main" id="{E3D3A3B2-C891-0089-C267-8DB71653E3BA}"/>
              </a:ext>
            </a:extLst>
          </p:cNvPr>
          <p:cNvGrpSpPr/>
          <p:nvPr/>
        </p:nvGrpSpPr>
        <p:grpSpPr>
          <a:xfrm>
            <a:off x="4717876" y="4362068"/>
            <a:ext cx="5570580" cy="1285875"/>
            <a:chOff x="4784651" y="4556962"/>
            <a:chExt cx="5570580" cy="1285875"/>
          </a:xfrm>
        </p:grpSpPr>
        <p:sp>
          <p:nvSpPr>
            <p:cNvPr id="13" name="Rectangle"/>
            <p:cNvSpPr/>
            <p:nvPr/>
          </p:nvSpPr>
          <p:spPr>
            <a:xfrm>
              <a:off x="4784651" y="4556962"/>
              <a:ext cx="5570580" cy="1285875"/>
            </a:xfrm>
            <a:prstGeom prst="rect">
              <a:avLst/>
            </a:prstGeom>
            <a:solidFill>
              <a:srgbClr val="FFFFFF"/>
            </a:solidFill>
            <a:ln w="12700">
              <a:miter lim="400000"/>
            </a:ln>
            <a:effectLst>
              <a:outerShdw blurRad="63500" dist="25400" dir="5400000" rotWithShape="0">
                <a:srgbClr val="000000">
                  <a:alpha val="50000"/>
                </a:srgbClr>
              </a:outerShdw>
            </a:effectLst>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4" name="Identify the key elements of the Army’s EO Policy and Program.…"/>
            <p:cNvSpPr txBox="1"/>
            <p:nvPr/>
          </p:nvSpPr>
          <p:spPr>
            <a:xfrm>
              <a:off x="4911877" y="4834946"/>
              <a:ext cx="5258132" cy="61318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buSzPct val="145000"/>
                <a:defRPr sz="2500" b="0">
                  <a:latin typeface="Helvetica"/>
                  <a:ea typeface="Helvetica"/>
                  <a:cs typeface="Helvetica"/>
                  <a:sym typeface="Helvetica"/>
                </a:defRPr>
              </a:pPr>
              <a:r>
                <a:rPr lang="en-US" sz="1758">
                  <a:latin typeface="Arial" charset="0"/>
                  <a:ea typeface="Arial" charset="0"/>
                  <a:cs typeface="Arial" charset="0"/>
                </a:rPr>
                <a:t>Establish and recognize the key elements of the MEO Policy and Program. </a:t>
              </a:r>
            </a:p>
          </p:txBody>
        </p:sp>
      </p:grpSp>
      <p:sp>
        <p:nvSpPr>
          <p:cNvPr id="3" name="Slide Number Placeholder 2"/>
          <p:cNvSpPr>
            <a:spLocks noGrp="1"/>
          </p:cNvSpPr>
          <p:nvPr>
            <p:ph type="sldNum" sz="quarter" idx="2"/>
          </p:nvPr>
        </p:nvSpPr>
        <p:spPr>
          <a:xfrm>
            <a:off x="11915172" y="6529937"/>
            <a:ext cx="152160" cy="245259"/>
          </a:xfrm>
        </p:spPr>
        <p:txBody>
          <a:bodyPr/>
          <a:lstStyle/>
          <a:p>
            <a:fld id="{86CB4B4D-7CA3-9044-876B-883B54F8677D}" type="slidenum">
              <a:rPr lang="uk-UA" sz="1200" smtClean="0">
                <a:latin typeface="Arial" charset="0"/>
                <a:ea typeface="Arial" charset="0"/>
                <a:cs typeface="Arial" charset="0"/>
              </a:rPr>
              <a:t>2</a:t>
            </a:fld>
            <a:endParaRPr lang="uk-UA" sz="1200">
              <a:latin typeface="Arial" charset="0"/>
              <a:ea typeface="Arial" charset="0"/>
              <a:cs typeface="Arial" charset="0"/>
            </a:endParaRPr>
          </a:p>
        </p:txBody>
      </p:sp>
    </p:spTree>
    <p:extLst>
      <p:ext uri="{BB962C8B-B14F-4D97-AF65-F5344CB8AC3E}">
        <p14:creationId xmlns:p14="http://schemas.microsoft.com/office/powerpoint/2010/main" val="17271478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38296-A249-0B62-131B-71C8E672DE2E}"/>
            </a:ext>
          </a:extLst>
        </p:cNvPr>
        <p:cNvGrpSpPr/>
        <p:nvPr/>
      </p:nvGrpSpPr>
      <p:grpSpPr>
        <a:xfrm>
          <a:off x="0" y="0"/>
          <a:ext cx="0" cy="0"/>
          <a:chOff x="0" y="0"/>
          <a:chExt cx="0" cy="0"/>
        </a:xfrm>
      </p:grpSpPr>
      <p:sp>
        <p:nvSpPr>
          <p:cNvPr id="400" name="Types of Discrimination (1 of 2)">
            <a:extLst>
              <a:ext uri="{FF2B5EF4-FFF2-40B4-BE49-F238E27FC236}">
                <a16:creationId xmlns:a16="http://schemas.microsoft.com/office/drawing/2014/main" id="{149CF48E-7D96-D71C-E2D4-263148D5A612}"/>
              </a:ext>
            </a:extLst>
          </p:cNvPr>
          <p:cNvSpPr txBox="1"/>
          <p:nvPr/>
        </p:nvSpPr>
        <p:spPr>
          <a:xfrm>
            <a:off x="5240218" y="90453"/>
            <a:ext cx="7082992" cy="41069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endParaRPr lang="en-US" sz="2200">
              <a:solidFill>
                <a:schemeClr val="bg1"/>
              </a:solidFill>
            </a:endParaRPr>
          </a:p>
        </p:txBody>
      </p:sp>
      <p:sp>
        <p:nvSpPr>
          <p:cNvPr id="390" name="Occurs when an individual is treated differently because of their racial group, racial characteristics (for example, hair texture, color, facial features), or because of their relationship or association with someone of a particular race.">
            <a:extLst>
              <a:ext uri="{FF2B5EF4-FFF2-40B4-BE49-F238E27FC236}">
                <a16:creationId xmlns:a16="http://schemas.microsoft.com/office/drawing/2014/main" id="{BDD9F1F4-9144-FDFA-EB05-3B303E4B91CE}"/>
              </a:ext>
            </a:extLst>
          </p:cNvPr>
          <p:cNvSpPr txBox="1"/>
          <p:nvPr/>
        </p:nvSpPr>
        <p:spPr>
          <a:xfrm>
            <a:off x="4076700" y="623538"/>
            <a:ext cx="6944833" cy="62262"/>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2500" b="0">
                <a:solidFill>
                  <a:srgbClr val="FFFFFF"/>
                </a:solidFill>
                <a:latin typeface="Helvetica"/>
                <a:ea typeface="Helvetica"/>
                <a:cs typeface="Helvetica"/>
                <a:sym typeface="Helvetica"/>
              </a:defRPr>
            </a:lvl1pPr>
          </a:lstStyle>
          <a:p>
            <a:endParaRPr sz="2000">
              <a:latin typeface="Arial" panose="020B0604020202020204" pitchFamily="34" charset="0"/>
              <a:ea typeface="Arial" charset="0"/>
              <a:cs typeface="Arial" panose="020B0604020202020204" pitchFamily="34" charset="0"/>
            </a:endParaRPr>
          </a:p>
        </p:txBody>
      </p:sp>
      <p:sp>
        <p:nvSpPr>
          <p:cNvPr id="5" name="Racial…">
            <a:extLst>
              <a:ext uri="{FF2B5EF4-FFF2-40B4-BE49-F238E27FC236}">
                <a16:creationId xmlns:a16="http://schemas.microsoft.com/office/drawing/2014/main" id="{6B88CA65-A7B3-A897-9FBF-F4A58A02C426}"/>
              </a:ext>
            </a:extLst>
          </p:cNvPr>
          <p:cNvSpPr txBox="1"/>
          <p:nvPr/>
        </p:nvSpPr>
        <p:spPr>
          <a:xfrm>
            <a:off x="859119" y="2339494"/>
            <a:ext cx="4171673" cy="62613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defRPr sz="3000">
                <a:solidFill>
                  <a:srgbClr val="FFFFFF"/>
                </a:solidFill>
                <a:latin typeface="Helvetica"/>
                <a:ea typeface="Helvetica"/>
                <a:cs typeface="Helvetica"/>
                <a:sym typeface="Helvetica"/>
              </a:defRPr>
            </a:pPr>
            <a:endParaRPr sz="3600">
              <a:latin typeface="Arial" charset="0"/>
              <a:ea typeface="Arial" charset="0"/>
              <a:cs typeface="Arial" charset="0"/>
            </a:endParaRPr>
          </a:p>
        </p:txBody>
      </p:sp>
      <p:sp>
        <p:nvSpPr>
          <p:cNvPr id="2" name="Slide Number Placeholder 2">
            <a:extLst>
              <a:ext uri="{FF2B5EF4-FFF2-40B4-BE49-F238E27FC236}">
                <a16:creationId xmlns:a16="http://schemas.microsoft.com/office/drawing/2014/main" id="{E783FF39-6AEA-C390-DE15-E173D848D03F}"/>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20</a:t>
            </a:fld>
            <a:endParaRPr lang="uk-UA" sz="1200">
              <a:latin typeface="Arial" charset="0"/>
              <a:ea typeface="Arial" charset="0"/>
              <a:cs typeface="Arial" charset="0"/>
            </a:endParaRPr>
          </a:p>
        </p:txBody>
      </p:sp>
      <p:sp>
        <p:nvSpPr>
          <p:cNvPr id="6" name="EO Policy (1 of 3)">
            <a:extLst>
              <a:ext uri="{FF2B5EF4-FFF2-40B4-BE49-F238E27FC236}">
                <a16:creationId xmlns:a16="http://schemas.microsoft.com/office/drawing/2014/main" id="{E81302E8-0F93-160D-0F4C-CF8D01270BF1}"/>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Glossary, Section II</a:t>
            </a:r>
            <a:endParaRPr sz="1200" dirty="0">
              <a:latin typeface="Arial" charset="0"/>
              <a:ea typeface="Arial" charset="0"/>
              <a:cs typeface="Arial" charset="0"/>
            </a:endParaRPr>
          </a:p>
        </p:txBody>
      </p:sp>
      <p:sp>
        <p:nvSpPr>
          <p:cNvPr id="4" name="TextBox 3">
            <a:extLst>
              <a:ext uri="{FF2B5EF4-FFF2-40B4-BE49-F238E27FC236}">
                <a16:creationId xmlns:a16="http://schemas.microsoft.com/office/drawing/2014/main" id="{E041B160-0A55-AB3B-5101-F63D4C81A7B8}"/>
              </a:ext>
            </a:extLst>
          </p:cNvPr>
          <p:cNvSpPr txBox="1"/>
          <p:nvPr/>
        </p:nvSpPr>
        <p:spPr>
          <a:xfrm>
            <a:off x="381000" y="1023968"/>
            <a:ext cx="11186885" cy="4524315"/>
          </a:xfrm>
          <a:prstGeom prst="rect">
            <a:avLst/>
          </a:prstGeom>
          <a:noFill/>
        </p:spPr>
        <p:txBody>
          <a:bodyPr wrap="square">
            <a:spAutoFit/>
          </a:bodyPr>
          <a:lstStyle/>
          <a:p>
            <a:r>
              <a:rPr lang="en-US" sz="2400" b="1" u="sng">
                <a:latin typeface="Arial" charset="0"/>
                <a:ea typeface="Arial" charset="0"/>
                <a:cs typeface="Arial" charset="0"/>
              </a:rPr>
              <a:t>Definition:</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Terms used to </a:t>
            </a:r>
            <a:r>
              <a:rPr lang="en-US" sz="2400" b="1">
                <a:latin typeface="Arial" panose="020B0604020202020204" pitchFamily="34" charset="0"/>
                <a:cs typeface="Arial" panose="020B0604020202020204" pitchFamily="34" charset="0"/>
              </a:rPr>
              <a:t>degrade, belittle, insult, </a:t>
            </a:r>
            <a:r>
              <a:rPr lang="en-US" sz="2400">
                <a:latin typeface="Arial" panose="020B0604020202020204" pitchFamily="34" charset="0"/>
                <a:cs typeface="Arial" panose="020B0604020202020204" pitchFamily="34" charset="0"/>
              </a:rPr>
              <a:t>or </a:t>
            </a:r>
            <a:r>
              <a:rPr lang="en-US" sz="2400" b="1">
                <a:latin typeface="Arial" panose="020B0604020202020204" pitchFamily="34" charset="0"/>
                <a:cs typeface="Arial" panose="020B0604020202020204" pitchFamily="34" charset="0"/>
              </a:rPr>
              <a:t>negative statements pertaining to race, color, sex, national origin, or religion</a:t>
            </a:r>
            <a:r>
              <a:rPr lang="en-US" sz="2400">
                <a:latin typeface="Arial" panose="020B0604020202020204" pitchFamily="34" charset="0"/>
                <a:cs typeface="Arial" panose="020B0604020202020204" pitchFamily="34" charset="0"/>
              </a:rPr>
              <a:t>. These terms include insults, printed material, visual material, signs, symbols, posters, or insignia. </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The determining factor whether a term is disparaging is </a:t>
            </a:r>
            <a:r>
              <a:rPr lang="en-US" sz="2400" b="1">
                <a:latin typeface="Arial" panose="020B0604020202020204" pitchFamily="34" charset="0"/>
                <a:cs typeface="Arial" panose="020B0604020202020204" pitchFamily="34" charset="0"/>
              </a:rPr>
              <a:t>not the intent but the impact </a:t>
            </a:r>
            <a:r>
              <a:rPr lang="en-US" sz="2400">
                <a:latin typeface="Arial" panose="020B0604020202020204" pitchFamily="34" charset="0"/>
                <a:cs typeface="Arial" panose="020B0604020202020204" pitchFamily="34" charset="0"/>
              </a:rPr>
              <a:t>it has on the recipient or a reasonable person. </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The use of these terms may </a:t>
            </a:r>
            <a:r>
              <a:rPr lang="en-US" sz="2400" b="1">
                <a:latin typeface="Arial" panose="020B0604020202020204" pitchFamily="34" charset="0"/>
                <a:cs typeface="Arial" panose="020B0604020202020204" pitchFamily="34" charset="0"/>
              </a:rPr>
              <a:t>contribute to an unlawful hostile work environment </a:t>
            </a:r>
            <a:r>
              <a:rPr lang="en-US" sz="2400">
                <a:latin typeface="Arial" panose="020B0604020202020204" pitchFamily="34" charset="0"/>
                <a:cs typeface="Arial" panose="020B0604020202020204" pitchFamily="34" charset="0"/>
              </a:rPr>
              <a:t>if it occurs with respect to a person’s race, color, sex, national origin, or religion and must not be tolerated.</a:t>
            </a:r>
            <a:endParaRPr lang="en-US" sz="2400">
              <a:latin typeface="Arial" panose="020B0604020202020204" pitchFamily="34" charset="0"/>
              <a:ea typeface="Arial" charset="0"/>
              <a:cs typeface="Arial" panose="020B0604020202020204" pitchFamily="34" charset="0"/>
            </a:endParaRPr>
          </a:p>
        </p:txBody>
      </p:sp>
      <p:sp>
        <p:nvSpPr>
          <p:cNvPr id="7" name="Racial…">
            <a:extLst>
              <a:ext uri="{FF2B5EF4-FFF2-40B4-BE49-F238E27FC236}">
                <a16:creationId xmlns:a16="http://schemas.microsoft.com/office/drawing/2014/main" id="{146246A9-9672-F226-5808-B0AF43949890}"/>
              </a:ext>
            </a:extLst>
          </p:cNvPr>
          <p:cNvSpPr txBox="1"/>
          <p:nvPr/>
        </p:nvSpPr>
        <p:spPr>
          <a:xfrm>
            <a:off x="5848350" y="90453"/>
            <a:ext cx="5173183"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a:defRPr sz="3000">
                <a:solidFill>
                  <a:srgbClr val="FFFFFF"/>
                </a:solidFill>
                <a:latin typeface="Helvetica"/>
                <a:ea typeface="Helvetica"/>
                <a:cs typeface="Helvetica"/>
                <a:sym typeface="Helvetica"/>
              </a:defRPr>
            </a:pPr>
            <a:r>
              <a:rPr lang="en-US" sz="2800" b="1">
                <a:latin typeface="Arial" charset="0"/>
                <a:ea typeface="Arial" charset="0"/>
                <a:cs typeface="Arial" charset="0"/>
              </a:rPr>
              <a:t>Disparaging Terms</a:t>
            </a:r>
            <a:endParaRPr sz="2800" b="1">
              <a:latin typeface="Arial" charset="0"/>
              <a:ea typeface="Arial" charset="0"/>
              <a:cs typeface="Arial" charset="0"/>
            </a:endParaRPr>
          </a:p>
        </p:txBody>
      </p:sp>
    </p:spTree>
    <p:extLst>
      <p:ext uri="{BB962C8B-B14F-4D97-AF65-F5344CB8AC3E}">
        <p14:creationId xmlns:p14="http://schemas.microsoft.com/office/powerpoint/2010/main" val="249368754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A20B9-315C-44B8-5CEE-4ED4B16CE9F0}"/>
            </a:ext>
          </a:extLst>
        </p:cNvPr>
        <p:cNvGrpSpPr/>
        <p:nvPr/>
      </p:nvGrpSpPr>
      <p:grpSpPr>
        <a:xfrm>
          <a:off x="0" y="0"/>
          <a:ext cx="0" cy="0"/>
          <a:chOff x="0" y="0"/>
          <a:chExt cx="0" cy="0"/>
        </a:xfrm>
      </p:grpSpPr>
      <p:sp>
        <p:nvSpPr>
          <p:cNvPr id="400" name="Types of Discrimination (1 of 2)">
            <a:extLst>
              <a:ext uri="{FF2B5EF4-FFF2-40B4-BE49-F238E27FC236}">
                <a16:creationId xmlns:a16="http://schemas.microsoft.com/office/drawing/2014/main" id="{4A6F2F8A-2054-7E85-EFB2-80F60E61A719}"/>
              </a:ext>
            </a:extLst>
          </p:cNvPr>
          <p:cNvSpPr txBox="1"/>
          <p:nvPr/>
        </p:nvSpPr>
        <p:spPr>
          <a:xfrm>
            <a:off x="5109008" y="126627"/>
            <a:ext cx="7082992" cy="41069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endParaRPr sz="2200">
              <a:solidFill>
                <a:schemeClr val="bg1"/>
              </a:solidFill>
              <a:latin typeface="Arial" charset="0"/>
              <a:ea typeface="Arial" charset="0"/>
              <a:cs typeface="Arial" charset="0"/>
            </a:endParaRPr>
          </a:p>
        </p:txBody>
      </p:sp>
      <p:sp>
        <p:nvSpPr>
          <p:cNvPr id="7" name="Occurs when an individual is treated differently based on the lightness, darkness or toner color of the person.">
            <a:extLst>
              <a:ext uri="{FF2B5EF4-FFF2-40B4-BE49-F238E27FC236}">
                <a16:creationId xmlns:a16="http://schemas.microsoft.com/office/drawing/2014/main" id="{88B392CD-DD07-3A7F-CFA0-7FC102E2EE85}"/>
              </a:ext>
            </a:extLst>
          </p:cNvPr>
          <p:cNvSpPr txBox="1"/>
          <p:nvPr/>
        </p:nvSpPr>
        <p:spPr>
          <a:xfrm>
            <a:off x="261256" y="4871494"/>
            <a:ext cx="11408229" cy="34913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2500" b="0">
                <a:solidFill>
                  <a:srgbClr val="FFFFFF"/>
                </a:solidFill>
                <a:latin typeface="Helvetica"/>
                <a:ea typeface="Helvetica"/>
                <a:cs typeface="Helvetica"/>
                <a:sym typeface="Helvetica"/>
              </a:defRPr>
            </a:lvl1pPr>
          </a:lstStyle>
          <a:p>
            <a:endParaRPr lang="en-US" sz="1800">
              <a:solidFill>
                <a:schemeClr val="tx1"/>
              </a:solidFill>
              <a:latin typeface="Arial" charset="0"/>
              <a:ea typeface="Arial" charset="0"/>
              <a:cs typeface="Arial" charset="0"/>
            </a:endParaRPr>
          </a:p>
        </p:txBody>
      </p:sp>
      <p:sp>
        <p:nvSpPr>
          <p:cNvPr id="5" name="TextBox 4">
            <a:extLst>
              <a:ext uri="{FF2B5EF4-FFF2-40B4-BE49-F238E27FC236}">
                <a16:creationId xmlns:a16="http://schemas.microsoft.com/office/drawing/2014/main" id="{1E005D04-4324-2A73-A301-06CB09999AD7}"/>
              </a:ext>
            </a:extLst>
          </p:cNvPr>
          <p:cNvSpPr txBox="1"/>
          <p:nvPr/>
        </p:nvSpPr>
        <p:spPr>
          <a:xfrm>
            <a:off x="5225143" y="67890"/>
            <a:ext cx="6276505" cy="523220"/>
          </a:xfrm>
          <a:prstGeom prst="rect">
            <a:avLst/>
          </a:prstGeom>
          <a:noFill/>
        </p:spPr>
        <p:txBody>
          <a:bodyPr wrap="square">
            <a:spAutoFit/>
          </a:bodyPr>
          <a:lstStyle/>
          <a:p>
            <a:pPr algn="ctr"/>
            <a:r>
              <a:rPr lang="en-US" sz="2800" b="1">
                <a:solidFill>
                  <a:schemeClr val="bg1"/>
                </a:solidFill>
                <a:latin typeface="Arial" charset="0"/>
                <a:ea typeface="Arial" charset="0"/>
                <a:cs typeface="Arial" charset="0"/>
              </a:rPr>
              <a:t>Disparaging Terms Vignette </a:t>
            </a:r>
          </a:p>
        </p:txBody>
      </p:sp>
      <p:sp>
        <p:nvSpPr>
          <p:cNvPr id="8" name="TextBox 7">
            <a:extLst>
              <a:ext uri="{FF2B5EF4-FFF2-40B4-BE49-F238E27FC236}">
                <a16:creationId xmlns:a16="http://schemas.microsoft.com/office/drawing/2014/main" id="{B873D208-0E59-26A9-0E41-329B083610C2}"/>
              </a:ext>
            </a:extLst>
          </p:cNvPr>
          <p:cNvSpPr txBox="1"/>
          <p:nvPr/>
        </p:nvSpPr>
        <p:spPr>
          <a:xfrm>
            <a:off x="304799" y="982198"/>
            <a:ext cx="11582401" cy="3046988"/>
          </a:xfrm>
          <a:prstGeom prst="rect">
            <a:avLst/>
          </a:prstGeom>
          <a:noFill/>
        </p:spPr>
        <p:txBody>
          <a:bodyPr wrap="square">
            <a:spAutoFit/>
          </a:bodyPr>
          <a:lstStyle/>
          <a:p>
            <a:endParaRPr lang="en-US" sz="2400">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ea typeface="Arial" charset="0"/>
                <a:cs typeface="Arial" panose="020B0604020202020204" pitchFamily="34" charset="0"/>
              </a:rPr>
              <a:t>PVT Jackson heard new members talking about the “dirtbag standard” referring to him and comments as “I heard about you.” Even worse, PVT Jackson’s Drill Sergeant said to other unit members to not be a “</a:t>
            </a:r>
            <a:r>
              <a:rPr lang="en-US" sz="2400">
                <a:latin typeface="Arial" panose="020B0604020202020204" pitchFamily="34" charset="0"/>
                <a:ea typeface="Arial" charset="0"/>
                <a:cs typeface="Arial" panose="020B0604020202020204" pitchFamily="34" charset="0"/>
              </a:rPr>
              <a:t>dirt</a:t>
            </a:r>
            <a:r>
              <a:rPr lang="en-US" sz="2400">
                <a:solidFill>
                  <a:schemeClr val="tx1"/>
                </a:solidFill>
                <a:latin typeface="Arial" panose="020B0604020202020204" pitchFamily="34" charset="0"/>
                <a:ea typeface="Arial" charset="0"/>
                <a:cs typeface="Arial" panose="020B0604020202020204" pitchFamily="34" charset="0"/>
              </a:rPr>
              <a:t>bag” like PVT Jackson in response to PVT Jackson’s complaint. His Drill Sergeant continued to bully him with comments such as “PVT Jackson is a walking EO violation” and “I don’t want to make you cry again.”</a:t>
            </a:r>
            <a:endParaRPr lang="en-US" sz="2400">
              <a:solidFill>
                <a:schemeClr val="tx1"/>
              </a:solidFill>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39549954-4BE0-2818-CE92-1693B9E4F2E1}"/>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21</a:t>
            </a:fld>
            <a:endParaRPr lang="uk-UA" sz="1200">
              <a:latin typeface="Arial" charset="0"/>
              <a:ea typeface="Arial" charset="0"/>
              <a:cs typeface="Arial" charset="0"/>
            </a:endParaRPr>
          </a:p>
        </p:txBody>
      </p:sp>
    </p:spTree>
    <p:extLst>
      <p:ext uri="{BB962C8B-B14F-4D97-AF65-F5344CB8AC3E}">
        <p14:creationId xmlns:p14="http://schemas.microsoft.com/office/powerpoint/2010/main" val="235515361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lor…"/>
          <p:cNvSpPr txBox="1"/>
          <p:nvPr/>
        </p:nvSpPr>
        <p:spPr>
          <a:xfrm>
            <a:off x="2751006" y="1026558"/>
            <a:ext cx="102657" cy="56425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914353" fontAlgn="base">
              <a:spcBef>
                <a:spcPct val="0"/>
              </a:spcBef>
              <a:spcAft>
                <a:spcPct val="0"/>
              </a:spcAft>
              <a:defRPr sz="3000">
                <a:solidFill>
                  <a:srgbClr val="FFFFFF"/>
                </a:solidFill>
                <a:latin typeface="Helvetica"/>
                <a:ea typeface="Helvetica"/>
                <a:cs typeface="Helvetica"/>
                <a:sym typeface="Helvetica"/>
              </a:defRPr>
            </a:pPr>
            <a:endParaRPr sz="3000">
              <a:solidFill>
                <a:srgbClr val="FFFFFF"/>
              </a:solidFill>
              <a:latin typeface="Helvetica"/>
              <a:ea typeface="Helvetica"/>
              <a:cs typeface="Helvetica"/>
              <a:sym typeface="Helvetica"/>
            </a:endParaRPr>
          </a:p>
        </p:txBody>
      </p:sp>
      <p:sp>
        <p:nvSpPr>
          <p:cNvPr id="4" name="Rectangle 2">
            <a:extLst>
              <a:ext uri="{FF2B5EF4-FFF2-40B4-BE49-F238E27FC236}">
                <a16:creationId xmlns:a16="http://schemas.microsoft.com/office/drawing/2014/main" id="{7FF81281-74A1-6F5D-9A92-58D749A712C5}"/>
              </a:ext>
            </a:extLst>
          </p:cNvPr>
          <p:cNvSpPr txBox="1">
            <a:spLocks noChangeArrowheads="1"/>
          </p:cNvSpPr>
          <p:nvPr/>
        </p:nvSpPr>
        <p:spPr>
          <a:xfrm>
            <a:off x="5181601" y="95220"/>
            <a:ext cx="6494584" cy="576615"/>
          </a:xfrm>
          <a:prstGeom prst="rect">
            <a:avLst/>
          </a:prstGeom>
        </p:spPr>
        <p:txBody>
          <a:bodyPr anchor="t">
            <a:noAutofit/>
          </a:bodyPr>
          <a:lstStyle>
            <a:lvl1pPr algn="ctr"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US" sz="2800" b="1">
                <a:latin typeface="Arial" charset="0"/>
              </a:rPr>
              <a:t>Retaliation</a:t>
            </a:r>
            <a:br>
              <a:rPr lang="en-US" sz="2800">
                <a:latin typeface="Arial" charset="0"/>
              </a:rPr>
            </a:br>
            <a:br>
              <a:rPr lang="en-US" sz="2800">
                <a:latin typeface="Arial" charset="0"/>
              </a:rPr>
            </a:br>
            <a:endParaRPr lang="en-US" sz="2800">
              <a:solidFill>
                <a:srgbClr val="000000"/>
              </a:solidFill>
              <a:latin typeface="Arial" charset="0"/>
            </a:endParaRPr>
          </a:p>
        </p:txBody>
      </p:sp>
      <p:sp>
        <p:nvSpPr>
          <p:cNvPr id="5" name="Slide Number Placeholder 2">
            <a:extLst>
              <a:ext uri="{FF2B5EF4-FFF2-40B4-BE49-F238E27FC236}">
                <a16:creationId xmlns:a16="http://schemas.microsoft.com/office/drawing/2014/main" id="{F09D178F-B8BE-EC0D-0D32-2C9BF90EAC79}"/>
              </a:ext>
            </a:extLst>
          </p:cNvPr>
          <p:cNvSpPr txBox="1">
            <a:spLocks/>
          </p:cNvSpPr>
          <p:nvPr/>
        </p:nvSpPr>
        <p:spPr>
          <a:xfrm>
            <a:off x="11676185" y="6529938"/>
            <a:ext cx="391147" cy="21346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uk-UA" smtClean="0">
                <a:latin typeface="Arial" charset="0"/>
                <a:ea typeface="Arial" charset="0"/>
                <a:cs typeface="Arial" charset="0"/>
              </a:rPr>
              <a:pPr/>
              <a:t>22</a:t>
            </a:fld>
            <a:endParaRPr lang="uk-UA">
              <a:latin typeface="Arial" charset="0"/>
              <a:ea typeface="Arial" charset="0"/>
              <a:cs typeface="Arial" charset="0"/>
            </a:endParaRPr>
          </a:p>
        </p:txBody>
      </p:sp>
      <p:sp>
        <p:nvSpPr>
          <p:cNvPr id="6" name="EO Policy (1 of 3)">
            <a:extLst>
              <a:ext uri="{FF2B5EF4-FFF2-40B4-BE49-F238E27FC236}">
                <a16:creationId xmlns:a16="http://schemas.microsoft.com/office/drawing/2014/main" id="{4419B65C-B9DC-FC91-4AA8-F885E66D86C9}"/>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Glossary, Section II, and para 5-13 and 6-7</a:t>
            </a:r>
            <a:endParaRPr sz="1200" dirty="0">
              <a:latin typeface="Arial" charset="0"/>
              <a:ea typeface="Arial" charset="0"/>
              <a:cs typeface="Arial" charset="0"/>
            </a:endParaRPr>
          </a:p>
        </p:txBody>
      </p:sp>
      <p:sp>
        <p:nvSpPr>
          <p:cNvPr id="7" name="Occurs when an individual is treated differently based on the lightness, darkness or toner color of the person."/>
          <p:cNvSpPr txBox="1"/>
          <p:nvPr/>
        </p:nvSpPr>
        <p:spPr>
          <a:xfrm>
            <a:off x="186905" y="1026558"/>
            <a:ext cx="11880427" cy="493160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2500" b="0">
                <a:solidFill>
                  <a:srgbClr val="FFFFFF"/>
                </a:solidFill>
                <a:latin typeface="Helvetica"/>
                <a:ea typeface="Helvetica"/>
                <a:cs typeface="Helvetica"/>
                <a:sym typeface="Helvetica"/>
              </a:defRPr>
            </a:lvl1pPr>
          </a:lstStyle>
          <a:p>
            <a:pPr indent="-23" defTabSz="914353" fontAlgn="base">
              <a:lnSpc>
                <a:spcPct val="90000"/>
              </a:lnSpc>
              <a:spcBef>
                <a:spcPts val="1800"/>
              </a:spcBef>
              <a:spcAft>
                <a:spcPct val="0"/>
              </a:spcAft>
            </a:pPr>
            <a:r>
              <a:rPr lang="en-US" sz="2400" b="1" u="sng">
                <a:solidFill>
                  <a:schemeClr val="tx1"/>
                </a:solidFill>
                <a:latin typeface="Arial" panose="020B0604020202020204" pitchFamily="34" charset="0"/>
                <a:cs typeface="Arial" panose="020B0604020202020204" pitchFamily="34" charset="0"/>
                <a:sym typeface="Helvetica"/>
              </a:rPr>
              <a:t>Definition</a:t>
            </a:r>
            <a:r>
              <a:rPr lang="en-US" sz="2400" u="sng">
                <a:solidFill>
                  <a:schemeClr val="tx1"/>
                </a:solidFill>
                <a:latin typeface="Arial" panose="020B0604020202020204" pitchFamily="34" charset="0"/>
                <a:cs typeface="Arial" panose="020B0604020202020204" pitchFamily="34" charset="0"/>
                <a:sym typeface="Helvetica"/>
              </a:rPr>
              <a:t>:</a:t>
            </a:r>
            <a:r>
              <a:rPr lang="en-US" sz="2400">
                <a:solidFill>
                  <a:schemeClr val="tx1"/>
                </a:solidFill>
                <a:latin typeface="Arial" panose="020B0604020202020204" pitchFamily="34" charset="0"/>
                <a:cs typeface="Arial" panose="020B0604020202020204" pitchFamily="34" charset="0"/>
                <a:sym typeface="Helvetica"/>
              </a:rPr>
              <a:t> </a:t>
            </a:r>
          </a:p>
          <a:p>
            <a:pPr indent="-23" defTabSz="914353" fontAlgn="base">
              <a:lnSpc>
                <a:spcPct val="90000"/>
              </a:lnSpc>
              <a:spcBef>
                <a:spcPts val="1800"/>
              </a:spcBef>
              <a:spcAft>
                <a:spcPct val="0"/>
              </a:spcAft>
            </a:pPr>
            <a:r>
              <a:rPr lang="en-US" sz="2400">
                <a:solidFill>
                  <a:schemeClr val="tx1"/>
                </a:solidFill>
                <a:latin typeface="Arial" panose="020B0604020202020204" pitchFamily="34" charset="0"/>
                <a:cs typeface="Arial" pitchFamily="34" charset="0"/>
              </a:rPr>
              <a:t>Any person subject to the UCMJ who wrongfully </a:t>
            </a:r>
            <a:r>
              <a:rPr lang="en-US" sz="2400" b="1">
                <a:solidFill>
                  <a:schemeClr val="tx1"/>
                </a:solidFill>
                <a:latin typeface="Arial" panose="020B0604020202020204" pitchFamily="34" charset="0"/>
                <a:cs typeface="Arial" pitchFamily="34" charset="0"/>
              </a:rPr>
              <a:t>takes or threatens to take an adverse personnel action</a:t>
            </a:r>
            <a:r>
              <a:rPr lang="en-US" sz="2400">
                <a:solidFill>
                  <a:schemeClr val="tx1"/>
                </a:solidFill>
                <a:latin typeface="Arial" panose="020B0604020202020204" pitchFamily="34" charset="0"/>
                <a:cs typeface="Arial" pitchFamily="34" charset="0"/>
              </a:rPr>
              <a:t>, or wrongfully withholds or </a:t>
            </a:r>
            <a:r>
              <a:rPr lang="en-US" sz="2400" b="1">
                <a:solidFill>
                  <a:schemeClr val="tx1"/>
                </a:solidFill>
                <a:latin typeface="Arial" panose="020B0604020202020204" pitchFamily="34" charset="0"/>
                <a:cs typeface="Arial" pitchFamily="34" charset="0"/>
              </a:rPr>
              <a:t>threatens to withhold a favorable personnel action </a:t>
            </a:r>
            <a:r>
              <a:rPr lang="en-US" sz="2400">
                <a:solidFill>
                  <a:schemeClr val="tx1"/>
                </a:solidFill>
                <a:latin typeface="Arial" panose="020B0604020202020204" pitchFamily="34" charset="0"/>
                <a:cs typeface="Arial" pitchFamily="34" charset="0"/>
              </a:rPr>
              <a:t>with the intent to discourage or retaliate against any person for reporting or planning to report a criminal offense, or making, or planning to make a protected communication.</a:t>
            </a:r>
          </a:p>
          <a:p>
            <a:pPr marL="457177" lvl="1" defTabSz="914353" fontAlgn="base">
              <a:lnSpc>
                <a:spcPct val="90000"/>
              </a:lnSpc>
              <a:spcBef>
                <a:spcPts val="1800"/>
              </a:spcBef>
              <a:spcAft>
                <a:spcPct val="0"/>
              </a:spcAft>
            </a:pPr>
            <a:endParaRPr lang="en-US" sz="2400">
              <a:latin typeface="Arial" pitchFamily="34" charset="0"/>
              <a:cs typeface="Arial" pitchFamily="34" charset="0"/>
            </a:endParaRPr>
          </a:p>
          <a:p>
            <a:r>
              <a:rPr lang="en-US" sz="2400" b="1" u="sng">
                <a:solidFill>
                  <a:schemeClr val="tx1"/>
                </a:solidFill>
                <a:latin typeface="Arial" panose="020B0604020202020204" pitchFamily="34" charset="0"/>
                <a:ea typeface="Calibri"/>
                <a:cs typeface="Arial" panose="020B0604020202020204" pitchFamily="34" charset="0"/>
              </a:rPr>
              <a:t>Vignette:</a:t>
            </a:r>
          </a:p>
          <a:p>
            <a:r>
              <a:rPr lang="en-US" sz="2400">
                <a:solidFill>
                  <a:schemeClr val="tx1"/>
                </a:solidFill>
                <a:latin typeface="Arial" panose="020B0604020202020204" pitchFamily="34" charset="0"/>
                <a:ea typeface="Calibri"/>
                <a:cs typeface="Arial" panose="020B0604020202020204" pitchFamily="34" charset="0"/>
              </a:rPr>
              <a:t>PVT Ellis tells PFC Carter they are going to file an IG complaint against PVT Morris for stalking. PFC Carter says </a:t>
            </a:r>
            <a:r>
              <a:rPr lang="en-US" sz="2400">
                <a:solidFill>
                  <a:schemeClr val="tx1"/>
                </a:solidFill>
                <a:latin typeface="Arial" panose="020B0604020202020204" pitchFamily="34" charset="0"/>
                <a:ea typeface="+mn-lt"/>
                <a:cs typeface="Arial" panose="020B0604020202020204" pitchFamily="34" charset="0"/>
              </a:rPr>
              <a:t>“Don’t go to the IG yet, let us try to fix this for you first. If you become a problem-child no one will be able to hang out with you anymore."</a:t>
            </a:r>
            <a:endParaRPr lang="en-US" sz="2400">
              <a:solidFill>
                <a:schemeClr val="tx1"/>
              </a:solidFill>
              <a:latin typeface="Arial" pitchFamily="34" charset="0"/>
              <a:cs typeface="Arial" pitchFamily="34" charset="0"/>
            </a:endParaRPr>
          </a:p>
          <a:p>
            <a:pPr marL="457177" lvl="1" defTabSz="914353" fontAlgn="base">
              <a:lnSpc>
                <a:spcPct val="90000"/>
              </a:lnSpc>
              <a:spcBef>
                <a:spcPts val="1800"/>
              </a:spcBef>
              <a:spcAft>
                <a:spcPct val="0"/>
              </a:spcAft>
            </a:pPr>
            <a:endParaRPr lang="en-US" sz="2400">
              <a:latin typeface="Arial" pitchFamily="34" charset="0"/>
              <a:cs typeface="Arial" pitchFamily="34" charset="0"/>
            </a:endParaRPr>
          </a:p>
        </p:txBody>
      </p:sp>
    </p:spTree>
    <p:extLst>
      <p:ext uri="{BB962C8B-B14F-4D97-AF65-F5344CB8AC3E}">
        <p14:creationId xmlns:p14="http://schemas.microsoft.com/office/powerpoint/2010/main" val="146761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FDEF-F784-2702-F9B4-A22F568134F6}"/>
            </a:ext>
          </a:extLst>
        </p:cNvPr>
        <p:cNvGrpSpPr/>
        <p:nvPr/>
      </p:nvGrpSpPr>
      <p:grpSpPr>
        <a:xfrm>
          <a:off x="0" y="0"/>
          <a:ext cx="0" cy="0"/>
          <a:chOff x="0" y="0"/>
          <a:chExt cx="0" cy="0"/>
        </a:xfrm>
      </p:grpSpPr>
      <p:sp>
        <p:nvSpPr>
          <p:cNvPr id="414" name="Types of Discrimination (2 of 2)">
            <a:extLst>
              <a:ext uri="{FF2B5EF4-FFF2-40B4-BE49-F238E27FC236}">
                <a16:creationId xmlns:a16="http://schemas.microsoft.com/office/drawing/2014/main" id="{E3FA8FBE-161F-00C5-D32F-CB77EF444E35}"/>
              </a:ext>
            </a:extLst>
          </p:cNvPr>
          <p:cNvSpPr txBox="1"/>
          <p:nvPr/>
        </p:nvSpPr>
        <p:spPr>
          <a:xfrm>
            <a:off x="5298557" y="121159"/>
            <a:ext cx="6295636"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lang="en-US" sz="2800" b="1">
                <a:solidFill>
                  <a:schemeClr val="bg1"/>
                </a:solidFill>
                <a:latin typeface="Arial" charset="0"/>
                <a:ea typeface="Arial" charset="0"/>
                <a:cs typeface="Arial" charset="0"/>
              </a:rPr>
              <a:t>Reprisal</a:t>
            </a:r>
            <a:endParaRPr sz="3164" b="1">
              <a:latin typeface="Arial" charset="0"/>
              <a:ea typeface="Arial" charset="0"/>
              <a:cs typeface="Arial" charset="0"/>
            </a:endParaRPr>
          </a:p>
        </p:txBody>
      </p:sp>
      <p:sp>
        <p:nvSpPr>
          <p:cNvPr id="2" name="TextBox 1">
            <a:extLst>
              <a:ext uri="{FF2B5EF4-FFF2-40B4-BE49-F238E27FC236}">
                <a16:creationId xmlns:a16="http://schemas.microsoft.com/office/drawing/2014/main" id="{4388687F-90AA-02B4-E234-67C48BBDCC9F}"/>
              </a:ext>
            </a:extLst>
          </p:cNvPr>
          <p:cNvSpPr txBox="1"/>
          <p:nvPr/>
        </p:nvSpPr>
        <p:spPr>
          <a:xfrm>
            <a:off x="196676" y="853018"/>
            <a:ext cx="11995324" cy="5632311"/>
          </a:xfrm>
          <a:prstGeom prst="rect">
            <a:avLst/>
          </a:prstGeom>
          <a:noFill/>
        </p:spPr>
        <p:txBody>
          <a:bodyPr wrap="square" lIns="91440" tIns="45720" rIns="91440" bIns="45720" rtlCol="0" anchor="t">
            <a:spAutoFit/>
          </a:bodyPr>
          <a:lstStyle/>
          <a:p>
            <a:r>
              <a:rPr lang="en-US" sz="2400" b="1" u="sng">
                <a:latin typeface="Arial" panose="020B0604020202020204" pitchFamily="34" charset="0"/>
                <a:ea typeface="Helvetica"/>
                <a:cs typeface="Arial" panose="020B0604020202020204" pitchFamily="34" charset="0"/>
                <a:sym typeface="Helvetica"/>
              </a:rPr>
              <a:t>Definition:</a:t>
            </a:r>
          </a:p>
          <a:p>
            <a:endParaRPr lang="en-US" sz="2400" b="1" u="sng">
              <a:latin typeface="Arial" panose="020B0604020202020204" pitchFamily="34" charset="0"/>
              <a:cs typeface="Arial" panose="020B0604020202020204" pitchFamily="34" charset="0"/>
            </a:endParaRPr>
          </a:p>
          <a:p>
            <a:r>
              <a:rPr lang="en-US" sz="2400">
                <a:latin typeface="Arial" pitchFamily="34" charset="0"/>
                <a:cs typeface="Arial" pitchFamily="34" charset="0"/>
              </a:rPr>
              <a:t>Taking or threatening to take an unfavorable personnel action, or withholding or threatening to withhold a favorable personnel action, or any other </a:t>
            </a:r>
            <a:r>
              <a:rPr lang="en-US" sz="2400" b="1">
                <a:latin typeface="Arial" pitchFamily="34" charset="0"/>
                <a:cs typeface="Arial" pitchFamily="34" charset="0"/>
              </a:rPr>
              <a:t>act of retaliation</a:t>
            </a:r>
            <a:r>
              <a:rPr lang="en-US" sz="2400">
                <a:latin typeface="Arial" pitchFamily="34" charset="0"/>
                <a:cs typeface="Arial" pitchFamily="34" charset="0"/>
              </a:rPr>
              <a:t>, against a Soldier or Family member, </a:t>
            </a:r>
            <a:r>
              <a:rPr lang="en-US" sz="2400" b="1">
                <a:latin typeface="Arial" pitchFamily="34" charset="0"/>
                <a:cs typeface="Arial" pitchFamily="34" charset="0"/>
              </a:rPr>
              <a:t>for making or preparing a formal MEO complaint</a:t>
            </a:r>
            <a:r>
              <a:rPr lang="en-US" sz="2400">
                <a:latin typeface="Arial" pitchFamily="34" charset="0"/>
                <a:cs typeface="Arial" pitchFamily="34" charset="0"/>
              </a:rPr>
              <a:t>, or against an alleged subject under investigation.</a:t>
            </a:r>
          </a:p>
          <a:p>
            <a:endParaRPr lang="en-US" sz="2400" b="1" u="sng">
              <a:latin typeface="Arial" panose="020B0604020202020204" pitchFamily="34" charset="0"/>
              <a:cs typeface="Arial" panose="020B0604020202020204" pitchFamily="34" charset="0"/>
            </a:endParaRPr>
          </a:p>
          <a:p>
            <a:r>
              <a:rPr lang="en-US" sz="2400" b="1" u="sng">
                <a:latin typeface="Arial" panose="020B0604020202020204" pitchFamily="34" charset="0"/>
                <a:cs typeface="Arial" panose="020B0604020202020204" pitchFamily="34" charset="0"/>
              </a:rPr>
              <a:t>Vignette:</a:t>
            </a:r>
          </a:p>
          <a:p>
            <a:endParaRPr lang="en-US" sz="2400" b="1" u="sng">
              <a:latin typeface="Arial" panose="020B0604020202020204" pitchFamily="34" charset="0"/>
              <a:cs typeface="Arial" panose="020B0604020202020204" pitchFamily="34" charset="0"/>
            </a:endParaRPr>
          </a:p>
          <a:p>
            <a:r>
              <a:rPr lang="en-US" sz="2400">
                <a:latin typeface="Arial" panose="020B0604020202020204" pitchFamily="34" charset="0"/>
                <a:ea typeface="+mn-lt"/>
                <a:cs typeface="Arial" panose="020B0604020202020204" pitchFamily="34" charset="0"/>
              </a:rPr>
              <a:t>SGT Jones goes to EO and files a complaint of racial discrimination against MSG Williams. SGT Jones then receives a Letter of Reprimand (LOR) from his/her chain of command </a:t>
            </a:r>
            <a:r>
              <a:rPr lang="en-US" sz="2400" kern="100">
                <a:effectLst/>
                <a:latin typeface="Arial" panose="020B0604020202020204" pitchFamily="34" charset="0"/>
                <a:ea typeface="Aptos" panose="020B0004020202020204" pitchFamily="34" charset="0"/>
                <a:cs typeface="Times New Roman" panose="02020603050405020304" pitchFamily="18" charset="0"/>
              </a:rPr>
              <a:t>(rater, First Sergeant, Commander etc.)</a:t>
            </a:r>
            <a:r>
              <a:rPr lang="en-US" sz="2400">
                <a:latin typeface="Arial" panose="020B0604020202020204" pitchFamily="34" charset="0"/>
                <a:ea typeface="+mn-lt"/>
                <a:cs typeface="Arial" panose="020B0604020202020204" pitchFamily="34" charset="0"/>
              </a:rPr>
              <a:t>. The LOR states SGT Jones embarrassed the battalion by going outside the chain of command with their issue and for that she is receiving the LOR.</a:t>
            </a:r>
            <a:br>
              <a:rPr lang="en-US" sz="2400">
                <a:latin typeface="Arial" panose="020B0604020202020204" pitchFamily="34" charset="0"/>
                <a:ea typeface="+mn-lt"/>
                <a:cs typeface="Arial" panose="020B0604020202020204" pitchFamily="34" charset="0"/>
              </a:rPr>
            </a:br>
            <a:endParaRPr lang="en-US" sz="2400">
              <a:latin typeface="Arial" panose="020B0604020202020204" pitchFamily="34" charset="0"/>
              <a:ea typeface="Calibri"/>
              <a:cs typeface="Arial" panose="020B0604020202020204" pitchFamily="34" charset="0"/>
            </a:endParaRPr>
          </a:p>
        </p:txBody>
      </p:sp>
      <p:sp>
        <p:nvSpPr>
          <p:cNvPr id="4" name="Slide Number Placeholder 2">
            <a:extLst>
              <a:ext uri="{FF2B5EF4-FFF2-40B4-BE49-F238E27FC236}">
                <a16:creationId xmlns:a16="http://schemas.microsoft.com/office/drawing/2014/main" id="{CDFA9E68-EFFE-1ABB-C03C-017D98E3E498}"/>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23</a:t>
            </a:fld>
            <a:endParaRPr lang="uk-UA" sz="1200">
              <a:latin typeface="Arial" charset="0"/>
              <a:ea typeface="Arial" charset="0"/>
              <a:cs typeface="Arial" charset="0"/>
            </a:endParaRPr>
          </a:p>
        </p:txBody>
      </p:sp>
      <p:sp>
        <p:nvSpPr>
          <p:cNvPr id="5" name="Color…"/>
          <p:cNvSpPr txBox="1"/>
          <p:nvPr/>
        </p:nvSpPr>
        <p:spPr>
          <a:xfrm>
            <a:off x="13306837" y="1461350"/>
            <a:ext cx="102657" cy="56425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914353" fontAlgn="base">
              <a:spcBef>
                <a:spcPct val="0"/>
              </a:spcBef>
              <a:spcAft>
                <a:spcPct val="0"/>
              </a:spcAft>
              <a:defRPr sz="3000">
                <a:solidFill>
                  <a:srgbClr val="FFFFFF"/>
                </a:solidFill>
                <a:latin typeface="Helvetica"/>
                <a:ea typeface="Helvetica"/>
                <a:cs typeface="Helvetica"/>
                <a:sym typeface="Helvetica"/>
              </a:defRPr>
            </a:pPr>
            <a:endParaRPr sz="3000">
              <a:solidFill>
                <a:srgbClr val="FFFFFF"/>
              </a:solidFill>
              <a:latin typeface="Helvetica"/>
              <a:ea typeface="Helvetica"/>
              <a:cs typeface="Helvetica"/>
              <a:sym typeface="Helvetica"/>
            </a:endParaRPr>
          </a:p>
        </p:txBody>
      </p:sp>
    </p:spTree>
    <p:extLst>
      <p:ext uri="{BB962C8B-B14F-4D97-AF65-F5344CB8AC3E}">
        <p14:creationId xmlns:p14="http://schemas.microsoft.com/office/powerpoint/2010/main" val="396459697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094F0-C155-77FE-F23E-5B63081D2E4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379F0-FD54-4736-A222-D9538B3DA9D8}"/>
              </a:ext>
            </a:extLst>
          </p:cNvPr>
          <p:cNvSpPr>
            <a:spLocks noGrp="1"/>
          </p:cNvSpPr>
          <p:nvPr>
            <p:ph idx="1"/>
          </p:nvPr>
        </p:nvSpPr>
        <p:spPr>
          <a:xfrm>
            <a:off x="914400" y="2101849"/>
            <a:ext cx="10515600" cy="3103563"/>
          </a:xfrm>
        </p:spPr>
        <p:txBody>
          <a:bodyPr/>
          <a:lstStyle/>
          <a:p>
            <a:pPr marL="0" indent="0" algn="ctr">
              <a:buNone/>
            </a:pPr>
            <a:r>
              <a:rPr lang="en-US" sz="6000" dirty="0">
                <a:latin typeface="Arial" panose="020B0604020202020204" pitchFamily="34" charset="0"/>
                <a:cs typeface="Arial" panose="020B0604020202020204" pitchFamily="34" charset="0"/>
              </a:rPr>
              <a:t>Defense Organizational Climate Survey </a:t>
            </a:r>
          </a:p>
          <a:p>
            <a:pPr marL="0" indent="0" algn="ctr">
              <a:buNone/>
            </a:pPr>
            <a:r>
              <a:rPr lang="en-US" sz="6000" dirty="0">
                <a:latin typeface="Arial" panose="020B0604020202020204" pitchFamily="34" charset="0"/>
                <a:cs typeface="Arial" panose="020B0604020202020204" pitchFamily="34" charset="0"/>
              </a:rPr>
              <a:t>(DEOCS) </a:t>
            </a:r>
          </a:p>
        </p:txBody>
      </p:sp>
      <p:sp>
        <p:nvSpPr>
          <p:cNvPr id="3" name="Slide Number Placeholder 2">
            <a:extLst>
              <a:ext uri="{FF2B5EF4-FFF2-40B4-BE49-F238E27FC236}">
                <a16:creationId xmlns:a16="http://schemas.microsoft.com/office/drawing/2014/main" id="{AC42ACAE-2C31-7A15-ABBD-111E4E2CA103}"/>
              </a:ext>
            </a:extLst>
          </p:cNvPr>
          <p:cNvSpPr>
            <a:spLocks noGrp="1"/>
          </p:cNvSpPr>
          <p:nvPr>
            <p:ph type="sldNum" sz="quarter" idx="4"/>
          </p:nvPr>
        </p:nvSpPr>
        <p:spPr/>
        <p:txBody>
          <a:bodyPr/>
          <a:lstStyle/>
          <a:p>
            <a:pPr algn="ctr"/>
            <a:fld id="{241A2931-99FA-4875-B80F-E52CF46E1BAB}" type="slidenum">
              <a:rPr lang="en-US" smtClean="0"/>
              <a:pPr algn="ctr"/>
              <a:t>24</a:t>
            </a:fld>
            <a:endParaRPr lang="en-US"/>
          </a:p>
        </p:txBody>
      </p:sp>
    </p:spTree>
    <p:extLst>
      <p:ext uri="{BB962C8B-B14F-4D97-AF65-F5344CB8AC3E}">
        <p14:creationId xmlns:p14="http://schemas.microsoft.com/office/powerpoint/2010/main" val="210832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F5691-2CEF-22D2-543D-4E5E4BE1CB2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8D79955-90FB-98E9-93E7-837C04DF6239}"/>
              </a:ext>
            </a:extLst>
          </p:cNvPr>
          <p:cNvSpPr txBox="1"/>
          <p:nvPr/>
        </p:nvSpPr>
        <p:spPr>
          <a:xfrm>
            <a:off x="5197458" y="67705"/>
            <a:ext cx="6540822" cy="523220"/>
          </a:xfrm>
          <a:prstGeom prst="rect">
            <a:avLst/>
          </a:prstGeom>
          <a:noFill/>
        </p:spPr>
        <p:txBody>
          <a:bodyPr wrap="square">
            <a:spAutoFit/>
          </a:bodyPr>
          <a:lstStyle/>
          <a:p>
            <a:r>
              <a:rPr lang="en-US" sz="2800">
                <a:solidFill>
                  <a:schemeClr val="bg1"/>
                </a:solidFill>
                <a:latin typeface="Arial" charset="0"/>
                <a:ea typeface="Arial" charset="0"/>
                <a:cs typeface="Arial" charset="0"/>
              </a:rPr>
              <a:t>Defense Organizational Climate Survey</a:t>
            </a:r>
          </a:p>
        </p:txBody>
      </p:sp>
      <p:sp>
        <p:nvSpPr>
          <p:cNvPr id="2" name="Title 1">
            <a:extLst>
              <a:ext uri="{FF2B5EF4-FFF2-40B4-BE49-F238E27FC236}">
                <a16:creationId xmlns:a16="http://schemas.microsoft.com/office/drawing/2014/main" id="{8F3F3B4D-6A78-863A-5E19-AA60561F775E}"/>
              </a:ext>
            </a:extLst>
          </p:cNvPr>
          <p:cNvSpPr txBox="1">
            <a:spLocks/>
          </p:cNvSpPr>
          <p:nvPr/>
        </p:nvSpPr>
        <p:spPr>
          <a:xfrm>
            <a:off x="747346" y="707762"/>
            <a:ext cx="919675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900"/>
          </a:p>
        </p:txBody>
      </p:sp>
      <p:sp>
        <p:nvSpPr>
          <p:cNvPr id="4" name="Content Placeholder 2">
            <a:extLst>
              <a:ext uri="{FF2B5EF4-FFF2-40B4-BE49-F238E27FC236}">
                <a16:creationId xmlns:a16="http://schemas.microsoft.com/office/drawing/2014/main" id="{26083943-ABF7-6644-E24F-FF8A045602D1}"/>
              </a:ext>
            </a:extLst>
          </p:cNvPr>
          <p:cNvSpPr txBox="1">
            <a:spLocks/>
          </p:cNvSpPr>
          <p:nvPr/>
        </p:nvSpPr>
        <p:spPr>
          <a:xfrm>
            <a:off x="385104" y="1805377"/>
            <a:ext cx="11421792" cy="46401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The DEOCS is a larger part of the continuous Command Climate Assessment (CCA) , which provides commanders with the information needed to </a:t>
            </a:r>
            <a:r>
              <a:rPr lang="en-US" sz="1800" b="1" dirty="0">
                <a:latin typeface="Arial" panose="020B0604020202020204" pitchFamily="34" charset="0"/>
                <a:cs typeface="Arial" panose="020B0604020202020204" pitchFamily="34" charset="0"/>
              </a:rPr>
              <a:t>identify key areas of strength or concern and take recommended follow-up actions</a:t>
            </a:r>
            <a:r>
              <a:rPr lang="en-US" sz="1800" dirty="0">
                <a:latin typeface="Arial" panose="020B0604020202020204" pitchFamily="34" charset="0"/>
                <a:cs typeface="Arial" panose="020B0604020202020204" pitchFamily="34" charset="0"/>
              </a:rPr>
              <a:t> to move the needle on critical climate issues and catalyze improvement across the strategic target outcomes. </a:t>
            </a:r>
          </a:p>
          <a:p>
            <a:r>
              <a:rPr lang="en-US" sz="1800" dirty="0">
                <a:latin typeface="Arial" panose="020B0604020202020204" pitchFamily="34" charset="0"/>
                <a:ea typeface="Batang"/>
                <a:cs typeface="Arial" panose="020B0604020202020204" pitchFamily="34" charset="0"/>
              </a:rPr>
              <a:t>The DEOCS is a Congressionally mandated unit-level climate survey that is available to all military commanders and DoD Civilian organization leaders. </a:t>
            </a:r>
          </a:p>
          <a:p>
            <a:r>
              <a:rPr lang="en-US" sz="1800" dirty="0">
                <a:latin typeface="Arial" panose="020B0604020202020204" pitchFamily="34" charset="0"/>
                <a:ea typeface="Batang"/>
                <a:cs typeface="Arial" panose="020B0604020202020204" pitchFamily="34" charset="0"/>
              </a:rPr>
              <a:t>The survey collects information on unit climate, harassment and discrimination, and other aspects of organizational climate.</a:t>
            </a:r>
          </a:p>
          <a:p>
            <a:r>
              <a:rPr lang="en-US" sz="1800" dirty="0">
                <a:latin typeface="Arial" panose="020B0604020202020204" pitchFamily="34" charset="0"/>
                <a:cs typeface="Arial" panose="020B0604020202020204" pitchFamily="34" charset="0"/>
              </a:rPr>
              <a:t>The DEOCS measures climate factors that increase or decrease the likelihood of the strategic target outcomes.</a:t>
            </a:r>
            <a:endParaRPr lang="en-US" sz="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C66F5BA-3E4C-D5D7-04DD-881C02E4E6B2}"/>
              </a:ext>
            </a:extLst>
          </p:cNvPr>
          <p:cNvSpPr txBox="1"/>
          <p:nvPr/>
        </p:nvSpPr>
        <p:spPr>
          <a:xfrm>
            <a:off x="469016" y="916749"/>
            <a:ext cx="11134725" cy="830997"/>
          </a:xfrm>
          <a:prstGeom prst="rect">
            <a:avLst/>
          </a:prstGeom>
          <a:solidFill>
            <a:srgbClr val="FFFF00"/>
          </a:solidFill>
          <a:ln>
            <a:solidFill>
              <a:schemeClr val="tx1"/>
            </a:solidFill>
          </a:ln>
        </p:spPr>
        <p:txBody>
          <a:bodyPr wrap="square" rtlCol="0">
            <a:spAutoFit/>
          </a:bodyPr>
          <a:lstStyle/>
          <a:p>
            <a:pPr algn="ctr"/>
            <a:r>
              <a:rPr lang="en-US" sz="2400" b="1" dirty="0">
                <a:latin typeface="Arial" panose="020B0604020202020204" pitchFamily="34" charset="0"/>
                <a:cs typeface="Arial" panose="020B0604020202020204" pitchFamily="34" charset="0"/>
              </a:rPr>
              <a:t>Get involved, participate in your annual Defense Organizational Climate Survey (DEOCS).  </a:t>
            </a:r>
          </a:p>
        </p:txBody>
      </p:sp>
      <p:sp>
        <p:nvSpPr>
          <p:cNvPr id="7" name="Slide Number Placeholder 2">
            <a:extLst>
              <a:ext uri="{FF2B5EF4-FFF2-40B4-BE49-F238E27FC236}">
                <a16:creationId xmlns:a16="http://schemas.microsoft.com/office/drawing/2014/main" id="{9AEDF3B4-4183-7A87-D36A-8164729E4067}"/>
              </a:ext>
            </a:extLst>
          </p:cNvPr>
          <p:cNvSpPr>
            <a:spLocks noGrp="1"/>
          </p:cNvSpPr>
          <p:nvPr>
            <p:ph type="sldNum" sz="quarter" idx="2"/>
          </p:nvPr>
        </p:nvSpPr>
        <p:spPr>
          <a:xfrm>
            <a:off x="11676185" y="6529938"/>
            <a:ext cx="391147" cy="213465"/>
          </a:xfrm>
        </p:spPr>
        <p:txBody>
          <a:bodyPr/>
          <a:lstStyle/>
          <a:p>
            <a:fld id="{86CB4B4D-7CA3-9044-876B-883B54F8677D}" type="slidenum">
              <a:rPr lang="uk-UA" sz="1200" smtClean="0">
                <a:latin typeface="Arial" charset="0"/>
                <a:ea typeface="Arial" charset="0"/>
                <a:cs typeface="Arial" charset="0"/>
              </a:rPr>
              <a:t>25</a:t>
            </a:fld>
            <a:endParaRPr lang="uk-UA" sz="1200">
              <a:latin typeface="Arial" charset="0"/>
              <a:ea typeface="Arial" charset="0"/>
              <a:cs typeface="Arial" charset="0"/>
            </a:endParaRPr>
          </a:p>
        </p:txBody>
      </p:sp>
    </p:spTree>
    <p:extLst>
      <p:ext uri="{BB962C8B-B14F-4D97-AF65-F5344CB8AC3E}">
        <p14:creationId xmlns:p14="http://schemas.microsoft.com/office/powerpoint/2010/main" val="415604712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56DFCAD6-6A46-C1B8-F0B2-E51E9D51EC8B}"/>
              </a:ext>
            </a:extLst>
          </p:cNvPr>
          <p:cNvPicPr>
            <a:picLocks noChangeAspect="1"/>
          </p:cNvPicPr>
          <p:nvPr/>
        </p:nvPicPr>
        <p:blipFill rotWithShape="1">
          <a:blip r:embed="rId3">
            <a:extLst>
              <a:ext uri="{28A0092B-C50C-407E-A947-70E740481C1C}">
                <a14:useLocalDpi xmlns:a14="http://schemas.microsoft.com/office/drawing/2010/main" val="0"/>
              </a:ext>
            </a:extLst>
          </a:blip>
          <a:srcRect b="17834"/>
          <a:stretch/>
        </p:blipFill>
        <p:spPr>
          <a:xfrm>
            <a:off x="-1" y="735980"/>
            <a:ext cx="12192000" cy="6122020"/>
          </a:xfrm>
          <a:prstGeom prst="rect">
            <a:avLst/>
          </a:prstGeom>
        </p:spPr>
      </p:pic>
      <p:sp>
        <p:nvSpPr>
          <p:cNvPr id="4" name="Rectangle 3">
            <a:extLst>
              <a:ext uri="{FF2B5EF4-FFF2-40B4-BE49-F238E27FC236}">
                <a16:creationId xmlns:a16="http://schemas.microsoft.com/office/drawing/2014/main" id="{CC1C9AF3-F624-F6FE-1173-F584D35A8A0B}"/>
              </a:ext>
            </a:extLst>
          </p:cNvPr>
          <p:cNvSpPr/>
          <p:nvPr/>
        </p:nvSpPr>
        <p:spPr>
          <a:xfrm>
            <a:off x="643467" y="5277684"/>
            <a:ext cx="4620584" cy="775494"/>
          </a:xfrm>
          <a:prstGeom prst="rect">
            <a:avLst/>
          </a:prstGeom>
        </p:spPr>
        <p:txBody>
          <a:bodyPr vert="horz" lIns="91440" tIns="45720" rIns="91440" bIns="45720" rtlCol="0">
            <a:normAutofit/>
          </a:bodyPr>
          <a:lstStyle/>
          <a:p>
            <a:pPr>
              <a:lnSpc>
                <a:spcPct val="90000"/>
              </a:lnSpc>
              <a:spcBef>
                <a:spcPts val="1000"/>
              </a:spcBef>
            </a:pPr>
            <a:endParaRPr lang="en-US" sz="2400"/>
          </a:p>
        </p:txBody>
      </p:sp>
      <p:sp>
        <p:nvSpPr>
          <p:cNvPr id="15" name="Slide Number Placeholder 5">
            <a:extLst>
              <a:ext uri="{FF2B5EF4-FFF2-40B4-BE49-F238E27FC236}">
                <a16:creationId xmlns:a16="http://schemas.microsoft.com/office/drawing/2014/main" id="{A90828ED-806C-7E98-6374-9D8B050F20A6}"/>
              </a:ext>
            </a:extLst>
          </p:cNvPr>
          <p:cNvSpPr>
            <a:spLocks noGrp="1"/>
          </p:cNvSpPr>
          <p:nvPr>
            <p:ph type="sldNum" sz="quarter" idx="4"/>
          </p:nvPr>
        </p:nvSpPr>
        <p:spPr>
          <a:prstGeom prst="rect">
            <a:avLst/>
          </a:prstGeom>
        </p:spPr>
        <p:txBody>
          <a:bodyPr anchor="ctr"/>
          <a:lstStyle>
            <a:lvl1pPr algn="r">
              <a:defRPr sz="1200"/>
            </a:lvl1pPr>
          </a:lstStyle>
          <a:p>
            <a:pPr algn="ctr"/>
            <a:fld id="{241A2931-99FA-4875-B80F-E52CF46E1BAB}" type="slidenum">
              <a:rPr lang="en-US" smtClean="0"/>
              <a:pPr algn="ctr"/>
              <a:t>26</a:t>
            </a:fld>
            <a:endParaRPr lang="en-US"/>
          </a:p>
        </p:txBody>
      </p:sp>
      <p:sp>
        <p:nvSpPr>
          <p:cNvPr id="17" name="Date Placeholder 3">
            <a:extLst>
              <a:ext uri="{FF2B5EF4-FFF2-40B4-BE49-F238E27FC236}">
                <a16:creationId xmlns:a16="http://schemas.microsoft.com/office/drawing/2014/main" id="{132E9F6A-68A8-37ED-1119-4219A8FFCC2F}"/>
              </a:ext>
            </a:extLst>
          </p:cNvPr>
          <p:cNvSpPr>
            <a:spLocks noGrp="1"/>
          </p:cNvSpPr>
          <p:nvPr>
            <p:ph type="dt" sz="half" idx="2"/>
          </p:nvPr>
        </p:nvSpPr>
        <p:spPr>
          <a:prstGeom prst="rect">
            <a:avLst/>
          </a:prstGeom>
        </p:spPr>
        <p:txBody>
          <a:bodyPr/>
          <a:lstStyle>
            <a:lvl1pPr>
              <a:defRPr sz="1200"/>
            </a:lvl1pPr>
          </a:lstStyle>
          <a:p>
            <a:r>
              <a:rPr lang="en-US"/>
              <a:t>POC: EOTP </a:t>
            </a:r>
          </a:p>
        </p:txBody>
      </p:sp>
      <p:sp>
        <p:nvSpPr>
          <p:cNvPr id="2" name="TextBox 1">
            <a:extLst>
              <a:ext uri="{FF2B5EF4-FFF2-40B4-BE49-F238E27FC236}">
                <a16:creationId xmlns:a16="http://schemas.microsoft.com/office/drawing/2014/main" id="{0C6961C5-92B6-0384-0CD0-5883DA77BCC6}"/>
              </a:ext>
            </a:extLst>
          </p:cNvPr>
          <p:cNvSpPr txBox="1"/>
          <p:nvPr/>
        </p:nvSpPr>
        <p:spPr>
          <a:xfrm>
            <a:off x="413658" y="1750142"/>
            <a:ext cx="6250817"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66779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C5B96-DA9F-CC45-29BC-99AF399AFA31}"/>
              </a:ext>
            </a:extLst>
          </p:cNvPr>
          <p:cNvSpPr txBox="1"/>
          <p:nvPr/>
        </p:nvSpPr>
        <p:spPr>
          <a:xfrm>
            <a:off x="190588" y="845483"/>
            <a:ext cx="6790784" cy="5167034"/>
          </a:xfrm>
          <a:prstGeom prst="rect">
            <a:avLst/>
          </a:prstGeom>
        </p:spPr>
        <p:txBody>
          <a:bodyPr vert="horz" lIns="91440" tIns="45720" rIns="91440" bIns="45720" rtlCol="0">
            <a:normAutofit/>
          </a:bodyPr>
          <a:lstStyle/>
          <a:p>
            <a:pPr>
              <a:lnSpc>
                <a:spcPct val="200000"/>
              </a:lnSpc>
              <a:spcBef>
                <a:spcPts val="0"/>
              </a:spcBef>
              <a:buFont typeface="Wingdings" pitchFamily="2" charset="2"/>
              <a:buChar char="Ø"/>
            </a:pPr>
            <a:r>
              <a:rPr lang="en-US" sz="2000">
                <a:latin typeface="Arial" pitchFamily="34" charset="0"/>
                <a:cs typeface="Arial" pitchFamily="34" charset="0"/>
              </a:rPr>
              <a:t>Purpose and Goals of the MEO Program</a:t>
            </a:r>
          </a:p>
          <a:p>
            <a:pPr>
              <a:lnSpc>
                <a:spcPct val="200000"/>
              </a:lnSpc>
              <a:spcBef>
                <a:spcPts val="0"/>
              </a:spcBef>
              <a:buFont typeface="Wingdings" pitchFamily="2" charset="2"/>
              <a:buChar char="Ø"/>
            </a:pPr>
            <a:r>
              <a:rPr lang="en-US" sz="2000">
                <a:latin typeface="Arial" pitchFamily="34" charset="0"/>
                <a:cs typeface="Arial" pitchFamily="34" charset="0"/>
              </a:rPr>
              <a:t>MEO Policy</a:t>
            </a:r>
          </a:p>
          <a:p>
            <a:pPr>
              <a:lnSpc>
                <a:spcPct val="200000"/>
              </a:lnSpc>
              <a:spcBef>
                <a:spcPts val="0"/>
              </a:spcBef>
              <a:buFont typeface="Wingdings" pitchFamily="2" charset="2"/>
              <a:buChar char="Ø"/>
            </a:pPr>
            <a:r>
              <a:rPr lang="en-US" sz="2000">
                <a:latin typeface="Arial" pitchFamily="34" charset="0"/>
                <a:cs typeface="Arial" pitchFamily="34" charset="0"/>
              </a:rPr>
              <a:t>Responsibilities</a:t>
            </a:r>
          </a:p>
          <a:p>
            <a:pPr>
              <a:lnSpc>
                <a:spcPct val="200000"/>
              </a:lnSpc>
              <a:spcBef>
                <a:spcPts val="0"/>
              </a:spcBef>
              <a:buFont typeface="Wingdings" pitchFamily="2" charset="2"/>
              <a:buChar char="Ø"/>
            </a:pPr>
            <a:r>
              <a:rPr lang="en-US" sz="2000">
                <a:latin typeface="Arial" pitchFamily="34" charset="0"/>
                <a:cs typeface="Arial" pitchFamily="34" charset="0"/>
              </a:rPr>
              <a:t>MEO Complaints</a:t>
            </a:r>
          </a:p>
          <a:p>
            <a:pPr>
              <a:lnSpc>
                <a:spcPct val="200000"/>
              </a:lnSpc>
              <a:spcBef>
                <a:spcPts val="0"/>
              </a:spcBef>
              <a:buFont typeface="Wingdings" pitchFamily="2" charset="2"/>
              <a:buChar char="Ø"/>
            </a:pPr>
            <a:r>
              <a:rPr lang="en-US" sz="2000">
                <a:latin typeface="Arial" pitchFamily="34" charset="0"/>
                <a:cs typeface="Arial" pitchFamily="34" charset="0"/>
              </a:rPr>
              <a:t>Harassment Prevention and Response</a:t>
            </a:r>
          </a:p>
          <a:p>
            <a:pPr>
              <a:lnSpc>
                <a:spcPct val="200000"/>
              </a:lnSpc>
              <a:spcBef>
                <a:spcPts val="0"/>
              </a:spcBef>
              <a:buFont typeface="Wingdings" pitchFamily="2" charset="2"/>
              <a:buChar char="Ø"/>
            </a:pPr>
            <a:r>
              <a:rPr lang="en-US" sz="2000">
                <a:latin typeface="Arial" pitchFamily="34" charset="0"/>
                <a:cs typeface="Arial" pitchFamily="34" charset="0"/>
              </a:rPr>
              <a:t>Other Definitions and Vignettes</a:t>
            </a:r>
          </a:p>
          <a:p>
            <a:pPr>
              <a:lnSpc>
                <a:spcPct val="200000"/>
              </a:lnSpc>
              <a:spcBef>
                <a:spcPts val="0"/>
              </a:spcBef>
              <a:buFont typeface="Wingdings" pitchFamily="2" charset="2"/>
              <a:buChar char="Ø"/>
            </a:pPr>
            <a:r>
              <a:rPr lang="en-US" sz="2000">
                <a:latin typeface="Arial" pitchFamily="34" charset="0"/>
                <a:cs typeface="Arial" pitchFamily="34" charset="0"/>
              </a:rPr>
              <a:t>Command Climate Assessment</a:t>
            </a:r>
          </a:p>
          <a:p>
            <a:pPr>
              <a:lnSpc>
                <a:spcPct val="200000"/>
              </a:lnSpc>
              <a:spcBef>
                <a:spcPts val="0"/>
              </a:spcBef>
              <a:buFont typeface="Wingdings" pitchFamily="2" charset="2"/>
              <a:buChar char="Ø"/>
            </a:pPr>
            <a:r>
              <a:rPr lang="en-US" sz="2000">
                <a:latin typeface="Arial" pitchFamily="34" charset="0"/>
                <a:cs typeface="Arial" pitchFamily="34" charset="0"/>
              </a:rPr>
              <a:t>Questions</a:t>
            </a:r>
          </a:p>
          <a:p>
            <a:pPr marL="342900" indent="-285750">
              <a:lnSpc>
                <a:spcPct val="90000"/>
              </a:lnSpc>
              <a:spcAft>
                <a:spcPts val="600"/>
              </a:spcAft>
              <a:buFont typeface="Wingdings" panose="05000000000000000000" pitchFamily="2" charset="2"/>
              <a:buChar char="Ø"/>
            </a:pPr>
            <a:endParaRPr lang="en-US" sz="800"/>
          </a:p>
        </p:txBody>
      </p:sp>
      <p:pic>
        <p:nvPicPr>
          <p:cNvPr id="5" name="Picture 4" descr="White bulbs with a yellow one standing out">
            <a:extLst>
              <a:ext uri="{FF2B5EF4-FFF2-40B4-BE49-F238E27FC236}">
                <a16:creationId xmlns:a16="http://schemas.microsoft.com/office/drawing/2014/main" id="{32AF9155-CD50-9B1F-6BB9-4B1280067DB3}"/>
              </a:ext>
            </a:extLst>
          </p:cNvPr>
          <p:cNvPicPr>
            <a:picLocks noChangeAspect="1"/>
          </p:cNvPicPr>
          <p:nvPr/>
        </p:nvPicPr>
        <p:blipFill rotWithShape="1">
          <a:blip r:embed="rId3"/>
          <a:srcRect l="8589" t="-1" r="24458" b="12463"/>
          <a:stretch/>
        </p:blipFill>
        <p:spPr>
          <a:xfrm>
            <a:off x="6096000" y="845483"/>
            <a:ext cx="6096000" cy="600328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6" name="Slide Number Placeholder 5">
            <a:extLst>
              <a:ext uri="{FF2B5EF4-FFF2-40B4-BE49-F238E27FC236}">
                <a16:creationId xmlns:a16="http://schemas.microsoft.com/office/drawing/2014/main" id="{77763FB1-BB8A-36BC-DEF8-5417D08FF513}"/>
              </a:ext>
            </a:extLst>
          </p:cNvPr>
          <p:cNvSpPr>
            <a:spLocks noGrp="1"/>
          </p:cNvSpPr>
          <p:nvPr>
            <p:ph type="sldNum" sz="quarter" idx="4"/>
          </p:nvPr>
        </p:nvSpPr>
        <p:spPr>
          <a:prstGeom prst="rect">
            <a:avLst/>
          </a:prstGeom>
        </p:spPr>
        <p:txBody>
          <a:bodyPr anchor="ctr"/>
          <a:lstStyle>
            <a:lvl1pPr algn="r">
              <a:defRPr sz="1200"/>
            </a:lvl1pPr>
          </a:lstStyle>
          <a:p>
            <a:pPr algn="ctr"/>
            <a:fld id="{241A2931-99FA-4875-B80F-E52CF46E1BAB}" type="slidenum">
              <a:rPr lang="en-US" smtClean="0">
                <a:latin typeface="Arial" panose="020B0604020202020204" pitchFamily="34" charset="0"/>
                <a:cs typeface="Arial" panose="020B0604020202020204" pitchFamily="34" charset="0"/>
              </a:rPr>
              <a:pPr algn="ctr"/>
              <a:t>3</a:t>
            </a:fld>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EAFC217-76EC-9054-1D98-868483B4A22B}"/>
              </a:ext>
            </a:extLst>
          </p:cNvPr>
          <p:cNvSpPr txBox="1"/>
          <p:nvPr/>
        </p:nvSpPr>
        <p:spPr>
          <a:xfrm>
            <a:off x="5257493" y="9235"/>
            <a:ext cx="6400800"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341899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EO Program Goals"/>
          <p:cNvSpPr txBox="1"/>
          <p:nvPr/>
        </p:nvSpPr>
        <p:spPr>
          <a:xfrm>
            <a:off x="5152572" y="116766"/>
            <a:ext cx="6379028"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lang="en-US" sz="2800" b="1">
                <a:solidFill>
                  <a:schemeClr val="bg1"/>
                </a:solidFill>
                <a:latin typeface="Arial" charset="0"/>
                <a:ea typeface="Arial" charset="0"/>
                <a:cs typeface="Arial" charset="0"/>
              </a:rPr>
              <a:t>M</a:t>
            </a:r>
            <a:r>
              <a:rPr sz="2800" b="1">
                <a:solidFill>
                  <a:schemeClr val="bg1"/>
                </a:solidFill>
                <a:latin typeface="Arial" charset="0"/>
                <a:ea typeface="Arial" charset="0"/>
                <a:cs typeface="Arial" charset="0"/>
              </a:rPr>
              <a:t>EO</a:t>
            </a:r>
            <a:r>
              <a:rPr lang="en-US" sz="2800" b="1">
                <a:solidFill>
                  <a:schemeClr val="bg1"/>
                </a:solidFill>
                <a:latin typeface="Arial" charset="0"/>
                <a:ea typeface="Arial" charset="0"/>
                <a:cs typeface="Arial" charset="0"/>
              </a:rPr>
              <a:t> Purpose and</a:t>
            </a:r>
            <a:r>
              <a:rPr sz="2800" b="1">
                <a:solidFill>
                  <a:schemeClr val="bg1"/>
                </a:solidFill>
                <a:latin typeface="Arial" charset="0"/>
                <a:ea typeface="Arial" charset="0"/>
                <a:cs typeface="Arial" charset="0"/>
              </a:rPr>
              <a:t> Program </a:t>
            </a:r>
            <a:r>
              <a:rPr lang="en-US" sz="2800" b="1">
                <a:solidFill>
                  <a:schemeClr val="bg1"/>
                </a:solidFill>
                <a:latin typeface="Arial" charset="0"/>
                <a:ea typeface="Arial" charset="0"/>
                <a:cs typeface="Arial" charset="0"/>
              </a:rPr>
              <a:t>Goals</a:t>
            </a:r>
          </a:p>
        </p:txBody>
      </p:sp>
      <p:sp>
        <p:nvSpPr>
          <p:cNvPr id="3" name="Commanders and organizational leaders will foster a positive command climates free from personal, social, or institutional barriers that prevent Soldiers from rising to the highest level of responsibility.…">
            <a:extLst>
              <a:ext uri="{FF2B5EF4-FFF2-40B4-BE49-F238E27FC236}">
                <a16:creationId xmlns:a16="http://schemas.microsoft.com/office/drawing/2014/main" id="{7C775A11-69F7-9E93-2E87-7C238DE84CEB}"/>
              </a:ext>
            </a:extLst>
          </p:cNvPr>
          <p:cNvSpPr txBox="1"/>
          <p:nvPr/>
        </p:nvSpPr>
        <p:spPr>
          <a:xfrm>
            <a:off x="1" y="900216"/>
            <a:ext cx="12192000" cy="561211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r>
              <a:rPr lang="en-US" sz="2000" b="1" u="sng">
                <a:latin typeface="Arial" charset="0"/>
                <a:ea typeface="Arial" charset="0"/>
                <a:cs typeface="Arial" charset="0"/>
              </a:rPr>
              <a:t>Purpose</a:t>
            </a:r>
          </a:p>
          <a:p>
            <a:r>
              <a:rPr lang="en-US" sz="2000">
                <a:latin typeface="Arial" charset="0"/>
                <a:ea typeface="Arial" charset="0"/>
                <a:cs typeface="Arial" charset="0"/>
              </a:rPr>
              <a:t>The MEO Program formulates, directs, and sustains a comprehensive effort to maximize human potential and to ensure fair treatment for all Soldiers based solely on </a:t>
            </a:r>
            <a:r>
              <a:rPr lang="en-US" sz="2000" b="1" u="sng">
                <a:latin typeface="Arial" charset="0"/>
                <a:ea typeface="Arial" charset="0"/>
                <a:cs typeface="Arial" charset="0"/>
              </a:rPr>
              <a:t>merit, performance, and potential</a:t>
            </a:r>
            <a:r>
              <a:rPr lang="en-US" sz="2000">
                <a:latin typeface="Arial" charset="0"/>
                <a:ea typeface="Arial" charset="0"/>
                <a:cs typeface="Arial" charset="0"/>
              </a:rPr>
              <a:t> in support of readiness.</a:t>
            </a:r>
          </a:p>
          <a:p>
            <a:endParaRPr lang="en-US" sz="2000">
              <a:latin typeface="Arial" charset="0"/>
              <a:ea typeface="Arial" charset="0"/>
              <a:cs typeface="Arial" charset="0"/>
            </a:endParaRPr>
          </a:p>
          <a:p>
            <a:r>
              <a:rPr lang="en-US" sz="2000" b="1" u="sng">
                <a:latin typeface="Arial" charset="0"/>
                <a:ea typeface="Arial" charset="0"/>
                <a:cs typeface="Arial" charset="0"/>
              </a:rPr>
              <a:t>Goals</a:t>
            </a:r>
          </a:p>
          <a:p>
            <a:pPr marL="342900" indent="-342900">
              <a:buFont typeface="Arial" panose="020B0604020202020204" pitchFamily="34" charset="0"/>
              <a:buChar char="•"/>
            </a:pPr>
            <a:r>
              <a:rPr lang="en-US" sz="2000">
                <a:latin typeface="Arial" charset="0"/>
                <a:ea typeface="Arial" charset="0"/>
                <a:cs typeface="Arial" charset="0"/>
              </a:rPr>
              <a:t>Build and maintain a cohesive, combat ready Army which is focused and determined to accomplish its mission.</a:t>
            </a:r>
          </a:p>
          <a:p>
            <a:endParaRPr lang="en-US" sz="2000">
              <a:latin typeface="Arial" charset="0"/>
              <a:ea typeface="Arial" charset="0"/>
              <a:cs typeface="Arial" charset="0"/>
            </a:endParaRPr>
          </a:p>
          <a:p>
            <a:pPr marL="342900" indent="-342900">
              <a:buFont typeface="Arial" panose="020B0604020202020204" pitchFamily="34" charset="0"/>
              <a:buChar char="•"/>
            </a:pPr>
            <a:r>
              <a:rPr lang="en-US" sz="2000">
                <a:latin typeface="Arial" charset="0"/>
                <a:ea typeface="Arial" charset="0"/>
                <a:cs typeface="Arial" charset="0"/>
              </a:rPr>
              <a:t>Provide support to Soldiers, both on and off-post, and within the limits of the laws of localities, states, and host nations. </a:t>
            </a:r>
          </a:p>
          <a:p>
            <a:pPr marL="342900" indent="-342900">
              <a:buSzPct val="145000"/>
              <a:buFont typeface="Arial" panose="020B0604020202020204" pitchFamily="34" charset="0"/>
              <a:buChar char="•"/>
              <a:defRPr sz="3000" b="0">
                <a:latin typeface="Helvetica"/>
                <a:ea typeface="Helvetica"/>
                <a:cs typeface="Helvetica"/>
                <a:sym typeface="Helvetica"/>
              </a:defRPr>
            </a:pPr>
            <a:endParaRPr lang="en-US" sz="2000">
              <a:latin typeface="Arial" panose="020B0604020202020204" pitchFamily="34" charset="0"/>
              <a:ea typeface="Arial" charset="0"/>
              <a:cs typeface="Arial" panose="020B0604020202020204" pitchFamily="34" charset="0"/>
            </a:endParaRPr>
          </a:p>
          <a:p>
            <a:pPr marL="342900" indent="-342900">
              <a:buFont typeface="Arial" panose="020B0604020202020204" pitchFamily="34" charset="0"/>
              <a:buChar char="•"/>
            </a:pPr>
            <a:r>
              <a:rPr lang="en-US" sz="2000">
                <a:latin typeface="Arial" charset="0"/>
                <a:ea typeface="Arial" charset="0"/>
                <a:cs typeface="Arial" charset="0"/>
              </a:rPr>
              <a:t>Ensure MEO exists for all Soldiers.</a:t>
            </a:r>
          </a:p>
          <a:p>
            <a:pPr marL="342900" indent="-342900">
              <a:buSzPct val="145000"/>
              <a:buFont typeface="Arial" panose="020B0604020202020204" pitchFamily="34" charset="0"/>
              <a:buChar char="•"/>
              <a:defRPr sz="3000" b="0">
                <a:latin typeface="Helvetica"/>
                <a:ea typeface="Helvetica"/>
                <a:cs typeface="Helvetica"/>
                <a:sym typeface="Helvetica"/>
              </a:defRPr>
            </a:pPr>
            <a:endParaRPr lang="en-US" sz="2000">
              <a:latin typeface="Arial" panose="020B0604020202020204" pitchFamily="34" charset="0"/>
              <a:ea typeface="Arial" charset="0"/>
              <a:cs typeface="Arial" panose="020B0604020202020204" pitchFamily="34" charset="0"/>
            </a:endParaRPr>
          </a:p>
          <a:p>
            <a:pPr marL="342900" indent="-342900">
              <a:buFont typeface="Arial" panose="020B0604020202020204" pitchFamily="34" charset="0"/>
              <a:buChar char="•"/>
            </a:pPr>
            <a:r>
              <a:rPr lang="en-US" sz="2000">
                <a:latin typeface="Arial" charset="0"/>
                <a:ea typeface="Arial" charset="0"/>
                <a:cs typeface="Arial" charset="0"/>
              </a:rPr>
              <a:t>Ensure every Soldier is treated with dignity and respect.</a:t>
            </a:r>
          </a:p>
          <a:p>
            <a:endParaRPr lang="en-US" sz="2000">
              <a:latin typeface="Arial" charset="0"/>
              <a:ea typeface="Arial" charset="0"/>
              <a:cs typeface="Arial" charset="0"/>
            </a:endParaRPr>
          </a:p>
          <a:p>
            <a:pPr marL="342900" indent="-342900">
              <a:buFont typeface="Arial" panose="020B0604020202020204" pitchFamily="34" charset="0"/>
              <a:buChar char="•"/>
            </a:pPr>
            <a:r>
              <a:rPr lang="en-US" sz="2000">
                <a:latin typeface="Arial" charset="0"/>
                <a:ea typeface="Arial" charset="0"/>
                <a:cs typeface="Arial" charset="0"/>
              </a:rPr>
              <a:t>Support commanders at all levels and MEO professionals and EO Leaders (EOL) who are responsible for the execution of MEO policies in their unit organizations, and agencies.</a:t>
            </a:r>
          </a:p>
        </p:txBody>
      </p:sp>
    </p:spTree>
    <p:extLst>
      <p:ext uri="{BB962C8B-B14F-4D97-AF65-F5344CB8AC3E}">
        <p14:creationId xmlns:p14="http://schemas.microsoft.com/office/powerpoint/2010/main" val="25276699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EO Policy (1 of 3)"/>
          <p:cNvSpPr txBox="1"/>
          <p:nvPr/>
        </p:nvSpPr>
        <p:spPr>
          <a:xfrm>
            <a:off x="5202918" y="149110"/>
            <a:ext cx="6489833"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lang="en-US" sz="2800" b="1">
                <a:solidFill>
                  <a:schemeClr val="bg1"/>
                </a:solidFill>
                <a:latin typeface="Arial" charset="0"/>
                <a:ea typeface="Arial" charset="0"/>
                <a:cs typeface="Arial" charset="0"/>
              </a:rPr>
              <a:t>M</a:t>
            </a:r>
            <a:r>
              <a:rPr sz="2800" b="1">
                <a:solidFill>
                  <a:schemeClr val="bg1"/>
                </a:solidFill>
                <a:latin typeface="Arial" charset="0"/>
                <a:ea typeface="Arial" charset="0"/>
                <a:cs typeface="Arial" charset="0"/>
              </a:rPr>
              <a:t>EO Policy</a:t>
            </a:r>
            <a:r>
              <a:rPr lang="en-US" sz="2800" b="1">
                <a:solidFill>
                  <a:schemeClr val="bg1"/>
                </a:solidFill>
                <a:latin typeface="Arial" charset="0"/>
                <a:ea typeface="Arial" charset="0"/>
                <a:cs typeface="Arial" charset="0"/>
              </a:rPr>
              <a:t> (1 of 2)</a:t>
            </a:r>
            <a:endParaRPr sz="2800" b="1">
              <a:solidFill>
                <a:schemeClr val="bg1"/>
              </a:solidFill>
              <a:latin typeface="Arial" charset="0"/>
              <a:ea typeface="Arial" charset="0"/>
              <a:cs typeface="Arial" charset="0"/>
            </a:endParaRPr>
          </a:p>
        </p:txBody>
      </p:sp>
      <p:sp>
        <p:nvSpPr>
          <p:cNvPr id="376" name="Commanders and organizational leaders will foster a positive command climates free from personal, social, or institutional barriers that prevent Soldiers from rising to the highest level of responsibility.…"/>
          <p:cNvSpPr txBox="1"/>
          <p:nvPr/>
        </p:nvSpPr>
        <p:spPr>
          <a:xfrm>
            <a:off x="124668" y="958469"/>
            <a:ext cx="11645085" cy="561211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marL="342900" indent="-342900">
              <a:buSzPct val="145000"/>
              <a:buFont typeface="Arial" panose="020B0604020202020204" pitchFamily="34" charset="0"/>
              <a:buChar char="•"/>
              <a:defRPr sz="3000" b="0">
                <a:latin typeface="Helvetica"/>
                <a:ea typeface="Helvetica"/>
                <a:cs typeface="Helvetica"/>
                <a:sym typeface="Helvetica"/>
              </a:defRPr>
            </a:pPr>
            <a:r>
              <a:rPr sz="2000">
                <a:latin typeface="Arial" panose="020B0604020202020204" pitchFamily="34" charset="0"/>
                <a:ea typeface="Arial" charset="0"/>
                <a:cs typeface="Arial" panose="020B0604020202020204" pitchFamily="34" charset="0"/>
              </a:rPr>
              <a:t>Commanders and organizational leaders will foster</a:t>
            </a:r>
            <a:r>
              <a:rPr lang="en-US" sz="2000">
                <a:latin typeface="Arial" panose="020B0604020202020204" pitchFamily="34" charset="0"/>
                <a:ea typeface="Arial" charset="0"/>
                <a:cs typeface="Arial" panose="020B0604020202020204" pitchFamily="34" charset="0"/>
              </a:rPr>
              <a:t> and maintain</a:t>
            </a:r>
            <a:r>
              <a:rPr sz="2000">
                <a:latin typeface="Arial" panose="020B0604020202020204" pitchFamily="34" charset="0"/>
                <a:ea typeface="Arial" charset="0"/>
                <a:cs typeface="Arial" panose="020B0604020202020204" pitchFamily="34" charset="0"/>
              </a:rPr>
              <a:t> positive command climate</a:t>
            </a:r>
            <a:r>
              <a:rPr lang="en-US" sz="2000">
                <a:latin typeface="Arial" panose="020B0604020202020204" pitchFamily="34" charset="0"/>
                <a:ea typeface="Arial" charset="0"/>
                <a:cs typeface="Arial" panose="020B0604020202020204" pitchFamily="34" charset="0"/>
              </a:rPr>
              <a:t>s.</a:t>
            </a:r>
          </a:p>
          <a:p>
            <a:pPr marL="342900" indent="-342900">
              <a:buSzPct val="145000"/>
              <a:buFont typeface="Arial" panose="020B0604020202020204" pitchFamily="34" charset="0"/>
              <a:buChar char="•"/>
              <a:defRPr sz="3000" b="0">
                <a:latin typeface="Helvetica"/>
                <a:ea typeface="Helvetica"/>
                <a:cs typeface="Helvetica"/>
                <a:sym typeface="Helvetica"/>
              </a:defRPr>
            </a:pPr>
            <a:endParaRPr lang="en-US" sz="2000">
              <a:latin typeface="Arial" panose="020B0604020202020204" pitchFamily="34" charset="0"/>
              <a:ea typeface="Arial" charset="0"/>
              <a:cs typeface="Arial" panose="020B0604020202020204" pitchFamily="34" charset="0"/>
            </a:endParaRPr>
          </a:p>
          <a:p>
            <a:pPr marL="342900" indent="-342900">
              <a:buSzPct val="145000"/>
              <a:buFont typeface="Arial" panose="020B0604020202020204" pitchFamily="34" charset="0"/>
              <a:buChar char="•"/>
              <a:defRPr sz="3000" b="0">
                <a:latin typeface="Helvetica"/>
                <a:ea typeface="Helvetica"/>
                <a:cs typeface="Helvetica"/>
                <a:sym typeface="Helvetica"/>
              </a:defRPr>
            </a:pPr>
            <a:r>
              <a:rPr lang="en-US" sz="2000">
                <a:latin typeface="Arial" panose="020B0604020202020204" pitchFamily="34" charset="0"/>
                <a:ea typeface="Arial" charset="0"/>
                <a:cs typeface="Arial" panose="020B0604020202020204" pitchFamily="34" charset="0"/>
              </a:rPr>
              <a:t>A </a:t>
            </a:r>
            <a:r>
              <a:rPr lang="en-US" sz="2000" b="1">
                <a:latin typeface="Arial" panose="020B0604020202020204" pitchFamily="34" charset="0"/>
                <a:ea typeface="Arial" charset="0"/>
                <a:cs typeface="Arial" panose="020B0604020202020204" pitchFamily="34" charset="0"/>
              </a:rPr>
              <a:t>positive command climate </a:t>
            </a:r>
            <a:r>
              <a:rPr lang="en-US" sz="2000">
                <a:latin typeface="Arial" panose="020B0604020202020204" pitchFamily="34" charset="0"/>
                <a:ea typeface="Arial" charset="0"/>
                <a:cs typeface="Arial" panose="020B0604020202020204" pitchFamily="34" charset="0"/>
              </a:rPr>
              <a:t>is</a:t>
            </a:r>
            <a:r>
              <a:rPr sz="2000">
                <a:latin typeface="Arial" panose="020B0604020202020204" pitchFamily="34" charset="0"/>
                <a:ea typeface="Arial" charset="0"/>
                <a:cs typeface="Arial" panose="020B0604020202020204" pitchFamily="34" charset="0"/>
              </a:rPr>
              <a:t> free from personal, social, or institutional barriers that prevent Soldiers from rising to the highest level of responsibility</a:t>
            </a:r>
            <a:r>
              <a:rPr lang="en-US" sz="2000">
                <a:latin typeface="Arial" panose="020B0604020202020204" pitchFamily="34" charset="0"/>
                <a:ea typeface="Arial" charset="0"/>
                <a:cs typeface="Arial" panose="020B0604020202020204" pitchFamily="34" charset="0"/>
              </a:rPr>
              <a:t> for which they are qualified.</a:t>
            </a:r>
          </a:p>
          <a:p>
            <a:pPr marL="342900" indent="-342900">
              <a:buSzPct val="145000"/>
              <a:buFont typeface="Arial" panose="020B0604020202020204" pitchFamily="34" charset="0"/>
              <a:buChar char="•"/>
              <a:defRPr sz="3000" b="0">
                <a:latin typeface="Helvetica"/>
                <a:ea typeface="Helvetica"/>
                <a:cs typeface="Helvetica"/>
                <a:sym typeface="Helvetica"/>
              </a:defRPr>
            </a:pPr>
            <a:endParaRPr lang="en-US" sz="2000">
              <a:latin typeface="Arial" panose="020B0604020202020204" pitchFamily="34" charset="0"/>
              <a:ea typeface="Arial" charset="0"/>
              <a:cs typeface="Arial" panose="020B0604020202020204" pitchFamily="34" charset="0"/>
            </a:endParaRPr>
          </a:p>
          <a:p>
            <a:pPr marL="342900" indent="-342900">
              <a:buSzPct val="145000"/>
              <a:buFont typeface="Arial" panose="020B0604020202020204" pitchFamily="34" charset="0"/>
              <a:buChar char="•"/>
              <a:defRPr sz="3000" b="0">
                <a:latin typeface="Helvetica"/>
                <a:ea typeface="Helvetica"/>
                <a:cs typeface="Helvetica"/>
                <a:sym typeface="Helvetica"/>
              </a:defRPr>
            </a:pPr>
            <a:r>
              <a:rPr lang="en-US" sz="2000">
                <a:latin typeface="Arial" panose="020B0604020202020204" pitchFamily="34" charset="0"/>
                <a:ea typeface="Arial" charset="0"/>
                <a:cs typeface="Arial" panose="020B0604020202020204" pitchFamily="34" charset="0"/>
              </a:rPr>
              <a:t>The chain of command will promote, support, and enforce MEO and Harassment Prevention and Response programs.</a:t>
            </a:r>
          </a:p>
          <a:p>
            <a:pPr marL="342900" indent="-342900">
              <a:buSzPct val="145000"/>
              <a:buFont typeface="Arial" panose="020B0604020202020204" pitchFamily="34" charset="0"/>
              <a:buChar char="•"/>
              <a:defRPr sz="3000" b="0">
                <a:latin typeface="Helvetica"/>
                <a:ea typeface="Helvetica"/>
                <a:cs typeface="Helvetica"/>
                <a:sym typeface="Helvetica"/>
              </a:defRPr>
            </a:pPr>
            <a:endParaRPr lang="en-US" sz="2000">
              <a:latin typeface="Arial" panose="020B0604020202020204" pitchFamily="34" charset="0"/>
              <a:ea typeface="Arial" charset="0"/>
              <a:cs typeface="Arial" panose="020B0604020202020204" pitchFamily="34" charset="0"/>
            </a:endParaRPr>
          </a:p>
          <a:p>
            <a:pPr marL="342900" indent="-342900">
              <a:buSzPct val="145000"/>
              <a:buFont typeface="Arial" panose="020B0604020202020204" pitchFamily="34" charset="0"/>
              <a:buChar char="•"/>
              <a:defRPr sz="3000" b="0">
                <a:latin typeface="Helvetica"/>
                <a:ea typeface="Helvetica"/>
                <a:cs typeface="Helvetica"/>
                <a:sym typeface="Helvetica"/>
              </a:defRPr>
            </a:pPr>
            <a:r>
              <a:rPr sz="2000">
                <a:latin typeface="Arial" panose="020B0604020202020204" pitchFamily="34" charset="0"/>
                <a:ea typeface="Arial" charset="0"/>
                <a:cs typeface="Arial" panose="020B0604020202020204" pitchFamily="34" charset="0"/>
              </a:rPr>
              <a:t>The Army will provide an environment that is free of unlawful discrimination</a:t>
            </a:r>
            <a:r>
              <a:rPr lang="en-US" sz="2000">
                <a:latin typeface="Arial" panose="020B0604020202020204" pitchFamily="34" charset="0"/>
                <a:ea typeface="Arial" charset="0"/>
                <a:cs typeface="Arial" panose="020B0604020202020204" pitchFamily="34" charset="0"/>
              </a:rPr>
              <a:t>.</a:t>
            </a:r>
            <a:endParaRPr sz="2000">
              <a:latin typeface="Arial" panose="020B0604020202020204" pitchFamily="34" charset="0"/>
              <a:ea typeface="Arial" charset="0"/>
              <a:cs typeface="Arial" panose="020B0604020202020204" pitchFamily="34" charset="0"/>
            </a:endParaRPr>
          </a:p>
          <a:p>
            <a:pPr marL="342900" indent="-342900">
              <a:buFont typeface="Arial" panose="020B0604020202020204" pitchFamily="34" charset="0"/>
              <a:buChar char="•"/>
              <a:defRPr sz="3000" b="0">
                <a:latin typeface="Helvetica"/>
                <a:ea typeface="Helvetica"/>
                <a:cs typeface="Helvetica"/>
                <a:sym typeface="Helvetica"/>
              </a:defRPr>
            </a:pPr>
            <a:endParaRPr sz="2000">
              <a:latin typeface="Arial" panose="020B0604020202020204" pitchFamily="34" charset="0"/>
              <a:ea typeface="Arial" charset="0"/>
              <a:cs typeface="Arial" panose="020B0604020202020204" pitchFamily="34" charset="0"/>
            </a:endParaRPr>
          </a:p>
          <a:p>
            <a:pPr marL="1056130" indent="-342900">
              <a:buFont typeface="Arial" panose="020B0604020202020204" pitchFamily="34" charset="0"/>
              <a:buChar char="•"/>
              <a:defRPr sz="3000" b="0">
                <a:latin typeface="Helvetica"/>
                <a:ea typeface="Helvetica"/>
                <a:cs typeface="Helvetica"/>
                <a:sym typeface="Helvetica"/>
              </a:defRPr>
            </a:pPr>
            <a:r>
              <a:rPr sz="2000">
                <a:latin typeface="Arial" panose="020B0604020202020204" pitchFamily="34" charset="0"/>
                <a:ea typeface="Arial" charset="0"/>
                <a:cs typeface="Arial" panose="020B0604020202020204" pitchFamily="34" charset="0"/>
              </a:rPr>
              <a:t>Discrimination occurs when someone</a:t>
            </a:r>
            <a:r>
              <a:rPr lang="en-US" sz="2000">
                <a:latin typeface="Arial" panose="020B0604020202020204" pitchFamily="34" charset="0"/>
                <a:ea typeface="Arial" charset="0"/>
                <a:cs typeface="Arial" panose="020B0604020202020204" pitchFamily="34" charset="0"/>
              </a:rPr>
              <a:t>, or a group of people,</a:t>
            </a:r>
            <a:r>
              <a:rPr sz="2000">
                <a:latin typeface="Arial" panose="020B0604020202020204" pitchFamily="34" charset="0"/>
                <a:ea typeface="Arial" charset="0"/>
                <a:cs typeface="Arial" panose="020B0604020202020204" pitchFamily="34" charset="0"/>
              </a:rPr>
              <a:t> is harassed</a:t>
            </a:r>
            <a:r>
              <a:rPr lang="en-US" sz="2000">
                <a:latin typeface="Arial" panose="020B0604020202020204" pitchFamily="34" charset="0"/>
                <a:ea typeface="Arial" charset="0"/>
                <a:cs typeface="Arial" panose="020B0604020202020204" pitchFamily="34" charset="0"/>
              </a:rPr>
              <a:t>, intimidated, insulted, humiliated, or is treated less favorably than another person or group because of their race, color, sex (including pregnancy), national origin, religion, or sexual orientation.</a:t>
            </a:r>
            <a:r>
              <a:rPr sz="2000">
                <a:latin typeface="Arial" panose="020B0604020202020204" pitchFamily="34" charset="0"/>
                <a:ea typeface="Arial" charset="0"/>
                <a:cs typeface="Arial" panose="020B0604020202020204" pitchFamily="34" charset="0"/>
              </a:rPr>
              <a:t> </a:t>
            </a:r>
            <a:r>
              <a:rPr lang="en-US" sz="2000">
                <a:latin typeface="Arial" panose="020B0604020202020204" pitchFamily="34" charset="0"/>
                <a:ea typeface="Arial" charset="0"/>
                <a:cs typeface="Arial" panose="020B0604020202020204" pitchFamily="34" charset="0"/>
              </a:rPr>
              <a:t>This includes disparaging terms used to discriminate.</a:t>
            </a:r>
          </a:p>
          <a:p>
            <a:pPr marL="1056130" indent="-342900">
              <a:buFont typeface="Arial" panose="020B0604020202020204" pitchFamily="34" charset="0"/>
              <a:buChar char="•"/>
              <a:defRPr sz="3000" b="0">
                <a:latin typeface="Helvetica"/>
                <a:ea typeface="Helvetica"/>
                <a:cs typeface="Helvetica"/>
                <a:sym typeface="Helvetica"/>
              </a:defRPr>
            </a:pPr>
            <a:endParaRPr lang="en-US" sz="2000">
              <a:latin typeface="Arial" panose="020B0604020202020204" pitchFamily="34" charset="0"/>
              <a:ea typeface="Arial" charset="0"/>
              <a:cs typeface="Arial" panose="020B0604020202020204" pitchFamily="34" charset="0"/>
            </a:endParaRPr>
          </a:p>
          <a:p>
            <a:pPr marL="1056130" indent="-342900">
              <a:buFont typeface="Arial" panose="020B0604020202020204" pitchFamily="34" charset="0"/>
              <a:buChar char="•"/>
              <a:defRPr sz="3000" b="0">
                <a:latin typeface="Helvetica"/>
                <a:ea typeface="Helvetica"/>
                <a:cs typeface="Helvetica"/>
                <a:sym typeface="Helvetica"/>
              </a:defRPr>
            </a:pPr>
            <a:r>
              <a:rPr lang="en-US" sz="2000">
                <a:latin typeface="Arial" panose="020B0604020202020204" pitchFamily="34" charset="0"/>
                <a:ea typeface="Arial" charset="0"/>
                <a:cs typeface="Arial" panose="020B0604020202020204" pitchFamily="34" charset="0"/>
              </a:rPr>
              <a:t>When discrimination is alleged, commanders will take immediate and appropriate action to investigate the allegations and correct any unlawful discriminatory practices.</a:t>
            </a:r>
          </a:p>
          <a:p>
            <a:pPr marL="1056130" indent="-342900">
              <a:buFont typeface="Arial" panose="020B0604020202020204" pitchFamily="34" charset="0"/>
              <a:buChar char="•"/>
              <a:defRPr sz="3000" b="0">
                <a:latin typeface="Helvetica"/>
                <a:ea typeface="Helvetica"/>
                <a:cs typeface="Helvetica"/>
                <a:sym typeface="Helvetica"/>
              </a:defRPr>
            </a:pPr>
            <a:endParaRPr lang="en-US" sz="2000">
              <a:latin typeface="Arial" panose="020B0604020202020204" pitchFamily="34" charset="0"/>
              <a:ea typeface="Arial" charset="0"/>
              <a:cs typeface="Arial" panose="020B0604020202020204" pitchFamily="34" charset="0"/>
            </a:endParaRPr>
          </a:p>
        </p:txBody>
      </p:sp>
      <p:sp>
        <p:nvSpPr>
          <p:cNvPr id="2" name="EO Policy (1 of 3)">
            <a:extLst>
              <a:ext uri="{FF2B5EF4-FFF2-40B4-BE49-F238E27FC236}">
                <a16:creationId xmlns:a16="http://schemas.microsoft.com/office/drawing/2014/main" id="{802C5406-98E7-4033-4E21-FC6B37188EDF}"/>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para 6-2</a:t>
            </a:r>
            <a:endParaRPr sz="1200" dirty="0">
              <a:latin typeface="Arial" charset="0"/>
              <a:ea typeface="Arial" charset="0"/>
              <a:cs typeface="Arial" charset="0"/>
            </a:endParaRPr>
          </a:p>
        </p:txBody>
      </p:sp>
      <p:sp>
        <p:nvSpPr>
          <p:cNvPr id="4" name="Slide Number Placeholder 2">
            <a:extLst>
              <a:ext uri="{FF2B5EF4-FFF2-40B4-BE49-F238E27FC236}">
                <a16:creationId xmlns:a16="http://schemas.microsoft.com/office/drawing/2014/main" id="{945886E9-B836-2DCF-B280-DDE6DF11002F}"/>
              </a:ext>
            </a:extLst>
          </p:cNvPr>
          <p:cNvSpPr>
            <a:spLocks noGrp="1"/>
          </p:cNvSpPr>
          <p:nvPr>
            <p:ph type="sldNum" sz="quarter" idx="2"/>
          </p:nvPr>
        </p:nvSpPr>
        <p:spPr>
          <a:xfrm>
            <a:off x="11915172" y="6529937"/>
            <a:ext cx="152160" cy="245259"/>
          </a:xfrm>
        </p:spPr>
        <p:txBody>
          <a:bodyPr/>
          <a:lstStyle/>
          <a:p>
            <a:fld id="{86CB4B4D-7CA3-9044-876B-883B54F8677D}" type="slidenum">
              <a:rPr lang="uk-UA" sz="1200" smtClean="0">
                <a:latin typeface="Arial" charset="0"/>
                <a:ea typeface="Arial" charset="0"/>
                <a:cs typeface="Arial" charset="0"/>
              </a:rPr>
              <a:t>5</a:t>
            </a:fld>
            <a:endParaRPr lang="uk-UA" sz="1200">
              <a:latin typeface="Arial" charset="0"/>
              <a:ea typeface="Arial" charset="0"/>
              <a:cs typeface="Arial" charset="0"/>
            </a:endParaRPr>
          </a:p>
        </p:txBody>
      </p:sp>
    </p:spTree>
    <p:extLst>
      <p:ext uri="{BB962C8B-B14F-4D97-AF65-F5344CB8AC3E}">
        <p14:creationId xmlns:p14="http://schemas.microsoft.com/office/powerpoint/2010/main" val="21893230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When discrimination is alleged, commanders will take immediate action to investigate the allegations.…"/>
          <p:cNvSpPr txBox="1"/>
          <p:nvPr/>
        </p:nvSpPr>
        <p:spPr>
          <a:xfrm>
            <a:off x="374628" y="930719"/>
            <a:ext cx="11442744" cy="49965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marL="342900" indent="-342900">
              <a:buFont typeface="Arial" panose="020B0604020202020204" pitchFamily="34" charset="0"/>
              <a:buChar char="•"/>
              <a:defRPr sz="3000" b="0">
                <a:latin typeface="Helvetica"/>
                <a:ea typeface="Helvetica"/>
                <a:cs typeface="Helvetica"/>
                <a:sym typeface="Helvetica"/>
              </a:defRPr>
            </a:pPr>
            <a:r>
              <a:rPr sz="2000" dirty="0">
                <a:latin typeface="Arial" charset="0"/>
                <a:ea typeface="Arial" charset="0"/>
                <a:cs typeface="Arial" charset="0"/>
              </a:rPr>
              <a:t>The operational language of the Army is English</a:t>
            </a:r>
            <a:r>
              <a:rPr lang="en-US" sz="2000" dirty="0">
                <a:latin typeface="Arial" charset="0"/>
                <a:ea typeface="Arial" charset="0"/>
                <a:cs typeface="Arial" charset="0"/>
              </a:rPr>
              <a:t>. </a:t>
            </a:r>
          </a:p>
          <a:p>
            <a:pPr marL="800100" lvl="1" indent="-342900">
              <a:buFont typeface="Arial" panose="020B0604020202020204" pitchFamily="34" charset="0"/>
              <a:buChar char="•"/>
              <a:defRPr sz="3000" b="0">
                <a:latin typeface="Helvetica"/>
                <a:ea typeface="Helvetica"/>
                <a:cs typeface="Helvetica"/>
                <a:sym typeface="Helvetica"/>
              </a:defRPr>
            </a:pPr>
            <a:r>
              <a:rPr sz="2000" dirty="0">
                <a:latin typeface="Arial" charset="0"/>
                <a:ea typeface="Arial" charset="0"/>
                <a:cs typeface="Arial" charset="0"/>
              </a:rPr>
              <a:t>Commanders may require Army personnel to use English when performing official duties but may not require the use of English for personal communications which are unrelated to official duties</a:t>
            </a:r>
            <a:r>
              <a:rPr lang="en-US" sz="2000" dirty="0">
                <a:latin typeface="Arial" charset="0"/>
                <a:ea typeface="Arial" charset="0"/>
                <a:cs typeface="Arial" charset="0"/>
              </a:rPr>
              <a:t>.</a:t>
            </a:r>
          </a:p>
          <a:p>
            <a:pPr>
              <a:defRPr sz="3000" b="0">
                <a:latin typeface="Helvetica"/>
                <a:ea typeface="Helvetica"/>
                <a:cs typeface="Helvetica"/>
                <a:sym typeface="Helvetica"/>
              </a:defRPr>
            </a:pPr>
            <a:endParaRPr lang="en-US" sz="2000" dirty="0">
              <a:latin typeface="Arial" charset="0"/>
              <a:ea typeface="Arial" charset="0"/>
              <a:cs typeface="Arial" charset="0"/>
            </a:endParaRPr>
          </a:p>
          <a:p>
            <a:pPr marL="342900" indent="-342900">
              <a:buFont typeface="Arial" panose="020B0604020202020204" pitchFamily="34" charset="0"/>
              <a:buChar char="•"/>
              <a:defRPr sz="3000" b="0">
                <a:latin typeface="Helvetica"/>
                <a:ea typeface="Helvetica"/>
                <a:cs typeface="Helvetica"/>
                <a:sym typeface="Helvetica"/>
              </a:defRPr>
            </a:pPr>
            <a:r>
              <a:rPr lang="en-US" sz="2000" dirty="0">
                <a:latin typeface="Arial" panose="020B0604020202020204" pitchFamily="34" charset="0"/>
                <a:cs typeface="Arial" panose="020B0604020202020204" pitchFamily="34" charset="0"/>
              </a:rPr>
              <a:t>Violations of MEO and Harassment Prevention and Response policies may result in disciplinary action under the UCMJ, Arts. 92, 133, or 134.</a:t>
            </a:r>
          </a:p>
          <a:p>
            <a:pPr>
              <a:defRPr sz="3000" b="0">
                <a:latin typeface="Helvetica"/>
                <a:ea typeface="Helvetica"/>
                <a:cs typeface="Helvetica"/>
                <a:sym typeface="Helvetica"/>
              </a:defRP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sz="3000" b="0">
                <a:latin typeface="Helvetica"/>
                <a:ea typeface="Helvetica"/>
                <a:cs typeface="Helvetica"/>
                <a:sym typeface="Helvetica"/>
              </a:defRPr>
            </a:pPr>
            <a:r>
              <a:rPr sz="2000" dirty="0">
                <a:latin typeface="Arial" charset="0"/>
                <a:ea typeface="Arial" charset="0"/>
                <a:cs typeface="Arial" charset="0"/>
              </a:rPr>
              <a:t>Policies apply to work, living, and recreational environments (including both on and off-post housing)</a:t>
            </a:r>
            <a:r>
              <a:rPr lang="en-US" sz="2000" dirty="0">
                <a:latin typeface="Arial" charset="0"/>
                <a:ea typeface="Arial" charset="0"/>
                <a:cs typeface="Arial" charset="0"/>
              </a:rPr>
              <a:t>. </a:t>
            </a:r>
          </a:p>
          <a:p>
            <a:pPr>
              <a:defRPr sz="3000" b="0">
                <a:latin typeface="Helvetica"/>
                <a:ea typeface="Helvetica"/>
                <a:cs typeface="Helvetica"/>
                <a:sym typeface="Helvetica"/>
              </a:defRPr>
            </a:pPr>
            <a:endParaRPr lang="en-US" sz="2000" dirty="0">
              <a:latin typeface="Arial" charset="0"/>
              <a:cs typeface="Arial" charset="0"/>
            </a:endParaRPr>
          </a:p>
          <a:p>
            <a:pPr marL="342900" indent="-342900">
              <a:buFont typeface="Arial" panose="020B0604020202020204" pitchFamily="34" charset="0"/>
              <a:buChar char="•"/>
              <a:defRPr sz="3000" b="0">
                <a:latin typeface="Helvetica"/>
                <a:ea typeface="Helvetica"/>
                <a:cs typeface="Helvetica"/>
                <a:sym typeface="Helvetica"/>
              </a:defRPr>
            </a:pPr>
            <a:r>
              <a:rPr lang="en-US" sz="2000" dirty="0">
                <a:latin typeface="Arial" panose="020B0604020202020204" pitchFamily="34" charset="0"/>
                <a:cs typeface="Arial" panose="020B0604020202020204" pitchFamily="34" charset="0"/>
              </a:rPr>
              <a:t>Members of the Army will not:</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Retaliate against a member who files a discrimination or harassment complaint.</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Knowingly make a false accusation of discrimination.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While in a supervisory or command position, condone or ignore discrimination, harassment, disparaging terms, or hostile work environment.</a:t>
            </a:r>
            <a:endParaRPr lang="en-US" sz="2000" dirty="0">
              <a:latin typeface="Arial" charset="0"/>
              <a:ea typeface="Arial" charset="0"/>
              <a:cs typeface="Arial" charset="0"/>
            </a:endParaRPr>
          </a:p>
        </p:txBody>
      </p:sp>
      <p:sp>
        <p:nvSpPr>
          <p:cNvPr id="380" name="EO Policy (2 of 3)"/>
          <p:cNvSpPr txBox="1"/>
          <p:nvPr/>
        </p:nvSpPr>
        <p:spPr>
          <a:xfrm>
            <a:off x="5191125" y="159989"/>
            <a:ext cx="6342743"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pPr algn="ctr"/>
            <a:r>
              <a:rPr lang="en-US" sz="2800" b="1">
                <a:solidFill>
                  <a:schemeClr val="bg1"/>
                </a:solidFill>
                <a:latin typeface="Arial" charset="0"/>
                <a:ea typeface="Arial" charset="0"/>
                <a:cs typeface="Arial" charset="0"/>
              </a:rPr>
              <a:t>M</a:t>
            </a:r>
            <a:r>
              <a:rPr sz="2800" b="1">
                <a:solidFill>
                  <a:schemeClr val="bg1"/>
                </a:solidFill>
                <a:latin typeface="Arial" charset="0"/>
                <a:ea typeface="Arial" charset="0"/>
                <a:cs typeface="Arial" charset="0"/>
              </a:rPr>
              <a:t>EO Policy</a:t>
            </a:r>
            <a:r>
              <a:rPr lang="en-US" sz="2800" b="1">
                <a:solidFill>
                  <a:schemeClr val="bg1"/>
                </a:solidFill>
                <a:latin typeface="Arial" charset="0"/>
                <a:ea typeface="Arial" charset="0"/>
                <a:cs typeface="Arial" charset="0"/>
              </a:rPr>
              <a:t> (2 of 2)</a:t>
            </a:r>
            <a:endParaRPr sz="2800" b="1">
              <a:solidFill>
                <a:schemeClr val="bg1"/>
              </a:solidFill>
              <a:latin typeface="Arial" charset="0"/>
              <a:ea typeface="Arial" charset="0"/>
              <a:cs typeface="Arial" charset="0"/>
            </a:endParaRPr>
          </a:p>
        </p:txBody>
      </p:sp>
      <p:sp>
        <p:nvSpPr>
          <p:cNvPr id="4" name="Slide Number Placeholder 2">
            <a:extLst>
              <a:ext uri="{FF2B5EF4-FFF2-40B4-BE49-F238E27FC236}">
                <a16:creationId xmlns:a16="http://schemas.microsoft.com/office/drawing/2014/main" id="{608454C4-F362-9050-CFC3-728E18E50BC4}"/>
              </a:ext>
            </a:extLst>
          </p:cNvPr>
          <p:cNvSpPr>
            <a:spLocks noGrp="1"/>
          </p:cNvSpPr>
          <p:nvPr>
            <p:ph type="sldNum" sz="quarter" idx="2"/>
          </p:nvPr>
        </p:nvSpPr>
        <p:spPr>
          <a:xfrm>
            <a:off x="11915172" y="6529937"/>
            <a:ext cx="152160" cy="245259"/>
          </a:xfrm>
        </p:spPr>
        <p:txBody>
          <a:bodyPr/>
          <a:lstStyle/>
          <a:p>
            <a:fld id="{86CB4B4D-7CA3-9044-876B-883B54F8677D}" type="slidenum">
              <a:rPr lang="uk-UA" sz="1200" smtClean="0">
                <a:latin typeface="Arial" charset="0"/>
                <a:ea typeface="Arial" charset="0"/>
                <a:cs typeface="Arial" charset="0"/>
              </a:rPr>
              <a:t>6</a:t>
            </a:fld>
            <a:endParaRPr lang="uk-UA" sz="1200">
              <a:latin typeface="Arial" charset="0"/>
              <a:ea typeface="Arial" charset="0"/>
              <a:cs typeface="Arial" charset="0"/>
            </a:endParaRPr>
          </a:p>
        </p:txBody>
      </p:sp>
      <p:sp>
        <p:nvSpPr>
          <p:cNvPr id="5" name="EO Policy (1 of 3)">
            <a:extLst>
              <a:ext uri="{FF2B5EF4-FFF2-40B4-BE49-F238E27FC236}">
                <a16:creationId xmlns:a16="http://schemas.microsoft.com/office/drawing/2014/main" id="{331DBB76-2105-CE35-4224-6DAE9286FC13}"/>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para 6-2</a:t>
            </a:r>
            <a:endParaRPr sz="1200" dirty="0">
              <a:latin typeface="Arial" charset="0"/>
              <a:ea typeface="Arial" charset="0"/>
              <a:cs typeface="Arial" charset="0"/>
            </a:endParaRPr>
          </a:p>
        </p:txBody>
      </p:sp>
    </p:spTree>
    <p:extLst>
      <p:ext uri="{BB962C8B-B14F-4D97-AF65-F5344CB8AC3E}">
        <p14:creationId xmlns:p14="http://schemas.microsoft.com/office/powerpoint/2010/main" val="29098295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Commanders Responsibilities:"/>
          <p:cNvSpPr txBox="1"/>
          <p:nvPr/>
        </p:nvSpPr>
        <p:spPr>
          <a:xfrm>
            <a:off x="5196114" y="68307"/>
            <a:ext cx="6357257"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lgn="l">
              <a:defRPr sz="3000">
                <a:solidFill>
                  <a:srgbClr val="526043"/>
                </a:solidFill>
                <a:latin typeface="Helvetica"/>
                <a:ea typeface="Helvetica"/>
                <a:cs typeface="Helvetica"/>
                <a:sym typeface="Helvetica"/>
              </a:defRPr>
            </a:lvl1pPr>
          </a:lstStyle>
          <a:p>
            <a:pPr algn="ctr"/>
            <a:r>
              <a:rPr sz="2800" b="1">
                <a:solidFill>
                  <a:schemeClr val="bg1"/>
                </a:solidFill>
                <a:latin typeface="Arial" panose="020B0604020202020204" pitchFamily="34" charset="0"/>
                <a:cs typeface="Arial" panose="020B0604020202020204" pitchFamily="34" charset="0"/>
              </a:rPr>
              <a:t>Commander Responsibilities</a:t>
            </a:r>
          </a:p>
        </p:txBody>
      </p:sp>
      <p:sp>
        <p:nvSpPr>
          <p:cNvPr id="4" name="TextBox 3">
            <a:extLst>
              <a:ext uri="{FF2B5EF4-FFF2-40B4-BE49-F238E27FC236}">
                <a16:creationId xmlns:a16="http://schemas.microsoft.com/office/drawing/2014/main" id="{C25AD531-E89F-8A1D-3EDA-050E2414A18F}"/>
              </a:ext>
            </a:extLst>
          </p:cNvPr>
          <p:cNvSpPr txBox="1"/>
          <p:nvPr/>
        </p:nvSpPr>
        <p:spPr>
          <a:xfrm>
            <a:off x="328118" y="828580"/>
            <a:ext cx="11461474" cy="5647700"/>
          </a:xfrm>
          <a:prstGeom prst="rect">
            <a:avLst/>
          </a:prstGeom>
          <a:noFill/>
        </p:spPr>
        <p:txBody>
          <a:bodyPr wrap="square" rtlCol="0">
            <a:spAutoFit/>
          </a:bodyPr>
          <a:lstStyle/>
          <a:p>
            <a:r>
              <a:rPr lang="en-US" sz="1900" b="1" u="sng" dirty="0">
                <a:latin typeface="Arial" panose="020B0604020202020204" pitchFamily="34" charset="0"/>
                <a:cs typeface="Arial" panose="020B0604020202020204" pitchFamily="34" charset="0"/>
              </a:rPr>
              <a:t>Commanders at all levels will</a:t>
            </a:r>
          </a:p>
          <a:p>
            <a:pPr marL="457200" indent="-457200">
              <a:buFont typeface="+mj-lt"/>
              <a:buAutoNum type="arabicPeriod"/>
            </a:pPr>
            <a:r>
              <a:rPr lang="en-US" sz="1900" b="1" dirty="0">
                <a:latin typeface="Arial" panose="020B0604020202020204" pitchFamily="34" charset="0"/>
                <a:cs typeface="Arial" panose="020B0604020202020204" pitchFamily="34" charset="0"/>
              </a:rPr>
              <a:t>Promote a positive command climate </a:t>
            </a:r>
            <a:r>
              <a:rPr lang="en-US" sz="1900" dirty="0">
                <a:latin typeface="Arial" panose="020B0604020202020204" pitchFamily="34" charset="0"/>
                <a:cs typeface="Arial" panose="020B0604020202020204" pitchFamily="34" charset="0"/>
              </a:rPr>
              <a:t>through personal example and </a:t>
            </a:r>
            <a:r>
              <a:rPr lang="en-US" sz="1900" b="1" dirty="0">
                <a:latin typeface="Arial" panose="020B0604020202020204" pitchFamily="34" charset="0"/>
                <a:cs typeface="Arial" panose="020B0604020202020204" pitchFamily="34" charset="0"/>
              </a:rPr>
              <a:t>command emphasis. </a:t>
            </a:r>
          </a:p>
          <a:p>
            <a:pPr marL="457200" indent="-457200">
              <a:buFont typeface="+mj-lt"/>
              <a:buAutoNum type="arabicPeriod"/>
            </a:pPr>
            <a:r>
              <a:rPr lang="en-US" sz="1900" b="1" dirty="0">
                <a:latin typeface="Arial" panose="020B0604020202020204" pitchFamily="34" charset="0"/>
                <a:cs typeface="Arial" panose="020B0604020202020204" pitchFamily="34" charset="0"/>
              </a:rPr>
              <a:t>Establish effective MEO and Harassment Prevention and Response objectives </a:t>
            </a:r>
            <a:r>
              <a:rPr lang="en-US" sz="1900" dirty="0">
                <a:latin typeface="Arial" panose="020B0604020202020204" pitchFamily="34" charset="0"/>
                <a:cs typeface="Arial" panose="020B0604020202020204" pitchFamily="34" charset="0"/>
              </a:rPr>
              <a:t>and ensure applied in every command policy, action, and program at all levels of command.</a:t>
            </a:r>
          </a:p>
          <a:p>
            <a:pPr marL="457200" indent="-457200">
              <a:buFont typeface="+mj-lt"/>
              <a:buAutoNum type="arabicPeriod"/>
            </a:pPr>
            <a:r>
              <a:rPr lang="en-US" sz="1900" dirty="0">
                <a:latin typeface="Arial" panose="020B0604020202020204" pitchFamily="34" charset="0"/>
                <a:cs typeface="Arial" panose="020B0604020202020204" pitchFamily="34" charset="0"/>
              </a:rPr>
              <a:t>Ensure that MEO and </a:t>
            </a:r>
            <a:r>
              <a:rPr lang="en-US" sz="1900" b="1" dirty="0">
                <a:latin typeface="Arial" panose="020B0604020202020204" pitchFamily="34" charset="0"/>
                <a:cs typeface="Arial" panose="020B0604020202020204" pitchFamily="34" charset="0"/>
              </a:rPr>
              <a:t>harassment complaints are promptly investigated in a fair, impartial manner, and are appropriately resolved without fear of reprisal, intimidation, or retaliation</a:t>
            </a:r>
            <a:r>
              <a:rPr lang="en-US" sz="1900" dirty="0">
                <a:latin typeface="Arial" panose="020B0604020202020204" pitchFamily="34" charset="0"/>
                <a:cs typeface="Arial" panose="020B0604020202020204" pitchFamily="34" charset="0"/>
              </a:rPr>
              <a:t>.</a:t>
            </a:r>
          </a:p>
          <a:p>
            <a:pPr marL="457200" indent="-457200">
              <a:buFont typeface="+mj-lt"/>
              <a:buAutoNum type="arabicPeriod"/>
            </a:pPr>
            <a:r>
              <a:rPr lang="en-US" sz="1900" dirty="0">
                <a:latin typeface="Arial" panose="020B0604020202020204" pitchFamily="34" charset="0"/>
                <a:cs typeface="Arial" panose="020B0604020202020204" pitchFamily="34" charset="0"/>
              </a:rPr>
              <a:t>Assess the organizational climate and at the outset and periodically during command tenure.</a:t>
            </a:r>
          </a:p>
          <a:p>
            <a:pPr marL="457200" indent="-457200">
              <a:buFont typeface="+mj-lt"/>
              <a:buAutoNum type="arabicPeriod"/>
            </a:pPr>
            <a:r>
              <a:rPr lang="en-US" sz="1900" b="1" dirty="0">
                <a:latin typeface="Arial" panose="020B0604020202020204" pitchFamily="34" charset="0"/>
                <a:cs typeface="Arial" panose="020B0604020202020204" pitchFamily="34" charset="0"/>
              </a:rPr>
              <a:t>Provide adequate facilities</a:t>
            </a:r>
            <a:r>
              <a:rPr lang="en-US" sz="1900" dirty="0">
                <a:latin typeface="Arial" panose="020B0604020202020204" pitchFamily="34" charset="0"/>
                <a:cs typeface="Arial" panose="020B0604020202020204" pitchFamily="34" charset="0"/>
              </a:rPr>
              <a:t>, logistical support, and resources to effectively manage and operate the MEO Program effectively. EO facilities must be </a:t>
            </a:r>
            <a:r>
              <a:rPr lang="en-US" sz="1900" b="1" dirty="0">
                <a:latin typeface="Arial" panose="020B0604020202020204" pitchFamily="34" charset="0"/>
                <a:cs typeface="Arial" panose="020B0604020202020204" pitchFamily="34" charset="0"/>
              </a:rPr>
              <a:t>easily accessible, present a welcoming atmosphere, and ensure privacy.</a:t>
            </a:r>
          </a:p>
          <a:p>
            <a:pPr marL="457200" indent="-457200">
              <a:buFont typeface="+mj-lt"/>
              <a:buAutoNum type="arabicPeriod"/>
            </a:pPr>
            <a:r>
              <a:rPr lang="en-US" sz="1900" dirty="0">
                <a:latin typeface="Arial" panose="020B0604020202020204" pitchFamily="34" charset="0"/>
                <a:ea typeface="Helvetica Neue"/>
                <a:cs typeface="Arial" panose="020B0604020202020204" pitchFamily="34" charset="0"/>
                <a:sym typeface="Helvetica Neue"/>
              </a:rPr>
              <a:t>R</a:t>
            </a:r>
            <a:r>
              <a:rPr lang="en-US" sz="1900" dirty="0">
                <a:effectLst/>
                <a:latin typeface="Arial" panose="020B0604020202020204" pitchFamily="34" charset="0"/>
                <a:ea typeface="Helvetica Neue"/>
                <a:cs typeface="Arial" panose="020B0604020202020204" pitchFamily="34" charset="0"/>
                <a:sym typeface="Helvetica Neue"/>
              </a:rPr>
              <a:t>esponsible for the DA Civilian Equal Employment Opportunity (EEO) Program which provides equal opportunity in employment for all DA Civilian employees and prohibits discrimination in employment because of race, color, religion, sex, national origin, age, disability, or reprisal.</a:t>
            </a:r>
          </a:p>
          <a:p>
            <a:pPr marL="457200" indent="-457200">
              <a:buFont typeface="+mj-lt"/>
              <a:buAutoNum type="arabicPeriod"/>
            </a:pPr>
            <a:endParaRPr lang="en-US" sz="1900" b="1" u="sng" dirty="0">
              <a:latin typeface="Arial" panose="020B0604020202020204" pitchFamily="34" charset="0"/>
              <a:cs typeface="Arial" panose="020B0604020202020204" pitchFamily="34" charset="0"/>
            </a:endParaRPr>
          </a:p>
          <a:p>
            <a:r>
              <a:rPr lang="en-US" sz="1900" b="1" u="sng" dirty="0">
                <a:latin typeface="Arial" panose="020B0604020202020204" pitchFamily="34" charset="0"/>
                <a:cs typeface="Arial" panose="020B0604020202020204" pitchFamily="34" charset="0"/>
              </a:rPr>
              <a:t>Battalion and Company (or equivalent) commanders will </a:t>
            </a:r>
          </a:p>
          <a:p>
            <a:pPr marL="457200" indent="-457200">
              <a:buFont typeface="+mj-lt"/>
              <a:buAutoNum type="arabicPeriod"/>
            </a:pPr>
            <a:r>
              <a:rPr lang="en-US" sz="1900" dirty="0">
                <a:latin typeface="Arial" panose="020B0604020202020204" pitchFamily="34" charset="0"/>
                <a:cs typeface="Arial" panose="020B0604020202020204" pitchFamily="34" charset="0"/>
              </a:rPr>
              <a:t>Appoint </a:t>
            </a:r>
            <a:r>
              <a:rPr lang="en-US" sz="1900" b="1" dirty="0">
                <a:latin typeface="Arial" panose="020B0604020202020204" pitchFamily="34" charset="0"/>
                <a:cs typeface="Arial" panose="020B0604020202020204" pitchFamily="34" charset="0"/>
              </a:rPr>
              <a:t>two EOLs </a:t>
            </a:r>
            <a:r>
              <a:rPr lang="en-US" sz="1900" dirty="0">
                <a:latin typeface="Arial" panose="020B0604020202020204" pitchFamily="34" charset="0"/>
                <a:cs typeface="Arial" panose="020B0604020202020204" pitchFamily="34" charset="0"/>
              </a:rPr>
              <a:t>(</a:t>
            </a:r>
            <a:r>
              <a:rPr lang="en-US" sz="1900" b="1" dirty="0">
                <a:latin typeface="Arial" panose="020B0604020202020204" pitchFamily="34" charset="0"/>
                <a:cs typeface="Arial" panose="020B0604020202020204" pitchFamily="34" charset="0"/>
              </a:rPr>
              <a:t>primary and alternate</a:t>
            </a:r>
            <a:r>
              <a:rPr lang="en-US" sz="1900" dirty="0">
                <a:latin typeface="Arial" panose="020B0604020202020204" pitchFamily="34" charset="0"/>
                <a:cs typeface="Arial" panose="020B0604020202020204" pitchFamily="34" charset="0"/>
              </a:rPr>
              <a:t>) in their units in the rank of SGT (P) through CPT. </a:t>
            </a:r>
            <a:endParaRPr lang="en-US" sz="1900" u="sng" dirty="0">
              <a:latin typeface="Arial" panose="020B0604020202020204" pitchFamily="34" charset="0"/>
              <a:cs typeface="Arial" panose="020B0604020202020204" pitchFamily="34" charset="0"/>
            </a:endParaRPr>
          </a:p>
          <a:p>
            <a:pPr marL="457200" indent="-457200">
              <a:buFont typeface="+mj-lt"/>
              <a:buAutoNum type="arabicPeriod"/>
            </a:pPr>
            <a:r>
              <a:rPr lang="en-US" sz="1900" dirty="0">
                <a:latin typeface="Arial" panose="020B0604020202020204" pitchFamily="34" charset="0"/>
                <a:cs typeface="Arial" panose="020B0604020202020204" pitchFamily="34" charset="0"/>
              </a:rPr>
              <a:t>Ensure the EOLs attend the Equal Opportunity Leaders Course (EOLC) prior to performing their duties.</a:t>
            </a:r>
            <a:endParaRPr lang="en-US" sz="1900" u="sng" dirty="0">
              <a:latin typeface="Arial" panose="020B0604020202020204" pitchFamily="34" charset="0"/>
              <a:cs typeface="Arial" panose="020B0604020202020204" pitchFamily="34" charset="0"/>
            </a:endParaRPr>
          </a:p>
          <a:p>
            <a:endParaRPr lang="en-US" sz="1900" b="1" dirty="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83DC5C2F-4289-FA75-772C-A7C0D172554F}"/>
              </a:ext>
            </a:extLst>
          </p:cNvPr>
          <p:cNvSpPr>
            <a:spLocks noGrp="1"/>
          </p:cNvSpPr>
          <p:nvPr>
            <p:ph type="sldNum" sz="quarter" idx="2"/>
          </p:nvPr>
        </p:nvSpPr>
        <p:spPr>
          <a:xfrm>
            <a:off x="11915172" y="6529937"/>
            <a:ext cx="152160" cy="245259"/>
          </a:xfrm>
        </p:spPr>
        <p:txBody>
          <a:bodyPr/>
          <a:lstStyle/>
          <a:p>
            <a:fld id="{86CB4B4D-7CA3-9044-876B-883B54F8677D}" type="slidenum">
              <a:rPr lang="uk-UA" sz="1200" smtClean="0">
                <a:latin typeface="Arial" charset="0"/>
                <a:ea typeface="Arial" charset="0"/>
                <a:cs typeface="Arial" charset="0"/>
              </a:rPr>
              <a:t>7</a:t>
            </a:fld>
            <a:endParaRPr lang="uk-UA" sz="1200">
              <a:latin typeface="Arial" charset="0"/>
              <a:ea typeface="Arial" charset="0"/>
              <a:cs typeface="Arial" charset="0"/>
            </a:endParaRPr>
          </a:p>
        </p:txBody>
      </p:sp>
      <p:sp>
        <p:nvSpPr>
          <p:cNvPr id="5" name="EO Policy (1 of 3)">
            <a:extLst>
              <a:ext uri="{FF2B5EF4-FFF2-40B4-BE49-F238E27FC236}">
                <a16:creationId xmlns:a16="http://schemas.microsoft.com/office/drawing/2014/main" id="{0ED212AF-EB0F-AE49-9AD7-4CCB71BB3C49}"/>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para 6-10.i.</a:t>
            </a:r>
            <a:endParaRPr sz="1200" dirty="0">
              <a:latin typeface="Arial" charset="0"/>
              <a:ea typeface="Arial" charset="0"/>
              <a:cs typeface="Arial"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MEO Professionals Responsibilities:…"/>
          <p:cNvSpPr txBox="1"/>
          <p:nvPr/>
        </p:nvSpPr>
        <p:spPr>
          <a:xfrm>
            <a:off x="5196114" y="79670"/>
            <a:ext cx="6301342" cy="5030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a:defRPr sz="3000">
                <a:solidFill>
                  <a:srgbClr val="526043"/>
                </a:solidFill>
                <a:latin typeface="Helvetica"/>
                <a:ea typeface="Helvetica"/>
                <a:cs typeface="Helvetica"/>
                <a:sym typeface="Helvetica"/>
              </a:defRPr>
            </a:pPr>
            <a:r>
              <a:rPr sz="2800" b="1">
                <a:solidFill>
                  <a:schemeClr val="bg1"/>
                </a:solidFill>
                <a:latin typeface="Arial" charset="0"/>
                <a:ea typeface="Arial" charset="0"/>
                <a:cs typeface="Arial" charset="0"/>
              </a:rPr>
              <a:t>MEO </a:t>
            </a:r>
            <a:r>
              <a:rPr lang="en-US" sz="2800" b="1">
                <a:solidFill>
                  <a:schemeClr val="bg1"/>
                </a:solidFill>
                <a:latin typeface="Arial" charset="0"/>
                <a:ea typeface="Arial" charset="0"/>
                <a:cs typeface="Arial" charset="0"/>
              </a:rPr>
              <a:t>Professional </a:t>
            </a:r>
            <a:r>
              <a:rPr sz="2800" b="1">
                <a:solidFill>
                  <a:schemeClr val="bg1"/>
                </a:solidFill>
                <a:latin typeface="Arial" charset="0"/>
                <a:ea typeface="Arial" charset="0"/>
                <a:cs typeface="Arial" charset="0"/>
              </a:rPr>
              <a:t>Responsibilities</a:t>
            </a:r>
            <a:endParaRPr sz="2400" b="1">
              <a:solidFill>
                <a:schemeClr val="bg1"/>
              </a:solidFill>
              <a:latin typeface="Arial" charset="0"/>
              <a:ea typeface="Arial" charset="0"/>
              <a:cs typeface="Arial" charset="0"/>
            </a:endParaRPr>
          </a:p>
        </p:txBody>
      </p:sp>
      <p:sp>
        <p:nvSpPr>
          <p:cNvPr id="17" name="Provide senior leaders with information and guidance on MEO Program and Harassment Prevention and Response Program.">
            <a:extLst>
              <a:ext uri="{FF2B5EF4-FFF2-40B4-BE49-F238E27FC236}">
                <a16:creationId xmlns:a16="http://schemas.microsoft.com/office/drawing/2014/main" id="{08F48747-39EE-CD7E-68DD-03BB40F26D9C}"/>
              </a:ext>
            </a:extLst>
          </p:cNvPr>
          <p:cNvSpPr txBox="1"/>
          <p:nvPr/>
        </p:nvSpPr>
        <p:spPr>
          <a:xfrm>
            <a:off x="7615002" y="2038160"/>
            <a:ext cx="4343931" cy="44008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noAutofit/>
          </a:bodyPr>
          <a:lstStyle>
            <a:lvl1pPr algn="l">
              <a:defRPr sz="2500" b="0">
                <a:latin typeface="Helvetica"/>
                <a:ea typeface="Helvetica"/>
                <a:cs typeface="Helvetica"/>
                <a:sym typeface="Helvetica"/>
              </a:defRPr>
            </a:lvl1pPr>
          </a:lstStyle>
          <a:p>
            <a:pPr marL="241093" indent="-241093">
              <a:buFont typeface="Arial" panose="020B0604020202020204" pitchFamily="34" charset="0"/>
              <a:buChar char="•"/>
            </a:pPr>
            <a:endParaRPr sz="1758">
              <a:latin typeface="Arial" charset="0"/>
              <a:ea typeface="Arial" charset="0"/>
              <a:cs typeface="Arial" charset="0"/>
            </a:endParaRPr>
          </a:p>
        </p:txBody>
      </p:sp>
      <p:sp>
        <p:nvSpPr>
          <p:cNvPr id="20" name="TextBox 19">
            <a:extLst>
              <a:ext uri="{FF2B5EF4-FFF2-40B4-BE49-F238E27FC236}">
                <a16:creationId xmlns:a16="http://schemas.microsoft.com/office/drawing/2014/main" id="{8F67DCF8-758F-BD9C-26E1-C18CC9BC1B2F}"/>
              </a:ext>
            </a:extLst>
          </p:cNvPr>
          <p:cNvSpPr txBox="1"/>
          <p:nvPr/>
        </p:nvSpPr>
        <p:spPr>
          <a:xfrm>
            <a:off x="145366" y="868219"/>
            <a:ext cx="11901268" cy="5747727"/>
          </a:xfrm>
          <a:prstGeom prst="rect">
            <a:avLst/>
          </a:prstGeom>
          <a:noFill/>
        </p:spPr>
        <p:txBody>
          <a:bodyPr wrap="square" rtlCol="0">
            <a:spAutoFit/>
          </a:bodyPr>
          <a:lstStyle/>
          <a:p>
            <a:r>
              <a:rPr lang="en-US" sz="1750" b="1" u="sng" dirty="0">
                <a:latin typeface="Arial" panose="020B0604020202020204" pitchFamily="34" charset="0"/>
                <a:cs typeface="Arial" panose="020B0604020202020204" pitchFamily="34" charset="0"/>
              </a:rPr>
              <a:t>EO Program Managers, EO SGMs, EO Advisors and EO Specialist (RA/USAR)</a:t>
            </a:r>
            <a:endParaRPr lang="en-US" sz="1750" u="sng" dirty="0">
              <a:latin typeface="Arial" panose="020B0604020202020204" pitchFamily="34" charset="0"/>
              <a:cs typeface="Arial" panose="020B0604020202020204" pitchFamily="34" charset="0"/>
            </a:endParaRPr>
          </a:p>
          <a:p>
            <a:pPr marL="342900" indent="-342900">
              <a:buFont typeface="+mj-lt"/>
              <a:buAutoNum type="arabicPeriod"/>
            </a:pPr>
            <a:r>
              <a:rPr lang="en-US" sz="1750" dirty="0">
                <a:latin typeface="Arial" panose="020B0604020202020204" pitchFamily="34" charset="0"/>
                <a:cs typeface="Arial" panose="020B0604020202020204" pitchFamily="34" charset="0"/>
              </a:rPr>
              <a:t>Provide senior leaders with information and guidance on MEO Program and Harassment Prevention and Response Program, policies, areas of concern, and processes. </a:t>
            </a:r>
          </a:p>
          <a:p>
            <a:pPr marL="342900" indent="-342900">
              <a:buFont typeface="+mj-lt"/>
              <a:buAutoNum type="arabicPeriod"/>
            </a:pPr>
            <a:r>
              <a:rPr lang="en-US" sz="1750" b="1" dirty="0">
                <a:latin typeface="Arial" panose="020B0604020202020204" pitchFamily="34" charset="0"/>
                <a:cs typeface="Arial" panose="020B0604020202020204" pitchFamily="34" charset="0"/>
              </a:rPr>
              <a:t>Serve as command’s subject matter expert for policies and procedures relating to both</a:t>
            </a:r>
            <a:r>
              <a:rPr lang="en-US" sz="1750" dirty="0">
                <a:latin typeface="Arial" panose="020B0604020202020204" pitchFamily="34" charset="0"/>
                <a:cs typeface="Arial" panose="020B0604020202020204" pitchFamily="34" charset="0"/>
              </a:rPr>
              <a:t>.</a:t>
            </a:r>
            <a:endParaRPr lang="en-US" sz="1750" u="sng" dirty="0">
              <a:latin typeface="Arial" panose="020B0604020202020204" pitchFamily="34" charset="0"/>
              <a:cs typeface="Arial" panose="020B0604020202020204" pitchFamily="34" charset="0"/>
            </a:endParaRPr>
          </a:p>
          <a:p>
            <a:pPr marL="342900" indent="-342900">
              <a:buFont typeface="+mj-lt"/>
              <a:buAutoNum type="arabicPeriod"/>
            </a:pPr>
            <a:r>
              <a:rPr lang="en-US" sz="1750" dirty="0">
                <a:latin typeface="Arial" panose="020B0604020202020204" pitchFamily="34" charset="0"/>
                <a:cs typeface="Arial" panose="020B0604020202020204" pitchFamily="34" charset="0"/>
              </a:rPr>
              <a:t>Ensure both MEO Programs and Harassment Prevention and Response Program comply with Army and DoD policies, and applicable law.</a:t>
            </a:r>
            <a:endParaRPr lang="en-US" sz="1750" u="sng" dirty="0">
              <a:latin typeface="Arial" panose="020B0604020202020204" pitchFamily="34" charset="0"/>
              <a:cs typeface="Arial" panose="020B0604020202020204" pitchFamily="34" charset="0"/>
            </a:endParaRPr>
          </a:p>
          <a:p>
            <a:pPr marL="342900" indent="-342900">
              <a:buFont typeface="+mj-lt"/>
              <a:buAutoNum type="arabicPeriod"/>
            </a:pPr>
            <a:r>
              <a:rPr lang="en-US" sz="1750" b="1" dirty="0">
                <a:latin typeface="Arial" panose="020B0604020202020204" pitchFamily="34" charset="0"/>
                <a:cs typeface="Arial" panose="020B0604020202020204" pitchFamily="34" charset="0"/>
              </a:rPr>
              <a:t>Receive, process, and/or respond to complaints</a:t>
            </a:r>
            <a:r>
              <a:rPr lang="en-US" sz="1750" dirty="0">
                <a:latin typeface="Arial" panose="020B0604020202020204" pitchFamily="34" charset="0"/>
                <a:cs typeface="Arial" panose="020B0604020202020204" pitchFamily="34" charset="0"/>
              </a:rPr>
              <a:t>. </a:t>
            </a:r>
          </a:p>
          <a:p>
            <a:pPr marL="342900" indent="-342900">
              <a:buFont typeface="+mj-lt"/>
              <a:buAutoNum type="arabicPeriod"/>
            </a:pPr>
            <a:r>
              <a:rPr lang="en-US" sz="1750" dirty="0">
                <a:latin typeface="Arial" panose="020B0604020202020204" pitchFamily="34" charset="0"/>
                <a:cs typeface="Arial" panose="020B0604020202020204" pitchFamily="34" charset="0"/>
              </a:rPr>
              <a:t>Assist commanders with MEO and Harassment Prevention and Response training and briefings.</a:t>
            </a:r>
          </a:p>
          <a:p>
            <a:pPr marL="342900" indent="-342900">
              <a:buFont typeface="+mj-lt"/>
              <a:buAutoNum type="arabicPeriod"/>
            </a:pPr>
            <a:r>
              <a:rPr lang="en-US" sz="1750" b="1" dirty="0">
                <a:latin typeface="Arial" panose="020B0604020202020204" pitchFamily="34" charset="0"/>
                <a:cs typeface="Arial" panose="020B0604020202020204" pitchFamily="34" charset="0"/>
              </a:rPr>
              <a:t>Conduct quarterly MEO professional development training for all MEO professionals and EOLs assigned to their command/area of responsibility.</a:t>
            </a:r>
          </a:p>
          <a:p>
            <a:pPr marL="342900" indent="-342900">
              <a:buFont typeface="+mj-lt"/>
              <a:buAutoNum type="arabicPeriod"/>
            </a:pPr>
            <a:r>
              <a:rPr lang="en-US" sz="1750" dirty="0">
                <a:latin typeface="Arial" panose="020B0604020202020204" pitchFamily="34" charset="0"/>
                <a:cs typeface="Arial" panose="020B0604020202020204" pitchFamily="34" charset="0"/>
              </a:rPr>
              <a:t>Establish and maintain effective channels of communication with MEO professionals, EOLs, and EEO professionals.</a:t>
            </a:r>
          </a:p>
          <a:p>
            <a:pPr marL="342900" indent="-342900">
              <a:buFont typeface="+mj-lt"/>
              <a:buAutoNum type="arabicPeriod"/>
            </a:pPr>
            <a:endParaRPr lang="en-US" sz="1750" dirty="0">
              <a:latin typeface="Arial" panose="020B0604020202020204" pitchFamily="34" charset="0"/>
              <a:cs typeface="Arial" panose="020B0604020202020204" pitchFamily="34" charset="0"/>
            </a:endParaRPr>
          </a:p>
          <a:p>
            <a:r>
              <a:rPr lang="en-US" sz="1750" b="1" u="sng" dirty="0">
                <a:latin typeface="Arial" panose="020B0604020202020204" pitchFamily="34" charset="0"/>
                <a:cs typeface="Arial" panose="020B0604020202020204" pitchFamily="34" charset="0"/>
              </a:rPr>
              <a:t>Battalion and Company Level EOLs</a:t>
            </a:r>
            <a:endParaRPr lang="en-US" sz="1750" dirty="0">
              <a:latin typeface="Arial" panose="020B0604020202020204" pitchFamily="34" charset="0"/>
              <a:cs typeface="Arial" panose="020B0604020202020204" pitchFamily="34" charset="0"/>
            </a:endParaRPr>
          </a:p>
          <a:p>
            <a:pPr marL="342900" indent="-342900">
              <a:buFont typeface="+mj-lt"/>
              <a:buAutoNum type="arabicPeriod"/>
            </a:pPr>
            <a:r>
              <a:rPr lang="en-US" sz="1750" b="1" dirty="0">
                <a:latin typeface="Arial" panose="020B0604020202020204" pitchFamily="34" charset="0"/>
                <a:cs typeface="Arial" panose="020B0604020202020204" pitchFamily="34" charset="0"/>
              </a:rPr>
              <a:t>Maintain a unit level </a:t>
            </a:r>
            <a:r>
              <a:rPr lang="en-US" sz="1750" dirty="0">
                <a:latin typeface="Arial" panose="020B0604020202020204" pitchFamily="34" charset="0"/>
                <a:cs typeface="Arial" panose="020B0604020202020204" pitchFamily="34" charset="0"/>
              </a:rPr>
              <a:t>MEO and Harassment Prevention and Response </a:t>
            </a:r>
            <a:r>
              <a:rPr lang="en-US" sz="1750" b="1" dirty="0">
                <a:latin typeface="Arial" panose="020B0604020202020204" pitchFamily="34" charset="0"/>
                <a:cs typeface="Arial" panose="020B0604020202020204" pitchFamily="34" charset="0"/>
              </a:rPr>
              <a:t>bulletin board.</a:t>
            </a:r>
          </a:p>
          <a:p>
            <a:pPr marL="342900" indent="-342900">
              <a:buFont typeface="+mj-lt"/>
              <a:buAutoNum type="arabicPeriod"/>
            </a:pPr>
            <a:r>
              <a:rPr lang="en-US" sz="1750" dirty="0">
                <a:latin typeface="Arial" panose="020B0604020202020204" pitchFamily="34" charset="0"/>
                <a:cs typeface="Arial" panose="020B0604020202020204" pitchFamily="34" charset="0"/>
              </a:rPr>
              <a:t>Establish and maintain liaison with other EOLs and supporting MEO professionals.</a:t>
            </a:r>
          </a:p>
          <a:p>
            <a:pPr marL="342900" indent="-342900">
              <a:buFont typeface="+mj-lt"/>
              <a:buAutoNum type="arabicPeriod"/>
            </a:pPr>
            <a:r>
              <a:rPr lang="en-US" sz="1750" b="1" dirty="0">
                <a:latin typeface="Arial" panose="020B0604020202020204" pitchFamily="34" charset="0"/>
                <a:cs typeface="Arial" panose="020B0604020202020204" pitchFamily="34" charset="0"/>
              </a:rPr>
              <a:t>Assist MEO professionals </a:t>
            </a:r>
            <a:r>
              <a:rPr lang="en-US" sz="1750" dirty="0">
                <a:latin typeface="Arial" panose="020B0604020202020204" pitchFamily="34" charset="0"/>
                <a:cs typeface="Arial" panose="020B0604020202020204" pitchFamily="34" charset="0"/>
              </a:rPr>
              <a:t>with planning and executing Army Heritage Month activities. </a:t>
            </a:r>
          </a:p>
          <a:p>
            <a:pPr marL="342900" indent="-342900">
              <a:buFont typeface="+mj-lt"/>
              <a:buAutoNum type="arabicPeriod"/>
            </a:pPr>
            <a:r>
              <a:rPr lang="en-US" sz="1750" dirty="0">
                <a:latin typeface="Arial" panose="020B0604020202020204" pitchFamily="34" charset="0"/>
                <a:cs typeface="Arial" panose="020B0604020202020204" pitchFamily="34" charset="0"/>
              </a:rPr>
              <a:t>Refer all informal and formal complainants to a MEO professional.</a:t>
            </a:r>
          </a:p>
          <a:p>
            <a:pPr marL="342900" indent="-342900">
              <a:buFont typeface="+mj-lt"/>
              <a:buAutoNum type="arabicPeriod"/>
            </a:pPr>
            <a:r>
              <a:rPr lang="en-US" sz="1750" b="1" dirty="0">
                <a:latin typeface="Arial" panose="020B0604020202020204" pitchFamily="34" charset="0"/>
                <a:cs typeface="Arial" panose="020B0604020202020204" pitchFamily="34" charset="0"/>
              </a:rPr>
              <a:t>EOLs on appointment orders may assist in conducting </a:t>
            </a:r>
            <a:r>
              <a:rPr lang="en-US" sz="1750" dirty="0">
                <a:latin typeface="Arial" panose="020B0604020202020204" pitchFamily="34" charset="0"/>
                <a:cs typeface="Arial" panose="020B0604020202020204" pitchFamily="34" charset="0"/>
              </a:rPr>
              <a:t>MEO and Harassment Prevention and Response training; </a:t>
            </a:r>
            <a:r>
              <a:rPr lang="en-US" sz="1750" b="1" dirty="0">
                <a:latin typeface="Arial" panose="020B0604020202020204" pitchFamily="34" charset="0"/>
                <a:cs typeface="Arial" panose="020B0604020202020204" pitchFamily="34" charset="0"/>
              </a:rPr>
              <a:t>additional training products will be vetted and approved by the MEO professional and unit commander prior to executing the training.</a:t>
            </a:r>
            <a:endParaRPr lang="en-US" sz="1750" dirty="0"/>
          </a:p>
        </p:txBody>
      </p:sp>
      <p:sp>
        <p:nvSpPr>
          <p:cNvPr id="4" name="Slide Number Placeholder 2">
            <a:extLst>
              <a:ext uri="{FF2B5EF4-FFF2-40B4-BE49-F238E27FC236}">
                <a16:creationId xmlns:a16="http://schemas.microsoft.com/office/drawing/2014/main" id="{C51546D8-505D-94BD-F25C-2599837B723C}"/>
              </a:ext>
            </a:extLst>
          </p:cNvPr>
          <p:cNvSpPr>
            <a:spLocks noGrp="1"/>
          </p:cNvSpPr>
          <p:nvPr>
            <p:ph type="sldNum" sz="quarter" idx="2"/>
          </p:nvPr>
        </p:nvSpPr>
        <p:spPr>
          <a:xfrm>
            <a:off x="11915172" y="6529937"/>
            <a:ext cx="152160" cy="245259"/>
          </a:xfrm>
        </p:spPr>
        <p:txBody>
          <a:bodyPr/>
          <a:lstStyle/>
          <a:p>
            <a:fld id="{86CB4B4D-7CA3-9044-876B-883B54F8677D}" type="slidenum">
              <a:rPr lang="uk-UA" sz="1200" smtClean="0">
                <a:latin typeface="Arial" charset="0"/>
                <a:ea typeface="Arial" charset="0"/>
                <a:cs typeface="Arial" charset="0"/>
              </a:rPr>
              <a:t>8</a:t>
            </a:fld>
            <a:endParaRPr lang="uk-UA" sz="1200">
              <a:latin typeface="Arial" charset="0"/>
              <a:ea typeface="Arial" charset="0"/>
              <a:cs typeface="Arial" charset="0"/>
            </a:endParaRPr>
          </a:p>
        </p:txBody>
      </p:sp>
      <p:sp>
        <p:nvSpPr>
          <p:cNvPr id="5" name="EO Policy (1 of 3)">
            <a:extLst>
              <a:ext uri="{FF2B5EF4-FFF2-40B4-BE49-F238E27FC236}">
                <a16:creationId xmlns:a16="http://schemas.microsoft.com/office/drawing/2014/main" id="{3E6E4B26-045E-8440-18B7-FE78808A128A}"/>
              </a:ext>
            </a:extLst>
          </p:cNvPr>
          <p:cNvSpPr txBox="1"/>
          <p:nvPr/>
        </p:nvSpPr>
        <p:spPr>
          <a:xfrm>
            <a:off x="0" y="6601194"/>
            <a:ext cx="6126625" cy="25680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Helvetica"/>
                <a:ea typeface="Helvetica"/>
                <a:cs typeface="Helvetica"/>
                <a:sym typeface="Helvetica"/>
              </a:defRPr>
            </a:lvl1pPr>
          </a:lstStyle>
          <a:p>
            <a:r>
              <a:rPr lang="en-US" sz="1200" dirty="0">
                <a:latin typeface="Arial" charset="0"/>
              </a:rPr>
              <a:t>AR 600-20, para 6-10.l. and m.</a:t>
            </a:r>
            <a:endParaRPr sz="1200" dirty="0">
              <a:latin typeface="Arial" charset="0"/>
              <a:ea typeface="Arial" charset="0"/>
              <a:cs typeface="Arial"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3783-F68D-58C6-DAC9-13406EA5748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DD3BE-63B1-339E-8A86-601E910D0950}"/>
              </a:ext>
            </a:extLst>
          </p:cNvPr>
          <p:cNvSpPr>
            <a:spLocks noGrp="1"/>
          </p:cNvSpPr>
          <p:nvPr>
            <p:ph idx="1"/>
          </p:nvPr>
        </p:nvSpPr>
        <p:spPr>
          <a:xfrm>
            <a:off x="838200" y="2398485"/>
            <a:ext cx="10515600" cy="3103563"/>
          </a:xfrm>
        </p:spPr>
        <p:txBody>
          <a:bodyPr/>
          <a:lstStyle/>
          <a:p>
            <a:pPr marL="0" indent="0" algn="ctr">
              <a:buNone/>
            </a:pPr>
            <a:r>
              <a:rPr lang="en-US" sz="6000">
                <a:latin typeface="Arial" panose="020B0604020202020204" pitchFamily="34" charset="0"/>
                <a:cs typeface="Arial" panose="020B0604020202020204" pitchFamily="34" charset="0"/>
              </a:rPr>
              <a:t>MEO Complaints</a:t>
            </a:r>
          </a:p>
        </p:txBody>
      </p:sp>
      <p:sp>
        <p:nvSpPr>
          <p:cNvPr id="3" name="Slide Number Placeholder 2">
            <a:extLst>
              <a:ext uri="{FF2B5EF4-FFF2-40B4-BE49-F238E27FC236}">
                <a16:creationId xmlns:a16="http://schemas.microsoft.com/office/drawing/2014/main" id="{123E66A9-123B-EB59-649E-6DBAAB3366CE}"/>
              </a:ext>
            </a:extLst>
          </p:cNvPr>
          <p:cNvSpPr>
            <a:spLocks noGrp="1"/>
          </p:cNvSpPr>
          <p:nvPr>
            <p:ph type="sldNum" sz="quarter" idx="4"/>
          </p:nvPr>
        </p:nvSpPr>
        <p:spPr/>
        <p:txBody>
          <a:bodyPr/>
          <a:lstStyle/>
          <a:p>
            <a:pPr algn="ctr"/>
            <a:fld id="{241A2931-99FA-4875-B80F-E52CF46E1BAB}" type="slidenum">
              <a:rPr lang="en-US" smtClean="0"/>
              <a:pPr algn="ctr"/>
              <a:t>9</a:t>
            </a:fld>
            <a:endParaRPr lang="en-US"/>
          </a:p>
        </p:txBody>
      </p:sp>
    </p:spTree>
    <p:extLst>
      <p:ext uri="{BB962C8B-B14F-4D97-AF65-F5344CB8AC3E}">
        <p14:creationId xmlns:p14="http://schemas.microsoft.com/office/powerpoint/2010/main" val="3077902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26ECF32C993B498E5747073F817261" ma:contentTypeVersion="10" ma:contentTypeDescription="Create a new document." ma:contentTypeScope="" ma:versionID="5d6b0a1a14a9c2bd1b1443bc4b20f559">
  <xsd:schema xmlns:xsd="http://www.w3.org/2001/XMLSchema" xmlns:xs="http://www.w3.org/2001/XMLSchema" xmlns:p="http://schemas.microsoft.com/office/2006/metadata/properties" xmlns:ns1="http://schemas.microsoft.com/sharepoint/v3" xmlns:ns2="be856fe3-2531-4e5a-beaf-cf5765850455" targetNamespace="http://schemas.microsoft.com/office/2006/metadata/properties" ma:root="true" ma:fieldsID="ea70784d505d63a51c61ff7edae6b2e1" ns1:_="" ns2:_="">
    <xsd:import namespace="http://schemas.microsoft.com/sharepoint/v3"/>
    <xsd:import namespace="be856fe3-2531-4e5a-beaf-cf57658504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856fe3-2531-4e5a-beaf-cf57658504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DDC1F-B329-4626-BC50-19D8EBB89131}">
  <ds:schemaRefs>
    <ds:schemaRef ds:uri="http://schemas.microsoft.com/sharepoint/v3/contenttype/forms"/>
  </ds:schemaRefs>
</ds:datastoreItem>
</file>

<file path=customXml/itemProps2.xml><?xml version="1.0" encoding="utf-8"?>
<ds:datastoreItem xmlns:ds="http://schemas.openxmlformats.org/officeDocument/2006/customXml" ds:itemID="{AA71199A-579D-41DE-AD9E-F2276169EE83}">
  <ds:schemaRefs>
    <ds:schemaRef ds:uri="http://purl.org/dc/dcmitype/"/>
    <ds:schemaRef ds:uri="http://schemas.microsoft.com/office/infopath/2007/PartnerControls"/>
    <ds:schemaRef ds:uri="b549a6d7-8a62-4c57-8b8a-1bcb2078c0e8"/>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2B27653-A703-49F5-B27E-DDF14259C15C}"/>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otalTime>81</TotalTime>
  <Words>8146</Words>
  <Application>Microsoft Office PowerPoint</Application>
  <PresentationFormat>Widescreen</PresentationFormat>
  <Paragraphs>560</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Arial</vt:lpstr>
      <vt:lpstr>Calibri</vt:lpstr>
      <vt:lpstr>Helvetica</vt:lpstr>
      <vt:lpstr>Helvetica Neue</vt:lpstr>
      <vt:lpstr>Times</vt:lpstr>
      <vt:lpstr>Times New Roman</vt:lpstr>
      <vt:lpstr>Wingdings</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Santana</dc:creator>
  <cp:lastModifiedBy>Ewing, Jonathan P LTC USARMY IMT (USA)</cp:lastModifiedBy>
  <cp:revision>6</cp:revision>
  <cp:lastPrinted>2024-10-02T14:34:31Z</cp:lastPrinted>
  <dcterms:created xsi:type="dcterms:W3CDTF">2022-10-03T14:26:19Z</dcterms:created>
  <dcterms:modified xsi:type="dcterms:W3CDTF">2025-03-18T14:43:43Z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0x0101002926ECF32C993B498E5747073F817261</vt:lpwstr>
  </property>
  <property fmtid="{D5CDD505-2E9C-101B-9397-08002B2CF9AE}" pid="3" name="MediaServiceImageTags">
    <vt:lpwstr/>
  </property>
  <property fmtid="{D5CDD505-2E9C-101B-9397-08002B2CF9AE}" pid="4" name="Order">
    <vt:r8>5800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