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 id="2147483668" r:id="rId6"/>
    <p:sldMasterId id="2147483674" r:id="rId7"/>
    <p:sldMasterId id="2147483676" r:id="rId8"/>
    <p:sldMasterId id="2147483682" r:id="rId9"/>
  </p:sldMasterIdLst>
  <p:notesMasterIdLst>
    <p:notesMasterId r:id="rId18"/>
  </p:notesMasterIdLst>
  <p:handoutMasterIdLst>
    <p:handoutMasterId r:id="rId19"/>
  </p:handoutMasterIdLst>
  <p:sldIdLst>
    <p:sldId id="258" r:id="rId10"/>
    <p:sldId id="259" r:id="rId11"/>
    <p:sldId id="260" r:id="rId12"/>
    <p:sldId id="261" r:id="rId13"/>
    <p:sldId id="262" r:id="rId14"/>
    <p:sldId id="264" r:id="rId15"/>
    <p:sldId id="263" r:id="rId16"/>
    <p:sldId id="265"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30" autoAdjust="0"/>
  </p:normalViewPr>
  <p:slideViewPr>
    <p:cSldViewPr snapToGrid="0">
      <p:cViewPr varScale="1">
        <p:scale>
          <a:sx n="105" d="100"/>
          <a:sy n="105" d="100"/>
        </p:scale>
        <p:origin x="714"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5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4A4D25C-ADD6-4FB4-91E7-8A38ED4C104D}" type="datetimeFigureOut">
              <a:rPr lang="en-US" smtClean="0"/>
              <a:t>3/14/2019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0AEB75E0-A121-47B4-9D1A-294A6F485994}" type="slidenum">
              <a:rPr lang="en-US" smtClean="0"/>
              <a:t>‹#›</a:t>
            </a:fld>
            <a:endParaRPr lang="en-US"/>
          </a:p>
        </p:txBody>
      </p:sp>
    </p:spTree>
    <p:extLst>
      <p:ext uri="{BB962C8B-B14F-4D97-AF65-F5344CB8AC3E}">
        <p14:creationId xmlns:p14="http://schemas.microsoft.com/office/powerpoint/2010/main" val="7011812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2129DF5-9C4E-4E90-898C-E5D968ACB54B}" type="datetimeFigureOut">
              <a:rPr lang="en-US" smtClean="0"/>
              <a:t>3/14/2019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EDBBD86-5097-4CD3-9401-323063B95A9D}" type="slidenum">
              <a:rPr lang="en-US" smtClean="0"/>
              <a:t>‹#›</a:t>
            </a:fld>
            <a:endParaRPr lang="en-US"/>
          </a:p>
        </p:txBody>
      </p:sp>
    </p:spTree>
    <p:extLst>
      <p:ext uri="{BB962C8B-B14F-4D97-AF65-F5344CB8AC3E}">
        <p14:creationId xmlns:p14="http://schemas.microsoft.com/office/powerpoint/2010/main" val="3939363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DBBD86-5097-4CD3-9401-323063B95A9D}" type="slidenum">
              <a:rPr lang="en-US" smtClean="0"/>
              <a:t>5</a:t>
            </a:fld>
            <a:endParaRPr lang="en-US"/>
          </a:p>
        </p:txBody>
      </p:sp>
    </p:spTree>
    <p:extLst>
      <p:ext uri="{BB962C8B-B14F-4D97-AF65-F5344CB8AC3E}">
        <p14:creationId xmlns:p14="http://schemas.microsoft.com/office/powerpoint/2010/main" val="4223363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charset="0"/>
              <a:buChar char="•"/>
            </a:pPr>
            <a:r>
              <a:rPr lang="en-US" dirty="0" smtClean="0">
                <a:latin typeface="Arial" pitchFamily="34" charset="0"/>
                <a:cs typeface="Arial" pitchFamily="34" charset="0"/>
              </a:rPr>
              <a:t>Did you receive the document as a result of your job?</a:t>
            </a:r>
          </a:p>
          <a:p>
            <a:endParaRPr lang="en-US" dirty="0" smtClean="0">
              <a:latin typeface="Arial" pitchFamily="34" charset="0"/>
              <a:cs typeface="Arial" pitchFamily="34" charset="0"/>
            </a:endParaRPr>
          </a:p>
          <a:p>
            <a:pPr>
              <a:buFont typeface="Arial" charset="0"/>
              <a:buChar char="•"/>
            </a:pPr>
            <a:r>
              <a:rPr lang="en-US" dirty="0" smtClean="0">
                <a:latin typeface="Arial" pitchFamily="34" charset="0"/>
                <a:cs typeface="Arial" pitchFamily="34" charset="0"/>
              </a:rPr>
              <a:t>  Did you create or use this document to conduct or         </a:t>
            </a:r>
          </a:p>
          <a:p>
            <a:r>
              <a:rPr lang="en-US" dirty="0" smtClean="0">
                <a:latin typeface="Arial" pitchFamily="34" charset="0"/>
                <a:cs typeface="Arial" pitchFamily="34" charset="0"/>
              </a:rPr>
              <a:t>   facilitate agency business?</a:t>
            </a:r>
          </a:p>
          <a:p>
            <a:endParaRPr lang="en-US" dirty="0" smtClean="0">
              <a:latin typeface="Arial" pitchFamily="34" charset="0"/>
              <a:cs typeface="Arial" pitchFamily="34" charset="0"/>
            </a:endParaRPr>
          </a:p>
          <a:p>
            <a:pPr>
              <a:buFont typeface="Arial" charset="0"/>
              <a:buChar char="•"/>
            </a:pPr>
            <a:r>
              <a:rPr lang="en-US" dirty="0" smtClean="0">
                <a:latin typeface="Arial" pitchFamily="34" charset="0"/>
                <a:cs typeface="Arial" pitchFamily="34" charset="0"/>
              </a:rPr>
              <a:t>  Did you put the document in an agency file?</a:t>
            </a:r>
          </a:p>
          <a:p>
            <a:endParaRPr lang="en-US" dirty="0" smtClean="0">
              <a:latin typeface="Arial" pitchFamily="34" charset="0"/>
              <a:cs typeface="Arial" pitchFamily="34" charset="0"/>
            </a:endParaRPr>
          </a:p>
          <a:p>
            <a:pPr>
              <a:buFont typeface="Arial" charset="0"/>
              <a:buChar char="•"/>
            </a:pPr>
            <a:r>
              <a:rPr lang="en-US" dirty="0" smtClean="0">
                <a:latin typeface="Arial" pitchFamily="34" charset="0"/>
                <a:cs typeface="Arial" pitchFamily="34" charset="0"/>
              </a:rPr>
              <a:t>  If not, did you still need to refer to this document later    </a:t>
            </a:r>
          </a:p>
          <a:p>
            <a:r>
              <a:rPr lang="en-US" dirty="0" smtClean="0">
                <a:latin typeface="Arial" pitchFamily="34" charset="0"/>
                <a:cs typeface="Arial" pitchFamily="34" charset="0"/>
              </a:rPr>
              <a:t>   to conduct government business?</a:t>
            </a:r>
          </a:p>
          <a:p>
            <a:endParaRPr lang="en-US" dirty="0"/>
          </a:p>
        </p:txBody>
      </p:sp>
      <p:sp>
        <p:nvSpPr>
          <p:cNvPr id="4" name="Date Placeholder 3"/>
          <p:cNvSpPr>
            <a:spLocks noGrp="1"/>
          </p:cNvSpPr>
          <p:nvPr>
            <p:ph type="dt" idx="10"/>
          </p:nvPr>
        </p:nvSpPr>
        <p:spPr/>
        <p:txBody>
          <a:bodyPr/>
          <a:lstStyle/>
          <a:p>
            <a:fld id="{C3836AE2-701A-4828-A819-31DBB0DAF807}" type="datetime3">
              <a:rPr lang="en-US" smtClean="0">
                <a:solidFill>
                  <a:prstClr val="black"/>
                </a:solidFill>
              </a:rPr>
              <a:pPr/>
              <a:t>14 March 2019</a:t>
            </a:fld>
            <a:endParaRPr lang="en-US" dirty="0">
              <a:solidFill>
                <a:prstClr val="black"/>
              </a:solidFill>
            </a:endParaRPr>
          </a:p>
        </p:txBody>
      </p:sp>
      <p:sp>
        <p:nvSpPr>
          <p:cNvPr id="5" name="Slide Number Placeholder 4"/>
          <p:cNvSpPr>
            <a:spLocks noGrp="1"/>
          </p:cNvSpPr>
          <p:nvPr>
            <p:ph type="sldNum" sz="quarter" idx="11"/>
          </p:nvPr>
        </p:nvSpPr>
        <p:spPr/>
        <p:txBody>
          <a:bodyPr/>
          <a:lstStyle/>
          <a:p>
            <a:fld id="{5216A530-B1B7-4A44-8213-074BFCC94997}"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3751039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566738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Tree>
    <p:extLst>
      <p:ext uri="{BB962C8B-B14F-4D97-AF65-F5344CB8AC3E}">
        <p14:creationId xmlns:p14="http://schemas.microsoft.com/office/powerpoint/2010/main" val="242331881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3951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22452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Content Slide Templ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69952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End of Brief Slide">
    <p:spTree>
      <p:nvGrpSpPr>
        <p:cNvPr id="1" name=""/>
        <p:cNvGrpSpPr/>
        <p:nvPr/>
      </p:nvGrpSpPr>
      <p:grpSpPr>
        <a:xfrm>
          <a:off x="0" y="0"/>
          <a:ext cx="0" cy="0"/>
          <a:chOff x="0" y="0"/>
          <a:chExt cx="0" cy="0"/>
        </a:xfrm>
      </p:grpSpPr>
      <p:sp>
        <p:nvSpPr>
          <p:cNvPr id="2" name="TextBox 1"/>
          <p:cNvSpPr txBox="1"/>
          <p:nvPr userDrawn="1"/>
        </p:nvSpPr>
        <p:spPr>
          <a:xfrm>
            <a:off x="1" y="3029448"/>
            <a:ext cx="12191999" cy="769441"/>
          </a:xfrm>
          <a:prstGeom prst="rect">
            <a:avLst/>
          </a:prstGeom>
          <a:noFill/>
        </p:spPr>
        <p:txBody>
          <a:bodyPr wrap="square" rtlCol="0">
            <a:spAutoFit/>
          </a:bodyPr>
          <a:lstStyle/>
          <a:p>
            <a:pPr algn="ctr"/>
            <a:r>
              <a:rPr lang="en-US" sz="4400" b="1" dirty="0">
                <a:solidFill>
                  <a:prstClr val="black"/>
                </a:solidFill>
                <a:latin typeface="Arial" panose="020B0604020202020204" pitchFamily="34" charset="0"/>
                <a:cs typeface="Arial" panose="020B0604020202020204" pitchFamily="34" charset="0"/>
              </a:rPr>
              <a:t>End of Brief</a:t>
            </a:r>
          </a:p>
        </p:txBody>
      </p:sp>
    </p:spTree>
    <p:extLst>
      <p:ext uri="{BB962C8B-B14F-4D97-AF65-F5344CB8AC3E}">
        <p14:creationId xmlns:p14="http://schemas.microsoft.com/office/powerpoint/2010/main" val="409111929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4D6E03D9-9A15-4866-A801-3D5C82B14AC6}" type="datetime1">
              <a:rPr lang="en-US" smtClean="0">
                <a:solidFill>
                  <a:prstClr val="black"/>
                </a:solidFill>
              </a:rPr>
              <a:pPr>
                <a:defRPr/>
              </a:pPr>
              <a:t>3/14/2019</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9B0AEE6C-13C0-4173-A2E6-ACCDE03CD46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71911088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Tree>
    <p:extLst>
      <p:ext uri="{BB962C8B-B14F-4D97-AF65-F5344CB8AC3E}">
        <p14:creationId xmlns:p14="http://schemas.microsoft.com/office/powerpoint/2010/main" val="225860687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91562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Content Slide Templ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84169256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d of Brief Slide">
    <p:spTree>
      <p:nvGrpSpPr>
        <p:cNvPr id="1" name=""/>
        <p:cNvGrpSpPr/>
        <p:nvPr/>
      </p:nvGrpSpPr>
      <p:grpSpPr>
        <a:xfrm>
          <a:off x="0" y="0"/>
          <a:ext cx="0" cy="0"/>
          <a:chOff x="0" y="0"/>
          <a:chExt cx="0" cy="0"/>
        </a:xfrm>
      </p:grpSpPr>
      <p:sp>
        <p:nvSpPr>
          <p:cNvPr id="2" name="TextBox 1"/>
          <p:cNvSpPr txBox="1"/>
          <p:nvPr userDrawn="1"/>
        </p:nvSpPr>
        <p:spPr>
          <a:xfrm>
            <a:off x="1" y="3029448"/>
            <a:ext cx="12191999" cy="769441"/>
          </a:xfrm>
          <a:prstGeom prst="rect">
            <a:avLst/>
          </a:prstGeom>
          <a:noFill/>
        </p:spPr>
        <p:txBody>
          <a:bodyPr wrap="square" rtlCol="0">
            <a:spAutoFit/>
          </a:bodyPr>
          <a:lstStyle/>
          <a:p>
            <a:pPr algn="ctr"/>
            <a:r>
              <a:rPr lang="en-US" sz="4400" b="1" dirty="0" smtClean="0">
                <a:solidFill>
                  <a:prstClr val="black"/>
                </a:solidFill>
                <a:latin typeface="Arial" panose="020B0604020202020204" pitchFamily="34" charset="0"/>
                <a:cs typeface="Arial" panose="020B0604020202020204" pitchFamily="34" charset="0"/>
              </a:rPr>
              <a:t>End of Brief</a:t>
            </a:r>
            <a:endParaRPr lang="en-US" sz="4400" b="1"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22705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ontent Slide Templ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491170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4D6E03D9-9A15-4866-A801-3D5C82B14AC6}" type="datetime1">
              <a:rPr lang="en-US" smtClean="0">
                <a:solidFill>
                  <a:prstClr val="black"/>
                </a:solidFill>
              </a:rPr>
              <a:pPr>
                <a:defRPr/>
              </a:pPr>
              <a:t>3/14/2019</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9B0AEE6C-13C0-4173-A2E6-ACCDE03CD46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3462409033"/>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Tree>
    <p:extLst>
      <p:ext uri="{BB962C8B-B14F-4D97-AF65-F5344CB8AC3E}">
        <p14:creationId xmlns:p14="http://schemas.microsoft.com/office/powerpoint/2010/main" val="168189333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09355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End of Brief Slide">
    <p:spTree>
      <p:nvGrpSpPr>
        <p:cNvPr id="1" name=""/>
        <p:cNvGrpSpPr/>
        <p:nvPr/>
      </p:nvGrpSpPr>
      <p:grpSpPr>
        <a:xfrm>
          <a:off x="0" y="0"/>
          <a:ext cx="0" cy="0"/>
          <a:chOff x="0" y="0"/>
          <a:chExt cx="0" cy="0"/>
        </a:xfrm>
      </p:grpSpPr>
      <p:sp>
        <p:nvSpPr>
          <p:cNvPr id="2" name="TextBox 1"/>
          <p:cNvSpPr txBox="1"/>
          <p:nvPr userDrawn="1"/>
        </p:nvSpPr>
        <p:spPr>
          <a:xfrm>
            <a:off x="1" y="3029448"/>
            <a:ext cx="12191999" cy="769441"/>
          </a:xfrm>
          <a:prstGeom prst="rect">
            <a:avLst/>
          </a:prstGeom>
          <a:noFill/>
        </p:spPr>
        <p:txBody>
          <a:bodyPr wrap="square" rtlCol="0">
            <a:spAutoFit/>
          </a:bodyPr>
          <a:lstStyle/>
          <a:p>
            <a:pPr algn="ctr"/>
            <a:r>
              <a:rPr lang="en-US" sz="4400" b="1" dirty="0">
                <a:solidFill>
                  <a:prstClr val="black"/>
                </a:solidFill>
                <a:latin typeface="Arial" panose="020B0604020202020204" pitchFamily="34" charset="0"/>
                <a:cs typeface="Arial" panose="020B0604020202020204" pitchFamily="34" charset="0"/>
              </a:rPr>
              <a:t>End of Brief</a:t>
            </a:r>
          </a:p>
        </p:txBody>
      </p:sp>
    </p:spTree>
    <p:extLst>
      <p:ext uri="{BB962C8B-B14F-4D97-AF65-F5344CB8AC3E}">
        <p14:creationId xmlns:p14="http://schemas.microsoft.com/office/powerpoint/2010/main" val="273861341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4D6E03D9-9A15-4866-A801-3D5C82B14AC6}" type="datetime1">
              <a:rPr lang="en-US" smtClean="0">
                <a:solidFill>
                  <a:prstClr val="black"/>
                </a:solidFill>
              </a:rPr>
              <a:pPr>
                <a:defRPr/>
              </a:pPr>
              <a:t>3/14/2019</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9B0AEE6C-13C0-4173-A2E6-ACCDE03CD46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117102761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Tree>
    <p:extLst>
      <p:ext uri="{BB962C8B-B14F-4D97-AF65-F5344CB8AC3E}">
        <p14:creationId xmlns:p14="http://schemas.microsoft.com/office/powerpoint/2010/main" val="122991367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710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Content Slide Templat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284792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d of Brief Slide">
    <p:spTree>
      <p:nvGrpSpPr>
        <p:cNvPr id="1" name=""/>
        <p:cNvGrpSpPr/>
        <p:nvPr/>
      </p:nvGrpSpPr>
      <p:grpSpPr>
        <a:xfrm>
          <a:off x="0" y="0"/>
          <a:ext cx="0" cy="0"/>
          <a:chOff x="0" y="0"/>
          <a:chExt cx="0" cy="0"/>
        </a:xfrm>
      </p:grpSpPr>
      <p:sp>
        <p:nvSpPr>
          <p:cNvPr id="2" name="TextBox 1"/>
          <p:cNvSpPr txBox="1"/>
          <p:nvPr userDrawn="1"/>
        </p:nvSpPr>
        <p:spPr>
          <a:xfrm>
            <a:off x="1" y="3029448"/>
            <a:ext cx="12191999" cy="769441"/>
          </a:xfrm>
          <a:prstGeom prst="rect">
            <a:avLst/>
          </a:prstGeom>
          <a:noFill/>
        </p:spPr>
        <p:txBody>
          <a:bodyPr wrap="square" rtlCol="0">
            <a:spAutoFit/>
          </a:bodyPr>
          <a:lstStyle/>
          <a:p>
            <a:pPr algn="ctr"/>
            <a:r>
              <a:rPr lang="en-US" sz="4400" b="1" dirty="0">
                <a:solidFill>
                  <a:prstClr val="black"/>
                </a:solidFill>
                <a:latin typeface="Arial" panose="020B0604020202020204" pitchFamily="34" charset="0"/>
                <a:cs typeface="Arial" panose="020B0604020202020204" pitchFamily="34" charset="0"/>
              </a:rPr>
              <a:t>End of Brief</a:t>
            </a:r>
          </a:p>
        </p:txBody>
      </p:sp>
    </p:spTree>
    <p:extLst>
      <p:ext uri="{BB962C8B-B14F-4D97-AF65-F5344CB8AC3E}">
        <p14:creationId xmlns:p14="http://schemas.microsoft.com/office/powerpoint/2010/main" val="91231283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4D6E03D9-9A15-4866-A801-3D5C82B14AC6}" type="datetime1">
              <a:rPr lang="en-US" smtClean="0">
                <a:solidFill>
                  <a:prstClr val="black"/>
                </a:solidFill>
              </a:rPr>
              <a:pPr>
                <a:defRPr/>
              </a:pPr>
              <a:t>3/14/2019</a:t>
            </a:fld>
            <a:endParaRPr lang="en-US">
              <a:solidFill>
                <a:prstClr val="black"/>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r>
              <a:rPr lang="en-US">
                <a:solidFill>
                  <a:prstClr val="black"/>
                </a:solidFill>
              </a:rPr>
              <a:t>1</a:t>
            </a:r>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pPr>
              <a:defRPr/>
            </a:pPr>
            <a:fld id="{9B0AEE6C-13C0-4173-A2E6-ACCDE03CD468}" type="slidenum">
              <a:rPr lang="en-US">
                <a:solidFill>
                  <a:prstClr val="black"/>
                </a:solidFill>
              </a:rPr>
              <a:pPr>
                <a:defRPr/>
              </a:pPr>
              <a:t>‹#›</a:t>
            </a:fld>
            <a:endParaRPr lang="en-US">
              <a:solidFill>
                <a:prstClr val="black"/>
              </a:solidFill>
            </a:endParaRPr>
          </a:p>
        </p:txBody>
      </p:sp>
    </p:spTree>
    <p:extLst>
      <p:ext uri="{BB962C8B-B14F-4D97-AF65-F5344CB8AC3E}">
        <p14:creationId xmlns:p14="http://schemas.microsoft.com/office/powerpoint/2010/main" val="41929824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slideLayout" Target="../slideLayouts/slideLayout4.xml"/><Relationship Id="rId7" Type="http://schemas.openxmlformats.org/officeDocument/2006/relationships/image" Target="../media/image1.emf"/><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image" Target="../media/image5.png"/><Relationship Id="rId4" Type="http://schemas.openxmlformats.org/officeDocument/2006/relationships/slideLayout" Target="../slideLayouts/slideLayout5.xml"/><Relationship Id="rId9"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slideLayout" Target="../slideLayouts/slideLayout9.xml"/><Relationship Id="rId7" Type="http://schemas.openxmlformats.org/officeDocument/2006/relationships/image" Target="../media/image1.emf"/><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3.xml"/><Relationship Id="rId5" Type="http://schemas.openxmlformats.org/officeDocument/2006/relationships/slideLayout" Target="../slideLayouts/slideLayout11.xml"/><Relationship Id="rId10" Type="http://schemas.openxmlformats.org/officeDocument/2006/relationships/image" Target="../media/image5.png"/><Relationship Id="rId4" Type="http://schemas.openxmlformats.org/officeDocument/2006/relationships/slideLayout" Target="../slideLayouts/slideLayout10.xml"/><Relationship Id="rId9" Type="http://schemas.openxmlformats.org/officeDocument/2006/relationships/image" Target="../media/image4.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4.xml"/><Relationship Id="rId1" Type="http://schemas.openxmlformats.org/officeDocument/2006/relationships/slideLayout" Target="../slideLayouts/slideLayout12.xml"/><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slideLayout" Target="../slideLayouts/slideLayout15.xml"/><Relationship Id="rId7" Type="http://schemas.openxmlformats.org/officeDocument/2006/relationships/image" Target="../media/image1.emf"/><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5.xml"/><Relationship Id="rId5" Type="http://schemas.openxmlformats.org/officeDocument/2006/relationships/slideLayout" Target="../slideLayouts/slideLayout17.xml"/><Relationship Id="rId10" Type="http://schemas.openxmlformats.org/officeDocument/2006/relationships/image" Target="../media/image5.png"/><Relationship Id="rId4" Type="http://schemas.openxmlformats.org/officeDocument/2006/relationships/slideLayout" Target="../slideLayouts/slideLayout16.xml"/><Relationship Id="rId9" Type="http://schemas.openxmlformats.org/officeDocument/2006/relationships/image" Target="../media/image4.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slideLayout" Target="../slideLayouts/slideLayout20.xml"/><Relationship Id="rId7" Type="http://schemas.openxmlformats.org/officeDocument/2006/relationships/image" Target="../media/image1.emf"/><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heme" Target="../theme/theme6.xml"/><Relationship Id="rId5" Type="http://schemas.openxmlformats.org/officeDocument/2006/relationships/slideLayout" Target="../slideLayouts/slideLayout22.xml"/><Relationship Id="rId10" Type="http://schemas.openxmlformats.org/officeDocument/2006/relationships/image" Target="../media/image5.png"/><Relationship Id="rId4" Type="http://schemas.openxmlformats.org/officeDocument/2006/relationships/slideLayout" Target="../slideLayouts/slideLayout21.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8" name="Picture 27"/>
          <p:cNvPicPr>
            <a:picLocks noChangeAspect="1"/>
          </p:cNvPicPr>
          <p:nvPr userDrawn="1"/>
        </p:nvPicPr>
        <p:blipFill rotWithShape="1">
          <a:blip r:embed="rId3"/>
          <a:srcRect t="44063" b="11873"/>
          <a:stretch/>
        </p:blipFill>
        <p:spPr>
          <a:xfrm flipV="1">
            <a:off x="-11722" y="6398794"/>
            <a:ext cx="12192000" cy="492457"/>
          </a:xfrm>
          <a:prstGeom prst="rect">
            <a:avLst/>
          </a:prstGeom>
        </p:spPr>
      </p:pic>
      <p:pic>
        <p:nvPicPr>
          <p:cNvPr id="23" name="Picture 22"/>
          <p:cNvPicPr>
            <a:picLocks noChangeAspect="1"/>
          </p:cNvPicPr>
          <p:nvPr userDrawn="1"/>
        </p:nvPicPr>
        <p:blipFill rotWithShape="1">
          <a:blip r:embed="rId3"/>
          <a:srcRect t="-1" b="11873"/>
          <a:stretch/>
        </p:blipFill>
        <p:spPr>
          <a:xfrm flipH="1" flipV="1">
            <a:off x="-11722" y="0"/>
            <a:ext cx="12203723" cy="984914"/>
          </a:xfrm>
          <a:prstGeom prst="rect">
            <a:avLst/>
          </a:prstGeom>
        </p:spPr>
      </p:pic>
      <p:sp>
        <p:nvSpPr>
          <p:cNvPr id="30" name="Subtitle 2"/>
          <p:cNvSpPr txBox="1">
            <a:spLocks/>
          </p:cNvSpPr>
          <p:nvPr userDrawn="1"/>
        </p:nvSpPr>
        <p:spPr>
          <a:xfrm>
            <a:off x="-11722" y="4699443"/>
            <a:ext cx="12203723" cy="1411146"/>
          </a:xfrm>
          <a:prstGeom prst="rect">
            <a:avLst/>
          </a:prstGeom>
        </p:spPr>
        <p:txBody>
          <a:bodyPr vert="horz" lIns="91440" tIns="45720" rIns="91440" bIns="45720" rtlCol="0">
            <a:normAutofit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Arial"/>
                <a:ea typeface="+mn-ea"/>
                <a:cs typeface="Arial"/>
              </a:defRPr>
            </a:lvl2pPr>
            <a:lvl3pPr marL="914400" indent="0" algn="ctr" defTabSz="457200" rtl="0" eaLnBrk="1" latinLnBrk="0" hangingPunct="1">
              <a:spcBef>
                <a:spcPct val="20000"/>
              </a:spcBef>
              <a:buFont typeface="Arial"/>
              <a:buNone/>
              <a:defRPr sz="2400" kern="1200">
                <a:solidFill>
                  <a:schemeClr val="tx1">
                    <a:tint val="75000"/>
                  </a:schemeClr>
                </a:solidFill>
                <a:latin typeface="Arial"/>
                <a:ea typeface="+mn-ea"/>
                <a:cs typeface="Arial"/>
              </a:defRPr>
            </a:lvl3pPr>
            <a:lvl4pPr marL="13716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4pPr>
            <a:lvl5pPr marL="18288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defRPr/>
            </a:pPr>
            <a:r>
              <a:rPr lang="en-US" sz="1800" dirty="0" smtClean="0">
                <a:solidFill>
                  <a:srgbClr val="A5A5A5">
                    <a:lumMod val="75000"/>
                  </a:srgbClr>
                </a:solidFill>
              </a:rPr>
              <a:t>Installation Management Command integrates and delivers</a:t>
            </a:r>
          </a:p>
          <a:p>
            <a:pPr>
              <a:defRPr/>
            </a:pPr>
            <a:r>
              <a:rPr lang="en-US" sz="1800" dirty="0" smtClean="0">
                <a:solidFill>
                  <a:srgbClr val="A5A5A5">
                    <a:lumMod val="75000"/>
                  </a:srgbClr>
                </a:solidFill>
              </a:rPr>
              <a:t>base support to enable readiness for a globally-responsive Army.</a:t>
            </a:r>
          </a:p>
          <a:p>
            <a:pPr>
              <a:defRPr/>
            </a:pPr>
            <a:endParaRPr lang="en-US" sz="1800" dirty="0" smtClean="0">
              <a:solidFill>
                <a:sysClr val="windowText" lastClr="000000">
                  <a:tint val="75000"/>
                </a:sysClr>
              </a:solidFill>
            </a:endParaRPr>
          </a:p>
          <a:p>
            <a:pPr>
              <a:spcBef>
                <a:spcPts val="0"/>
              </a:spcBef>
              <a:defRPr/>
            </a:pPr>
            <a:r>
              <a:rPr lang="en-US" sz="2000" b="1" dirty="0" smtClean="0">
                <a:solidFill>
                  <a:prstClr val="black"/>
                </a:solidFill>
              </a:rPr>
              <a:t>We are the Army’s Home  </a:t>
            </a:r>
            <a:endParaRPr lang="en-US" sz="2000" i="1" dirty="0" smtClean="0">
              <a:solidFill>
                <a:prstClr val="black"/>
              </a:solidFill>
            </a:endParaRPr>
          </a:p>
          <a:p>
            <a:pPr>
              <a:spcBef>
                <a:spcPts val="0"/>
              </a:spcBef>
              <a:defRPr/>
            </a:pPr>
            <a:r>
              <a:rPr lang="en-US" sz="1100" dirty="0" smtClean="0">
                <a:solidFill>
                  <a:srgbClr val="A5A5A5">
                    <a:lumMod val="75000"/>
                  </a:srgbClr>
                </a:solidFill>
              </a:rPr>
              <a:t>Serving the Rugged Professional </a:t>
            </a:r>
          </a:p>
          <a:p>
            <a:pPr>
              <a:defRPr/>
            </a:pPr>
            <a:endParaRPr lang="en-US" sz="1800" dirty="0">
              <a:solidFill>
                <a:sysClr val="windowText" lastClr="000000">
                  <a:tint val="75000"/>
                </a:sysClr>
              </a:solidFill>
            </a:endParaRPr>
          </a:p>
        </p:txBody>
      </p:sp>
      <p:pic>
        <p:nvPicPr>
          <p:cNvPr id="3" name="Picture 2"/>
          <p:cNvPicPr>
            <a:picLocks noChangeAspect="1"/>
          </p:cNvPicPr>
          <p:nvPr userDrawn="1"/>
        </p:nvPicPr>
        <p:blipFill>
          <a:blip r:embed="rId4"/>
          <a:stretch>
            <a:fillRect/>
          </a:stretch>
        </p:blipFill>
        <p:spPr>
          <a:xfrm>
            <a:off x="215337" y="355317"/>
            <a:ext cx="1276207" cy="463336"/>
          </a:xfrm>
          <a:prstGeom prst="rect">
            <a:avLst/>
          </a:prstGeom>
        </p:spPr>
      </p:pic>
      <p:sp>
        <p:nvSpPr>
          <p:cNvPr id="9" name="Rectangle 8"/>
          <p:cNvSpPr/>
          <p:nvPr userDrawn="1"/>
        </p:nvSpPr>
        <p:spPr>
          <a:xfrm>
            <a:off x="1" y="6644011"/>
            <a:ext cx="5287767" cy="215444"/>
          </a:xfrm>
          <a:prstGeom prst="rect">
            <a:avLst/>
          </a:prstGeom>
        </p:spPr>
        <p:txBody>
          <a:bodyPr wrap="square">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lang="en-US" sz="800" dirty="0" smtClean="0">
                <a:solidFill>
                  <a:prstClr val="black"/>
                </a:solidFill>
                <a:latin typeface="Arial" charset="0"/>
                <a:cs typeface="Arial" charset="0"/>
              </a:rPr>
              <a:t>Lawrence L. Brown / DHR, ASD / 644-4346 / Lawrence.l.brown.civ@mail.mil</a:t>
            </a:r>
          </a:p>
        </p:txBody>
      </p:sp>
      <p:sp>
        <p:nvSpPr>
          <p:cNvPr id="10" name="TextBox 9"/>
          <p:cNvSpPr txBox="1"/>
          <p:nvPr userDrawn="1"/>
        </p:nvSpPr>
        <p:spPr>
          <a:xfrm>
            <a:off x="4489940" y="6520901"/>
            <a:ext cx="3200400" cy="338554"/>
          </a:xfrm>
          <a:prstGeom prst="rect">
            <a:avLst/>
          </a:prstGeom>
          <a:noFill/>
        </p:spPr>
        <p:txBody>
          <a:bodyPr wrap="square" rtlCol="0">
            <a:spAutoFit/>
          </a:bodyPr>
          <a:lstStyle/>
          <a:p>
            <a:pPr algn="ctr">
              <a:defRPr/>
            </a:pPr>
            <a:r>
              <a:rPr lang="en-US" sz="800" dirty="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a:solidFill>
                  <a:prstClr val="black"/>
                </a:solidFill>
                <a:latin typeface="Arial" panose="020B0604020202020204" pitchFamily="34" charset="0"/>
                <a:cs typeface="Arial" panose="020B0604020202020204" pitchFamily="34" charset="0"/>
              </a:rPr>
              <a:pPr algn="ctr">
                <a:defRPr/>
              </a:pPr>
              <a:t>‹#›</a:t>
            </a:fld>
            <a:r>
              <a:rPr lang="en-US" sz="800" dirty="0">
                <a:solidFill>
                  <a:prstClr val="black"/>
                </a:solidFill>
                <a:latin typeface="Arial" panose="020B0604020202020204" pitchFamily="34" charset="0"/>
                <a:cs typeface="Arial" panose="020B0604020202020204" pitchFamily="34" charset="0"/>
              </a:rPr>
              <a:t> of </a:t>
            </a:r>
            <a:r>
              <a:rPr lang="en-US" sz="800" dirty="0" smtClean="0">
                <a:solidFill>
                  <a:prstClr val="black"/>
                </a:solidFill>
                <a:latin typeface="Arial" panose="020B0604020202020204" pitchFamily="34" charset="0"/>
                <a:cs typeface="Arial" panose="020B0604020202020204" pitchFamily="34" charset="0"/>
              </a:rPr>
              <a:t>8</a:t>
            </a:r>
            <a:endParaRPr lang="en-US" sz="800" dirty="0">
              <a:solidFill>
                <a:prstClr val="black"/>
              </a:solidFill>
              <a:latin typeface="Arial" panose="020B0604020202020204" pitchFamily="34" charset="0"/>
              <a:cs typeface="Arial" panose="020B0604020202020204" pitchFamily="34" charset="0"/>
            </a:endParaRPr>
          </a:p>
        </p:txBody>
      </p:sp>
      <p:sp>
        <p:nvSpPr>
          <p:cNvPr id="11" name="TextBox 10"/>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endParaRPr lang="en-US" sz="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2694004"/>
      </p:ext>
    </p:extLst>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7"/>
          <a:srcRect t="-1" b="11873"/>
          <a:stretch/>
        </p:blipFill>
        <p:spPr>
          <a:xfrm>
            <a:off x="0" y="5873086"/>
            <a:ext cx="12192000" cy="984914"/>
          </a:xfrm>
          <a:prstGeom prst="rect">
            <a:avLst/>
          </a:prstGeom>
        </p:spPr>
      </p:pic>
      <p:pic>
        <p:nvPicPr>
          <p:cNvPr id="15" name="Picture 14"/>
          <p:cNvPicPr>
            <a:picLocks noChangeAspect="1"/>
          </p:cNvPicPr>
          <p:nvPr userDrawn="1"/>
        </p:nvPicPr>
        <p:blipFill rotWithShape="1">
          <a:blip r:embed="rId8"/>
          <a:srcRect t="28484" b="-1"/>
          <a:stretch/>
        </p:blipFill>
        <p:spPr>
          <a:xfrm>
            <a:off x="0" y="1"/>
            <a:ext cx="12192000" cy="896685"/>
          </a:xfrm>
          <a:prstGeom prst="rect">
            <a:avLst/>
          </a:prstGeom>
        </p:spPr>
      </p:pic>
      <p:grpSp>
        <p:nvGrpSpPr>
          <p:cNvPr id="4" name="Group 3"/>
          <p:cNvGrpSpPr/>
          <p:nvPr userDrawn="1"/>
        </p:nvGrpSpPr>
        <p:grpSpPr>
          <a:xfrm>
            <a:off x="10775068" y="6080974"/>
            <a:ext cx="1274904" cy="463336"/>
            <a:chOff x="8081301" y="6080974"/>
            <a:chExt cx="956178" cy="463336"/>
          </a:xfrm>
        </p:grpSpPr>
        <p:grpSp>
          <p:nvGrpSpPr>
            <p:cNvPr id="11" name="Group 10"/>
            <p:cNvGrpSpPr/>
            <p:nvPr userDrawn="1"/>
          </p:nvGrpSpPr>
          <p:grpSpPr>
            <a:xfrm>
              <a:off x="8511257" y="6080974"/>
              <a:ext cx="526222" cy="435185"/>
              <a:chOff x="8503764" y="6062881"/>
              <a:chExt cx="526222" cy="435185"/>
            </a:xfrm>
          </p:grpSpPr>
          <p:cxnSp>
            <p:nvCxnSpPr>
              <p:cNvPr id="13" name="Straight Connector 12"/>
              <p:cNvCxnSpPr/>
              <p:nvPr/>
            </p:nvCxnSpPr>
            <p:spPr>
              <a:xfrm>
                <a:off x="8503764" y="6062881"/>
                <a:ext cx="0" cy="435185"/>
              </a:xfrm>
              <a:prstGeom prst="line">
                <a:avLst/>
              </a:prstGeom>
              <a:ln w="9525" cmpd="sng">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IMCOM.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5280" y="6062881"/>
                <a:ext cx="444706" cy="414134"/>
              </a:xfrm>
              <a:prstGeom prst="rect">
                <a:avLst/>
              </a:prstGeom>
            </p:spPr>
          </p:pic>
        </p:grpSp>
        <p:pic>
          <p:nvPicPr>
            <p:cNvPr id="3" name="Picture 2"/>
            <p:cNvPicPr>
              <a:picLocks noChangeAspect="1"/>
            </p:cNvPicPr>
            <p:nvPr userDrawn="1"/>
          </p:nvPicPr>
          <p:blipFill>
            <a:blip r:embed="rId10"/>
            <a:stretch>
              <a:fillRect/>
            </a:stretch>
          </p:blipFill>
          <p:spPr>
            <a:xfrm>
              <a:off x="8081301" y="6080974"/>
              <a:ext cx="341406" cy="463336"/>
            </a:xfrm>
            <a:prstGeom prst="rect">
              <a:avLst/>
            </a:prstGeom>
          </p:spPr>
        </p:pic>
      </p:grpSp>
      <p:sp>
        <p:nvSpPr>
          <p:cNvPr id="23" name="Rectangle 22"/>
          <p:cNvSpPr/>
          <p:nvPr userDrawn="1"/>
        </p:nvSpPr>
        <p:spPr>
          <a:xfrm>
            <a:off x="0" y="6644011"/>
            <a:ext cx="5054885"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Lawrence L. Brown / DHR, ASD / 644-4346 / Lawrence.l.brown.civ@mail.mil</a:t>
            </a:r>
          </a:p>
        </p:txBody>
      </p:sp>
      <p:sp>
        <p:nvSpPr>
          <p:cNvPr id="24" name="TextBox 23"/>
          <p:cNvSpPr txBox="1"/>
          <p:nvPr userDrawn="1"/>
        </p:nvSpPr>
        <p:spPr>
          <a:xfrm>
            <a:off x="4456689" y="6530501"/>
            <a:ext cx="3200400" cy="338554"/>
          </a:xfrm>
          <a:prstGeom prst="rect">
            <a:avLst/>
          </a:prstGeom>
          <a:noFill/>
        </p:spPr>
        <p:txBody>
          <a:bodyPr wrap="square" rtlCol="0">
            <a:spAutoFit/>
          </a:bodyPr>
          <a:lstStyle/>
          <a:p>
            <a:pPr algn="ctr">
              <a:defRPr/>
            </a:pPr>
            <a:r>
              <a:rPr lang="en-US" sz="800" dirty="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a:solidFill>
                  <a:prstClr val="black"/>
                </a:solidFill>
                <a:latin typeface="Arial" panose="020B0604020202020204" pitchFamily="34" charset="0"/>
                <a:cs typeface="Arial" panose="020B0604020202020204" pitchFamily="34" charset="0"/>
              </a:rPr>
              <a:pPr algn="ctr">
                <a:defRPr/>
              </a:pPr>
              <a:t>‹#›</a:t>
            </a:fld>
            <a:r>
              <a:rPr lang="en-US" sz="800" dirty="0">
                <a:solidFill>
                  <a:prstClr val="black"/>
                </a:solidFill>
                <a:latin typeface="Arial" panose="020B0604020202020204" pitchFamily="34" charset="0"/>
                <a:cs typeface="Arial" panose="020B0604020202020204" pitchFamily="34" charset="0"/>
              </a:rPr>
              <a:t> of  </a:t>
            </a:r>
            <a:r>
              <a:rPr lang="en-US" sz="800" dirty="0" smtClean="0">
                <a:solidFill>
                  <a:prstClr val="black"/>
                </a:solidFill>
                <a:latin typeface="Arial" panose="020B0604020202020204" pitchFamily="34" charset="0"/>
                <a:cs typeface="Arial" panose="020B0604020202020204" pitchFamily="34" charset="0"/>
              </a:rPr>
              <a:t>8</a:t>
            </a:r>
            <a:endParaRPr lang="en-US" sz="800" dirty="0">
              <a:solidFill>
                <a:prstClr val="black"/>
              </a:solidFill>
              <a:latin typeface="Arial" panose="020B0604020202020204" pitchFamily="34" charset="0"/>
              <a:cs typeface="Arial" panose="020B0604020202020204" pitchFamily="34" charset="0"/>
            </a:endParaRPr>
          </a:p>
        </p:txBody>
      </p:sp>
      <p:sp>
        <p:nvSpPr>
          <p:cNvPr id="25" name="TextBox 24"/>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endParaRPr lang="en-US" sz="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9056560"/>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7"/>
          <a:srcRect t="-1" b="11873"/>
          <a:stretch/>
        </p:blipFill>
        <p:spPr>
          <a:xfrm>
            <a:off x="0" y="5873086"/>
            <a:ext cx="12192000" cy="984914"/>
          </a:xfrm>
          <a:prstGeom prst="rect">
            <a:avLst/>
          </a:prstGeom>
        </p:spPr>
      </p:pic>
      <p:pic>
        <p:nvPicPr>
          <p:cNvPr id="15" name="Picture 14"/>
          <p:cNvPicPr>
            <a:picLocks noChangeAspect="1"/>
          </p:cNvPicPr>
          <p:nvPr userDrawn="1"/>
        </p:nvPicPr>
        <p:blipFill rotWithShape="1">
          <a:blip r:embed="rId8"/>
          <a:srcRect t="28484" b="-1"/>
          <a:stretch/>
        </p:blipFill>
        <p:spPr>
          <a:xfrm>
            <a:off x="0" y="1"/>
            <a:ext cx="12192000" cy="896685"/>
          </a:xfrm>
          <a:prstGeom prst="rect">
            <a:avLst/>
          </a:prstGeom>
        </p:spPr>
      </p:pic>
      <p:grpSp>
        <p:nvGrpSpPr>
          <p:cNvPr id="4" name="Group 3"/>
          <p:cNvGrpSpPr/>
          <p:nvPr userDrawn="1"/>
        </p:nvGrpSpPr>
        <p:grpSpPr>
          <a:xfrm>
            <a:off x="10775068" y="6080974"/>
            <a:ext cx="1274904" cy="463336"/>
            <a:chOff x="8081301" y="6080974"/>
            <a:chExt cx="956178" cy="463336"/>
          </a:xfrm>
        </p:grpSpPr>
        <p:grpSp>
          <p:nvGrpSpPr>
            <p:cNvPr id="11" name="Group 10"/>
            <p:cNvGrpSpPr/>
            <p:nvPr userDrawn="1"/>
          </p:nvGrpSpPr>
          <p:grpSpPr>
            <a:xfrm>
              <a:off x="8511257" y="6080974"/>
              <a:ext cx="526222" cy="435185"/>
              <a:chOff x="8503764" y="6062881"/>
              <a:chExt cx="526222" cy="435185"/>
            </a:xfrm>
          </p:grpSpPr>
          <p:cxnSp>
            <p:nvCxnSpPr>
              <p:cNvPr id="13" name="Straight Connector 12"/>
              <p:cNvCxnSpPr/>
              <p:nvPr/>
            </p:nvCxnSpPr>
            <p:spPr>
              <a:xfrm>
                <a:off x="8503764" y="6062881"/>
                <a:ext cx="0" cy="435185"/>
              </a:xfrm>
              <a:prstGeom prst="line">
                <a:avLst/>
              </a:prstGeom>
              <a:ln w="9525" cmpd="sng">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IMCOM.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5280" y="6062881"/>
                <a:ext cx="444706" cy="414134"/>
              </a:xfrm>
              <a:prstGeom prst="rect">
                <a:avLst/>
              </a:prstGeom>
            </p:spPr>
          </p:pic>
        </p:grpSp>
        <p:pic>
          <p:nvPicPr>
            <p:cNvPr id="3" name="Picture 2"/>
            <p:cNvPicPr>
              <a:picLocks noChangeAspect="1"/>
            </p:cNvPicPr>
            <p:nvPr userDrawn="1"/>
          </p:nvPicPr>
          <p:blipFill>
            <a:blip r:embed="rId10"/>
            <a:stretch>
              <a:fillRect/>
            </a:stretch>
          </p:blipFill>
          <p:spPr>
            <a:xfrm>
              <a:off x="8081301" y="6080974"/>
              <a:ext cx="341406" cy="463336"/>
            </a:xfrm>
            <a:prstGeom prst="rect">
              <a:avLst/>
            </a:prstGeom>
          </p:spPr>
        </p:pic>
      </p:grpSp>
      <p:sp>
        <p:nvSpPr>
          <p:cNvPr id="23" name="Rectangle 22"/>
          <p:cNvSpPr/>
          <p:nvPr userDrawn="1"/>
        </p:nvSpPr>
        <p:spPr>
          <a:xfrm>
            <a:off x="0" y="6644011"/>
            <a:ext cx="5054885"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Lawrence L. Brown / DHR, ASD / 644-4346 / Lawrence.l.brown.civ@mail.mil</a:t>
            </a:r>
          </a:p>
        </p:txBody>
      </p:sp>
      <p:sp>
        <p:nvSpPr>
          <p:cNvPr id="24" name="TextBox 23"/>
          <p:cNvSpPr txBox="1"/>
          <p:nvPr userDrawn="1"/>
        </p:nvSpPr>
        <p:spPr>
          <a:xfrm>
            <a:off x="4489940" y="6520901"/>
            <a:ext cx="3200400" cy="338554"/>
          </a:xfrm>
          <a:prstGeom prst="rect">
            <a:avLst/>
          </a:prstGeom>
          <a:noFill/>
        </p:spPr>
        <p:txBody>
          <a:bodyPr wrap="square" rtlCol="0">
            <a:spAutoFit/>
          </a:bodyPr>
          <a:lstStyle/>
          <a:p>
            <a:pPr algn="ctr">
              <a:defRPr/>
            </a:pPr>
            <a:r>
              <a:rPr lang="en-US" sz="800" dirty="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a:solidFill>
                  <a:prstClr val="black"/>
                </a:solidFill>
                <a:latin typeface="Arial" panose="020B0604020202020204" pitchFamily="34" charset="0"/>
                <a:cs typeface="Arial" panose="020B0604020202020204" pitchFamily="34" charset="0"/>
              </a:rPr>
              <a:pPr algn="ctr">
                <a:defRPr/>
              </a:pPr>
              <a:t>‹#›</a:t>
            </a:fld>
            <a:r>
              <a:rPr lang="en-US" sz="800" dirty="0">
                <a:solidFill>
                  <a:prstClr val="black"/>
                </a:solidFill>
                <a:latin typeface="Arial" panose="020B0604020202020204" pitchFamily="34" charset="0"/>
                <a:cs typeface="Arial" panose="020B0604020202020204" pitchFamily="34" charset="0"/>
              </a:rPr>
              <a:t> of  </a:t>
            </a:r>
            <a:r>
              <a:rPr lang="en-US" sz="800" dirty="0" smtClean="0">
                <a:solidFill>
                  <a:prstClr val="black"/>
                </a:solidFill>
                <a:latin typeface="Arial" panose="020B0604020202020204" pitchFamily="34" charset="0"/>
                <a:cs typeface="Arial" panose="020B0604020202020204" pitchFamily="34" charset="0"/>
              </a:rPr>
              <a:t>8</a:t>
            </a:r>
            <a:endParaRPr lang="en-US" sz="800" dirty="0">
              <a:solidFill>
                <a:prstClr val="black"/>
              </a:solidFill>
              <a:latin typeface="Arial" panose="020B0604020202020204" pitchFamily="34" charset="0"/>
              <a:cs typeface="Arial" panose="020B0604020202020204" pitchFamily="34" charset="0"/>
            </a:endParaRPr>
          </a:p>
        </p:txBody>
      </p:sp>
      <p:sp>
        <p:nvSpPr>
          <p:cNvPr id="25" name="TextBox 24"/>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p>
        </p:txBody>
      </p:sp>
    </p:spTree>
    <p:extLst>
      <p:ext uri="{BB962C8B-B14F-4D97-AF65-F5344CB8AC3E}">
        <p14:creationId xmlns:p14="http://schemas.microsoft.com/office/powerpoint/2010/main" val="3901473016"/>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8" name="Picture 27"/>
          <p:cNvPicPr>
            <a:picLocks noChangeAspect="1"/>
          </p:cNvPicPr>
          <p:nvPr userDrawn="1"/>
        </p:nvPicPr>
        <p:blipFill rotWithShape="1">
          <a:blip r:embed="rId3"/>
          <a:srcRect t="44063" b="11873"/>
          <a:stretch/>
        </p:blipFill>
        <p:spPr>
          <a:xfrm flipV="1">
            <a:off x="0" y="6365544"/>
            <a:ext cx="12192000" cy="492457"/>
          </a:xfrm>
          <a:prstGeom prst="rect">
            <a:avLst/>
          </a:prstGeom>
        </p:spPr>
      </p:pic>
      <p:pic>
        <p:nvPicPr>
          <p:cNvPr id="23" name="Picture 22"/>
          <p:cNvPicPr>
            <a:picLocks noChangeAspect="1"/>
          </p:cNvPicPr>
          <p:nvPr userDrawn="1"/>
        </p:nvPicPr>
        <p:blipFill rotWithShape="1">
          <a:blip r:embed="rId3"/>
          <a:srcRect t="-1" b="11873"/>
          <a:stretch/>
        </p:blipFill>
        <p:spPr>
          <a:xfrm flipH="1" flipV="1">
            <a:off x="-11722" y="0"/>
            <a:ext cx="12203723" cy="984914"/>
          </a:xfrm>
          <a:prstGeom prst="rect">
            <a:avLst/>
          </a:prstGeom>
        </p:spPr>
      </p:pic>
      <p:sp>
        <p:nvSpPr>
          <p:cNvPr id="30" name="Subtitle 2"/>
          <p:cNvSpPr txBox="1">
            <a:spLocks/>
          </p:cNvSpPr>
          <p:nvPr userDrawn="1"/>
        </p:nvSpPr>
        <p:spPr>
          <a:xfrm>
            <a:off x="-11722" y="4699443"/>
            <a:ext cx="12203723" cy="1411146"/>
          </a:xfrm>
          <a:prstGeom prst="rect">
            <a:avLst/>
          </a:prstGeom>
        </p:spPr>
        <p:txBody>
          <a:bodyPr vert="horz" lIns="91440" tIns="45720" rIns="91440" bIns="45720" rtlCol="0">
            <a:normAutofit fontScale="92500" lnSpcReduction="10000"/>
          </a:bodyPr>
          <a:lstStyle>
            <a:lvl1pPr marL="0" indent="0" algn="ctr" defTabSz="457200" rtl="0" eaLnBrk="1" latinLnBrk="0" hangingPunct="1">
              <a:spcBef>
                <a:spcPct val="20000"/>
              </a:spcBef>
              <a:buFont typeface="Arial"/>
              <a:buNone/>
              <a:defRPr sz="3200" kern="1200">
                <a:solidFill>
                  <a:schemeClr val="tx1">
                    <a:tint val="75000"/>
                  </a:schemeClr>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Arial"/>
                <a:ea typeface="+mn-ea"/>
                <a:cs typeface="Arial"/>
              </a:defRPr>
            </a:lvl2pPr>
            <a:lvl3pPr marL="914400" indent="0" algn="ctr" defTabSz="457200" rtl="0" eaLnBrk="1" latinLnBrk="0" hangingPunct="1">
              <a:spcBef>
                <a:spcPct val="20000"/>
              </a:spcBef>
              <a:buFont typeface="Arial"/>
              <a:buNone/>
              <a:defRPr sz="2400" kern="1200">
                <a:solidFill>
                  <a:schemeClr val="tx1">
                    <a:tint val="75000"/>
                  </a:schemeClr>
                </a:solidFill>
                <a:latin typeface="Arial"/>
                <a:ea typeface="+mn-ea"/>
                <a:cs typeface="Arial"/>
              </a:defRPr>
            </a:lvl3pPr>
            <a:lvl4pPr marL="13716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4pPr>
            <a:lvl5pPr marL="1828800" indent="0" algn="ctr" defTabSz="457200" rtl="0" eaLnBrk="1" latinLnBrk="0" hangingPunct="1">
              <a:spcBef>
                <a:spcPct val="20000"/>
              </a:spcBef>
              <a:buFont typeface="Arial"/>
              <a:buNone/>
              <a:defRPr sz="20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defRPr/>
            </a:pPr>
            <a:r>
              <a:rPr lang="en-US" sz="1800" dirty="0" smtClean="0">
                <a:solidFill>
                  <a:srgbClr val="A5A5A5">
                    <a:lumMod val="75000"/>
                  </a:srgbClr>
                </a:solidFill>
              </a:rPr>
              <a:t>The United States Army Garrison Okinawa provides quality installation services and support to the Soldiers, Civilians, and Family Members of the United States Army in Okinawa, Japan and installation partners dispersed throughout Okinawa, Japan to ensure mission readiness and the well-being of our community.</a:t>
            </a:r>
          </a:p>
          <a:p>
            <a:pPr>
              <a:defRPr/>
            </a:pPr>
            <a:endParaRPr lang="en-US" sz="1800" dirty="0" smtClean="0">
              <a:solidFill>
                <a:srgbClr val="A5A5A5">
                  <a:lumMod val="75000"/>
                </a:srgbClr>
              </a:solidFill>
            </a:endParaRPr>
          </a:p>
          <a:p>
            <a:pPr>
              <a:defRPr/>
            </a:pPr>
            <a:r>
              <a:rPr lang="en-US" sz="1800" b="1" dirty="0" smtClean="0">
                <a:solidFill>
                  <a:schemeClr val="tx1"/>
                </a:solidFill>
              </a:rPr>
              <a:t>“Set the Standard”</a:t>
            </a:r>
          </a:p>
          <a:p>
            <a:pPr>
              <a:defRPr/>
            </a:pPr>
            <a:endParaRPr lang="en-US" sz="1800" dirty="0" smtClean="0">
              <a:solidFill>
                <a:srgbClr val="A5A5A5">
                  <a:lumMod val="75000"/>
                </a:srgbClr>
              </a:solidFill>
            </a:endParaRPr>
          </a:p>
          <a:p>
            <a:pPr>
              <a:defRPr/>
            </a:pPr>
            <a:endParaRPr lang="en-US" sz="1800" dirty="0">
              <a:solidFill>
                <a:sysClr val="windowText" lastClr="000000">
                  <a:tint val="75000"/>
                </a:sysClr>
              </a:solidFill>
            </a:endParaRPr>
          </a:p>
        </p:txBody>
      </p:sp>
      <p:pic>
        <p:nvPicPr>
          <p:cNvPr id="3" name="Picture 2"/>
          <p:cNvPicPr>
            <a:picLocks noChangeAspect="1"/>
          </p:cNvPicPr>
          <p:nvPr userDrawn="1"/>
        </p:nvPicPr>
        <p:blipFill>
          <a:blip r:embed="rId4"/>
          <a:stretch>
            <a:fillRect/>
          </a:stretch>
        </p:blipFill>
        <p:spPr>
          <a:xfrm>
            <a:off x="215337" y="355317"/>
            <a:ext cx="1276207" cy="463336"/>
          </a:xfrm>
          <a:prstGeom prst="rect">
            <a:avLst/>
          </a:prstGeom>
        </p:spPr>
      </p:pic>
      <p:sp>
        <p:nvSpPr>
          <p:cNvPr id="9" name="Rectangle 8"/>
          <p:cNvSpPr/>
          <p:nvPr userDrawn="1"/>
        </p:nvSpPr>
        <p:spPr>
          <a:xfrm>
            <a:off x="1" y="6644011"/>
            <a:ext cx="5287767"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Lawrence L. Brown / DHR, ASD / 644-4346 / Lawrence.l.brown.civ@mail.mil</a:t>
            </a:r>
          </a:p>
        </p:txBody>
      </p:sp>
      <p:sp>
        <p:nvSpPr>
          <p:cNvPr id="10" name="TextBox 9"/>
          <p:cNvSpPr txBox="1"/>
          <p:nvPr userDrawn="1"/>
        </p:nvSpPr>
        <p:spPr>
          <a:xfrm>
            <a:off x="4489940" y="6520901"/>
            <a:ext cx="3200400" cy="338554"/>
          </a:xfrm>
          <a:prstGeom prst="rect">
            <a:avLst/>
          </a:prstGeom>
          <a:noFill/>
        </p:spPr>
        <p:txBody>
          <a:bodyPr wrap="square" rtlCol="0">
            <a:spAutoFit/>
          </a:bodyPr>
          <a:lstStyle/>
          <a:p>
            <a:pPr algn="ctr">
              <a:defRPr/>
            </a:pPr>
            <a:r>
              <a:rPr lang="en-US" sz="800" dirty="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a:solidFill>
                  <a:prstClr val="black"/>
                </a:solidFill>
                <a:latin typeface="Arial" panose="020B0604020202020204" pitchFamily="34" charset="0"/>
                <a:cs typeface="Arial" panose="020B0604020202020204" pitchFamily="34" charset="0"/>
              </a:rPr>
              <a:pPr algn="ctr">
                <a:defRPr/>
              </a:pPr>
              <a:t>‹#›</a:t>
            </a:fld>
            <a:r>
              <a:rPr lang="en-US" sz="800" dirty="0">
                <a:solidFill>
                  <a:prstClr val="black"/>
                </a:solidFill>
                <a:latin typeface="Arial" panose="020B0604020202020204" pitchFamily="34" charset="0"/>
                <a:cs typeface="Arial" panose="020B0604020202020204" pitchFamily="34" charset="0"/>
              </a:rPr>
              <a:t> of </a:t>
            </a:r>
            <a:r>
              <a:rPr lang="en-US" sz="800" dirty="0" smtClean="0">
                <a:solidFill>
                  <a:prstClr val="black"/>
                </a:solidFill>
                <a:latin typeface="Arial" panose="020B0604020202020204" pitchFamily="34" charset="0"/>
                <a:cs typeface="Arial" panose="020B0604020202020204" pitchFamily="34" charset="0"/>
              </a:rPr>
              <a:t>8</a:t>
            </a:r>
            <a:endParaRPr lang="en-US" sz="800" dirty="0">
              <a:solidFill>
                <a:prstClr val="black"/>
              </a:solidFill>
              <a:latin typeface="Arial" panose="020B0604020202020204" pitchFamily="34" charset="0"/>
              <a:cs typeface="Arial" panose="020B0604020202020204" pitchFamily="34" charset="0"/>
            </a:endParaRPr>
          </a:p>
        </p:txBody>
      </p:sp>
      <p:sp>
        <p:nvSpPr>
          <p:cNvPr id="11" name="TextBox 10"/>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p>
        </p:txBody>
      </p:sp>
    </p:spTree>
    <p:extLst>
      <p:ext uri="{BB962C8B-B14F-4D97-AF65-F5344CB8AC3E}">
        <p14:creationId xmlns:p14="http://schemas.microsoft.com/office/powerpoint/2010/main" val="675885458"/>
      </p:ext>
    </p:extLst>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7"/>
          <a:srcRect t="-1" b="11873"/>
          <a:stretch/>
        </p:blipFill>
        <p:spPr>
          <a:xfrm>
            <a:off x="0" y="5873086"/>
            <a:ext cx="12192000" cy="984914"/>
          </a:xfrm>
          <a:prstGeom prst="rect">
            <a:avLst/>
          </a:prstGeom>
        </p:spPr>
      </p:pic>
      <p:pic>
        <p:nvPicPr>
          <p:cNvPr id="15" name="Picture 14"/>
          <p:cNvPicPr>
            <a:picLocks noChangeAspect="1"/>
          </p:cNvPicPr>
          <p:nvPr userDrawn="1"/>
        </p:nvPicPr>
        <p:blipFill rotWithShape="1">
          <a:blip r:embed="rId8"/>
          <a:srcRect t="28484" b="-1"/>
          <a:stretch/>
        </p:blipFill>
        <p:spPr>
          <a:xfrm>
            <a:off x="0" y="1"/>
            <a:ext cx="12192000" cy="896685"/>
          </a:xfrm>
          <a:prstGeom prst="rect">
            <a:avLst/>
          </a:prstGeom>
        </p:spPr>
      </p:pic>
      <p:grpSp>
        <p:nvGrpSpPr>
          <p:cNvPr id="4" name="Group 3"/>
          <p:cNvGrpSpPr/>
          <p:nvPr userDrawn="1"/>
        </p:nvGrpSpPr>
        <p:grpSpPr>
          <a:xfrm>
            <a:off x="10775068" y="6080974"/>
            <a:ext cx="1274904" cy="463336"/>
            <a:chOff x="8081301" y="6080974"/>
            <a:chExt cx="956178" cy="463336"/>
          </a:xfrm>
        </p:grpSpPr>
        <p:grpSp>
          <p:nvGrpSpPr>
            <p:cNvPr id="11" name="Group 10"/>
            <p:cNvGrpSpPr/>
            <p:nvPr userDrawn="1"/>
          </p:nvGrpSpPr>
          <p:grpSpPr>
            <a:xfrm>
              <a:off x="8511257" y="6080974"/>
              <a:ext cx="526222" cy="435185"/>
              <a:chOff x="8503764" y="6062881"/>
              <a:chExt cx="526222" cy="435185"/>
            </a:xfrm>
          </p:grpSpPr>
          <p:cxnSp>
            <p:nvCxnSpPr>
              <p:cNvPr id="13" name="Straight Connector 12"/>
              <p:cNvCxnSpPr/>
              <p:nvPr/>
            </p:nvCxnSpPr>
            <p:spPr>
              <a:xfrm>
                <a:off x="8503764" y="6062881"/>
                <a:ext cx="0" cy="435185"/>
              </a:xfrm>
              <a:prstGeom prst="line">
                <a:avLst/>
              </a:prstGeom>
              <a:ln w="9525" cmpd="sng">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IMCOM.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5280" y="6062881"/>
                <a:ext cx="444706" cy="414134"/>
              </a:xfrm>
              <a:prstGeom prst="rect">
                <a:avLst/>
              </a:prstGeom>
            </p:spPr>
          </p:pic>
        </p:grpSp>
        <p:pic>
          <p:nvPicPr>
            <p:cNvPr id="3" name="Picture 2"/>
            <p:cNvPicPr>
              <a:picLocks noChangeAspect="1"/>
            </p:cNvPicPr>
            <p:nvPr userDrawn="1"/>
          </p:nvPicPr>
          <p:blipFill>
            <a:blip r:embed="rId10"/>
            <a:stretch>
              <a:fillRect/>
            </a:stretch>
          </p:blipFill>
          <p:spPr>
            <a:xfrm>
              <a:off x="8081301" y="6080974"/>
              <a:ext cx="341406" cy="463336"/>
            </a:xfrm>
            <a:prstGeom prst="rect">
              <a:avLst/>
            </a:prstGeom>
          </p:spPr>
        </p:pic>
      </p:grpSp>
      <p:sp>
        <p:nvSpPr>
          <p:cNvPr id="23" name="Rectangle 22"/>
          <p:cNvSpPr/>
          <p:nvPr userDrawn="1"/>
        </p:nvSpPr>
        <p:spPr>
          <a:xfrm>
            <a:off x="0" y="6644011"/>
            <a:ext cx="5054885"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Lawrence L. Brown / DHR, ASD / 644-4346 / Lawrence.l.brown.civ@mail.mil</a:t>
            </a:r>
          </a:p>
        </p:txBody>
      </p:sp>
      <p:sp>
        <p:nvSpPr>
          <p:cNvPr id="24" name="TextBox 23"/>
          <p:cNvSpPr txBox="1"/>
          <p:nvPr userDrawn="1"/>
        </p:nvSpPr>
        <p:spPr>
          <a:xfrm>
            <a:off x="4489940" y="6520901"/>
            <a:ext cx="3200400" cy="338554"/>
          </a:xfrm>
          <a:prstGeom prst="rect">
            <a:avLst/>
          </a:prstGeom>
          <a:noFill/>
        </p:spPr>
        <p:txBody>
          <a:bodyPr wrap="square" rtlCol="0">
            <a:spAutoFit/>
          </a:bodyPr>
          <a:lstStyle/>
          <a:p>
            <a:pPr algn="ctr">
              <a:defRPr/>
            </a:pPr>
            <a:r>
              <a:rPr lang="en-US" sz="800" dirty="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a:solidFill>
                  <a:prstClr val="black"/>
                </a:solidFill>
                <a:latin typeface="Arial" panose="020B0604020202020204" pitchFamily="34" charset="0"/>
                <a:cs typeface="Arial" panose="020B0604020202020204" pitchFamily="34" charset="0"/>
              </a:rPr>
              <a:pPr algn="ctr">
                <a:defRPr/>
              </a:pPr>
              <a:t>‹#›</a:t>
            </a:fld>
            <a:r>
              <a:rPr lang="en-US" sz="800" dirty="0">
                <a:solidFill>
                  <a:prstClr val="black"/>
                </a:solidFill>
                <a:latin typeface="Arial" panose="020B0604020202020204" pitchFamily="34" charset="0"/>
                <a:cs typeface="Arial" panose="020B0604020202020204" pitchFamily="34" charset="0"/>
              </a:rPr>
              <a:t> of  </a:t>
            </a:r>
            <a:r>
              <a:rPr lang="en-US" sz="800" dirty="0" smtClean="0">
                <a:solidFill>
                  <a:prstClr val="black"/>
                </a:solidFill>
                <a:latin typeface="Arial" panose="020B0604020202020204" pitchFamily="34" charset="0"/>
                <a:cs typeface="Arial" panose="020B0604020202020204" pitchFamily="34" charset="0"/>
              </a:rPr>
              <a:t>8</a:t>
            </a:r>
            <a:endParaRPr lang="en-US" sz="800" dirty="0">
              <a:solidFill>
                <a:prstClr val="black"/>
              </a:solidFill>
              <a:latin typeface="Arial" panose="020B0604020202020204" pitchFamily="34" charset="0"/>
              <a:cs typeface="Arial" panose="020B0604020202020204" pitchFamily="34" charset="0"/>
            </a:endParaRPr>
          </a:p>
        </p:txBody>
      </p:sp>
      <p:sp>
        <p:nvSpPr>
          <p:cNvPr id="25" name="TextBox 24"/>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p>
        </p:txBody>
      </p:sp>
    </p:spTree>
    <p:extLst>
      <p:ext uri="{BB962C8B-B14F-4D97-AF65-F5344CB8AC3E}">
        <p14:creationId xmlns:p14="http://schemas.microsoft.com/office/powerpoint/2010/main" val="427615632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7"/>
          <a:srcRect t="-1" b="11873"/>
          <a:stretch/>
        </p:blipFill>
        <p:spPr>
          <a:xfrm>
            <a:off x="0" y="5873086"/>
            <a:ext cx="12192000" cy="984914"/>
          </a:xfrm>
          <a:prstGeom prst="rect">
            <a:avLst/>
          </a:prstGeom>
        </p:spPr>
      </p:pic>
      <p:pic>
        <p:nvPicPr>
          <p:cNvPr id="15" name="Picture 14"/>
          <p:cNvPicPr>
            <a:picLocks noChangeAspect="1"/>
          </p:cNvPicPr>
          <p:nvPr userDrawn="1"/>
        </p:nvPicPr>
        <p:blipFill rotWithShape="1">
          <a:blip r:embed="rId8"/>
          <a:srcRect t="28484" b="-1"/>
          <a:stretch/>
        </p:blipFill>
        <p:spPr>
          <a:xfrm>
            <a:off x="0" y="1"/>
            <a:ext cx="12192000" cy="896685"/>
          </a:xfrm>
          <a:prstGeom prst="rect">
            <a:avLst/>
          </a:prstGeom>
        </p:spPr>
      </p:pic>
      <p:grpSp>
        <p:nvGrpSpPr>
          <p:cNvPr id="4" name="Group 3"/>
          <p:cNvGrpSpPr/>
          <p:nvPr userDrawn="1"/>
        </p:nvGrpSpPr>
        <p:grpSpPr>
          <a:xfrm>
            <a:off x="10775068" y="6080974"/>
            <a:ext cx="1274904" cy="463336"/>
            <a:chOff x="8081301" y="6080974"/>
            <a:chExt cx="956178" cy="463336"/>
          </a:xfrm>
        </p:grpSpPr>
        <p:grpSp>
          <p:nvGrpSpPr>
            <p:cNvPr id="11" name="Group 10"/>
            <p:cNvGrpSpPr/>
            <p:nvPr userDrawn="1"/>
          </p:nvGrpSpPr>
          <p:grpSpPr>
            <a:xfrm>
              <a:off x="8511257" y="6080974"/>
              <a:ext cx="526222" cy="435185"/>
              <a:chOff x="8503764" y="6062881"/>
              <a:chExt cx="526222" cy="435185"/>
            </a:xfrm>
          </p:grpSpPr>
          <p:cxnSp>
            <p:nvCxnSpPr>
              <p:cNvPr id="13" name="Straight Connector 12"/>
              <p:cNvCxnSpPr/>
              <p:nvPr/>
            </p:nvCxnSpPr>
            <p:spPr>
              <a:xfrm>
                <a:off x="8503764" y="6062881"/>
                <a:ext cx="0" cy="435185"/>
              </a:xfrm>
              <a:prstGeom prst="line">
                <a:avLst/>
              </a:prstGeom>
              <a:ln w="9525" cmpd="sng">
                <a:solidFill>
                  <a:schemeClr val="tx1">
                    <a:lumMod val="65000"/>
                    <a:lumOff val="35000"/>
                  </a:schemeClr>
                </a:solidFill>
              </a:ln>
              <a:effectLst/>
            </p:spPr>
            <p:style>
              <a:lnRef idx="2">
                <a:schemeClr val="accent1"/>
              </a:lnRef>
              <a:fillRef idx="0">
                <a:schemeClr val="accent1"/>
              </a:fillRef>
              <a:effectRef idx="1">
                <a:schemeClr val="accent1"/>
              </a:effectRef>
              <a:fontRef idx="minor">
                <a:schemeClr val="tx1"/>
              </a:fontRef>
            </p:style>
          </p:cxnSp>
          <p:pic>
            <p:nvPicPr>
              <p:cNvPr id="14" name="Picture 13" descr="IMCOM.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85280" y="6062881"/>
                <a:ext cx="444706" cy="414134"/>
              </a:xfrm>
              <a:prstGeom prst="rect">
                <a:avLst/>
              </a:prstGeom>
            </p:spPr>
          </p:pic>
        </p:grpSp>
        <p:pic>
          <p:nvPicPr>
            <p:cNvPr id="3" name="Picture 2"/>
            <p:cNvPicPr>
              <a:picLocks noChangeAspect="1"/>
            </p:cNvPicPr>
            <p:nvPr userDrawn="1"/>
          </p:nvPicPr>
          <p:blipFill>
            <a:blip r:embed="rId10"/>
            <a:stretch>
              <a:fillRect/>
            </a:stretch>
          </p:blipFill>
          <p:spPr>
            <a:xfrm>
              <a:off x="8081301" y="6080974"/>
              <a:ext cx="341406" cy="463336"/>
            </a:xfrm>
            <a:prstGeom prst="rect">
              <a:avLst/>
            </a:prstGeom>
          </p:spPr>
        </p:pic>
      </p:grpSp>
      <p:sp>
        <p:nvSpPr>
          <p:cNvPr id="23" name="Rectangle 22"/>
          <p:cNvSpPr/>
          <p:nvPr userDrawn="1"/>
        </p:nvSpPr>
        <p:spPr>
          <a:xfrm>
            <a:off x="0" y="6644011"/>
            <a:ext cx="5054885" cy="215444"/>
          </a:xfrm>
          <a:prstGeom prst="rect">
            <a:avLst/>
          </a:prstGeom>
        </p:spPr>
        <p:txBody>
          <a:bodyPr wrap="square">
            <a:spAutoFit/>
          </a:bodyPr>
          <a:lstStyle/>
          <a:p>
            <a:pPr defTabSz="457200" fontAlgn="base">
              <a:spcBef>
                <a:spcPct val="0"/>
              </a:spcBef>
              <a:spcAft>
                <a:spcPct val="0"/>
              </a:spcAft>
            </a:pPr>
            <a:r>
              <a:rPr lang="en-US" sz="800" dirty="0" smtClean="0">
                <a:solidFill>
                  <a:prstClr val="black"/>
                </a:solidFill>
                <a:latin typeface="Arial" charset="0"/>
                <a:cs typeface="Arial" charset="0"/>
              </a:rPr>
              <a:t>Lawrence L. Brown / DHR, ASD / 644-4346 / Lawrence.l.brown.civ@mail.mil</a:t>
            </a:r>
          </a:p>
        </p:txBody>
      </p:sp>
      <p:sp>
        <p:nvSpPr>
          <p:cNvPr id="24" name="TextBox 23"/>
          <p:cNvSpPr txBox="1"/>
          <p:nvPr userDrawn="1"/>
        </p:nvSpPr>
        <p:spPr>
          <a:xfrm>
            <a:off x="4489940" y="6520901"/>
            <a:ext cx="3200400" cy="338554"/>
          </a:xfrm>
          <a:prstGeom prst="rect">
            <a:avLst/>
          </a:prstGeom>
          <a:noFill/>
        </p:spPr>
        <p:txBody>
          <a:bodyPr wrap="square" rtlCol="0">
            <a:spAutoFit/>
          </a:bodyPr>
          <a:lstStyle/>
          <a:p>
            <a:pPr algn="ctr">
              <a:defRPr/>
            </a:pPr>
            <a:r>
              <a:rPr lang="en-US" sz="800" dirty="0" smtClean="0">
                <a:solidFill>
                  <a:prstClr val="black"/>
                </a:solidFill>
                <a:latin typeface="Arial" panose="020B0604020202020204" pitchFamily="34" charset="0"/>
                <a:cs typeface="Arial" panose="020B0604020202020204" pitchFamily="34" charset="0"/>
              </a:rPr>
              <a:t>UNCLASSIFIED</a:t>
            </a:r>
          </a:p>
          <a:p>
            <a:pPr algn="ctr">
              <a:defRPr/>
            </a:pPr>
            <a:fld id="{CF4C318D-DFA6-44A0-90B0-ABFCB78A54B4}" type="slidenum">
              <a:rPr lang="en-US" sz="800" smtClean="0">
                <a:solidFill>
                  <a:prstClr val="black"/>
                </a:solidFill>
                <a:latin typeface="Arial" panose="020B0604020202020204" pitchFamily="34" charset="0"/>
                <a:cs typeface="Arial" panose="020B0604020202020204" pitchFamily="34" charset="0"/>
              </a:rPr>
              <a:pPr algn="ctr">
                <a:defRPr/>
              </a:pPr>
              <a:t>‹#›</a:t>
            </a:fld>
            <a:r>
              <a:rPr lang="en-US" sz="800" dirty="0" smtClean="0">
                <a:solidFill>
                  <a:prstClr val="black"/>
                </a:solidFill>
                <a:latin typeface="Arial" panose="020B0604020202020204" pitchFamily="34" charset="0"/>
                <a:cs typeface="Arial" panose="020B0604020202020204" pitchFamily="34" charset="0"/>
              </a:rPr>
              <a:t> of 8</a:t>
            </a:r>
            <a:endParaRPr lang="en-US" sz="800" dirty="0">
              <a:solidFill>
                <a:prstClr val="black"/>
              </a:solidFill>
              <a:latin typeface="Arial" panose="020B0604020202020204" pitchFamily="34" charset="0"/>
              <a:cs typeface="Arial" panose="020B0604020202020204" pitchFamily="34" charset="0"/>
            </a:endParaRPr>
          </a:p>
        </p:txBody>
      </p:sp>
      <p:sp>
        <p:nvSpPr>
          <p:cNvPr id="25" name="TextBox 24"/>
          <p:cNvSpPr txBox="1"/>
          <p:nvPr userDrawn="1"/>
        </p:nvSpPr>
        <p:spPr>
          <a:xfrm>
            <a:off x="8991601" y="6644011"/>
            <a:ext cx="3200400" cy="215444"/>
          </a:xfrm>
          <a:prstGeom prst="rect">
            <a:avLst/>
          </a:prstGeom>
          <a:noFill/>
        </p:spPr>
        <p:txBody>
          <a:bodyPr wrap="square" rtlCol="0">
            <a:spAutoFit/>
          </a:bodyPr>
          <a:lstStyle/>
          <a:p>
            <a:pPr algn="r"/>
            <a:r>
              <a:rPr lang="en-US" sz="800" dirty="0" smtClean="0">
                <a:solidFill>
                  <a:prstClr val="black"/>
                </a:solidFill>
                <a:latin typeface="Arial" panose="020B0604020202020204" pitchFamily="34" charset="0"/>
                <a:cs typeface="Arial" panose="020B0604020202020204" pitchFamily="34" charset="0"/>
              </a:rPr>
              <a:t>14Feb19</a:t>
            </a:r>
          </a:p>
        </p:txBody>
      </p:sp>
    </p:spTree>
    <p:extLst>
      <p:ext uri="{BB962C8B-B14F-4D97-AF65-F5344CB8AC3E}">
        <p14:creationId xmlns:p14="http://schemas.microsoft.com/office/powerpoint/2010/main" val="4021830331"/>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hyperlink" Target="mailto:usarmy.zama.imcom.mbx.usag-japan-record-manager@mail.mil"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524002" y="2179503"/>
            <a:ext cx="9143999" cy="1004661"/>
          </a:xfrm>
          <a:prstGeom prst="rect">
            <a:avLst/>
          </a:prstGeom>
        </p:spPr>
        <p:txBody>
          <a:bodyPr vert="horz" lIns="91440" tIns="45720" rIns="91440" bIns="45720" rtlCol="0" anchor="ctr">
            <a:normAutofit fontScale="92500" lnSpcReduction="10000"/>
          </a:bodyPr>
          <a:lstStyle>
            <a:lvl1pPr algn="ctr" defTabSz="457200" rtl="0" eaLnBrk="1" latinLnBrk="0" hangingPunct="1">
              <a:spcBef>
                <a:spcPct val="0"/>
              </a:spcBef>
              <a:buNone/>
              <a:defRPr sz="4400" kern="1200">
                <a:solidFill>
                  <a:schemeClr val="tx1"/>
                </a:solidFill>
                <a:latin typeface="Arial"/>
                <a:ea typeface="+mj-ea"/>
                <a:cs typeface="Arial"/>
              </a:defRPr>
            </a:lvl1pPr>
          </a:lstStyle>
          <a:p>
            <a:pPr>
              <a:defRPr/>
            </a:pPr>
            <a:r>
              <a:rPr lang="en-US" sz="3600" b="1" dirty="0" smtClean="0">
                <a:solidFill>
                  <a:sysClr val="windowText" lastClr="000000"/>
                </a:solidFill>
              </a:rPr>
              <a:t>Garrison Okinawa Departing Soldiers </a:t>
            </a:r>
            <a:r>
              <a:rPr lang="en-US" sz="3600" b="1" dirty="0">
                <a:solidFill>
                  <a:sysClr val="windowText" lastClr="000000"/>
                </a:solidFill>
              </a:rPr>
              <a:t>and Civilians Records Management Brief</a:t>
            </a:r>
          </a:p>
        </p:txBody>
      </p:sp>
      <p:sp>
        <p:nvSpPr>
          <p:cNvPr id="7" name="TextBox 6"/>
          <p:cNvSpPr txBox="1"/>
          <p:nvPr/>
        </p:nvSpPr>
        <p:spPr>
          <a:xfrm>
            <a:off x="1515210" y="3113850"/>
            <a:ext cx="9152791" cy="1200329"/>
          </a:xfrm>
          <a:prstGeom prst="rect">
            <a:avLst/>
          </a:prstGeom>
          <a:noFill/>
        </p:spPr>
        <p:txBody>
          <a:bodyPr wrap="square" rtlCol="0">
            <a:spAutoFit/>
          </a:bodyPr>
          <a:lstStyle/>
          <a:p>
            <a:pPr algn="ctr" defTabSz="457200"/>
            <a:endParaRPr lang="en-US" sz="2400" dirty="0" smtClean="0">
              <a:solidFill>
                <a:prstClr val="black"/>
              </a:solidFill>
              <a:latin typeface="Arial"/>
              <a:cs typeface="Arial"/>
            </a:endParaRPr>
          </a:p>
          <a:p>
            <a:pPr algn="ctr" defTabSz="457200"/>
            <a:r>
              <a:rPr lang="en-US" sz="2400" dirty="0" smtClean="0">
                <a:solidFill>
                  <a:prstClr val="black"/>
                </a:solidFill>
                <a:latin typeface="Arial"/>
                <a:cs typeface="Arial"/>
              </a:rPr>
              <a:t>Lawrence L. Brown</a:t>
            </a:r>
            <a:endParaRPr lang="en-US" sz="2400" dirty="0">
              <a:solidFill>
                <a:prstClr val="black"/>
              </a:solidFill>
              <a:latin typeface="Arial"/>
              <a:cs typeface="Arial"/>
            </a:endParaRPr>
          </a:p>
          <a:p>
            <a:pPr algn="ctr" defTabSz="457200"/>
            <a:endParaRPr lang="en-US" sz="2400" dirty="0">
              <a:solidFill>
                <a:prstClr val="black"/>
              </a:solidFill>
              <a:latin typeface="Arial"/>
              <a:cs typeface="Arial"/>
            </a:endParaRPr>
          </a:p>
        </p:txBody>
      </p:sp>
    </p:spTree>
    <p:extLst>
      <p:ext uri="{BB962C8B-B14F-4D97-AF65-F5344CB8AC3E}">
        <p14:creationId xmlns:p14="http://schemas.microsoft.com/office/powerpoint/2010/main" val="2450077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143000"/>
            <a:ext cx="8839200" cy="3662541"/>
          </a:xfrm>
          <a:prstGeom prst="rect">
            <a:avLst/>
          </a:prstGeom>
          <a:noFill/>
        </p:spPr>
        <p:txBody>
          <a:bodyPr wrap="square" rtlCol="0">
            <a:spAutoFit/>
          </a:bodyPr>
          <a:lstStyle/>
          <a:p>
            <a:endParaRPr lang="en-US" b="1" dirty="0">
              <a:solidFill>
                <a:prstClr val="black"/>
              </a:solidFill>
            </a:endParaRPr>
          </a:p>
          <a:p>
            <a:pPr marL="342900" indent="-342900">
              <a:buFont typeface="Wingdings" panose="05000000000000000000" pitchFamily="2" charset="2"/>
              <a:buChar char="Ø"/>
            </a:pPr>
            <a:r>
              <a:rPr lang="en-US" sz="2400" dirty="0" smtClean="0">
                <a:solidFill>
                  <a:prstClr val="black"/>
                </a:solidFill>
                <a:latin typeface="Arial" panose="020B0604020202020204" pitchFamily="34" charset="0"/>
                <a:cs typeface="Arial" panose="020B0604020202020204" pitchFamily="34" charset="0"/>
              </a:rPr>
              <a:t>Purpose</a:t>
            </a: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smtClean="0">
                <a:solidFill>
                  <a:prstClr val="black"/>
                </a:solidFill>
                <a:latin typeface="Arial" panose="020B0604020202020204" pitchFamily="34" charset="0"/>
                <a:cs typeface="Arial" panose="020B0604020202020204" pitchFamily="34" charset="0"/>
              </a:rPr>
              <a:t>Records Management Procedures for Departing </a:t>
            </a: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smtClean="0">
                <a:solidFill>
                  <a:prstClr val="black"/>
                </a:solidFill>
                <a:latin typeface="Arial" panose="020B0604020202020204" pitchFamily="34" charset="0"/>
                <a:cs typeface="Arial" panose="020B0604020202020204" pitchFamily="34" charset="0"/>
              </a:rPr>
              <a:t>Garrison Japan</a:t>
            </a:r>
            <a:r>
              <a:rPr lang="en-US" sz="2400" dirty="0">
                <a:solidFill>
                  <a:prstClr val="black"/>
                </a:solidFill>
                <a:latin typeface="Arial" panose="020B0604020202020204" pitchFamily="34" charset="0"/>
                <a:cs typeface="Arial" panose="020B0604020202020204" pitchFamily="34" charset="0"/>
              </a:rPr>
              <a:t> </a:t>
            </a:r>
            <a:r>
              <a:rPr lang="en-US" sz="2400" dirty="0" smtClean="0">
                <a:solidFill>
                  <a:prstClr val="black"/>
                </a:solidFill>
                <a:latin typeface="Arial" panose="020B0604020202020204" pitchFamily="34" charset="0"/>
                <a:cs typeface="Arial" panose="020B0604020202020204" pitchFamily="34" charset="0"/>
              </a:rPr>
              <a:t>Points of Contact</a:t>
            </a: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400" dirty="0">
              <a:solidFill>
                <a:prstClr val="black"/>
              </a:solidFill>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smtClean="0">
                <a:solidFill>
                  <a:prstClr val="black"/>
                </a:solidFill>
                <a:latin typeface="Arial" panose="020B0604020202020204" pitchFamily="34" charset="0"/>
                <a:cs typeface="Arial" panose="020B0604020202020204" pitchFamily="34" charset="0"/>
              </a:rPr>
              <a:t>Questions</a:t>
            </a:r>
            <a:endParaRPr lang="en-US" sz="2800" dirty="0">
              <a:solidFill>
                <a:prstClr val="black"/>
              </a:solidFill>
            </a:endParaRPr>
          </a:p>
          <a:p>
            <a:endParaRPr lang="en-US" sz="2800" b="1" dirty="0">
              <a:solidFill>
                <a:prstClr val="black"/>
              </a:solidFill>
            </a:endParaRPr>
          </a:p>
          <a:p>
            <a:r>
              <a:rPr lang="en-US" dirty="0">
                <a:solidFill>
                  <a:prstClr val="black"/>
                </a:solidFill>
              </a:rPr>
              <a:t> </a:t>
            </a:r>
          </a:p>
        </p:txBody>
      </p:sp>
      <p:sp>
        <p:nvSpPr>
          <p:cNvPr id="3" name="TextBox 2"/>
          <p:cNvSpPr txBox="1"/>
          <p:nvPr/>
        </p:nvSpPr>
        <p:spPr>
          <a:xfrm>
            <a:off x="2332476" y="91135"/>
            <a:ext cx="7421124" cy="646331"/>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Agenda</a:t>
            </a:r>
          </a:p>
        </p:txBody>
      </p:sp>
    </p:spTree>
    <p:extLst>
      <p:ext uri="{BB962C8B-B14F-4D97-AF65-F5344CB8AC3E}">
        <p14:creationId xmlns:p14="http://schemas.microsoft.com/office/powerpoint/2010/main" val="1317441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47238" y="737466"/>
            <a:ext cx="8991600" cy="6232475"/>
          </a:xfrm>
          <a:prstGeom prst="rect">
            <a:avLst/>
          </a:prstGeom>
          <a:noFill/>
        </p:spPr>
        <p:txBody>
          <a:bodyPr wrap="square" rtlCol="0">
            <a:spAutoFit/>
          </a:bodyPr>
          <a:lstStyle/>
          <a:p>
            <a:pPr algn="ctr"/>
            <a:endParaRPr lang="en-US" sz="900" b="1" dirty="0"/>
          </a:p>
          <a:p>
            <a:endParaRPr lang="en-US" dirty="0"/>
          </a:p>
          <a:p>
            <a:pPr marL="342900" indent="-342900">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To </a:t>
            </a:r>
            <a:r>
              <a:rPr lang="en-US" sz="2400" dirty="0">
                <a:latin typeface="Arial" panose="020B0604020202020204" pitchFamily="34" charset="0"/>
                <a:cs typeface="Arial" panose="020B0604020202020204" pitchFamily="34" charset="0"/>
              </a:rPr>
              <a:t>inform you of your responsibilities </a:t>
            </a:r>
            <a:r>
              <a:rPr lang="en-US" sz="2400" dirty="0" smtClean="0">
                <a:latin typeface="Arial" panose="020B0604020202020204" pitchFamily="34" charset="0"/>
                <a:cs typeface="Arial" panose="020B0604020202020204" pitchFamily="34" charset="0"/>
              </a:rPr>
              <a:t>regarding Federal </a:t>
            </a:r>
            <a:r>
              <a:rPr lang="en-US" sz="2400" dirty="0">
                <a:latin typeface="Arial" panose="020B0604020202020204" pitchFamily="34" charset="0"/>
                <a:cs typeface="Arial" panose="020B0604020202020204" pitchFamily="34" charset="0"/>
              </a:rPr>
              <a:t>records in your possession prior to transferring to another organization or departing employment at </a:t>
            </a:r>
            <a:r>
              <a:rPr lang="en-US" sz="2400" dirty="0" smtClean="0">
                <a:latin typeface="Arial" panose="020B0604020202020204" pitchFamily="34" charset="0"/>
                <a:cs typeface="Arial" panose="020B0604020202020204" pitchFamily="34" charset="0"/>
              </a:rPr>
              <a:t>IMCOM HQ.</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As Federal and/or contractor employees, you have Federal record-keeping responsibilities that are regulated by the National Archives and Records Administration to ensure the retention and preservation of Federal records.</a:t>
            </a:r>
          </a:p>
          <a:p>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These responsibilities, creation of adequate documentation and the preservation of Federal records are required by law and regulation.  </a:t>
            </a:r>
          </a:p>
          <a:p>
            <a:r>
              <a:rPr lang="en-US" sz="2400" dirty="0">
                <a:latin typeface="Arial" panose="020B0604020202020204" pitchFamily="34" charset="0"/>
                <a:cs typeface="Arial" panose="020B0604020202020204" pitchFamily="34" charset="0"/>
              </a:rPr>
              <a:t>		    </a:t>
            </a:r>
          </a:p>
          <a:p>
            <a:r>
              <a:rPr lang="en-US" sz="2400" dirty="0">
                <a:latin typeface="Arial" panose="020B0604020202020204" pitchFamily="34" charset="0"/>
                <a:cs typeface="Arial" panose="020B0604020202020204" pitchFamily="34" charset="0"/>
              </a:rPr>
              <a:t>		                </a:t>
            </a:r>
            <a:r>
              <a:rPr lang="en-US" sz="2400" dirty="0">
                <a:solidFill>
                  <a:srgbClr val="FF0000"/>
                </a:solidFill>
                <a:latin typeface="Arial" panose="020B0604020202020204" pitchFamily="34" charset="0"/>
                <a:cs typeface="Arial" panose="020B0604020202020204" pitchFamily="34" charset="0"/>
              </a:rPr>
              <a:t>-36 CFR Chapter XII, Subchapter B </a:t>
            </a:r>
          </a:p>
          <a:p>
            <a:endParaRPr lang="en-US" dirty="0"/>
          </a:p>
          <a:p>
            <a:endParaRPr lang="en-US" dirty="0"/>
          </a:p>
        </p:txBody>
      </p:sp>
      <p:sp>
        <p:nvSpPr>
          <p:cNvPr id="3" name="TextBox 2"/>
          <p:cNvSpPr txBox="1"/>
          <p:nvPr/>
        </p:nvSpPr>
        <p:spPr>
          <a:xfrm>
            <a:off x="2332476" y="91135"/>
            <a:ext cx="7421124" cy="646331"/>
          </a:xfrm>
          <a:prstGeom prst="rect">
            <a:avLst/>
          </a:prstGeom>
          <a:noFill/>
        </p:spPr>
        <p:txBody>
          <a:bodyPr wrap="square" rtlCol="0">
            <a:spAutoFit/>
          </a:bodyPr>
          <a:lstStyle/>
          <a:p>
            <a:pPr algn="ctr"/>
            <a:r>
              <a:rPr lang="en-US" sz="3600" b="1" dirty="0" smtClean="0">
                <a:latin typeface="Arial" panose="020B0604020202020204" pitchFamily="34" charset="0"/>
                <a:cs typeface="Arial" panose="020B0604020202020204" pitchFamily="34" charset="0"/>
              </a:rPr>
              <a:t>Purpose</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3115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219200"/>
            <a:ext cx="8915400" cy="5078313"/>
          </a:xfrm>
          <a:prstGeom prst="rect">
            <a:avLst/>
          </a:prstGeom>
          <a:noFill/>
        </p:spPr>
        <p:txBody>
          <a:bodyPr wrap="square" rtlCol="0">
            <a:spAutoFit/>
          </a:bodyPr>
          <a:lstStyle/>
          <a:p>
            <a:pPr marL="342900" indent="-342900">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Departing </a:t>
            </a:r>
            <a:r>
              <a:rPr lang="en-US" sz="2400" dirty="0">
                <a:latin typeface="Arial" panose="020B0604020202020204" pitchFamily="34" charset="0"/>
                <a:cs typeface="Arial" panose="020B0604020202020204" pitchFamily="34" charset="0"/>
              </a:rPr>
              <a:t>Federal and contractor employees must be informed that Federal records may not be removed from Government custody nor may they be destroyed without a records disposition schedule that has been approved by the Archivist of the United States. 									</a:t>
            </a:r>
            <a:r>
              <a:rPr lang="en-US" sz="2400" dirty="0">
                <a:solidFill>
                  <a:srgbClr val="FF0000"/>
                </a:solidFill>
                <a:latin typeface="Arial" panose="020B0604020202020204" pitchFamily="34" charset="0"/>
                <a:cs typeface="Arial" panose="020B0604020202020204" pitchFamily="34" charset="0"/>
              </a:rPr>
              <a:t>-44 USC Chapter 31</a:t>
            </a:r>
          </a:p>
          <a:p>
            <a:endParaRPr lang="en-US" sz="24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400" dirty="0">
                <a:latin typeface="Arial" panose="020B0604020202020204" pitchFamily="34" charset="0"/>
                <a:cs typeface="Arial" panose="020B0604020202020204" pitchFamily="34" charset="0"/>
              </a:rPr>
              <a:t>Penalties may be enforced for the unlawful removal or destruction of records.  The maximum penalty for the willful and unlawful destruction, damage, or alienation of Federal records is three years in prison.								</a:t>
            </a:r>
            <a:r>
              <a:rPr lang="en-US" sz="2400" dirty="0">
                <a:solidFill>
                  <a:srgbClr val="FF0000"/>
                </a:solidFill>
                <a:latin typeface="Arial" panose="020B0604020202020204" pitchFamily="34" charset="0"/>
                <a:cs typeface="Arial" panose="020B0604020202020204" pitchFamily="34" charset="0"/>
              </a:rPr>
              <a:t> -18 USC 2071</a:t>
            </a:r>
          </a:p>
          <a:p>
            <a:endParaRPr lang="en-US" dirty="0"/>
          </a:p>
          <a:p>
            <a:endParaRPr lang="en-US" dirty="0"/>
          </a:p>
        </p:txBody>
      </p:sp>
      <p:sp>
        <p:nvSpPr>
          <p:cNvPr id="3" name="TextBox 2"/>
          <p:cNvSpPr txBox="1"/>
          <p:nvPr/>
        </p:nvSpPr>
        <p:spPr>
          <a:xfrm>
            <a:off x="2332476" y="91135"/>
            <a:ext cx="7421124" cy="646331"/>
          </a:xfrm>
          <a:prstGeom prst="rect">
            <a:avLst/>
          </a:prstGeom>
          <a:noFill/>
        </p:spPr>
        <p:txBody>
          <a:bodyPr wrap="square" rtlCol="0">
            <a:spAutoFit/>
          </a:bodyPr>
          <a:lstStyle/>
          <a:p>
            <a:pPr algn="ctr"/>
            <a:r>
              <a:rPr lang="en-US" sz="3600" b="1" dirty="0" smtClean="0">
                <a:latin typeface="Arial" panose="020B0604020202020204" pitchFamily="34" charset="0"/>
                <a:cs typeface="Arial" panose="020B0604020202020204" pitchFamily="34" charset="0"/>
              </a:rPr>
              <a:t>Purpose Continuation</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1089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00200" y="914400"/>
            <a:ext cx="8915400" cy="5724644"/>
          </a:xfrm>
          <a:prstGeom prst="rect">
            <a:avLst/>
          </a:prstGeom>
          <a:noFill/>
        </p:spPr>
        <p:txBody>
          <a:bodyPr wrap="square" rtlCol="0">
            <a:spAutoFit/>
          </a:bodyPr>
          <a:lstStyle/>
          <a:p>
            <a:endParaRPr lang="en-US" dirty="0"/>
          </a:p>
          <a:p>
            <a:pPr marL="342900" indent="-342900">
              <a:spcAft>
                <a:spcPts val="600"/>
              </a:spcAft>
              <a:buFont typeface="Wingdings" panose="05000000000000000000" pitchFamily="2" charset="2"/>
              <a:buChar char="Ø"/>
            </a:pPr>
            <a:r>
              <a:rPr lang="en-US" sz="2000" dirty="0">
                <a:latin typeface="Arial" panose="020B0604020202020204" pitchFamily="34" charset="0"/>
                <a:cs typeface="Arial" panose="020B0604020202020204" pitchFamily="34" charset="0"/>
              </a:rPr>
              <a:t>Separate all Federal records from personal records (hardcopy and electronic).</a:t>
            </a:r>
          </a:p>
          <a:p>
            <a:pPr marL="342900" indent="-342900">
              <a:spcAft>
                <a:spcPts val="600"/>
              </a:spcAft>
              <a:buFont typeface="Wingdings" panose="05000000000000000000" pitchFamily="2" charset="2"/>
              <a:buChar char="Ø"/>
            </a:pPr>
            <a:r>
              <a:rPr lang="en-US" sz="2000" dirty="0">
                <a:latin typeface="Arial" panose="020B0604020202020204" pitchFamily="34" charset="0"/>
                <a:cs typeface="Arial" panose="020B0604020202020204" pitchFamily="34" charset="0"/>
              </a:rPr>
              <a:t>Discuss with your supervisor the appropriate location to transfer the Federal records in your immediate possession.</a:t>
            </a:r>
          </a:p>
          <a:p>
            <a:pPr marL="342900" indent="-342900">
              <a:spcAft>
                <a:spcPts val="600"/>
              </a:spcAft>
              <a:buFont typeface="Wingdings" panose="05000000000000000000" pitchFamily="2" charset="2"/>
              <a:buChar char="Ø"/>
            </a:pPr>
            <a:r>
              <a:rPr lang="en-US" sz="2000" dirty="0">
                <a:latin typeface="Arial" panose="020B0604020202020204" pitchFamily="34" charset="0"/>
                <a:cs typeface="Arial" panose="020B0604020202020204" pitchFamily="34" charset="0"/>
              </a:rPr>
              <a:t>If you have restricted access on any of your electronic records, either remove the password or provide the password to your supervisor.</a:t>
            </a:r>
          </a:p>
          <a:p>
            <a:pPr marL="342900" indent="-342900">
              <a:spcAft>
                <a:spcPts val="600"/>
              </a:spcAft>
              <a:buFont typeface="Wingdings" panose="05000000000000000000" pitchFamily="2" charset="2"/>
              <a:buChar char="Ø"/>
            </a:pPr>
            <a:r>
              <a:rPr lang="en-US" sz="2000" dirty="0">
                <a:latin typeface="Arial" panose="020B0604020202020204" pitchFamily="34" charset="0"/>
                <a:cs typeface="Arial" panose="020B0604020202020204" pitchFamily="34" charset="0"/>
              </a:rPr>
              <a:t>All emails that are considered Federal records need to be made accessible to the supervisor.  Remember if an email is encrypted, it needs to be converted to .pdf and saved in order for others to view.</a:t>
            </a:r>
          </a:p>
          <a:p>
            <a:pPr marL="342900" indent="-342900">
              <a:spcAft>
                <a:spcPts val="600"/>
              </a:spcAft>
              <a:buFont typeface="Wingdings" panose="05000000000000000000" pitchFamily="2" charset="2"/>
              <a:buChar char="Ø"/>
            </a:pPr>
            <a:r>
              <a:rPr lang="en-US" sz="2000" dirty="0">
                <a:latin typeface="Arial" panose="020B0604020202020204" pitchFamily="34" charset="0"/>
                <a:cs typeface="Arial" panose="020B0604020202020204" pitchFamily="34" charset="0"/>
              </a:rPr>
              <a:t>Identify to your supervisor any records that have a litigation hold or are related to a Congressional Inquiry, Audit or FOIA request.</a:t>
            </a:r>
          </a:p>
          <a:p>
            <a:pPr marL="342900" indent="-342900">
              <a:spcAft>
                <a:spcPts val="600"/>
              </a:spcAft>
              <a:buFont typeface="Wingdings" panose="05000000000000000000" pitchFamily="2" charset="2"/>
              <a:buChar char="Ø"/>
            </a:pPr>
            <a:r>
              <a:rPr lang="en-US" sz="2000" dirty="0" smtClean="0">
                <a:solidFill>
                  <a:srgbClr val="FF0000"/>
                </a:solidFill>
                <a:latin typeface="Arial" panose="020B0604020202020204" pitchFamily="34" charset="0"/>
                <a:cs typeface="Arial" panose="020B0604020202020204" pitchFamily="34" charset="0"/>
              </a:rPr>
              <a:t>Fill </a:t>
            </a:r>
            <a:r>
              <a:rPr lang="en-US" sz="2000" dirty="0">
                <a:solidFill>
                  <a:srgbClr val="FF0000"/>
                </a:solidFill>
                <a:latin typeface="Arial" panose="020B0604020202020204" pitchFamily="34" charset="0"/>
                <a:cs typeface="Arial" panose="020B0604020202020204" pitchFamily="34" charset="0"/>
              </a:rPr>
              <a:t>out Records Management Departure checklist </a:t>
            </a:r>
            <a:r>
              <a:rPr lang="en-US" sz="2000" dirty="0" smtClean="0">
                <a:solidFill>
                  <a:srgbClr val="FF0000"/>
                </a:solidFill>
                <a:latin typeface="Arial" panose="020B0604020202020204" pitchFamily="34" charset="0"/>
                <a:cs typeface="Arial" panose="020B0604020202020204" pitchFamily="34" charset="0"/>
              </a:rPr>
              <a:t>(USAGJ Form 1919) provided </a:t>
            </a:r>
            <a:r>
              <a:rPr lang="en-US" sz="2000" dirty="0">
                <a:solidFill>
                  <a:srgbClr val="FF0000"/>
                </a:solidFill>
                <a:latin typeface="Arial" panose="020B0604020202020204" pitchFamily="34" charset="0"/>
                <a:cs typeface="Arial" panose="020B0604020202020204" pitchFamily="34" charset="0"/>
              </a:rPr>
              <a:t>to you, have supervisor sign and send to </a:t>
            </a:r>
            <a:r>
              <a:rPr lang="en-US" sz="2000" dirty="0" smtClean="0">
                <a:solidFill>
                  <a:srgbClr val="FF0000"/>
                </a:solidFill>
                <a:latin typeface="Arial" panose="020B0604020202020204" pitchFamily="34" charset="0"/>
                <a:cs typeface="Arial" panose="020B0604020202020204" pitchFamily="34" charset="0"/>
              </a:rPr>
              <a:t>Garrison Japan </a:t>
            </a:r>
            <a:r>
              <a:rPr lang="en-US" sz="2000" dirty="0">
                <a:solidFill>
                  <a:srgbClr val="FF0000"/>
                </a:solidFill>
                <a:latin typeface="Arial" panose="020B0604020202020204" pitchFamily="34" charset="0"/>
                <a:cs typeface="Arial" panose="020B0604020202020204" pitchFamily="34" charset="0"/>
              </a:rPr>
              <a:t>Record </a:t>
            </a:r>
            <a:r>
              <a:rPr lang="en-US" sz="2000" dirty="0" smtClean="0">
                <a:solidFill>
                  <a:srgbClr val="FF0000"/>
                </a:solidFill>
                <a:latin typeface="Arial" panose="020B0604020202020204" pitchFamily="34" charset="0"/>
                <a:cs typeface="Arial" panose="020B0604020202020204" pitchFamily="34" charset="0"/>
              </a:rPr>
              <a:t>Management Inbox, </a:t>
            </a:r>
            <a:r>
              <a:rPr lang="en-US" sz="2000" dirty="0" smtClean="0">
                <a:latin typeface="Arial" panose="020B0604020202020204" pitchFamily="34" charset="0"/>
                <a:cs typeface="Arial" panose="020B0604020202020204" pitchFamily="34" charset="0"/>
                <a:hlinkClick r:id="rId3"/>
              </a:rPr>
              <a:t>usarmy.zama.imcom.mbx.usag-japan-record-manager@mail.mil</a:t>
            </a:r>
            <a:endParaRPr lang="en-US" sz="2000" dirty="0" smtClean="0">
              <a:latin typeface="Arial" panose="020B0604020202020204" pitchFamily="34" charset="0"/>
              <a:cs typeface="Arial" panose="020B0604020202020204" pitchFamily="34" charset="0"/>
            </a:endParaRPr>
          </a:p>
          <a:p>
            <a:endParaRPr lang="en-US" dirty="0"/>
          </a:p>
        </p:txBody>
      </p:sp>
      <p:sp>
        <p:nvSpPr>
          <p:cNvPr id="3" name="TextBox 2"/>
          <p:cNvSpPr txBox="1"/>
          <p:nvPr/>
        </p:nvSpPr>
        <p:spPr>
          <a:xfrm>
            <a:off x="1269402" y="166439"/>
            <a:ext cx="9929308" cy="584775"/>
          </a:xfrm>
          <a:prstGeom prst="rect">
            <a:avLst/>
          </a:prstGeom>
          <a:noFill/>
        </p:spPr>
        <p:txBody>
          <a:bodyPr wrap="square" rtlCol="0">
            <a:spAutoFit/>
          </a:bodyPr>
          <a:lstStyle/>
          <a:p>
            <a:pPr algn="ctr"/>
            <a:r>
              <a:rPr lang="en-US" sz="3200" b="1" dirty="0" smtClean="0">
                <a:latin typeface="Arial" panose="020B0604020202020204" pitchFamily="34" charset="0"/>
                <a:cs typeface="Arial" panose="020B0604020202020204" pitchFamily="34" charset="0"/>
              </a:rPr>
              <a:t>Procedures for Departing/Transferring Employees</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68535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3647181" y="1226880"/>
            <a:ext cx="4194810" cy="769441"/>
          </a:xfrm>
          <a:prstGeom prst="rect">
            <a:avLst/>
          </a:prstGeom>
          <a:noFill/>
          <a:ln w="9525">
            <a:noFill/>
            <a:miter lim="800000"/>
            <a:headEnd/>
            <a:tailEnd/>
          </a:ln>
        </p:spPr>
        <p:txBody>
          <a:bodyPr>
            <a:spAutoFit/>
          </a:bodyPr>
          <a:lstStyle/>
          <a:p>
            <a:pPr eaLnBrk="0" hangingPunct="0">
              <a:defRPr/>
            </a:pPr>
            <a:endParaRPr lang="en-US" sz="2000" kern="10" dirty="0">
              <a:ln w="1905"/>
              <a:solidFill>
                <a:srgbClr val="336699"/>
              </a:solidFill>
              <a:effectLst>
                <a:innerShdw blurRad="69850" dist="43180" dir="5400000">
                  <a:srgbClr val="000000">
                    <a:alpha val="65000"/>
                  </a:srgbClr>
                </a:innerShdw>
              </a:effectLst>
              <a:latin typeface="Arial Black"/>
            </a:endParaRPr>
          </a:p>
          <a:p>
            <a:pPr algn="ctr" eaLnBrk="0" hangingPunct="0">
              <a:defRPr/>
            </a:pPr>
            <a:r>
              <a:rPr lang="en-US" sz="2400" kern="10" dirty="0">
                <a:ln w="1905"/>
                <a:solidFill>
                  <a:srgbClr val="A5A5A5">
                    <a:lumMod val="50000"/>
                  </a:srgbClr>
                </a:solidFill>
                <a:effectLst>
                  <a:innerShdw blurRad="69850" dist="43180" dir="5400000">
                    <a:srgbClr val="000000">
                      <a:alpha val="65000"/>
                    </a:srgbClr>
                  </a:innerShdw>
                </a:effectLst>
                <a:latin typeface="Arial" pitchFamily="34" charset="0"/>
                <a:cs typeface="Arial" pitchFamily="34" charset="0"/>
              </a:rPr>
              <a:t>Regardless of the Medium…</a:t>
            </a:r>
          </a:p>
        </p:txBody>
      </p:sp>
      <p:pic>
        <p:nvPicPr>
          <p:cNvPr id="4" name="Picture 3" descr="Picture2.png"/>
          <p:cNvPicPr>
            <a:picLocks noChangeAspect="1"/>
          </p:cNvPicPr>
          <p:nvPr/>
        </p:nvPicPr>
        <p:blipFill>
          <a:blip r:embed="rId3" cstate="print"/>
          <a:srcRect/>
          <a:stretch>
            <a:fillRect/>
          </a:stretch>
        </p:blipFill>
        <p:spPr bwMode="auto">
          <a:xfrm>
            <a:off x="2202874" y="2286000"/>
            <a:ext cx="3541713" cy="3340100"/>
          </a:xfrm>
          <a:prstGeom prst="rect">
            <a:avLst/>
          </a:prstGeom>
          <a:noFill/>
          <a:ln w="9525">
            <a:noFill/>
            <a:miter lim="800000"/>
            <a:headEnd/>
            <a:tailEnd/>
          </a:ln>
        </p:spPr>
      </p:pic>
      <p:sp>
        <p:nvSpPr>
          <p:cNvPr id="5" name="Rectangle 5"/>
          <p:cNvSpPr>
            <a:spLocks noChangeArrowheads="1"/>
          </p:cNvSpPr>
          <p:nvPr/>
        </p:nvSpPr>
        <p:spPr bwMode="auto">
          <a:xfrm>
            <a:off x="6248401" y="2286000"/>
            <a:ext cx="4343399" cy="3259354"/>
          </a:xfrm>
          <a:prstGeom prst="rect">
            <a:avLst/>
          </a:prstGeom>
          <a:noFill/>
          <a:ln w="9525">
            <a:noFill/>
            <a:miter lim="800000"/>
            <a:headEnd/>
            <a:tailEnd/>
          </a:ln>
        </p:spPr>
        <p:txBody>
          <a:bodyPr wrap="square">
            <a:spAutoFit/>
          </a:bodyPr>
          <a:lstStyle/>
          <a:p>
            <a:pPr algn="ctr">
              <a:lnSpc>
                <a:spcPct val="105000"/>
              </a:lnSpc>
              <a:spcBef>
                <a:spcPct val="20000"/>
              </a:spcBef>
            </a:pPr>
            <a:r>
              <a:rPr lang="en-US" sz="2800" dirty="0">
                <a:solidFill>
                  <a:prstClr val="black"/>
                </a:solidFill>
                <a:latin typeface="Arial" pitchFamily="34" charset="0"/>
                <a:cs typeface="Arial" pitchFamily="34" charset="0"/>
              </a:rPr>
              <a:t>Any information </a:t>
            </a:r>
            <a:r>
              <a:rPr lang="en-US" sz="2800" u="sng" dirty="0">
                <a:solidFill>
                  <a:prstClr val="black"/>
                </a:solidFill>
                <a:latin typeface="Arial" pitchFamily="34" charset="0"/>
                <a:cs typeface="Arial" pitchFamily="34" charset="0"/>
              </a:rPr>
              <a:t>created or received</a:t>
            </a:r>
            <a:r>
              <a:rPr lang="en-US" sz="2800" dirty="0">
                <a:solidFill>
                  <a:prstClr val="black"/>
                </a:solidFill>
                <a:latin typeface="Arial" pitchFamily="34" charset="0"/>
                <a:cs typeface="Arial" pitchFamily="34" charset="0"/>
              </a:rPr>
              <a:t> by an agency of the U.S. Government that </a:t>
            </a:r>
            <a:r>
              <a:rPr lang="en-US" sz="2800" u="sng" dirty="0">
                <a:solidFill>
                  <a:prstClr val="black"/>
                </a:solidFill>
                <a:latin typeface="Arial" pitchFamily="34" charset="0"/>
                <a:cs typeface="Arial" pitchFamily="34" charset="0"/>
              </a:rPr>
              <a:t>documents agency operations or other activities of the Government</a:t>
            </a:r>
            <a:r>
              <a:rPr lang="en-US" sz="2800" dirty="0">
                <a:solidFill>
                  <a:prstClr val="black"/>
                </a:solidFill>
                <a:latin typeface="Arial" pitchFamily="34" charset="0"/>
                <a:cs typeface="Arial" pitchFamily="34" charset="0"/>
              </a:rPr>
              <a:t>.</a:t>
            </a:r>
          </a:p>
        </p:txBody>
      </p:sp>
      <p:sp>
        <p:nvSpPr>
          <p:cNvPr id="6" name="TextBox 5"/>
          <p:cNvSpPr txBox="1"/>
          <p:nvPr/>
        </p:nvSpPr>
        <p:spPr>
          <a:xfrm>
            <a:off x="2332476" y="91135"/>
            <a:ext cx="7421124" cy="646331"/>
          </a:xfrm>
          <a:prstGeom prst="rect">
            <a:avLst/>
          </a:prstGeom>
          <a:noFill/>
        </p:spPr>
        <p:txBody>
          <a:bodyPr wrap="square" rtlCol="0">
            <a:spAutoFit/>
          </a:bodyPr>
          <a:lstStyle/>
          <a:p>
            <a:pPr algn="ctr"/>
            <a:r>
              <a:rPr lang="en-US" sz="3600" b="1" dirty="0">
                <a:solidFill>
                  <a:prstClr val="black"/>
                </a:solidFill>
                <a:latin typeface="Arial" panose="020B0604020202020204" pitchFamily="34" charset="0"/>
                <a:cs typeface="Arial" panose="020B0604020202020204" pitchFamily="34" charset="0"/>
              </a:rPr>
              <a:t>What is a Federal Record?</a:t>
            </a:r>
          </a:p>
        </p:txBody>
      </p:sp>
    </p:spTree>
    <p:extLst>
      <p:ext uri="{BB962C8B-B14F-4D97-AF65-F5344CB8AC3E}">
        <p14:creationId xmlns:p14="http://schemas.microsoft.com/office/powerpoint/2010/main" val="425353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250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2500"/>
                            </p:stCondLst>
                            <p:childTnLst>
                              <p:par>
                                <p:cTn id="8" presetID="4" presetClass="entr" presetSubtype="32"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out)">
                                      <p:cBhvr>
                                        <p:cTn id="10" dur="500"/>
                                        <p:tgtEl>
                                          <p:spTgt spid="4"/>
                                        </p:tgtEl>
                                      </p:cBhvr>
                                    </p:animEffect>
                                  </p:childTnLst>
                                </p:cTn>
                              </p:par>
                            </p:childTnLst>
                          </p:cTn>
                        </p:par>
                        <p:par>
                          <p:cTn id="11" fill="hold">
                            <p:stCondLst>
                              <p:cond delay="3000"/>
                            </p:stCondLst>
                            <p:childTnLst>
                              <p:par>
                                <p:cTn id="12" presetID="1" presetClass="entr" presetSubtype="0" fill="hold" grpId="0" nodeType="afterEffect">
                                  <p:stCondLst>
                                    <p:cond delay="2000"/>
                                  </p:stCondLst>
                                  <p:childTnLst>
                                    <p:set>
                                      <p:cBhvr>
                                        <p:cTn id="13"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p:nvSpPr>
        <p:spPr>
          <a:xfrm>
            <a:off x="656708" y="1276644"/>
            <a:ext cx="10596390" cy="3970318"/>
          </a:xfrm>
          <a:prstGeom prst="rect">
            <a:avLst/>
          </a:prstGeom>
          <a:noFill/>
        </p:spPr>
        <p:txBody>
          <a:bodyPr wrap="square" rtlCol="0">
            <a:spAutoFit/>
          </a:bodyPr>
          <a:lstStyle/>
          <a:p>
            <a:pPr>
              <a:buClrTx/>
              <a:buNone/>
            </a:pPr>
            <a:r>
              <a:rPr lang="en-US" dirty="0"/>
              <a:t>   </a:t>
            </a:r>
            <a:r>
              <a:rPr lang="en-US" dirty="0" smtClean="0"/>
              <a:t> </a:t>
            </a:r>
            <a:r>
              <a:rPr lang="en-US" sz="2800" b="1" dirty="0" smtClean="0">
                <a:latin typeface="Arial" pitchFamily="34" charset="0"/>
                <a:cs typeface="Arial" pitchFamily="34" charset="0"/>
              </a:rPr>
              <a:t>Your Records Managers are:</a:t>
            </a:r>
          </a:p>
          <a:p>
            <a:pPr>
              <a:buClrTx/>
              <a:buNone/>
            </a:pPr>
            <a:endParaRPr lang="en-US" sz="2800" b="1" dirty="0">
              <a:latin typeface="Arial" pitchFamily="34" charset="0"/>
              <a:cs typeface="Arial" pitchFamily="34" charset="0"/>
            </a:endParaRPr>
          </a:p>
          <a:p>
            <a:pPr marL="571500" indent="-571500">
              <a:buClrTx/>
              <a:buFont typeface="Arial" panose="020B0604020202020204" pitchFamily="34" charset="0"/>
              <a:buChar char="•"/>
            </a:pPr>
            <a:r>
              <a:rPr lang="en-US" sz="2800" b="1" dirty="0" smtClean="0">
                <a:latin typeface="Arial" pitchFamily="34" charset="0"/>
                <a:cs typeface="Arial" pitchFamily="34" charset="0"/>
              </a:rPr>
              <a:t>Lawrence L. Brown at 644-4346</a:t>
            </a:r>
            <a:endParaRPr lang="en-US" sz="2800" b="1" dirty="0">
              <a:latin typeface="Arial" pitchFamily="34" charset="0"/>
              <a:cs typeface="Arial" pitchFamily="34" charset="0"/>
            </a:endParaRPr>
          </a:p>
          <a:p>
            <a:pPr marL="571500" indent="-571500">
              <a:buClrTx/>
              <a:buFont typeface="Arial" panose="020B0604020202020204" pitchFamily="34" charset="0"/>
              <a:buChar char="•"/>
            </a:pPr>
            <a:endParaRPr lang="en-US" sz="2800" b="1" dirty="0">
              <a:latin typeface="Arial" pitchFamily="34" charset="0"/>
              <a:cs typeface="Arial" pitchFamily="34" charset="0"/>
            </a:endParaRPr>
          </a:p>
          <a:p>
            <a:pPr marL="571500" indent="-571500">
              <a:buClrTx/>
              <a:buFont typeface="Arial" panose="020B0604020202020204" pitchFamily="34" charset="0"/>
              <a:buChar char="•"/>
            </a:pPr>
            <a:r>
              <a:rPr lang="en-US" sz="2800" b="1" dirty="0" smtClean="0">
                <a:latin typeface="Arial" pitchFamily="34" charset="0"/>
                <a:cs typeface="Arial" pitchFamily="34" charset="0"/>
              </a:rPr>
              <a:t>Tsuyako Toguchi </a:t>
            </a:r>
            <a:r>
              <a:rPr lang="en-US" sz="2800" b="1" dirty="0">
                <a:latin typeface="Arial" pitchFamily="34" charset="0"/>
                <a:cs typeface="Arial" pitchFamily="34" charset="0"/>
              </a:rPr>
              <a:t>at </a:t>
            </a:r>
            <a:r>
              <a:rPr lang="en-US" sz="2800" b="1" dirty="0" smtClean="0">
                <a:latin typeface="Arial" pitchFamily="34" charset="0"/>
                <a:cs typeface="Arial" pitchFamily="34" charset="0"/>
              </a:rPr>
              <a:t>644-4338</a:t>
            </a:r>
            <a:endParaRPr lang="en-US" sz="2800" b="1" dirty="0">
              <a:latin typeface="Arial" pitchFamily="34" charset="0"/>
              <a:cs typeface="Arial" pitchFamily="34" charset="0"/>
            </a:endParaRPr>
          </a:p>
          <a:p>
            <a:pPr>
              <a:buClrTx/>
            </a:pPr>
            <a:endParaRPr lang="en-US" sz="2800" b="1" dirty="0">
              <a:latin typeface="Arial" pitchFamily="34" charset="0"/>
              <a:cs typeface="Arial" pitchFamily="34" charset="0"/>
            </a:endParaRPr>
          </a:p>
          <a:p>
            <a:pPr algn="ctr">
              <a:buClrTx/>
              <a:buNone/>
            </a:pPr>
            <a:endParaRPr lang="en-US" sz="2800" dirty="0">
              <a:latin typeface="Arial" pitchFamily="34" charset="0"/>
              <a:cs typeface="Arial" pitchFamily="34" charset="0"/>
            </a:endParaRPr>
          </a:p>
          <a:p>
            <a:pPr algn="ctr">
              <a:buClrTx/>
              <a:buNone/>
            </a:pPr>
            <a:r>
              <a:rPr lang="en-US" sz="2800" dirty="0">
                <a:latin typeface="Arial" pitchFamily="34" charset="0"/>
                <a:cs typeface="Arial" pitchFamily="34" charset="0"/>
              </a:rPr>
              <a:t>	</a:t>
            </a:r>
          </a:p>
          <a:p>
            <a:pPr algn="ctr">
              <a:buClrTx/>
              <a:buFontTx/>
              <a:buNone/>
            </a:pPr>
            <a:r>
              <a:rPr lang="en-US" sz="2800" dirty="0">
                <a:latin typeface="Arial" pitchFamily="34" charset="0"/>
                <a:cs typeface="Arial" pitchFamily="34" charset="0"/>
              </a:rPr>
              <a:t>              </a:t>
            </a:r>
            <a:endParaRPr lang="en-US" sz="2800" dirty="0">
              <a:solidFill>
                <a:srgbClr val="FF0000"/>
              </a:solidFill>
              <a:latin typeface="Arial" pitchFamily="34" charset="0"/>
              <a:cs typeface="Arial" pitchFamily="34" charset="0"/>
            </a:endParaRPr>
          </a:p>
        </p:txBody>
      </p:sp>
      <p:sp>
        <p:nvSpPr>
          <p:cNvPr id="4" name="TextBox 3"/>
          <p:cNvSpPr txBox="1"/>
          <p:nvPr/>
        </p:nvSpPr>
        <p:spPr>
          <a:xfrm>
            <a:off x="2332476" y="91135"/>
            <a:ext cx="7421124" cy="646331"/>
          </a:xfrm>
          <a:prstGeom prst="rect">
            <a:avLst/>
          </a:prstGeom>
          <a:noFill/>
        </p:spPr>
        <p:txBody>
          <a:bodyPr wrap="square" rtlCol="0">
            <a:spAutoFit/>
          </a:bodyPr>
          <a:lstStyle/>
          <a:p>
            <a:pPr algn="ctr"/>
            <a:r>
              <a:rPr lang="en-US" sz="3600" b="1" dirty="0" smtClean="0">
                <a:latin typeface="Arial" panose="020B0604020202020204" pitchFamily="34" charset="0"/>
                <a:cs typeface="Arial" panose="020B0604020202020204" pitchFamily="34" charset="0"/>
              </a:rPr>
              <a:t>Points of Contact</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3077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6345290"/>
      </p:ext>
    </p:extLst>
  </p:cSld>
  <p:clrMapOvr>
    <a:masterClrMapping/>
  </p:clrMapOvr>
  <p:timing>
    <p:tnLst>
      <p:par>
        <p:cTn id="1" dur="indefinite" restart="never" nodeType="tmRoot"/>
      </p:par>
    </p:tnLst>
  </p:timing>
</p:sld>
</file>

<file path=ppt/theme/theme1.xml><?xml version="1.0" encoding="utf-8"?>
<a:theme xmlns:a="http://schemas.openxmlformats.org/drawingml/2006/main" name="IMCOM Briefing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Slide Master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ontent Slide Master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IMCOM Briefing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ontent Slide Master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Content Slide Master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235CC73A211247ADF0CE0FCC05C849" ma:contentTypeVersion="2" ma:contentTypeDescription="Create a new document." ma:contentTypeScope="" ma:versionID="9c82aead1f68ac8c3ecc94acf29b03cb">
  <xsd:schema xmlns:xsd="http://www.w3.org/2001/XMLSchema" xmlns:xs="http://www.w3.org/2001/XMLSchema" xmlns:p="http://schemas.microsoft.com/office/2006/metadata/properties" xmlns:ns2="56887495-a47d-46a5-a4d2-0b9f164294df" targetNamespace="http://schemas.microsoft.com/office/2006/metadata/properties" ma:root="true" ma:fieldsID="6f44a51a29d73108f64cadf75e45fc64" ns2:_="">
    <xsd:import namespace="56887495-a47d-46a5-a4d2-0b9f164294df"/>
    <xsd:element name="properties">
      <xsd:complexType>
        <xsd:sequence>
          <xsd:element name="documentManagement">
            <xsd:complexType>
              <xsd:all>
                <xsd:element ref="ns2:Fi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887495-a47d-46a5-a4d2-0b9f164294df" elementFormDefault="qualified">
    <xsd:import namespace="http://schemas.microsoft.com/office/2006/documentManagement/types"/>
    <xsd:import namespace="http://schemas.microsoft.com/office/infopath/2007/PartnerControls"/>
    <xsd:element name="Files" ma:index="8" nillable="true" ma:displayName="Files" ma:default="FOIA" ma:format="Dropdown" ma:internalName="Files">
      <xsd:simpleType>
        <xsd:restriction base="dms:Choice">
          <xsd:enumeration value="FOIA"/>
          <xsd:enumeration value="Privacy"/>
          <xsd:enumeration value="Records Management"/>
          <xsd:enumeration value="Publications"/>
          <xsd:enumeration value="Postal"/>
          <xsd:enumeration value="ASB"/>
          <xsd:enumeration value="Guidanc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Files xmlns="56887495-a47d-46a5-a4d2-0b9f164294df">Records Management</Files>
  </documentManagement>
</p:properties>
</file>

<file path=customXml/itemProps1.xml><?xml version="1.0" encoding="utf-8"?>
<ds:datastoreItem xmlns:ds="http://schemas.openxmlformats.org/officeDocument/2006/customXml" ds:itemID="{95B305FF-F0BF-4F19-B601-A41C9AB5A2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887495-a47d-46a5-a4d2-0b9f164294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12A7DC-F459-42CC-82C2-6354D4590EE2}">
  <ds:schemaRefs>
    <ds:schemaRef ds:uri="http://schemas.microsoft.com/sharepoint/v3/contenttype/forms"/>
  </ds:schemaRefs>
</ds:datastoreItem>
</file>

<file path=customXml/itemProps3.xml><?xml version="1.0" encoding="utf-8"?>
<ds:datastoreItem xmlns:ds="http://schemas.openxmlformats.org/officeDocument/2006/customXml" ds:itemID="{4023EEF7-358F-4AE1-A15E-143C51875305}">
  <ds:schemaRefs>
    <ds:schemaRef ds:uri="http://purl.org/dc/terms/"/>
    <ds:schemaRef ds:uri="56887495-a47d-46a5-a4d2-0b9f164294df"/>
    <ds:schemaRef ds:uri="http://purl.org/dc/dcmitype/"/>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219</TotalTime>
  <Words>410</Words>
  <Application>Microsoft Office PowerPoint</Application>
  <PresentationFormat>Widescreen</PresentationFormat>
  <Paragraphs>62</Paragraphs>
  <Slides>8</Slides>
  <Notes>2</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8</vt:i4>
      </vt:variant>
    </vt:vector>
  </HeadingPairs>
  <TitlesOfParts>
    <vt:vector size="19" baseType="lpstr">
      <vt:lpstr>Arial</vt:lpstr>
      <vt:lpstr>Arial Black</vt:lpstr>
      <vt:lpstr>Calibri</vt:lpstr>
      <vt:lpstr>Calibri Light</vt:lpstr>
      <vt:lpstr>Wingdings</vt:lpstr>
      <vt:lpstr>IMCOM Briefing Template</vt:lpstr>
      <vt:lpstr>Content Slide Master Template</vt:lpstr>
      <vt:lpstr>1_Content Slide Master Template</vt:lpstr>
      <vt:lpstr>1_IMCOM Briefing Template</vt:lpstr>
      <vt:lpstr>2_Content Slide Master Template</vt:lpstr>
      <vt:lpstr>3_Content Slide Master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IMHR-A_RMOutprocessing_20170517</dc:title>
  <dc:creator>Administrator</dc:creator>
  <cp:lastModifiedBy>Esteban, James W Mr CIV USA IMCOM</cp:lastModifiedBy>
  <cp:revision>23</cp:revision>
  <cp:lastPrinted>2018-04-06T12:57:51Z</cp:lastPrinted>
  <dcterms:created xsi:type="dcterms:W3CDTF">2017-02-09T17:34:17Z</dcterms:created>
  <dcterms:modified xsi:type="dcterms:W3CDTF">2019-03-14T06:33:54Z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0x010100CE235CC73A211247ADF0CE0FCC05C849</vt:lpwstr>
  </property>
</Properties>
</file>