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6" r:id="rId5"/>
  </p:sldMasterIdLst>
  <p:notesMasterIdLst>
    <p:notesMasterId r:id="rId15"/>
  </p:notesMasterIdLst>
  <p:handoutMasterIdLst>
    <p:handoutMasterId r:id="rId16"/>
  </p:handoutMasterIdLst>
  <p:sldIdLst>
    <p:sldId id="258" r:id="rId6"/>
    <p:sldId id="259" r:id="rId7"/>
    <p:sldId id="260" r:id="rId8"/>
    <p:sldId id="261" r:id="rId9"/>
    <p:sldId id="262" r:id="rId10"/>
    <p:sldId id="263" r:id="rId11"/>
    <p:sldId id="264" r:id="rId12"/>
    <p:sldId id="265" r:id="rId13"/>
    <p:sldId id="266"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2" autoAdjust="0"/>
    <p:restoredTop sz="96374" autoAdjust="0"/>
  </p:normalViewPr>
  <p:slideViewPr>
    <p:cSldViewPr snapToGrid="0">
      <p:cViewPr varScale="1">
        <p:scale>
          <a:sx n="106" d="100"/>
          <a:sy n="106" d="100"/>
        </p:scale>
        <p:origin x="672" y="11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2105F83-2C10-47E4-BA74-54BE09B1B82E}" type="datetimeFigureOut">
              <a:rPr lang="en-US" smtClean="0"/>
              <a:t>3/14/2019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C846EA6-CDA4-4A42-9682-8FB4474056FC}" type="slidenum">
              <a:rPr lang="en-US" smtClean="0"/>
              <a:t>‹#›</a:t>
            </a:fld>
            <a:endParaRPr lang="en-US"/>
          </a:p>
        </p:txBody>
      </p:sp>
    </p:spTree>
    <p:extLst>
      <p:ext uri="{BB962C8B-B14F-4D97-AF65-F5344CB8AC3E}">
        <p14:creationId xmlns:p14="http://schemas.microsoft.com/office/powerpoint/2010/main" val="2772350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EC74618-39FF-430F-9762-6502317BB399}" type="datetimeFigureOut">
              <a:rPr lang="en-US" smtClean="0"/>
              <a:t>3/14/2019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6470C3E-B157-4B41-99BB-C3A6D4D01BB5}" type="slidenum">
              <a:rPr lang="en-US" smtClean="0"/>
              <a:t>‹#›</a:t>
            </a:fld>
            <a:endParaRPr lang="en-US"/>
          </a:p>
        </p:txBody>
      </p:sp>
    </p:spTree>
    <p:extLst>
      <p:ext uri="{BB962C8B-B14F-4D97-AF65-F5344CB8AC3E}">
        <p14:creationId xmlns:p14="http://schemas.microsoft.com/office/powerpoint/2010/main" val="62384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6470C3E-B157-4B41-99BB-C3A6D4D01BB5}" type="slidenum">
              <a:rPr lang="en-US" smtClean="0"/>
              <a:t>1</a:t>
            </a:fld>
            <a:endParaRPr lang="en-US"/>
          </a:p>
        </p:txBody>
      </p:sp>
    </p:spTree>
    <p:extLst>
      <p:ext uri="{BB962C8B-B14F-4D97-AF65-F5344CB8AC3E}">
        <p14:creationId xmlns:p14="http://schemas.microsoft.com/office/powerpoint/2010/main" val="3946078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470C3E-B157-4B41-99BB-C3A6D4D01BB5}" type="slidenum">
              <a:rPr lang="en-US" smtClean="0"/>
              <a:t>2</a:t>
            </a:fld>
            <a:endParaRPr lang="en-US"/>
          </a:p>
        </p:txBody>
      </p:sp>
    </p:spTree>
    <p:extLst>
      <p:ext uri="{BB962C8B-B14F-4D97-AF65-F5344CB8AC3E}">
        <p14:creationId xmlns:p14="http://schemas.microsoft.com/office/powerpoint/2010/main" val="3002247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buClrTx/>
            </a:pPr>
            <a:r>
              <a:rPr lang="en-US" b="1" dirty="0" smtClean="0">
                <a:solidFill>
                  <a:schemeClr val="tx1"/>
                </a:solidFill>
                <a:latin typeface="Arial" pitchFamily="34" charset="0"/>
                <a:cs typeface="Arial" pitchFamily="34" charset="0"/>
              </a:rPr>
              <a:t>-Statutory  Authority </a:t>
            </a:r>
            <a:r>
              <a:rPr lang="en-US" dirty="0" smtClean="0">
                <a:latin typeface="Arial" pitchFamily="34" charset="0"/>
                <a:cs typeface="Arial" pitchFamily="34" charset="0"/>
              </a:rPr>
              <a:t>The Federal Records Act of 1950, as amended, contains the statutory authority for the ARIMS program. </a:t>
            </a:r>
          </a:p>
          <a:p>
            <a:pPr>
              <a:lnSpc>
                <a:spcPct val="90000"/>
              </a:lnSpc>
              <a:buClrTx/>
            </a:pPr>
            <a:r>
              <a:rPr lang="en-US" dirty="0" smtClean="0">
                <a:latin typeface="Arial" pitchFamily="34" charset="0"/>
                <a:cs typeface="Arial" pitchFamily="34" charset="0"/>
              </a:rPr>
              <a:t>-</a:t>
            </a:r>
            <a:r>
              <a:rPr lang="en-US" b="1" dirty="0" smtClean="0">
                <a:latin typeface="Arial" pitchFamily="34" charset="0"/>
                <a:cs typeface="Arial" pitchFamily="34" charset="0"/>
              </a:rPr>
              <a:t>Presidential</a:t>
            </a:r>
            <a:r>
              <a:rPr lang="en-US" b="1" baseline="0" dirty="0" smtClean="0">
                <a:latin typeface="Arial" pitchFamily="34" charset="0"/>
                <a:cs typeface="Arial" pitchFamily="34" charset="0"/>
              </a:rPr>
              <a:t> Directive M-12-18, </a:t>
            </a:r>
            <a:r>
              <a:rPr lang="en-US" b="0" baseline="0" dirty="0" smtClean="0">
                <a:latin typeface="Arial" pitchFamily="34" charset="0"/>
                <a:cs typeface="Arial" pitchFamily="34" charset="0"/>
              </a:rPr>
              <a:t>Managing Government Records dated August 24, 2012.</a:t>
            </a:r>
            <a:endParaRPr lang="en-US" dirty="0" smtClean="0">
              <a:latin typeface="Arial" pitchFamily="34" charset="0"/>
              <a:cs typeface="Arial" pitchFamily="34" charset="0"/>
            </a:endParaRPr>
          </a:p>
          <a:p>
            <a:pPr>
              <a:lnSpc>
                <a:spcPct val="90000"/>
              </a:lnSpc>
              <a:buClrTx/>
            </a:pPr>
            <a:r>
              <a:rPr lang="en-US" dirty="0" smtClean="0">
                <a:latin typeface="Arial" pitchFamily="34" charset="0"/>
                <a:cs typeface="Arial" pitchFamily="34" charset="0"/>
              </a:rPr>
              <a:t>-Government-wide responsibility for Federal recordkeeping is shared by the General Services Administration and the National Archives and Records Administration (NARA).</a:t>
            </a:r>
          </a:p>
          <a:p>
            <a:pPr>
              <a:lnSpc>
                <a:spcPct val="90000"/>
              </a:lnSpc>
              <a:buClrTx/>
            </a:pPr>
            <a:r>
              <a:rPr lang="en-US" dirty="0" smtClean="0">
                <a:latin typeface="Arial" pitchFamily="34" charset="0"/>
                <a:cs typeface="Arial" pitchFamily="34" charset="0"/>
              </a:rPr>
              <a:t>-Sections 3301-3314, Title 44 U.S. Code establishes the basis for the disposal of Records for the U.S. Government.</a:t>
            </a:r>
          </a:p>
          <a:p>
            <a:endParaRPr lang="en-US" dirty="0"/>
          </a:p>
        </p:txBody>
      </p:sp>
      <p:sp>
        <p:nvSpPr>
          <p:cNvPr id="4" name="Date Placeholder 3"/>
          <p:cNvSpPr>
            <a:spLocks noGrp="1"/>
          </p:cNvSpPr>
          <p:nvPr>
            <p:ph type="dt" idx="10"/>
          </p:nvPr>
        </p:nvSpPr>
        <p:spPr/>
        <p:txBody>
          <a:bodyPr/>
          <a:lstStyle/>
          <a:p>
            <a:fld id="{FA3730AC-67C8-4D3A-A250-24998CB4CED8}" type="datetime3">
              <a:rPr lang="en-US" smtClean="0">
                <a:solidFill>
                  <a:prstClr val="black"/>
                </a:solidFill>
              </a:rPr>
              <a:pPr/>
              <a:t>14 March 2019</a:t>
            </a:fld>
            <a:endParaRPr lang="en-US" dirty="0">
              <a:solidFill>
                <a:prstClr val="black"/>
              </a:solidFill>
            </a:endParaRPr>
          </a:p>
        </p:txBody>
      </p:sp>
      <p:sp>
        <p:nvSpPr>
          <p:cNvPr id="5" name="Slide Number Placeholder 4"/>
          <p:cNvSpPr>
            <a:spLocks noGrp="1"/>
          </p:cNvSpPr>
          <p:nvPr>
            <p:ph type="sldNum" sz="quarter" idx="11"/>
          </p:nvPr>
        </p:nvSpPr>
        <p:spPr/>
        <p:txBody>
          <a:bodyPr/>
          <a:lstStyle/>
          <a:p>
            <a:fld id="{5216A530-B1B7-4A44-8213-074BFCC94997}"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3001972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charset="0"/>
              <a:buChar char="•"/>
            </a:pPr>
            <a:r>
              <a:rPr lang="en-US" dirty="0" smtClean="0">
                <a:latin typeface="Arial" pitchFamily="34" charset="0"/>
                <a:cs typeface="Arial" pitchFamily="34" charset="0"/>
              </a:rPr>
              <a:t>Did you receive the document as a result of your job?</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Did you create or use this document to conduct or         </a:t>
            </a:r>
          </a:p>
          <a:p>
            <a:r>
              <a:rPr lang="en-US" dirty="0" smtClean="0">
                <a:latin typeface="Arial" pitchFamily="34" charset="0"/>
                <a:cs typeface="Arial" pitchFamily="34" charset="0"/>
              </a:rPr>
              <a:t>   facilitate agency business?</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Did you put the document in an agency file?</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If not, did you still need to refer to this document later    </a:t>
            </a:r>
          </a:p>
          <a:p>
            <a:r>
              <a:rPr lang="en-US" dirty="0" smtClean="0">
                <a:latin typeface="Arial" pitchFamily="34" charset="0"/>
                <a:cs typeface="Arial" pitchFamily="34" charset="0"/>
              </a:rPr>
              <a:t>   to conduct government business?</a:t>
            </a:r>
          </a:p>
          <a:p>
            <a:endParaRPr lang="en-US" dirty="0"/>
          </a:p>
        </p:txBody>
      </p:sp>
      <p:sp>
        <p:nvSpPr>
          <p:cNvPr id="4" name="Date Placeholder 3"/>
          <p:cNvSpPr>
            <a:spLocks noGrp="1"/>
          </p:cNvSpPr>
          <p:nvPr>
            <p:ph type="dt" idx="10"/>
          </p:nvPr>
        </p:nvSpPr>
        <p:spPr/>
        <p:txBody>
          <a:bodyPr/>
          <a:lstStyle/>
          <a:p>
            <a:fld id="{C3836AE2-701A-4828-A819-31DBB0DAF807}" type="datetime3">
              <a:rPr lang="en-US" smtClean="0">
                <a:solidFill>
                  <a:prstClr val="black"/>
                </a:solidFill>
              </a:rPr>
              <a:pPr/>
              <a:t>14 March 2019</a:t>
            </a:fld>
            <a:endParaRPr lang="en-US" dirty="0">
              <a:solidFill>
                <a:prstClr val="black"/>
              </a:solidFill>
            </a:endParaRPr>
          </a:p>
        </p:txBody>
      </p:sp>
      <p:sp>
        <p:nvSpPr>
          <p:cNvPr id="5" name="Slide Number Placeholder 4"/>
          <p:cNvSpPr>
            <a:spLocks noGrp="1"/>
          </p:cNvSpPr>
          <p:nvPr>
            <p:ph type="sldNum" sz="quarter" idx="11"/>
          </p:nvPr>
        </p:nvSpPr>
        <p:spPr/>
        <p:txBody>
          <a:bodyPr/>
          <a:lstStyle/>
          <a:p>
            <a:fld id="{5216A530-B1B7-4A44-8213-074BFCC94997}"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0851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758191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
        <p:nvSpPr>
          <p:cNvPr id="2" name="TextBox 1"/>
          <p:cNvSpPr txBox="1"/>
          <p:nvPr userDrawn="1"/>
        </p:nvSpPr>
        <p:spPr>
          <a:xfrm>
            <a:off x="1" y="3029448"/>
            <a:ext cx="12191999" cy="769441"/>
          </a:xfrm>
          <a:prstGeom prst="rect">
            <a:avLst/>
          </a:prstGeom>
          <a:noFill/>
        </p:spPr>
        <p:txBody>
          <a:bodyPr wrap="square" rtlCol="0">
            <a:spAutoFit/>
          </a:bodyPr>
          <a:lstStyle/>
          <a:p>
            <a:pPr algn="ctr"/>
            <a:r>
              <a:rPr lang="en-US" sz="4400" b="1" dirty="0">
                <a:solidFill>
                  <a:prstClr val="black"/>
                </a:solidFill>
                <a:latin typeface="Arial" panose="020B0604020202020204" pitchFamily="34" charset="0"/>
                <a:cs typeface="Arial" panose="020B0604020202020204" pitchFamily="34" charset="0"/>
              </a:rPr>
              <a:t>End of Brief</a:t>
            </a:r>
          </a:p>
        </p:txBody>
      </p:sp>
    </p:spTree>
    <p:extLst>
      <p:ext uri="{BB962C8B-B14F-4D97-AF65-F5344CB8AC3E}">
        <p14:creationId xmlns:p14="http://schemas.microsoft.com/office/powerpoint/2010/main" val="19137081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534785" y="6345153"/>
            <a:ext cx="2844800" cy="365125"/>
          </a:xfrm>
          <a:prstGeom prst="rect">
            <a:avLst/>
          </a:prstGeom>
        </p:spPr>
        <p:txBody>
          <a:bodyPr/>
          <a:lstStyle>
            <a:lvl1pPr>
              <a:defRPr/>
            </a:lvl1pPr>
          </a:lstStyle>
          <a:p>
            <a:pPr>
              <a:defRPr/>
            </a:pPr>
            <a:fld id="{4D6E03D9-9A15-4866-A801-3D5C82B14AC6}" type="datetime1">
              <a:rPr lang="en-US" smtClean="0">
                <a:solidFill>
                  <a:prstClr val="black"/>
                </a:solidFill>
              </a:rPr>
              <a:pPr>
                <a:defRPr/>
              </a:pPr>
              <a:t>3/14/2019</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9B0AEE6C-13C0-4173-A2E6-ACCDE03CD46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9257717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Tree>
    <p:extLst>
      <p:ext uri="{BB962C8B-B14F-4D97-AF65-F5344CB8AC3E}">
        <p14:creationId xmlns:p14="http://schemas.microsoft.com/office/powerpoint/2010/main" val="300117128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18971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03912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6.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7"/>
          <a:srcRect t="-1" b="11873"/>
          <a:stretch/>
        </p:blipFill>
        <p:spPr>
          <a:xfrm>
            <a:off x="0" y="5873086"/>
            <a:ext cx="12192000" cy="984914"/>
          </a:xfrm>
          <a:prstGeom prst="rect">
            <a:avLst/>
          </a:prstGeom>
        </p:spPr>
      </p:pic>
      <p:pic>
        <p:nvPicPr>
          <p:cNvPr id="15" name="Picture 14"/>
          <p:cNvPicPr>
            <a:picLocks noChangeAspect="1"/>
          </p:cNvPicPr>
          <p:nvPr userDrawn="1"/>
        </p:nvPicPr>
        <p:blipFill rotWithShape="1">
          <a:blip r:embed="rId8"/>
          <a:srcRect t="28484" b="-1"/>
          <a:stretch/>
        </p:blipFill>
        <p:spPr>
          <a:xfrm>
            <a:off x="0" y="1"/>
            <a:ext cx="12192000" cy="896685"/>
          </a:xfrm>
          <a:prstGeom prst="rect">
            <a:avLst/>
          </a:prstGeom>
        </p:spPr>
      </p:pic>
      <p:grpSp>
        <p:nvGrpSpPr>
          <p:cNvPr id="4" name="Group 3"/>
          <p:cNvGrpSpPr/>
          <p:nvPr userDrawn="1"/>
        </p:nvGrpSpPr>
        <p:grpSpPr>
          <a:xfrm>
            <a:off x="10775068" y="6080974"/>
            <a:ext cx="1274904" cy="463336"/>
            <a:chOff x="8081301" y="6080974"/>
            <a:chExt cx="956178" cy="463336"/>
          </a:xfrm>
        </p:grpSpPr>
        <p:grpSp>
          <p:nvGrpSpPr>
            <p:cNvPr id="11" name="Group 10"/>
            <p:cNvGrpSpPr/>
            <p:nvPr userDrawn="1"/>
          </p:nvGrpSpPr>
          <p:grpSpPr>
            <a:xfrm>
              <a:off x="8511257" y="6080974"/>
              <a:ext cx="526222" cy="435185"/>
              <a:chOff x="8503764" y="6062881"/>
              <a:chExt cx="526222" cy="435185"/>
            </a:xfrm>
          </p:grpSpPr>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pic>
          <p:nvPicPr>
            <p:cNvPr id="3" name="Picture 2"/>
            <p:cNvPicPr>
              <a:picLocks noChangeAspect="1"/>
            </p:cNvPicPr>
            <p:nvPr userDrawn="1"/>
          </p:nvPicPr>
          <p:blipFill>
            <a:blip r:embed="rId10"/>
            <a:stretch>
              <a:fillRect/>
            </a:stretch>
          </p:blipFill>
          <p:spPr>
            <a:xfrm>
              <a:off x="8081301" y="6080974"/>
              <a:ext cx="341406" cy="463336"/>
            </a:xfrm>
            <a:prstGeom prst="rect">
              <a:avLst/>
            </a:prstGeom>
          </p:spPr>
        </p:pic>
      </p:grpSp>
      <p:sp>
        <p:nvSpPr>
          <p:cNvPr id="23" name="Rectangle 22"/>
          <p:cNvSpPr/>
          <p:nvPr userDrawn="1"/>
        </p:nvSpPr>
        <p:spPr>
          <a:xfrm>
            <a:off x="0" y="6644011"/>
            <a:ext cx="505488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24" name="TextBox 23"/>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9</a:t>
            </a:r>
            <a:endParaRPr lang="en-US" sz="800" dirty="0">
              <a:solidFill>
                <a:prstClr val="black"/>
              </a:solidFill>
              <a:latin typeface="Arial" panose="020B0604020202020204" pitchFamily="34" charset="0"/>
              <a:cs typeface="Arial" panose="020B0604020202020204" pitchFamily="34" charset="0"/>
            </a:endParaRPr>
          </a:p>
        </p:txBody>
      </p:sp>
      <p:sp>
        <p:nvSpPr>
          <p:cNvPr id="25" name="TextBox 24"/>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endParaRPr lang="en-US" sz="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70200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8" name="Picture 27"/>
          <p:cNvPicPr>
            <a:picLocks noChangeAspect="1"/>
          </p:cNvPicPr>
          <p:nvPr userDrawn="1"/>
        </p:nvPicPr>
        <p:blipFill rotWithShape="1">
          <a:blip r:embed="rId3"/>
          <a:srcRect t="44063" b="11873"/>
          <a:stretch/>
        </p:blipFill>
        <p:spPr>
          <a:xfrm flipV="1">
            <a:off x="0" y="6365544"/>
            <a:ext cx="12192000" cy="492457"/>
          </a:xfrm>
          <a:prstGeom prst="rect">
            <a:avLst/>
          </a:prstGeom>
        </p:spPr>
      </p:pic>
      <p:pic>
        <p:nvPicPr>
          <p:cNvPr id="23" name="Picture 22"/>
          <p:cNvPicPr>
            <a:picLocks noChangeAspect="1"/>
          </p:cNvPicPr>
          <p:nvPr userDrawn="1"/>
        </p:nvPicPr>
        <p:blipFill rotWithShape="1">
          <a:blip r:embed="rId3"/>
          <a:srcRect t="-1" b="11873"/>
          <a:stretch/>
        </p:blipFill>
        <p:spPr>
          <a:xfrm flipH="1" flipV="1">
            <a:off x="-11722" y="0"/>
            <a:ext cx="12203723" cy="984914"/>
          </a:xfrm>
          <a:prstGeom prst="rect">
            <a:avLst/>
          </a:prstGeom>
        </p:spPr>
      </p:pic>
      <p:sp>
        <p:nvSpPr>
          <p:cNvPr id="30" name="Subtitle 2"/>
          <p:cNvSpPr txBox="1">
            <a:spLocks/>
          </p:cNvSpPr>
          <p:nvPr userDrawn="1"/>
        </p:nvSpPr>
        <p:spPr>
          <a:xfrm>
            <a:off x="-11722" y="4699443"/>
            <a:ext cx="12203723" cy="1411146"/>
          </a:xfrm>
          <a:prstGeom prst="rect">
            <a:avLst/>
          </a:prstGeom>
        </p:spPr>
        <p:txBody>
          <a:bodyPr vert="horz" lIns="91440" tIns="45720" rIns="91440" bIns="45720" rtlCol="0">
            <a:normAutofit fontScale="8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Arial"/>
                <a:ea typeface="+mn-ea"/>
                <a:cs typeface="Arial"/>
              </a:defRPr>
            </a:lvl2pPr>
            <a:lvl3pPr marL="914400" indent="0" algn="ctr" defTabSz="457200" rtl="0" eaLnBrk="1" latinLnBrk="0" hangingPunct="1">
              <a:spcBef>
                <a:spcPct val="20000"/>
              </a:spcBef>
              <a:buFont typeface="Arial"/>
              <a:buNone/>
              <a:defRPr sz="2400" kern="1200">
                <a:solidFill>
                  <a:schemeClr val="tx1">
                    <a:tint val="75000"/>
                  </a:schemeClr>
                </a:solidFill>
                <a:latin typeface="Arial"/>
                <a:ea typeface="+mn-ea"/>
                <a:cs typeface="Arial"/>
              </a:defRPr>
            </a:lvl3pPr>
            <a:lvl4pPr marL="13716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4pPr>
            <a:lvl5pPr marL="18288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defRPr/>
            </a:pPr>
            <a:r>
              <a:rPr lang="en-US" sz="1800" dirty="0" smtClean="0">
                <a:solidFill>
                  <a:srgbClr val="A5A5A5">
                    <a:lumMod val="75000"/>
                  </a:srgbClr>
                </a:solidFill>
              </a:rPr>
              <a:t>The United States Army Garrison Okinawa provides quality installation services and support to the Soldiers, Civilians, and Family Members of   the United States Army in Okinawa, Japan and installation partners dispersed throughout Okinawa, Japan to ensure mission readiness and the well-being of our community.</a:t>
            </a:r>
          </a:p>
          <a:p>
            <a:pPr>
              <a:defRPr/>
            </a:pPr>
            <a:endParaRPr lang="en-US" sz="1800" dirty="0" smtClean="0">
              <a:solidFill>
                <a:srgbClr val="A5A5A5">
                  <a:lumMod val="75000"/>
                </a:srgbClr>
              </a:solidFill>
            </a:endParaRPr>
          </a:p>
          <a:p>
            <a:pPr>
              <a:defRPr/>
            </a:pPr>
            <a:r>
              <a:rPr lang="en-US" sz="1800" b="1" dirty="0" smtClean="0">
                <a:solidFill>
                  <a:schemeClr val="tx1"/>
                </a:solidFill>
              </a:rPr>
              <a:t>“Set the Standard”</a:t>
            </a:r>
          </a:p>
          <a:p>
            <a:pPr>
              <a:spcBef>
                <a:spcPts val="0"/>
              </a:spcBef>
              <a:defRPr/>
            </a:pPr>
            <a:r>
              <a:rPr lang="en-US" sz="2000" b="1" dirty="0" smtClean="0">
                <a:solidFill>
                  <a:prstClr val="black"/>
                </a:solidFill>
              </a:rPr>
              <a:t> </a:t>
            </a:r>
            <a:endParaRPr lang="en-US" sz="1100" dirty="0" smtClean="0">
              <a:solidFill>
                <a:srgbClr val="A5A5A5">
                  <a:lumMod val="75000"/>
                </a:srgbClr>
              </a:solidFill>
            </a:endParaRPr>
          </a:p>
          <a:p>
            <a:pPr>
              <a:defRPr/>
            </a:pPr>
            <a:endParaRPr lang="en-US" sz="1800" dirty="0">
              <a:solidFill>
                <a:sysClr val="windowText" lastClr="000000">
                  <a:tint val="75000"/>
                </a:sysClr>
              </a:solidFill>
            </a:endParaRPr>
          </a:p>
        </p:txBody>
      </p:sp>
      <p:pic>
        <p:nvPicPr>
          <p:cNvPr id="3" name="Picture 2"/>
          <p:cNvPicPr>
            <a:picLocks noChangeAspect="1"/>
          </p:cNvPicPr>
          <p:nvPr userDrawn="1"/>
        </p:nvPicPr>
        <p:blipFill>
          <a:blip r:embed="rId4"/>
          <a:stretch>
            <a:fillRect/>
          </a:stretch>
        </p:blipFill>
        <p:spPr>
          <a:xfrm>
            <a:off x="215337" y="355317"/>
            <a:ext cx="1276207" cy="463336"/>
          </a:xfrm>
          <a:prstGeom prst="rect">
            <a:avLst/>
          </a:prstGeom>
        </p:spPr>
      </p:pic>
      <p:sp>
        <p:nvSpPr>
          <p:cNvPr id="9" name="Rectangle 8"/>
          <p:cNvSpPr/>
          <p:nvPr userDrawn="1"/>
        </p:nvSpPr>
        <p:spPr>
          <a:xfrm>
            <a:off x="1" y="6644011"/>
            <a:ext cx="5287767"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10" name="TextBox 9"/>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a:t>
            </a:r>
            <a:r>
              <a:rPr lang="en-US" sz="800" dirty="0" smtClean="0">
                <a:solidFill>
                  <a:prstClr val="black"/>
                </a:solidFill>
                <a:latin typeface="Arial" panose="020B0604020202020204" pitchFamily="34" charset="0"/>
                <a:cs typeface="Arial" panose="020B0604020202020204" pitchFamily="34" charset="0"/>
              </a:rPr>
              <a:t>of 9</a:t>
            </a:r>
            <a:endParaRPr lang="en-US" sz="800" dirty="0">
              <a:solidFill>
                <a:prstClr val="black"/>
              </a:solidFill>
              <a:latin typeface="Arial" panose="020B0604020202020204" pitchFamily="34" charset="0"/>
              <a:cs typeface="Arial" panose="020B0604020202020204" pitchFamily="34" charset="0"/>
            </a:endParaRPr>
          </a:p>
        </p:txBody>
      </p:sp>
      <p:sp>
        <p:nvSpPr>
          <p:cNvPr id="11" name="TextBox 10"/>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endParaRPr lang="en-US" sz="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2366902"/>
      </p:ext>
    </p:extLst>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524002" y="2179503"/>
            <a:ext cx="9143999" cy="1004661"/>
          </a:xfrm>
          <a:prstGeom prst="rect">
            <a:avLst/>
          </a:prstGeom>
        </p:spPr>
        <p:txBody>
          <a:bodyPr vert="horz" lIns="91440" tIns="45720" rIns="91440" bIns="45720" rtlCol="0" anchor="ctr">
            <a:normAutofit fontScale="92500" lnSpcReduction="10000"/>
          </a:bodyPr>
          <a:lstStyle>
            <a:lvl1pPr algn="ctr" defTabSz="457200" rtl="0" eaLnBrk="1" latinLnBrk="0" hangingPunct="1">
              <a:spcBef>
                <a:spcPct val="0"/>
              </a:spcBef>
              <a:buNone/>
              <a:defRPr sz="4400" kern="1200">
                <a:solidFill>
                  <a:schemeClr val="tx1"/>
                </a:solidFill>
                <a:latin typeface="Arial"/>
                <a:ea typeface="+mj-ea"/>
                <a:cs typeface="Arial"/>
              </a:defRPr>
            </a:lvl1pPr>
          </a:lstStyle>
          <a:p>
            <a:pPr>
              <a:defRPr/>
            </a:pPr>
            <a:r>
              <a:rPr lang="en-US" sz="3600" b="1" dirty="0" smtClean="0">
                <a:solidFill>
                  <a:sysClr val="windowText" lastClr="000000"/>
                </a:solidFill>
              </a:rPr>
              <a:t>Garrison Okinawa Incoming </a:t>
            </a:r>
            <a:r>
              <a:rPr lang="en-US" sz="3600" b="1" dirty="0">
                <a:solidFill>
                  <a:sysClr val="windowText" lastClr="000000"/>
                </a:solidFill>
              </a:rPr>
              <a:t>Soldiers and Civilians Records Management Brief</a:t>
            </a:r>
          </a:p>
        </p:txBody>
      </p:sp>
      <p:sp>
        <p:nvSpPr>
          <p:cNvPr id="7" name="TextBox 6"/>
          <p:cNvSpPr txBox="1"/>
          <p:nvPr/>
        </p:nvSpPr>
        <p:spPr>
          <a:xfrm>
            <a:off x="1515210" y="3113850"/>
            <a:ext cx="9152791" cy="1200329"/>
          </a:xfrm>
          <a:prstGeom prst="rect">
            <a:avLst/>
          </a:prstGeom>
          <a:noFill/>
        </p:spPr>
        <p:txBody>
          <a:bodyPr wrap="square" rtlCol="0">
            <a:spAutoFit/>
          </a:bodyPr>
          <a:lstStyle/>
          <a:p>
            <a:pPr algn="ctr" defTabSz="457200"/>
            <a:endParaRPr lang="en-US" sz="2400" dirty="0" smtClean="0">
              <a:solidFill>
                <a:prstClr val="black"/>
              </a:solidFill>
              <a:latin typeface="Arial"/>
              <a:cs typeface="Arial"/>
            </a:endParaRPr>
          </a:p>
          <a:p>
            <a:pPr algn="ctr" defTabSz="457200"/>
            <a:r>
              <a:rPr lang="en-US" sz="2400" dirty="0" smtClean="0">
                <a:solidFill>
                  <a:prstClr val="black"/>
                </a:solidFill>
                <a:latin typeface="Arial"/>
                <a:cs typeface="Arial"/>
              </a:rPr>
              <a:t>Lawrence L. Brown	</a:t>
            </a:r>
            <a:endParaRPr lang="en-US" sz="2400" dirty="0">
              <a:solidFill>
                <a:prstClr val="black"/>
              </a:solidFill>
              <a:latin typeface="Arial"/>
              <a:cs typeface="Arial"/>
            </a:endParaRPr>
          </a:p>
          <a:p>
            <a:pPr algn="ctr" defTabSz="457200"/>
            <a:endParaRPr lang="en-US" sz="2400" dirty="0">
              <a:solidFill>
                <a:prstClr val="black"/>
              </a:solidFill>
              <a:latin typeface="Arial"/>
              <a:cs typeface="Arial"/>
            </a:endParaRPr>
          </a:p>
        </p:txBody>
      </p:sp>
    </p:spTree>
    <p:extLst>
      <p:ext uri="{BB962C8B-B14F-4D97-AF65-F5344CB8AC3E}">
        <p14:creationId xmlns:p14="http://schemas.microsoft.com/office/powerpoint/2010/main" val="3713044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143000"/>
            <a:ext cx="8839200" cy="5570756"/>
          </a:xfrm>
          <a:prstGeom prst="rect">
            <a:avLst/>
          </a:prstGeom>
          <a:noFill/>
        </p:spPr>
        <p:txBody>
          <a:bodyPr wrap="square" rtlCol="0">
            <a:spAutoFit/>
          </a:bodyPr>
          <a:lstStyle/>
          <a:p>
            <a:endParaRPr lang="en-US" b="1" dirty="0">
              <a:solidFill>
                <a:prstClr val="black"/>
              </a:solidFill>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Purpose</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solidFill>
                  <a:prstClr val="black"/>
                </a:solidFill>
                <a:latin typeface="Arial" panose="020B0604020202020204" pitchFamily="34" charset="0"/>
                <a:cs typeface="Arial" panose="020B0604020202020204" pitchFamily="34" charset="0"/>
              </a:rPr>
              <a:t>Importance of Records Management</a:t>
            </a: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solidFill>
                  <a:prstClr val="black"/>
                </a:solidFill>
                <a:latin typeface="Arial" panose="020B0604020202020204" pitchFamily="34" charset="0"/>
                <a:cs typeface="Arial" panose="020B0604020202020204" pitchFamily="34" charset="0"/>
              </a:rPr>
              <a:t>Federal Record </a:t>
            </a:r>
            <a:r>
              <a:rPr lang="en-US" sz="2400" dirty="0" smtClean="0">
                <a:solidFill>
                  <a:prstClr val="black"/>
                </a:solidFill>
                <a:latin typeface="Arial" panose="020B0604020202020204" pitchFamily="34" charset="0"/>
                <a:cs typeface="Arial" panose="020B0604020202020204" pitchFamily="34" charset="0"/>
              </a:rPr>
              <a:t>Definition</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solidFill>
                  <a:prstClr val="black"/>
                </a:solidFill>
                <a:latin typeface="Arial" panose="020B0604020202020204" pitchFamily="34" charset="0"/>
                <a:cs typeface="Arial" panose="020B0604020202020204" pitchFamily="34" charset="0"/>
              </a:rPr>
              <a:t>Employee’s </a:t>
            </a:r>
            <a:r>
              <a:rPr lang="en-US" sz="2400" dirty="0" smtClean="0">
                <a:solidFill>
                  <a:prstClr val="black"/>
                </a:solidFill>
                <a:latin typeface="Arial" panose="020B0604020202020204" pitchFamily="34" charset="0"/>
                <a:cs typeface="Arial" panose="020B0604020202020204" pitchFamily="34" charset="0"/>
              </a:rPr>
              <a:t>Responsibilities</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solidFill>
                  <a:prstClr val="black"/>
                </a:solidFill>
                <a:latin typeface="Arial" panose="020B0604020202020204" pitchFamily="34" charset="0"/>
                <a:cs typeface="Arial" panose="020B0604020202020204" pitchFamily="34" charset="0"/>
              </a:rPr>
              <a:t>Regulations and Policies</a:t>
            </a: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Garrison Japan Points </a:t>
            </a:r>
            <a:r>
              <a:rPr lang="en-US" sz="2400" dirty="0">
                <a:solidFill>
                  <a:prstClr val="black"/>
                </a:solidFill>
                <a:latin typeface="Arial" panose="020B0604020202020204" pitchFamily="34" charset="0"/>
                <a:cs typeface="Arial" panose="020B0604020202020204" pitchFamily="34" charset="0"/>
              </a:rPr>
              <a:t>of Contact</a:t>
            </a:r>
          </a:p>
          <a:p>
            <a:pPr marL="342900" indent="-342900">
              <a:buFont typeface="Wingdings" panose="05000000000000000000" pitchFamily="2" charset="2"/>
              <a:buChar char="Ø"/>
            </a:pPr>
            <a:endParaRPr lang="en-US" sz="2800" dirty="0">
              <a:solidFill>
                <a:prstClr val="black"/>
              </a:solidFill>
            </a:endParaRPr>
          </a:p>
          <a:p>
            <a:endParaRPr lang="en-US" sz="2800" b="1" dirty="0">
              <a:solidFill>
                <a:prstClr val="black"/>
              </a:solidFill>
            </a:endParaRPr>
          </a:p>
          <a:p>
            <a:r>
              <a:rPr lang="en-US" dirty="0">
                <a:solidFill>
                  <a:prstClr val="black"/>
                </a:solidFill>
              </a:rPr>
              <a:t> </a:t>
            </a:r>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Agenda</a:t>
            </a:r>
          </a:p>
        </p:txBody>
      </p:sp>
    </p:spTree>
    <p:extLst>
      <p:ext uri="{BB962C8B-B14F-4D97-AF65-F5344CB8AC3E}">
        <p14:creationId xmlns:p14="http://schemas.microsoft.com/office/powerpoint/2010/main" val="1144850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3438" y="737466"/>
            <a:ext cx="8839200" cy="5078313"/>
          </a:xfrm>
          <a:prstGeom prst="rect">
            <a:avLst/>
          </a:prstGeom>
          <a:noFill/>
        </p:spPr>
        <p:txBody>
          <a:bodyPr wrap="square" rtlCol="0">
            <a:spAutoFit/>
          </a:bodyPr>
          <a:lstStyle/>
          <a:p>
            <a:pPr algn="ctr"/>
            <a:endParaRPr lang="en-US" sz="2800" b="1" dirty="0">
              <a:solidFill>
                <a:prstClr val="black"/>
              </a:solidFill>
            </a:endParaRPr>
          </a:p>
          <a:p>
            <a:endParaRPr lang="en-US" b="1" dirty="0">
              <a:solidFill>
                <a:prstClr val="black"/>
              </a:solidFill>
            </a:endParaRPr>
          </a:p>
          <a:p>
            <a:pPr marL="284163" indent="-284163">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To inform you of your responsibilities regarding Federal records.</a:t>
            </a:r>
          </a:p>
          <a:p>
            <a:pPr marL="284163" indent="-284163"/>
            <a:r>
              <a:rPr lang="en-US" sz="2000" dirty="0">
                <a:solidFill>
                  <a:prstClr val="black"/>
                </a:solidFill>
                <a:latin typeface="Arial" panose="020B0604020202020204" pitchFamily="34" charset="0"/>
                <a:cs typeface="Arial" panose="020B0604020202020204" pitchFamily="34" charset="0"/>
              </a:rPr>
              <a:t>    As Federal and contractor employees, you have Federal record-keeping                   responsibilities that are regulated by the National Archives and Records Administration to ensure the retention and preservation of Federal records.</a:t>
            </a:r>
          </a:p>
          <a:p>
            <a:pPr marL="284163" indent="-284163"/>
            <a:endParaRPr lang="en-US" sz="2000" b="1" dirty="0">
              <a:solidFill>
                <a:prstClr val="black"/>
              </a:solidFill>
              <a:latin typeface="Arial" panose="020B0604020202020204" pitchFamily="34" charset="0"/>
              <a:cs typeface="Arial" panose="020B0604020202020204" pitchFamily="34" charset="0"/>
            </a:endParaRPr>
          </a:p>
          <a:p>
            <a:pPr marL="284163" indent="-284163">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As </a:t>
            </a:r>
            <a:r>
              <a:rPr lang="en-US" sz="2000" dirty="0" smtClean="0">
                <a:solidFill>
                  <a:prstClr val="black"/>
                </a:solidFill>
                <a:latin typeface="Arial" panose="020B0604020202020204" pitchFamily="34" charset="0"/>
                <a:cs typeface="Arial" panose="020B0604020202020204" pitchFamily="34" charset="0"/>
              </a:rPr>
              <a:t>an Garrison Japan </a:t>
            </a:r>
            <a:r>
              <a:rPr lang="en-US" sz="2000" dirty="0">
                <a:solidFill>
                  <a:prstClr val="black"/>
                </a:solidFill>
                <a:latin typeface="Arial" panose="020B0604020202020204" pitchFamily="34" charset="0"/>
                <a:cs typeface="Arial" panose="020B0604020202020204" pitchFamily="34" charset="0"/>
              </a:rPr>
              <a:t>employee, you will be creating and using Federal </a:t>
            </a:r>
            <a:r>
              <a:rPr lang="en-US" sz="2000" dirty="0" smtClean="0">
                <a:solidFill>
                  <a:prstClr val="black"/>
                </a:solidFill>
                <a:latin typeface="Arial" panose="020B0604020202020204" pitchFamily="34" charset="0"/>
                <a:cs typeface="Arial" panose="020B0604020202020204" pitchFamily="34" charset="0"/>
              </a:rPr>
              <a:t>records</a:t>
            </a:r>
            <a:r>
              <a:rPr lang="en-US" sz="2000" dirty="0">
                <a:solidFill>
                  <a:prstClr val="black"/>
                </a:solidFill>
                <a:latin typeface="Arial" panose="020B0604020202020204" pitchFamily="34" charset="0"/>
                <a:cs typeface="Arial" panose="020B0604020202020204" pitchFamily="34" charset="0"/>
              </a:rPr>
              <a:t>.  Records document the organization, functions, policies, decisions, procedures, operations and other activities of this organization.</a:t>
            </a:r>
          </a:p>
          <a:p>
            <a:pPr marL="284163" indent="-284163"/>
            <a:endParaRPr lang="en-US" sz="2000" dirty="0">
              <a:solidFill>
                <a:prstClr val="black"/>
              </a:solidFill>
              <a:latin typeface="Arial" panose="020B0604020202020204" pitchFamily="34" charset="0"/>
              <a:cs typeface="Arial" panose="020B0604020202020204" pitchFamily="34" charset="0"/>
            </a:endParaRPr>
          </a:p>
          <a:p>
            <a:pPr marL="284163" indent="-284163">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It is</a:t>
            </a:r>
            <a:r>
              <a:rPr lang="en-US" sz="2000" b="1" dirty="0">
                <a:solidFill>
                  <a:prstClr val="black"/>
                </a:solidFill>
                <a:latin typeface="Arial" panose="020B0604020202020204" pitchFamily="34" charset="0"/>
                <a:cs typeface="Arial" panose="020B0604020202020204" pitchFamily="34" charset="0"/>
              </a:rPr>
              <a:t> your</a:t>
            </a:r>
            <a:r>
              <a:rPr lang="en-US" sz="2000" dirty="0">
                <a:solidFill>
                  <a:prstClr val="black"/>
                </a:solidFill>
                <a:latin typeface="Arial" panose="020B0604020202020204" pitchFamily="34" charset="0"/>
                <a:cs typeface="Arial" panose="020B0604020202020204" pitchFamily="34" charset="0"/>
              </a:rPr>
              <a:t> responsibility to protect Federal records in your custody, and    there are legal implications for destroying or removing records without the proper authority. </a:t>
            </a:r>
          </a:p>
          <a:p>
            <a:pPr marL="284163" indent="-284163"/>
            <a:r>
              <a:rPr lang="en-US" dirty="0">
                <a:solidFill>
                  <a:prstClr val="black"/>
                </a:solidFill>
              </a:rPr>
              <a:t> </a:t>
            </a:r>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Purpose</a:t>
            </a:r>
          </a:p>
        </p:txBody>
      </p:sp>
    </p:spTree>
    <p:extLst>
      <p:ext uri="{BB962C8B-B14F-4D97-AF65-F5344CB8AC3E}">
        <p14:creationId xmlns:p14="http://schemas.microsoft.com/office/powerpoint/2010/main" val="2324940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1835727" y="1305791"/>
            <a:ext cx="8001000" cy="495300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000" b="1" dirty="0">
                <a:solidFill>
                  <a:prstClr val="black"/>
                </a:solidFill>
                <a:latin typeface="Arial" charset="0"/>
                <a:cs typeface="Arial" charset="0"/>
              </a:rPr>
              <a:t>Protects</a:t>
            </a:r>
            <a:r>
              <a:rPr lang="en-US" sz="2000" dirty="0">
                <a:solidFill>
                  <a:prstClr val="black"/>
                </a:solidFill>
                <a:latin typeface="Arial" charset="0"/>
                <a:cs typeface="Arial" charset="0"/>
              </a:rPr>
              <a:t> </a:t>
            </a:r>
            <a:r>
              <a:rPr lang="en-US" sz="2000" dirty="0" smtClean="0">
                <a:solidFill>
                  <a:prstClr val="black"/>
                </a:solidFill>
                <a:latin typeface="Arial" charset="0"/>
                <a:cs typeface="Arial" charset="0"/>
              </a:rPr>
              <a:t>the </a:t>
            </a:r>
            <a:r>
              <a:rPr lang="en-US" sz="2000" dirty="0">
                <a:solidFill>
                  <a:prstClr val="black"/>
                </a:solidFill>
                <a:latin typeface="Arial" charset="0"/>
                <a:cs typeface="Arial" charset="0"/>
              </a:rPr>
              <a:t>rights and interests of the Army and its </a:t>
            </a:r>
            <a:r>
              <a:rPr lang="en-US" sz="2000" dirty="0" smtClean="0">
                <a:solidFill>
                  <a:prstClr val="black"/>
                </a:solidFill>
                <a:latin typeface="Arial" charset="0"/>
                <a:cs typeface="Arial" charset="0"/>
              </a:rPr>
              <a:t>employees.</a:t>
            </a:r>
            <a:endParaRPr lang="en-US" sz="2000" dirty="0">
              <a:solidFill>
                <a:prstClr val="black"/>
              </a:solidFill>
              <a:latin typeface="Arial" charset="0"/>
              <a:cs typeface="Arial" charset="0"/>
            </a:endParaRPr>
          </a:p>
          <a:p>
            <a:endParaRPr lang="en-US" sz="2000" dirty="0">
              <a:solidFill>
                <a:prstClr val="black"/>
              </a:solidFill>
              <a:latin typeface="Arial" charset="0"/>
              <a:cs typeface="Arial" charset="0"/>
            </a:endParaRPr>
          </a:p>
          <a:p>
            <a:pPr>
              <a:buFont typeface="Wingdings" panose="05000000000000000000" pitchFamily="2" charset="2"/>
              <a:buChar char="Ø"/>
            </a:pPr>
            <a:r>
              <a:rPr lang="en-US" sz="2000" b="1" dirty="0">
                <a:solidFill>
                  <a:prstClr val="black"/>
                </a:solidFill>
                <a:latin typeface="Arial" charset="0"/>
                <a:cs typeface="Arial" charset="0"/>
              </a:rPr>
              <a:t>Sustains</a:t>
            </a:r>
            <a:r>
              <a:rPr lang="en-US" sz="2000" dirty="0">
                <a:solidFill>
                  <a:prstClr val="black"/>
                </a:solidFill>
                <a:latin typeface="Arial" charset="0"/>
                <a:cs typeface="Arial" charset="0"/>
              </a:rPr>
              <a:t> the Army’s business </a:t>
            </a:r>
            <a:r>
              <a:rPr lang="en-US" sz="2000" dirty="0" smtClean="0">
                <a:solidFill>
                  <a:prstClr val="black"/>
                </a:solidFill>
                <a:latin typeface="Arial" charset="0"/>
                <a:cs typeface="Arial" charset="0"/>
              </a:rPr>
              <a:t>process.</a:t>
            </a:r>
            <a:endParaRPr lang="en-US" sz="2000" dirty="0">
              <a:solidFill>
                <a:prstClr val="black"/>
              </a:solidFill>
              <a:latin typeface="Arial" charset="0"/>
              <a:cs typeface="Arial" charset="0"/>
            </a:endParaRPr>
          </a:p>
          <a:p>
            <a:pPr>
              <a:buFont typeface="Arial" pitchFamily="34" charset="0"/>
              <a:buChar char="•"/>
            </a:pPr>
            <a:endParaRPr lang="en-US" sz="2000" dirty="0">
              <a:solidFill>
                <a:prstClr val="black"/>
              </a:solidFill>
              <a:latin typeface="Arial" charset="0"/>
              <a:cs typeface="Arial" charset="0"/>
            </a:endParaRPr>
          </a:p>
          <a:p>
            <a:pPr>
              <a:buFont typeface="Wingdings" panose="05000000000000000000" pitchFamily="2" charset="2"/>
              <a:buChar char="Ø"/>
            </a:pPr>
            <a:r>
              <a:rPr lang="en-US" sz="2000" b="1" dirty="0">
                <a:solidFill>
                  <a:prstClr val="black"/>
                </a:solidFill>
                <a:latin typeface="Arial" charset="0"/>
                <a:cs typeface="Arial" charset="0"/>
              </a:rPr>
              <a:t>Supports</a:t>
            </a:r>
            <a:r>
              <a:rPr lang="en-US" sz="2000" dirty="0">
                <a:solidFill>
                  <a:prstClr val="black"/>
                </a:solidFill>
                <a:latin typeface="Arial" charset="0"/>
                <a:cs typeface="Arial" charset="0"/>
              </a:rPr>
              <a:t> </a:t>
            </a:r>
            <a:r>
              <a:rPr lang="en-US" sz="2000" dirty="0" smtClean="0">
                <a:solidFill>
                  <a:prstClr val="black"/>
                </a:solidFill>
                <a:latin typeface="Arial" charset="0"/>
                <a:cs typeface="Arial" charset="0"/>
              </a:rPr>
              <a:t>Soldiers </a:t>
            </a:r>
            <a:r>
              <a:rPr lang="en-US" sz="2000" dirty="0">
                <a:solidFill>
                  <a:prstClr val="black"/>
                </a:solidFill>
                <a:latin typeface="Arial" charset="0"/>
                <a:cs typeface="Arial" charset="0"/>
              </a:rPr>
              <a:t>with documentation to validate health-related </a:t>
            </a:r>
            <a:r>
              <a:rPr lang="en-US" sz="2000" dirty="0" smtClean="0">
                <a:solidFill>
                  <a:prstClr val="black"/>
                </a:solidFill>
                <a:latin typeface="Arial" charset="0"/>
                <a:cs typeface="Arial" charset="0"/>
              </a:rPr>
              <a:t>claims. </a:t>
            </a:r>
            <a:endParaRPr lang="en-US" sz="2000" dirty="0">
              <a:solidFill>
                <a:prstClr val="black"/>
              </a:solidFill>
              <a:latin typeface="Arial" charset="0"/>
              <a:cs typeface="Arial" charset="0"/>
            </a:endParaRPr>
          </a:p>
          <a:p>
            <a:endParaRPr lang="en-US" sz="2000" dirty="0">
              <a:solidFill>
                <a:prstClr val="black"/>
              </a:solidFill>
              <a:latin typeface="Arial" charset="0"/>
              <a:cs typeface="Arial" charset="0"/>
            </a:endParaRPr>
          </a:p>
          <a:p>
            <a:pPr>
              <a:buFont typeface="Wingdings" panose="05000000000000000000" pitchFamily="2" charset="2"/>
              <a:buChar char="Ø"/>
            </a:pPr>
            <a:r>
              <a:rPr lang="en-US" sz="2000" b="1" dirty="0">
                <a:solidFill>
                  <a:prstClr val="black"/>
                </a:solidFill>
                <a:latin typeface="Arial" charset="0"/>
                <a:cs typeface="Arial" charset="0"/>
              </a:rPr>
              <a:t>Documents</a:t>
            </a:r>
            <a:r>
              <a:rPr lang="en-US" sz="2000" dirty="0">
                <a:solidFill>
                  <a:prstClr val="black"/>
                </a:solidFill>
                <a:latin typeface="Arial" charset="0"/>
                <a:cs typeface="Arial" charset="0"/>
              </a:rPr>
              <a:t> the Army’s history and provides Lessons </a:t>
            </a:r>
            <a:r>
              <a:rPr lang="en-US" sz="2000" dirty="0" smtClean="0">
                <a:solidFill>
                  <a:prstClr val="black"/>
                </a:solidFill>
                <a:latin typeface="Arial" charset="0"/>
                <a:cs typeface="Arial" charset="0"/>
              </a:rPr>
              <a:t>Learned.</a:t>
            </a:r>
            <a:endParaRPr lang="en-US" sz="2000" dirty="0">
              <a:solidFill>
                <a:prstClr val="black"/>
              </a:solidFill>
              <a:latin typeface="Arial" charset="0"/>
              <a:cs typeface="Arial" charset="0"/>
            </a:endParaRPr>
          </a:p>
          <a:p>
            <a:endParaRPr lang="en-US" sz="2000" dirty="0">
              <a:solidFill>
                <a:prstClr val="black"/>
              </a:solidFill>
              <a:latin typeface="Arial" charset="0"/>
              <a:cs typeface="Arial" charset="0"/>
            </a:endParaRPr>
          </a:p>
          <a:p>
            <a:pPr>
              <a:buFont typeface="Wingdings" panose="05000000000000000000" pitchFamily="2" charset="2"/>
              <a:buChar char="Ø"/>
            </a:pPr>
            <a:r>
              <a:rPr lang="en-US" sz="2000" b="1" dirty="0">
                <a:solidFill>
                  <a:prstClr val="black"/>
                </a:solidFill>
                <a:latin typeface="Arial" charset="0"/>
                <a:cs typeface="Arial" charset="0"/>
              </a:rPr>
              <a:t>Responds</a:t>
            </a:r>
            <a:r>
              <a:rPr lang="en-US" sz="2000" dirty="0">
                <a:solidFill>
                  <a:prstClr val="black"/>
                </a:solidFill>
                <a:latin typeface="Arial" charset="0"/>
                <a:cs typeface="Arial" charset="0"/>
              </a:rPr>
              <a:t> to official requests for information from the public, Congress and the </a:t>
            </a:r>
            <a:r>
              <a:rPr lang="en-US" sz="2000" dirty="0" smtClean="0">
                <a:solidFill>
                  <a:prstClr val="black"/>
                </a:solidFill>
                <a:latin typeface="Arial" charset="0"/>
                <a:cs typeface="Arial" charset="0"/>
              </a:rPr>
              <a:t>media.</a:t>
            </a:r>
            <a:endParaRPr lang="en-US" sz="2000" dirty="0">
              <a:solidFill>
                <a:prstClr val="black"/>
              </a:solidFill>
              <a:latin typeface="Arial" charset="0"/>
              <a:cs typeface="Arial" charset="0"/>
            </a:endParaRPr>
          </a:p>
          <a:p>
            <a:endParaRPr lang="en-US" sz="2000" dirty="0">
              <a:solidFill>
                <a:prstClr val="black"/>
              </a:solidFill>
              <a:latin typeface="Arial" charset="0"/>
              <a:cs typeface="Arial" charset="0"/>
            </a:endParaRPr>
          </a:p>
          <a:p>
            <a:pPr>
              <a:buFont typeface="Wingdings" panose="05000000000000000000" pitchFamily="2" charset="2"/>
              <a:buChar char="Ø"/>
            </a:pPr>
            <a:r>
              <a:rPr lang="en-US" sz="2000" b="1" dirty="0">
                <a:solidFill>
                  <a:prstClr val="black"/>
                </a:solidFill>
                <a:latin typeface="Arial" charset="0"/>
                <a:cs typeface="Arial" charset="0"/>
              </a:rPr>
              <a:t>Complies</a:t>
            </a:r>
            <a:r>
              <a:rPr lang="en-US" sz="2000" dirty="0">
                <a:solidFill>
                  <a:prstClr val="black"/>
                </a:solidFill>
                <a:latin typeface="Arial" charset="0"/>
                <a:cs typeface="Arial" charset="0"/>
              </a:rPr>
              <a:t> with federal records laws (44 USC and 36 CFR</a:t>
            </a:r>
            <a:r>
              <a:rPr lang="en-US" sz="2000" dirty="0" smtClean="0">
                <a:solidFill>
                  <a:prstClr val="black"/>
                </a:solidFill>
                <a:latin typeface="Arial" charset="0"/>
                <a:cs typeface="Arial" charset="0"/>
              </a:rPr>
              <a:t>).</a:t>
            </a:r>
            <a:endParaRPr lang="en-US" sz="2000" dirty="0">
              <a:solidFill>
                <a:prstClr val="black"/>
              </a:solidFill>
              <a:latin typeface="Arial" charset="0"/>
              <a:cs typeface="Arial" charset="0"/>
            </a:endParaRPr>
          </a:p>
          <a:p>
            <a:endParaRPr lang="en-US" sz="2000" dirty="0">
              <a:solidFill>
                <a:prstClr val="black"/>
              </a:solidFill>
            </a:endParaRPr>
          </a:p>
        </p:txBody>
      </p:sp>
      <p:sp>
        <p:nvSpPr>
          <p:cNvPr id="4" name="TextBox 3"/>
          <p:cNvSpPr txBox="1"/>
          <p:nvPr/>
        </p:nvSpPr>
        <p:spPr>
          <a:xfrm>
            <a:off x="1835728" y="91135"/>
            <a:ext cx="8749145" cy="584775"/>
          </a:xfrm>
          <a:prstGeom prst="rect">
            <a:avLst/>
          </a:prstGeom>
          <a:noFill/>
        </p:spPr>
        <p:txBody>
          <a:bodyPr wrap="square" rtlCol="0">
            <a:spAutoFit/>
          </a:bodyPr>
          <a:lstStyle/>
          <a:p>
            <a:pPr algn="ctr"/>
            <a:r>
              <a:rPr lang="en-US" sz="3200" b="1" dirty="0">
                <a:solidFill>
                  <a:prstClr val="black"/>
                </a:solidFill>
                <a:latin typeface="Arial" panose="020B0604020202020204" pitchFamily="34" charset="0"/>
                <a:cs typeface="Arial" panose="020B0604020202020204" pitchFamily="34" charset="0"/>
              </a:rPr>
              <a:t>Why is Records Management Important? </a:t>
            </a:r>
          </a:p>
        </p:txBody>
      </p:sp>
    </p:spTree>
    <p:extLst>
      <p:ext uri="{BB962C8B-B14F-4D97-AF65-F5344CB8AC3E}">
        <p14:creationId xmlns:p14="http://schemas.microsoft.com/office/powerpoint/2010/main" val="2013224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3647181" y="1226880"/>
            <a:ext cx="4194810" cy="769441"/>
          </a:xfrm>
          <a:prstGeom prst="rect">
            <a:avLst/>
          </a:prstGeom>
          <a:noFill/>
          <a:ln w="9525">
            <a:noFill/>
            <a:miter lim="800000"/>
            <a:headEnd/>
            <a:tailEnd/>
          </a:ln>
        </p:spPr>
        <p:txBody>
          <a:bodyPr>
            <a:spAutoFit/>
          </a:bodyPr>
          <a:lstStyle/>
          <a:p>
            <a:pPr eaLnBrk="0" hangingPunct="0">
              <a:defRPr/>
            </a:pPr>
            <a:endParaRPr lang="en-US" sz="2000" kern="10" dirty="0">
              <a:ln w="1905"/>
              <a:solidFill>
                <a:srgbClr val="336699"/>
              </a:solidFill>
              <a:effectLst>
                <a:innerShdw blurRad="69850" dist="43180" dir="5400000">
                  <a:srgbClr val="000000">
                    <a:alpha val="65000"/>
                  </a:srgbClr>
                </a:innerShdw>
              </a:effectLst>
              <a:latin typeface="Arial Black"/>
            </a:endParaRPr>
          </a:p>
          <a:p>
            <a:pPr algn="ctr" eaLnBrk="0" hangingPunct="0">
              <a:defRPr/>
            </a:pPr>
            <a:r>
              <a:rPr lang="en-US" sz="2400" kern="10" dirty="0">
                <a:ln w="1905"/>
                <a:solidFill>
                  <a:srgbClr val="A5A5A5">
                    <a:lumMod val="50000"/>
                  </a:srgbClr>
                </a:solidFill>
                <a:effectLst>
                  <a:innerShdw blurRad="69850" dist="43180" dir="5400000">
                    <a:srgbClr val="000000">
                      <a:alpha val="65000"/>
                    </a:srgbClr>
                  </a:innerShdw>
                </a:effectLst>
                <a:latin typeface="Arial" pitchFamily="34" charset="0"/>
                <a:cs typeface="Arial" pitchFamily="34" charset="0"/>
              </a:rPr>
              <a:t>Regardless of the Medium…</a:t>
            </a:r>
          </a:p>
        </p:txBody>
      </p:sp>
      <p:pic>
        <p:nvPicPr>
          <p:cNvPr id="4" name="Picture 3" descr="Picture2.png"/>
          <p:cNvPicPr>
            <a:picLocks noChangeAspect="1"/>
          </p:cNvPicPr>
          <p:nvPr/>
        </p:nvPicPr>
        <p:blipFill>
          <a:blip r:embed="rId3" cstate="print"/>
          <a:srcRect/>
          <a:stretch>
            <a:fillRect/>
          </a:stretch>
        </p:blipFill>
        <p:spPr bwMode="auto">
          <a:xfrm>
            <a:off x="2202874" y="2286000"/>
            <a:ext cx="3541713" cy="3340100"/>
          </a:xfrm>
          <a:prstGeom prst="rect">
            <a:avLst/>
          </a:prstGeom>
          <a:noFill/>
          <a:ln w="9525">
            <a:noFill/>
            <a:miter lim="800000"/>
            <a:headEnd/>
            <a:tailEnd/>
          </a:ln>
        </p:spPr>
      </p:pic>
      <p:sp>
        <p:nvSpPr>
          <p:cNvPr id="5" name="Rectangle 5"/>
          <p:cNvSpPr>
            <a:spLocks noChangeArrowheads="1"/>
          </p:cNvSpPr>
          <p:nvPr/>
        </p:nvSpPr>
        <p:spPr bwMode="auto">
          <a:xfrm>
            <a:off x="6248401" y="2286000"/>
            <a:ext cx="4343399" cy="3259354"/>
          </a:xfrm>
          <a:prstGeom prst="rect">
            <a:avLst/>
          </a:prstGeom>
          <a:noFill/>
          <a:ln w="9525">
            <a:noFill/>
            <a:miter lim="800000"/>
            <a:headEnd/>
            <a:tailEnd/>
          </a:ln>
        </p:spPr>
        <p:txBody>
          <a:bodyPr wrap="square">
            <a:spAutoFit/>
          </a:bodyPr>
          <a:lstStyle/>
          <a:p>
            <a:pPr algn="ctr">
              <a:lnSpc>
                <a:spcPct val="105000"/>
              </a:lnSpc>
              <a:spcBef>
                <a:spcPct val="20000"/>
              </a:spcBef>
            </a:pPr>
            <a:r>
              <a:rPr lang="en-US" sz="2800" dirty="0">
                <a:solidFill>
                  <a:prstClr val="black"/>
                </a:solidFill>
                <a:latin typeface="Arial" pitchFamily="34" charset="0"/>
                <a:cs typeface="Arial" pitchFamily="34" charset="0"/>
              </a:rPr>
              <a:t>Any information </a:t>
            </a:r>
            <a:r>
              <a:rPr lang="en-US" sz="2800" u="sng" dirty="0">
                <a:solidFill>
                  <a:prstClr val="black"/>
                </a:solidFill>
                <a:latin typeface="Arial" pitchFamily="34" charset="0"/>
                <a:cs typeface="Arial" pitchFamily="34" charset="0"/>
              </a:rPr>
              <a:t>created or received</a:t>
            </a:r>
            <a:r>
              <a:rPr lang="en-US" sz="2800" dirty="0">
                <a:solidFill>
                  <a:prstClr val="black"/>
                </a:solidFill>
                <a:latin typeface="Arial" pitchFamily="34" charset="0"/>
                <a:cs typeface="Arial" pitchFamily="34" charset="0"/>
              </a:rPr>
              <a:t> by an agency of the U.S. Government that </a:t>
            </a:r>
            <a:r>
              <a:rPr lang="en-US" sz="2800" u="sng" dirty="0">
                <a:solidFill>
                  <a:prstClr val="black"/>
                </a:solidFill>
                <a:latin typeface="Arial" pitchFamily="34" charset="0"/>
                <a:cs typeface="Arial" pitchFamily="34" charset="0"/>
              </a:rPr>
              <a:t>documents agency operations or other activities of the Government</a:t>
            </a:r>
            <a:r>
              <a:rPr lang="en-US" sz="2800" dirty="0">
                <a:solidFill>
                  <a:prstClr val="black"/>
                </a:solidFill>
                <a:latin typeface="Arial" pitchFamily="34" charset="0"/>
                <a:cs typeface="Arial" pitchFamily="34" charset="0"/>
              </a:rPr>
              <a:t>.</a:t>
            </a:r>
          </a:p>
        </p:txBody>
      </p:sp>
      <p:sp>
        <p:nvSpPr>
          <p:cNvPr id="6" name="TextBox 5"/>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What is a Federal Record?</a:t>
            </a:r>
          </a:p>
        </p:txBody>
      </p:sp>
    </p:spTree>
    <p:extLst>
      <p:ext uri="{BB962C8B-B14F-4D97-AF65-F5344CB8AC3E}">
        <p14:creationId xmlns:p14="http://schemas.microsoft.com/office/powerpoint/2010/main" val="3665167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50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2500"/>
                            </p:stCondLst>
                            <p:childTnLst>
                              <p:par>
                                <p:cTn id="8" presetID="4" presetClass="entr" presetSubtype="32"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out)">
                                      <p:cBhvr>
                                        <p:cTn id="10" dur="500"/>
                                        <p:tgtEl>
                                          <p:spTgt spid="4"/>
                                        </p:tgtEl>
                                      </p:cBhvr>
                                    </p:animEffect>
                                  </p:childTnLst>
                                </p:cTn>
                              </p:par>
                            </p:childTnLst>
                          </p:cTn>
                        </p:par>
                        <p:par>
                          <p:cTn id="11" fill="hold">
                            <p:stCondLst>
                              <p:cond delay="3000"/>
                            </p:stCondLst>
                            <p:childTnLst>
                              <p:par>
                                <p:cTn id="12" presetID="1" presetClass="entr" presetSubtype="0" fill="hold" grpId="0" nodeType="after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8301" y="856174"/>
            <a:ext cx="8562109" cy="5293757"/>
          </a:xfrm>
          <a:prstGeom prst="rect">
            <a:avLst/>
          </a:prstGeom>
          <a:noFill/>
        </p:spPr>
        <p:txBody>
          <a:bodyPr wrap="square" rtlCol="0">
            <a:spAutoFit/>
          </a:bodyPr>
          <a:lstStyle/>
          <a:p>
            <a:endParaRPr lang="en-US" dirty="0">
              <a:solidFill>
                <a:prstClr val="black"/>
              </a:solidFill>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Create and manage the Federal records necessary to document their official activities. </a:t>
            </a:r>
          </a:p>
          <a:p>
            <a:pPr marL="285750" indent="-285750">
              <a:buFontTx/>
              <a:buChar char="-"/>
            </a:pPr>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File Federal records IAW the Army Records Information Management System (ARIMS), Army Regulations and policies.</a:t>
            </a:r>
          </a:p>
          <a:p>
            <a:pPr marL="285750" indent="-285750">
              <a:buFontTx/>
              <a:buChar char="-"/>
            </a:pPr>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Work with the organization’s designated Records Coordinator  </a:t>
            </a:r>
          </a:p>
          <a:p>
            <a:r>
              <a:rPr lang="en-US" sz="2000" dirty="0">
                <a:solidFill>
                  <a:prstClr val="black"/>
                </a:solidFill>
                <a:latin typeface="Arial" panose="020B0604020202020204" pitchFamily="34" charset="0"/>
                <a:cs typeface="Arial" panose="020B0604020202020204" pitchFamily="34" charset="0"/>
              </a:rPr>
              <a:t>     when filing records.</a:t>
            </a:r>
          </a:p>
          <a:p>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File personal papers and non-record materials separately from       </a:t>
            </a:r>
          </a:p>
          <a:p>
            <a:r>
              <a:rPr lang="en-US" sz="2000" dirty="0">
                <a:solidFill>
                  <a:prstClr val="black"/>
                </a:solidFill>
                <a:latin typeface="Arial" panose="020B0604020202020204" pitchFamily="34" charset="0"/>
                <a:cs typeface="Arial" panose="020B0604020202020204" pitchFamily="34" charset="0"/>
              </a:rPr>
              <a:t>     official Federal records. </a:t>
            </a:r>
          </a:p>
          <a:p>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Only destroy records IAW approved records disposition schedules using ARIMS.</a:t>
            </a:r>
          </a:p>
          <a:p>
            <a:pPr marL="285750" indent="-285750">
              <a:buFontTx/>
              <a:buChar char="-"/>
            </a:pPr>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dirty="0">
                <a:solidFill>
                  <a:prstClr val="black"/>
                </a:solidFill>
                <a:latin typeface="Arial" panose="020B0604020202020204" pitchFamily="34" charset="0"/>
                <a:cs typeface="Arial" panose="020B0604020202020204" pitchFamily="34" charset="0"/>
              </a:rPr>
              <a:t>Never remove records from Agency custody without authorization. </a:t>
            </a:r>
          </a:p>
        </p:txBody>
      </p:sp>
      <p:sp>
        <p:nvSpPr>
          <p:cNvPr id="3" name="TextBox 2"/>
          <p:cNvSpPr txBox="1"/>
          <p:nvPr/>
        </p:nvSpPr>
        <p:spPr>
          <a:xfrm>
            <a:off x="79131" y="91135"/>
            <a:ext cx="12112869"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All </a:t>
            </a:r>
            <a:r>
              <a:rPr lang="en-US" sz="3600" b="1" dirty="0" smtClean="0">
                <a:solidFill>
                  <a:prstClr val="black"/>
                </a:solidFill>
                <a:latin typeface="Arial" panose="020B0604020202020204" pitchFamily="34" charset="0"/>
                <a:cs typeface="Arial" panose="020B0604020202020204" pitchFamily="34" charset="0"/>
              </a:rPr>
              <a:t>Garrison Japan Employees </a:t>
            </a:r>
            <a:r>
              <a:rPr lang="en-US" sz="3600" b="1" dirty="0">
                <a:solidFill>
                  <a:prstClr val="black"/>
                </a:solidFill>
                <a:latin typeface="Arial" panose="020B0604020202020204" pitchFamily="34" charset="0"/>
                <a:cs typeface="Arial" panose="020B0604020202020204" pitchFamily="34" charset="0"/>
              </a:rPr>
              <a:t>Shall: </a:t>
            </a:r>
          </a:p>
        </p:txBody>
      </p:sp>
    </p:spTree>
    <p:extLst>
      <p:ext uri="{BB962C8B-B14F-4D97-AF65-F5344CB8AC3E}">
        <p14:creationId xmlns:p14="http://schemas.microsoft.com/office/powerpoint/2010/main" val="2397761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1038" y="1190514"/>
            <a:ext cx="9144000" cy="6001643"/>
          </a:xfrm>
          <a:prstGeom prst="rect">
            <a:avLst/>
          </a:prstGeom>
          <a:noFill/>
        </p:spPr>
        <p:txBody>
          <a:bodyPr wrap="square" rtlCol="0">
            <a:spAutoFit/>
          </a:bodyPr>
          <a:lstStyle/>
          <a:p>
            <a:pPr marL="342900" indent="-342900">
              <a:buFont typeface="Wingdings" panose="05000000000000000000" pitchFamily="2" charset="2"/>
              <a:buChar char="Ø"/>
            </a:pPr>
            <a:r>
              <a:rPr lang="en-US" sz="2400" b="1" dirty="0" smtClean="0">
                <a:solidFill>
                  <a:prstClr val="black"/>
                </a:solidFill>
              </a:rPr>
              <a:t>44 U.S.C. Chapter 31, Records Management by Federal Agencies, </a:t>
            </a:r>
          </a:p>
          <a:p>
            <a:r>
              <a:rPr lang="en-US" sz="2400" b="1" dirty="0">
                <a:solidFill>
                  <a:prstClr val="black"/>
                </a:solidFill>
              </a:rPr>
              <a:t> </a:t>
            </a:r>
            <a:r>
              <a:rPr lang="en-US" sz="2400" b="1" dirty="0" smtClean="0">
                <a:solidFill>
                  <a:prstClr val="black"/>
                </a:solidFill>
              </a:rPr>
              <a:t>    3 Jan 12</a:t>
            </a:r>
          </a:p>
          <a:p>
            <a:pPr marL="342900" indent="-342900">
              <a:buFont typeface="Wingdings" panose="05000000000000000000" pitchFamily="2" charset="2"/>
              <a:buChar char="Ø"/>
            </a:pPr>
            <a:endParaRPr lang="en-US" sz="2400" b="1" dirty="0">
              <a:solidFill>
                <a:prstClr val="black"/>
              </a:solidFill>
            </a:endParaRPr>
          </a:p>
          <a:p>
            <a:pPr marL="342900" indent="-342900">
              <a:buFont typeface="Wingdings" panose="05000000000000000000" pitchFamily="2" charset="2"/>
              <a:buChar char="Ø"/>
            </a:pPr>
            <a:r>
              <a:rPr lang="en-US" sz="2400" b="1" dirty="0" smtClean="0">
                <a:solidFill>
                  <a:prstClr val="black"/>
                </a:solidFill>
              </a:rPr>
              <a:t>36 CFR Part 1222, Creation and Maintenance of Federal Records, </a:t>
            </a:r>
          </a:p>
          <a:p>
            <a:r>
              <a:rPr lang="en-US" sz="2400" b="1" dirty="0">
                <a:solidFill>
                  <a:prstClr val="black"/>
                </a:solidFill>
              </a:rPr>
              <a:t> </a:t>
            </a:r>
            <a:r>
              <a:rPr lang="en-US" sz="2400" b="1" dirty="0" smtClean="0">
                <a:solidFill>
                  <a:prstClr val="black"/>
                </a:solidFill>
              </a:rPr>
              <a:t>    1 Jul 12</a:t>
            </a:r>
          </a:p>
          <a:p>
            <a:pPr marL="342900" indent="-342900">
              <a:buFont typeface="Wingdings" panose="05000000000000000000" pitchFamily="2" charset="2"/>
              <a:buChar char="Ø"/>
            </a:pPr>
            <a:endParaRPr lang="en-US" sz="2400" b="1" dirty="0">
              <a:solidFill>
                <a:prstClr val="black"/>
              </a:solidFill>
            </a:endParaRPr>
          </a:p>
          <a:p>
            <a:pPr marL="342900" indent="-342900">
              <a:buFont typeface="Wingdings" panose="05000000000000000000" pitchFamily="2" charset="2"/>
              <a:buChar char="Ø"/>
            </a:pPr>
            <a:r>
              <a:rPr lang="en-US" sz="2400" b="1" dirty="0" smtClean="0">
                <a:solidFill>
                  <a:prstClr val="black"/>
                </a:solidFill>
              </a:rPr>
              <a:t>AR 25-1, Army Information Technology, 25 Jun 13 </a:t>
            </a:r>
            <a:endParaRPr lang="en-US" sz="2400" b="1" dirty="0">
              <a:solidFill>
                <a:prstClr val="black"/>
              </a:solidFill>
            </a:endParaRPr>
          </a:p>
          <a:p>
            <a:pPr marL="342900" indent="-342900">
              <a:buFont typeface="Wingdings" panose="05000000000000000000" pitchFamily="2" charset="2"/>
              <a:buChar char="Ø"/>
            </a:pPr>
            <a:endParaRPr lang="en-US" sz="2000" b="1" dirty="0" smtClean="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smtClean="0">
                <a:solidFill>
                  <a:prstClr val="black"/>
                </a:solidFill>
                <a:latin typeface="Arial" panose="020B0604020202020204" pitchFamily="34" charset="0"/>
                <a:cs typeface="Arial" panose="020B0604020202020204" pitchFamily="34" charset="0"/>
              </a:rPr>
              <a:t>AR </a:t>
            </a:r>
            <a:r>
              <a:rPr lang="en-US" sz="2000" b="1" dirty="0">
                <a:solidFill>
                  <a:prstClr val="black"/>
                </a:solidFill>
                <a:latin typeface="Arial" panose="020B0604020202020204" pitchFamily="34" charset="0"/>
                <a:cs typeface="Arial" panose="020B0604020202020204" pitchFamily="34" charset="0"/>
              </a:rPr>
              <a:t>25-400-2, The Army Records Information Management System (ARIMS), </a:t>
            </a:r>
            <a:r>
              <a:rPr lang="en-US" sz="2000" b="1" dirty="0" smtClean="0">
                <a:solidFill>
                  <a:prstClr val="black"/>
                </a:solidFill>
                <a:latin typeface="Arial" panose="020B0604020202020204" pitchFamily="34" charset="0"/>
                <a:cs typeface="Arial" panose="020B0604020202020204" pitchFamily="34" charset="0"/>
              </a:rPr>
              <a:t>2 Oct 07 </a:t>
            </a:r>
            <a:endParaRPr lang="en-US" sz="2000" b="1" dirty="0">
              <a:solidFill>
                <a:prstClr val="black"/>
              </a:solidFill>
              <a:latin typeface="Arial" panose="020B0604020202020204" pitchFamily="34" charset="0"/>
              <a:cs typeface="Arial" panose="020B0604020202020204" pitchFamily="34" charset="0"/>
            </a:endParaRPr>
          </a:p>
          <a:p>
            <a:endParaRPr lang="en-US" sz="2000" b="1"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solidFill>
                  <a:prstClr val="black"/>
                </a:solidFill>
                <a:latin typeface="Arial" panose="020B0604020202020204" pitchFamily="34" charset="0"/>
                <a:cs typeface="Arial" panose="020B0604020202020204" pitchFamily="34" charset="0"/>
              </a:rPr>
              <a:t>DA Pam 25-403, Guide to Recordkeeping in the Army, 11 </a:t>
            </a:r>
            <a:r>
              <a:rPr lang="en-US" sz="2000" b="1" dirty="0" smtClean="0">
                <a:solidFill>
                  <a:prstClr val="black"/>
                </a:solidFill>
                <a:latin typeface="Arial" panose="020B0604020202020204" pitchFamily="34" charset="0"/>
                <a:cs typeface="Arial" panose="020B0604020202020204" pitchFamily="34" charset="0"/>
              </a:rPr>
              <a:t>Aug 08 </a:t>
            </a:r>
            <a:endParaRPr lang="en-US" sz="2000" b="1" dirty="0">
              <a:solidFill>
                <a:prstClr val="black"/>
              </a:solidFill>
              <a:latin typeface="Arial" panose="020B0604020202020204" pitchFamily="34" charset="0"/>
              <a:cs typeface="Arial" panose="020B0604020202020204" pitchFamily="34" charset="0"/>
            </a:endParaRPr>
          </a:p>
          <a:p>
            <a:r>
              <a:rPr lang="en-US" sz="2000" b="1" dirty="0">
                <a:solidFill>
                  <a:prstClr val="black"/>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Ø"/>
            </a:pPr>
            <a:r>
              <a:rPr lang="en-US" sz="2000" b="1" dirty="0" smtClean="0">
                <a:solidFill>
                  <a:prstClr val="black"/>
                </a:solidFill>
                <a:latin typeface="Arial" panose="020B0604020202020204" pitchFamily="34" charset="0"/>
                <a:cs typeface="Arial" panose="020B0604020202020204" pitchFamily="34" charset="0"/>
              </a:rPr>
              <a:t>Policy Memo 25-1, Records </a:t>
            </a:r>
            <a:r>
              <a:rPr lang="en-US" sz="2000" b="1" dirty="0">
                <a:solidFill>
                  <a:prstClr val="black"/>
                </a:solidFill>
                <a:latin typeface="Arial" panose="020B0604020202020204" pitchFamily="34" charset="0"/>
                <a:cs typeface="Arial" panose="020B0604020202020204" pitchFamily="34" charset="0"/>
              </a:rPr>
              <a:t>Management (RM) </a:t>
            </a:r>
            <a:r>
              <a:rPr lang="en-US" sz="2000" b="1" dirty="0" smtClean="0">
                <a:solidFill>
                  <a:prstClr val="black"/>
                </a:solidFill>
                <a:latin typeface="Arial" panose="020B0604020202020204" pitchFamily="34" charset="0"/>
                <a:cs typeface="Arial" panose="020B0604020202020204" pitchFamily="34" charset="0"/>
              </a:rPr>
              <a:t>Procedures, 24 May 16</a:t>
            </a:r>
          </a:p>
          <a:p>
            <a:pPr marL="342900" indent="-342900">
              <a:buFont typeface="Wingdings" panose="05000000000000000000" pitchFamily="2" charset="2"/>
              <a:buChar char="Ø"/>
            </a:pPr>
            <a:endParaRPr lang="en-US" sz="20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dirty="0">
              <a:solidFill>
                <a:prstClr val="black"/>
              </a:solidFill>
              <a:latin typeface="Arial" panose="020B0604020202020204" pitchFamily="34" charset="0"/>
              <a:cs typeface="Arial" panose="020B0604020202020204" pitchFamily="34" charset="0"/>
            </a:endParaRPr>
          </a:p>
          <a:p>
            <a:endParaRPr lang="en-US" dirty="0">
              <a:solidFill>
                <a:prstClr val="black"/>
              </a:solidFill>
            </a:endParaRPr>
          </a:p>
          <a:p>
            <a:r>
              <a:rPr lang="en-US" dirty="0">
                <a:solidFill>
                  <a:prstClr val="black"/>
                </a:solidFill>
              </a:rPr>
              <a:t>			</a:t>
            </a:r>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Regulations and Policies</a:t>
            </a:r>
          </a:p>
        </p:txBody>
      </p:sp>
    </p:spTree>
    <p:extLst>
      <p:ext uri="{BB962C8B-B14F-4D97-AF65-F5344CB8AC3E}">
        <p14:creationId xmlns:p14="http://schemas.microsoft.com/office/powerpoint/2010/main" val="2343286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682" y="167063"/>
            <a:ext cx="8229600" cy="785235"/>
          </a:xfrm>
        </p:spPr>
        <p:txBody>
          <a:bodyPr/>
          <a:lstStyle/>
          <a:p>
            <a:pPr algn="ctr"/>
            <a:r>
              <a:rPr lang="en-US" sz="3600" b="1" dirty="0">
                <a:latin typeface="Arial" panose="020B0604020202020204" pitchFamily="34" charset="0"/>
                <a:cs typeface="Arial" panose="020B0604020202020204" pitchFamily="34" charset="0"/>
              </a:rPr>
              <a:t>Points of Contact </a:t>
            </a:r>
          </a:p>
        </p:txBody>
      </p:sp>
      <p:sp>
        <p:nvSpPr>
          <p:cNvPr id="3" name="Content Placeholder 2"/>
          <p:cNvSpPr>
            <a:spLocks noGrp="1"/>
          </p:cNvSpPr>
          <p:nvPr>
            <p:ph idx="1"/>
          </p:nvPr>
        </p:nvSpPr>
        <p:spPr>
          <a:xfrm>
            <a:off x="1887682" y="1361210"/>
            <a:ext cx="8229600" cy="4525963"/>
          </a:xfrm>
        </p:spPr>
        <p:txBody>
          <a:bodyPr/>
          <a:lstStyle/>
          <a:p>
            <a:pPr marL="0" indent="0">
              <a:buNone/>
            </a:pPr>
            <a:r>
              <a:rPr lang="en-US" b="1" dirty="0">
                <a:latin typeface="Arial" panose="020B0604020202020204" pitchFamily="34" charset="0"/>
                <a:cs typeface="Arial" panose="020B0604020202020204" pitchFamily="34" charset="0"/>
              </a:rPr>
              <a:t>Your </a:t>
            </a:r>
            <a:r>
              <a:rPr lang="en-US" b="1" dirty="0" smtClean="0">
                <a:latin typeface="Arial" panose="020B0604020202020204" pitchFamily="34" charset="0"/>
                <a:cs typeface="Arial" panose="020B0604020202020204" pitchFamily="34" charset="0"/>
              </a:rPr>
              <a:t>Records Managers are</a:t>
            </a:r>
            <a:r>
              <a:rPr lang="en-US" b="1" dirty="0">
                <a:latin typeface="Arial" panose="020B0604020202020204" pitchFamily="34" charset="0"/>
                <a:cs typeface="Arial" panose="020B0604020202020204" pitchFamily="34" charset="0"/>
              </a:rPr>
              <a:t>: </a:t>
            </a:r>
          </a:p>
          <a:p>
            <a:endParaRPr lang="en-US" b="1" dirty="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 Lawrence L. Brown at 644-4346</a:t>
            </a:r>
            <a:endParaRPr lang="en-US"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 Tsuyako Toguchi at 644-4338</a:t>
            </a:r>
            <a:endParaRPr lang="en-US" b="1" dirty="0">
              <a:latin typeface="Arial" panose="020B0604020202020204" pitchFamily="34" charset="0"/>
              <a:cs typeface="Arial" panose="020B0604020202020204" pitchFamily="34" charset="0"/>
            </a:endParaRPr>
          </a:p>
          <a:p>
            <a:pPr marL="0" indent="0">
              <a:buNone/>
            </a:pPr>
            <a:endParaRPr lang="en-US" dirty="0"/>
          </a:p>
          <a:p>
            <a:endParaRPr lang="en-US" dirty="0"/>
          </a:p>
        </p:txBody>
      </p:sp>
    </p:spTree>
    <p:extLst>
      <p:ext uri="{BB962C8B-B14F-4D97-AF65-F5344CB8AC3E}">
        <p14:creationId xmlns:p14="http://schemas.microsoft.com/office/powerpoint/2010/main" val="827604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9339616"/>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MCOM Briefing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iles xmlns="56887495-a47d-46a5-a4d2-0b9f164294df">Records Management</File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235CC73A211247ADF0CE0FCC05C849" ma:contentTypeVersion="2" ma:contentTypeDescription="Create a new document." ma:contentTypeScope="" ma:versionID="9c82aead1f68ac8c3ecc94acf29b03cb">
  <xsd:schema xmlns:xsd="http://www.w3.org/2001/XMLSchema" xmlns:xs="http://www.w3.org/2001/XMLSchema" xmlns:p="http://schemas.microsoft.com/office/2006/metadata/properties" xmlns:ns2="56887495-a47d-46a5-a4d2-0b9f164294df" targetNamespace="http://schemas.microsoft.com/office/2006/metadata/properties" ma:root="true" ma:fieldsID="6f44a51a29d73108f64cadf75e45fc64" ns2:_="">
    <xsd:import namespace="56887495-a47d-46a5-a4d2-0b9f164294df"/>
    <xsd:element name="properties">
      <xsd:complexType>
        <xsd:sequence>
          <xsd:element name="documentManagement">
            <xsd:complexType>
              <xsd:all>
                <xsd:element ref="ns2:Fi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887495-a47d-46a5-a4d2-0b9f164294df" elementFormDefault="qualified">
    <xsd:import namespace="http://schemas.microsoft.com/office/2006/documentManagement/types"/>
    <xsd:import namespace="http://schemas.microsoft.com/office/infopath/2007/PartnerControls"/>
    <xsd:element name="Files" ma:index="8" nillable="true" ma:displayName="Files" ma:default="FOIA" ma:format="Dropdown" ma:internalName="Files">
      <xsd:simpleType>
        <xsd:restriction base="dms:Choice">
          <xsd:enumeration value="FOIA"/>
          <xsd:enumeration value="Privacy"/>
          <xsd:enumeration value="Records Management"/>
          <xsd:enumeration value="Publications"/>
          <xsd:enumeration value="Postal"/>
          <xsd:enumeration value="ASB"/>
          <xsd:enumeration value="Guidan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B17EDE-9C40-4AA4-BC07-C61FE879374F}">
  <ds:schemaRefs>
    <ds:schemaRef ds:uri="http://purl.org/dc/elements/1.1/"/>
    <ds:schemaRef ds:uri="http://schemas.microsoft.com/office/2006/metadata/properties"/>
    <ds:schemaRef ds:uri="http://schemas.microsoft.com/office/2006/documentManagement/types"/>
    <ds:schemaRef ds:uri="http://purl.org/dc/terms/"/>
    <ds:schemaRef ds:uri="56887495-a47d-46a5-a4d2-0b9f164294df"/>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40794E3-C0C9-416B-B357-96D2465D5AA6}">
  <ds:schemaRefs>
    <ds:schemaRef ds:uri="http://schemas.microsoft.com/sharepoint/v3/contenttype/forms"/>
  </ds:schemaRefs>
</ds:datastoreItem>
</file>

<file path=customXml/itemProps3.xml><?xml version="1.0" encoding="utf-8"?>
<ds:datastoreItem xmlns:ds="http://schemas.openxmlformats.org/officeDocument/2006/customXml" ds:itemID="{102854EC-E3B6-45A5-B939-45F213F181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887495-a47d-46a5-a4d2-0b9f164294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210</TotalTime>
  <Words>565</Words>
  <Application>Microsoft Office PowerPoint</Application>
  <PresentationFormat>Widescreen</PresentationFormat>
  <Paragraphs>103</Paragraphs>
  <Slides>9</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Arial Black</vt:lpstr>
      <vt:lpstr>Calibri</vt:lpstr>
      <vt:lpstr>Calibri Light</vt:lpstr>
      <vt:lpstr>Wingdings</vt:lpstr>
      <vt:lpstr>Content Slide Master Template</vt:lpstr>
      <vt:lpstr>IMCOM Briefing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Points of Contact </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IMHR-A_RMInprocessing_20170517</dc:title>
  <dc:creator>Administrator</dc:creator>
  <cp:lastModifiedBy>Esteban, James W Mr CIV USA IMCOM</cp:lastModifiedBy>
  <cp:revision>21</cp:revision>
  <cp:lastPrinted>2017-05-17T20:58:25Z</cp:lastPrinted>
  <dcterms:created xsi:type="dcterms:W3CDTF">2017-02-09T17:22:03Z</dcterms:created>
  <dcterms:modified xsi:type="dcterms:W3CDTF">2019-03-14T06:33:13Z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0x010100CE235CC73A211247ADF0CE0FCC05C849</vt:lpwstr>
  </property>
</Properties>
</file>