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3" r:id="rId4"/>
    <p:sldMasterId id="2147483720" r:id="rId5"/>
  </p:sldMasterIdLst>
  <p:notesMasterIdLst>
    <p:notesMasterId r:id="rId26"/>
  </p:notesMasterIdLst>
  <p:handoutMasterIdLst>
    <p:handoutMasterId r:id="rId27"/>
  </p:handoutMasterIdLst>
  <p:sldIdLst>
    <p:sldId id="645" r:id="rId6"/>
    <p:sldId id="630" r:id="rId7"/>
    <p:sldId id="628" r:id="rId8"/>
    <p:sldId id="629" r:id="rId9"/>
    <p:sldId id="631" r:id="rId10"/>
    <p:sldId id="632" r:id="rId11"/>
    <p:sldId id="633" r:id="rId12"/>
    <p:sldId id="634" r:id="rId13"/>
    <p:sldId id="637" r:id="rId14"/>
    <p:sldId id="636" r:id="rId15"/>
    <p:sldId id="635" r:id="rId16"/>
    <p:sldId id="592" r:id="rId17"/>
    <p:sldId id="646" r:id="rId18"/>
    <p:sldId id="638" r:id="rId19"/>
    <p:sldId id="587" r:id="rId20"/>
    <p:sldId id="590" r:id="rId21"/>
    <p:sldId id="650" r:id="rId22"/>
    <p:sldId id="651" r:id="rId23"/>
    <p:sldId id="652" r:id="rId24"/>
    <p:sldId id="653" r:id="rId25"/>
  </p:sldIdLst>
  <p:sldSz cx="9144000" cy="6858000" type="screen4x3"/>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1F20"/>
    <a:srgbClr val="FFCC01"/>
    <a:srgbClr val="000000"/>
    <a:srgbClr val="211F1F"/>
    <a:srgbClr val="FFFF99"/>
    <a:srgbClr val="AD8817"/>
    <a:srgbClr val="AA9158"/>
    <a:srgbClr val="0000FF"/>
    <a:srgbClr val="FFFFCC"/>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7E90A6-ECF3-5CE1-A8CA-A588149444EC}" v="19" dt="2024-10-10T23:31:08.621"/>
    <p1510:client id="{B6BE3051-BB49-93F2-D9D2-937CA4EA9EB4}" v="7" dt="2024-10-10T21:10:42.070"/>
    <p1510:client id="{F8867D0B-0C0A-8747-B884-BA033E77EC3F}" v="6" dt="2024-10-10T20:40:57.66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290" y="96"/>
      </p:cViewPr>
      <p:guideLst>
        <p:guide orient="horz" pos="2880"/>
        <p:guide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F3D769-FB89-68D2-FDCE-F63F84B32594}"/>
              </a:ext>
            </a:extLst>
          </p:cNvPr>
          <p:cNvSpPr>
            <a:spLocks noGrp="1"/>
          </p:cNvSpPr>
          <p:nvPr>
            <p:ph type="hdr" sz="quarter"/>
          </p:nvPr>
        </p:nvSpPr>
        <p:spPr>
          <a:xfrm>
            <a:off x="0" y="0"/>
            <a:ext cx="4033838" cy="3524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956DD9-82B7-2DD1-17C2-5AFEFAA54A2B}"/>
              </a:ext>
            </a:extLst>
          </p:cNvPr>
          <p:cNvSpPr>
            <a:spLocks noGrp="1"/>
          </p:cNvSpPr>
          <p:nvPr>
            <p:ph type="dt" sz="quarter" idx="1"/>
          </p:nvPr>
        </p:nvSpPr>
        <p:spPr>
          <a:xfrm>
            <a:off x="5273675" y="0"/>
            <a:ext cx="4033838" cy="352425"/>
          </a:xfrm>
          <a:prstGeom prst="rect">
            <a:avLst/>
          </a:prstGeom>
        </p:spPr>
        <p:txBody>
          <a:bodyPr vert="horz" lIns="91440" tIns="45720" rIns="91440" bIns="45720" rtlCol="0"/>
          <a:lstStyle>
            <a:lvl1pPr algn="r">
              <a:defRPr sz="1200"/>
            </a:lvl1pPr>
          </a:lstStyle>
          <a:p>
            <a:fld id="{794E0B21-AD33-443A-8BF5-B180B3EED2ED}" type="datetimeFigureOut">
              <a:rPr lang="en-US" smtClean="0"/>
              <a:t>2/20/2025</a:t>
            </a:fld>
            <a:endParaRPr lang="en-US"/>
          </a:p>
        </p:txBody>
      </p:sp>
      <p:sp>
        <p:nvSpPr>
          <p:cNvPr id="4" name="Footer Placeholder 3">
            <a:extLst>
              <a:ext uri="{FF2B5EF4-FFF2-40B4-BE49-F238E27FC236}">
                <a16:creationId xmlns:a16="http://schemas.microsoft.com/office/drawing/2014/main" id="{F59D847C-F370-A93E-4344-E8181A423F4A}"/>
              </a:ext>
            </a:extLst>
          </p:cNvPr>
          <p:cNvSpPr>
            <a:spLocks noGrp="1"/>
          </p:cNvSpPr>
          <p:nvPr>
            <p:ph type="ftr" sz="quarter" idx="2"/>
          </p:nvPr>
        </p:nvSpPr>
        <p:spPr>
          <a:xfrm>
            <a:off x="0" y="6670675"/>
            <a:ext cx="4033838" cy="352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AC0834-EADB-723F-8C09-AA9B695C8868}"/>
              </a:ext>
            </a:extLst>
          </p:cNvPr>
          <p:cNvSpPr>
            <a:spLocks noGrp="1"/>
          </p:cNvSpPr>
          <p:nvPr>
            <p:ph type="sldNum" sz="quarter" idx="3"/>
          </p:nvPr>
        </p:nvSpPr>
        <p:spPr>
          <a:xfrm>
            <a:off x="5273675" y="6670675"/>
            <a:ext cx="4033838" cy="352425"/>
          </a:xfrm>
          <a:prstGeom prst="rect">
            <a:avLst/>
          </a:prstGeom>
        </p:spPr>
        <p:txBody>
          <a:bodyPr vert="horz" lIns="91440" tIns="45720" rIns="91440" bIns="45720" rtlCol="0" anchor="b"/>
          <a:lstStyle>
            <a:lvl1pPr algn="r">
              <a:defRPr sz="1200"/>
            </a:lvl1pPr>
          </a:lstStyle>
          <a:p>
            <a:fld id="{EAFD9612-5402-46C5-9F6F-3A6EC383DFD4}" type="slidenum">
              <a:rPr lang="en-US" smtClean="0"/>
              <a:t>‹#›</a:t>
            </a:fld>
            <a:endParaRPr lang="en-US"/>
          </a:p>
        </p:txBody>
      </p:sp>
    </p:spTree>
    <p:extLst>
      <p:ext uri="{BB962C8B-B14F-4D97-AF65-F5344CB8AC3E}">
        <p14:creationId xmlns:p14="http://schemas.microsoft.com/office/powerpoint/2010/main" val="3770791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2781"/>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5273541" y="0"/>
            <a:ext cx="4033943" cy="352781"/>
          </a:xfrm>
          <a:prstGeom prst="rect">
            <a:avLst/>
          </a:prstGeom>
        </p:spPr>
        <p:txBody>
          <a:bodyPr vert="horz" lIns="93324" tIns="46662" rIns="93324" bIns="46662" rtlCol="0"/>
          <a:lstStyle>
            <a:lvl1pPr algn="r">
              <a:defRPr sz="1200"/>
            </a:lvl1pPr>
          </a:lstStyle>
          <a:p>
            <a:fld id="{344DD812-1AA5-4BC5-AB23-68CCDA028D11}" type="datetimeFigureOut">
              <a:rPr lang="en-US" smtClean="0"/>
              <a:t>2/20/2025</a:t>
            </a:fld>
            <a:endParaRPr lang="en-US"/>
          </a:p>
        </p:txBody>
      </p:sp>
      <p:sp>
        <p:nvSpPr>
          <p:cNvPr id="4" name="Slide Image Placeholder 3"/>
          <p:cNvSpPr>
            <a:spLocks noGrp="1" noRot="1" noChangeAspect="1"/>
          </p:cNvSpPr>
          <p:nvPr>
            <p:ph type="sldImg" idx="2"/>
          </p:nvPr>
        </p:nvSpPr>
        <p:spPr>
          <a:xfrm>
            <a:off x="3074988" y="877888"/>
            <a:ext cx="3159125" cy="2370137"/>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930910" y="3379868"/>
            <a:ext cx="7447280" cy="276534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70320"/>
            <a:ext cx="4033943" cy="352780"/>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5273541" y="6670320"/>
            <a:ext cx="4033943" cy="352780"/>
          </a:xfrm>
          <a:prstGeom prst="rect">
            <a:avLst/>
          </a:prstGeom>
        </p:spPr>
        <p:txBody>
          <a:bodyPr vert="horz" lIns="93324" tIns="46662" rIns="93324" bIns="46662" rtlCol="0" anchor="b"/>
          <a:lstStyle>
            <a:lvl1pPr algn="r">
              <a:defRPr sz="1200"/>
            </a:lvl1pPr>
          </a:lstStyle>
          <a:p>
            <a:fld id="{026CB39F-E249-459B-9F49-F4C960F7C038}" type="slidenum">
              <a:rPr lang="en-US" smtClean="0"/>
              <a:t>‹#›</a:t>
            </a:fld>
            <a:endParaRPr lang="en-US"/>
          </a:p>
        </p:txBody>
      </p:sp>
    </p:spTree>
    <p:extLst>
      <p:ext uri="{BB962C8B-B14F-4D97-AF65-F5344CB8AC3E}">
        <p14:creationId xmlns:p14="http://schemas.microsoft.com/office/powerpoint/2010/main" val="2434572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877888"/>
            <a:ext cx="3159125" cy="23701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AFE1A4-0A45-453D-A823-FBDE329F22DD}" type="slidenum">
              <a:rPr lang="en-US" smtClean="0"/>
              <a:t>1</a:t>
            </a:fld>
            <a:endParaRPr lang="en-US"/>
          </a:p>
        </p:txBody>
      </p:sp>
    </p:spTree>
    <p:extLst>
      <p:ext uri="{BB962C8B-B14F-4D97-AF65-F5344CB8AC3E}">
        <p14:creationId xmlns:p14="http://schemas.microsoft.com/office/powerpoint/2010/main" val="3061105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6CB39F-E249-459B-9F49-F4C960F7C038}" type="slidenum">
              <a:rPr lang="en-US" smtClean="0"/>
              <a:t>12</a:t>
            </a:fld>
            <a:endParaRPr lang="en-US"/>
          </a:p>
        </p:txBody>
      </p:sp>
    </p:spTree>
    <p:extLst>
      <p:ext uri="{BB962C8B-B14F-4D97-AF65-F5344CB8AC3E}">
        <p14:creationId xmlns:p14="http://schemas.microsoft.com/office/powerpoint/2010/main" val="1647144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6" name="Text Placeholder 28">
            <a:extLst>
              <a:ext uri="{FF2B5EF4-FFF2-40B4-BE49-F238E27FC236}">
                <a16:creationId xmlns:a16="http://schemas.microsoft.com/office/drawing/2014/main" id="{E6AA9DEE-9321-CD09-D254-C278ED88032D}"/>
              </a:ext>
            </a:extLst>
          </p:cNvPr>
          <p:cNvSpPr>
            <a:spLocks noGrp="1"/>
          </p:cNvSpPr>
          <p:nvPr>
            <p:ph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A549D6F3-045F-AC6B-5CE4-E75014D68D0C}"/>
              </a:ext>
            </a:extLst>
          </p:cNvPr>
          <p:cNvSpPr>
            <a:spLocks noGrp="1"/>
          </p:cNvSpPr>
          <p:nvPr>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a:t>Click to edit Master title style</a:t>
            </a:r>
          </a:p>
        </p:txBody>
      </p:sp>
      <p:pic>
        <p:nvPicPr>
          <p:cNvPr id="2" name="Picture 1" descr="800px-US-O10_insignia_svg.png">
            <a:extLst>
              <a:ext uri="{FF2B5EF4-FFF2-40B4-BE49-F238E27FC236}">
                <a16:creationId xmlns:a16="http://schemas.microsoft.com/office/drawing/2014/main" id="{A6E1CBB9-7146-0DD6-1627-B30917D57F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2723"/>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95AE3EE7-8633-C673-4F1B-05ECC7B2BA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2723"/>
            <a:ext cx="510279" cy="157646"/>
          </a:xfrm>
          <a:prstGeom prst="rect">
            <a:avLst/>
          </a:prstGeom>
          <a:effectLst>
            <a:outerShdw blurRad="50800" dist="38100" dir="5400000" algn="tl" rotWithShape="0">
              <a:prstClr val="black">
                <a:alpha val="80000"/>
              </a:prstClr>
            </a:outerShdw>
          </a:effectLst>
        </p:spPr>
      </p:pic>
      <p:sp>
        <p:nvSpPr>
          <p:cNvPr id="5" name="Slide Number Placeholder 5">
            <a:extLst>
              <a:ext uri="{FF2B5EF4-FFF2-40B4-BE49-F238E27FC236}">
                <a16:creationId xmlns:a16="http://schemas.microsoft.com/office/drawing/2014/main" id="{1793E08C-21E2-9982-1D75-95D20E7F96B3}"/>
              </a:ext>
            </a:extLst>
          </p:cNvPr>
          <p:cNvSpPr txBox="1">
            <a:spLocks/>
          </p:cNvSpPr>
          <p:nvPr userDrawn="1"/>
        </p:nvSpPr>
        <p:spPr>
          <a:xfrm>
            <a:off x="4009292" y="6634539"/>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
        <p:nvSpPr>
          <p:cNvPr id="7" name="Classification bottom">
            <a:extLst>
              <a:ext uri="{FF2B5EF4-FFF2-40B4-BE49-F238E27FC236}">
                <a16:creationId xmlns:a16="http://schemas.microsoft.com/office/drawing/2014/main" id="{6BBB2CF8-1E21-7856-895C-4C88E109D699}"/>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ea typeface="+mn-ea"/>
                <a:cs typeface="Arial" panose="020B0604020202020204" pitchFamily="34" charset="0"/>
              </a:rPr>
              <a:t>CUI</a:t>
            </a:r>
          </a:p>
        </p:txBody>
      </p:sp>
    </p:spTree>
    <p:extLst>
      <p:ext uri="{BB962C8B-B14F-4D97-AF65-F5344CB8AC3E}">
        <p14:creationId xmlns:p14="http://schemas.microsoft.com/office/powerpoint/2010/main" val="50816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6" name="Text Placeholder 28">
            <a:extLst>
              <a:ext uri="{FF2B5EF4-FFF2-40B4-BE49-F238E27FC236}">
                <a16:creationId xmlns:a16="http://schemas.microsoft.com/office/drawing/2014/main" id="{E6AA9DEE-9321-CD09-D254-C278ED88032D}"/>
              </a:ext>
            </a:extLst>
          </p:cNvPr>
          <p:cNvSpPr>
            <a:spLocks noGrp="1"/>
          </p:cNvSpPr>
          <p:nvPr>
            <p:ph idx="1"/>
          </p:nvPr>
        </p:nvSpPr>
        <p:spPr>
          <a:xfrm>
            <a:off x="79269" y="1059008"/>
            <a:ext cx="8998718" cy="4813906"/>
          </a:xfrm>
          <a:prstGeom prst="rect">
            <a:avLst/>
          </a:prstGeom>
          <a:ln w="3175">
            <a:solidFill>
              <a:schemeClr val="tx1"/>
            </a:solid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A549D6F3-045F-AC6B-5CE4-E75014D68D0C}"/>
              </a:ext>
            </a:extLst>
          </p:cNvPr>
          <p:cNvSpPr>
            <a:spLocks noGrp="1"/>
          </p:cNvSpPr>
          <p:nvPr>
            <p:ph type="title"/>
          </p:nvPr>
        </p:nvSpPr>
        <p:spPr>
          <a:xfrm>
            <a:off x="2099432" y="46602"/>
            <a:ext cx="6976199" cy="647531"/>
          </a:xfrm>
          <a:prstGeom prst="rect">
            <a:avLst/>
          </a:prstGeom>
          <a:ln w="3175">
            <a:noFill/>
          </a:ln>
        </p:spPr>
        <p:txBody>
          <a:bodyPr vert="horz" lIns="91440" tIns="45720" rIns="91440" bIns="45720" rtlCol="0" anchor="t" anchorCtr="0">
            <a:normAutofit/>
          </a:bodyPr>
          <a:lstStyle>
            <a:lvl1pPr>
              <a:defRPr sz="3200"/>
            </a:lvl1pPr>
          </a:lstStyle>
          <a:p>
            <a:r>
              <a:rPr lang="en-US"/>
              <a:t>Click to edit Master title style</a:t>
            </a:r>
          </a:p>
        </p:txBody>
      </p:sp>
      <p:pic>
        <p:nvPicPr>
          <p:cNvPr id="2" name="Picture 1" descr="800px-US-O10_insignia_svg.png">
            <a:extLst>
              <a:ext uri="{FF2B5EF4-FFF2-40B4-BE49-F238E27FC236}">
                <a16:creationId xmlns:a16="http://schemas.microsoft.com/office/drawing/2014/main" id="{A6E1CBB9-7146-0DD6-1627-B30917D57F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2723"/>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95AE3EE7-8633-C673-4F1B-05ECC7B2BA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2723"/>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23217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1" name="Group 10">
            <a:extLst>
              <a:ext uri="{FF2B5EF4-FFF2-40B4-BE49-F238E27FC236}">
                <a16:creationId xmlns:a16="http://schemas.microsoft.com/office/drawing/2014/main" id="{558D8547-5513-FBC6-692F-AA8E18D16365}"/>
              </a:ext>
            </a:extLst>
          </p:cNvPr>
          <p:cNvGrpSpPr/>
          <p:nvPr userDrawn="1"/>
        </p:nvGrpSpPr>
        <p:grpSpPr>
          <a:xfrm>
            <a:off x="7790" y="5577523"/>
            <a:ext cx="7498080" cy="248961"/>
            <a:chOff x="1202" y="5562600"/>
            <a:chExt cx="7340040" cy="248961"/>
          </a:xfrm>
        </p:grpSpPr>
        <p:cxnSp>
          <p:nvCxnSpPr>
            <p:cNvPr id="13" name="Straight Connector 12">
              <a:extLst>
                <a:ext uri="{FF2B5EF4-FFF2-40B4-BE49-F238E27FC236}">
                  <a16:creationId xmlns:a16="http://schemas.microsoft.com/office/drawing/2014/main" id="{379EAAAC-F10E-15F0-22EA-5E28339F93FE}"/>
                </a:ext>
              </a:extLst>
            </p:cNvPr>
            <p:cNvCxnSpPr>
              <a:cxnSpLocks/>
            </p:cNvCxnSpPr>
            <p:nvPr userDrawn="1"/>
          </p:nvCxnSpPr>
          <p:spPr>
            <a:xfrm>
              <a:off x="1202" y="5755807"/>
              <a:ext cx="7340040"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E60013D-0BA8-F6E7-E6E2-395312F5223D}"/>
                </a:ext>
              </a:extLst>
            </p:cNvPr>
            <p:cNvSpPr txBox="1"/>
            <p:nvPr userDrawn="1"/>
          </p:nvSpPr>
          <p:spPr>
            <a:xfrm>
              <a:off x="3078912" y="5565340"/>
              <a:ext cx="2742516" cy="246221"/>
            </a:xfrm>
            <a:prstGeom prst="rect">
              <a:avLst/>
            </a:prstGeom>
            <a:noFill/>
          </p:spPr>
          <p:txBody>
            <a:bodyPr wrap="square" rtlCol="0">
              <a:spAutoFit/>
            </a:bodyPr>
            <a:lstStyle/>
            <a:p>
              <a:pPr algn="ctr"/>
              <a:r>
                <a:rPr lang="en-US" sz="1000" b="1">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cxnSp>
          <p:nvCxnSpPr>
            <p:cNvPr id="15" name="Straight Connector 14">
              <a:extLst>
                <a:ext uri="{FF2B5EF4-FFF2-40B4-BE49-F238E27FC236}">
                  <a16:creationId xmlns:a16="http://schemas.microsoft.com/office/drawing/2014/main" id="{C105585B-212F-3B6D-6BAB-A1E7D24BB02F}"/>
                </a:ext>
              </a:extLst>
            </p:cNvPr>
            <p:cNvCxnSpPr>
              <a:cxnSpLocks/>
            </p:cNvCxnSpPr>
            <p:nvPr userDrawn="1"/>
          </p:nvCxnSpPr>
          <p:spPr>
            <a:xfrm>
              <a:off x="1426" y="5562600"/>
              <a:ext cx="7250528"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ED0F03C8-CD36-1E15-284C-0AD3682588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387312" y="5272361"/>
            <a:ext cx="701101" cy="823031"/>
          </a:xfrm>
          <a:prstGeom prst="rect">
            <a:avLst/>
          </a:prstGeom>
        </p:spPr>
      </p:pic>
      <p:sp>
        <p:nvSpPr>
          <p:cNvPr id="36" name="Rectangle 35">
            <a:extLst>
              <a:ext uri="{FF2B5EF4-FFF2-40B4-BE49-F238E27FC236}">
                <a16:creationId xmlns:a16="http://schemas.microsoft.com/office/drawing/2014/main" id="{BD8496EC-D77D-5B13-7E0F-6D689EFCD4F1}"/>
              </a:ext>
            </a:extLst>
          </p:cNvPr>
          <p:cNvSpPr/>
          <p:nvPr userDrawn="1"/>
        </p:nvSpPr>
        <p:spPr>
          <a:xfrm>
            <a:off x="-5972" y="3123"/>
            <a:ext cx="3268997" cy="1188720"/>
          </a:xfrm>
          <a:prstGeom prst="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8" name="Picture 57">
            <a:extLst>
              <a:ext uri="{FF2B5EF4-FFF2-40B4-BE49-F238E27FC236}">
                <a16:creationId xmlns:a16="http://schemas.microsoft.com/office/drawing/2014/main" id="{9E7088E1-B41D-4399-3FD8-1E1D84BF2B1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73" y="866328"/>
            <a:ext cx="5364252" cy="3321299"/>
          </a:xfrm>
          <a:prstGeom prst="rect">
            <a:avLst/>
          </a:prstGeom>
          <a:effectLst>
            <a:softEdge rad="152400"/>
          </a:effectLst>
        </p:spPr>
      </p:pic>
      <p:pic>
        <p:nvPicPr>
          <p:cNvPr id="57" name="Picture 56">
            <a:extLst>
              <a:ext uri="{FF2B5EF4-FFF2-40B4-BE49-F238E27FC236}">
                <a16:creationId xmlns:a16="http://schemas.microsoft.com/office/drawing/2014/main" id="{037FC38B-D2C5-B99D-7E80-7903263FB0A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00468" y="2506019"/>
            <a:ext cx="3987506" cy="2657645"/>
          </a:xfrm>
          <a:prstGeom prst="rect">
            <a:avLst/>
          </a:prstGeom>
          <a:effectLst>
            <a:softEdge rad="139700"/>
          </a:effectLst>
        </p:spPr>
      </p:pic>
      <p:pic>
        <p:nvPicPr>
          <p:cNvPr id="60" name="Picture 59">
            <a:extLst>
              <a:ext uri="{FF2B5EF4-FFF2-40B4-BE49-F238E27FC236}">
                <a16:creationId xmlns:a16="http://schemas.microsoft.com/office/drawing/2014/main" id="{7BDEFC86-5F68-551C-C3D9-D6DB27F9ED1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228481" y="586385"/>
            <a:ext cx="3315894" cy="2139032"/>
          </a:xfrm>
          <a:prstGeom prst="rect">
            <a:avLst/>
          </a:prstGeom>
          <a:effectLst>
            <a:softEdge rad="127000"/>
          </a:effectLst>
        </p:spPr>
      </p:pic>
      <p:pic>
        <p:nvPicPr>
          <p:cNvPr id="59" name="Picture 58">
            <a:extLst>
              <a:ext uri="{FF2B5EF4-FFF2-40B4-BE49-F238E27FC236}">
                <a16:creationId xmlns:a16="http://schemas.microsoft.com/office/drawing/2014/main" id="{BD10DD8E-0F89-0AF9-2061-A321E9A9D54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328662" y="1435458"/>
            <a:ext cx="2624142" cy="1956090"/>
          </a:xfrm>
          <a:prstGeom prst="rect">
            <a:avLst/>
          </a:prstGeom>
          <a:effectLst>
            <a:softEdge rad="203200"/>
          </a:effectLst>
        </p:spPr>
      </p:pic>
      <p:pic>
        <p:nvPicPr>
          <p:cNvPr id="3" name="Picture 2">
            <a:extLst>
              <a:ext uri="{FF2B5EF4-FFF2-40B4-BE49-F238E27FC236}">
                <a16:creationId xmlns:a16="http://schemas.microsoft.com/office/drawing/2014/main" id="{29AE9DC3-3161-B8BE-A0E4-6D33FB08E1B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8146887" y="5260944"/>
            <a:ext cx="914444" cy="860409"/>
          </a:xfrm>
          <a:prstGeom prst="rect">
            <a:avLst/>
          </a:prstGeom>
        </p:spPr>
      </p:pic>
      <p:pic>
        <p:nvPicPr>
          <p:cNvPr id="6" name="Picture 5">
            <a:extLst>
              <a:ext uri="{FF2B5EF4-FFF2-40B4-BE49-F238E27FC236}">
                <a16:creationId xmlns:a16="http://schemas.microsoft.com/office/drawing/2014/main" id="{1286A5A6-34E4-B3B4-F3A1-E84E82AB80D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1014" y="-150321"/>
            <a:ext cx="3249450" cy="1231499"/>
          </a:xfrm>
          <a:prstGeom prst="rect">
            <a:avLst/>
          </a:prstGeom>
        </p:spPr>
      </p:pic>
      <p:pic>
        <p:nvPicPr>
          <p:cNvPr id="8" name="Picture 7" descr="800px-US-O10_insignia_svg.png">
            <a:extLst>
              <a:ext uri="{FF2B5EF4-FFF2-40B4-BE49-F238E27FC236}">
                <a16:creationId xmlns:a16="http://schemas.microsoft.com/office/drawing/2014/main" id="{A267C353-D83D-E852-3C06-A772C541DC0D}"/>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r="24743"/>
          <a:stretch/>
        </p:blipFill>
        <p:spPr>
          <a:xfrm>
            <a:off x="2856765" y="5569808"/>
            <a:ext cx="678070" cy="209483"/>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136D9EB6-B281-F39E-DE87-A9C227ABC589}"/>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r="24743"/>
          <a:stretch/>
        </p:blipFill>
        <p:spPr>
          <a:xfrm>
            <a:off x="5609167" y="5569808"/>
            <a:ext cx="678070" cy="209483"/>
          </a:xfrm>
          <a:prstGeom prst="rect">
            <a:avLst/>
          </a:prstGeom>
          <a:effectLst>
            <a:outerShdw blurRad="50800" dist="38100" dir="5400000" algn="tl" rotWithShape="0">
              <a:prstClr val="black">
                <a:alpha val="80000"/>
              </a:prstClr>
            </a:outerShdw>
          </a:effectLst>
        </p:spPr>
      </p:pic>
      <p:sp>
        <p:nvSpPr>
          <p:cNvPr id="10" name="TextBox 9">
            <a:extLst>
              <a:ext uri="{FF2B5EF4-FFF2-40B4-BE49-F238E27FC236}">
                <a16:creationId xmlns:a16="http://schemas.microsoft.com/office/drawing/2014/main" id="{CD043DD2-7F6F-5DC5-F766-1A1AD19950E9}"/>
              </a:ext>
            </a:extLst>
          </p:cNvPr>
          <p:cNvSpPr txBox="1"/>
          <p:nvPr userDrawn="1"/>
        </p:nvSpPr>
        <p:spPr>
          <a:xfrm>
            <a:off x="4350639" y="-47417"/>
            <a:ext cx="428322" cy="261610"/>
          </a:xfrm>
          <a:prstGeom prst="rect">
            <a:avLst/>
          </a:prstGeom>
          <a:noFill/>
        </p:spPr>
        <p:txBody>
          <a:bodyPr wrap="none" rtlCol="0">
            <a:spAutoFit/>
          </a:bodyPr>
          <a:lstStyle/>
          <a:p>
            <a:r>
              <a:rPr lang="en-US" sz="1100" b="1"/>
              <a:t>CUI</a:t>
            </a:r>
          </a:p>
        </p:txBody>
      </p:sp>
    </p:spTree>
    <p:extLst>
      <p:ext uri="{BB962C8B-B14F-4D97-AF65-F5344CB8AC3E}">
        <p14:creationId xmlns:p14="http://schemas.microsoft.com/office/powerpoint/2010/main" val="221947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ransition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6" name="Group 15">
            <a:extLst>
              <a:ext uri="{FF2B5EF4-FFF2-40B4-BE49-F238E27FC236}">
                <a16:creationId xmlns:a16="http://schemas.microsoft.com/office/drawing/2014/main" id="{BE37461D-060E-0E01-F698-898A2E845818}"/>
              </a:ext>
            </a:extLst>
          </p:cNvPr>
          <p:cNvGrpSpPr/>
          <p:nvPr userDrawn="1"/>
        </p:nvGrpSpPr>
        <p:grpSpPr>
          <a:xfrm>
            <a:off x="-218" y="-3702"/>
            <a:ext cx="9144000" cy="6272048"/>
            <a:chOff x="-218" y="-3702"/>
            <a:chExt cx="9144000" cy="6272048"/>
          </a:xfrm>
        </p:grpSpPr>
        <p:pic>
          <p:nvPicPr>
            <p:cNvPr id="6" name="Picture 5">
              <a:extLst>
                <a:ext uri="{FF2B5EF4-FFF2-40B4-BE49-F238E27FC236}">
                  <a16:creationId xmlns:a16="http://schemas.microsoft.com/office/drawing/2014/main" id="{6A0DF8FC-1FC1-F06B-686A-BA2232F7D089}"/>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218" y="-3702"/>
              <a:ext cx="9144000" cy="6088866"/>
            </a:xfrm>
            <a:prstGeom prst="rect">
              <a:avLst/>
            </a:prstGeom>
            <a:effectLst/>
          </p:spPr>
        </p:pic>
        <p:sp>
          <p:nvSpPr>
            <p:cNvPr id="11" name="TextBox 10">
              <a:extLst>
                <a:ext uri="{FF2B5EF4-FFF2-40B4-BE49-F238E27FC236}">
                  <a16:creationId xmlns:a16="http://schemas.microsoft.com/office/drawing/2014/main" id="{EB94F49D-571E-1FDA-D1A4-7D853BFAF3B9}"/>
                </a:ext>
              </a:extLst>
            </p:cNvPr>
            <p:cNvSpPr txBox="1"/>
            <p:nvPr userDrawn="1"/>
          </p:nvSpPr>
          <p:spPr>
            <a:xfrm>
              <a:off x="3467621" y="6022125"/>
              <a:ext cx="2305952" cy="246221"/>
            </a:xfrm>
            <a:prstGeom prst="rect">
              <a:avLst/>
            </a:prstGeom>
            <a:noFill/>
          </p:spPr>
          <p:txBody>
            <a:bodyPr wrap="none" rtlCol="0">
              <a:spAutoFit/>
            </a:bodyPr>
            <a:lstStyle/>
            <a:p>
              <a:pPr algn="ctr"/>
              <a:r>
                <a:rPr lang="en-US" sz="1000" b="1">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grpSp>
      <p:sp>
        <p:nvSpPr>
          <p:cNvPr id="18" name="Title Placeholder 1">
            <a:extLst>
              <a:ext uri="{FF2B5EF4-FFF2-40B4-BE49-F238E27FC236}">
                <a16:creationId xmlns:a16="http://schemas.microsoft.com/office/drawing/2014/main" id="{BDB43B0A-8BF7-5A3B-6759-DD3F657F7A95}"/>
              </a:ext>
            </a:extLst>
          </p:cNvPr>
          <p:cNvSpPr>
            <a:spLocks noGrp="1"/>
          </p:cNvSpPr>
          <p:nvPr>
            <p:ph type="title"/>
          </p:nvPr>
        </p:nvSpPr>
        <p:spPr>
          <a:xfrm>
            <a:off x="2108224" y="55962"/>
            <a:ext cx="6976199" cy="647531"/>
          </a:xfrm>
          <a:prstGeom prst="rect">
            <a:avLst/>
          </a:prstGeom>
          <a:ln w="3175">
            <a:noFill/>
          </a:ln>
        </p:spPr>
        <p:txBody>
          <a:bodyPr vert="horz" lIns="91440" tIns="45720" rIns="91440" bIns="45720" rtlCol="0" anchor="t" anchorCtr="0">
            <a:normAutofit/>
          </a:bodyPr>
          <a:lstStyle>
            <a:lvl1pPr>
              <a:defRPr sz="3200">
                <a:solidFill>
                  <a:schemeClr val="tx1"/>
                </a:solidFill>
                <a:effectLst/>
              </a:defRPr>
            </a:lvl1pPr>
          </a:lstStyle>
          <a:p>
            <a:r>
              <a:rPr lang="en-US"/>
              <a:t>Click to edit Master title style</a:t>
            </a:r>
          </a:p>
        </p:txBody>
      </p:sp>
      <p:pic>
        <p:nvPicPr>
          <p:cNvPr id="19" name="Picture 18">
            <a:extLst>
              <a:ext uri="{FF2B5EF4-FFF2-40B4-BE49-F238E27FC236}">
                <a16:creationId xmlns:a16="http://schemas.microsoft.com/office/drawing/2014/main" id="{910F1152-CA75-F764-BD8D-119A91B8594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2" name="Rectangle 61">
            <a:extLst>
              <a:ext uri="{FF2B5EF4-FFF2-40B4-BE49-F238E27FC236}">
                <a16:creationId xmlns:a16="http://schemas.microsoft.com/office/drawing/2014/main" id="{636438DE-FB3D-50B6-8DC3-FBAFAB6288BC}"/>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E7EAC9B2-7494-89AF-A05A-378B57195B79}"/>
              </a:ext>
            </a:extLst>
          </p:cNvPr>
          <p:cNvGrpSpPr/>
          <p:nvPr userDrawn="1"/>
        </p:nvGrpSpPr>
        <p:grpSpPr>
          <a:xfrm>
            <a:off x="-13020" y="6078647"/>
            <a:ext cx="9176753" cy="200055"/>
            <a:chOff x="-823" y="6611053"/>
            <a:chExt cx="9183128" cy="200055"/>
          </a:xfrm>
        </p:grpSpPr>
        <p:cxnSp>
          <p:nvCxnSpPr>
            <p:cNvPr id="64" name="Straight Connector 63">
              <a:extLst>
                <a:ext uri="{FF2B5EF4-FFF2-40B4-BE49-F238E27FC236}">
                  <a16:creationId xmlns:a16="http://schemas.microsoft.com/office/drawing/2014/main" id="{AFDB1245-86B0-8404-BB33-D45B59BA0769}"/>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2A2FDAC-2600-36A8-BDEF-1F698396560B}"/>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6" name="Straight Connector 65">
            <a:extLst>
              <a:ext uri="{FF2B5EF4-FFF2-40B4-BE49-F238E27FC236}">
                <a16:creationId xmlns:a16="http://schemas.microsoft.com/office/drawing/2014/main" id="{E18B3903-E7BB-A6F5-0E42-3FD9356BC19F}"/>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7" name="AMC">
            <a:extLst>
              <a:ext uri="{FF2B5EF4-FFF2-40B4-BE49-F238E27FC236}">
                <a16:creationId xmlns:a16="http://schemas.microsoft.com/office/drawing/2014/main" id="{A5B62CBF-D59B-5DD5-93DD-1DCFC4B485A3}"/>
              </a:ext>
            </a:extLst>
          </p:cNvPr>
          <p:cNvGrpSpPr>
            <a:grpSpLocks noChangeAspect="1"/>
          </p:cNvGrpSpPr>
          <p:nvPr userDrawn="1"/>
        </p:nvGrpSpPr>
        <p:grpSpPr bwMode="auto">
          <a:xfrm>
            <a:off x="7683773" y="5747531"/>
            <a:ext cx="577241" cy="677368"/>
            <a:chOff x="3311" y="1116"/>
            <a:chExt cx="1816" cy="2131"/>
          </a:xfrm>
        </p:grpSpPr>
        <p:sp>
          <p:nvSpPr>
            <p:cNvPr id="68" name="WHITE bkgrnd">
              <a:extLst>
                <a:ext uri="{FF2B5EF4-FFF2-40B4-BE49-F238E27FC236}">
                  <a16:creationId xmlns:a16="http://schemas.microsoft.com/office/drawing/2014/main" id="{FA9A24AD-D836-EB56-F6FC-3E5846CAFFA5}"/>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9" name="BLACK outline">
              <a:extLst>
                <a:ext uri="{FF2B5EF4-FFF2-40B4-BE49-F238E27FC236}">
                  <a16:creationId xmlns:a16="http://schemas.microsoft.com/office/drawing/2014/main" id="{9C51BFEE-7F6B-ADF7-0154-381A2FCA86E7}"/>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0" name="BLUE">
              <a:extLst>
                <a:ext uri="{FF2B5EF4-FFF2-40B4-BE49-F238E27FC236}">
                  <a16:creationId xmlns:a16="http://schemas.microsoft.com/office/drawing/2014/main" id="{AE071DB0-6941-24E4-D4A1-21D27A3EBF3D}"/>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RED">
              <a:extLst>
                <a:ext uri="{FF2B5EF4-FFF2-40B4-BE49-F238E27FC236}">
                  <a16:creationId xmlns:a16="http://schemas.microsoft.com/office/drawing/2014/main" id="{F6C3ACA7-316F-E1AA-1DFA-6E4435C3F4CD}"/>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2" name="Picture 71">
            <a:extLst>
              <a:ext uri="{FF2B5EF4-FFF2-40B4-BE49-F238E27FC236}">
                <a16:creationId xmlns:a16="http://schemas.microsoft.com/office/drawing/2014/main" id="{C283641D-7B83-8BC9-2469-43D89A5CA51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2" name="Picture 1" descr="800px-US-O10_insignia_svg.png">
            <a:extLst>
              <a:ext uri="{FF2B5EF4-FFF2-40B4-BE49-F238E27FC236}">
                <a16:creationId xmlns:a16="http://schemas.microsoft.com/office/drawing/2014/main" id="{4ED72442-2512-D97E-DA47-DA12FFE37552}"/>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3B7773A9-FA8F-2324-7DED-E6CB9A11E004}"/>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413233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2" name="Picture 1">
            <a:extLst>
              <a:ext uri="{FF2B5EF4-FFF2-40B4-BE49-F238E27FC236}">
                <a16:creationId xmlns:a16="http://schemas.microsoft.com/office/drawing/2014/main" id="{B79901A9-059A-1BD5-62C2-0A8043C01D22}"/>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294" y="0"/>
            <a:ext cx="9147291" cy="6163056"/>
          </a:xfrm>
          <a:prstGeom prst="rect">
            <a:avLst/>
          </a:prstGeom>
          <a:noFill/>
          <a:effectLst/>
        </p:spPr>
      </p:pic>
      <p:sp>
        <p:nvSpPr>
          <p:cNvPr id="18" name="Title Placeholder 1">
            <a:extLst>
              <a:ext uri="{FF2B5EF4-FFF2-40B4-BE49-F238E27FC236}">
                <a16:creationId xmlns:a16="http://schemas.microsoft.com/office/drawing/2014/main" id="{EBF2B9F2-660D-BA44-21B7-FC095FAC79FC}"/>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t" anchorCtr="0">
            <a:normAutofit/>
          </a:bodyPr>
          <a:lstStyle>
            <a:lvl1pPr>
              <a:defRPr sz="3200">
                <a:solidFill>
                  <a:schemeClr val="tx1"/>
                </a:solidFill>
                <a:effectLst/>
              </a:defRPr>
            </a:lvl1pPr>
          </a:lstStyle>
          <a:p>
            <a:r>
              <a:rPr lang="en-US"/>
              <a:t>Click to edit Master title style</a:t>
            </a:r>
          </a:p>
        </p:txBody>
      </p:sp>
      <p:pic>
        <p:nvPicPr>
          <p:cNvPr id="19" name="Picture 18">
            <a:extLst>
              <a:ext uri="{FF2B5EF4-FFF2-40B4-BE49-F238E27FC236}">
                <a16:creationId xmlns:a16="http://schemas.microsoft.com/office/drawing/2014/main" id="{F86B353A-D389-A689-0E3D-DF81F546EB9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3" name="Rectangle 62">
            <a:extLst>
              <a:ext uri="{FF2B5EF4-FFF2-40B4-BE49-F238E27FC236}">
                <a16:creationId xmlns:a16="http://schemas.microsoft.com/office/drawing/2014/main" id="{6E629478-BE70-6454-70DB-E179407A3356}"/>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9F4E2C0B-5996-E71E-F239-A8D7327DB979}"/>
              </a:ext>
            </a:extLst>
          </p:cNvPr>
          <p:cNvGrpSpPr/>
          <p:nvPr userDrawn="1"/>
        </p:nvGrpSpPr>
        <p:grpSpPr>
          <a:xfrm>
            <a:off x="-13020" y="6078647"/>
            <a:ext cx="9176753" cy="200055"/>
            <a:chOff x="-823" y="6611053"/>
            <a:chExt cx="9183128" cy="200055"/>
          </a:xfrm>
        </p:grpSpPr>
        <p:cxnSp>
          <p:nvCxnSpPr>
            <p:cNvPr id="65" name="Straight Connector 64">
              <a:extLst>
                <a:ext uri="{FF2B5EF4-FFF2-40B4-BE49-F238E27FC236}">
                  <a16:creationId xmlns:a16="http://schemas.microsoft.com/office/drawing/2014/main" id="{AE0569D9-CE41-9E0F-5C0E-43E5E9E12D79}"/>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74AD0BCB-0118-34D1-4861-49565EBED9AC}"/>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7" name="Straight Connector 66">
            <a:extLst>
              <a:ext uri="{FF2B5EF4-FFF2-40B4-BE49-F238E27FC236}">
                <a16:creationId xmlns:a16="http://schemas.microsoft.com/office/drawing/2014/main" id="{E82408E0-3458-4F49-D62A-ABBA6AA76C24}"/>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8" name="AMC">
            <a:extLst>
              <a:ext uri="{FF2B5EF4-FFF2-40B4-BE49-F238E27FC236}">
                <a16:creationId xmlns:a16="http://schemas.microsoft.com/office/drawing/2014/main" id="{0E048E65-ADBE-A325-082E-790344B033FC}"/>
              </a:ext>
            </a:extLst>
          </p:cNvPr>
          <p:cNvGrpSpPr>
            <a:grpSpLocks noChangeAspect="1"/>
          </p:cNvGrpSpPr>
          <p:nvPr userDrawn="1"/>
        </p:nvGrpSpPr>
        <p:grpSpPr bwMode="auto">
          <a:xfrm>
            <a:off x="7683773" y="5747531"/>
            <a:ext cx="577241" cy="677368"/>
            <a:chOff x="3311" y="1116"/>
            <a:chExt cx="1816" cy="2131"/>
          </a:xfrm>
        </p:grpSpPr>
        <p:sp>
          <p:nvSpPr>
            <p:cNvPr id="69" name="WHITE bkgrnd">
              <a:extLst>
                <a:ext uri="{FF2B5EF4-FFF2-40B4-BE49-F238E27FC236}">
                  <a16:creationId xmlns:a16="http://schemas.microsoft.com/office/drawing/2014/main" id="{EC45BC9B-258F-1A3B-0DFC-8767AB74F416}"/>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0" name="BLACK outline">
              <a:extLst>
                <a:ext uri="{FF2B5EF4-FFF2-40B4-BE49-F238E27FC236}">
                  <a16:creationId xmlns:a16="http://schemas.microsoft.com/office/drawing/2014/main" id="{8980677A-7B83-2D3D-C029-9303DE0C54A7}"/>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UE">
              <a:extLst>
                <a:ext uri="{FF2B5EF4-FFF2-40B4-BE49-F238E27FC236}">
                  <a16:creationId xmlns:a16="http://schemas.microsoft.com/office/drawing/2014/main" id="{62256B08-BFD1-2CF1-CCC6-EE0042D4FBB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RED">
              <a:extLst>
                <a:ext uri="{FF2B5EF4-FFF2-40B4-BE49-F238E27FC236}">
                  <a16:creationId xmlns:a16="http://schemas.microsoft.com/office/drawing/2014/main" id="{7F0D72AD-824E-6BD0-A0C5-7D6ABFABBF96}"/>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3" name="Picture 72">
            <a:extLst>
              <a:ext uri="{FF2B5EF4-FFF2-40B4-BE49-F238E27FC236}">
                <a16:creationId xmlns:a16="http://schemas.microsoft.com/office/drawing/2014/main" id="{90E45AAF-EAE9-46B8-435B-242AF44F987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3" name="Picture 2" descr="800px-US-O10_insignia_svg.png">
            <a:extLst>
              <a:ext uri="{FF2B5EF4-FFF2-40B4-BE49-F238E27FC236}">
                <a16:creationId xmlns:a16="http://schemas.microsoft.com/office/drawing/2014/main" id="{9E06873E-72C2-41F9-88F9-2569EDBF965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B1ABD116-3A9A-C20A-342D-A02E221FA0EC}"/>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23527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ransition Slide 3">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6" name="Picture 5">
            <a:extLst>
              <a:ext uri="{FF2B5EF4-FFF2-40B4-BE49-F238E27FC236}">
                <a16:creationId xmlns:a16="http://schemas.microsoft.com/office/drawing/2014/main" id="{0D6E72D7-AE84-4CF4-0576-8690654676E5}"/>
              </a:ext>
            </a:extLst>
          </p:cNvPr>
          <p:cNvPicPr>
            <a:picLocks/>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0" y="0"/>
            <a:ext cx="9144000" cy="6163056"/>
          </a:xfrm>
          <a:prstGeom prst="rect">
            <a:avLst/>
          </a:prstGeom>
          <a:effectLst/>
        </p:spPr>
      </p:pic>
      <p:sp>
        <p:nvSpPr>
          <p:cNvPr id="2" name="Title Placeholder 1">
            <a:extLst>
              <a:ext uri="{FF2B5EF4-FFF2-40B4-BE49-F238E27FC236}">
                <a16:creationId xmlns:a16="http://schemas.microsoft.com/office/drawing/2014/main" id="{937873A0-3ADE-C3FC-7042-731AA7F92118}"/>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t" anchorCtr="0">
            <a:normAutofit/>
          </a:bodyPr>
          <a:lstStyle>
            <a:lvl1pPr>
              <a:defRPr sz="3200">
                <a:solidFill>
                  <a:schemeClr val="tx1"/>
                </a:solidFill>
                <a:effectLst/>
              </a:defRPr>
            </a:lvl1pPr>
          </a:lstStyle>
          <a:p>
            <a:r>
              <a:rPr lang="en-US"/>
              <a:t>Click to edit Master title style</a:t>
            </a:r>
          </a:p>
        </p:txBody>
      </p:sp>
      <p:pic>
        <p:nvPicPr>
          <p:cNvPr id="3" name="Picture 2">
            <a:extLst>
              <a:ext uri="{FF2B5EF4-FFF2-40B4-BE49-F238E27FC236}">
                <a16:creationId xmlns:a16="http://schemas.microsoft.com/office/drawing/2014/main" id="{5BA5145D-5CDD-71DC-8769-9373C9C17A3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4" name="Rectangle 63">
            <a:extLst>
              <a:ext uri="{FF2B5EF4-FFF2-40B4-BE49-F238E27FC236}">
                <a16:creationId xmlns:a16="http://schemas.microsoft.com/office/drawing/2014/main" id="{0BEAE806-8572-34EB-D87C-6C96E7D86EC9}"/>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01BC4870-D1D4-B6A9-1BE5-C2BFEA64A9EE}"/>
              </a:ext>
            </a:extLst>
          </p:cNvPr>
          <p:cNvGrpSpPr/>
          <p:nvPr userDrawn="1"/>
        </p:nvGrpSpPr>
        <p:grpSpPr>
          <a:xfrm>
            <a:off x="-13020" y="6078647"/>
            <a:ext cx="9176753" cy="200055"/>
            <a:chOff x="-823" y="6611053"/>
            <a:chExt cx="9183128" cy="200055"/>
          </a:xfrm>
        </p:grpSpPr>
        <p:cxnSp>
          <p:nvCxnSpPr>
            <p:cNvPr id="66" name="Straight Connector 65">
              <a:extLst>
                <a:ext uri="{FF2B5EF4-FFF2-40B4-BE49-F238E27FC236}">
                  <a16:creationId xmlns:a16="http://schemas.microsoft.com/office/drawing/2014/main" id="{203498AF-EB7F-ED8B-B4FA-922DA01D3E3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D4A638E-B4A0-63B2-302F-818978040F6E}"/>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8" name="Straight Connector 67">
            <a:extLst>
              <a:ext uri="{FF2B5EF4-FFF2-40B4-BE49-F238E27FC236}">
                <a16:creationId xmlns:a16="http://schemas.microsoft.com/office/drawing/2014/main" id="{034B5A96-35C8-F57B-5A3C-1371940A421D}"/>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9" name="AMC">
            <a:extLst>
              <a:ext uri="{FF2B5EF4-FFF2-40B4-BE49-F238E27FC236}">
                <a16:creationId xmlns:a16="http://schemas.microsoft.com/office/drawing/2014/main" id="{3D2054B7-DFC2-A887-1ECD-B25F7254ABA8}"/>
              </a:ext>
            </a:extLst>
          </p:cNvPr>
          <p:cNvGrpSpPr>
            <a:grpSpLocks noChangeAspect="1"/>
          </p:cNvGrpSpPr>
          <p:nvPr userDrawn="1"/>
        </p:nvGrpSpPr>
        <p:grpSpPr bwMode="auto">
          <a:xfrm>
            <a:off x="7683773" y="5747531"/>
            <a:ext cx="577241" cy="677368"/>
            <a:chOff x="3311" y="1116"/>
            <a:chExt cx="1816" cy="2131"/>
          </a:xfrm>
        </p:grpSpPr>
        <p:sp>
          <p:nvSpPr>
            <p:cNvPr id="70" name="WHITE bkgrnd">
              <a:extLst>
                <a:ext uri="{FF2B5EF4-FFF2-40B4-BE49-F238E27FC236}">
                  <a16:creationId xmlns:a16="http://schemas.microsoft.com/office/drawing/2014/main" id="{46ACC3B1-C080-AC30-380E-A77FFFA945F7}"/>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ACK outline">
              <a:extLst>
                <a:ext uri="{FF2B5EF4-FFF2-40B4-BE49-F238E27FC236}">
                  <a16:creationId xmlns:a16="http://schemas.microsoft.com/office/drawing/2014/main" id="{37514AE2-40B4-19F8-35EF-732C3DDA01D6}"/>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BLUE">
              <a:extLst>
                <a:ext uri="{FF2B5EF4-FFF2-40B4-BE49-F238E27FC236}">
                  <a16:creationId xmlns:a16="http://schemas.microsoft.com/office/drawing/2014/main" id="{31BE23C5-664F-650D-FDB9-41BA6C5F7A53}"/>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3" name="RED">
              <a:extLst>
                <a:ext uri="{FF2B5EF4-FFF2-40B4-BE49-F238E27FC236}">
                  <a16:creationId xmlns:a16="http://schemas.microsoft.com/office/drawing/2014/main" id="{CFB6196C-FD3B-BB74-6DF1-B1933A1B3900}"/>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4" name="Picture 73">
            <a:extLst>
              <a:ext uri="{FF2B5EF4-FFF2-40B4-BE49-F238E27FC236}">
                <a16:creationId xmlns:a16="http://schemas.microsoft.com/office/drawing/2014/main" id="{3651695E-B8BF-AF6C-7C2A-4A79E012150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8" name="Picture 7" descr="800px-US-O10_insignia_svg.png">
            <a:extLst>
              <a:ext uri="{FF2B5EF4-FFF2-40B4-BE49-F238E27FC236}">
                <a16:creationId xmlns:a16="http://schemas.microsoft.com/office/drawing/2014/main" id="{293708AD-062F-E5FD-8540-573CA041AB5B}"/>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0261474F-A80F-B9BA-AAEB-7D344EBD74D2}"/>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174510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ransition Slide 4">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6" name="Picture 5">
            <a:extLst>
              <a:ext uri="{FF2B5EF4-FFF2-40B4-BE49-F238E27FC236}">
                <a16:creationId xmlns:a16="http://schemas.microsoft.com/office/drawing/2014/main" id="{A17ED2AF-F1C6-0FD2-CD56-6A55A37D1C06}"/>
              </a:ext>
            </a:extLst>
          </p:cNvPr>
          <p:cNvPicPr>
            <a:picLocks/>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0" y="-381"/>
            <a:ext cx="9144000" cy="6163056"/>
          </a:xfrm>
          <a:prstGeom prst="rect">
            <a:avLst/>
          </a:prstGeom>
          <a:effectLst/>
        </p:spPr>
      </p:pic>
      <p:sp>
        <p:nvSpPr>
          <p:cNvPr id="3" name="Title Placeholder 1">
            <a:extLst>
              <a:ext uri="{FF2B5EF4-FFF2-40B4-BE49-F238E27FC236}">
                <a16:creationId xmlns:a16="http://schemas.microsoft.com/office/drawing/2014/main" id="{77B26595-AFF1-A461-53CB-843A2D157E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t" anchorCtr="0">
            <a:normAutofit/>
          </a:bodyPr>
          <a:lstStyle>
            <a:lvl1pPr>
              <a:defRPr sz="3200">
                <a:solidFill>
                  <a:schemeClr val="tx1"/>
                </a:solidFill>
                <a:effectLst/>
              </a:defRPr>
            </a:lvl1pPr>
          </a:lstStyle>
          <a:p>
            <a:r>
              <a:rPr lang="en-US"/>
              <a:t>Click to edit Master title style</a:t>
            </a:r>
          </a:p>
        </p:txBody>
      </p:sp>
      <p:pic>
        <p:nvPicPr>
          <p:cNvPr id="8" name="Picture 7">
            <a:extLst>
              <a:ext uri="{FF2B5EF4-FFF2-40B4-BE49-F238E27FC236}">
                <a16:creationId xmlns:a16="http://schemas.microsoft.com/office/drawing/2014/main" id="{FFC00729-A179-1234-FC2A-E507BD9E32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4" name="Rectangle 63">
            <a:extLst>
              <a:ext uri="{FF2B5EF4-FFF2-40B4-BE49-F238E27FC236}">
                <a16:creationId xmlns:a16="http://schemas.microsoft.com/office/drawing/2014/main" id="{7E59FB3B-B516-CAA0-1456-32CEC67334BF}"/>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99AFC963-87A0-347B-7756-1C61058FA917}"/>
              </a:ext>
            </a:extLst>
          </p:cNvPr>
          <p:cNvGrpSpPr/>
          <p:nvPr userDrawn="1"/>
        </p:nvGrpSpPr>
        <p:grpSpPr>
          <a:xfrm>
            <a:off x="-13020" y="6078647"/>
            <a:ext cx="9176753" cy="200055"/>
            <a:chOff x="-823" y="6611053"/>
            <a:chExt cx="9183128" cy="200055"/>
          </a:xfrm>
        </p:grpSpPr>
        <p:cxnSp>
          <p:nvCxnSpPr>
            <p:cNvPr id="66" name="Straight Connector 65">
              <a:extLst>
                <a:ext uri="{FF2B5EF4-FFF2-40B4-BE49-F238E27FC236}">
                  <a16:creationId xmlns:a16="http://schemas.microsoft.com/office/drawing/2014/main" id="{9A049219-FF67-DAE6-8B36-EF12D1DEFDB5}"/>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5FEE851-7B66-1209-F64D-0C885522C3C8}"/>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8" name="Straight Connector 67">
            <a:extLst>
              <a:ext uri="{FF2B5EF4-FFF2-40B4-BE49-F238E27FC236}">
                <a16:creationId xmlns:a16="http://schemas.microsoft.com/office/drawing/2014/main" id="{2B0A9FB9-1C2B-4638-1AF7-76CE2394CCF5}"/>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9" name="AMC">
            <a:extLst>
              <a:ext uri="{FF2B5EF4-FFF2-40B4-BE49-F238E27FC236}">
                <a16:creationId xmlns:a16="http://schemas.microsoft.com/office/drawing/2014/main" id="{C9D64A83-EB81-6CEC-1836-AA1673EFBC38}"/>
              </a:ext>
            </a:extLst>
          </p:cNvPr>
          <p:cNvGrpSpPr>
            <a:grpSpLocks noChangeAspect="1"/>
          </p:cNvGrpSpPr>
          <p:nvPr userDrawn="1"/>
        </p:nvGrpSpPr>
        <p:grpSpPr bwMode="auto">
          <a:xfrm>
            <a:off x="7683773" y="5747531"/>
            <a:ext cx="577241" cy="677368"/>
            <a:chOff x="3311" y="1116"/>
            <a:chExt cx="1816" cy="2131"/>
          </a:xfrm>
        </p:grpSpPr>
        <p:sp>
          <p:nvSpPr>
            <p:cNvPr id="70" name="WHITE bkgrnd">
              <a:extLst>
                <a:ext uri="{FF2B5EF4-FFF2-40B4-BE49-F238E27FC236}">
                  <a16:creationId xmlns:a16="http://schemas.microsoft.com/office/drawing/2014/main" id="{6B84A696-E218-9662-061E-36D05DED24A6}"/>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ACK outline">
              <a:extLst>
                <a:ext uri="{FF2B5EF4-FFF2-40B4-BE49-F238E27FC236}">
                  <a16:creationId xmlns:a16="http://schemas.microsoft.com/office/drawing/2014/main" id="{DA3DE2BE-799F-20B1-6074-3BFB3EEF76E5}"/>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BLUE">
              <a:extLst>
                <a:ext uri="{FF2B5EF4-FFF2-40B4-BE49-F238E27FC236}">
                  <a16:creationId xmlns:a16="http://schemas.microsoft.com/office/drawing/2014/main" id="{33DDADC9-5B35-212D-075B-080EADC554DD}"/>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3" name="RED">
              <a:extLst>
                <a:ext uri="{FF2B5EF4-FFF2-40B4-BE49-F238E27FC236}">
                  <a16:creationId xmlns:a16="http://schemas.microsoft.com/office/drawing/2014/main" id="{C5EA9833-15AD-A133-1D72-8E8B97C707D5}"/>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4" name="Picture 73">
            <a:extLst>
              <a:ext uri="{FF2B5EF4-FFF2-40B4-BE49-F238E27FC236}">
                <a16:creationId xmlns:a16="http://schemas.microsoft.com/office/drawing/2014/main" id="{A9D161E2-8A12-F01D-02DF-B641F1044A5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2" name="Picture 1" descr="800px-US-O10_insignia_svg.png">
            <a:extLst>
              <a:ext uri="{FF2B5EF4-FFF2-40B4-BE49-F238E27FC236}">
                <a16:creationId xmlns:a16="http://schemas.microsoft.com/office/drawing/2014/main" id="{F155C002-5105-BE50-ACD2-CE310EDCA5A9}"/>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42F88708-5C4D-608D-8501-35F70CD611B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11" name="TextBox 10">
            <a:extLst>
              <a:ext uri="{FF2B5EF4-FFF2-40B4-BE49-F238E27FC236}">
                <a16:creationId xmlns:a16="http://schemas.microsoft.com/office/drawing/2014/main" id="{91B6667C-501D-E999-5EB6-81516B286037}"/>
              </a:ext>
            </a:extLst>
          </p:cNvPr>
          <p:cNvSpPr txBox="1"/>
          <p:nvPr userDrawn="1"/>
        </p:nvSpPr>
        <p:spPr>
          <a:xfrm>
            <a:off x="4365022" y="6587491"/>
            <a:ext cx="428322" cy="261610"/>
          </a:xfrm>
          <a:prstGeom prst="rect">
            <a:avLst/>
          </a:prstGeom>
          <a:noFill/>
        </p:spPr>
        <p:txBody>
          <a:bodyPr wrap="none" rtlCol="0">
            <a:spAutoFit/>
          </a:bodyPr>
          <a:lstStyle/>
          <a:p>
            <a:r>
              <a:rPr lang="en-US" sz="1100" b="1">
                <a:solidFill>
                  <a:schemeClr val="bg1"/>
                </a:solidFill>
              </a:rPr>
              <a:t>CUI</a:t>
            </a:r>
            <a:endParaRPr lang="en-US" b="1">
              <a:solidFill>
                <a:schemeClr val="bg1"/>
              </a:solidFill>
            </a:endParaRPr>
          </a:p>
        </p:txBody>
      </p:sp>
    </p:spTree>
    <p:extLst>
      <p:ext uri="{BB962C8B-B14F-4D97-AF65-F5344CB8AC3E}">
        <p14:creationId xmlns:p14="http://schemas.microsoft.com/office/powerpoint/2010/main" val="356424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ackup or Guidanc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t" anchorCtr="0">
            <a:normAutofit/>
          </a:bodyPr>
          <a:lstStyle>
            <a:lvl1pPr>
              <a:defRPr sz="3200">
                <a:solidFill>
                  <a:schemeClr val="bg1"/>
                </a:solidFill>
                <a:effectLst/>
              </a:defRPr>
            </a:lvl1pPr>
          </a:lstStyle>
          <a:p>
            <a:r>
              <a:rPr lang="en-US"/>
              <a:t>Click to edit Master title style</a:t>
            </a:r>
          </a:p>
        </p:txBody>
      </p:sp>
      <p:pic>
        <p:nvPicPr>
          <p:cNvPr id="3" name="Picture 2">
            <a:extLst>
              <a:ext uri="{FF2B5EF4-FFF2-40B4-BE49-F238E27FC236}">
                <a16:creationId xmlns:a16="http://schemas.microsoft.com/office/drawing/2014/main" id="{E4F7953F-1ACC-DC00-C907-851FCD6B78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14" y="-150321"/>
            <a:ext cx="3249450" cy="1231499"/>
          </a:xfrm>
          <a:prstGeom prst="rect">
            <a:avLst/>
          </a:prstGeom>
        </p:spPr>
      </p:pic>
      <p:grpSp>
        <p:nvGrpSpPr>
          <p:cNvPr id="24" name="Group 23">
            <a:extLst>
              <a:ext uri="{FF2B5EF4-FFF2-40B4-BE49-F238E27FC236}">
                <a16:creationId xmlns:a16="http://schemas.microsoft.com/office/drawing/2014/main" id="{B70EA5DA-B947-653D-8912-F2D513125BB2}"/>
              </a:ext>
            </a:extLst>
          </p:cNvPr>
          <p:cNvGrpSpPr/>
          <p:nvPr userDrawn="1"/>
        </p:nvGrpSpPr>
        <p:grpSpPr>
          <a:xfrm>
            <a:off x="-13020" y="6389931"/>
            <a:ext cx="9176753" cy="200055"/>
            <a:chOff x="-823" y="6601325"/>
            <a:chExt cx="9183128" cy="200055"/>
          </a:xfrm>
        </p:grpSpPr>
        <p:cxnSp>
          <p:nvCxnSpPr>
            <p:cNvPr id="25" name="Straight Connector 24">
              <a:extLst>
                <a:ext uri="{FF2B5EF4-FFF2-40B4-BE49-F238E27FC236}">
                  <a16:creationId xmlns:a16="http://schemas.microsoft.com/office/drawing/2014/main" id="{53DC60C6-DB1B-EA27-DAA5-6D5651E22DE3}"/>
                </a:ext>
              </a:extLst>
            </p:cNvPr>
            <p:cNvCxnSpPr>
              <a:cxnSpLocks/>
            </p:cNvCxnSpPr>
            <p:nvPr userDrawn="1"/>
          </p:nvCxnSpPr>
          <p:spPr>
            <a:xfrm flipV="1">
              <a:off x="-823" y="6624065"/>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0EFF4C9-7629-233A-E393-EBADDF9E8FC9}"/>
                </a:ext>
              </a:extLst>
            </p:cNvPr>
            <p:cNvSpPr txBox="1"/>
            <p:nvPr userDrawn="1"/>
          </p:nvSpPr>
          <p:spPr>
            <a:xfrm>
              <a:off x="3400361" y="6601325"/>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27" name="Straight Connector 26">
            <a:extLst>
              <a:ext uri="{FF2B5EF4-FFF2-40B4-BE49-F238E27FC236}">
                <a16:creationId xmlns:a16="http://schemas.microsoft.com/office/drawing/2014/main" id="{25A56150-4E0F-6B90-CA73-D8DDAA88CFBF}"/>
              </a:ext>
            </a:extLst>
          </p:cNvPr>
          <p:cNvCxnSpPr>
            <a:cxnSpLocks/>
          </p:cNvCxnSpPr>
          <p:nvPr userDrawn="1"/>
        </p:nvCxnSpPr>
        <p:spPr>
          <a:xfrm>
            <a:off x="-23576" y="6546952"/>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28" name="AMC">
            <a:extLst>
              <a:ext uri="{FF2B5EF4-FFF2-40B4-BE49-F238E27FC236}">
                <a16:creationId xmlns:a16="http://schemas.microsoft.com/office/drawing/2014/main" id="{B32B51D1-9381-9348-5F62-1C716BE418BD}"/>
              </a:ext>
            </a:extLst>
          </p:cNvPr>
          <p:cNvGrpSpPr>
            <a:grpSpLocks noChangeAspect="1"/>
          </p:cNvGrpSpPr>
          <p:nvPr userDrawn="1"/>
        </p:nvGrpSpPr>
        <p:grpSpPr bwMode="auto">
          <a:xfrm>
            <a:off x="7683773" y="6068543"/>
            <a:ext cx="577241" cy="677368"/>
            <a:chOff x="3311" y="1116"/>
            <a:chExt cx="1816" cy="2131"/>
          </a:xfrm>
        </p:grpSpPr>
        <p:sp>
          <p:nvSpPr>
            <p:cNvPr id="29" name="WHITE bkgrnd">
              <a:extLst>
                <a:ext uri="{FF2B5EF4-FFF2-40B4-BE49-F238E27FC236}">
                  <a16:creationId xmlns:a16="http://schemas.microsoft.com/office/drawing/2014/main" id="{D1AD9D57-9C19-42D2-F5D5-F2D7D6BF9D8E}"/>
                </a:ext>
              </a:extLst>
            </p:cNvPr>
            <p:cNvSpPr>
              <a:spLocks/>
            </p:cNvSpPr>
            <p:nvPr userDrawn="1"/>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30" name="BLACK outline">
              <a:extLst>
                <a:ext uri="{FF2B5EF4-FFF2-40B4-BE49-F238E27FC236}">
                  <a16:creationId xmlns:a16="http://schemas.microsoft.com/office/drawing/2014/main" id="{5C2DA171-42C9-B10F-4687-AB722E4194ED}"/>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31" name="BLUE">
              <a:extLst>
                <a:ext uri="{FF2B5EF4-FFF2-40B4-BE49-F238E27FC236}">
                  <a16:creationId xmlns:a16="http://schemas.microsoft.com/office/drawing/2014/main" id="{EDDFDC83-2940-AC24-788E-25BFB9CDE929}"/>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36" name="RED">
              <a:extLst>
                <a:ext uri="{FF2B5EF4-FFF2-40B4-BE49-F238E27FC236}">
                  <a16:creationId xmlns:a16="http://schemas.microsoft.com/office/drawing/2014/main" id="{18502D7B-D25A-4486-0C1A-230773E0B2FC}"/>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56" name="Picture 55">
            <a:extLst>
              <a:ext uri="{FF2B5EF4-FFF2-40B4-BE49-F238E27FC236}">
                <a16:creationId xmlns:a16="http://schemas.microsoft.com/office/drawing/2014/main" id="{5F17F949-F155-F6A6-A942-2610B79EA78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302398" y="6071040"/>
            <a:ext cx="715414" cy="673331"/>
          </a:xfrm>
          <a:prstGeom prst="rect">
            <a:avLst/>
          </a:prstGeom>
        </p:spPr>
      </p:pic>
      <p:pic>
        <p:nvPicPr>
          <p:cNvPr id="2" name="Picture 1" descr="800px-US-O10_insignia_svg.png">
            <a:extLst>
              <a:ext uri="{FF2B5EF4-FFF2-40B4-BE49-F238E27FC236}">
                <a16:creationId xmlns:a16="http://schemas.microsoft.com/office/drawing/2014/main" id="{282BC945-EBE1-0D37-18BA-631A8448181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3259437" y="6411889"/>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7E55220F-C0F1-3DC0-270F-474C03F3265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5405167" y="6411889"/>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55223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Backup or Guidance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t" anchorCtr="0">
            <a:normAutofit/>
          </a:bodyPr>
          <a:lstStyle>
            <a:lvl1pPr>
              <a:defRPr sz="3200">
                <a:solidFill>
                  <a:schemeClr val="tx1"/>
                </a:solidFill>
                <a:effectLst/>
              </a:defRPr>
            </a:lvl1pPr>
          </a:lstStyle>
          <a:p>
            <a:r>
              <a:rPr lang="en-US"/>
              <a:t>Click to edit Master title style</a:t>
            </a:r>
          </a:p>
        </p:txBody>
      </p:sp>
      <p:pic>
        <p:nvPicPr>
          <p:cNvPr id="2" name="Picture 1">
            <a:extLst>
              <a:ext uri="{FF2B5EF4-FFF2-40B4-BE49-F238E27FC236}">
                <a16:creationId xmlns:a16="http://schemas.microsoft.com/office/drawing/2014/main" id="{2E214DC6-9BBF-4C4E-BD25-7BC713BB67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422" y="-184438"/>
            <a:ext cx="2987444" cy="1132202"/>
          </a:xfrm>
          <a:prstGeom prst="rect">
            <a:avLst/>
          </a:prstGeom>
        </p:spPr>
      </p:pic>
      <p:sp>
        <p:nvSpPr>
          <p:cNvPr id="57" name="Rectangle 56">
            <a:extLst>
              <a:ext uri="{FF2B5EF4-FFF2-40B4-BE49-F238E27FC236}">
                <a16:creationId xmlns:a16="http://schemas.microsoft.com/office/drawing/2014/main" id="{591692FE-F3C4-57F8-5D6B-455D2A2C670D}"/>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1ED7CD6D-CB09-D30F-5FC8-A67147729950}"/>
              </a:ext>
            </a:extLst>
          </p:cNvPr>
          <p:cNvGrpSpPr/>
          <p:nvPr userDrawn="1"/>
        </p:nvGrpSpPr>
        <p:grpSpPr>
          <a:xfrm>
            <a:off x="-13020" y="6078647"/>
            <a:ext cx="9176753" cy="200055"/>
            <a:chOff x="-823" y="6611053"/>
            <a:chExt cx="9183128" cy="200055"/>
          </a:xfrm>
        </p:grpSpPr>
        <p:cxnSp>
          <p:nvCxnSpPr>
            <p:cNvPr id="59" name="Straight Connector 58">
              <a:extLst>
                <a:ext uri="{FF2B5EF4-FFF2-40B4-BE49-F238E27FC236}">
                  <a16:creationId xmlns:a16="http://schemas.microsoft.com/office/drawing/2014/main" id="{A8AEB47E-8792-A6B0-3070-595A822655D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698581A-E668-2191-9588-C59389AAA445}"/>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1" name="Straight Connector 60">
            <a:extLst>
              <a:ext uri="{FF2B5EF4-FFF2-40B4-BE49-F238E27FC236}">
                <a16:creationId xmlns:a16="http://schemas.microsoft.com/office/drawing/2014/main" id="{52483D76-44D2-4EAF-BFCD-D6159C7638DC}"/>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2" name="AMC">
            <a:extLst>
              <a:ext uri="{FF2B5EF4-FFF2-40B4-BE49-F238E27FC236}">
                <a16:creationId xmlns:a16="http://schemas.microsoft.com/office/drawing/2014/main" id="{BF68FA4D-1CDB-F22C-5170-AAB139C58991}"/>
              </a:ext>
            </a:extLst>
          </p:cNvPr>
          <p:cNvGrpSpPr>
            <a:grpSpLocks noChangeAspect="1"/>
          </p:cNvGrpSpPr>
          <p:nvPr userDrawn="1"/>
        </p:nvGrpSpPr>
        <p:grpSpPr bwMode="auto">
          <a:xfrm>
            <a:off x="7683773" y="5747531"/>
            <a:ext cx="577241" cy="677368"/>
            <a:chOff x="3311" y="1116"/>
            <a:chExt cx="1816" cy="2131"/>
          </a:xfrm>
        </p:grpSpPr>
        <p:sp>
          <p:nvSpPr>
            <p:cNvPr id="63" name="WHITE bkgrnd">
              <a:extLst>
                <a:ext uri="{FF2B5EF4-FFF2-40B4-BE49-F238E27FC236}">
                  <a16:creationId xmlns:a16="http://schemas.microsoft.com/office/drawing/2014/main" id="{B1E205E7-5A87-165C-F88F-1A20B9310923}"/>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4" name="BLACK outline">
              <a:extLst>
                <a:ext uri="{FF2B5EF4-FFF2-40B4-BE49-F238E27FC236}">
                  <a16:creationId xmlns:a16="http://schemas.microsoft.com/office/drawing/2014/main" id="{D8FDE5D6-A1E9-2F27-98B7-2F3E844D5A2A}"/>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5" name="BLUE">
              <a:extLst>
                <a:ext uri="{FF2B5EF4-FFF2-40B4-BE49-F238E27FC236}">
                  <a16:creationId xmlns:a16="http://schemas.microsoft.com/office/drawing/2014/main" id="{23A3542B-CDFA-8967-A0FE-857C12445F51}"/>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6" name="RED">
              <a:extLst>
                <a:ext uri="{FF2B5EF4-FFF2-40B4-BE49-F238E27FC236}">
                  <a16:creationId xmlns:a16="http://schemas.microsoft.com/office/drawing/2014/main" id="{C53ED7ED-3C73-5539-3DB2-0D5317C02D3D}"/>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67" name="Picture 66">
            <a:extLst>
              <a:ext uri="{FF2B5EF4-FFF2-40B4-BE49-F238E27FC236}">
                <a16:creationId xmlns:a16="http://schemas.microsoft.com/office/drawing/2014/main" id="{6F8CE5CD-919D-7C5A-83B4-4DFE4719DD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302398" y="5750028"/>
            <a:ext cx="715414" cy="673331"/>
          </a:xfrm>
          <a:prstGeom prst="rect">
            <a:avLst/>
          </a:prstGeom>
        </p:spPr>
      </p:pic>
      <p:pic>
        <p:nvPicPr>
          <p:cNvPr id="3" name="Picture 2" descr="800px-US-O10_insignia_svg.png">
            <a:extLst>
              <a:ext uri="{FF2B5EF4-FFF2-40B4-BE49-F238E27FC236}">
                <a16:creationId xmlns:a16="http://schemas.microsoft.com/office/drawing/2014/main" id="{47FB7A94-CA35-FF72-6851-1B19B83A130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6B952BAA-8F14-32F9-4A7D-8B1C3ED2A83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184317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1293961" y="60854"/>
            <a:ext cx="7772400" cy="535531"/>
          </a:xfrm>
          <a:prstGeom prst="rect">
            <a:avLst/>
          </a:prstGeom>
        </p:spPr>
        <p:txBody>
          <a:bodyPr vert="horz" lIns="182880" tIns="45720" rIns="91440" bIns="45720" rtlCol="0" anchor="t" anchorCtr="0">
            <a:spAutoFit/>
          </a:bodyPr>
          <a:lstStyle>
            <a:lvl1pPr algn="r">
              <a:defRPr lang="en-US" sz="3200" dirty="0"/>
            </a:lvl1pPr>
          </a:lstStyle>
          <a:p>
            <a:pPr lvl="0"/>
            <a:r>
              <a:rPr lang="en-US"/>
              <a:t>Click to edit Master title style</a:t>
            </a:r>
          </a:p>
        </p:txBody>
      </p:sp>
      <p:sp>
        <p:nvSpPr>
          <p:cNvPr id="3" name="Content Placeholder 2"/>
          <p:cNvSpPr>
            <a:spLocks noGrp="1"/>
          </p:cNvSpPr>
          <p:nvPr>
            <p:ph idx="1"/>
          </p:nvPr>
        </p:nvSpPr>
        <p:spPr>
          <a:xfrm>
            <a:off x="316523" y="984738"/>
            <a:ext cx="8563708" cy="525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800px-US-O10_insignia_svg.png">
            <a:extLst>
              <a:ext uri="{FF2B5EF4-FFF2-40B4-BE49-F238E27FC236}">
                <a16:creationId xmlns:a16="http://schemas.microsoft.com/office/drawing/2014/main" id="{8C18510A-69CD-B593-5D13-91349E4D5A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9165"/>
            <a:ext cx="510279" cy="157646"/>
          </a:xfrm>
          <a:prstGeom prst="rect">
            <a:avLst/>
          </a:prstGeom>
          <a:effectLst>
            <a:outerShdw blurRad="50800" dist="38100" dir="5400000" algn="tl" rotWithShape="0">
              <a:prstClr val="black">
                <a:alpha val="80000"/>
              </a:prstClr>
            </a:outerShdw>
          </a:effectLst>
        </p:spPr>
      </p:pic>
      <p:pic>
        <p:nvPicPr>
          <p:cNvPr id="5" name="Picture 4" descr="800px-US-O10_insignia_svg.png">
            <a:extLst>
              <a:ext uri="{FF2B5EF4-FFF2-40B4-BE49-F238E27FC236}">
                <a16:creationId xmlns:a16="http://schemas.microsoft.com/office/drawing/2014/main" id="{045794FA-DB91-BFAD-6E95-E0DC64CD87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9165"/>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271864488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MSC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4035"/>
            <a:ext cx="7955280" cy="535531"/>
          </a:xfrm>
        </p:spPr>
        <p:txBody>
          <a:bodyPr vert="horz" lIns="182880" tIns="45720" rIns="91440" bIns="45720" rtlCol="0" anchor="t" anchorCtr="0">
            <a:spAutoFit/>
          </a:bodyPr>
          <a:lstStyle>
            <a:lvl1pPr>
              <a:defRPr lang="en-US" sz="3200" dirty="0"/>
            </a:lvl1pPr>
          </a:lstStyle>
          <a:p>
            <a:pPr lvl="0"/>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646208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1" name="Group 10">
            <a:extLst>
              <a:ext uri="{FF2B5EF4-FFF2-40B4-BE49-F238E27FC236}">
                <a16:creationId xmlns:a16="http://schemas.microsoft.com/office/drawing/2014/main" id="{558D8547-5513-FBC6-692F-AA8E18D16365}"/>
              </a:ext>
            </a:extLst>
          </p:cNvPr>
          <p:cNvGrpSpPr/>
          <p:nvPr userDrawn="1"/>
        </p:nvGrpSpPr>
        <p:grpSpPr>
          <a:xfrm>
            <a:off x="7790" y="5577523"/>
            <a:ext cx="7498080" cy="248961"/>
            <a:chOff x="1202" y="5562600"/>
            <a:chExt cx="7340040" cy="248961"/>
          </a:xfrm>
        </p:grpSpPr>
        <p:cxnSp>
          <p:nvCxnSpPr>
            <p:cNvPr id="13" name="Straight Connector 12">
              <a:extLst>
                <a:ext uri="{FF2B5EF4-FFF2-40B4-BE49-F238E27FC236}">
                  <a16:creationId xmlns:a16="http://schemas.microsoft.com/office/drawing/2014/main" id="{379EAAAC-F10E-15F0-22EA-5E28339F93FE}"/>
                </a:ext>
              </a:extLst>
            </p:cNvPr>
            <p:cNvCxnSpPr>
              <a:cxnSpLocks/>
            </p:cNvCxnSpPr>
            <p:nvPr userDrawn="1"/>
          </p:nvCxnSpPr>
          <p:spPr>
            <a:xfrm>
              <a:off x="1202" y="5755807"/>
              <a:ext cx="7340040"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E60013D-0BA8-F6E7-E6E2-395312F5223D}"/>
                </a:ext>
              </a:extLst>
            </p:cNvPr>
            <p:cNvSpPr txBox="1"/>
            <p:nvPr userDrawn="1"/>
          </p:nvSpPr>
          <p:spPr>
            <a:xfrm>
              <a:off x="3078912" y="5565340"/>
              <a:ext cx="2742516" cy="246221"/>
            </a:xfrm>
            <a:prstGeom prst="rect">
              <a:avLst/>
            </a:prstGeom>
            <a:noFill/>
          </p:spPr>
          <p:txBody>
            <a:bodyPr wrap="square" rtlCol="0">
              <a:spAutoFit/>
            </a:bodyPr>
            <a:lstStyle/>
            <a:p>
              <a:pPr algn="ctr"/>
              <a:r>
                <a:rPr lang="en-US" sz="1000" b="1">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cxnSp>
          <p:nvCxnSpPr>
            <p:cNvPr id="15" name="Straight Connector 14">
              <a:extLst>
                <a:ext uri="{FF2B5EF4-FFF2-40B4-BE49-F238E27FC236}">
                  <a16:creationId xmlns:a16="http://schemas.microsoft.com/office/drawing/2014/main" id="{C105585B-212F-3B6D-6BAB-A1E7D24BB02F}"/>
                </a:ext>
              </a:extLst>
            </p:cNvPr>
            <p:cNvCxnSpPr>
              <a:cxnSpLocks/>
            </p:cNvCxnSpPr>
            <p:nvPr userDrawn="1"/>
          </p:nvCxnSpPr>
          <p:spPr>
            <a:xfrm>
              <a:off x="1426" y="5562600"/>
              <a:ext cx="7250528"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ED0F03C8-CD36-1E15-284C-0AD3682588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387312" y="5272361"/>
            <a:ext cx="701101" cy="823031"/>
          </a:xfrm>
          <a:prstGeom prst="rect">
            <a:avLst/>
          </a:prstGeom>
        </p:spPr>
      </p:pic>
      <p:sp>
        <p:nvSpPr>
          <p:cNvPr id="36" name="Rectangle 35">
            <a:extLst>
              <a:ext uri="{FF2B5EF4-FFF2-40B4-BE49-F238E27FC236}">
                <a16:creationId xmlns:a16="http://schemas.microsoft.com/office/drawing/2014/main" id="{BD8496EC-D77D-5B13-7E0F-6D689EFCD4F1}"/>
              </a:ext>
            </a:extLst>
          </p:cNvPr>
          <p:cNvSpPr/>
          <p:nvPr userDrawn="1"/>
        </p:nvSpPr>
        <p:spPr>
          <a:xfrm>
            <a:off x="-5972" y="3123"/>
            <a:ext cx="3268997" cy="1188720"/>
          </a:xfrm>
          <a:prstGeom prst="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8" name="Picture 57">
            <a:extLst>
              <a:ext uri="{FF2B5EF4-FFF2-40B4-BE49-F238E27FC236}">
                <a16:creationId xmlns:a16="http://schemas.microsoft.com/office/drawing/2014/main" id="{9E7088E1-B41D-4399-3FD8-1E1D84BF2B1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73" y="866328"/>
            <a:ext cx="5364252" cy="3321299"/>
          </a:xfrm>
          <a:prstGeom prst="rect">
            <a:avLst/>
          </a:prstGeom>
          <a:effectLst>
            <a:softEdge rad="152400"/>
          </a:effectLst>
        </p:spPr>
      </p:pic>
      <p:pic>
        <p:nvPicPr>
          <p:cNvPr id="57" name="Picture 56">
            <a:extLst>
              <a:ext uri="{FF2B5EF4-FFF2-40B4-BE49-F238E27FC236}">
                <a16:creationId xmlns:a16="http://schemas.microsoft.com/office/drawing/2014/main" id="{037FC38B-D2C5-B99D-7E80-7903263FB0A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00468" y="2506019"/>
            <a:ext cx="3987506" cy="2657645"/>
          </a:xfrm>
          <a:prstGeom prst="rect">
            <a:avLst/>
          </a:prstGeom>
          <a:effectLst>
            <a:softEdge rad="139700"/>
          </a:effectLst>
        </p:spPr>
      </p:pic>
      <p:pic>
        <p:nvPicPr>
          <p:cNvPr id="60" name="Picture 59">
            <a:extLst>
              <a:ext uri="{FF2B5EF4-FFF2-40B4-BE49-F238E27FC236}">
                <a16:creationId xmlns:a16="http://schemas.microsoft.com/office/drawing/2014/main" id="{7BDEFC86-5F68-551C-C3D9-D6DB27F9ED1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228481" y="586385"/>
            <a:ext cx="3315894" cy="2139032"/>
          </a:xfrm>
          <a:prstGeom prst="rect">
            <a:avLst/>
          </a:prstGeom>
          <a:effectLst>
            <a:softEdge rad="127000"/>
          </a:effectLst>
        </p:spPr>
      </p:pic>
      <p:pic>
        <p:nvPicPr>
          <p:cNvPr id="59" name="Picture 58">
            <a:extLst>
              <a:ext uri="{FF2B5EF4-FFF2-40B4-BE49-F238E27FC236}">
                <a16:creationId xmlns:a16="http://schemas.microsoft.com/office/drawing/2014/main" id="{BD10DD8E-0F89-0AF9-2061-A321E9A9D54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328662" y="1435458"/>
            <a:ext cx="2624142" cy="1956090"/>
          </a:xfrm>
          <a:prstGeom prst="rect">
            <a:avLst/>
          </a:prstGeom>
          <a:effectLst>
            <a:softEdge rad="203200"/>
          </a:effectLst>
        </p:spPr>
      </p:pic>
      <p:pic>
        <p:nvPicPr>
          <p:cNvPr id="3" name="Picture 2">
            <a:extLst>
              <a:ext uri="{FF2B5EF4-FFF2-40B4-BE49-F238E27FC236}">
                <a16:creationId xmlns:a16="http://schemas.microsoft.com/office/drawing/2014/main" id="{29AE9DC3-3161-B8BE-A0E4-6D33FB08E1B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8146887" y="5260944"/>
            <a:ext cx="914444" cy="860409"/>
          </a:xfrm>
          <a:prstGeom prst="rect">
            <a:avLst/>
          </a:prstGeom>
        </p:spPr>
      </p:pic>
      <p:pic>
        <p:nvPicPr>
          <p:cNvPr id="6" name="Picture 5">
            <a:extLst>
              <a:ext uri="{FF2B5EF4-FFF2-40B4-BE49-F238E27FC236}">
                <a16:creationId xmlns:a16="http://schemas.microsoft.com/office/drawing/2014/main" id="{1286A5A6-34E4-B3B4-F3A1-E84E82AB80D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1014" y="-150321"/>
            <a:ext cx="3249450" cy="1231499"/>
          </a:xfrm>
          <a:prstGeom prst="rect">
            <a:avLst/>
          </a:prstGeom>
        </p:spPr>
      </p:pic>
      <p:pic>
        <p:nvPicPr>
          <p:cNvPr id="8" name="Picture 7" descr="800px-US-O10_insignia_svg.png">
            <a:extLst>
              <a:ext uri="{FF2B5EF4-FFF2-40B4-BE49-F238E27FC236}">
                <a16:creationId xmlns:a16="http://schemas.microsoft.com/office/drawing/2014/main" id="{A267C353-D83D-E852-3C06-A772C541DC0D}"/>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r="24743"/>
          <a:stretch/>
        </p:blipFill>
        <p:spPr>
          <a:xfrm>
            <a:off x="2856765" y="5569808"/>
            <a:ext cx="678070" cy="209483"/>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136D9EB6-B281-F39E-DE87-A9C227ABC589}"/>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r="24743"/>
          <a:stretch/>
        </p:blipFill>
        <p:spPr>
          <a:xfrm>
            <a:off x="5609167" y="5569808"/>
            <a:ext cx="678070" cy="209483"/>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205511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345"/>
            <a:ext cx="8229600" cy="503445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title"/>
          </p:nvPr>
        </p:nvSpPr>
        <p:spPr bwMode="auto">
          <a:xfrm>
            <a:off x="457200" y="272667"/>
            <a:ext cx="8229600" cy="590550"/>
          </a:xfrm>
          <a:prstGeom prst="rect">
            <a:avLst/>
          </a:prstGeom>
          <a:noFill/>
          <a:ln w="9525">
            <a:noFill/>
            <a:miter lim="800000"/>
            <a:headEnd/>
            <a:tailEnd/>
          </a:ln>
        </p:spPr>
        <p:txBody>
          <a:bodyPr vert="horz" wrap="square" lIns="86493" tIns="43247" rIns="86493" bIns="43247"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4106321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ubtitle, Content and Bump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97661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ransition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6" name="Group 15">
            <a:extLst>
              <a:ext uri="{FF2B5EF4-FFF2-40B4-BE49-F238E27FC236}">
                <a16:creationId xmlns:a16="http://schemas.microsoft.com/office/drawing/2014/main" id="{BE37461D-060E-0E01-F698-898A2E845818}"/>
              </a:ext>
            </a:extLst>
          </p:cNvPr>
          <p:cNvGrpSpPr/>
          <p:nvPr userDrawn="1"/>
        </p:nvGrpSpPr>
        <p:grpSpPr>
          <a:xfrm>
            <a:off x="-218" y="-3702"/>
            <a:ext cx="9144000" cy="6272048"/>
            <a:chOff x="-218" y="-3702"/>
            <a:chExt cx="9144000" cy="6272048"/>
          </a:xfrm>
        </p:grpSpPr>
        <p:pic>
          <p:nvPicPr>
            <p:cNvPr id="6" name="Picture 5">
              <a:extLst>
                <a:ext uri="{FF2B5EF4-FFF2-40B4-BE49-F238E27FC236}">
                  <a16:creationId xmlns:a16="http://schemas.microsoft.com/office/drawing/2014/main" id="{6A0DF8FC-1FC1-F06B-686A-BA2232F7D089}"/>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218" y="-3702"/>
              <a:ext cx="9144000" cy="6088866"/>
            </a:xfrm>
            <a:prstGeom prst="rect">
              <a:avLst/>
            </a:prstGeom>
            <a:effectLst/>
          </p:spPr>
        </p:pic>
        <p:sp>
          <p:nvSpPr>
            <p:cNvPr id="11" name="TextBox 10">
              <a:extLst>
                <a:ext uri="{FF2B5EF4-FFF2-40B4-BE49-F238E27FC236}">
                  <a16:creationId xmlns:a16="http://schemas.microsoft.com/office/drawing/2014/main" id="{EB94F49D-571E-1FDA-D1A4-7D853BFAF3B9}"/>
                </a:ext>
              </a:extLst>
            </p:cNvPr>
            <p:cNvSpPr txBox="1"/>
            <p:nvPr userDrawn="1"/>
          </p:nvSpPr>
          <p:spPr>
            <a:xfrm>
              <a:off x="3467621" y="6022125"/>
              <a:ext cx="2305952" cy="246221"/>
            </a:xfrm>
            <a:prstGeom prst="rect">
              <a:avLst/>
            </a:prstGeom>
            <a:noFill/>
          </p:spPr>
          <p:txBody>
            <a:bodyPr wrap="none" rtlCol="0">
              <a:spAutoFit/>
            </a:bodyPr>
            <a:lstStyle/>
            <a:p>
              <a:pPr algn="ctr"/>
              <a:r>
                <a:rPr lang="en-US" sz="1000" b="1">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grpSp>
      <p:sp>
        <p:nvSpPr>
          <p:cNvPr id="18" name="Title Placeholder 1">
            <a:extLst>
              <a:ext uri="{FF2B5EF4-FFF2-40B4-BE49-F238E27FC236}">
                <a16:creationId xmlns:a16="http://schemas.microsoft.com/office/drawing/2014/main" id="{BDB43B0A-8BF7-5A3B-6759-DD3F657F7A95}"/>
              </a:ext>
            </a:extLst>
          </p:cNvPr>
          <p:cNvSpPr>
            <a:spLocks noGrp="1"/>
          </p:cNvSpPr>
          <p:nvPr>
            <p:ph type="title"/>
          </p:nvPr>
        </p:nvSpPr>
        <p:spPr>
          <a:xfrm>
            <a:off x="2117016" y="73546"/>
            <a:ext cx="6976199" cy="647531"/>
          </a:xfrm>
          <a:prstGeom prst="rect">
            <a:avLst/>
          </a:prstGeom>
          <a:ln w="3175">
            <a:noFill/>
          </a:ln>
        </p:spPr>
        <p:txBody>
          <a:bodyPr vert="horz" lIns="91440" tIns="45720" rIns="91440" bIns="45720" rtlCol="0" anchor="t" anchorCtr="0">
            <a:normAutofit/>
          </a:bodyPr>
          <a:lstStyle>
            <a:lvl1pPr>
              <a:defRPr>
                <a:solidFill>
                  <a:schemeClr val="tx1"/>
                </a:solidFill>
                <a:effectLst/>
              </a:defRPr>
            </a:lvl1pPr>
          </a:lstStyle>
          <a:p>
            <a:r>
              <a:rPr lang="en-US"/>
              <a:t>Click to edit Master title style</a:t>
            </a:r>
          </a:p>
        </p:txBody>
      </p:sp>
      <p:pic>
        <p:nvPicPr>
          <p:cNvPr id="19" name="Picture 18">
            <a:extLst>
              <a:ext uri="{FF2B5EF4-FFF2-40B4-BE49-F238E27FC236}">
                <a16:creationId xmlns:a16="http://schemas.microsoft.com/office/drawing/2014/main" id="{910F1152-CA75-F764-BD8D-119A91B8594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2" name="Rectangle 61">
            <a:extLst>
              <a:ext uri="{FF2B5EF4-FFF2-40B4-BE49-F238E27FC236}">
                <a16:creationId xmlns:a16="http://schemas.microsoft.com/office/drawing/2014/main" id="{636438DE-FB3D-50B6-8DC3-FBAFAB6288BC}"/>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E7EAC9B2-7494-89AF-A05A-378B57195B79}"/>
              </a:ext>
            </a:extLst>
          </p:cNvPr>
          <p:cNvGrpSpPr/>
          <p:nvPr userDrawn="1"/>
        </p:nvGrpSpPr>
        <p:grpSpPr>
          <a:xfrm>
            <a:off x="-13020" y="6078647"/>
            <a:ext cx="9176753" cy="200055"/>
            <a:chOff x="-823" y="6611053"/>
            <a:chExt cx="9183128" cy="200055"/>
          </a:xfrm>
        </p:grpSpPr>
        <p:cxnSp>
          <p:nvCxnSpPr>
            <p:cNvPr id="64" name="Straight Connector 63">
              <a:extLst>
                <a:ext uri="{FF2B5EF4-FFF2-40B4-BE49-F238E27FC236}">
                  <a16:creationId xmlns:a16="http://schemas.microsoft.com/office/drawing/2014/main" id="{AFDB1245-86B0-8404-BB33-D45B59BA0769}"/>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2A2FDAC-2600-36A8-BDEF-1F698396560B}"/>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6" name="Straight Connector 65">
            <a:extLst>
              <a:ext uri="{FF2B5EF4-FFF2-40B4-BE49-F238E27FC236}">
                <a16:creationId xmlns:a16="http://schemas.microsoft.com/office/drawing/2014/main" id="{E18B3903-E7BB-A6F5-0E42-3FD9356BC19F}"/>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7" name="AMC">
            <a:extLst>
              <a:ext uri="{FF2B5EF4-FFF2-40B4-BE49-F238E27FC236}">
                <a16:creationId xmlns:a16="http://schemas.microsoft.com/office/drawing/2014/main" id="{A5B62CBF-D59B-5DD5-93DD-1DCFC4B485A3}"/>
              </a:ext>
            </a:extLst>
          </p:cNvPr>
          <p:cNvGrpSpPr>
            <a:grpSpLocks noChangeAspect="1"/>
          </p:cNvGrpSpPr>
          <p:nvPr userDrawn="1"/>
        </p:nvGrpSpPr>
        <p:grpSpPr bwMode="auto">
          <a:xfrm>
            <a:off x="7683773" y="5747531"/>
            <a:ext cx="577241" cy="677368"/>
            <a:chOff x="3311" y="1116"/>
            <a:chExt cx="1816" cy="2131"/>
          </a:xfrm>
        </p:grpSpPr>
        <p:sp>
          <p:nvSpPr>
            <p:cNvPr id="68" name="WHITE bkgrnd">
              <a:extLst>
                <a:ext uri="{FF2B5EF4-FFF2-40B4-BE49-F238E27FC236}">
                  <a16:creationId xmlns:a16="http://schemas.microsoft.com/office/drawing/2014/main" id="{FA9A24AD-D836-EB56-F6FC-3E5846CAFFA5}"/>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9" name="BLACK outline">
              <a:extLst>
                <a:ext uri="{FF2B5EF4-FFF2-40B4-BE49-F238E27FC236}">
                  <a16:creationId xmlns:a16="http://schemas.microsoft.com/office/drawing/2014/main" id="{9C51BFEE-7F6B-ADF7-0154-381A2FCA86E7}"/>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0" name="BLUE">
              <a:extLst>
                <a:ext uri="{FF2B5EF4-FFF2-40B4-BE49-F238E27FC236}">
                  <a16:creationId xmlns:a16="http://schemas.microsoft.com/office/drawing/2014/main" id="{AE071DB0-6941-24E4-D4A1-21D27A3EBF3D}"/>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RED">
              <a:extLst>
                <a:ext uri="{FF2B5EF4-FFF2-40B4-BE49-F238E27FC236}">
                  <a16:creationId xmlns:a16="http://schemas.microsoft.com/office/drawing/2014/main" id="{F6C3ACA7-316F-E1AA-1DFA-6E4435C3F4CD}"/>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2" name="Picture 71">
            <a:extLst>
              <a:ext uri="{FF2B5EF4-FFF2-40B4-BE49-F238E27FC236}">
                <a16:creationId xmlns:a16="http://schemas.microsoft.com/office/drawing/2014/main" id="{C283641D-7B83-8BC9-2469-43D89A5CA51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2" name="Picture 1" descr="800px-US-O10_insignia_svg.png">
            <a:extLst>
              <a:ext uri="{FF2B5EF4-FFF2-40B4-BE49-F238E27FC236}">
                <a16:creationId xmlns:a16="http://schemas.microsoft.com/office/drawing/2014/main" id="{4ED72442-2512-D97E-DA47-DA12FFE37552}"/>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3B7773A9-FA8F-2324-7DED-E6CB9A11E004}"/>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8" name="Slide Number Placeholder 5">
            <a:extLst>
              <a:ext uri="{FF2B5EF4-FFF2-40B4-BE49-F238E27FC236}">
                <a16:creationId xmlns:a16="http://schemas.microsoft.com/office/drawing/2014/main" id="{B6A98BE3-78D8-4050-B868-ACA176827791}"/>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Tree>
    <p:extLst>
      <p:ext uri="{BB962C8B-B14F-4D97-AF65-F5344CB8AC3E}">
        <p14:creationId xmlns:p14="http://schemas.microsoft.com/office/powerpoint/2010/main" val="243339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2" name="Picture 1">
            <a:extLst>
              <a:ext uri="{FF2B5EF4-FFF2-40B4-BE49-F238E27FC236}">
                <a16:creationId xmlns:a16="http://schemas.microsoft.com/office/drawing/2014/main" id="{B79901A9-059A-1BD5-62C2-0A8043C01D22}"/>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294" y="0"/>
            <a:ext cx="9147291" cy="6163056"/>
          </a:xfrm>
          <a:prstGeom prst="rect">
            <a:avLst/>
          </a:prstGeom>
          <a:noFill/>
          <a:effectLst/>
        </p:spPr>
      </p:pic>
      <p:sp>
        <p:nvSpPr>
          <p:cNvPr id="18" name="Title Placeholder 1">
            <a:extLst>
              <a:ext uri="{FF2B5EF4-FFF2-40B4-BE49-F238E27FC236}">
                <a16:creationId xmlns:a16="http://schemas.microsoft.com/office/drawing/2014/main" id="{EBF2B9F2-660D-BA44-21B7-FC095FAC79FC}"/>
              </a:ext>
            </a:extLst>
          </p:cNvPr>
          <p:cNvSpPr>
            <a:spLocks noGrp="1"/>
          </p:cNvSpPr>
          <p:nvPr>
            <p:ph type="title"/>
          </p:nvPr>
        </p:nvSpPr>
        <p:spPr>
          <a:xfrm>
            <a:off x="2099432" y="73546"/>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defRPr>
            </a:lvl1pPr>
          </a:lstStyle>
          <a:p>
            <a:r>
              <a:rPr lang="en-US"/>
              <a:t>Click to edit Master title style</a:t>
            </a:r>
          </a:p>
        </p:txBody>
      </p:sp>
      <p:pic>
        <p:nvPicPr>
          <p:cNvPr id="19" name="Picture 18">
            <a:extLst>
              <a:ext uri="{FF2B5EF4-FFF2-40B4-BE49-F238E27FC236}">
                <a16:creationId xmlns:a16="http://schemas.microsoft.com/office/drawing/2014/main" id="{F86B353A-D389-A689-0E3D-DF81F546EB9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3" name="Rectangle 62">
            <a:extLst>
              <a:ext uri="{FF2B5EF4-FFF2-40B4-BE49-F238E27FC236}">
                <a16:creationId xmlns:a16="http://schemas.microsoft.com/office/drawing/2014/main" id="{6E629478-BE70-6454-70DB-E179407A3356}"/>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9F4E2C0B-5996-E71E-F239-A8D7327DB979}"/>
              </a:ext>
            </a:extLst>
          </p:cNvPr>
          <p:cNvGrpSpPr/>
          <p:nvPr userDrawn="1"/>
        </p:nvGrpSpPr>
        <p:grpSpPr>
          <a:xfrm>
            <a:off x="-13020" y="6078647"/>
            <a:ext cx="9176753" cy="200055"/>
            <a:chOff x="-823" y="6611053"/>
            <a:chExt cx="9183128" cy="200055"/>
          </a:xfrm>
        </p:grpSpPr>
        <p:cxnSp>
          <p:nvCxnSpPr>
            <p:cNvPr id="65" name="Straight Connector 64">
              <a:extLst>
                <a:ext uri="{FF2B5EF4-FFF2-40B4-BE49-F238E27FC236}">
                  <a16:creationId xmlns:a16="http://schemas.microsoft.com/office/drawing/2014/main" id="{AE0569D9-CE41-9E0F-5C0E-43E5E9E12D79}"/>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74AD0BCB-0118-34D1-4861-49565EBED9AC}"/>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7" name="Straight Connector 66">
            <a:extLst>
              <a:ext uri="{FF2B5EF4-FFF2-40B4-BE49-F238E27FC236}">
                <a16:creationId xmlns:a16="http://schemas.microsoft.com/office/drawing/2014/main" id="{E82408E0-3458-4F49-D62A-ABBA6AA76C24}"/>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8" name="AMC">
            <a:extLst>
              <a:ext uri="{FF2B5EF4-FFF2-40B4-BE49-F238E27FC236}">
                <a16:creationId xmlns:a16="http://schemas.microsoft.com/office/drawing/2014/main" id="{0E048E65-ADBE-A325-082E-790344B033FC}"/>
              </a:ext>
            </a:extLst>
          </p:cNvPr>
          <p:cNvGrpSpPr>
            <a:grpSpLocks noChangeAspect="1"/>
          </p:cNvGrpSpPr>
          <p:nvPr userDrawn="1"/>
        </p:nvGrpSpPr>
        <p:grpSpPr bwMode="auto">
          <a:xfrm>
            <a:off x="7683773" y="5747531"/>
            <a:ext cx="577241" cy="677368"/>
            <a:chOff x="3311" y="1116"/>
            <a:chExt cx="1816" cy="2131"/>
          </a:xfrm>
        </p:grpSpPr>
        <p:sp>
          <p:nvSpPr>
            <p:cNvPr id="69" name="WHITE bkgrnd">
              <a:extLst>
                <a:ext uri="{FF2B5EF4-FFF2-40B4-BE49-F238E27FC236}">
                  <a16:creationId xmlns:a16="http://schemas.microsoft.com/office/drawing/2014/main" id="{EC45BC9B-258F-1A3B-0DFC-8767AB74F416}"/>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0" name="BLACK outline">
              <a:extLst>
                <a:ext uri="{FF2B5EF4-FFF2-40B4-BE49-F238E27FC236}">
                  <a16:creationId xmlns:a16="http://schemas.microsoft.com/office/drawing/2014/main" id="{8980677A-7B83-2D3D-C029-9303DE0C54A7}"/>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UE">
              <a:extLst>
                <a:ext uri="{FF2B5EF4-FFF2-40B4-BE49-F238E27FC236}">
                  <a16:creationId xmlns:a16="http://schemas.microsoft.com/office/drawing/2014/main" id="{62256B08-BFD1-2CF1-CCC6-EE0042D4FBB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RED">
              <a:extLst>
                <a:ext uri="{FF2B5EF4-FFF2-40B4-BE49-F238E27FC236}">
                  <a16:creationId xmlns:a16="http://schemas.microsoft.com/office/drawing/2014/main" id="{7F0D72AD-824E-6BD0-A0C5-7D6ABFABBF96}"/>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3" name="Picture 72">
            <a:extLst>
              <a:ext uri="{FF2B5EF4-FFF2-40B4-BE49-F238E27FC236}">
                <a16:creationId xmlns:a16="http://schemas.microsoft.com/office/drawing/2014/main" id="{90E45AAF-EAE9-46B8-435B-242AF44F987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3" name="Picture 2" descr="800px-US-O10_insignia_svg.png">
            <a:extLst>
              <a:ext uri="{FF2B5EF4-FFF2-40B4-BE49-F238E27FC236}">
                <a16:creationId xmlns:a16="http://schemas.microsoft.com/office/drawing/2014/main" id="{9E06873E-72C2-41F9-88F9-2569EDBF965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B1ABD116-3A9A-C20A-342D-A02E221FA0EC}"/>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8" name="Slide Number Placeholder 5">
            <a:extLst>
              <a:ext uri="{FF2B5EF4-FFF2-40B4-BE49-F238E27FC236}">
                <a16:creationId xmlns:a16="http://schemas.microsoft.com/office/drawing/2014/main" id="{5C4F9A47-6724-ED12-4A66-6F30AA1DF75E}"/>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Tree>
    <p:extLst>
      <p:ext uri="{BB962C8B-B14F-4D97-AF65-F5344CB8AC3E}">
        <p14:creationId xmlns:p14="http://schemas.microsoft.com/office/powerpoint/2010/main" val="28467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ransition Slide 3">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6" name="Picture 5">
            <a:extLst>
              <a:ext uri="{FF2B5EF4-FFF2-40B4-BE49-F238E27FC236}">
                <a16:creationId xmlns:a16="http://schemas.microsoft.com/office/drawing/2014/main" id="{0D6E72D7-AE84-4CF4-0576-8690654676E5}"/>
              </a:ext>
            </a:extLst>
          </p:cNvPr>
          <p:cNvPicPr>
            <a:picLocks/>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0" y="0"/>
            <a:ext cx="9144000" cy="6163056"/>
          </a:xfrm>
          <a:prstGeom prst="rect">
            <a:avLst/>
          </a:prstGeom>
          <a:effectLst/>
        </p:spPr>
      </p:pic>
      <p:sp>
        <p:nvSpPr>
          <p:cNvPr id="2" name="Title Placeholder 1">
            <a:extLst>
              <a:ext uri="{FF2B5EF4-FFF2-40B4-BE49-F238E27FC236}">
                <a16:creationId xmlns:a16="http://schemas.microsoft.com/office/drawing/2014/main" id="{937873A0-3ADE-C3FC-7042-731AA7F92118}"/>
              </a:ext>
            </a:extLst>
          </p:cNvPr>
          <p:cNvSpPr>
            <a:spLocks noGrp="1"/>
          </p:cNvSpPr>
          <p:nvPr>
            <p:ph type="title"/>
          </p:nvPr>
        </p:nvSpPr>
        <p:spPr>
          <a:xfrm>
            <a:off x="2108224" y="82338"/>
            <a:ext cx="6976199" cy="647531"/>
          </a:xfrm>
          <a:prstGeom prst="rect">
            <a:avLst/>
          </a:prstGeom>
          <a:ln w="3175">
            <a:noFill/>
          </a:ln>
        </p:spPr>
        <p:txBody>
          <a:bodyPr vert="horz" lIns="91440" tIns="45720" rIns="91440" bIns="45720" rtlCol="0" anchor="t" anchorCtr="0">
            <a:normAutofit/>
          </a:bodyPr>
          <a:lstStyle>
            <a:lvl1pPr>
              <a:defRPr>
                <a:solidFill>
                  <a:schemeClr val="tx1"/>
                </a:solidFill>
                <a:effectLst/>
              </a:defRPr>
            </a:lvl1pPr>
          </a:lstStyle>
          <a:p>
            <a:r>
              <a:rPr lang="en-US"/>
              <a:t>Click to edit Master title style</a:t>
            </a:r>
          </a:p>
        </p:txBody>
      </p:sp>
      <p:pic>
        <p:nvPicPr>
          <p:cNvPr id="3" name="Picture 2">
            <a:extLst>
              <a:ext uri="{FF2B5EF4-FFF2-40B4-BE49-F238E27FC236}">
                <a16:creationId xmlns:a16="http://schemas.microsoft.com/office/drawing/2014/main" id="{5BA5145D-5CDD-71DC-8769-9373C9C17A3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4" name="Rectangle 63">
            <a:extLst>
              <a:ext uri="{FF2B5EF4-FFF2-40B4-BE49-F238E27FC236}">
                <a16:creationId xmlns:a16="http://schemas.microsoft.com/office/drawing/2014/main" id="{0BEAE806-8572-34EB-D87C-6C96E7D86EC9}"/>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01BC4870-D1D4-B6A9-1BE5-C2BFEA64A9EE}"/>
              </a:ext>
            </a:extLst>
          </p:cNvPr>
          <p:cNvGrpSpPr/>
          <p:nvPr userDrawn="1"/>
        </p:nvGrpSpPr>
        <p:grpSpPr>
          <a:xfrm>
            <a:off x="-13020" y="6078647"/>
            <a:ext cx="9176753" cy="200055"/>
            <a:chOff x="-823" y="6611053"/>
            <a:chExt cx="9183128" cy="200055"/>
          </a:xfrm>
        </p:grpSpPr>
        <p:cxnSp>
          <p:nvCxnSpPr>
            <p:cNvPr id="66" name="Straight Connector 65">
              <a:extLst>
                <a:ext uri="{FF2B5EF4-FFF2-40B4-BE49-F238E27FC236}">
                  <a16:creationId xmlns:a16="http://schemas.microsoft.com/office/drawing/2014/main" id="{203498AF-EB7F-ED8B-B4FA-922DA01D3E3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D4A638E-B4A0-63B2-302F-818978040F6E}"/>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8" name="Straight Connector 67">
            <a:extLst>
              <a:ext uri="{FF2B5EF4-FFF2-40B4-BE49-F238E27FC236}">
                <a16:creationId xmlns:a16="http://schemas.microsoft.com/office/drawing/2014/main" id="{034B5A96-35C8-F57B-5A3C-1371940A421D}"/>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9" name="AMC">
            <a:extLst>
              <a:ext uri="{FF2B5EF4-FFF2-40B4-BE49-F238E27FC236}">
                <a16:creationId xmlns:a16="http://schemas.microsoft.com/office/drawing/2014/main" id="{3D2054B7-DFC2-A887-1ECD-B25F7254ABA8}"/>
              </a:ext>
            </a:extLst>
          </p:cNvPr>
          <p:cNvGrpSpPr>
            <a:grpSpLocks noChangeAspect="1"/>
          </p:cNvGrpSpPr>
          <p:nvPr userDrawn="1"/>
        </p:nvGrpSpPr>
        <p:grpSpPr bwMode="auto">
          <a:xfrm>
            <a:off x="7683773" y="5747531"/>
            <a:ext cx="577241" cy="677368"/>
            <a:chOff x="3311" y="1116"/>
            <a:chExt cx="1816" cy="2131"/>
          </a:xfrm>
        </p:grpSpPr>
        <p:sp>
          <p:nvSpPr>
            <p:cNvPr id="70" name="WHITE bkgrnd">
              <a:extLst>
                <a:ext uri="{FF2B5EF4-FFF2-40B4-BE49-F238E27FC236}">
                  <a16:creationId xmlns:a16="http://schemas.microsoft.com/office/drawing/2014/main" id="{46ACC3B1-C080-AC30-380E-A77FFFA945F7}"/>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ACK outline">
              <a:extLst>
                <a:ext uri="{FF2B5EF4-FFF2-40B4-BE49-F238E27FC236}">
                  <a16:creationId xmlns:a16="http://schemas.microsoft.com/office/drawing/2014/main" id="{37514AE2-40B4-19F8-35EF-732C3DDA01D6}"/>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BLUE">
              <a:extLst>
                <a:ext uri="{FF2B5EF4-FFF2-40B4-BE49-F238E27FC236}">
                  <a16:creationId xmlns:a16="http://schemas.microsoft.com/office/drawing/2014/main" id="{31BE23C5-664F-650D-FDB9-41BA6C5F7A53}"/>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3" name="RED">
              <a:extLst>
                <a:ext uri="{FF2B5EF4-FFF2-40B4-BE49-F238E27FC236}">
                  <a16:creationId xmlns:a16="http://schemas.microsoft.com/office/drawing/2014/main" id="{CFB6196C-FD3B-BB74-6DF1-B1933A1B3900}"/>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4" name="Picture 73">
            <a:extLst>
              <a:ext uri="{FF2B5EF4-FFF2-40B4-BE49-F238E27FC236}">
                <a16:creationId xmlns:a16="http://schemas.microsoft.com/office/drawing/2014/main" id="{3651695E-B8BF-AF6C-7C2A-4A79E012150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8" name="Picture 7" descr="800px-US-O10_insignia_svg.png">
            <a:extLst>
              <a:ext uri="{FF2B5EF4-FFF2-40B4-BE49-F238E27FC236}">
                <a16:creationId xmlns:a16="http://schemas.microsoft.com/office/drawing/2014/main" id="{293708AD-062F-E5FD-8540-573CA041AB5B}"/>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0261474F-A80F-B9BA-AAEB-7D344EBD74D2}"/>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10" name="Slide Number Placeholder 5">
            <a:extLst>
              <a:ext uri="{FF2B5EF4-FFF2-40B4-BE49-F238E27FC236}">
                <a16:creationId xmlns:a16="http://schemas.microsoft.com/office/drawing/2014/main" id="{742EE63A-2485-1534-E07C-742CAC9160E5}"/>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Tree>
    <p:extLst>
      <p:ext uri="{BB962C8B-B14F-4D97-AF65-F5344CB8AC3E}">
        <p14:creationId xmlns:p14="http://schemas.microsoft.com/office/powerpoint/2010/main" val="176813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ransition Slide 4">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6" name="Picture 5">
            <a:extLst>
              <a:ext uri="{FF2B5EF4-FFF2-40B4-BE49-F238E27FC236}">
                <a16:creationId xmlns:a16="http://schemas.microsoft.com/office/drawing/2014/main" id="{A17ED2AF-F1C6-0FD2-CD56-6A55A37D1C06}"/>
              </a:ext>
            </a:extLst>
          </p:cNvPr>
          <p:cNvPicPr>
            <a:picLocks/>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0" y="-381"/>
            <a:ext cx="9144000" cy="6163056"/>
          </a:xfrm>
          <a:prstGeom prst="rect">
            <a:avLst/>
          </a:prstGeom>
          <a:effectLst/>
        </p:spPr>
      </p:pic>
      <p:sp>
        <p:nvSpPr>
          <p:cNvPr id="3" name="Title Placeholder 1">
            <a:extLst>
              <a:ext uri="{FF2B5EF4-FFF2-40B4-BE49-F238E27FC236}">
                <a16:creationId xmlns:a16="http://schemas.microsoft.com/office/drawing/2014/main" id="{77B26595-AFF1-A461-53CB-843A2D157E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t" anchorCtr="0">
            <a:normAutofit/>
          </a:bodyPr>
          <a:lstStyle>
            <a:lvl1pPr>
              <a:defRPr>
                <a:solidFill>
                  <a:schemeClr val="tx1"/>
                </a:solidFill>
                <a:effectLst/>
              </a:defRPr>
            </a:lvl1pPr>
          </a:lstStyle>
          <a:p>
            <a:r>
              <a:rPr lang="en-US"/>
              <a:t>Click to edit Master title style</a:t>
            </a:r>
          </a:p>
        </p:txBody>
      </p:sp>
      <p:pic>
        <p:nvPicPr>
          <p:cNvPr id="8" name="Picture 7">
            <a:extLst>
              <a:ext uri="{FF2B5EF4-FFF2-40B4-BE49-F238E27FC236}">
                <a16:creationId xmlns:a16="http://schemas.microsoft.com/office/drawing/2014/main" id="{FFC00729-A179-1234-FC2A-E507BD9E32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4" name="Rectangle 63">
            <a:extLst>
              <a:ext uri="{FF2B5EF4-FFF2-40B4-BE49-F238E27FC236}">
                <a16:creationId xmlns:a16="http://schemas.microsoft.com/office/drawing/2014/main" id="{7E59FB3B-B516-CAA0-1456-32CEC67334BF}"/>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99AFC963-87A0-347B-7756-1C61058FA917}"/>
              </a:ext>
            </a:extLst>
          </p:cNvPr>
          <p:cNvGrpSpPr/>
          <p:nvPr userDrawn="1"/>
        </p:nvGrpSpPr>
        <p:grpSpPr>
          <a:xfrm>
            <a:off x="-13020" y="6078647"/>
            <a:ext cx="9176753" cy="200055"/>
            <a:chOff x="-823" y="6611053"/>
            <a:chExt cx="9183128" cy="200055"/>
          </a:xfrm>
        </p:grpSpPr>
        <p:cxnSp>
          <p:nvCxnSpPr>
            <p:cNvPr id="66" name="Straight Connector 65">
              <a:extLst>
                <a:ext uri="{FF2B5EF4-FFF2-40B4-BE49-F238E27FC236}">
                  <a16:creationId xmlns:a16="http://schemas.microsoft.com/office/drawing/2014/main" id="{9A049219-FF67-DAE6-8B36-EF12D1DEFDB5}"/>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5FEE851-7B66-1209-F64D-0C885522C3C8}"/>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8" name="Straight Connector 67">
            <a:extLst>
              <a:ext uri="{FF2B5EF4-FFF2-40B4-BE49-F238E27FC236}">
                <a16:creationId xmlns:a16="http://schemas.microsoft.com/office/drawing/2014/main" id="{2B0A9FB9-1C2B-4638-1AF7-76CE2394CCF5}"/>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9" name="AMC">
            <a:extLst>
              <a:ext uri="{FF2B5EF4-FFF2-40B4-BE49-F238E27FC236}">
                <a16:creationId xmlns:a16="http://schemas.microsoft.com/office/drawing/2014/main" id="{C9D64A83-EB81-6CEC-1836-AA1673EFBC38}"/>
              </a:ext>
            </a:extLst>
          </p:cNvPr>
          <p:cNvGrpSpPr>
            <a:grpSpLocks noChangeAspect="1"/>
          </p:cNvGrpSpPr>
          <p:nvPr userDrawn="1"/>
        </p:nvGrpSpPr>
        <p:grpSpPr bwMode="auto">
          <a:xfrm>
            <a:off x="7683773" y="5747531"/>
            <a:ext cx="577241" cy="677368"/>
            <a:chOff x="3311" y="1116"/>
            <a:chExt cx="1816" cy="2131"/>
          </a:xfrm>
        </p:grpSpPr>
        <p:sp>
          <p:nvSpPr>
            <p:cNvPr id="70" name="WHITE bkgrnd">
              <a:extLst>
                <a:ext uri="{FF2B5EF4-FFF2-40B4-BE49-F238E27FC236}">
                  <a16:creationId xmlns:a16="http://schemas.microsoft.com/office/drawing/2014/main" id="{6B84A696-E218-9662-061E-36D05DED24A6}"/>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ACK outline">
              <a:extLst>
                <a:ext uri="{FF2B5EF4-FFF2-40B4-BE49-F238E27FC236}">
                  <a16:creationId xmlns:a16="http://schemas.microsoft.com/office/drawing/2014/main" id="{DA3DE2BE-799F-20B1-6074-3BFB3EEF76E5}"/>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BLUE">
              <a:extLst>
                <a:ext uri="{FF2B5EF4-FFF2-40B4-BE49-F238E27FC236}">
                  <a16:creationId xmlns:a16="http://schemas.microsoft.com/office/drawing/2014/main" id="{33DDADC9-5B35-212D-075B-080EADC554DD}"/>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3" name="RED">
              <a:extLst>
                <a:ext uri="{FF2B5EF4-FFF2-40B4-BE49-F238E27FC236}">
                  <a16:creationId xmlns:a16="http://schemas.microsoft.com/office/drawing/2014/main" id="{C5EA9833-15AD-A133-1D72-8E8B97C707D5}"/>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4" name="Picture 73">
            <a:extLst>
              <a:ext uri="{FF2B5EF4-FFF2-40B4-BE49-F238E27FC236}">
                <a16:creationId xmlns:a16="http://schemas.microsoft.com/office/drawing/2014/main" id="{A9D161E2-8A12-F01D-02DF-B641F1044A5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2" name="Picture 1" descr="800px-US-O10_insignia_svg.png">
            <a:extLst>
              <a:ext uri="{FF2B5EF4-FFF2-40B4-BE49-F238E27FC236}">
                <a16:creationId xmlns:a16="http://schemas.microsoft.com/office/drawing/2014/main" id="{F155C002-5105-BE50-ACD2-CE310EDCA5A9}"/>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42F88708-5C4D-608D-8501-35F70CD611B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10" name="Slide Number Placeholder 5">
            <a:extLst>
              <a:ext uri="{FF2B5EF4-FFF2-40B4-BE49-F238E27FC236}">
                <a16:creationId xmlns:a16="http://schemas.microsoft.com/office/drawing/2014/main" id="{8202F7D7-A8EA-0CCC-E42F-DBFD4A65876A}"/>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Tree>
    <p:extLst>
      <p:ext uri="{BB962C8B-B14F-4D97-AF65-F5344CB8AC3E}">
        <p14:creationId xmlns:p14="http://schemas.microsoft.com/office/powerpoint/2010/main" val="230659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ackup or Guidanc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t" anchorCtr="0">
            <a:normAutofit/>
          </a:bodyPr>
          <a:lstStyle>
            <a:lvl1pPr>
              <a:defRPr>
                <a:solidFill>
                  <a:schemeClr val="bg1"/>
                </a:solidFill>
                <a:effectLst/>
              </a:defRPr>
            </a:lvl1pPr>
          </a:lstStyle>
          <a:p>
            <a:r>
              <a:rPr lang="en-US"/>
              <a:t>Click to edit Master title style</a:t>
            </a:r>
          </a:p>
        </p:txBody>
      </p:sp>
      <p:pic>
        <p:nvPicPr>
          <p:cNvPr id="3" name="Picture 2">
            <a:extLst>
              <a:ext uri="{FF2B5EF4-FFF2-40B4-BE49-F238E27FC236}">
                <a16:creationId xmlns:a16="http://schemas.microsoft.com/office/drawing/2014/main" id="{E4F7953F-1ACC-DC00-C907-851FCD6B78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14" y="-150321"/>
            <a:ext cx="3249450" cy="1231499"/>
          </a:xfrm>
          <a:prstGeom prst="rect">
            <a:avLst/>
          </a:prstGeom>
        </p:spPr>
      </p:pic>
      <p:grpSp>
        <p:nvGrpSpPr>
          <p:cNvPr id="24" name="Group 23">
            <a:extLst>
              <a:ext uri="{FF2B5EF4-FFF2-40B4-BE49-F238E27FC236}">
                <a16:creationId xmlns:a16="http://schemas.microsoft.com/office/drawing/2014/main" id="{B70EA5DA-B947-653D-8912-F2D513125BB2}"/>
              </a:ext>
            </a:extLst>
          </p:cNvPr>
          <p:cNvGrpSpPr/>
          <p:nvPr userDrawn="1"/>
        </p:nvGrpSpPr>
        <p:grpSpPr>
          <a:xfrm>
            <a:off x="-13020" y="6389931"/>
            <a:ext cx="9176753" cy="200055"/>
            <a:chOff x="-823" y="6601325"/>
            <a:chExt cx="9183128" cy="200055"/>
          </a:xfrm>
        </p:grpSpPr>
        <p:cxnSp>
          <p:nvCxnSpPr>
            <p:cNvPr id="25" name="Straight Connector 24">
              <a:extLst>
                <a:ext uri="{FF2B5EF4-FFF2-40B4-BE49-F238E27FC236}">
                  <a16:creationId xmlns:a16="http://schemas.microsoft.com/office/drawing/2014/main" id="{53DC60C6-DB1B-EA27-DAA5-6D5651E22DE3}"/>
                </a:ext>
              </a:extLst>
            </p:cNvPr>
            <p:cNvCxnSpPr>
              <a:cxnSpLocks/>
            </p:cNvCxnSpPr>
            <p:nvPr userDrawn="1"/>
          </p:nvCxnSpPr>
          <p:spPr>
            <a:xfrm flipV="1">
              <a:off x="-823" y="6624065"/>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0EFF4C9-7629-233A-E393-EBADDF9E8FC9}"/>
                </a:ext>
              </a:extLst>
            </p:cNvPr>
            <p:cNvSpPr txBox="1"/>
            <p:nvPr userDrawn="1"/>
          </p:nvSpPr>
          <p:spPr>
            <a:xfrm>
              <a:off x="3400361" y="6601325"/>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27" name="Straight Connector 26">
            <a:extLst>
              <a:ext uri="{FF2B5EF4-FFF2-40B4-BE49-F238E27FC236}">
                <a16:creationId xmlns:a16="http://schemas.microsoft.com/office/drawing/2014/main" id="{25A56150-4E0F-6B90-CA73-D8DDAA88CFBF}"/>
              </a:ext>
            </a:extLst>
          </p:cNvPr>
          <p:cNvCxnSpPr>
            <a:cxnSpLocks/>
          </p:cNvCxnSpPr>
          <p:nvPr userDrawn="1"/>
        </p:nvCxnSpPr>
        <p:spPr>
          <a:xfrm>
            <a:off x="-23576" y="6546952"/>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28" name="AMC">
            <a:extLst>
              <a:ext uri="{FF2B5EF4-FFF2-40B4-BE49-F238E27FC236}">
                <a16:creationId xmlns:a16="http://schemas.microsoft.com/office/drawing/2014/main" id="{B32B51D1-9381-9348-5F62-1C716BE418BD}"/>
              </a:ext>
            </a:extLst>
          </p:cNvPr>
          <p:cNvGrpSpPr>
            <a:grpSpLocks noChangeAspect="1"/>
          </p:cNvGrpSpPr>
          <p:nvPr userDrawn="1"/>
        </p:nvGrpSpPr>
        <p:grpSpPr bwMode="auto">
          <a:xfrm>
            <a:off x="7683773" y="6068543"/>
            <a:ext cx="577241" cy="677368"/>
            <a:chOff x="3311" y="1116"/>
            <a:chExt cx="1816" cy="2131"/>
          </a:xfrm>
        </p:grpSpPr>
        <p:sp>
          <p:nvSpPr>
            <p:cNvPr id="29" name="WHITE bkgrnd">
              <a:extLst>
                <a:ext uri="{FF2B5EF4-FFF2-40B4-BE49-F238E27FC236}">
                  <a16:creationId xmlns:a16="http://schemas.microsoft.com/office/drawing/2014/main" id="{D1AD9D57-9C19-42D2-F5D5-F2D7D6BF9D8E}"/>
                </a:ext>
              </a:extLst>
            </p:cNvPr>
            <p:cNvSpPr>
              <a:spLocks/>
            </p:cNvSpPr>
            <p:nvPr userDrawn="1"/>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30" name="BLACK outline">
              <a:extLst>
                <a:ext uri="{FF2B5EF4-FFF2-40B4-BE49-F238E27FC236}">
                  <a16:creationId xmlns:a16="http://schemas.microsoft.com/office/drawing/2014/main" id="{5C2DA171-42C9-B10F-4687-AB722E4194ED}"/>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31" name="BLUE">
              <a:extLst>
                <a:ext uri="{FF2B5EF4-FFF2-40B4-BE49-F238E27FC236}">
                  <a16:creationId xmlns:a16="http://schemas.microsoft.com/office/drawing/2014/main" id="{EDDFDC83-2940-AC24-788E-25BFB9CDE929}"/>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36" name="RED">
              <a:extLst>
                <a:ext uri="{FF2B5EF4-FFF2-40B4-BE49-F238E27FC236}">
                  <a16:creationId xmlns:a16="http://schemas.microsoft.com/office/drawing/2014/main" id="{18502D7B-D25A-4486-0C1A-230773E0B2FC}"/>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56" name="Picture 55">
            <a:extLst>
              <a:ext uri="{FF2B5EF4-FFF2-40B4-BE49-F238E27FC236}">
                <a16:creationId xmlns:a16="http://schemas.microsoft.com/office/drawing/2014/main" id="{5F17F949-F155-F6A6-A942-2610B79EA78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302398" y="6071040"/>
            <a:ext cx="715414" cy="673331"/>
          </a:xfrm>
          <a:prstGeom prst="rect">
            <a:avLst/>
          </a:prstGeom>
        </p:spPr>
      </p:pic>
      <p:pic>
        <p:nvPicPr>
          <p:cNvPr id="2" name="Picture 1" descr="800px-US-O10_insignia_svg.png">
            <a:extLst>
              <a:ext uri="{FF2B5EF4-FFF2-40B4-BE49-F238E27FC236}">
                <a16:creationId xmlns:a16="http://schemas.microsoft.com/office/drawing/2014/main" id="{282BC945-EBE1-0D37-18BA-631A8448181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3259437" y="6411889"/>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7E55220F-C0F1-3DC0-270F-474C03F3265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5405167" y="6411889"/>
            <a:ext cx="510279" cy="157646"/>
          </a:xfrm>
          <a:prstGeom prst="rect">
            <a:avLst/>
          </a:prstGeom>
          <a:effectLst>
            <a:outerShdw blurRad="50800" dist="38100" dir="5400000" algn="tl" rotWithShape="0">
              <a:prstClr val="black">
                <a:alpha val="80000"/>
              </a:prstClr>
            </a:outerShdw>
          </a:effectLst>
        </p:spPr>
      </p:pic>
      <p:sp>
        <p:nvSpPr>
          <p:cNvPr id="8" name="Slide Number Placeholder 5">
            <a:extLst>
              <a:ext uri="{FF2B5EF4-FFF2-40B4-BE49-F238E27FC236}">
                <a16:creationId xmlns:a16="http://schemas.microsoft.com/office/drawing/2014/main" id="{F2676A61-B842-35BE-8BD1-18B2FB2C7958}"/>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Tree>
    <p:extLst>
      <p:ext uri="{BB962C8B-B14F-4D97-AF65-F5344CB8AC3E}">
        <p14:creationId xmlns:p14="http://schemas.microsoft.com/office/powerpoint/2010/main" val="106822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Backup or Guidance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t" anchorCtr="0">
            <a:normAutofit/>
          </a:bodyPr>
          <a:lstStyle>
            <a:lvl1pPr>
              <a:defRPr>
                <a:solidFill>
                  <a:schemeClr val="tx1"/>
                </a:solidFill>
                <a:effectLst/>
              </a:defRPr>
            </a:lvl1pPr>
          </a:lstStyle>
          <a:p>
            <a:r>
              <a:rPr lang="en-US"/>
              <a:t>Click to edit Master title style</a:t>
            </a:r>
          </a:p>
        </p:txBody>
      </p:sp>
      <p:pic>
        <p:nvPicPr>
          <p:cNvPr id="2" name="Picture 1">
            <a:extLst>
              <a:ext uri="{FF2B5EF4-FFF2-40B4-BE49-F238E27FC236}">
                <a16:creationId xmlns:a16="http://schemas.microsoft.com/office/drawing/2014/main" id="{2E214DC6-9BBF-4C4E-BD25-7BC713BB67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422" y="-184438"/>
            <a:ext cx="2987444" cy="1132202"/>
          </a:xfrm>
          <a:prstGeom prst="rect">
            <a:avLst/>
          </a:prstGeom>
        </p:spPr>
      </p:pic>
      <p:sp>
        <p:nvSpPr>
          <p:cNvPr id="57" name="Rectangle 56">
            <a:extLst>
              <a:ext uri="{FF2B5EF4-FFF2-40B4-BE49-F238E27FC236}">
                <a16:creationId xmlns:a16="http://schemas.microsoft.com/office/drawing/2014/main" id="{591692FE-F3C4-57F8-5D6B-455D2A2C670D}"/>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1ED7CD6D-CB09-D30F-5FC8-A67147729950}"/>
              </a:ext>
            </a:extLst>
          </p:cNvPr>
          <p:cNvGrpSpPr/>
          <p:nvPr userDrawn="1"/>
        </p:nvGrpSpPr>
        <p:grpSpPr>
          <a:xfrm>
            <a:off x="-13020" y="6078647"/>
            <a:ext cx="9176753" cy="200055"/>
            <a:chOff x="-823" y="6611053"/>
            <a:chExt cx="9183128" cy="200055"/>
          </a:xfrm>
        </p:grpSpPr>
        <p:cxnSp>
          <p:nvCxnSpPr>
            <p:cNvPr id="59" name="Straight Connector 58">
              <a:extLst>
                <a:ext uri="{FF2B5EF4-FFF2-40B4-BE49-F238E27FC236}">
                  <a16:creationId xmlns:a16="http://schemas.microsoft.com/office/drawing/2014/main" id="{A8AEB47E-8792-A6B0-3070-595A822655D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698581A-E668-2191-9588-C59389AAA445}"/>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1" name="Straight Connector 60">
            <a:extLst>
              <a:ext uri="{FF2B5EF4-FFF2-40B4-BE49-F238E27FC236}">
                <a16:creationId xmlns:a16="http://schemas.microsoft.com/office/drawing/2014/main" id="{52483D76-44D2-4EAF-BFCD-D6159C7638DC}"/>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2" name="AMC">
            <a:extLst>
              <a:ext uri="{FF2B5EF4-FFF2-40B4-BE49-F238E27FC236}">
                <a16:creationId xmlns:a16="http://schemas.microsoft.com/office/drawing/2014/main" id="{BF68FA4D-1CDB-F22C-5170-AAB139C58991}"/>
              </a:ext>
            </a:extLst>
          </p:cNvPr>
          <p:cNvGrpSpPr>
            <a:grpSpLocks noChangeAspect="1"/>
          </p:cNvGrpSpPr>
          <p:nvPr userDrawn="1"/>
        </p:nvGrpSpPr>
        <p:grpSpPr bwMode="auto">
          <a:xfrm>
            <a:off x="7683773" y="5747531"/>
            <a:ext cx="577241" cy="677368"/>
            <a:chOff x="3311" y="1116"/>
            <a:chExt cx="1816" cy="2131"/>
          </a:xfrm>
        </p:grpSpPr>
        <p:sp>
          <p:nvSpPr>
            <p:cNvPr id="63" name="WHITE bkgrnd">
              <a:extLst>
                <a:ext uri="{FF2B5EF4-FFF2-40B4-BE49-F238E27FC236}">
                  <a16:creationId xmlns:a16="http://schemas.microsoft.com/office/drawing/2014/main" id="{B1E205E7-5A87-165C-F88F-1A20B9310923}"/>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4" name="BLACK outline">
              <a:extLst>
                <a:ext uri="{FF2B5EF4-FFF2-40B4-BE49-F238E27FC236}">
                  <a16:creationId xmlns:a16="http://schemas.microsoft.com/office/drawing/2014/main" id="{D8FDE5D6-A1E9-2F27-98B7-2F3E844D5A2A}"/>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5" name="BLUE">
              <a:extLst>
                <a:ext uri="{FF2B5EF4-FFF2-40B4-BE49-F238E27FC236}">
                  <a16:creationId xmlns:a16="http://schemas.microsoft.com/office/drawing/2014/main" id="{23A3542B-CDFA-8967-A0FE-857C12445F51}"/>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6" name="RED">
              <a:extLst>
                <a:ext uri="{FF2B5EF4-FFF2-40B4-BE49-F238E27FC236}">
                  <a16:creationId xmlns:a16="http://schemas.microsoft.com/office/drawing/2014/main" id="{C53ED7ED-3C73-5539-3DB2-0D5317C02D3D}"/>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67" name="Picture 66">
            <a:extLst>
              <a:ext uri="{FF2B5EF4-FFF2-40B4-BE49-F238E27FC236}">
                <a16:creationId xmlns:a16="http://schemas.microsoft.com/office/drawing/2014/main" id="{6F8CE5CD-919D-7C5A-83B4-4DFE4719DD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302398" y="5750028"/>
            <a:ext cx="715414" cy="673331"/>
          </a:xfrm>
          <a:prstGeom prst="rect">
            <a:avLst/>
          </a:prstGeom>
        </p:spPr>
      </p:pic>
      <p:pic>
        <p:nvPicPr>
          <p:cNvPr id="3" name="Picture 2" descr="800px-US-O10_insignia_svg.png">
            <a:extLst>
              <a:ext uri="{FF2B5EF4-FFF2-40B4-BE49-F238E27FC236}">
                <a16:creationId xmlns:a16="http://schemas.microsoft.com/office/drawing/2014/main" id="{47FB7A94-CA35-FF72-6851-1B19B83A130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6B952BAA-8F14-32F9-4A7D-8B1C3ED2A83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8" name="Slide Number Placeholder 5">
            <a:extLst>
              <a:ext uri="{FF2B5EF4-FFF2-40B4-BE49-F238E27FC236}">
                <a16:creationId xmlns:a16="http://schemas.microsoft.com/office/drawing/2014/main" id="{D583926C-9E83-0F6C-E2FE-AB99D91EC82F}"/>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Tree>
    <p:extLst>
      <p:ext uri="{BB962C8B-B14F-4D97-AF65-F5344CB8AC3E}">
        <p14:creationId xmlns:p14="http://schemas.microsoft.com/office/powerpoint/2010/main" val="187572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1257300" y="60854"/>
            <a:ext cx="7772400" cy="535531"/>
          </a:xfrm>
          <a:prstGeom prst="rect">
            <a:avLst/>
          </a:prstGeom>
        </p:spPr>
        <p:txBody>
          <a:bodyPr vert="horz" lIns="182880" tIns="45720" rIns="91440" bIns="45720" rtlCol="0" anchor="t" anchorCtr="0">
            <a:spAutoFit/>
          </a:bodyPr>
          <a:lstStyle>
            <a:lvl1pPr algn="r">
              <a:defRPr lang="en-US" dirty="0"/>
            </a:lvl1pPr>
          </a:lstStyle>
          <a:p>
            <a:pPr lvl="0"/>
            <a:r>
              <a:rPr lang="en-US"/>
              <a:t>Click to edit Master title style</a:t>
            </a:r>
          </a:p>
        </p:txBody>
      </p:sp>
      <p:sp>
        <p:nvSpPr>
          <p:cNvPr id="3" name="Content Placeholder 2"/>
          <p:cNvSpPr>
            <a:spLocks noGrp="1"/>
          </p:cNvSpPr>
          <p:nvPr>
            <p:ph idx="1"/>
          </p:nvPr>
        </p:nvSpPr>
        <p:spPr>
          <a:xfrm>
            <a:off x="342900" y="1144468"/>
            <a:ext cx="8466992" cy="4807924"/>
          </a:xfrm>
          <a:prstGeom prst="rect">
            <a:avLst/>
          </a:prstGeom>
        </p:spPr>
        <p:txBody>
          <a:bodyPr/>
          <a:lstStyle>
            <a:lvl2pPr marL="685800" indent="228600">
              <a:buFont typeface="Courier New" panose="02070309020205020404" pitchFamily="49" charset="0"/>
              <a:buChar char="o"/>
              <a:defRPr/>
            </a:lvl2pPr>
            <a:lvl3pPr marL="1143000" indent="228600">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800px-US-O10_insignia_svg.png">
            <a:extLst>
              <a:ext uri="{FF2B5EF4-FFF2-40B4-BE49-F238E27FC236}">
                <a16:creationId xmlns:a16="http://schemas.microsoft.com/office/drawing/2014/main" id="{8C18510A-69CD-B593-5D13-91349E4D5A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9165"/>
            <a:ext cx="510279" cy="157646"/>
          </a:xfrm>
          <a:prstGeom prst="rect">
            <a:avLst/>
          </a:prstGeom>
          <a:effectLst>
            <a:outerShdw blurRad="50800" dist="38100" dir="5400000" algn="tl" rotWithShape="0">
              <a:prstClr val="black">
                <a:alpha val="80000"/>
              </a:prstClr>
            </a:outerShdw>
          </a:effectLst>
        </p:spPr>
      </p:pic>
      <p:pic>
        <p:nvPicPr>
          <p:cNvPr id="5" name="Picture 4" descr="800px-US-O10_insignia_svg.png">
            <a:extLst>
              <a:ext uri="{FF2B5EF4-FFF2-40B4-BE49-F238E27FC236}">
                <a16:creationId xmlns:a16="http://schemas.microsoft.com/office/drawing/2014/main" id="{045794FA-DB91-BFAD-6E95-E0DC64CD87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9165"/>
            <a:ext cx="510279" cy="157646"/>
          </a:xfrm>
          <a:prstGeom prst="rect">
            <a:avLst/>
          </a:prstGeom>
          <a:effectLst>
            <a:outerShdw blurRad="50800" dist="38100" dir="5400000" algn="tl" rotWithShape="0">
              <a:prstClr val="black">
                <a:alpha val="80000"/>
              </a:prstClr>
            </a:outerShdw>
          </a:effectLst>
        </p:spPr>
      </p:pic>
      <p:sp>
        <p:nvSpPr>
          <p:cNvPr id="6" name="Slide Number Placeholder 5">
            <a:extLst>
              <a:ext uri="{FF2B5EF4-FFF2-40B4-BE49-F238E27FC236}">
                <a16:creationId xmlns:a16="http://schemas.microsoft.com/office/drawing/2014/main" id="{4D517F3E-6AD9-0E5E-1C29-40DD959B53E5}"/>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Tree>
    <p:extLst>
      <p:ext uri="{BB962C8B-B14F-4D97-AF65-F5344CB8AC3E}">
        <p14:creationId xmlns:p14="http://schemas.microsoft.com/office/powerpoint/2010/main" val="337244845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2.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CFB2E1-B8E0-B1DC-C539-527F339F520A}"/>
              </a:ext>
            </a:extLst>
          </p:cNvPr>
          <p:cNvSpPr>
            <a:spLocks noGrp="1" noRot="1" noMove="1" noResize="1" noEditPoints="1" noAdjustHandles="1" noChangeArrowheads="1" noChangeShapeType="1"/>
          </p:cNvSpPr>
          <p:nvPr userDrawn="1"/>
        </p:nvSpPr>
        <p:spPr>
          <a:xfrm>
            <a:off x="-8792" y="6476846"/>
            <a:ext cx="9152792" cy="369151"/>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8D311CAF-E684-E20D-24ED-0B819B1A9195}"/>
              </a:ext>
            </a:extLst>
          </p:cNvPr>
          <p:cNvGrpSpPr/>
          <p:nvPr userDrawn="1"/>
        </p:nvGrpSpPr>
        <p:grpSpPr>
          <a:xfrm>
            <a:off x="-13020" y="6469685"/>
            <a:ext cx="9176753" cy="200055"/>
            <a:chOff x="-823" y="6639519"/>
            <a:chExt cx="9183128" cy="200055"/>
          </a:xfrm>
        </p:grpSpPr>
        <p:cxnSp>
          <p:nvCxnSpPr>
            <p:cNvPr id="25" name="Straight Connector 24">
              <a:extLst>
                <a:ext uri="{FF2B5EF4-FFF2-40B4-BE49-F238E27FC236}">
                  <a16:creationId xmlns:a16="http://schemas.microsoft.com/office/drawing/2014/main" id="{1C5178AA-3A40-97F5-BAC2-654CDE2AFD0E}"/>
                </a:ext>
              </a:extLst>
            </p:cNvPr>
            <p:cNvCxnSpPr>
              <a:cxnSpLocks/>
            </p:cNvCxnSpPr>
            <p:nvPr userDrawn="1"/>
          </p:nvCxnSpPr>
          <p:spPr>
            <a:xfrm flipV="1">
              <a:off x="-823" y="6670483"/>
              <a:ext cx="9183128" cy="3346"/>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F2B4992-DE1F-519E-5BBC-799688230884}"/>
                </a:ext>
              </a:extLst>
            </p:cNvPr>
            <p:cNvSpPr txBox="1"/>
            <p:nvPr userDrawn="1"/>
          </p:nvSpPr>
          <p:spPr>
            <a:xfrm>
              <a:off x="3400361" y="6639519"/>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grpSp>
        <p:nvGrpSpPr>
          <p:cNvPr id="352" name="Group 351" hidden="1"/>
          <p:cNvGrpSpPr/>
          <p:nvPr userDrawn="1"/>
        </p:nvGrpSpPr>
        <p:grpSpPr>
          <a:xfrm>
            <a:off x="-2847091" y="1573213"/>
            <a:ext cx="14838183"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 name="Title Placeholder 1"/>
          <p:cNvSpPr>
            <a:spLocks noGrp="1"/>
          </p:cNvSpPr>
          <p:nvPr userDrawn="1">
            <p:ph type="title"/>
          </p:nvPr>
        </p:nvSpPr>
        <p:spPr>
          <a:xfrm>
            <a:off x="2117016" y="37810"/>
            <a:ext cx="6976199" cy="647531"/>
          </a:xfrm>
          <a:prstGeom prst="rect">
            <a:avLst/>
          </a:prstGeom>
          <a:ln w="3175">
            <a:noFill/>
          </a:ln>
        </p:spPr>
        <p:txBody>
          <a:bodyPr vert="horz" lIns="91440" tIns="45720" rIns="91440" bIns="45720" rtlCol="0" anchor="t" anchorCtr="0">
            <a:normAutofit/>
          </a:bodyPr>
          <a:lstStyle/>
          <a:p>
            <a:r>
              <a:rPr lang="en-US"/>
              <a:t>Click to edit Master title style</a:t>
            </a:r>
          </a:p>
        </p:txBody>
      </p:sp>
      <p:sp>
        <p:nvSpPr>
          <p:cNvPr id="39" name="Rectangle 38" hidden="1">
            <a:extLst>
              <a:ext uri="{FF2B5EF4-FFF2-40B4-BE49-F238E27FC236}">
                <a16:creationId xmlns:a16="http://schemas.microsoft.com/office/drawing/2014/main" id="{C4D8B1CD-13A5-4DF4-AE18-56FA4062020E}"/>
              </a:ext>
            </a:extLst>
          </p:cNvPr>
          <p:cNvSpPr/>
          <p:nvPr userDrawn="1"/>
        </p:nvSpPr>
        <p:spPr>
          <a:xfrm>
            <a:off x="9244094" y="3129388"/>
            <a:ext cx="5676219"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9244095" y="4014578"/>
            <a:ext cx="4033104"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9244094" y="4899768"/>
            <a:ext cx="2315301"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9244095" y="5784958"/>
            <a:ext cx="3883730"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2689225" y="1409700"/>
            <a:ext cx="145224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Text Placeholder 28">
            <a:extLst>
              <a:ext uri="{FF2B5EF4-FFF2-40B4-BE49-F238E27FC236}">
                <a16:creationId xmlns:a16="http://schemas.microsoft.com/office/drawing/2014/main" id="{3C0F6710-6744-EA86-520C-7B2D612EFD21}"/>
              </a:ext>
            </a:extLst>
          </p:cNvPr>
          <p:cNvSpPr>
            <a:spLocks noGrp="1"/>
          </p:cNvSpPr>
          <p:nvPr userDrawn="1">
            <p:ph type="body"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04A00AEE-E817-07CC-6664-8EDBF45DDC6F}"/>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8662" y="-76303"/>
            <a:ext cx="1697205" cy="643219"/>
          </a:xfrm>
          <a:prstGeom prst="rect">
            <a:avLst/>
          </a:prstGeom>
        </p:spPr>
      </p:pic>
      <p:cxnSp>
        <p:nvCxnSpPr>
          <p:cNvPr id="36" name="Straight Connector 35">
            <a:extLst>
              <a:ext uri="{FF2B5EF4-FFF2-40B4-BE49-F238E27FC236}">
                <a16:creationId xmlns:a16="http://schemas.microsoft.com/office/drawing/2014/main" id="{BDB55D38-EFEB-C116-6C99-A54B5FBBF565}"/>
              </a:ext>
            </a:extLst>
          </p:cNvPr>
          <p:cNvCxnSpPr>
            <a:cxnSpLocks/>
          </p:cNvCxnSpPr>
          <p:nvPr userDrawn="1"/>
        </p:nvCxnSpPr>
        <p:spPr>
          <a:xfrm>
            <a:off x="-23576" y="6614147"/>
            <a:ext cx="9176753" cy="25133"/>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17" name="AMC">
            <a:extLst>
              <a:ext uri="{FF2B5EF4-FFF2-40B4-BE49-F238E27FC236}">
                <a16:creationId xmlns:a16="http://schemas.microsoft.com/office/drawing/2014/main" id="{46EE2548-FB22-8F3B-E82B-D2BCACE6D434}"/>
              </a:ext>
            </a:extLst>
          </p:cNvPr>
          <p:cNvGrpSpPr>
            <a:grpSpLocks noChangeAspect="1"/>
          </p:cNvGrpSpPr>
          <p:nvPr userDrawn="1"/>
        </p:nvGrpSpPr>
        <p:grpSpPr bwMode="auto">
          <a:xfrm>
            <a:off x="7751979" y="6236131"/>
            <a:ext cx="509035" cy="597331"/>
            <a:chOff x="3311" y="1116"/>
            <a:chExt cx="1816" cy="2131"/>
          </a:xfrm>
        </p:grpSpPr>
        <p:sp>
          <p:nvSpPr>
            <p:cNvPr id="19" name="WHITE bkgrnd">
              <a:extLst>
                <a:ext uri="{FF2B5EF4-FFF2-40B4-BE49-F238E27FC236}">
                  <a16:creationId xmlns:a16="http://schemas.microsoft.com/office/drawing/2014/main" id="{AF7BA85D-C607-A0B1-BA5B-F6E2677D0B6C}"/>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0" name="BLACK outline">
              <a:extLst>
                <a:ext uri="{FF2B5EF4-FFF2-40B4-BE49-F238E27FC236}">
                  <a16:creationId xmlns:a16="http://schemas.microsoft.com/office/drawing/2014/main" id="{59AC6C05-64B7-4728-6B7E-F91E1FC89D60}"/>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1" name="BLUE">
              <a:extLst>
                <a:ext uri="{FF2B5EF4-FFF2-40B4-BE49-F238E27FC236}">
                  <a16:creationId xmlns:a16="http://schemas.microsoft.com/office/drawing/2014/main" id="{D9BD8347-42E2-B374-F7AE-C8F60C1BAEA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2" name="RED">
              <a:extLst>
                <a:ext uri="{FF2B5EF4-FFF2-40B4-BE49-F238E27FC236}">
                  <a16:creationId xmlns:a16="http://schemas.microsoft.com/office/drawing/2014/main" id="{13DA8EE0-6F15-3154-0484-0E49C904C869}"/>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45" name="Picture 44">
            <a:extLst>
              <a:ext uri="{FF2B5EF4-FFF2-40B4-BE49-F238E27FC236}">
                <a16:creationId xmlns:a16="http://schemas.microsoft.com/office/drawing/2014/main" id="{783B1934-68FE-C78B-A0E7-6EB18B66E21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8302290" y="6234592"/>
            <a:ext cx="634664" cy="597331"/>
          </a:xfrm>
          <a:prstGeom prst="rect">
            <a:avLst/>
          </a:prstGeom>
        </p:spPr>
      </p:pic>
      <p:sp>
        <p:nvSpPr>
          <p:cNvPr id="5" name="TextBox 4">
            <a:extLst>
              <a:ext uri="{FF2B5EF4-FFF2-40B4-BE49-F238E27FC236}">
                <a16:creationId xmlns:a16="http://schemas.microsoft.com/office/drawing/2014/main" id="{DE95F2BE-F8AF-46F5-2B94-89750173955A}"/>
              </a:ext>
            </a:extLst>
          </p:cNvPr>
          <p:cNvSpPr txBox="1"/>
          <p:nvPr userDrawn="1"/>
        </p:nvSpPr>
        <p:spPr>
          <a:xfrm>
            <a:off x="4350639" y="-47417"/>
            <a:ext cx="428322" cy="261610"/>
          </a:xfrm>
          <a:prstGeom prst="rect">
            <a:avLst/>
          </a:prstGeom>
          <a:noFill/>
        </p:spPr>
        <p:txBody>
          <a:bodyPr wrap="none" rtlCol="0">
            <a:spAutoFit/>
          </a:bodyPr>
          <a:lstStyle/>
          <a:p>
            <a:r>
              <a:rPr lang="en-US" sz="1100" b="1"/>
              <a:t>CUI</a:t>
            </a:r>
          </a:p>
        </p:txBody>
      </p:sp>
      <p:sp>
        <p:nvSpPr>
          <p:cNvPr id="6" name="TextBox 5">
            <a:extLst>
              <a:ext uri="{FF2B5EF4-FFF2-40B4-BE49-F238E27FC236}">
                <a16:creationId xmlns:a16="http://schemas.microsoft.com/office/drawing/2014/main" id="{66F56856-5D68-2A7C-800B-3D38634E8F70}"/>
              </a:ext>
            </a:extLst>
          </p:cNvPr>
          <p:cNvSpPr txBox="1"/>
          <p:nvPr userDrawn="1"/>
        </p:nvSpPr>
        <p:spPr>
          <a:xfrm>
            <a:off x="7462902" y="6608190"/>
            <a:ext cx="428322" cy="261610"/>
          </a:xfrm>
          <a:prstGeom prst="rect">
            <a:avLst/>
          </a:prstGeom>
          <a:noFill/>
        </p:spPr>
        <p:txBody>
          <a:bodyPr wrap="none" rtlCol="0">
            <a:spAutoFit/>
          </a:bodyPr>
          <a:lstStyle/>
          <a:p>
            <a:r>
              <a:rPr lang="en-US" sz="1100" b="1">
                <a:solidFill>
                  <a:schemeClr val="bg1"/>
                </a:solidFill>
              </a:rPr>
              <a:t>CUI</a:t>
            </a:r>
          </a:p>
        </p:txBody>
      </p:sp>
    </p:spTree>
    <p:extLst>
      <p:ext uri="{BB962C8B-B14F-4D97-AF65-F5344CB8AC3E}">
        <p14:creationId xmlns:p14="http://schemas.microsoft.com/office/powerpoint/2010/main" val="2931404890"/>
      </p:ext>
    </p:extLst>
  </p:cSld>
  <p:clrMap bg1="lt1" tx1="dk1" bg2="lt2" tx2="dk2" accent1="accent1" accent2="accent2" accent3="accent3" accent4="accent4" accent5="accent5" accent6="accent6" hlink="hlink" folHlink="folHlink"/>
  <p:sldLayoutIdLst>
    <p:sldLayoutId id="2147483689" r:id="rId1"/>
    <p:sldLayoutId id="2147483698" r:id="rId2"/>
    <p:sldLayoutId id="2147483714" r:id="rId3"/>
    <p:sldLayoutId id="2147483715" r:id="rId4"/>
    <p:sldLayoutId id="2147483717" r:id="rId5"/>
    <p:sldLayoutId id="2147483716" r:id="rId6"/>
    <p:sldLayoutId id="2147483699" r:id="rId7"/>
    <p:sldLayoutId id="2147483719" r:id="rId8"/>
    <p:sldLayoutId id="214748371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b="1"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CFB2E1-B8E0-B1DC-C539-527F339F520A}"/>
              </a:ext>
            </a:extLst>
          </p:cNvPr>
          <p:cNvSpPr>
            <a:spLocks noGrp="1" noRot="1" noMove="1" noResize="1" noEditPoints="1" noAdjustHandles="1" noChangeArrowheads="1" noChangeShapeType="1"/>
          </p:cNvSpPr>
          <p:nvPr userDrawn="1"/>
        </p:nvSpPr>
        <p:spPr>
          <a:xfrm>
            <a:off x="-8792" y="6476846"/>
            <a:ext cx="9152792" cy="369151"/>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8D311CAF-E684-E20D-24ED-0B819B1A9195}"/>
              </a:ext>
            </a:extLst>
          </p:cNvPr>
          <p:cNvGrpSpPr/>
          <p:nvPr userDrawn="1"/>
        </p:nvGrpSpPr>
        <p:grpSpPr>
          <a:xfrm>
            <a:off x="-13020" y="6469685"/>
            <a:ext cx="9176753" cy="200055"/>
            <a:chOff x="-823" y="6639519"/>
            <a:chExt cx="9183128" cy="200055"/>
          </a:xfrm>
        </p:grpSpPr>
        <p:cxnSp>
          <p:nvCxnSpPr>
            <p:cNvPr id="25" name="Straight Connector 24">
              <a:extLst>
                <a:ext uri="{FF2B5EF4-FFF2-40B4-BE49-F238E27FC236}">
                  <a16:creationId xmlns:a16="http://schemas.microsoft.com/office/drawing/2014/main" id="{1C5178AA-3A40-97F5-BAC2-654CDE2AFD0E}"/>
                </a:ext>
              </a:extLst>
            </p:cNvPr>
            <p:cNvCxnSpPr>
              <a:cxnSpLocks/>
            </p:cNvCxnSpPr>
            <p:nvPr userDrawn="1"/>
          </p:nvCxnSpPr>
          <p:spPr>
            <a:xfrm flipV="1">
              <a:off x="-823" y="6670483"/>
              <a:ext cx="9183128" cy="3346"/>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F2B4992-DE1F-519E-5BBC-799688230884}"/>
                </a:ext>
              </a:extLst>
            </p:cNvPr>
            <p:cNvSpPr txBox="1"/>
            <p:nvPr userDrawn="1"/>
          </p:nvSpPr>
          <p:spPr>
            <a:xfrm>
              <a:off x="3400361" y="6639519"/>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grpSp>
        <p:nvGrpSpPr>
          <p:cNvPr id="352" name="Group 351" hidden="1"/>
          <p:cNvGrpSpPr/>
          <p:nvPr userDrawn="1"/>
        </p:nvGrpSpPr>
        <p:grpSpPr>
          <a:xfrm>
            <a:off x="-2847091" y="1573213"/>
            <a:ext cx="14838183"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 name="Title Placeholder 1"/>
          <p:cNvSpPr>
            <a:spLocks noGrp="1"/>
          </p:cNvSpPr>
          <p:nvPr userDrawn="1">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a:t>Click to edit Master title style</a:t>
            </a:r>
          </a:p>
        </p:txBody>
      </p:sp>
      <p:sp>
        <p:nvSpPr>
          <p:cNvPr id="39" name="Rectangle 38" hidden="1">
            <a:extLst>
              <a:ext uri="{FF2B5EF4-FFF2-40B4-BE49-F238E27FC236}">
                <a16:creationId xmlns:a16="http://schemas.microsoft.com/office/drawing/2014/main" id="{C4D8B1CD-13A5-4DF4-AE18-56FA4062020E}"/>
              </a:ext>
            </a:extLst>
          </p:cNvPr>
          <p:cNvSpPr/>
          <p:nvPr userDrawn="1"/>
        </p:nvSpPr>
        <p:spPr>
          <a:xfrm>
            <a:off x="9244094" y="3129388"/>
            <a:ext cx="5676219"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9244095" y="4014578"/>
            <a:ext cx="4033104"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9244094" y="4899768"/>
            <a:ext cx="2315301"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9244095" y="5784958"/>
            <a:ext cx="3883730"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2689225" y="1409700"/>
            <a:ext cx="145224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Text Placeholder 28">
            <a:extLst>
              <a:ext uri="{FF2B5EF4-FFF2-40B4-BE49-F238E27FC236}">
                <a16:creationId xmlns:a16="http://schemas.microsoft.com/office/drawing/2014/main" id="{3C0F6710-6744-EA86-520C-7B2D612EFD21}"/>
              </a:ext>
            </a:extLst>
          </p:cNvPr>
          <p:cNvSpPr>
            <a:spLocks noGrp="1"/>
          </p:cNvSpPr>
          <p:nvPr userDrawn="1">
            <p:ph type="body"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04A00AEE-E817-07CC-6664-8EDBF45DDC6F}"/>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8661" y="-65603"/>
            <a:ext cx="1668972" cy="632519"/>
          </a:xfrm>
          <a:prstGeom prst="rect">
            <a:avLst/>
          </a:prstGeom>
        </p:spPr>
      </p:pic>
      <p:cxnSp>
        <p:nvCxnSpPr>
          <p:cNvPr id="36" name="Straight Connector 35">
            <a:extLst>
              <a:ext uri="{FF2B5EF4-FFF2-40B4-BE49-F238E27FC236}">
                <a16:creationId xmlns:a16="http://schemas.microsoft.com/office/drawing/2014/main" id="{BDB55D38-EFEB-C116-6C99-A54B5FBBF565}"/>
              </a:ext>
            </a:extLst>
          </p:cNvPr>
          <p:cNvCxnSpPr>
            <a:cxnSpLocks/>
          </p:cNvCxnSpPr>
          <p:nvPr userDrawn="1"/>
        </p:nvCxnSpPr>
        <p:spPr>
          <a:xfrm>
            <a:off x="-23576" y="6614147"/>
            <a:ext cx="9176753" cy="25133"/>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17" name="AMC">
            <a:extLst>
              <a:ext uri="{FF2B5EF4-FFF2-40B4-BE49-F238E27FC236}">
                <a16:creationId xmlns:a16="http://schemas.microsoft.com/office/drawing/2014/main" id="{46EE2548-FB22-8F3B-E82B-D2BCACE6D434}"/>
              </a:ext>
            </a:extLst>
          </p:cNvPr>
          <p:cNvGrpSpPr>
            <a:grpSpLocks noChangeAspect="1"/>
          </p:cNvGrpSpPr>
          <p:nvPr userDrawn="1"/>
        </p:nvGrpSpPr>
        <p:grpSpPr bwMode="auto">
          <a:xfrm>
            <a:off x="7751979" y="6236131"/>
            <a:ext cx="509035" cy="597331"/>
            <a:chOff x="3311" y="1116"/>
            <a:chExt cx="1816" cy="2131"/>
          </a:xfrm>
        </p:grpSpPr>
        <p:sp>
          <p:nvSpPr>
            <p:cNvPr id="19" name="WHITE bkgrnd">
              <a:extLst>
                <a:ext uri="{FF2B5EF4-FFF2-40B4-BE49-F238E27FC236}">
                  <a16:creationId xmlns:a16="http://schemas.microsoft.com/office/drawing/2014/main" id="{AF7BA85D-C607-A0B1-BA5B-F6E2677D0B6C}"/>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0" name="BLACK outline">
              <a:extLst>
                <a:ext uri="{FF2B5EF4-FFF2-40B4-BE49-F238E27FC236}">
                  <a16:creationId xmlns:a16="http://schemas.microsoft.com/office/drawing/2014/main" id="{59AC6C05-64B7-4728-6B7E-F91E1FC89D60}"/>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1" name="BLUE">
              <a:extLst>
                <a:ext uri="{FF2B5EF4-FFF2-40B4-BE49-F238E27FC236}">
                  <a16:creationId xmlns:a16="http://schemas.microsoft.com/office/drawing/2014/main" id="{D9BD8347-42E2-B374-F7AE-C8F60C1BAEA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2" name="RED">
              <a:extLst>
                <a:ext uri="{FF2B5EF4-FFF2-40B4-BE49-F238E27FC236}">
                  <a16:creationId xmlns:a16="http://schemas.microsoft.com/office/drawing/2014/main" id="{13DA8EE0-6F15-3154-0484-0E49C904C869}"/>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45" name="Picture 44">
            <a:extLst>
              <a:ext uri="{FF2B5EF4-FFF2-40B4-BE49-F238E27FC236}">
                <a16:creationId xmlns:a16="http://schemas.microsoft.com/office/drawing/2014/main" id="{783B1934-68FE-C78B-A0E7-6EB18B66E218}"/>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8302290" y="6234592"/>
            <a:ext cx="634664" cy="597331"/>
          </a:xfrm>
          <a:prstGeom prst="rect">
            <a:avLst/>
          </a:prstGeom>
        </p:spPr>
      </p:pic>
      <p:sp>
        <p:nvSpPr>
          <p:cNvPr id="6" name="TextBox 5">
            <a:extLst>
              <a:ext uri="{FF2B5EF4-FFF2-40B4-BE49-F238E27FC236}">
                <a16:creationId xmlns:a16="http://schemas.microsoft.com/office/drawing/2014/main" id="{62B835BA-8B8B-49F7-A56D-918C8661E627}"/>
              </a:ext>
            </a:extLst>
          </p:cNvPr>
          <p:cNvSpPr txBox="1"/>
          <p:nvPr userDrawn="1"/>
        </p:nvSpPr>
        <p:spPr>
          <a:xfrm>
            <a:off x="4350639" y="-47417"/>
            <a:ext cx="428322" cy="261610"/>
          </a:xfrm>
          <a:prstGeom prst="rect">
            <a:avLst/>
          </a:prstGeom>
          <a:noFill/>
        </p:spPr>
        <p:txBody>
          <a:bodyPr wrap="none" rtlCol="0">
            <a:spAutoFit/>
          </a:bodyPr>
          <a:lstStyle/>
          <a:p>
            <a:r>
              <a:rPr lang="en-US" sz="1100" b="1"/>
              <a:t>CUI</a:t>
            </a:r>
          </a:p>
        </p:txBody>
      </p:sp>
      <p:sp>
        <p:nvSpPr>
          <p:cNvPr id="7" name="TextBox 6">
            <a:extLst>
              <a:ext uri="{FF2B5EF4-FFF2-40B4-BE49-F238E27FC236}">
                <a16:creationId xmlns:a16="http://schemas.microsoft.com/office/drawing/2014/main" id="{6D91D237-17AB-151E-A3C6-7B70A4803DA1}"/>
              </a:ext>
            </a:extLst>
          </p:cNvPr>
          <p:cNvSpPr txBox="1"/>
          <p:nvPr userDrawn="1"/>
        </p:nvSpPr>
        <p:spPr>
          <a:xfrm>
            <a:off x="7462902" y="6608190"/>
            <a:ext cx="428322" cy="261610"/>
          </a:xfrm>
          <a:prstGeom prst="rect">
            <a:avLst/>
          </a:prstGeom>
          <a:noFill/>
        </p:spPr>
        <p:txBody>
          <a:bodyPr wrap="none" rtlCol="0">
            <a:spAutoFit/>
          </a:bodyPr>
          <a:lstStyle/>
          <a:p>
            <a:r>
              <a:rPr lang="en-US" sz="1100" b="1">
                <a:solidFill>
                  <a:schemeClr val="bg1"/>
                </a:solidFill>
              </a:rPr>
              <a:t>CUI</a:t>
            </a:r>
          </a:p>
        </p:txBody>
      </p:sp>
    </p:spTree>
    <p:extLst>
      <p:ext uri="{BB962C8B-B14F-4D97-AF65-F5344CB8AC3E}">
        <p14:creationId xmlns:p14="http://schemas.microsoft.com/office/powerpoint/2010/main" val="235204745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b="1"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http://www.parksatmonterey.com/mi/residents"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parksatmonterey.com/mi/maintenance"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montereycrc.activebuilding.co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home.army.mil/monterey/about/garrison-directorates/public-works/housing-services-office"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s://home.army.mil/monterey/about/garrison-directorates/public-works/housing-services-office"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s://montereycrc.activebuilding.com/login"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0" y="6535651"/>
            <a:ext cx="1604211" cy="263263"/>
          </a:xfrm>
          <a:prstGeom prst="rect">
            <a:avLst/>
          </a:prstGeom>
        </p:spPr>
        <p:txBody>
          <a:bodyPr vert="horz" lIns="91440" tIns="45720" rIns="91440" bIns="45720" rtlCol="0" anchor="t">
            <a:noAutofit/>
          </a:bodyPr>
          <a:lstStyle/>
          <a:p>
            <a:pPr>
              <a:lnSpc>
                <a:spcPct val="120000"/>
              </a:lnSpc>
              <a:spcBef>
                <a:spcPct val="0"/>
              </a:spcBef>
              <a:defRPr/>
            </a:pPr>
            <a:r>
              <a:rPr lang="en-US" sz="800" b="1" dirty="0">
                <a:solidFill>
                  <a:prstClr val="white"/>
                </a:solidFill>
                <a:latin typeface="Arial"/>
                <a:cs typeface="Arial"/>
              </a:rPr>
              <a:t>As of: 10OCT24</a:t>
            </a:r>
            <a:endParaRPr lang="en-US" sz="800" b="1" dirty="0">
              <a:solidFill>
                <a:prstClr val="white"/>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B3160004-1DD7-242D-2268-FEBBFD47F69F}"/>
              </a:ext>
            </a:extLst>
          </p:cNvPr>
          <p:cNvSpPr txBox="1">
            <a:spLocks/>
          </p:cNvSpPr>
          <p:nvPr/>
        </p:nvSpPr>
        <p:spPr bwMode="ltGray">
          <a:xfrm>
            <a:off x="182866" y="5748291"/>
            <a:ext cx="6479486" cy="516057"/>
          </a:xfrm>
          <a:prstGeom prst="rect">
            <a:avLst/>
          </a:prstGeom>
        </p:spPr>
        <p:txBody>
          <a:bodyPr lIns="0" tIns="0" rIns="0" bIns="0" anchor="b"/>
          <a:lstStyle>
            <a:lvl1pPr marL="0" indent="0" algn="l" defTabSz="914400" rtl="0" eaLnBrk="1" latinLnBrk="0" hangingPunct="1">
              <a:lnSpc>
                <a:spcPct val="90000"/>
              </a:lnSpc>
              <a:spcBef>
                <a:spcPct val="0"/>
              </a:spcBef>
              <a:buFont typeface="Arial" panose="020B0604020202020204" pitchFamily="34" charset="0"/>
              <a:buNone/>
              <a:defRPr lang="en-US" sz="3500" b="1" kern="1200" dirty="0">
                <a:solidFill>
                  <a:schemeClr val="bg1"/>
                </a:solidFill>
                <a:effectLst>
                  <a:outerShdw blurRad="63500" dist="50800" dir="3600000" algn="t" rotWithShape="0">
                    <a:prstClr val="black">
                      <a:alpha val="90000"/>
                    </a:prstClr>
                  </a:outerShdw>
                </a:effectLst>
                <a:latin typeface="Arial Black" panose="020B0A04020102020204" pitchFamily="34" charset="0"/>
                <a:ea typeface="+mj-ea"/>
                <a:cs typeface="Arial" panose="020B0604020202020204" pitchFamily="34" charset="0"/>
              </a:defRPr>
            </a:lvl1pPr>
          </a:lstStyle>
          <a:p>
            <a:r>
              <a:rPr lang="en-US">
                <a:effectLst>
                  <a:outerShdw blurRad="38100" dist="38100" dir="2700000" algn="tl">
                    <a:srgbClr val="000000">
                      <a:alpha val="43137"/>
                    </a:srgbClr>
                  </a:outerShdw>
                </a:effectLst>
              </a:rPr>
              <a:t>Plain Language Brief</a:t>
            </a:r>
          </a:p>
        </p:txBody>
      </p:sp>
      <p:sp>
        <p:nvSpPr>
          <p:cNvPr id="4" name="Classification bottom">
            <a:extLst>
              <a:ext uri="{FF2B5EF4-FFF2-40B4-BE49-F238E27FC236}">
                <a16:creationId xmlns:a16="http://schemas.microsoft.com/office/drawing/2014/main" id="{CC4BFDA5-F7CA-5E5A-304E-F6C976F340BB}"/>
              </a:ext>
            </a:extLst>
          </p:cNvPr>
          <p:cNvSpPr txBox="1"/>
          <p:nvPr/>
        </p:nvSpPr>
        <p:spPr bwMode="black">
          <a:xfrm>
            <a:off x="244350" y="6688268"/>
            <a:ext cx="1188720" cy="107722"/>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endParaRPr>
          </a:p>
        </p:txBody>
      </p:sp>
      <p:sp>
        <p:nvSpPr>
          <p:cNvPr id="9" name="TextBox 8">
            <a:extLst>
              <a:ext uri="{FF2B5EF4-FFF2-40B4-BE49-F238E27FC236}">
                <a16:creationId xmlns:a16="http://schemas.microsoft.com/office/drawing/2014/main" id="{B74A19EF-1A1C-4D47-1BDA-C43759DCC548}"/>
              </a:ext>
            </a:extLst>
          </p:cNvPr>
          <p:cNvSpPr txBox="1"/>
          <p:nvPr/>
        </p:nvSpPr>
        <p:spPr>
          <a:xfrm>
            <a:off x="2057400" y="6535651"/>
            <a:ext cx="5029200" cy="384721"/>
          </a:xfrm>
          <a:prstGeom prst="rect">
            <a:avLst/>
          </a:prstGeom>
          <a:noFill/>
        </p:spPr>
        <p:txBody>
          <a:bodyPr wrap="square" rtlCol="0">
            <a:spAutoFit/>
          </a:bodyPr>
          <a:lstStyle/>
          <a:p>
            <a:pPr algn="ctr"/>
            <a:r>
              <a:rPr lang="en-US" sz="1000" b="1">
                <a:solidFill>
                  <a:prstClr val="white"/>
                </a:solidFill>
                <a:effectLst>
                  <a:outerShdw blurRad="63500" dist="25400" dir="3600000" algn="t" rotWithShape="0">
                    <a:prstClr val="black">
                      <a:alpha val="90000"/>
                    </a:prstClr>
                  </a:outerShdw>
                </a:effectLst>
                <a:cs typeface="Arial" pitchFamily="34" charset="0"/>
              </a:rPr>
              <a:t>Presidio of Monterey</a:t>
            </a:r>
          </a:p>
          <a:p>
            <a:pPr algn="ctr"/>
            <a:r>
              <a:rPr kumimoji="0" lang="en-US" sz="900" b="1" u="none" strike="noStrike" kern="0" cap="none" spc="0" normalizeH="0" baseline="0" noProof="0">
                <a:ln>
                  <a:noFill/>
                </a:ln>
                <a:solidFill>
                  <a:srgbClr val="FFFFFF"/>
                </a:solidFill>
                <a:effectLst/>
                <a:uLnTx/>
                <a:uFillTx/>
                <a:latin typeface="Arial"/>
                <a:cs typeface="Arial"/>
              </a:rPr>
              <a:t>U.S. Army Installation Management Command</a:t>
            </a:r>
            <a:endParaRPr lang="en-US" sz="900" b="1">
              <a:solidFill>
                <a:prstClr val="white"/>
              </a:solidFill>
              <a:effectLst>
                <a:outerShdw blurRad="63500" dist="25400" dir="3600000" algn="t" rotWithShape="0">
                  <a:prstClr val="black">
                    <a:alpha val="90000"/>
                  </a:prstClr>
                </a:outerShdw>
              </a:effectLst>
              <a:cs typeface="Arial" pitchFamily="34" charset="0"/>
            </a:endParaRPr>
          </a:p>
        </p:txBody>
      </p:sp>
      <p:pic>
        <p:nvPicPr>
          <p:cNvPr id="1026" name="Picture 2" descr="Presidio of Monterey hands over first keys to home in new, energy-efficient  family housing area | Article | The United States Army">
            <a:extLst>
              <a:ext uri="{FF2B5EF4-FFF2-40B4-BE49-F238E27FC236}">
                <a16:creationId xmlns:a16="http://schemas.microsoft.com/office/drawing/2014/main" id="{86326B71-07C7-0401-B3A7-C728435B07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6049" y="1091185"/>
            <a:ext cx="2770076" cy="19212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Presidio Park — The Parks at Monterey Bay">
            <a:extLst>
              <a:ext uri="{FF2B5EF4-FFF2-40B4-BE49-F238E27FC236}">
                <a16:creationId xmlns:a16="http://schemas.microsoft.com/office/drawing/2014/main" id="{91B7A4DE-3D6B-4AB7-1019-31B62A2176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9944" y="201520"/>
            <a:ext cx="2771832" cy="18502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0" name="Picture 6" descr="Gallery — The Parks at Monterey Bay">
            <a:extLst>
              <a:ext uri="{FF2B5EF4-FFF2-40B4-BE49-F238E27FC236}">
                <a16:creationId xmlns:a16="http://schemas.microsoft.com/office/drawing/2014/main" id="{0D8EEBA0-E9C5-7FCC-F244-D20BAA7FF1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040" y="1035131"/>
            <a:ext cx="2522631" cy="18502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2" name="Picture 8" descr="La Mesa Village — The Parks at Monterey Bay">
            <a:extLst>
              <a:ext uri="{FF2B5EF4-FFF2-40B4-BE49-F238E27FC236}">
                <a16:creationId xmlns:a16="http://schemas.microsoft.com/office/drawing/2014/main" id="{F69F1BB4-7F27-6287-3A91-C317BFA409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2530" y="4010282"/>
            <a:ext cx="2602941" cy="17565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4" name="Picture 10" descr="Home :: PRESIDIO OF MONTEREY">
            <a:extLst>
              <a:ext uri="{FF2B5EF4-FFF2-40B4-BE49-F238E27FC236}">
                <a16:creationId xmlns:a16="http://schemas.microsoft.com/office/drawing/2014/main" id="{4F7193D0-99FC-A542-A832-71026C7828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7074" y="2565479"/>
            <a:ext cx="3819326" cy="19846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 name="Picture 2" descr="Hayes Park — The Parks at Monterey Bay">
            <a:extLst>
              <a:ext uri="{FF2B5EF4-FFF2-40B4-BE49-F238E27FC236}">
                <a16:creationId xmlns:a16="http://schemas.microsoft.com/office/drawing/2014/main" id="{74AAC490-8190-C634-E47A-2A704F672C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039" y="4046509"/>
            <a:ext cx="2602941" cy="17375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Classification bottom">
            <a:extLst>
              <a:ext uri="{FF2B5EF4-FFF2-40B4-BE49-F238E27FC236}">
                <a16:creationId xmlns:a16="http://schemas.microsoft.com/office/drawing/2014/main" id="{DF31B365-5EA3-8E37-A5F2-5398CF387D08}"/>
              </a:ext>
            </a:extLst>
          </p:cNvPr>
          <p:cNvSpPr txBox="1"/>
          <p:nvPr/>
        </p:nvSpPr>
        <p:spPr bwMode="black">
          <a:xfrm>
            <a:off x="8494" y="6741579"/>
            <a:ext cx="1188720" cy="107722"/>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a:ln>
                  <a:noFill/>
                </a:ln>
                <a:solidFill>
                  <a:schemeClr val="bg1"/>
                </a:solidFill>
                <a:effectLst/>
                <a:uLnTx/>
                <a:uFillTx/>
                <a:latin typeface="Arial" panose="020B0604020202020204"/>
                <a:ea typeface="+mn-ea"/>
                <a:cs typeface="Arial"/>
              </a:rPr>
              <a:t>Plain Language Brief_ Version </a:t>
            </a:r>
            <a:r>
              <a:rPr lang="en-US" sz="800" b="1" kern="600" dirty="0">
                <a:solidFill>
                  <a:schemeClr val="bg1"/>
                </a:solidFill>
                <a:latin typeface="Arial" panose="020B0604020202020204"/>
                <a:cs typeface="Arial"/>
              </a:rPr>
              <a:t>2</a:t>
            </a:r>
            <a:endParaRPr kumimoji="0" lang="en-US" sz="800" b="1" i="0" u="none" strike="noStrike" kern="600" cap="none" spc="0" normalizeH="0" baseline="0" noProof="0" dirty="0">
              <a:ln>
                <a:noFill/>
              </a:ln>
              <a:solidFill>
                <a:schemeClr val="bg1"/>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198897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D8446728-3A67-4184-E00E-0C4838F2B51E}"/>
              </a:ext>
            </a:extLst>
          </p:cNvPr>
          <p:cNvSpPr txBox="1">
            <a:spLocks/>
          </p:cNvSpPr>
          <p:nvPr/>
        </p:nvSpPr>
        <p:spPr>
          <a:xfrm>
            <a:off x="1020016" y="70210"/>
            <a:ext cx="8066638" cy="958004"/>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r"/>
            <a:r>
              <a:rPr lang="en-US"/>
              <a:t>  </a:t>
            </a:r>
            <a:r>
              <a:rPr lang="en-US" sz="3200"/>
              <a:t>Community Specific Addendum</a:t>
            </a:r>
            <a:endParaRPr lang="en-US" sz="2000"/>
          </a:p>
        </p:txBody>
      </p:sp>
      <p:sp>
        <p:nvSpPr>
          <p:cNvPr id="4" name="TextBox 3">
            <a:extLst>
              <a:ext uri="{FF2B5EF4-FFF2-40B4-BE49-F238E27FC236}">
                <a16:creationId xmlns:a16="http://schemas.microsoft.com/office/drawing/2014/main" id="{6233E4C2-E04A-335B-1067-0C22DCDCE242}"/>
              </a:ext>
            </a:extLst>
          </p:cNvPr>
          <p:cNvSpPr txBox="1"/>
          <p:nvPr/>
        </p:nvSpPr>
        <p:spPr>
          <a:xfrm>
            <a:off x="177129" y="877000"/>
            <a:ext cx="8784996" cy="5383113"/>
          </a:xfrm>
          <a:prstGeom prst="rect">
            <a:avLst/>
          </a:prstGeom>
          <a:noFill/>
        </p:spPr>
        <p:txBody>
          <a:bodyPr wrap="square" lIns="91440" tIns="45720" rIns="91440" bIns="45720" rtlCol="0" anchor="t">
            <a:noAutofit/>
          </a:bodyPr>
          <a:lstStyle/>
          <a:p>
            <a:r>
              <a:rPr lang="en-US" sz="1500" b="1" u="sng">
                <a:ea typeface="+mn-lt"/>
                <a:cs typeface="+mn-lt"/>
              </a:rPr>
              <a:t>Rent</a:t>
            </a:r>
            <a:endParaRPr lang="en-US" sz="1500" b="1">
              <a:cs typeface="Arial"/>
            </a:endParaRPr>
          </a:p>
          <a:p>
            <a:endParaRPr lang="en-US" sz="1500" b="1" u="sng">
              <a:ea typeface="+mn-lt"/>
              <a:cs typeface="+mn-lt"/>
            </a:endParaRPr>
          </a:p>
          <a:p>
            <a:r>
              <a:rPr lang="en-US" sz="1500" b="1">
                <a:ea typeface="+mn-lt"/>
                <a:cs typeface="+mn-lt"/>
              </a:rPr>
              <a:t>The monthly rental rate for Military Members for the premises shall be equal to either the military resident’s Basic Allowance for Housing with dependents (BAH/WD) or in the case of military without dependents the Basic Allowance for Housing without dependents.  The military resident shall notify The Parks at Monterey Bay within fourteen (14) days of any changes in his/her family status, military status, or pay grade. </a:t>
            </a:r>
          </a:p>
          <a:p>
            <a:endParaRPr lang="en-US" sz="1500" b="1">
              <a:ea typeface="+mn-lt"/>
              <a:cs typeface="+mn-lt"/>
            </a:endParaRPr>
          </a:p>
          <a:p>
            <a:r>
              <a:rPr lang="en-US" sz="1500" b="1">
                <a:ea typeface="+mn-lt"/>
                <a:cs typeface="+mn-lt"/>
              </a:rPr>
              <a:t>In the instance of a married military couple living together, the monthly rent will be equal to the BAH/WD of the senior ranking active-duty individual.</a:t>
            </a:r>
            <a:endParaRPr lang="en-US" sz="1500" b="1">
              <a:cs typeface="Arial"/>
            </a:endParaRPr>
          </a:p>
          <a:p>
            <a:br>
              <a:rPr lang="en-US" sz="1500" b="1"/>
            </a:br>
            <a:r>
              <a:rPr lang="en-US" sz="1500" b="1">
                <a:ea typeface="+mn-lt"/>
                <a:cs typeface="+mn-lt"/>
              </a:rPr>
              <a:t>Payment will be made through an allotment from residents’ pay accounts as provided in the Tenant Lease Agreement.  The allotment will be increased/decreased when increases/decreases occur to a resident’s BAH rate (i.e. promotion, demotion, etc.).  The military resident shall notify The Parks at Monterey Bay within fourteen (14) days of any changes in his/her family status, military status, or pay grade. </a:t>
            </a:r>
          </a:p>
          <a:p>
            <a:endParaRPr lang="en-US" sz="1500" b="1">
              <a:cs typeface="Arial"/>
            </a:endParaRPr>
          </a:p>
          <a:p>
            <a:r>
              <a:rPr lang="en-US" sz="1500" b="1">
                <a:ea typeface="+mn-lt"/>
                <a:cs typeface="+mn-lt"/>
              </a:rPr>
              <a:t>Occupants who are not eligible for an allotment payment such as unaccompanied geographic bachelors, foreign students, etc. will be afforded the opportunity to pay rent with a certified check, cashier’s check, money order, or debit/credit card at the beginning of every month. </a:t>
            </a:r>
            <a:endParaRPr lang="en-US" sz="1500" b="1">
              <a:cs typeface="Arial"/>
            </a:endParaRPr>
          </a:p>
          <a:p>
            <a:pPr indent="457200">
              <a:spcBef>
                <a:spcPts val="500"/>
              </a:spcBef>
              <a:spcAft>
                <a:spcPts val="500"/>
              </a:spcAft>
            </a:pPr>
            <a:endParaRPr lang="en-US" sz="1500" b="1">
              <a:latin typeface=" Arial"/>
            </a:endParaRPr>
          </a:p>
        </p:txBody>
      </p:sp>
    </p:spTree>
    <p:extLst>
      <p:ext uri="{BB962C8B-B14F-4D97-AF65-F5344CB8AC3E}">
        <p14:creationId xmlns:p14="http://schemas.microsoft.com/office/powerpoint/2010/main" val="201134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EA29C42B-2A43-9245-2D0C-EB3831521127}"/>
              </a:ext>
            </a:extLst>
          </p:cNvPr>
          <p:cNvSpPr txBox="1">
            <a:spLocks/>
          </p:cNvSpPr>
          <p:nvPr/>
        </p:nvSpPr>
        <p:spPr>
          <a:xfrm>
            <a:off x="2108327" y="2078"/>
            <a:ext cx="6976199" cy="647531"/>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r"/>
            <a:r>
              <a:rPr lang="en-US" sz="3200" dirty="0"/>
              <a:t>Tenant Responsibility</a:t>
            </a:r>
          </a:p>
        </p:txBody>
      </p:sp>
      <p:sp>
        <p:nvSpPr>
          <p:cNvPr id="4" name="object 3">
            <a:extLst>
              <a:ext uri="{FF2B5EF4-FFF2-40B4-BE49-F238E27FC236}">
                <a16:creationId xmlns:a16="http://schemas.microsoft.com/office/drawing/2014/main" id="{171C2FEF-ABEA-D4C5-2CC6-EBFE2420ECBA}"/>
              </a:ext>
            </a:extLst>
          </p:cNvPr>
          <p:cNvSpPr txBox="1"/>
          <p:nvPr/>
        </p:nvSpPr>
        <p:spPr>
          <a:xfrm>
            <a:off x="190389" y="647963"/>
            <a:ext cx="8754328" cy="5345690"/>
          </a:xfrm>
          <a:prstGeom prst="rect">
            <a:avLst/>
          </a:prstGeom>
          <a:noFill/>
          <a:ln cap="flat">
            <a:noFill/>
          </a:ln>
        </p:spPr>
        <p:txBody>
          <a:bodyPr vert="horz" wrap="square" lIns="0" tIns="13331" rIns="0" bIns="0" anchor="t" anchorCtr="0" compatLnSpc="1">
            <a:spAutoFit/>
          </a:bodyPr>
          <a:lstStyle/>
          <a:p>
            <a:pPr marL="12700" marR="5080" indent="457200" algn="ctr">
              <a:spcBef>
                <a:spcPts val="600"/>
              </a:spcBef>
              <a:spcAft>
                <a:spcPts val="600"/>
              </a:spcAft>
              <a:defRPr sz="1800" b="0" i="0" u="none" strike="noStrike" kern="0" cap="none" spc="0" baseline="0">
                <a:solidFill>
                  <a:srgbClr val="000000"/>
                </a:solidFill>
                <a:uFillTx/>
              </a:defRPr>
            </a:pPr>
            <a:r>
              <a:rPr lang="en-US" sz="1600" b="1" i="0" u="none" strike="noStrike" kern="1200" cap="none" spc="-5" baseline="0">
                <a:solidFill>
                  <a:srgbClr val="000000"/>
                </a:solidFill>
                <a:uFillTx/>
                <a:latin typeface="Arial"/>
                <a:cs typeface="Arial"/>
              </a:rPr>
              <a:t>The </a:t>
            </a:r>
            <a:r>
              <a:rPr lang="en-US" sz="1600" b="1" i="0" u="none" strike="noStrike" kern="1200" cap="none" spc="0" baseline="0">
                <a:solidFill>
                  <a:srgbClr val="000000"/>
                </a:solidFill>
                <a:uFillTx/>
                <a:latin typeface="Arial"/>
                <a:cs typeface="Arial"/>
              </a:rPr>
              <a:t>Military</a:t>
            </a:r>
            <a:r>
              <a:rPr lang="en-US" sz="1600" b="1" i="0" u="none" strike="noStrike" kern="1200" cap="none" spc="-5" baseline="0">
                <a:solidFill>
                  <a:srgbClr val="000000"/>
                </a:solidFill>
                <a:uFillTx/>
                <a:latin typeface="Arial"/>
                <a:cs typeface="Arial"/>
              </a:rPr>
              <a:t> Housing</a:t>
            </a:r>
            <a:r>
              <a:rPr lang="en-US" sz="1600" b="1" i="0" u="none" strike="noStrike" kern="1200" cap="none" spc="0" baseline="0">
                <a:solidFill>
                  <a:srgbClr val="000000"/>
                </a:solidFill>
                <a:uFillTx/>
                <a:latin typeface="Arial"/>
                <a:cs typeface="Arial"/>
              </a:rPr>
              <a:t> </a:t>
            </a:r>
            <a:r>
              <a:rPr lang="en-US" sz="1600" b="1" i="0" u="none" strike="noStrike" kern="1200" cap="none" spc="-5" baseline="0">
                <a:solidFill>
                  <a:srgbClr val="000000"/>
                </a:solidFill>
                <a:uFillTx/>
                <a:latin typeface="Arial"/>
                <a:cs typeface="Arial"/>
              </a:rPr>
              <a:t>Privatization</a:t>
            </a:r>
            <a:r>
              <a:rPr lang="en-US" sz="1600" b="1" i="0" u="none" strike="noStrike" kern="1200" cap="none" spc="-25" baseline="0">
                <a:solidFill>
                  <a:srgbClr val="000000"/>
                </a:solidFill>
                <a:uFillTx/>
                <a:latin typeface="Arial"/>
                <a:cs typeface="Arial"/>
              </a:rPr>
              <a:t> </a:t>
            </a:r>
            <a:r>
              <a:rPr lang="en-US" sz="1600" b="1" i="0" u="none" strike="noStrike" kern="1200" cap="none" spc="-5" baseline="0">
                <a:solidFill>
                  <a:srgbClr val="000000"/>
                </a:solidFill>
                <a:uFillTx/>
                <a:latin typeface="Arial"/>
                <a:cs typeface="Arial"/>
              </a:rPr>
              <a:t>Initiative</a:t>
            </a:r>
            <a:r>
              <a:rPr lang="en-US" sz="1600" b="1" i="0" u="none" strike="noStrike" kern="1200" cap="none" spc="-25" baseline="0">
                <a:solidFill>
                  <a:srgbClr val="000000"/>
                </a:solidFill>
                <a:uFillTx/>
                <a:latin typeface="Arial"/>
                <a:cs typeface="Arial"/>
              </a:rPr>
              <a:t> </a:t>
            </a:r>
            <a:r>
              <a:rPr lang="en-US" sz="1600" b="1" i="0" u="none" strike="noStrike" kern="1200" cap="none" spc="-30" baseline="0">
                <a:solidFill>
                  <a:srgbClr val="000000"/>
                </a:solidFill>
                <a:uFillTx/>
                <a:latin typeface="Arial"/>
                <a:cs typeface="Arial"/>
              </a:rPr>
              <a:t>Tenant</a:t>
            </a:r>
            <a:r>
              <a:rPr lang="en-US" sz="1600" b="1" i="0" u="none" strike="noStrike" kern="1200" cap="none" spc="-15" baseline="0">
                <a:solidFill>
                  <a:srgbClr val="000000"/>
                </a:solidFill>
                <a:uFillTx/>
                <a:latin typeface="Arial"/>
                <a:cs typeface="Arial"/>
              </a:rPr>
              <a:t> </a:t>
            </a:r>
            <a:r>
              <a:rPr lang="en-US" sz="1600" b="1" i="0" u="none" strike="noStrike" kern="1200" cap="none" spc="-5" baseline="0">
                <a:solidFill>
                  <a:srgbClr val="000000"/>
                </a:solidFill>
                <a:uFillTx/>
                <a:latin typeface="Arial"/>
                <a:cs typeface="Arial"/>
              </a:rPr>
              <a:t>Bill</a:t>
            </a:r>
            <a:r>
              <a:rPr lang="en-US" sz="1600" b="1" i="0" u="none" strike="noStrike" kern="1200" cap="none" spc="25" baseline="0">
                <a:solidFill>
                  <a:srgbClr val="000000"/>
                </a:solidFill>
                <a:uFillTx/>
                <a:latin typeface="Arial"/>
                <a:cs typeface="Arial"/>
              </a:rPr>
              <a:t> </a:t>
            </a:r>
            <a:r>
              <a:rPr lang="en-US" sz="1600" b="1" i="0" u="none" strike="noStrike" kern="1200" cap="none" spc="-5" baseline="0">
                <a:solidFill>
                  <a:srgbClr val="000000"/>
                </a:solidFill>
                <a:uFillTx/>
                <a:latin typeface="Arial"/>
                <a:cs typeface="Arial"/>
              </a:rPr>
              <a:t>of</a:t>
            </a:r>
            <a:r>
              <a:rPr lang="en-US" sz="1600" b="1" i="0" u="none" strike="noStrike" kern="1200" cap="none" spc="5" baseline="0">
                <a:solidFill>
                  <a:srgbClr val="000000"/>
                </a:solidFill>
                <a:uFillTx/>
                <a:latin typeface="Arial"/>
                <a:cs typeface="Arial"/>
              </a:rPr>
              <a:t> </a:t>
            </a:r>
            <a:r>
              <a:rPr lang="en-US" sz="1600" b="1" i="0" u="none" strike="noStrike" kern="1200" cap="none" spc="-5" baseline="0">
                <a:solidFill>
                  <a:srgbClr val="000000"/>
                </a:solidFill>
                <a:uFillTx/>
                <a:latin typeface="Arial"/>
                <a:cs typeface="Arial"/>
              </a:rPr>
              <a:t>Rights</a:t>
            </a:r>
            <a:r>
              <a:rPr lang="en-US" sz="1600" b="1" i="0" u="none" strike="noStrike" kern="1200" cap="none" spc="5" baseline="0">
                <a:solidFill>
                  <a:srgbClr val="000000"/>
                </a:solidFill>
                <a:uFillTx/>
                <a:latin typeface="Arial"/>
                <a:cs typeface="Arial"/>
              </a:rPr>
              <a:t> </a:t>
            </a:r>
            <a:r>
              <a:rPr lang="en-US" sz="1600" b="1" i="0" u="none" strike="noStrike" kern="1200" cap="none" spc="-5" baseline="0">
                <a:solidFill>
                  <a:srgbClr val="000000"/>
                </a:solidFill>
                <a:uFillTx/>
                <a:latin typeface="Arial"/>
                <a:cs typeface="Arial"/>
              </a:rPr>
              <a:t>highlights</a:t>
            </a:r>
            <a:r>
              <a:rPr lang="en-US" sz="1600" b="1" i="0" u="none" strike="noStrike" kern="1200" cap="none" spc="-15" baseline="0">
                <a:solidFill>
                  <a:srgbClr val="000000"/>
                </a:solidFill>
                <a:uFillTx/>
                <a:latin typeface="Arial"/>
                <a:cs typeface="Arial"/>
              </a:rPr>
              <a:t> </a:t>
            </a:r>
            <a:r>
              <a:rPr lang="en-US" sz="1600" b="1" i="0" u="none" strike="noStrike" kern="1200" cap="none" spc="-5" baseline="0">
                <a:solidFill>
                  <a:srgbClr val="000000"/>
                </a:solidFill>
                <a:uFillTx/>
                <a:latin typeface="Arial"/>
                <a:cs typeface="Arial"/>
              </a:rPr>
              <a:t>five</a:t>
            </a:r>
            <a:r>
              <a:rPr lang="en-US" sz="1600" b="1" i="0" u="none" strike="noStrike" kern="1200" cap="none" spc="10" baseline="0">
                <a:solidFill>
                  <a:srgbClr val="000000"/>
                </a:solidFill>
                <a:uFillTx/>
                <a:latin typeface="Arial"/>
                <a:cs typeface="Arial"/>
              </a:rPr>
              <a:t> </a:t>
            </a:r>
            <a:r>
              <a:rPr lang="en-US" sz="1600" b="1" i="0" u="none" strike="noStrike" kern="1200" cap="none" spc="-5" baseline="0">
                <a:solidFill>
                  <a:srgbClr val="000000"/>
                </a:solidFill>
                <a:uFillTx/>
                <a:latin typeface="Arial"/>
                <a:cs typeface="Arial"/>
              </a:rPr>
              <a:t>important</a:t>
            </a:r>
            <a:r>
              <a:rPr lang="en-US" sz="1600" b="1" i="0" u="none" strike="noStrike" kern="1200" cap="none" spc="-20" baseline="0">
                <a:solidFill>
                  <a:srgbClr val="000000"/>
                </a:solidFill>
                <a:uFillTx/>
                <a:latin typeface="Arial"/>
                <a:cs typeface="Arial"/>
              </a:rPr>
              <a:t> </a:t>
            </a:r>
            <a:r>
              <a:rPr lang="en-US" sz="1600" b="1" i="0" u="none" strike="noStrike" kern="1200" cap="none" spc="-5" baseline="0">
                <a:solidFill>
                  <a:srgbClr val="000000"/>
                </a:solidFill>
                <a:uFillTx/>
                <a:latin typeface="Arial"/>
                <a:cs typeface="Arial"/>
              </a:rPr>
              <a:t>responsibilities</a:t>
            </a:r>
            <a:r>
              <a:rPr lang="en-US" sz="1600" b="1" i="0" u="none" strike="noStrike" kern="1200" cap="none" spc="-20" baseline="0">
                <a:solidFill>
                  <a:srgbClr val="000000"/>
                </a:solidFill>
                <a:uFillTx/>
                <a:latin typeface="Arial"/>
                <a:cs typeface="Arial"/>
              </a:rPr>
              <a:t> </a:t>
            </a:r>
            <a:r>
              <a:rPr lang="en-US" sz="1600" b="1" i="0" u="none" strike="noStrike" kern="1200" cap="none" spc="0" baseline="0">
                <a:solidFill>
                  <a:srgbClr val="000000"/>
                </a:solidFill>
                <a:uFillTx/>
                <a:latin typeface="Arial"/>
                <a:cs typeface="Arial"/>
              </a:rPr>
              <a:t>for</a:t>
            </a:r>
            <a:r>
              <a:rPr lang="en-US" sz="1600" b="1">
                <a:solidFill>
                  <a:srgbClr val="000000"/>
                </a:solidFill>
                <a:latin typeface="Arial"/>
                <a:cs typeface="Arial"/>
              </a:rPr>
              <a:t> </a:t>
            </a:r>
            <a:r>
              <a:rPr lang="en-US" sz="1600" b="1" i="0" u="none" strike="noStrike" kern="1200" cap="none" spc="-370" baseline="0">
                <a:solidFill>
                  <a:srgbClr val="000000"/>
                </a:solidFill>
                <a:uFillTx/>
                <a:latin typeface="Arial"/>
                <a:cs typeface="Arial"/>
              </a:rPr>
              <a:t> </a:t>
            </a:r>
            <a:r>
              <a:rPr lang="en-US" sz="1600" b="1" i="0" u="none" strike="noStrike" kern="1200" cap="none" spc="-5" baseline="0">
                <a:solidFill>
                  <a:srgbClr val="000000"/>
                </a:solidFill>
                <a:uFillTx/>
                <a:latin typeface="Arial"/>
                <a:cs typeface="Arial"/>
              </a:rPr>
              <a:t>Service</a:t>
            </a:r>
            <a:r>
              <a:rPr lang="en-US" sz="1600" b="1" i="0" u="none" strike="noStrike" kern="1200" cap="none" spc="-10" baseline="0">
                <a:solidFill>
                  <a:srgbClr val="000000"/>
                </a:solidFill>
                <a:uFillTx/>
                <a:latin typeface="Arial"/>
                <a:cs typeface="Arial"/>
              </a:rPr>
              <a:t> </a:t>
            </a:r>
            <a:r>
              <a:rPr lang="en-US" sz="1600" b="1" i="0" u="none" strike="noStrike" kern="1200" cap="none" spc="-5" baseline="0">
                <a:solidFill>
                  <a:srgbClr val="000000"/>
                </a:solidFill>
                <a:uFillTx/>
                <a:latin typeface="Arial"/>
                <a:cs typeface="Arial"/>
              </a:rPr>
              <a:t>Members</a:t>
            </a:r>
            <a:r>
              <a:rPr lang="en-US" sz="1600" b="1" i="0" u="none" strike="noStrike" kern="1200" cap="none" spc="-35" baseline="0">
                <a:solidFill>
                  <a:srgbClr val="000000"/>
                </a:solidFill>
                <a:uFillTx/>
                <a:latin typeface="Arial"/>
                <a:cs typeface="Arial"/>
              </a:rPr>
              <a:t> </a:t>
            </a:r>
            <a:r>
              <a:rPr lang="en-US" sz="1600" b="1" i="0" u="none" strike="noStrike" kern="1200" cap="none" spc="-5" baseline="0">
                <a:solidFill>
                  <a:srgbClr val="000000"/>
                </a:solidFill>
                <a:uFillTx/>
                <a:latin typeface="Arial"/>
                <a:cs typeface="Arial"/>
              </a:rPr>
              <a:t>and</a:t>
            </a:r>
            <a:r>
              <a:rPr lang="en-US" sz="1600" b="1" i="0" u="none" strike="noStrike" kern="1200" cap="none" spc="-10" baseline="0">
                <a:solidFill>
                  <a:srgbClr val="000000"/>
                </a:solidFill>
                <a:uFillTx/>
                <a:latin typeface="Arial"/>
                <a:cs typeface="Arial"/>
              </a:rPr>
              <a:t> </a:t>
            </a:r>
            <a:r>
              <a:rPr lang="en-US" sz="1600" b="1" i="0" u="none" strike="noStrike" kern="1200" cap="none" spc="0" baseline="0">
                <a:solidFill>
                  <a:srgbClr val="000000"/>
                </a:solidFill>
                <a:uFillTx/>
                <a:latin typeface="Arial"/>
                <a:cs typeface="Arial"/>
              </a:rPr>
              <a:t>their</a:t>
            </a:r>
            <a:r>
              <a:rPr lang="en-US" sz="1600" b="1" i="0" u="none" strike="noStrike" kern="1200" cap="none" spc="-25" baseline="0">
                <a:solidFill>
                  <a:srgbClr val="000000"/>
                </a:solidFill>
                <a:uFillTx/>
                <a:latin typeface="Arial"/>
                <a:cs typeface="Arial"/>
              </a:rPr>
              <a:t> </a:t>
            </a:r>
            <a:r>
              <a:rPr lang="en-US" sz="1600" b="1" i="0" u="none" strike="noStrike" kern="1200" cap="none" spc="-5" baseline="0">
                <a:solidFill>
                  <a:srgbClr val="000000"/>
                </a:solidFill>
                <a:uFillTx/>
                <a:latin typeface="Arial"/>
                <a:cs typeface="Arial"/>
              </a:rPr>
              <a:t>Families</a:t>
            </a:r>
            <a:r>
              <a:rPr lang="en-US" sz="1600" b="1" i="0" u="none" strike="noStrike" kern="1200" cap="none" spc="-15" baseline="0">
                <a:solidFill>
                  <a:srgbClr val="000000"/>
                </a:solidFill>
                <a:uFillTx/>
                <a:latin typeface="Arial"/>
                <a:cs typeface="Arial"/>
              </a:rPr>
              <a:t> </a:t>
            </a:r>
            <a:r>
              <a:rPr lang="en-US" sz="1600" b="1" i="0" u="none" strike="noStrike" kern="1200" cap="none" spc="-5" baseline="0">
                <a:solidFill>
                  <a:srgbClr val="000000"/>
                </a:solidFill>
                <a:uFillTx/>
                <a:latin typeface="Arial"/>
                <a:cs typeface="Arial"/>
              </a:rPr>
              <a:t>while</a:t>
            </a:r>
            <a:r>
              <a:rPr lang="en-US" sz="1600" b="1" i="0" u="none" strike="noStrike" kern="1200" cap="none" spc="-10" baseline="0">
                <a:solidFill>
                  <a:srgbClr val="000000"/>
                </a:solidFill>
                <a:uFillTx/>
                <a:latin typeface="Arial"/>
                <a:cs typeface="Arial"/>
              </a:rPr>
              <a:t> </a:t>
            </a:r>
            <a:r>
              <a:rPr lang="en-US" sz="1600" b="1" i="0" u="none" strike="noStrike" kern="1200" cap="none" spc="0" baseline="0">
                <a:solidFill>
                  <a:srgbClr val="000000"/>
                </a:solidFill>
                <a:uFillTx/>
                <a:latin typeface="Arial"/>
                <a:cs typeface="Arial"/>
              </a:rPr>
              <a:t>they</a:t>
            </a:r>
            <a:r>
              <a:rPr lang="en-US" sz="1600" b="1" i="0" u="none" strike="noStrike" kern="1200" cap="none" spc="-15" baseline="0">
                <a:solidFill>
                  <a:srgbClr val="000000"/>
                </a:solidFill>
                <a:uFillTx/>
                <a:latin typeface="Arial"/>
                <a:cs typeface="Arial"/>
              </a:rPr>
              <a:t> </a:t>
            </a:r>
            <a:r>
              <a:rPr lang="en-US" sz="1600" b="1" i="0" u="none" strike="noStrike" kern="1200" cap="none" spc="0" baseline="0">
                <a:solidFill>
                  <a:srgbClr val="000000"/>
                </a:solidFill>
                <a:uFillTx/>
                <a:latin typeface="Arial"/>
                <a:cs typeface="Arial"/>
              </a:rPr>
              <a:t>reside</a:t>
            </a:r>
            <a:r>
              <a:rPr lang="en-US" sz="1600" b="1" i="0" u="none" strike="noStrike" kern="1200" cap="none" spc="-40" baseline="0">
                <a:solidFill>
                  <a:srgbClr val="000000"/>
                </a:solidFill>
                <a:uFillTx/>
                <a:latin typeface="Arial"/>
                <a:cs typeface="Arial"/>
              </a:rPr>
              <a:t> </a:t>
            </a:r>
            <a:r>
              <a:rPr lang="en-US" sz="1600" b="1" i="0" u="none" strike="noStrike" kern="1200" cap="none" spc="0" baseline="0">
                <a:solidFill>
                  <a:srgbClr val="000000"/>
                </a:solidFill>
                <a:uFillTx/>
                <a:latin typeface="Arial"/>
                <a:cs typeface="Arial"/>
              </a:rPr>
              <a:t>in</a:t>
            </a:r>
            <a:r>
              <a:rPr lang="en-US" sz="1600" b="1" i="0" u="none" strike="noStrike" kern="1200" cap="none" spc="-10" baseline="0">
                <a:solidFill>
                  <a:srgbClr val="000000"/>
                </a:solidFill>
                <a:uFillTx/>
                <a:latin typeface="Arial"/>
                <a:cs typeface="Arial"/>
              </a:rPr>
              <a:t> </a:t>
            </a:r>
            <a:r>
              <a:rPr lang="en-US" sz="1600" b="1" i="0" u="none" strike="noStrike" kern="1200" cap="none" spc="-5" baseline="0">
                <a:solidFill>
                  <a:srgbClr val="000000"/>
                </a:solidFill>
                <a:uFillTx/>
                <a:latin typeface="Arial"/>
                <a:cs typeface="Arial"/>
              </a:rPr>
              <a:t>privatized</a:t>
            </a:r>
            <a:r>
              <a:rPr lang="en-US" sz="1600" b="1" i="0" u="none" strike="noStrike" kern="1200" cap="none" spc="-20" baseline="0">
                <a:solidFill>
                  <a:srgbClr val="000000"/>
                </a:solidFill>
                <a:uFillTx/>
                <a:latin typeface="Arial"/>
                <a:cs typeface="Arial"/>
              </a:rPr>
              <a:t> </a:t>
            </a:r>
            <a:r>
              <a:rPr lang="en-US" sz="1600" b="1" i="0" u="none" strike="noStrike" kern="1200" cap="none" spc="0" baseline="0">
                <a:solidFill>
                  <a:srgbClr val="000000"/>
                </a:solidFill>
                <a:uFillTx/>
                <a:latin typeface="Arial"/>
                <a:cs typeface="Arial"/>
              </a:rPr>
              <a:t>family</a:t>
            </a:r>
            <a:r>
              <a:rPr lang="en-US" sz="1600" b="1" i="0" u="none" strike="noStrike" kern="1200" cap="none" spc="-25" baseline="0">
                <a:solidFill>
                  <a:srgbClr val="000000"/>
                </a:solidFill>
                <a:uFillTx/>
                <a:latin typeface="Arial"/>
                <a:cs typeface="Arial"/>
              </a:rPr>
              <a:t> </a:t>
            </a:r>
            <a:r>
              <a:rPr lang="en-US" sz="1600" b="1" i="0" u="none" strike="noStrike" kern="1200" cap="none" spc="-5" baseline="0">
                <a:solidFill>
                  <a:srgbClr val="000000"/>
                </a:solidFill>
                <a:uFillTx/>
                <a:latin typeface="Arial"/>
                <a:cs typeface="Arial"/>
              </a:rPr>
              <a:t>housing.</a:t>
            </a:r>
            <a:endParaRPr lang="en-US" sz="1600" b="1" i="0" u="none" strike="noStrike" kern="1200" cap="none" spc="0" baseline="0">
              <a:solidFill>
                <a:srgbClr val="000000"/>
              </a:solidFill>
              <a:uFillTx/>
              <a:latin typeface="Arial"/>
              <a:cs typeface="Arial"/>
            </a:endParaRPr>
          </a:p>
          <a:p>
            <a:pPr marL="182880" marR="20955" indent="182880">
              <a:spcBef>
                <a:spcPts val="300"/>
              </a:spcBef>
              <a:spcAft>
                <a:spcPts val="300"/>
              </a:spcAft>
              <a:buSzPct val="100000"/>
              <a:buFont typeface="Arial" pitchFamily="34"/>
              <a:buChar char="•"/>
              <a:tabLst>
                <a:tab pos="388620" algn="l"/>
                <a:tab pos="389250" algn="l"/>
              </a:tabLst>
              <a:defRPr sz="1800" b="0" i="0" u="none" strike="noStrike" kern="0" cap="none" spc="0" baseline="0">
                <a:solidFill>
                  <a:srgbClr val="000000"/>
                </a:solidFill>
                <a:uFillTx/>
              </a:defRPr>
            </a:pPr>
            <a:r>
              <a:rPr lang="en-US" sz="1400" b="1" i="0" u="none" strike="noStrike" kern="1200" cap="none" spc="-5" baseline="0">
                <a:solidFill>
                  <a:srgbClr val="000000"/>
                </a:solidFill>
                <a:uFillTx/>
                <a:latin typeface="Arial"/>
                <a:cs typeface="Arial"/>
              </a:rPr>
              <a:t>RESPONSIBILITY 1:</a:t>
            </a:r>
            <a:r>
              <a:rPr lang="en-US" sz="1400" b="1" i="0" u="none" strike="noStrike" kern="1200" cap="none" spc="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The </a:t>
            </a:r>
            <a:r>
              <a:rPr lang="en-US" sz="1400" b="1" i="0" u="none" strike="noStrike" kern="1200" cap="none" spc="0" baseline="0">
                <a:solidFill>
                  <a:srgbClr val="000000"/>
                </a:solidFill>
                <a:uFillTx/>
                <a:latin typeface="Arial"/>
                <a:cs typeface="Arial"/>
              </a:rPr>
              <a:t>responsibility to </a:t>
            </a:r>
            <a:r>
              <a:rPr lang="en-US" sz="1400" b="1" i="0" u="none" strike="noStrike" kern="1200" cap="none" spc="-5" baseline="0">
                <a:solidFill>
                  <a:srgbClr val="000000"/>
                </a:solidFill>
                <a:uFillTx/>
                <a:latin typeface="Arial"/>
                <a:cs typeface="Arial"/>
              </a:rPr>
              <a:t>report </a:t>
            </a:r>
            <a:r>
              <a:rPr lang="en-US" sz="1400" b="1" i="0" u="none" strike="noStrike" kern="1200" cap="none" spc="0" baseline="0">
                <a:solidFill>
                  <a:srgbClr val="000000"/>
                </a:solidFill>
                <a:uFillTx/>
                <a:latin typeface="Arial"/>
                <a:cs typeface="Arial"/>
              </a:rPr>
              <a:t>in a timely </a:t>
            </a:r>
            <a:r>
              <a:rPr lang="en-US" sz="1400" b="1" i="0" u="none" strike="noStrike" kern="1200" cap="none" spc="-5" baseline="0">
                <a:solidFill>
                  <a:srgbClr val="000000"/>
                </a:solidFill>
                <a:uFillTx/>
                <a:latin typeface="Arial"/>
                <a:cs typeface="Arial"/>
              </a:rPr>
              <a:t>manner any apparent environmental,</a:t>
            </a:r>
            <a:r>
              <a:rPr lang="en-US" sz="1400" b="1" spc="-5">
                <a:solidFill>
                  <a:srgbClr val="000000"/>
                </a:solidFill>
                <a:latin typeface="Arial"/>
                <a:cs typeface="Arial"/>
              </a:rPr>
              <a:t> </a:t>
            </a:r>
            <a:r>
              <a:rPr lang="en-US" sz="1400" b="1" i="0" u="none" strike="noStrike" kern="1200" cap="none" baseline="0">
                <a:solidFill>
                  <a:srgbClr val="000000"/>
                </a:solidFill>
                <a:uFillTx/>
                <a:latin typeface="Arial"/>
                <a:cs typeface="Arial"/>
              </a:rPr>
              <a:t> </a:t>
            </a:r>
            <a:r>
              <a:rPr lang="en-US" sz="1400" b="1" i="0" u="none" strike="noStrike" kern="1200" cap="none" spc="-20" baseline="0">
                <a:solidFill>
                  <a:srgbClr val="000000"/>
                </a:solidFill>
                <a:uFillTx/>
                <a:latin typeface="Arial"/>
                <a:cs typeface="Arial"/>
              </a:rPr>
              <a:t>safety, </a:t>
            </a:r>
            <a:r>
              <a:rPr lang="en-US" sz="1400" b="1" i="0" u="none" strike="noStrike" kern="1200" cap="none" spc="-5" baseline="0">
                <a:solidFill>
                  <a:srgbClr val="000000"/>
                </a:solidFill>
                <a:uFillTx/>
                <a:latin typeface="Arial"/>
                <a:cs typeface="Arial"/>
              </a:rPr>
              <a:t>or </a:t>
            </a:r>
            <a:r>
              <a:rPr lang="en-US" sz="1400" b="1" i="0" u="none" strike="noStrike" kern="1200" cap="none" spc="0" baseline="0">
                <a:solidFill>
                  <a:srgbClr val="000000"/>
                </a:solidFill>
                <a:uFillTx/>
                <a:latin typeface="Arial"/>
                <a:cs typeface="Arial"/>
              </a:rPr>
              <a:t>health </a:t>
            </a:r>
            <a:r>
              <a:rPr lang="en-US" sz="1400" b="1" i="0" u="none" strike="noStrike" kern="1200" cap="none" spc="-5" baseline="0">
                <a:solidFill>
                  <a:srgbClr val="000000"/>
                </a:solidFill>
                <a:uFillTx/>
                <a:latin typeface="Arial"/>
                <a:cs typeface="Arial"/>
              </a:rPr>
              <a:t>hazards of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home and any defective, broken, damaged, or malfunctioning building</a:t>
            </a:r>
            <a:r>
              <a:rPr lang="en-US" sz="1400" b="1" spc="-5">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systems, </a:t>
            </a:r>
            <a:r>
              <a:rPr lang="en-US" sz="1400" b="1" i="0" u="none" strike="noStrike" kern="1200" cap="none" spc="-5" baseline="0">
                <a:solidFill>
                  <a:srgbClr val="000000"/>
                </a:solidFill>
                <a:uFillTx/>
                <a:latin typeface="Arial"/>
                <a:cs typeface="Arial"/>
              </a:rPr>
              <a:t>fixtures, appliances, or other </a:t>
            </a:r>
            <a:r>
              <a:rPr lang="en-US" sz="1400" b="1" i="0" u="none" strike="noStrike" kern="1200" cap="none" spc="0" baseline="0">
                <a:solidFill>
                  <a:srgbClr val="000000"/>
                </a:solidFill>
                <a:uFillTx/>
                <a:latin typeface="Arial"/>
                <a:cs typeface="Arial"/>
              </a:rPr>
              <a:t>parts </a:t>
            </a:r>
            <a:r>
              <a:rPr lang="en-US" sz="1400" b="1" i="0" u="none" strike="noStrike" kern="1200" cap="none" spc="-5" baseline="0">
                <a:solidFill>
                  <a:srgbClr val="000000"/>
                </a:solidFill>
                <a:uFillTx/>
                <a:latin typeface="Arial"/>
                <a:cs typeface="Arial"/>
              </a:rPr>
              <a:t>of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home, common </a:t>
            </a:r>
            <a:r>
              <a:rPr lang="en-US" sz="1400" b="1" i="0" u="none" strike="noStrike" kern="1200" cap="none" spc="0" baseline="0">
                <a:solidFill>
                  <a:srgbClr val="000000"/>
                </a:solidFill>
                <a:uFillTx/>
                <a:latin typeface="Arial"/>
                <a:cs typeface="Arial"/>
              </a:rPr>
              <a:t>areas, </a:t>
            </a:r>
            <a:r>
              <a:rPr lang="en-US" sz="1400" b="1" i="0" u="none" strike="noStrike" kern="1200" cap="none" spc="-5" baseline="0">
                <a:solidFill>
                  <a:srgbClr val="000000"/>
                </a:solidFill>
                <a:uFillTx/>
                <a:latin typeface="Arial"/>
                <a:cs typeface="Arial"/>
              </a:rPr>
              <a:t>or </a:t>
            </a:r>
            <a:r>
              <a:rPr lang="en-US" sz="1400" b="1" i="0" u="none" strike="noStrike" kern="1200" cap="none" spc="0" baseline="0">
                <a:solidFill>
                  <a:srgbClr val="000000"/>
                </a:solidFill>
                <a:uFillTx/>
                <a:latin typeface="Arial"/>
                <a:cs typeface="Arial"/>
              </a:rPr>
              <a:t>related facilities to the</a:t>
            </a:r>
            <a:r>
              <a:rPr lang="en-US" sz="1400" b="1">
                <a:solidFill>
                  <a:srgbClr val="000000"/>
                </a:solidFill>
                <a:latin typeface="Arial"/>
                <a:cs typeface="Arial"/>
              </a:rPr>
              <a:t> </a:t>
            </a:r>
            <a:r>
              <a:rPr lang="en-US" sz="1400" b="1" i="0" u="none" strike="noStrike" kern="1200" cap="none" spc="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landlord.</a:t>
            </a:r>
            <a:endParaRPr lang="en-US" sz="1400" b="1" i="0" u="none" strike="noStrike" kern="1200" cap="none" spc="0" baseline="0">
              <a:solidFill>
                <a:srgbClr val="000000"/>
              </a:solidFill>
              <a:uFillTx/>
              <a:latin typeface="Arial"/>
              <a:cs typeface="Arial"/>
            </a:endParaRPr>
          </a:p>
          <a:p>
            <a:pPr marL="182880" marR="235585" indent="182880">
              <a:spcBef>
                <a:spcPts val="300"/>
              </a:spcBef>
              <a:spcAft>
                <a:spcPts val="300"/>
              </a:spcAft>
              <a:buSzPct val="100000"/>
              <a:buFont typeface="Arial" pitchFamily="34"/>
              <a:buChar char="•"/>
              <a:tabLst>
                <a:tab pos="388620" algn="l"/>
                <a:tab pos="389250" algn="l"/>
              </a:tabLst>
              <a:defRPr sz="1800" b="0" i="0" u="none" strike="noStrike" kern="0" cap="none" spc="0" baseline="0">
                <a:solidFill>
                  <a:srgbClr val="000000"/>
                </a:solidFill>
                <a:uFillTx/>
              </a:defRPr>
            </a:pPr>
            <a:r>
              <a:rPr lang="en-US" sz="1400" b="1" i="0" u="none" strike="noStrike" kern="1200" cap="none" spc="-5" baseline="0">
                <a:solidFill>
                  <a:srgbClr val="000000"/>
                </a:solidFill>
                <a:uFillTx/>
                <a:latin typeface="Arial"/>
                <a:cs typeface="Arial"/>
              </a:rPr>
              <a:t>RESPONSIBILITY</a:t>
            </a:r>
            <a:r>
              <a:rPr lang="en-US" sz="1400" b="1" i="0" u="none" strike="noStrike" kern="1200" cap="none" spc="-4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2:</a:t>
            </a:r>
            <a:r>
              <a:rPr lang="en-US" sz="1400" b="1" i="0" u="none" strike="noStrike" kern="1200" cap="none" spc="36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The</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responsibility</a:t>
            </a:r>
            <a:r>
              <a:rPr lang="en-US" sz="1400" b="1" i="0" u="none" strike="noStrike" kern="1200" cap="none" spc="-4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to</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maintain</a:t>
            </a:r>
            <a:r>
              <a:rPr lang="en-US" sz="1400" b="1" i="0" u="none" strike="noStrike" kern="1200" cap="none" spc="-2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standard</a:t>
            </a:r>
            <a:r>
              <a:rPr lang="en-US" sz="1400" b="1" i="0" u="none" strike="noStrike" kern="1200" cap="none" spc="-4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upkeep</a:t>
            </a:r>
            <a:r>
              <a:rPr lang="en-US" sz="1400" b="1" i="0" u="none" strike="noStrike" kern="1200" cap="none" spc="-4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of</a:t>
            </a:r>
            <a:r>
              <a:rPr lang="en-US" sz="1400" b="1" i="0" u="none" strike="noStrike" kern="1200" cap="none" spc="-1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home</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as</a:t>
            </a:r>
            <a:r>
              <a:rPr lang="en-US" sz="1400" b="1" i="0" u="none" strike="noStrike" kern="1200" cap="none" spc="-1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instructed</a:t>
            </a:r>
            <a:r>
              <a:rPr lang="en-US" sz="1400" b="1" i="0" u="none" strike="noStrike" kern="1200" cap="none" spc="-4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by</a:t>
            </a:r>
            <a:r>
              <a:rPr lang="en-US" sz="1400" b="1" spc="-5">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2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property</a:t>
            </a:r>
            <a:r>
              <a:rPr lang="en-US" sz="1400" b="1" i="0" u="none" strike="noStrike" kern="1200" cap="none" spc="-3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management</a:t>
            </a:r>
            <a:r>
              <a:rPr lang="en-US" sz="1400" b="1" i="0" u="none" strike="noStrike" kern="1200" cap="none" spc="-40" baseline="0">
                <a:solidFill>
                  <a:srgbClr val="000000"/>
                </a:solidFill>
                <a:uFillTx/>
                <a:latin typeface="Arial"/>
                <a:cs typeface="Arial"/>
              </a:rPr>
              <a:t> </a:t>
            </a:r>
            <a:r>
              <a:rPr lang="en-US" sz="1400" b="1" i="0" u="none" strike="noStrike" kern="1200" cap="none" spc="-20" baseline="0">
                <a:solidFill>
                  <a:srgbClr val="000000"/>
                </a:solidFill>
                <a:uFillTx/>
                <a:latin typeface="Arial"/>
                <a:cs typeface="Arial"/>
              </a:rPr>
              <a:t>company.</a:t>
            </a:r>
            <a:endParaRPr lang="en-US" sz="1400" b="1" i="0" u="none" strike="noStrike" kern="1200" cap="none" spc="0" baseline="0">
              <a:solidFill>
                <a:srgbClr val="000000"/>
              </a:solidFill>
              <a:uFillTx/>
              <a:latin typeface="Arial"/>
              <a:cs typeface="Arial"/>
            </a:endParaRPr>
          </a:p>
          <a:p>
            <a:pPr marL="182880" marR="336550" indent="182880">
              <a:spcBef>
                <a:spcPts val="300"/>
              </a:spcBef>
              <a:spcAft>
                <a:spcPts val="300"/>
              </a:spcAft>
              <a:buSzPct val="100000"/>
              <a:buFont typeface="Arial" pitchFamily="34"/>
              <a:buChar char="•"/>
              <a:tabLst>
                <a:tab pos="388620" algn="l"/>
                <a:tab pos="389251" algn="l"/>
              </a:tabLst>
              <a:defRPr sz="1800" b="0" i="0" u="none" strike="noStrike" kern="0" cap="none" spc="0" baseline="0">
                <a:solidFill>
                  <a:srgbClr val="000000"/>
                </a:solidFill>
                <a:uFillTx/>
              </a:defRPr>
            </a:pPr>
            <a:r>
              <a:rPr lang="en-US" sz="1400" b="1" i="0" u="none" strike="noStrike" kern="1200" cap="none" spc="-5" baseline="0">
                <a:solidFill>
                  <a:srgbClr val="000000"/>
                </a:solidFill>
                <a:uFillTx/>
                <a:latin typeface="Arial"/>
                <a:cs typeface="Arial"/>
              </a:rPr>
              <a:t>RESPONSIBILITY 3:</a:t>
            </a:r>
            <a:r>
              <a:rPr lang="en-US" sz="1400" b="1" i="0" u="none" strike="noStrike" kern="1200" cap="none" spc="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The </a:t>
            </a:r>
            <a:r>
              <a:rPr lang="en-US" sz="1400" b="1" i="0" u="none" strike="noStrike" kern="1200" cap="none" spc="0" baseline="0">
                <a:solidFill>
                  <a:srgbClr val="000000"/>
                </a:solidFill>
                <a:uFillTx/>
                <a:latin typeface="Arial"/>
                <a:cs typeface="Arial"/>
              </a:rPr>
              <a:t>responsibility to conduct </a:t>
            </a:r>
            <a:r>
              <a:rPr lang="en-US" sz="1400" b="1" i="0" u="none" strike="noStrike" kern="1200" cap="none" spc="-5" baseline="0">
                <a:solidFill>
                  <a:srgbClr val="000000"/>
                </a:solidFill>
                <a:uFillTx/>
                <a:latin typeface="Arial"/>
                <a:cs typeface="Arial"/>
              </a:rPr>
              <a:t>oneself as </a:t>
            </a:r>
            <a:r>
              <a:rPr lang="en-US" sz="1400" b="1" i="0" u="none" strike="noStrike" kern="1200" cap="none" spc="0" baseline="0">
                <a:solidFill>
                  <a:srgbClr val="000000"/>
                </a:solidFill>
                <a:uFillTx/>
                <a:latin typeface="Arial"/>
                <a:cs typeface="Arial"/>
              </a:rPr>
              <a:t>a </a:t>
            </a:r>
            <a:r>
              <a:rPr lang="en-US" sz="1400" b="1" i="0" u="none" strike="noStrike" kern="1200" cap="none" spc="-5" baseline="0">
                <a:solidFill>
                  <a:srgbClr val="000000"/>
                </a:solidFill>
                <a:uFillTx/>
                <a:latin typeface="Arial"/>
                <a:cs typeface="Arial"/>
              </a:rPr>
              <a:t>tenant </a:t>
            </a:r>
            <a:r>
              <a:rPr lang="en-US" sz="1400" b="1" i="0" u="none" strike="noStrike" kern="1200" cap="none" spc="0" baseline="0">
                <a:solidFill>
                  <a:srgbClr val="000000"/>
                </a:solidFill>
                <a:uFillTx/>
                <a:latin typeface="Arial"/>
                <a:cs typeface="Arial"/>
              </a:rPr>
              <a:t>in a </a:t>
            </a:r>
            <a:r>
              <a:rPr lang="en-US" sz="1400" b="1" i="0" u="none" strike="noStrike" kern="1200" cap="none" spc="-5" baseline="0">
                <a:solidFill>
                  <a:srgbClr val="000000"/>
                </a:solidFill>
                <a:uFillTx/>
                <a:latin typeface="Arial"/>
                <a:cs typeface="Arial"/>
              </a:rPr>
              <a:t>manner </a:t>
            </a:r>
            <a:r>
              <a:rPr lang="en-US" sz="1400" b="1" i="0" u="none" strike="noStrike" kern="1200" cap="none" spc="0" baseline="0">
                <a:solidFill>
                  <a:srgbClr val="000000"/>
                </a:solidFill>
                <a:uFillTx/>
                <a:latin typeface="Arial"/>
                <a:cs typeface="Arial"/>
              </a:rPr>
              <a:t>that </a:t>
            </a:r>
            <a:r>
              <a:rPr lang="en-US" sz="1400" b="1" i="0" u="none" strike="noStrike" kern="1200" cap="none" spc="-5" baseline="0">
                <a:solidFill>
                  <a:srgbClr val="000000"/>
                </a:solidFill>
                <a:uFillTx/>
                <a:latin typeface="Arial"/>
                <a:cs typeface="Arial"/>
              </a:rPr>
              <a:t>will not</a:t>
            </a:r>
            <a:r>
              <a:rPr lang="en-US" sz="1400" b="1" spc="-5">
                <a:solidFill>
                  <a:srgbClr val="000000"/>
                </a:solidFill>
                <a:latin typeface="Arial"/>
                <a:cs typeface="Arial"/>
              </a:rPr>
              <a:t> </a:t>
            </a:r>
            <a:r>
              <a:rPr lang="en-US" sz="1400" b="1" i="0" u="none" strike="noStrike" kern="1200" cap="none"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disturb</a:t>
            </a:r>
            <a:r>
              <a:rPr lang="en-US" sz="1400" b="1" i="0" u="none" strike="noStrike" kern="1200" cap="none" spc="-4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neighbors,</a:t>
            </a:r>
            <a:r>
              <a:rPr lang="en-US" sz="1400" b="1" i="0" u="none" strike="noStrike" kern="1200" cap="none" spc="-4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and</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to</a:t>
            </a:r>
            <a:r>
              <a:rPr lang="en-US" sz="1400" b="1" i="0" u="none" strike="noStrike" kern="1200" cap="none" spc="-2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assume</a:t>
            </a:r>
            <a:r>
              <a:rPr lang="en-US" sz="1400" b="1" i="0" u="none" strike="noStrike" kern="1200" cap="none" spc="-2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responsibility</a:t>
            </a:r>
            <a:r>
              <a:rPr lang="en-US" sz="1400" b="1" i="0" u="none" strike="noStrike" kern="1200" cap="none" spc="-4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for</a:t>
            </a:r>
            <a:r>
              <a:rPr lang="en-US" sz="1400" b="1" i="0" u="none" strike="noStrike" kern="1200" cap="none" spc="-20" baseline="0">
                <a:solidFill>
                  <a:srgbClr val="000000"/>
                </a:solidFill>
                <a:uFillTx/>
                <a:latin typeface="Arial"/>
                <a:cs typeface="Arial"/>
              </a:rPr>
              <a:t> </a:t>
            </a:r>
            <a:r>
              <a:rPr lang="en-US" sz="1400" b="1" i="0" u="none" strike="noStrike" kern="1200" cap="none" spc="-10" baseline="0">
                <a:solidFill>
                  <a:srgbClr val="000000"/>
                </a:solidFill>
                <a:uFillTx/>
                <a:latin typeface="Arial"/>
                <a:cs typeface="Arial"/>
              </a:rPr>
              <a:t>one’s</a:t>
            </a:r>
            <a:r>
              <a:rPr lang="en-US" sz="1400" b="1" i="0" u="none" strike="noStrike" kern="1200" cap="none" spc="-2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actions</a:t>
            </a:r>
            <a:r>
              <a:rPr lang="en-US" sz="1400" b="1" i="0" u="none" strike="noStrike" kern="1200" cap="none" spc="-3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and</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those</a:t>
            </a:r>
            <a:r>
              <a:rPr lang="en-US" sz="1400" b="1" i="0" u="none" strike="noStrike" kern="1200" cap="none" spc="-3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of</a:t>
            </a:r>
            <a:r>
              <a:rPr lang="en-US" sz="1400" b="1" i="0" u="none" strike="noStrike" kern="1200" cap="none" spc="-1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a:t>
            </a:r>
            <a:r>
              <a:rPr lang="en-US" sz="1400" b="1" i="0" u="none" strike="noStrike" kern="1200" cap="none" spc="-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family</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member</a:t>
            </a:r>
            <a:r>
              <a:rPr lang="en-US" sz="1400" b="1" i="0" u="none" strike="noStrike" kern="1200" cap="none" spc="-3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or</a:t>
            </a:r>
            <a:r>
              <a:rPr lang="en-US" sz="1400" b="1" spc="-5">
                <a:solidFill>
                  <a:srgbClr val="000000"/>
                </a:solidFill>
                <a:latin typeface="Arial"/>
                <a:cs typeface="Arial"/>
              </a:rPr>
              <a:t> </a:t>
            </a:r>
            <a:r>
              <a:rPr lang="en-US" sz="1400" b="1" i="0" u="none" strike="noStrike" kern="1200" cap="none" spc="-37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guest </a:t>
            </a:r>
            <a:r>
              <a:rPr lang="en-US" sz="1400" b="1" i="0" u="none" strike="noStrike" kern="1200" cap="none" spc="0" baseline="0">
                <a:solidFill>
                  <a:srgbClr val="000000"/>
                </a:solidFill>
                <a:uFillTx/>
                <a:latin typeface="Arial"/>
                <a:cs typeface="Arial"/>
              </a:rPr>
              <a:t>in the </a:t>
            </a:r>
            <a:r>
              <a:rPr lang="en-US" sz="1400" b="1" i="0" u="none" strike="noStrike" kern="1200" cap="none" spc="-5" baseline="0">
                <a:solidFill>
                  <a:srgbClr val="000000"/>
                </a:solidFill>
                <a:uFillTx/>
                <a:latin typeface="Arial"/>
                <a:cs typeface="Arial"/>
              </a:rPr>
              <a:t>housing unit or common </a:t>
            </a:r>
            <a:r>
              <a:rPr lang="en-US" sz="1400" b="1" i="0" u="none" strike="noStrike" kern="1200" cap="none" spc="0" baseline="0">
                <a:solidFill>
                  <a:srgbClr val="000000"/>
                </a:solidFill>
                <a:uFillTx/>
                <a:latin typeface="Arial"/>
                <a:cs typeface="Arial"/>
              </a:rPr>
              <a:t>areas, </a:t>
            </a:r>
            <a:r>
              <a:rPr lang="en-US" sz="1400" b="1" i="0" u="none" strike="noStrike" kern="1200" cap="none" spc="-5" baseline="0">
                <a:solidFill>
                  <a:srgbClr val="000000"/>
                </a:solidFill>
                <a:uFillTx/>
                <a:latin typeface="Arial"/>
                <a:cs typeface="Arial"/>
              </a:rPr>
              <a:t>including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responsibility not </a:t>
            </a:r>
            <a:r>
              <a:rPr lang="en-US" sz="1400" b="1" i="0" u="none" strike="noStrike" kern="1200" cap="none" spc="0" baseline="0">
                <a:solidFill>
                  <a:srgbClr val="000000"/>
                </a:solidFill>
                <a:uFillTx/>
                <a:latin typeface="Arial"/>
                <a:cs typeface="Arial"/>
              </a:rPr>
              <a:t>to </a:t>
            </a:r>
            <a:r>
              <a:rPr lang="en-US" sz="1400" b="1" i="0" u="none" strike="noStrike" kern="1200" cap="none" spc="-5" baseline="0">
                <a:solidFill>
                  <a:srgbClr val="000000"/>
                </a:solidFill>
                <a:uFillTx/>
                <a:latin typeface="Arial"/>
                <a:cs typeface="Arial"/>
              </a:rPr>
              <a:t>engage </a:t>
            </a:r>
            <a:r>
              <a:rPr lang="en-US" sz="1400" b="1" i="0" u="none" strike="noStrike" kern="1200" cap="none" spc="0" baseline="0">
                <a:solidFill>
                  <a:srgbClr val="000000"/>
                </a:solidFill>
                <a:uFillTx/>
                <a:latin typeface="Arial"/>
                <a:cs typeface="Arial"/>
              </a:rPr>
              <a:t>in </a:t>
            </a:r>
            <a:r>
              <a:rPr lang="en-US" sz="1400" b="1" i="0" u="none" strike="noStrike" kern="1200" cap="none" spc="-5" baseline="0">
                <a:solidFill>
                  <a:srgbClr val="000000"/>
                </a:solidFill>
                <a:uFillTx/>
                <a:latin typeface="Arial"/>
                <a:cs typeface="Arial"/>
              </a:rPr>
              <a:t>any</a:t>
            </a:r>
            <a:r>
              <a:rPr lang="en-US" sz="1400" b="1" spc="-5">
                <a:solidFill>
                  <a:srgbClr val="000000"/>
                </a:solidFill>
                <a:latin typeface="Arial"/>
                <a:cs typeface="Arial"/>
              </a:rPr>
              <a:t> </a:t>
            </a:r>
            <a:r>
              <a:rPr lang="en-US" sz="1400" b="1" i="0" u="none" strike="noStrike" kern="1200" cap="none"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inappropriate,</a:t>
            </a:r>
            <a:r>
              <a:rPr lang="en-US" sz="1400" b="1" i="0" u="none" strike="noStrike" kern="1200" cap="none" spc="-4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unauthorized,</a:t>
            </a:r>
            <a:r>
              <a:rPr lang="en-US" sz="1400" b="1" i="0" u="none" strike="noStrike" kern="1200" cap="none" spc="-5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or unlawful</a:t>
            </a:r>
            <a:r>
              <a:rPr lang="en-US" sz="1400" b="1" i="0" u="none" strike="noStrike" kern="1200" cap="none" spc="-2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activity</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in</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home</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or common</a:t>
            </a:r>
            <a:r>
              <a:rPr lang="en-US" sz="1400" b="1" i="0" u="none" strike="noStrike" kern="1200" cap="none" spc="-3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areas.</a:t>
            </a:r>
          </a:p>
          <a:p>
            <a:pPr marL="182880" marR="548640" indent="182880">
              <a:spcBef>
                <a:spcPts val="300"/>
              </a:spcBef>
              <a:spcAft>
                <a:spcPts val="300"/>
              </a:spcAft>
              <a:tabLst>
                <a:tab pos="662940" algn="l"/>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Courier New"/>
                <a:cs typeface="Courier New"/>
              </a:rPr>
              <a:t>o	</a:t>
            </a:r>
            <a:r>
              <a:rPr lang="en-US" sz="1400" b="1" i="0" u="none" strike="noStrike" kern="1200" cap="none" spc="-5" baseline="0">
                <a:solidFill>
                  <a:srgbClr val="000000"/>
                </a:solidFill>
                <a:uFillTx/>
                <a:latin typeface="Arial"/>
                <a:cs typeface="Arial"/>
              </a:rPr>
              <a:t>The Property Management Resident Handbook provides </a:t>
            </a:r>
            <a:r>
              <a:rPr lang="en-US" sz="1400" b="1" i="0" u="none" strike="noStrike" kern="1200" cap="none" spc="0" baseline="0">
                <a:solidFill>
                  <a:srgbClr val="000000"/>
                </a:solidFill>
                <a:uFillTx/>
                <a:latin typeface="Arial"/>
                <a:cs typeface="Arial"/>
              </a:rPr>
              <a:t>specific </a:t>
            </a:r>
            <a:r>
              <a:rPr lang="en-US" sz="1400" b="1" i="0" u="none" strike="noStrike" kern="1200" cap="none" spc="-5" baseline="0">
                <a:solidFill>
                  <a:srgbClr val="000000"/>
                </a:solidFill>
                <a:uFillTx/>
                <a:latin typeface="Arial"/>
                <a:cs typeface="Arial"/>
              </a:rPr>
              <a:t>information.</a:t>
            </a:r>
            <a:r>
              <a:rPr lang="en-US" sz="1400" b="1" i="0" u="none" strike="noStrike" kern="1200" cap="none" spc="0" baseline="0">
                <a:solidFill>
                  <a:srgbClr val="000000"/>
                </a:solidFill>
                <a:uFillTx/>
                <a:latin typeface="Arial"/>
                <a:cs typeface="Arial"/>
              </a:rPr>
              <a:t> </a:t>
            </a:r>
            <a:r>
              <a:rPr lang="en-US" sz="1400" b="1" i="0" u="none" strike="noStrike" kern="1200" cap="none" spc="-5" baseline="0">
                <a:solidFill>
                  <a:srgbClr val="221F20"/>
                </a:solidFill>
                <a:uFillTx/>
                <a:latin typeface="Arial"/>
                <a:cs typeface="Arial"/>
              </a:rPr>
              <a:t>The </a:t>
            </a:r>
            <a:r>
              <a:rPr lang="en-US" sz="1400" b="1" spc="-5">
                <a:solidFill>
                  <a:srgbClr val="221F20"/>
                </a:solidFill>
                <a:latin typeface="Arial"/>
                <a:cs typeface="Arial"/>
              </a:rPr>
              <a:t>Resident Community Guidelines</a:t>
            </a:r>
            <a:r>
              <a:rPr lang="en-US" sz="1400" b="1" kern="0" spc="-5">
                <a:solidFill>
                  <a:srgbClr val="221F20"/>
                </a:solidFill>
                <a:latin typeface="Arial"/>
                <a:cs typeface="Arial"/>
              </a:rPr>
              <a:t> handbook</a:t>
            </a:r>
            <a:r>
              <a:rPr lang="en-US" sz="1400" b="1" i="0" u="none" strike="noStrike" kern="1200" cap="none" spc="-35" baseline="0">
                <a:solidFill>
                  <a:srgbClr val="221F20"/>
                </a:solidFill>
                <a:uFillTx/>
                <a:latin typeface="Arial"/>
                <a:cs typeface="Arial"/>
              </a:rPr>
              <a:t> </a:t>
            </a:r>
            <a:r>
              <a:rPr lang="en-US" sz="1400" b="1" i="0" u="none" strike="noStrike" kern="1200" cap="none" spc="0" baseline="0">
                <a:solidFill>
                  <a:srgbClr val="221F20"/>
                </a:solidFill>
                <a:uFillTx/>
                <a:latin typeface="Arial"/>
                <a:cs typeface="Arial"/>
              </a:rPr>
              <a:t>can</a:t>
            </a:r>
            <a:r>
              <a:rPr lang="en-US" sz="1400" b="1" i="0" u="none" strike="noStrike" kern="1200" cap="none" spc="-30" baseline="0">
                <a:solidFill>
                  <a:srgbClr val="221F20"/>
                </a:solidFill>
                <a:uFillTx/>
                <a:latin typeface="Arial"/>
                <a:cs typeface="Arial"/>
              </a:rPr>
              <a:t> </a:t>
            </a:r>
            <a:r>
              <a:rPr lang="en-US" sz="1400" b="1" i="0" u="none" strike="noStrike" kern="1200" cap="none" spc="-5" baseline="0">
                <a:solidFill>
                  <a:srgbClr val="221F20"/>
                </a:solidFill>
                <a:uFillTx/>
                <a:latin typeface="Arial"/>
                <a:cs typeface="Arial"/>
              </a:rPr>
              <a:t>be</a:t>
            </a:r>
            <a:r>
              <a:rPr lang="en-US" sz="1400" b="1" i="0" u="none" strike="noStrike" kern="1200" cap="none" spc="-10" baseline="0">
                <a:solidFill>
                  <a:srgbClr val="221F20"/>
                </a:solidFill>
                <a:uFillTx/>
                <a:latin typeface="Arial"/>
                <a:cs typeface="Arial"/>
              </a:rPr>
              <a:t> </a:t>
            </a:r>
            <a:r>
              <a:rPr lang="en-US" sz="1400" b="1" i="0" u="none" strike="noStrike" kern="1200" cap="none" spc="-5" baseline="0">
                <a:solidFill>
                  <a:srgbClr val="221F20"/>
                </a:solidFill>
                <a:uFillTx/>
                <a:latin typeface="Arial"/>
                <a:cs typeface="Arial"/>
              </a:rPr>
              <a:t>found</a:t>
            </a:r>
            <a:r>
              <a:rPr lang="en-US" sz="1400" b="1" i="0" u="none" strike="noStrike" kern="1200" cap="none" spc="-30" baseline="0">
                <a:solidFill>
                  <a:srgbClr val="221F20"/>
                </a:solidFill>
                <a:uFillTx/>
                <a:latin typeface="Arial"/>
                <a:cs typeface="Arial"/>
              </a:rPr>
              <a:t> </a:t>
            </a:r>
            <a:r>
              <a:rPr lang="en-US" sz="1400" b="1" i="0" u="none" strike="noStrike" kern="1200" cap="none" spc="-5" baseline="0">
                <a:solidFill>
                  <a:srgbClr val="221F20"/>
                </a:solidFill>
                <a:uFillTx/>
                <a:latin typeface="Arial"/>
                <a:cs typeface="Arial"/>
              </a:rPr>
              <a:t>online</a:t>
            </a:r>
            <a:r>
              <a:rPr lang="en-US" sz="1400" b="1" i="0" u="none" strike="noStrike" kern="1200" cap="none" spc="-10" baseline="0">
                <a:solidFill>
                  <a:srgbClr val="221F20"/>
                </a:solidFill>
                <a:uFillTx/>
                <a:latin typeface="Arial"/>
                <a:cs typeface="Arial"/>
              </a:rPr>
              <a:t> </a:t>
            </a:r>
            <a:r>
              <a:rPr lang="en-US" sz="1400" b="1">
                <a:solidFill>
                  <a:srgbClr val="221F20"/>
                </a:solidFill>
                <a:latin typeface="Arial"/>
                <a:cs typeface="Arial"/>
              </a:rPr>
              <a:t>at </a:t>
            </a:r>
            <a:r>
              <a:rPr lang="en-US" sz="1400" b="1">
                <a:solidFill>
                  <a:srgbClr val="221F20"/>
                </a:solidFill>
                <a:latin typeface="Arial"/>
                <a:cs typeface="Arial"/>
                <a:hlinkClick r:id="rId2"/>
              </a:rPr>
              <a:t>www.parksatmonterey.com/mi/residents</a:t>
            </a:r>
            <a:r>
              <a:rPr lang="en-US" sz="1400" b="1">
                <a:solidFill>
                  <a:srgbClr val="221F20"/>
                </a:solidFill>
                <a:latin typeface="Arial"/>
                <a:cs typeface="Arial"/>
              </a:rPr>
              <a:t>.</a:t>
            </a:r>
            <a:endParaRPr lang="en-US" sz="1400" b="1">
              <a:solidFill>
                <a:srgbClr val="000000"/>
              </a:solidFill>
              <a:latin typeface="Arial"/>
              <a:cs typeface="Arial"/>
            </a:endParaRPr>
          </a:p>
          <a:p>
            <a:pPr marL="182880" marR="548640" indent="182880">
              <a:spcBef>
                <a:spcPts val="300"/>
              </a:spcBef>
              <a:spcAft>
                <a:spcPts val="300"/>
              </a:spcAft>
              <a:tabLst>
                <a:tab pos="662940" algn="l"/>
              </a:tabLst>
              <a:defRPr sz="1800" b="0" i="0" u="none" strike="noStrike" kern="0" cap="none" spc="0" baseline="0">
                <a:solidFill>
                  <a:srgbClr val="000000"/>
                </a:solidFill>
                <a:uFillTx/>
              </a:defRPr>
            </a:pPr>
            <a:r>
              <a:rPr lang="en-US" sz="1400" b="1" i="0" u="none" strike="noStrike" kern="1200" cap="none" spc="-10" baseline="0">
                <a:solidFill>
                  <a:srgbClr val="000000"/>
                </a:solidFill>
                <a:uFillTx/>
                <a:latin typeface="Arial"/>
                <a:cs typeface="Arial"/>
              </a:rPr>
              <a:t>RESPONSIBILTY</a:t>
            </a:r>
            <a:r>
              <a:rPr lang="en-US" sz="1400" b="1" i="0" u="none" strike="noStrike" kern="1200" cap="none" spc="-2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4:</a:t>
            </a:r>
            <a:r>
              <a:rPr lang="en-US" sz="1400" b="1">
                <a:solidFill>
                  <a:srgbClr val="000000"/>
                </a:solidFill>
                <a:latin typeface="Arial"/>
                <a:cs typeface="Arial"/>
              </a:rPr>
              <a:t> </a:t>
            </a:r>
            <a:r>
              <a:rPr lang="en-US" sz="1400" b="1" i="0" u="none" strike="noStrike" kern="1200" cap="none" spc="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The</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responsibility</a:t>
            </a:r>
            <a:r>
              <a:rPr lang="en-US" sz="1400" b="1" i="0" u="none" strike="noStrike" kern="1200" cap="none" spc="-4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to </a:t>
            </a:r>
            <a:r>
              <a:rPr lang="en-US" sz="1400" b="1" i="0" u="none" strike="noStrike" kern="1200" cap="none" spc="-5" baseline="0">
                <a:solidFill>
                  <a:srgbClr val="000000"/>
                </a:solidFill>
                <a:uFillTx/>
                <a:latin typeface="Arial"/>
                <a:cs typeface="Arial"/>
              </a:rPr>
              <a:t>allow</a:t>
            </a:r>
            <a:r>
              <a:rPr lang="en-US" sz="1400" b="1" i="0" u="none" strike="noStrike" kern="1200" cap="none" spc="-2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landlord</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reasonable</a:t>
            </a:r>
            <a:r>
              <a:rPr lang="en-US" sz="1400" b="1" i="0" u="none" strike="noStrike" kern="1200" cap="none" spc="-4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access</a:t>
            </a:r>
            <a:r>
              <a:rPr lang="en-US" sz="1400" b="1" i="0" u="none" strike="noStrike" kern="1200" cap="none" spc="-3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to</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rental</a:t>
            </a:r>
            <a:r>
              <a:rPr lang="en-US" sz="1400" b="1" i="0" u="none" strike="noStrike" kern="1200" cap="none" spc="-2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home</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in</a:t>
            </a:r>
            <a:r>
              <a:rPr lang="en-US" sz="1400" b="1">
                <a:solidFill>
                  <a:srgbClr val="000000"/>
                </a:solidFill>
                <a:latin typeface="Arial"/>
                <a:cs typeface="Arial"/>
              </a:rPr>
              <a:t> </a:t>
            </a:r>
            <a:r>
              <a:rPr lang="en-US" sz="1400" b="1" i="0" u="none" strike="noStrike" kern="1200" cap="none" spc="-37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accordance with </a:t>
            </a:r>
            <a:r>
              <a:rPr lang="en-US" sz="1400" b="1" i="0" u="none" strike="noStrike" kern="1200" cap="none" spc="0" baseline="0">
                <a:solidFill>
                  <a:srgbClr val="000000"/>
                </a:solidFill>
                <a:uFillTx/>
                <a:latin typeface="Arial"/>
                <a:cs typeface="Arial"/>
              </a:rPr>
              <a:t>the terms </a:t>
            </a:r>
            <a:r>
              <a:rPr lang="en-US" sz="1400" b="1" i="0" u="none" strike="noStrike" kern="1200" cap="none" spc="-5" baseline="0">
                <a:solidFill>
                  <a:srgbClr val="000000"/>
                </a:solidFill>
                <a:uFillTx/>
                <a:latin typeface="Arial"/>
                <a:cs typeface="Arial"/>
              </a:rPr>
              <a:t>of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tenant </a:t>
            </a:r>
            <a:r>
              <a:rPr lang="en-US" sz="1400" b="1" i="0" u="none" strike="noStrike" kern="1200" cap="none" spc="0" baseline="0">
                <a:solidFill>
                  <a:srgbClr val="000000"/>
                </a:solidFill>
                <a:uFillTx/>
                <a:latin typeface="Arial"/>
                <a:cs typeface="Arial"/>
              </a:rPr>
              <a:t>lease </a:t>
            </a:r>
            <a:r>
              <a:rPr lang="en-US" sz="1400" b="1" i="0" u="none" strike="noStrike" kern="1200" cap="none" spc="-5" baseline="0">
                <a:solidFill>
                  <a:srgbClr val="000000"/>
                </a:solidFill>
                <a:uFillTx/>
                <a:latin typeface="Arial"/>
                <a:cs typeface="Arial"/>
              </a:rPr>
              <a:t>agreement </a:t>
            </a:r>
            <a:r>
              <a:rPr lang="en-US" sz="1400" b="1" i="0" u="none" strike="noStrike" kern="1200" cap="none" spc="0" baseline="0">
                <a:solidFill>
                  <a:srgbClr val="000000"/>
                </a:solidFill>
                <a:uFillTx/>
                <a:latin typeface="Arial"/>
                <a:cs typeface="Arial"/>
              </a:rPr>
              <a:t>to </a:t>
            </a:r>
            <a:r>
              <a:rPr lang="en-US" sz="1400" b="1" i="0" u="none" strike="noStrike" kern="1200" cap="none" spc="-5" baseline="0">
                <a:solidFill>
                  <a:srgbClr val="000000"/>
                </a:solidFill>
                <a:uFillTx/>
                <a:latin typeface="Arial"/>
                <a:cs typeface="Arial"/>
              </a:rPr>
              <a:t>make necessary repairs </a:t>
            </a:r>
            <a:r>
              <a:rPr lang="en-US" sz="1400" b="1" i="0" u="none" strike="noStrike" kern="1200" cap="none" spc="0" baseline="0">
                <a:solidFill>
                  <a:srgbClr val="000000"/>
                </a:solidFill>
                <a:uFillTx/>
                <a:latin typeface="Arial"/>
                <a:cs typeface="Arial"/>
              </a:rPr>
              <a:t>in a timely</a:t>
            </a:r>
            <a:r>
              <a:rPr lang="en-US" sz="1400" b="1">
                <a:solidFill>
                  <a:srgbClr val="000000"/>
                </a:solidFill>
                <a:latin typeface="Arial"/>
                <a:cs typeface="Arial"/>
              </a:rPr>
              <a:t> </a:t>
            </a:r>
            <a:r>
              <a:rPr lang="en-US" sz="1400" b="1" i="0" u="none" strike="noStrike" kern="1200" cap="none" spc="5" baseline="0">
                <a:solidFill>
                  <a:srgbClr val="000000"/>
                </a:solidFill>
                <a:uFillTx/>
                <a:latin typeface="Arial"/>
                <a:cs typeface="Arial"/>
              </a:rPr>
              <a:t> </a:t>
            </a:r>
            <a:r>
              <a:rPr lang="en-US" sz="1400" b="1" i="0" u="none" strike="noStrike" kern="1200" cap="none" spc="-15" baseline="0">
                <a:solidFill>
                  <a:srgbClr val="000000"/>
                </a:solidFill>
                <a:uFillTx/>
                <a:latin typeface="Arial"/>
                <a:cs typeface="Arial"/>
              </a:rPr>
              <a:t>manner.</a:t>
            </a:r>
            <a:endParaRPr lang="en-US" sz="1400" b="1" i="0" u="none" strike="noStrike" kern="1200" cap="none" spc="0" baseline="0">
              <a:solidFill>
                <a:srgbClr val="000000"/>
              </a:solidFill>
              <a:uFillTx/>
              <a:latin typeface="Arial"/>
              <a:cs typeface="Arial"/>
            </a:endParaRPr>
          </a:p>
          <a:p>
            <a:pPr marL="182880" marR="176530" indent="182880" algn="just">
              <a:spcBef>
                <a:spcPts val="300"/>
              </a:spcBef>
              <a:spcAft>
                <a:spcPts val="300"/>
              </a:spcAft>
              <a:buSzPct val="100000"/>
              <a:buFont typeface="Arial" pitchFamily="34"/>
              <a:buChar char="•"/>
              <a:tabLst>
                <a:tab pos="389251" algn="l"/>
              </a:tabLst>
              <a:defRPr sz="1800" b="0" i="0" u="none" strike="noStrike" kern="0" cap="none" spc="0" baseline="0">
                <a:solidFill>
                  <a:srgbClr val="000000"/>
                </a:solidFill>
                <a:uFillTx/>
              </a:defRPr>
            </a:pPr>
            <a:r>
              <a:rPr lang="en-US" sz="1400" b="1" spc="-5">
                <a:solidFill>
                  <a:srgbClr val="000000"/>
                </a:solidFill>
                <a:latin typeface="Arial"/>
                <a:cs typeface="Arial"/>
              </a:rPr>
              <a:t>RESPONSIBILITY 5</a:t>
            </a:r>
            <a:r>
              <a:rPr lang="en-US" sz="1400" b="1" i="0" u="none" strike="noStrike" kern="1200" cap="none" spc="-5" baseline="0">
                <a:solidFill>
                  <a:srgbClr val="000000"/>
                </a:solidFill>
                <a:uFillTx/>
                <a:latin typeface="Arial"/>
                <a:cs typeface="Arial"/>
              </a:rPr>
              <a:t>:</a:t>
            </a:r>
            <a:r>
              <a:rPr lang="en-US" sz="1400" b="1" i="0" u="none" strike="noStrike" kern="1200" cap="none" spc="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The </a:t>
            </a:r>
            <a:r>
              <a:rPr lang="en-US" sz="1400" b="1" i="0" u="none" strike="noStrike" kern="1200" cap="none" spc="0" baseline="0">
                <a:solidFill>
                  <a:srgbClr val="000000"/>
                </a:solidFill>
                <a:uFillTx/>
                <a:latin typeface="Arial"/>
                <a:cs typeface="Arial"/>
              </a:rPr>
              <a:t>responsibility to </a:t>
            </a:r>
            <a:r>
              <a:rPr lang="en-US" sz="1400" b="1" i="0" u="none" strike="noStrike" kern="1200" cap="none" spc="-5" baseline="0">
                <a:solidFill>
                  <a:srgbClr val="000000"/>
                </a:solidFill>
                <a:uFillTx/>
                <a:latin typeface="Arial"/>
                <a:cs typeface="Arial"/>
              </a:rPr>
              <a:t>read all lease-related materials provided by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landlord</a:t>
            </a:r>
            <a:r>
              <a:rPr lang="en-US" sz="1400" b="1" spc="-5">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and </a:t>
            </a:r>
            <a:r>
              <a:rPr lang="en-US" sz="1400" b="1" i="0" u="none" strike="noStrike" kern="1200" cap="none" spc="0" baseline="0">
                <a:solidFill>
                  <a:srgbClr val="000000"/>
                </a:solidFill>
                <a:uFillTx/>
                <a:latin typeface="Arial"/>
                <a:cs typeface="Arial"/>
              </a:rPr>
              <a:t>to </a:t>
            </a:r>
            <a:r>
              <a:rPr lang="en-US" sz="1400" b="1" i="0" u="none" strike="noStrike" kern="1200" cap="none" spc="-5" baseline="0">
                <a:solidFill>
                  <a:srgbClr val="000000"/>
                </a:solidFill>
                <a:uFillTx/>
                <a:latin typeface="Arial"/>
                <a:cs typeface="Arial"/>
              </a:rPr>
              <a:t>comply with </a:t>
            </a:r>
            <a:r>
              <a:rPr lang="en-US" sz="1400" b="1" i="0" u="none" strike="noStrike" kern="1200" cap="none" spc="0" baseline="0">
                <a:solidFill>
                  <a:srgbClr val="000000"/>
                </a:solidFill>
                <a:uFillTx/>
                <a:latin typeface="Arial"/>
                <a:cs typeface="Arial"/>
              </a:rPr>
              <a:t>the terms </a:t>
            </a:r>
            <a:r>
              <a:rPr lang="en-US" sz="1400" b="1" i="0" u="none" strike="noStrike" kern="1200" cap="none" spc="-5" baseline="0">
                <a:solidFill>
                  <a:srgbClr val="000000"/>
                </a:solidFill>
                <a:uFillTx/>
                <a:latin typeface="Arial"/>
                <a:cs typeface="Arial"/>
              </a:rPr>
              <a:t>of </a:t>
            </a:r>
            <a:r>
              <a:rPr lang="en-US" sz="1400" b="1" i="0" u="none" strike="noStrike" kern="1200" cap="none" spc="0" baseline="0">
                <a:solidFill>
                  <a:srgbClr val="000000"/>
                </a:solidFill>
                <a:uFillTx/>
                <a:latin typeface="Arial"/>
                <a:cs typeface="Arial"/>
              </a:rPr>
              <a:t>the lease </a:t>
            </a:r>
            <a:r>
              <a:rPr lang="en-US" sz="1400" b="1" i="0" u="none" strike="noStrike" kern="1200" cap="none" spc="-5" baseline="0">
                <a:solidFill>
                  <a:srgbClr val="000000"/>
                </a:solidFill>
                <a:uFillTx/>
                <a:latin typeface="Arial"/>
                <a:cs typeface="Arial"/>
              </a:rPr>
              <a:t>agreement, </a:t>
            </a:r>
            <a:r>
              <a:rPr lang="en-US" sz="1400" b="1" i="0" u="none" strike="noStrike" kern="1200" cap="none" spc="0" baseline="0">
                <a:solidFill>
                  <a:srgbClr val="000000"/>
                </a:solidFill>
                <a:uFillTx/>
                <a:latin typeface="Arial"/>
                <a:cs typeface="Arial"/>
              </a:rPr>
              <a:t>lease </a:t>
            </a:r>
            <a:r>
              <a:rPr lang="en-US" sz="1400" b="1" i="0" u="none" strike="noStrike" kern="1200" cap="none" spc="-5" baseline="0">
                <a:solidFill>
                  <a:srgbClr val="000000"/>
                </a:solidFill>
                <a:uFillTx/>
                <a:latin typeface="Arial"/>
                <a:cs typeface="Arial"/>
              </a:rPr>
              <a:t>addenda, and any associated rules and</a:t>
            </a:r>
            <a:r>
              <a:rPr lang="en-US" sz="1400" b="1" spc="-5">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guidelines.</a:t>
            </a:r>
            <a:endParaRPr lang="en-US" sz="1400" b="1" i="0" u="none" strike="noStrike" kern="1200" cap="none" spc="0" baseline="0">
              <a:solidFill>
                <a:srgbClr val="000000"/>
              </a:solidFill>
              <a:uFillTx/>
              <a:latin typeface="Arial"/>
              <a:cs typeface="Arial"/>
            </a:endParaRPr>
          </a:p>
        </p:txBody>
      </p:sp>
    </p:spTree>
    <p:extLst>
      <p:ext uri="{BB962C8B-B14F-4D97-AF65-F5344CB8AC3E}">
        <p14:creationId xmlns:p14="http://schemas.microsoft.com/office/powerpoint/2010/main" val="396347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1468A8-12E4-DE20-3DB1-B2B92BC2FEA6}"/>
              </a:ext>
            </a:extLst>
          </p:cNvPr>
          <p:cNvSpPr txBox="1"/>
          <p:nvPr/>
        </p:nvSpPr>
        <p:spPr>
          <a:xfrm>
            <a:off x="1821141" y="645545"/>
            <a:ext cx="5425524" cy="369332"/>
          </a:xfrm>
          <a:prstGeom prst="rect">
            <a:avLst/>
          </a:prstGeom>
          <a:noFill/>
        </p:spPr>
        <p:txBody>
          <a:bodyPr wrap="none" lIns="91440" tIns="45720" rIns="91440" bIns="45720" rtlCol="0" anchor="t">
            <a:spAutoFit/>
          </a:bodyPr>
          <a:lstStyle/>
          <a:p>
            <a:pPr algn="ctr"/>
            <a:r>
              <a:rPr lang="en-US" b="1">
                <a:latin typeface="Arial"/>
                <a:cs typeface="Arial"/>
              </a:rPr>
              <a:t>The Parks at Monterey Bay </a:t>
            </a:r>
            <a:r>
              <a:rPr lang="en-US" b="1"/>
              <a:t>Work Order Process</a:t>
            </a:r>
          </a:p>
        </p:txBody>
      </p:sp>
      <p:sp>
        <p:nvSpPr>
          <p:cNvPr id="8" name="TextBox 7">
            <a:extLst>
              <a:ext uri="{FF2B5EF4-FFF2-40B4-BE49-F238E27FC236}">
                <a16:creationId xmlns:a16="http://schemas.microsoft.com/office/drawing/2014/main" id="{BF8E1D59-457F-62B0-74AC-13359890D293}"/>
              </a:ext>
            </a:extLst>
          </p:cNvPr>
          <p:cNvSpPr txBox="1"/>
          <p:nvPr/>
        </p:nvSpPr>
        <p:spPr>
          <a:xfrm>
            <a:off x="249087" y="1175668"/>
            <a:ext cx="8341379" cy="5105400"/>
          </a:xfrm>
          <a:prstGeom prst="rect">
            <a:avLst/>
          </a:prstGeom>
          <a:noFill/>
        </p:spPr>
        <p:txBody>
          <a:bodyPr wrap="square" lIns="91440" tIns="45720" rIns="91440" bIns="45720" rtlCol="0" anchor="t">
            <a:noAutofit/>
          </a:bodyPr>
          <a:lstStyle/>
          <a:p>
            <a:pPr marL="285750" indent="-285750">
              <a:spcBef>
                <a:spcPts val="600"/>
              </a:spcBef>
              <a:spcAft>
                <a:spcPts val="600"/>
              </a:spcAft>
              <a:buFont typeface="Wingdings" panose="05000000000000000000" pitchFamily="2" charset="2"/>
              <a:buChar char="§"/>
            </a:pPr>
            <a:r>
              <a:rPr lang="en-US" sz="1500" b="1">
                <a:ea typeface="+mn-lt"/>
                <a:cs typeface="+mn-lt"/>
              </a:rPr>
              <a:t>To alert the Landlord (The Parks at Monterey Bay) of maintenance issues</a:t>
            </a:r>
            <a:r>
              <a:rPr lang="en-US" sz="1500" b="1">
                <a:latin typeface=" Arial"/>
              </a:rPr>
              <a:t>:</a:t>
            </a:r>
          </a:p>
          <a:p>
            <a:pPr marL="742950" lvl="1" indent="-285750">
              <a:spcBef>
                <a:spcPts val="600"/>
              </a:spcBef>
              <a:spcAft>
                <a:spcPts val="600"/>
              </a:spcAft>
              <a:buFont typeface="Wingdings" panose="05000000000000000000" pitchFamily="2" charset="2"/>
              <a:buChar char="§"/>
            </a:pPr>
            <a:r>
              <a:rPr lang="en-US" sz="1500" b="1">
                <a:ea typeface="+mn-lt"/>
                <a:cs typeface="+mn-lt"/>
              </a:rPr>
              <a:t>Emergency or Urgent work orders – Call in immediately to: </a:t>
            </a:r>
            <a:r>
              <a:rPr lang="en-US" sz="1500" b="1">
                <a:latin typeface=" Arial"/>
              </a:rPr>
              <a:t>(831) 661-6187</a:t>
            </a:r>
            <a:endParaRPr lang="en-US" sz="1500" b="1">
              <a:latin typeface="Arial" panose="020B0604020202020204"/>
              <a:cs typeface="Arial" panose="020B0604020202020204"/>
            </a:endParaRPr>
          </a:p>
          <a:p>
            <a:pPr marL="742950" lvl="1" indent="-285750">
              <a:spcBef>
                <a:spcPts val="600"/>
              </a:spcBef>
              <a:spcAft>
                <a:spcPts val="600"/>
              </a:spcAft>
              <a:buFont typeface="Wingdings" panose="05000000000000000000" pitchFamily="2" charset="2"/>
              <a:buChar char="§"/>
            </a:pPr>
            <a:r>
              <a:rPr lang="en-US" sz="1500" b="1">
                <a:latin typeface="Arial" panose="020B0604020202020204"/>
                <a:cs typeface="Arial" panose="020B0604020202020204"/>
              </a:rPr>
              <a:t>Routine</a:t>
            </a:r>
            <a:r>
              <a:rPr lang="en-US" sz="1500" b="1">
                <a:ea typeface="+mn-lt"/>
                <a:cs typeface="+mn-lt"/>
              </a:rPr>
              <a:t> work orders – enter online through the Resident Portal</a:t>
            </a:r>
            <a:endParaRPr lang="en-US" sz="1500" b="1">
              <a:cs typeface="Arial" panose="020B0604020202020204"/>
            </a:endParaRPr>
          </a:p>
          <a:p>
            <a:pPr lvl="1"/>
            <a:r>
              <a:rPr lang="en-US" sz="1500" b="1">
                <a:ea typeface="+mn-lt"/>
                <a:cs typeface="+mn-lt"/>
              </a:rPr>
              <a:t>The Resident Portal is available online at:</a:t>
            </a:r>
          </a:p>
          <a:p>
            <a:pPr lvl="1"/>
            <a:r>
              <a:rPr lang="en-US" sz="1500" b="1">
                <a:ea typeface="+mn-lt"/>
                <a:cs typeface="+mn-lt"/>
              </a:rPr>
              <a:t> </a:t>
            </a:r>
            <a:r>
              <a:rPr lang="en-US" sz="1500" b="1">
                <a:ea typeface="+mn-lt"/>
                <a:cs typeface="+mn-lt"/>
                <a:hlinkClick r:id="rId3"/>
              </a:rPr>
              <a:t>https://www.parksatmonterey.com/mi/maintenance</a:t>
            </a:r>
            <a:r>
              <a:rPr lang="en-US" sz="1500" b="1">
                <a:ea typeface="+mn-lt"/>
                <a:cs typeface="+mn-lt"/>
              </a:rPr>
              <a:t> or download the </a:t>
            </a:r>
            <a:r>
              <a:rPr lang="en-US" sz="1500" b="1" err="1">
                <a:ea typeface="+mn-lt"/>
                <a:cs typeface="+mn-lt"/>
              </a:rPr>
              <a:t>ActiveBuilding</a:t>
            </a:r>
            <a:r>
              <a:rPr lang="en-US" sz="1500" b="1">
                <a:ea typeface="+mn-lt"/>
                <a:cs typeface="+mn-lt"/>
              </a:rPr>
              <a:t>   App in the Apple Store or on Google Play.</a:t>
            </a:r>
            <a:r>
              <a:rPr lang="en-US" sz="1500" b="1">
                <a:latin typeface=" Arial"/>
              </a:rPr>
              <a:t> </a:t>
            </a:r>
            <a:endParaRPr lang="en-US" sz="1500" b="1">
              <a:latin typeface="Arial" panose="020B0604020202020204"/>
              <a:cs typeface="Arial"/>
            </a:endParaRPr>
          </a:p>
          <a:p>
            <a:pPr lvl="1" algn="ctr"/>
            <a:endParaRPr lang="en-US" sz="1500" b="1">
              <a:latin typeface=" Arial"/>
            </a:endParaRPr>
          </a:p>
          <a:p>
            <a:pPr lvl="1" algn="ctr"/>
            <a:r>
              <a:rPr lang="en-US" sz="1500" b="1">
                <a:latin typeface=" Arial"/>
                <a:hlinkClick r:id="rId4"/>
              </a:rPr>
              <a:t>https://montereycrc.activebuilding.com</a:t>
            </a:r>
            <a:endParaRPr lang="en-US" sz="1500" b="1">
              <a:latin typeface=" Arial"/>
              <a:cs typeface="Arial"/>
            </a:endParaRPr>
          </a:p>
          <a:p>
            <a:pPr lvl="1" algn="ctr"/>
            <a:endParaRPr lang="en-US" sz="1500" b="1">
              <a:latin typeface=" Arial"/>
            </a:endParaRPr>
          </a:p>
          <a:p>
            <a:pPr marL="285750" indent="-285750">
              <a:spcBef>
                <a:spcPts val="600"/>
              </a:spcBef>
              <a:spcAft>
                <a:spcPts val="600"/>
              </a:spcAft>
              <a:buFont typeface="Wingdings" panose="05000000000000000000" pitchFamily="2" charset="2"/>
              <a:buChar char="§"/>
            </a:pPr>
            <a:r>
              <a:rPr lang="en-US" sz="1500" b="1">
                <a:latin typeface=" Arial"/>
              </a:rPr>
              <a:t>Track progress of work orders by viewing information in the </a:t>
            </a:r>
            <a:r>
              <a:rPr lang="en-US" sz="1500" b="1" err="1">
                <a:latin typeface=" Arial"/>
              </a:rPr>
              <a:t>ActiveBuilding</a:t>
            </a:r>
            <a:r>
              <a:rPr lang="en-US" sz="1500" b="1">
                <a:latin typeface=" Arial"/>
              </a:rPr>
              <a:t> App.</a:t>
            </a:r>
          </a:p>
          <a:p>
            <a:pPr marL="285750" indent="-285750">
              <a:spcBef>
                <a:spcPts val="600"/>
              </a:spcBef>
              <a:spcAft>
                <a:spcPts val="600"/>
              </a:spcAft>
              <a:buFont typeface="Wingdings"/>
              <a:buChar char="§"/>
            </a:pPr>
            <a:r>
              <a:rPr lang="en-US" sz="1500" b="1">
                <a:latin typeface="Arial"/>
                <a:cs typeface="Arial"/>
              </a:rPr>
              <a:t>Work order or maintenance ticket will be closed once tenant and Garrison Housing Office signs off stating that the work was completed.</a:t>
            </a:r>
          </a:p>
          <a:p>
            <a:pPr marL="285750" indent="-285750">
              <a:spcBef>
                <a:spcPts val="600"/>
              </a:spcBef>
              <a:spcAft>
                <a:spcPts val="600"/>
              </a:spcAft>
              <a:buFont typeface="Wingdings"/>
              <a:buChar char="§"/>
            </a:pPr>
            <a:r>
              <a:rPr lang="en-US" sz="1500" b="1">
                <a:ea typeface="+mn-lt"/>
                <a:cs typeface="+mn-lt"/>
              </a:rPr>
              <a:t>Important to contact The Parks at Monterey Bay to report maintenance issues right away.</a:t>
            </a:r>
            <a:endParaRPr lang="en-US" sz="1500" b="1">
              <a:cs typeface="Arial"/>
            </a:endParaRPr>
          </a:p>
          <a:p>
            <a:pPr marL="285750" indent="-285750">
              <a:spcBef>
                <a:spcPts val="600"/>
              </a:spcBef>
              <a:spcAft>
                <a:spcPts val="600"/>
              </a:spcAft>
              <a:buFont typeface="Wingdings"/>
              <a:buChar char="§"/>
            </a:pPr>
            <a:r>
              <a:rPr lang="en-US" sz="1500" b="1">
                <a:ea typeface="+mn-lt"/>
                <a:cs typeface="+mn-lt"/>
              </a:rPr>
              <a:t>Contact The Parks at Monterey Bay to report emergency, urgent, routine work orders, trouble calls, safety concerns, or resident compliance issues.</a:t>
            </a:r>
            <a:endParaRPr lang="en-US" sz="1500" b="1">
              <a:cs typeface="Arial"/>
            </a:endParaRPr>
          </a:p>
          <a:p>
            <a:pPr marL="285750" indent="-285750">
              <a:spcBef>
                <a:spcPts val="600"/>
              </a:spcBef>
              <a:spcAft>
                <a:spcPts val="600"/>
              </a:spcAft>
              <a:buFont typeface="Wingdings"/>
              <a:buChar char="§"/>
            </a:pPr>
            <a:endParaRPr lang="en-US" sz="1600">
              <a:cs typeface="Arial"/>
            </a:endParaRPr>
          </a:p>
          <a:p>
            <a:pPr marL="285750" indent="-285750">
              <a:spcBef>
                <a:spcPts val="600"/>
              </a:spcBef>
              <a:spcAft>
                <a:spcPts val="600"/>
              </a:spcAft>
              <a:buFont typeface="Wingdings"/>
              <a:buChar char="§"/>
            </a:pPr>
            <a:endParaRPr lang="en-US" sz="1700">
              <a:latin typeface="Arial" panose="020B0604020202020204"/>
              <a:cs typeface="Arial"/>
            </a:endParaRPr>
          </a:p>
          <a:p>
            <a:pPr marL="285750" indent="-285750">
              <a:spcBef>
                <a:spcPts val="600"/>
              </a:spcBef>
              <a:spcAft>
                <a:spcPts val="600"/>
              </a:spcAft>
              <a:buFont typeface="Wingdings" panose="05000000000000000000" pitchFamily="2" charset="2"/>
              <a:buChar char="§"/>
            </a:pPr>
            <a:endParaRPr lang="en-US">
              <a:latin typeface="Arial" panose="020B0604020202020204"/>
              <a:cs typeface="Arial"/>
            </a:endParaRPr>
          </a:p>
          <a:p>
            <a:pPr marL="914400">
              <a:spcBef>
                <a:spcPts val="600"/>
              </a:spcBef>
              <a:spcAft>
                <a:spcPts val="600"/>
              </a:spcAft>
            </a:pPr>
            <a:r>
              <a:rPr lang="en-US" sz="1600">
                <a:latin typeface="Wingdings"/>
                <a:sym typeface="Wingdings"/>
              </a:rPr>
              <a:t>§</a:t>
            </a:r>
            <a:endParaRPr lang="en-US" sz="1600">
              <a:latin typeface="Arial"/>
              <a:cs typeface="Arial"/>
            </a:endParaRPr>
          </a:p>
          <a:p>
            <a:pPr marL="1200150" lvl="2" indent="-285750">
              <a:spcBef>
                <a:spcPts val="600"/>
              </a:spcBef>
              <a:spcAft>
                <a:spcPts val="600"/>
              </a:spcAft>
              <a:buFont typeface="Wingdings" panose="05000000000000000000" pitchFamily="2" charset="2"/>
              <a:buChar char="§"/>
            </a:pPr>
            <a:r>
              <a:rPr lang="en-US" sz="1600">
                <a:latin typeface=" Arial"/>
              </a:rPr>
              <a:t>In person at the management offices</a:t>
            </a:r>
          </a:p>
          <a:p>
            <a:pPr marL="742950" lvl="1" indent="-285750">
              <a:spcBef>
                <a:spcPts val="600"/>
              </a:spcBef>
              <a:spcAft>
                <a:spcPts val="600"/>
              </a:spcAft>
              <a:buFont typeface="Wingdings" panose="05000000000000000000" pitchFamily="2" charset="2"/>
              <a:buChar char="§"/>
            </a:pPr>
            <a:r>
              <a:rPr lang="en-US" sz="1600">
                <a:latin typeface=" Arial"/>
              </a:rPr>
              <a:t>Residents may review or track work orders in the Resident Portal/Mobile App.</a:t>
            </a:r>
          </a:p>
          <a:p>
            <a:pPr marL="742950" lvl="1" indent="-285750">
              <a:spcBef>
                <a:spcPts val="600"/>
              </a:spcBef>
              <a:spcAft>
                <a:spcPts val="600"/>
              </a:spcAft>
              <a:buFont typeface="Wingdings" panose="05000000000000000000" pitchFamily="2" charset="2"/>
              <a:buChar char="§"/>
            </a:pPr>
            <a:r>
              <a:rPr lang="en-US" sz="1600">
                <a:latin typeface=" Arial"/>
              </a:rPr>
              <a:t>Work orders are classified as follows:</a:t>
            </a:r>
          </a:p>
          <a:p>
            <a:pPr marL="1200150" lvl="2" indent="-285750">
              <a:spcBef>
                <a:spcPts val="600"/>
              </a:spcBef>
              <a:spcAft>
                <a:spcPts val="600"/>
              </a:spcAft>
              <a:buFont typeface="Wingdings" panose="05000000000000000000" pitchFamily="2" charset="2"/>
              <a:buChar char="§"/>
            </a:pPr>
            <a:r>
              <a:rPr lang="en-US" sz="1600" b="1" i="1">
                <a:latin typeface=" Arial"/>
              </a:rPr>
              <a:t>Emergency</a:t>
            </a:r>
            <a:r>
              <a:rPr lang="en-US" sz="1600">
                <a:latin typeface=" Arial"/>
              </a:rPr>
              <a:t>:  situations which threaten life, health, or safety such as fire, electrical hazards, gas leaks, carbon monoxide alarms, sewage backup, flooding/water leaking through the walls/ceiling, mold, significant property damage, etc.</a:t>
            </a:r>
          </a:p>
          <a:p>
            <a:pPr marL="1200150" lvl="2" indent="-285750">
              <a:spcBef>
                <a:spcPts val="600"/>
              </a:spcBef>
              <a:spcAft>
                <a:spcPts val="600"/>
              </a:spcAft>
              <a:buFont typeface="Wingdings" panose="05000000000000000000" pitchFamily="2" charset="2"/>
              <a:buChar char="§"/>
            </a:pPr>
            <a:endParaRPr lang="en-US" sz="1600">
              <a:latin typeface=" Arial"/>
            </a:endParaRPr>
          </a:p>
          <a:p>
            <a:pPr>
              <a:spcBef>
                <a:spcPts val="600"/>
              </a:spcBef>
              <a:spcAft>
                <a:spcPts val="600"/>
              </a:spcAft>
            </a:pPr>
            <a:endParaRPr lang="en-US" sz="1600">
              <a:solidFill>
                <a:srgbClr val="FF0000"/>
              </a:solidFill>
              <a:latin typeface=" Arial"/>
            </a:endParaRPr>
          </a:p>
        </p:txBody>
      </p:sp>
      <p:sp>
        <p:nvSpPr>
          <p:cNvPr id="5" name="Title 6">
            <a:extLst>
              <a:ext uri="{FF2B5EF4-FFF2-40B4-BE49-F238E27FC236}">
                <a16:creationId xmlns:a16="http://schemas.microsoft.com/office/drawing/2014/main" id="{F39E13AC-E489-9480-E437-6A76F3231333}"/>
              </a:ext>
            </a:extLst>
          </p:cNvPr>
          <p:cNvSpPr txBox="1">
            <a:spLocks/>
          </p:cNvSpPr>
          <p:nvPr/>
        </p:nvSpPr>
        <p:spPr>
          <a:xfrm>
            <a:off x="2120666" y="65323"/>
            <a:ext cx="6976199" cy="647531"/>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r"/>
            <a:r>
              <a:rPr lang="en-US" sz="3200" dirty="0"/>
              <a:t>Work Order Process</a:t>
            </a:r>
          </a:p>
        </p:txBody>
      </p:sp>
    </p:spTree>
    <p:extLst>
      <p:ext uri="{BB962C8B-B14F-4D97-AF65-F5344CB8AC3E}">
        <p14:creationId xmlns:p14="http://schemas.microsoft.com/office/powerpoint/2010/main" val="420431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29F0-8172-BB67-03FA-3FB04C504DAD}"/>
              </a:ext>
            </a:extLst>
          </p:cNvPr>
          <p:cNvSpPr>
            <a:spLocks noGrp="1"/>
          </p:cNvSpPr>
          <p:nvPr>
            <p:ph type="title"/>
          </p:nvPr>
        </p:nvSpPr>
        <p:spPr/>
        <p:txBody>
          <a:bodyPr/>
          <a:lstStyle/>
          <a:p>
            <a:r>
              <a:rPr lang="en-US" dirty="0"/>
              <a:t>Types of Service Calls</a:t>
            </a:r>
          </a:p>
        </p:txBody>
      </p:sp>
      <p:graphicFrame>
        <p:nvGraphicFramePr>
          <p:cNvPr id="6" name="Table 5">
            <a:extLst>
              <a:ext uri="{FF2B5EF4-FFF2-40B4-BE49-F238E27FC236}">
                <a16:creationId xmlns:a16="http://schemas.microsoft.com/office/drawing/2014/main" id="{36D16880-BE49-B552-4528-BA407CF68B2C}"/>
              </a:ext>
            </a:extLst>
          </p:cNvPr>
          <p:cNvGraphicFramePr>
            <a:graphicFrameLocks noGrp="1"/>
          </p:cNvGraphicFramePr>
          <p:nvPr>
            <p:extLst>
              <p:ext uri="{D42A27DB-BD31-4B8C-83A1-F6EECF244321}">
                <p14:modId xmlns:p14="http://schemas.microsoft.com/office/powerpoint/2010/main" val="319291354"/>
              </p:ext>
            </p:extLst>
          </p:nvPr>
        </p:nvGraphicFramePr>
        <p:xfrm>
          <a:off x="508117" y="918904"/>
          <a:ext cx="8127765" cy="4087660"/>
        </p:xfrm>
        <a:graphic>
          <a:graphicData uri="http://schemas.openxmlformats.org/drawingml/2006/table">
            <a:tbl>
              <a:tblPr firstRow="1" bandRow="1"/>
              <a:tblGrid>
                <a:gridCol w="2971800">
                  <a:extLst>
                    <a:ext uri="{9D8B030D-6E8A-4147-A177-3AD203B41FA5}">
                      <a16:colId xmlns:a16="http://schemas.microsoft.com/office/drawing/2014/main" val="2713583426"/>
                    </a:ext>
                  </a:extLst>
                </a:gridCol>
                <a:gridCol w="2743200">
                  <a:extLst>
                    <a:ext uri="{9D8B030D-6E8A-4147-A177-3AD203B41FA5}">
                      <a16:colId xmlns:a16="http://schemas.microsoft.com/office/drawing/2014/main" val="4113031791"/>
                    </a:ext>
                  </a:extLst>
                </a:gridCol>
                <a:gridCol w="2412765">
                  <a:extLst>
                    <a:ext uri="{9D8B030D-6E8A-4147-A177-3AD203B41FA5}">
                      <a16:colId xmlns:a16="http://schemas.microsoft.com/office/drawing/2014/main" val="1977811162"/>
                    </a:ext>
                  </a:extLst>
                </a:gridCol>
              </a:tblGrid>
              <a:tr h="3995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600" dirty="0">
                          <a:latin typeface="Arial" panose="020B0604020202020204" pitchFamily="34" charset="0"/>
                          <a:cs typeface="Arial" panose="020B0604020202020204" pitchFamily="34" charset="0"/>
                        </a:rPr>
                        <a:t>Types of Service Calls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600" dirty="0">
                          <a:latin typeface="Arial" panose="020B0604020202020204" pitchFamily="34" charset="0"/>
                          <a:cs typeface="Arial" panose="020B0604020202020204" pitchFamily="34" charset="0"/>
                        </a:rPr>
                        <a:t>Examples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600" dirty="0">
                          <a:latin typeface="Arial" panose="020B0604020202020204" pitchFamily="34" charset="0"/>
                          <a:cs typeface="Arial" panose="020B0604020202020204" pitchFamily="34" charset="0"/>
                        </a:rPr>
                        <a:t>Response Time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3540789753"/>
                  </a:ext>
                </a:extLst>
              </a:tr>
              <a:tr h="151535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a:latin typeface="Arial" panose="020B0604020202020204" pitchFamily="34" charset="0"/>
                          <a:cs typeface="Arial" panose="020B0604020202020204" pitchFamily="34" charset="0"/>
                        </a:rPr>
                        <a:t>Emergency</a:t>
                      </a:r>
                    </a:p>
                    <a:p>
                      <a:pPr marL="285750" indent="-112713">
                        <a:buFont typeface="Arial" panose="020B0604020202020204" pitchFamily="34" charset="0"/>
                        <a:buChar char="•"/>
                      </a:pPr>
                      <a:r>
                        <a:rPr lang="en-US" sz="1600" dirty="0">
                          <a:latin typeface="Arial" panose="020B0604020202020204" pitchFamily="34" charset="0"/>
                          <a:cs typeface="Arial" panose="020B0604020202020204" pitchFamily="34" charset="0"/>
                        </a:rPr>
                        <a:t>Critical safety, life threatening issues</a:t>
                      </a:r>
                    </a:p>
                    <a:p>
                      <a:pPr marL="285750" indent="-112713">
                        <a:buFont typeface="Arial" panose="020B0604020202020204" pitchFamily="34" charset="0"/>
                        <a:buChar char="•"/>
                      </a:pPr>
                      <a:r>
                        <a:rPr lang="en-US" sz="1600" dirty="0">
                          <a:latin typeface="Arial" panose="020B0604020202020204" pitchFamily="34" charset="0"/>
                          <a:cs typeface="Arial" panose="020B0604020202020204" pitchFamily="34" charset="0"/>
                        </a:rPr>
                        <a:t>Resident with a medical requirement for stable temp levels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a:latin typeface="Arial" panose="020B0604020202020204" pitchFamily="34" charset="0"/>
                          <a:cs typeface="Arial" panose="020B0604020202020204" pitchFamily="34" charset="0"/>
                        </a:rPr>
                        <a:t>Gas leaks, fire, power outage, sewage back-up, flood, only toilet inoperable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85750" indent="-112713">
                        <a:buFont typeface="Arial" panose="020B0604020202020204" pitchFamily="34" charset="0"/>
                        <a:buChar char="•"/>
                      </a:pPr>
                      <a:r>
                        <a:rPr lang="en-US" sz="1600" b="1" dirty="0">
                          <a:solidFill>
                            <a:srgbClr val="FF0000"/>
                          </a:solidFill>
                          <a:latin typeface="Arial" panose="020B0604020202020204" pitchFamily="34" charset="0"/>
                          <a:cs typeface="Arial" panose="020B0604020202020204" pitchFamily="34" charset="0"/>
                        </a:rPr>
                        <a:t>01 hour response</a:t>
                      </a:r>
                    </a:p>
                    <a:p>
                      <a:pPr marL="285750" indent="-112713">
                        <a:buFont typeface="Arial" panose="020B0604020202020204" pitchFamily="34" charset="0"/>
                        <a:buChar char="•"/>
                      </a:pPr>
                      <a:r>
                        <a:rPr lang="en-US" sz="1600" b="1" dirty="0">
                          <a:solidFill>
                            <a:srgbClr val="FF0000"/>
                          </a:solidFill>
                          <a:latin typeface="Arial" panose="020B0604020202020204" pitchFamily="34" charset="0"/>
                          <a:cs typeface="Arial" panose="020B0604020202020204" pitchFamily="34" charset="0"/>
                        </a:rPr>
                        <a:t>Available 24/7/365</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905155325"/>
                  </a:ext>
                </a:extLst>
              </a:tr>
              <a:tr h="3995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a:latin typeface="Arial" panose="020B0604020202020204" pitchFamily="34" charset="0"/>
                          <a:cs typeface="Arial" panose="020B0604020202020204" pitchFamily="34" charset="0"/>
                        </a:rPr>
                        <a:t>Urgent</a:t>
                      </a:r>
                    </a:p>
                    <a:p>
                      <a:pPr marL="285750" indent="-112713">
                        <a:buFont typeface="Arial" panose="020B0604020202020204" pitchFamily="34" charset="0"/>
                        <a:buChar char="•"/>
                      </a:pPr>
                      <a:r>
                        <a:rPr lang="en-US" sz="1600" dirty="0">
                          <a:latin typeface="Arial" panose="020B0604020202020204" pitchFamily="34" charset="0"/>
                          <a:cs typeface="Arial" panose="020B0604020202020204" pitchFamily="34" charset="0"/>
                        </a:rPr>
                        <a:t>Habitability Issue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a:latin typeface="Arial" panose="020B0604020202020204" pitchFamily="34" charset="0"/>
                          <a:cs typeface="Arial" panose="020B0604020202020204" pitchFamily="34" charset="0"/>
                        </a:rPr>
                        <a:t>Broken window, garage door inoperable, kitchen sink back-up, light-fixtures not working, Refrigerator inoperable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85750" indent="-112713">
                        <a:buFont typeface="Arial" panose="020B0604020202020204" pitchFamily="34" charset="0"/>
                        <a:buChar char="•"/>
                      </a:pPr>
                      <a:r>
                        <a:rPr lang="en-US" sz="1600" b="1" dirty="0">
                          <a:solidFill>
                            <a:srgbClr val="FF0000"/>
                          </a:solidFill>
                          <a:latin typeface="Arial" panose="020B0604020202020204" pitchFamily="34" charset="0"/>
                          <a:cs typeface="Arial" panose="020B0604020202020204" pitchFamily="34" charset="0"/>
                        </a:rPr>
                        <a:t>04 hours initial response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581859320"/>
                  </a:ext>
                </a:extLst>
              </a:tr>
              <a:tr h="3995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a:latin typeface="Arial" panose="020B0604020202020204" pitchFamily="34" charset="0"/>
                          <a:cs typeface="Arial" panose="020B0604020202020204" pitchFamily="34" charset="0"/>
                        </a:rPr>
                        <a:t>Routine</a:t>
                      </a:r>
                    </a:p>
                    <a:p>
                      <a:pPr marL="285750" indent="-112713">
                        <a:buFont typeface="Arial" panose="020B0604020202020204" pitchFamily="34" charset="0"/>
                        <a:buChar char="•"/>
                      </a:pPr>
                      <a:r>
                        <a:rPr lang="en-US" sz="1600" dirty="0">
                          <a:latin typeface="Arial" panose="020B0604020202020204" pitchFamily="34" charset="0"/>
                          <a:cs typeface="Arial" panose="020B0604020202020204" pitchFamily="34" charset="0"/>
                        </a:rPr>
                        <a:t>Convenience</a:t>
                      </a:r>
                    </a:p>
                    <a:p>
                      <a:pPr marL="285750" indent="-112713">
                        <a:buFont typeface="Arial" panose="020B0604020202020204" pitchFamily="34" charset="0"/>
                        <a:buChar char="•"/>
                      </a:pPr>
                      <a:r>
                        <a:rPr lang="en-US" sz="1600" dirty="0">
                          <a:latin typeface="Arial" panose="020B0604020202020204" pitchFamily="34" charset="0"/>
                          <a:cs typeface="Arial" panose="020B0604020202020204" pitchFamily="34" charset="0"/>
                        </a:rPr>
                        <a:t>Unit care issues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a:latin typeface="Arial" panose="020B0604020202020204" pitchFamily="34" charset="0"/>
                          <a:cs typeface="Arial" panose="020B0604020202020204" pitchFamily="34" charset="0"/>
                        </a:rPr>
                        <a:t>Single burner inoperable, repair screens, light bulb replacement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85750" indent="-112713">
                        <a:buFont typeface="Arial" panose="020B0604020202020204" pitchFamily="34" charset="0"/>
                        <a:buChar char="•"/>
                      </a:pPr>
                      <a:r>
                        <a:rPr lang="en-US" sz="1600" b="1" dirty="0">
                          <a:solidFill>
                            <a:srgbClr val="FF0000"/>
                          </a:solidFill>
                          <a:latin typeface="Arial" panose="020B0604020202020204" pitchFamily="34" charset="0"/>
                          <a:cs typeface="Arial" panose="020B0604020202020204" pitchFamily="34" charset="0"/>
                        </a:rPr>
                        <a:t>72 hours initial response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222916431"/>
                  </a:ext>
                </a:extLst>
              </a:tr>
            </a:tbl>
          </a:graphicData>
        </a:graphic>
      </p:graphicFrame>
      <p:sp>
        <p:nvSpPr>
          <p:cNvPr id="7" name="TextBox 6">
            <a:extLst>
              <a:ext uri="{FF2B5EF4-FFF2-40B4-BE49-F238E27FC236}">
                <a16:creationId xmlns:a16="http://schemas.microsoft.com/office/drawing/2014/main" id="{277A8B6E-27B6-80D0-0486-78C84D19C0A3}"/>
              </a:ext>
            </a:extLst>
          </p:cNvPr>
          <p:cNvSpPr txBox="1"/>
          <p:nvPr/>
        </p:nvSpPr>
        <p:spPr>
          <a:xfrm>
            <a:off x="508117" y="5569764"/>
            <a:ext cx="5864691" cy="338554"/>
          </a:xfrm>
          <a:prstGeom prst="rect">
            <a:avLst/>
          </a:prstGeom>
          <a:noFill/>
        </p:spPr>
        <p:txBody>
          <a:bodyPr wrap="square" rtlCol="0">
            <a:spAutoFit/>
          </a:bodyPr>
          <a:lstStyle/>
          <a:p>
            <a:r>
              <a:rPr lang="en-US" sz="1600" dirty="0"/>
              <a:t>*Depending on parts</a:t>
            </a:r>
          </a:p>
        </p:txBody>
      </p:sp>
    </p:spTree>
    <p:extLst>
      <p:ext uri="{BB962C8B-B14F-4D97-AF65-F5344CB8AC3E}">
        <p14:creationId xmlns:p14="http://schemas.microsoft.com/office/powerpoint/2010/main" val="215862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358A9663-5F78-8997-B1B1-D2BE7C39CEBF}"/>
              </a:ext>
            </a:extLst>
          </p:cNvPr>
          <p:cNvSpPr txBox="1">
            <a:spLocks/>
          </p:cNvSpPr>
          <p:nvPr/>
        </p:nvSpPr>
        <p:spPr>
          <a:xfrm>
            <a:off x="2120666" y="67152"/>
            <a:ext cx="6976199" cy="647531"/>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r"/>
            <a:r>
              <a:rPr lang="en-US" sz="3200"/>
              <a:t>Informal Dispute Resolution</a:t>
            </a:r>
          </a:p>
        </p:txBody>
      </p:sp>
      <p:sp>
        <p:nvSpPr>
          <p:cNvPr id="4" name="object 2">
            <a:extLst>
              <a:ext uri="{FF2B5EF4-FFF2-40B4-BE49-F238E27FC236}">
                <a16:creationId xmlns:a16="http://schemas.microsoft.com/office/drawing/2014/main" id="{DF4C1849-3DDD-D81E-F6F5-8EE19827EC99}"/>
              </a:ext>
            </a:extLst>
          </p:cNvPr>
          <p:cNvSpPr txBox="1"/>
          <p:nvPr/>
        </p:nvSpPr>
        <p:spPr>
          <a:xfrm>
            <a:off x="426523" y="1390903"/>
            <a:ext cx="8289905" cy="4941908"/>
          </a:xfrm>
          <a:prstGeom prst="rect">
            <a:avLst/>
          </a:prstGeom>
          <a:noFill/>
          <a:ln cap="flat">
            <a:noFill/>
          </a:ln>
        </p:spPr>
        <p:txBody>
          <a:bodyPr vert="horz" wrap="square" lIns="0" tIns="13331" rIns="0" bIns="0" anchor="t" anchorCtr="0" compatLnSpc="1">
            <a:noAutofit/>
          </a:bodyPr>
          <a:lstStyle/>
          <a:p>
            <a:pPr marL="468630" marR="5080" lvl="0" indent="-457200" algn="l" defTabSz="914400" rtl="0" fontAlgn="auto" hangingPunct="1">
              <a:lnSpc>
                <a:spcPct val="100000"/>
              </a:lnSpc>
              <a:spcBef>
                <a:spcPts val="105"/>
              </a:spcBef>
              <a:spcAft>
                <a:spcPts val="0"/>
              </a:spcAft>
              <a:buSzPct val="100000"/>
              <a:buFont typeface="Arial" pitchFamily="34"/>
              <a:buChar char="•"/>
              <a:tabLst>
                <a:tab pos="469260" algn="l"/>
                <a:tab pos="469890" algn="l"/>
              </a:tabLst>
              <a:defRPr sz="1800" b="0" i="0" u="none" strike="noStrike" kern="0" cap="none" spc="0" baseline="0">
                <a:solidFill>
                  <a:srgbClr val="000000"/>
                </a:solidFill>
                <a:uFillTx/>
              </a:defRPr>
            </a:pPr>
            <a:r>
              <a:rPr lang="en-US" sz="1500" b="1" i="0" u="none" strike="noStrike" kern="1200" cap="none" spc="-5" baseline="0">
                <a:solidFill>
                  <a:srgbClr val="000000"/>
                </a:solidFill>
                <a:uFillTx/>
                <a:latin typeface="Arial"/>
                <a:cs typeface="Arial"/>
              </a:rPr>
              <a:t>The </a:t>
            </a:r>
            <a:r>
              <a:rPr lang="en-US" sz="1500" b="1" i="1" u="none" strike="noStrike" kern="1200" cap="none" spc="-5" baseline="0">
                <a:solidFill>
                  <a:srgbClr val="000000"/>
                </a:solidFill>
                <a:uFillTx/>
                <a:latin typeface="Arial"/>
                <a:cs typeface="Arial"/>
              </a:rPr>
              <a:t>informal dispute resolution process </a:t>
            </a:r>
            <a:r>
              <a:rPr lang="en-US" sz="1500" b="1" i="0" u="none" strike="noStrike" kern="1200" cap="none" spc="0" baseline="0">
                <a:solidFill>
                  <a:srgbClr val="000000"/>
                </a:solidFill>
                <a:uFillTx/>
                <a:latin typeface="Arial"/>
                <a:cs typeface="Arial"/>
              </a:rPr>
              <a:t>is a </a:t>
            </a:r>
            <a:r>
              <a:rPr lang="en-US" sz="1500" b="1" i="0" u="none" strike="noStrike" kern="1200" cap="none" spc="-5" baseline="0">
                <a:solidFill>
                  <a:srgbClr val="000000"/>
                </a:solidFill>
                <a:uFillTx/>
                <a:latin typeface="Arial"/>
                <a:cs typeface="Arial"/>
              </a:rPr>
              <a:t>measured approach intended </a:t>
            </a:r>
            <a:r>
              <a:rPr lang="en-US" sz="1500" b="1" i="0" u="none" strike="noStrike" kern="1200" cap="none" spc="0" baseline="0">
                <a:solidFill>
                  <a:srgbClr val="000000"/>
                </a:solidFill>
                <a:uFillTx/>
                <a:latin typeface="Arial"/>
                <a:cs typeface="Arial"/>
              </a:rPr>
              <a:t>to </a:t>
            </a:r>
            <a:r>
              <a:rPr lang="en-US" sz="1500" b="1" i="0" u="none" strike="noStrike" kern="1200" cap="none" spc="-5" baseline="0">
                <a:solidFill>
                  <a:srgbClr val="000000"/>
                </a:solidFill>
                <a:uFillTx/>
                <a:latin typeface="Arial"/>
                <a:cs typeface="Arial"/>
              </a:rPr>
              <a:t>resolve </a:t>
            </a:r>
            <a:r>
              <a:rPr lang="en-US" sz="1500" b="1" i="0" u="none" strike="noStrike" kern="1200" cap="none" spc="0" baseline="0">
                <a:solidFill>
                  <a:srgbClr val="000000"/>
                </a:solidFill>
                <a:uFillTx/>
                <a:latin typeface="Arial"/>
                <a:cs typeface="Arial"/>
              </a:rPr>
              <a:t>disputes </a:t>
            </a:r>
            <a:r>
              <a:rPr lang="en-US" sz="1500" b="1" i="0" u="none" strike="noStrike" kern="1200" cap="none" spc="-5" baseline="0">
                <a:solidFill>
                  <a:srgbClr val="000000"/>
                </a:solidFill>
                <a:uFillTx/>
                <a:latin typeface="Arial"/>
                <a:cs typeface="Arial"/>
              </a:rPr>
              <a:t>at </a:t>
            </a:r>
            <a:r>
              <a:rPr lang="en-US" sz="1500" b="1" i="0" u="none" strike="noStrike" kern="1200" cap="none" spc="0" baseline="0">
                <a:solidFill>
                  <a:srgbClr val="000000"/>
                </a:solidFill>
                <a:uFillTx/>
                <a:latin typeface="Arial"/>
                <a:cs typeface="Arial"/>
              </a:rPr>
              <a:t>the </a:t>
            </a:r>
            <a:r>
              <a:rPr lang="en-US" sz="1500" b="1" i="0" u="none" strike="noStrike" kern="1200" cap="none" spc="-375"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garrison </a:t>
            </a:r>
            <a:r>
              <a:rPr lang="en-US" sz="1500" b="1" i="0" u="none" strike="noStrike" kern="1200" cap="none" spc="-5" baseline="0">
                <a:solidFill>
                  <a:srgbClr val="000000"/>
                </a:solidFill>
                <a:uFillTx/>
                <a:latin typeface="Arial"/>
                <a:cs typeface="Arial"/>
              </a:rPr>
              <a:t>level </a:t>
            </a:r>
            <a:r>
              <a:rPr lang="en-US" sz="1500" b="1" i="0" u="none" strike="noStrike" kern="1200" cap="none" spc="0" baseline="0">
                <a:solidFill>
                  <a:srgbClr val="000000"/>
                </a:solidFill>
                <a:uFillTx/>
                <a:latin typeface="Arial"/>
                <a:cs typeface="Arial"/>
              </a:rPr>
              <a:t>that </a:t>
            </a:r>
            <a:r>
              <a:rPr lang="en-US" sz="1500" b="1" i="0" u="none" strike="noStrike" kern="1200" cap="none" spc="-5" baseline="0">
                <a:solidFill>
                  <a:srgbClr val="000000"/>
                </a:solidFill>
                <a:uFillTx/>
                <a:latin typeface="Arial"/>
                <a:cs typeface="Arial"/>
              </a:rPr>
              <a:t>may be </a:t>
            </a:r>
            <a:r>
              <a:rPr lang="en-US" sz="1500" b="1" i="0" u="none" strike="noStrike" kern="1200" cap="none" spc="0" baseline="0">
                <a:solidFill>
                  <a:srgbClr val="000000"/>
                </a:solidFill>
                <a:uFillTx/>
                <a:latin typeface="Arial"/>
                <a:cs typeface="Arial"/>
              </a:rPr>
              <a:t>used to </a:t>
            </a:r>
            <a:r>
              <a:rPr lang="en-US" sz="1500" b="1" i="0" u="none" strike="noStrike" kern="1200" cap="none" spc="-5" baseline="0">
                <a:solidFill>
                  <a:srgbClr val="000000"/>
                </a:solidFill>
                <a:uFillTx/>
                <a:latin typeface="Arial"/>
                <a:cs typeface="Arial"/>
              </a:rPr>
              <a:t>resolve </a:t>
            </a:r>
            <a:r>
              <a:rPr lang="en-US" sz="1500" b="1" i="0" u="none" strike="noStrike" kern="1200" cap="none" spc="0" baseline="0">
                <a:solidFill>
                  <a:srgbClr val="000000"/>
                </a:solidFill>
                <a:uFillTx/>
                <a:latin typeface="Arial"/>
                <a:cs typeface="Arial"/>
              </a:rPr>
              <a:t>disputes </a:t>
            </a:r>
            <a:r>
              <a:rPr lang="en-US" sz="1500" b="1" i="0" u="none" strike="noStrike" kern="1200" cap="none" spc="-5" baseline="0">
                <a:solidFill>
                  <a:srgbClr val="000000"/>
                </a:solidFill>
                <a:uFillTx/>
                <a:latin typeface="Arial"/>
                <a:cs typeface="Arial"/>
              </a:rPr>
              <a:t>pertaining </a:t>
            </a:r>
            <a:r>
              <a:rPr lang="en-US" sz="1500" b="1" i="0" u="none" strike="noStrike" kern="1200" cap="none" spc="0" baseline="0">
                <a:solidFill>
                  <a:srgbClr val="000000"/>
                </a:solidFill>
                <a:uFillTx/>
                <a:latin typeface="Arial"/>
                <a:cs typeface="Arial"/>
              </a:rPr>
              <a:t>to the lease </a:t>
            </a:r>
            <a:r>
              <a:rPr lang="en-US" sz="1500" b="1" i="0" u="none" strike="noStrike" kern="1200" cap="none" spc="-5" baseline="0">
                <a:solidFill>
                  <a:srgbClr val="000000"/>
                </a:solidFill>
                <a:uFillTx/>
                <a:latin typeface="Arial"/>
                <a:cs typeface="Arial"/>
              </a:rPr>
              <a:t>as well as </a:t>
            </a:r>
            <a:r>
              <a:rPr lang="en-US" sz="1500" b="1" i="0" u="none" strike="noStrike" kern="1200" cap="none" spc="0" baseline="0">
                <a:solidFill>
                  <a:srgbClr val="000000"/>
                </a:solidFill>
                <a:uFillTx/>
                <a:latin typeface="Arial"/>
                <a:cs typeface="Arial"/>
              </a:rPr>
              <a:t>issues </a:t>
            </a:r>
            <a:r>
              <a:rPr lang="en-US" sz="1500" b="1" i="0" u="none" strike="noStrike" kern="1200" cap="none" spc="5"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that fall outside the specific </a:t>
            </a:r>
            <a:r>
              <a:rPr lang="en-US" sz="1500" b="1" i="0" u="none" strike="noStrike" kern="1200" cap="none" spc="-5" baseline="0">
                <a:solidFill>
                  <a:srgbClr val="000000"/>
                </a:solidFill>
                <a:uFillTx/>
                <a:latin typeface="Arial"/>
                <a:cs typeface="Arial"/>
              </a:rPr>
              <a:t>parameters of </a:t>
            </a:r>
            <a:r>
              <a:rPr lang="en-US" sz="1500" b="1" i="0" u="none" strike="noStrike" kern="1200" cap="none" spc="0" baseline="0">
                <a:solidFill>
                  <a:srgbClr val="000000"/>
                </a:solidFill>
                <a:uFillTx/>
                <a:latin typeface="Arial"/>
                <a:cs typeface="Arial"/>
              </a:rPr>
              <a:t>the lease </a:t>
            </a:r>
            <a:r>
              <a:rPr lang="en-US" sz="1500" b="1" i="0" u="none" strike="noStrike" kern="1200" cap="none" spc="-5" baseline="0">
                <a:solidFill>
                  <a:srgbClr val="000000"/>
                </a:solidFill>
                <a:uFillTx/>
                <a:latin typeface="Arial"/>
                <a:cs typeface="Arial"/>
              </a:rPr>
              <a:t>document, </a:t>
            </a:r>
            <a:r>
              <a:rPr lang="en-US" sz="1500" b="1" i="0" u="none" strike="noStrike" kern="1200" cap="none" spc="0" baseline="0">
                <a:solidFill>
                  <a:srgbClr val="000000"/>
                </a:solidFill>
                <a:uFillTx/>
                <a:latin typeface="Arial"/>
                <a:cs typeface="Arial"/>
              </a:rPr>
              <a:t>such </a:t>
            </a:r>
            <a:r>
              <a:rPr lang="en-US" sz="1500" b="1" i="0" u="none" strike="noStrike" kern="1200" cap="none" spc="-5" baseline="0">
                <a:solidFill>
                  <a:srgbClr val="000000"/>
                </a:solidFill>
                <a:uFillTx/>
                <a:latin typeface="Arial"/>
                <a:cs typeface="Arial"/>
              </a:rPr>
              <a:t>as personal property </a:t>
            </a:r>
            <a:r>
              <a:rPr lang="en-US" sz="1500" b="1" i="0" u="none" strike="noStrike" kern="1200" cap="none" spc="0" baseline="0">
                <a:solidFill>
                  <a:srgbClr val="000000"/>
                </a:solidFill>
                <a:uFillTx/>
                <a:latin typeface="Arial"/>
                <a:cs typeface="Arial"/>
              </a:rPr>
              <a:t> claims</a:t>
            </a:r>
            <a:r>
              <a:rPr lang="en-US" sz="1500" b="1">
                <a:solidFill>
                  <a:srgbClr val="000000"/>
                </a:solidFill>
                <a:latin typeface="Arial"/>
                <a:cs typeface="Arial"/>
              </a:rPr>
              <a:t>.</a:t>
            </a:r>
            <a:endParaRPr lang="en-US" sz="1500" b="1">
              <a:latin typeface="Arial"/>
              <a:cs typeface="Arial"/>
            </a:endParaRPr>
          </a:p>
          <a:p>
            <a:pPr marL="468630" marR="457200" indent="-457200">
              <a:spcBef>
                <a:spcPts val="1200"/>
              </a:spcBef>
              <a:buSzPct val="100000"/>
              <a:buFont typeface="Arial" pitchFamily="34"/>
              <a:buChar char="•"/>
              <a:tabLst>
                <a:tab pos="469260" algn="l"/>
                <a:tab pos="469890" algn="l"/>
              </a:tabLst>
              <a:defRPr sz="1800" b="0" i="0" u="none" strike="noStrike" kern="0" cap="none" spc="0" baseline="0">
                <a:solidFill>
                  <a:srgbClr val="000000"/>
                </a:solidFill>
                <a:uFillTx/>
              </a:defRPr>
            </a:pPr>
            <a:r>
              <a:rPr lang="en-US" sz="1500" b="1" i="0" u="none" strike="noStrike" kern="1200" cap="none" spc="-5" baseline="0">
                <a:solidFill>
                  <a:srgbClr val="000000"/>
                </a:solidFill>
                <a:uFillTx/>
                <a:latin typeface="Arial"/>
                <a:cs typeface="Arial"/>
              </a:rPr>
              <a:t>The tenant may submit </a:t>
            </a:r>
            <a:r>
              <a:rPr lang="en-US" sz="1500" b="1" i="0" u="none" strike="noStrike" kern="1200" cap="none" spc="0" baseline="0">
                <a:solidFill>
                  <a:srgbClr val="000000"/>
                </a:solidFill>
                <a:uFillTx/>
                <a:latin typeface="Arial"/>
                <a:cs typeface="Arial"/>
              </a:rPr>
              <a:t>a </a:t>
            </a:r>
            <a:r>
              <a:rPr lang="en-US" sz="1500" b="1" i="0" u="none" strike="noStrike" kern="1200" cap="none" spc="-5" baseline="0">
                <a:solidFill>
                  <a:srgbClr val="000000"/>
                </a:solidFill>
                <a:uFillTx/>
                <a:latin typeface="Arial"/>
                <a:cs typeface="Arial"/>
              </a:rPr>
              <a:t>completed </a:t>
            </a:r>
            <a:r>
              <a:rPr lang="en-US" sz="1500" b="1" i="1" u="none" strike="noStrike" kern="1200" cap="none" spc="-5" baseline="0">
                <a:solidFill>
                  <a:srgbClr val="000000"/>
                </a:solidFill>
                <a:uFillTx/>
                <a:latin typeface="Arial"/>
                <a:cs typeface="Arial"/>
              </a:rPr>
              <a:t>informal dispute resolution </a:t>
            </a:r>
            <a:r>
              <a:rPr lang="en-US" sz="1500" b="1" i="0" u="none" strike="noStrike" kern="1200" cap="none" spc="-5" baseline="0">
                <a:solidFill>
                  <a:srgbClr val="000000"/>
                </a:solidFill>
                <a:uFillTx/>
                <a:latin typeface="Arial"/>
                <a:cs typeface="Arial"/>
              </a:rPr>
              <a:t>request </a:t>
            </a:r>
            <a:r>
              <a:rPr lang="en-US" sz="1500" b="1" i="0" u="none" strike="noStrike" kern="1200" cap="none" spc="0" baseline="0">
                <a:solidFill>
                  <a:srgbClr val="000000"/>
                </a:solidFill>
                <a:uFillTx/>
                <a:latin typeface="Arial"/>
                <a:cs typeface="Arial"/>
              </a:rPr>
              <a:t>form </a:t>
            </a:r>
            <a:r>
              <a:rPr lang="en-US" sz="1500" b="1" i="0" u="none" strike="noStrike" kern="1200" cap="none" spc="-5" baseline="0">
                <a:solidFill>
                  <a:srgbClr val="000000"/>
                </a:solidFill>
                <a:uFillTx/>
                <a:latin typeface="Arial"/>
                <a:cs typeface="Arial"/>
              </a:rPr>
              <a:t>with any</a:t>
            </a:r>
            <a:r>
              <a:rPr lang="en-US" sz="1500" b="1" spc="-5">
                <a:solidFill>
                  <a:srgbClr val="000000"/>
                </a:solidFill>
                <a:latin typeface="Arial"/>
                <a:cs typeface="Arial"/>
              </a:rPr>
              <a:t> </a:t>
            </a:r>
            <a:r>
              <a:rPr lang="en-US" sz="1500" b="1" i="0" u="none" strike="noStrike" kern="1200" cap="none" spc="-375"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do</a:t>
            </a:r>
            <a:r>
              <a:rPr lang="en-US" sz="1500" b="1" i="0" u="none" strike="noStrike" kern="1200" cap="none" spc="5" baseline="0">
                <a:solidFill>
                  <a:srgbClr val="000000"/>
                </a:solidFill>
                <a:uFillTx/>
                <a:latin typeface="Arial"/>
                <a:cs typeface="Arial"/>
              </a:rPr>
              <a:t>c</a:t>
            </a:r>
            <a:r>
              <a:rPr lang="en-US" sz="1500" b="1" i="0" u="none" strike="noStrike" kern="1200" cap="none" spc="-5" baseline="0">
                <a:solidFill>
                  <a:srgbClr val="000000"/>
                </a:solidFill>
                <a:uFillTx/>
                <a:latin typeface="Arial"/>
                <a:cs typeface="Arial"/>
              </a:rPr>
              <a:t>u</a:t>
            </a:r>
            <a:r>
              <a:rPr lang="en-US" sz="1500" b="1" i="0" u="none" strike="noStrike" kern="1200" cap="none" spc="-10" baseline="0">
                <a:solidFill>
                  <a:srgbClr val="000000"/>
                </a:solidFill>
                <a:uFillTx/>
                <a:latin typeface="Arial"/>
                <a:cs typeface="Arial"/>
              </a:rPr>
              <a:t>m</a:t>
            </a:r>
            <a:r>
              <a:rPr lang="en-US" sz="1500" b="1" i="0" u="none" strike="noStrike" kern="1200" cap="none" spc="-5" baseline="0">
                <a:solidFill>
                  <a:srgbClr val="000000"/>
                </a:solidFill>
                <a:uFillTx/>
                <a:latin typeface="Arial"/>
                <a:cs typeface="Arial"/>
              </a:rPr>
              <a:t>en</a:t>
            </a:r>
            <a:r>
              <a:rPr lang="en-US" sz="1500" b="1" i="0" u="none" strike="noStrike" kern="1200" cap="none" spc="-10" baseline="0">
                <a:solidFill>
                  <a:srgbClr val="000000"/>
                </a:solidFill>
                <a:uFillTx/>
                <a:latin typeface="Arial"/>
                <a:cs typeface="Arial"/>
              </a:rPr>
              <a:t>t</a:t>
            </a:r>
            <a:r>
              <a:rPr lang="en-US" sz="1500" b="1" i="0" u="none" strike="noStrike" kern="1200" cap="none" spc="0" baseline="0">
                <a:solidFill>
                  <a:srgbClr val="000000"/>
                </a:solidFill>
                <a:uFillTx/>
                <a:latin typeface="Arial"/>
                <a:cs typeface="Arial"/>
              </a:rPr>
              <a:t>s</a:t>
            </a:r>
            <a:r>
              <a:rPr lang="en-US" sz="1500" b="1" i="0" u="none" strike="noStrike" kern="1200" cap="none" spc="-35"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t</a:t>
            </a:r>
            <a:r>
              <a:rPr lang="en-US" sz="1500" b="1" i="0" u="none" strike="noStrike" kern="1200" cap="none" spc="-5" baseline="0">
                <a:solidFill>
                  <a:srgbClr val="000000"/>
                </a:solidFill>
                <a:uFillTx/>
                <a:latin typeface="Arial"/>
                <a:cs typeface="Arial"/>
              </a:rPr>
              <a:t>ha</a:t>
            </a:r>
            <a:r>
              <a:rPr lang="en-US" sz="1500" b="1" i="0" u="none" strike="noStrike" kern="1200" cap="none" spc="0" baseline="0">
                <a:solidFill>
                  <a:srgbClr val="000000"/>
                </a:solidFill>
                <a:uFillTx/>
                <a:latin typeface="Arial"/>
                <a:cs typeface="Arial"/>
              </a:rPr>
              <a:t>t</a:t>
            </a:r>
            <a:r>
              <a:rPr lang="en-US" sz="1500" b="1" i="0" u="none" strike="noStrike" kern="1200" cap="none" spc="-25"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s</a:t>
            </a:r>
            <a:r>
              <a:rPr lang="en-US" sz="1500" b="1" i="0" u="none" strike="noStrike" kern="1200" cap="none" spc="-5" baseline="0">
                <a:solidFill>
                  <a:srgbClr val="000000"/>
                </a:solidFill>
                <a:uFillTx/>
                <a:latin typeface="Arial"/>
                <a:cs typeface="Arial"/>
              </a:rPr>
              <a:t>uppo</a:t>
            </a:r>
            <a:r>
              <a:rPr lang="en-US" sz="1500" b="1" i="0" u="none" strike="noStrike" kern="1200" cap="none" spc="0" baseline="0">
                <a:solidFill>
                  <a:srgbClr val="000000"/>
                </a:solidFill>
                <a:uFillTx/>
                <a:latin typeface="Arial"/>
                <a:cs typeface="Arial"/>
              </a:rPr>
              <a:t>rt</a:t>
            </a:r>
            <a:r>
              <a:rPr lang="en-US" sz="1500" b="1" i="0" u="none" strike="noStrike" kern="1200" cap="none" spc="-40"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t</a:t>
            </a:r>
            <a:r>
              <a:rPr lang="en-US" sz="1500" b="1" i="0" u="none" strike="noStrike" kern="1200" cap="none" spc="-5" baseline="0">
                <a:solidFill>
                  <a:srgbClr val="000000"/>
                </a:solidFill>
                <a:uFillTx/>
                <a:latin typeface="Arial"/>
                <a:cs typeface="Arial"/>
              </a:rPr>
              <a:t>h</a:t>
            </a:r>
            <a:r>
              <a:rPr lang="en-US" sz="1500" b="1" i="0" u="none" strike="noStrike" kern="1200" cap="none" spc="0" baseline="0">
                <a:solidFill>
                  <a:srgbClr val="000000"/>
                </a:solidFill>
                <a:uFillTx/>
                <a:latin typeface="Arial"/>
                <a:cs typeface="Arial"/>
              </a:rPr>
              <a:t>e</a:t>
            </a:r>
            <a:r>
              <a:rPr lang="en-US" sz="1500" b="1" i="0" u="none" strike="noStrike" kern="1200" cap="none" spc="-20"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d</a:t>
            </a:r>
            <a:r>
              <a:rPr lang="en-US" sz="1500" b="1" i="0" u="none" strike="noStrike" kern="1200" cap="none" spc="0" baseline="0">
                <a:solidFill>
                  <a:srgbClr val="000000"/>
                </a:solidFill>
                <a:uFillTx/>
                <a:latin typeface="Arial"/>
                <a:cs typeface="Arial"/>
              </a:rPr>
              <a:t>i</a:t>
            </a:r>
            <a:r>
              <a:rPr lang="en-US" sz="1500" b="1" i="0" u="none" strike="noStrike" kern="1200" cap="none" spc="5" baseline="0">
                <a:solidFill>
                  <a:srgbClr val="000000"/>
                </a:solidFill>
                <a:uFillTx/>
                <a:latin typeface="Arial"/>
                <a:cs typeface="Arial"/>
              </a:rPr>
              <a:t>s</a:t>
            </a:r>
            <a:r>
              <a:rPr lang="en-US" sz="1500" b="1" i="0" u="none" strike="noStrike" kern="1200" cap="none" spc="-5" baseline="0">
                <a:solidFill>
                  <a:srgbClr val="000000"/>
                </a:solidFill>
                <a:uFillTx/>
                <a:latin typeface="Arial"/>
                <a:cs typeface="Arial"/>
              </a:rPr>
              <a:t>pu</a:t>
            </a:r>
            <a:r>
              <a:rPr lang="en-US" sz="1500" b="1" i="0" u="none" strike="noStrike" kern="1200" cap="none" spc="5" baseline="0">
                <a:solidFill>
                  <a:srgbClr val="000000"/>
                </a:solidFill>
                <a:uFillTx/>
                <a:latin typeface="Arial"/>
                <a:cs typeface="Arial"/>
              </a:rPr>
              <a:t>t</a:t>
            </a:r>
            <a:r>
              <a:rPr lang="en-US" sz="1500" b="1" i="0" u="none" strike="noStrike" kern="1200" cap="none" spc="0" baseline="0">
                <a:solidFill>
                  <a:srgbClr val="000000"/>
                </a:solidFill>
                <a:uFillTx/>
                <a:latin typeface="Arial"/>
                <a:cs typeface="Arial"/>
              </a:rPr>
              <a:t>e</a:t>
            </a:r>
            <a:r>
              <a:rPr lang="en-US" sz="1500" b="1" i="0" u="none" strike="noStrike" kern="1200" cap="none" spc="-45"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t</a:t>
            </a:r>
            <a:r>
              <a:rPr lang="en-US" sz="1500" b="1" i="0" u="none" strike="noStrike" kern="1200" cap="none" spc="0" baseline="0">
                <a:solidFill>
                  <a:srgbClr val="000000"/>
                </a:solidFill>
                <a:uFillTx/>
                <a:latin typeface="Arial"/>
                <a:cs typeface="Arial"/>
              </a:rPr>
              <a:t>o</a:t>
            </a:r>
            <a:r>
              <a:rPr lang="en-US" sz="1500" b="1" i="0" u="none" strike="noStrike" kern="1200" cap="none" spc="-20"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t</a:t>
            </a:r>
            <a:r>
              <a:rPr lang="en-US" sz="1500" b="1" i="0" u="none" strike="noStrike" kern="1200" cap="none" spc="-5" baseline="0">
                <a:solidFill>
                  <a:srgbClr val="000000"/>
                </a:solidFill>
                <a:uFillTx/>
                <a:latin typeface="Arial"/>
                <a:cs typeface="Arial"/>
              </a:rPr>
              <a:t>h</a:t>
            </a:r>
            <a:r>
              <a:rPr lang="en-US" sz="1500" b="1" i="0" u="none" strike="noStrike" kern="1200" cap="none" spc="0" baseline="0">
                <a:solidFill>
                  <a:srgbClr val="000000"/>
                </a:solidFill>
                <a:uFillTx/>
                <a:latin typeface="Arial"/>
                <a:cs typeface="Arial"/>
              </a:rPr>
              <a:t>e</a:t>
            </a:r>
            <a:r>
              <a:rPr lang="en-US" sz="1500" b="1" i="0" u="none" strike="noStrike" kern="1200" cap="none" spc="-105"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A</a:t>
            </a:r>
            <a:r>
              <a:rPr lang="en-US" sz="1500" b="1" i="0" u="none" strike="noStrike" kern="1200" cap="none" spc="-10" baseline="0">
                <a:solidFill>
                  <a:srgbClr val="000000"/>
                </a:solidFill>
                <a:uFillTx/>
                <a:latin typeface="Arial"/>
                <a:cs typeface="Arial"/>
              </a:rPr>
              <a:t>H</a:t>
            </a:r>
            <a:r>
              <a:rPr lang="en-US" sz="1500" b="1" i="0" u="none" strike="noStrike" kern="1200" cap="none" spc="-5" baseline="0">
                <a:solidFill>
                  <a:srgbClr val="000000"/>
                </a:solidFill>
                <a:uFillTx/>
                <a:latin typeface="Arial"/>
                <a:cs typeface="Arial"/>
              </a:rPr>
              <a:t>O</a:t>
            </a:r>
            <a:r>
              <a:rPr lang="en-US" sz="1500" b="1" i="0" u="none" strike="noStrike" kern="1200" cap="none" spc="0" baseline="0">
                <a:solidFill>
                  <a:srgbClr val="000000"/>
                </a:solidFill>
                <a:uFillTx/>
                <a:latin typeface="Arial"/>
                <a:cs typeface="Arial"/>
              </a:rPr>
              <a:t>.</a:t>
            </a:r>
          </a:p>
          <a:p>
            <a:pPr marL="754380" marR="194310" lvl="0" indent="-285750" algn="l" defTabSz="914400" rtl="0" fontAlgn="auto" hangingPunct="1">
              <a:lnSpc>
                <a:spcPct val="100000"/>
              </a:lnSpc>
              <a:spcBef>
                <a:spcPts val="1200"/>
              </a:spcBef>
              <a:spcAft>
                <a:spcPts val="0"/>
              </a:spcAft>
              <a:buSzPct val="100000"/>
              <a:buFont typeface="Courier New" pitchFamily="49"/>
              <a:buChar char="o"/>
              <a:tabLst/>
              <a:defRPr sz="1800" b="0" i="0" u="none" strike="noStrike" kern="0" cap="none" spc="0" baseline="0">
                <a:solidFill>
                  <a:srgbClr val="000000"/>
                </a:solidFill>
                <a:uFillTx/>
              </a:defRPr>
            </a:pPr>
            <a:r>
              <a:rPr lang="en-US" sz="1500" b="1" i="0" u="none" strike="noStrike" kern="1200" cap="none" spc="-5" baseline="0">
                <a:solidFill>
                  <a:srgbClr val="000000"/>
                </a:solidFill>
                <a:uFillTx/>
                <a:latin typeface="Arial"/>
                <a:cs typeface="Arial"/>
              </a:rPr>
              <a:t>An </a:t>
            </a:r>
            <a:r>
              <a:rPr lang="en-US" sz="1500" b="1" i="1" u="none" strike="noStrike" kern="1200" cap="none" spc="-5" baseline="0">
                <a:solidFill>
                  <a:srgbClr val="000000"/>
                </a:solidFill>
                <a:uFillTx/>
                <a:latin typeface="Arial"/>
                <a:cs typeface="Arial"/>
              </a:rPr>
              <a:t>informal</a:t>
            </a:r>
            <a:r>
              <a:rPr lang="en-US" sz="1500" b="1" i="1" u="none" strike="noStrike" kern="1200" cap="none" spc="-15" baseline="0">
                <a:solidFill>
                  <a:srgbClr val="000000"/>
                </a:solidFill>
                <a:uFillTx/>
                <a:latin typeface="Arial"/>
                <a:cs typeface="Arial"/>
              </a:rPr>
              <a:t> </a:t>
            </a:r>
            <a:r>
              <a:rPr lang="en-US" sz="1500" b="1" i="1" u="none" strike="noStrike" kern="1200" cap="none" spc="-5" baseline="0">
                <a:solidFill>
                  <a:srgbClr val="000000"/>
                </a:solidFill>
                <a:uFillTx/>
                <a:latin typeface="Arial"/>
                <a:cs typeface="Arial"/>
              </a:rPr>
              <a:t>dispute</a:t>
            </a:r>
            <a:r>
              <a:rPr lang="en-US" sz="1500" b="1" i="1" u="none" strike="noStrike" kern="1200" cap="none" spc="-35" baseline="0">
                <a:solidFill>
                  <a:srgbClr val="000000"/>
                </a:solidFill>
                <a:uFillTx/>
                <a:latin typeface="Arial"/>
                <a:cs typeface="Arial"/>
              </a:rPr>
              <a:t> </a:t>
            </a:r>
            <a:r>
              <a:rPr lang="en-US" sz="1500" b="1" i="1" u="none" strike="noStrike" kern="1200" cap="none" spc="-5" baseline="0">
                <a:solidFill>
                  <a:srgbClr val="000000"/>
                </a:solidFill>
                <a:uFillTx/>
                <a:latin typeface="Arial"/>
                <a:cs typeface="Arial"/>
              </a:rPr>
              <a:t>resolution</a:t>
            </a:r>
            <a:r>
              <a:rPr lang="en-US" sz="1500" b="1" i="1" u="none" strike="noStrike" kern="1200" cap="none" spc="-45"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form</a:t>
            </a:r>
            <a:r>
              <a:rPr lang="en-US" sz="1500" b="1" i="0" u="none" strike="noStrike" kern="1200" cap="none" spc="-15"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is</a:t>
            </a:r>
            <a:r>
              <a:rPr lang="en-US" sz="1500" b="1" i="0" u="none" strike="noStrike" kern="1200" cap="none" spc="-10"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available</a:t>
            </a:r>
            <a:r>
              <a:rPr lang="en-US" sz="1500" b="1" i="0" u="none" strike="noStrike" kern="1200" cap="none" spc="0"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at </a:t>
            </a:r>
            <a:r>
              <a:rPr lang="en-US" sz="1500" b="1" i="0" u="none" strike="noStrike" kern="1200" cap="none" spc="0" baseline="0">
                <a:solidFill>
                  <a:srgbClr val="000000"/>
                </a:solidFill>
                <a:uFillTx/>
                <a:latin typeface="Arial"/>
                <a:cs typeface="Arial"/>
              </a:rPr>
              <a:t>the</a:t>
            </a:r>
            <a:r>
              <a:rPr lang="en-US" sz="1500" b="1" i="0" u="none" strike="noStrike" kern="1200" cap="none" spc="-85"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AHO</a:t>
            </a:r>
            <a:r>
              <a:rPr lang="en-US" sz="1500" b="1" i="0" u="none" strike="noStrike" kern="1200" cap="none" spc="5"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and</a:t>
            </a:r>
            <a:r>
              <a:rPr lang="en-US" sz="1500" b="1" i="0" u="none" strike="noStrike" kern="1200" cap="none" spc="-10"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on-line</a:t>
            </a:r>
            <a:r>
              <a:rPr lang="en-US" sz="1500" b="1" i="0" u="none" strike="noStrike" kern="1200" cap="none" spc="-30"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at</a:t>
            </a:r>
            <a:r>
              <a:rPr lang="en-US" sz="1500" b="1" i="0" u="none" strike="noStrike" kern="1200" cap="none" spc="10" baseline="0">
                <a:solidFill>
                  <a:srgbClr val="000000"/>
                </a:solidFill>
                <a:uFillTx/>
                <a:latin typeface="Arial"/>
                <a:cs typeface="Arial"/>
              </a:rPr>
              <a:t> </a:t>
            </a:r>
            <a:r>
              <a:rPr lang="en-US" sz="1500" b="1">
                <a:solidFill>
                  <a:srgbClr val="C00000"/>
                </a:solidFill>
                <a:latin typeface="Arial"/>
                <a:cs typeface="Arial"/>
                <a:hlinkClick r:id="rId2"/>
              </a:rPr>
              <a:t>https://home.army.mil/monterey/about/garrison-directorates/public-works/housing-services-office</a:t>
            </a:r>
            <a:endParaRPr lang="en-US" sz="1500" b="1" i="0" u="none" strike="noStrike" kern="1200" cap="none" spc="-5" baseline="0">
              <a:solidFill>
                <a:srgbClr val="C00000"/>
              </a:solidFill>
              <a:uFillTx/>
              <a:latin typeface="Arial"/>
              <a:cs typeface="Arial"/>
            </a:endParaRPr>
          </a:p>
          <a:p>
            <a:pPr marL="754380" marR="68580" indent="-285750">
              <a:spcBef>
                <a:spcPts val="1200"/>
              </a:spcBef>
              <a:buSzPct val="100000"/>
              <a:buFont typeface="Courier New" pitchFamily="49"/>
              <a:buChar char="o"/>
              <a:defRPr sz="1800" b="0" i="0" u="none" strike="noStrike" kern="0" cap="none" spc="0" baseline="0">
                <a:solidFill>
                  <a:srgbClr val="000000"/>
                </a:solidFill>
                <a:uFillTx/>
              </a:defRPr>
            </a:pPr>
            <a:r>
              <a:rPr lang="en-US" sz="1500" b="1" i="0" u="none" strike="noStrike" kern="1200" cap="none" spc="-25" baseline="0">
                <a:solidFill>
                  <a:srgbClr val="000000"/>
                </a:solidFill>
                <a:uFillTx/>
                <a:latin typeface="Arial"/>
                <a:cs typeface="Arial"/>
              </a:rPr>
              <a:t>Tenants</a:t>
            </a:r>
            <a:r>
              <a:rPr lang="en-US" sz="1500" b="1" i="0" u="none" strike="noStrike" kern="1200" cap="none" spc="-30"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may</a:t>
            </a:r>
            <a:r>
              <a:rPr lang="en-US" sz="1500" b="1" i="0" u="none" strike="noStrike" kern="1200" cap="none" spc="-10"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also</a:t>
            </a:r>
            <a:r>
              <a:rPr lang="en-US" sz="1500" b="1" i="0" u="none" strike="noStrike" kern="1200" cap="none" spc="-15"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visit</a:t>
            </a:r>
            <a:r>
              <a:rPr lang="en-US" sz="1500" b="1" i="0" u="none" strike="noStrike" kern="1200" cap="none" spc="5"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the</a:t>
            </a:r>
            <a:r>
              <a:rPr lang="en-US" sz="1500" b="1" i="0" u="none" strike="noStrike" kern="1200" cap="none" spc="-15"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garrison</a:t>
            </a:r>
            <a:r>
              <a:rPr lang="en-US" sz="1500" b="1" i="0" u="none" strike="noStrike" kern="1200" cap="none" spc="-35"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Installation</a:t>
            </a:r>
            <a:r>
              <a:rPr lang="en-US" sz="1500" b="1" i="0" u="none" strike="noStrike" kern="1200" cap="none" spc="-45"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legal</a:t>
            </a:r>
            <a:r>
              <a:rPr lang="en-US" sz="1500" b="1" i="0" u="none" strike="noStrike" kern="1200" cap="none" spc="-20"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office</a:t>
            </a:r>
            <a:r>
              <a:rPr lang="en-US" sz="1500" b="1" i="0" u="none" strike="noStrike" kern="1200" cap="none" spc="-25"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to</a:t>
            </a:r>
            <a:r>
              <a:rPr lang="en-US" sz="1500" b="1" i="0" u="none" strike="noStrike" kern="1200" cap="none" spc="-15"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seek</a:t>
            </a:r>
            <a:r>
              <a:rPr lang="en-US" sz="1500" b="1" i="0" u="none" strike="noStrike" kern="1200" cap="none" spc="-20"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assistance</a:t>
            </a:r>
            <a:r>
              <a:rPr lang="en-US" sz="1500" b="1" i="0" u="none" strike="noStrike" kern="1200" cap="none" spc="-40"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in</a:t>
            </a:r>
            <a:r>
              <a:rPr lang="en-US" sz="1500" b="1" i="0" u="none" strike="noStrike" kern="1200" cap="none" spc="-5" baseline="0">
                <a:solidFill>
                  <a:srgbClr val="000000"/>
                </a:solidFill>
                <a:uFillTx/>
                <a:latin typeface="Arial"/>
                <a:cs typeface="Arial"/>
              </a:rPr>
              <a:t> completing</a:t>
            </a:r>
            <a:r>
              <a:rPr lang="en-US" sz="1500" b="1" spc="-5">
                <a:solidFill>
                  <a:srgbClr val="000000"/>
                </a:solidFill>
                <a:latin typeface="Arial"/>
                <a:cs typeface="Arial"/>
              </a:rPr>
              <a:t> </a:t>
            </a:r>
            <a:r>
              <a:rPr lang="en-US" sz="1500" b="1" i="0" u="none" strike="noStrike" kern="1200" cap="none" spc="-375"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the</a:t>
            </a:r>
            <a:r>
              <a:rPr lang="en-US" sz="1500" b="1" i="0" u="none" strike="noStrike" kern="1200" cap="none" spc="-20" baseline="0">
                <a:solidFill>
                  <a:srgbClr val="000000"/>
                </a:solidFill>
                <a:uFillTx/>
                <a:latin typeface="Arial"/>
                <a:cs typeface="Arial"/>
              </a:rPr>
              <a:t> </a:t>
            </a:r>
            <a:r>
              <a:rPr lang="en-US" sz="1500" b="1" i="1" u="none" strike="noStrike" kern="1200" cap="none" spc="-5" baseline="0">
                <a:solidFill>
                  <a:srgbClr val="000000"/>
                </a:solidFill>
                <a:uFillTx/>
                <a:latin typeface="Arial"/>
                <a:cs typeface="Arial"/>
              </a:rPr>
              <a:t>informal</a:t>
            </a:r>
            <a:r>
              <a:rPr lang="en-US" sz="1500" b="1" i="1" u="none" strike="noStrike" kern="1200" cap="none" spc="-35" baseline="0">
                <a:solidFill>
                  <a:srgbClr val="000000"/>
                </a:solidFill>
                <a:uFillTx/>
                <a:latin typeface="Arial"/>
                <a:cs typeface="Arial"/>
              </a:rPr>
              <a:t> </a:t>
            </a:r>
            <a:r>
              <a:rPr lang="en-US" sz="1500" b="1" i="1" u="none" strike="noStrike" kern="1200" cap="none" spc="-5" baseline="0">
                <a:solidFill>
                  <a:srgbClr val="000000"/>
                </a:solidFill>
                <a:uFillTx/>
                <a:latin typeface="Arial"/>
                <a:cs typeface="Arial"/>
              </a:rPr>
              <a:t>dispute</a:t>
            </a:r>
            <a:r>
              <a:rPr lang="en-US" sz="1500" b="1" i="1" u="none" strike="noStrike" kern="1200" cap="none" spc="-30" baseline="0">
                <a:solidFill>
                  <a:srgbClr val="000000"/>
                </a:solidFill>
                <a:uFillTx/>
                <a:latin typeface="Arial"/>
                <a:cs typeface="Arial"/>
              </a:rPr>
              <a:t> </a:t>
            </a:r>
            <a:r>
              <a:rPr lang="en-US" sz="1500" b="1" i="1" u="none" strike="noStrike" kern="1200" cap="none" spc="-5" baseline="0">
                <a:solidFill>
                  <a:srgbClr val="000000"/>
                </a:solidFill>
                <a:uFillTx/>
                <a:latin typeface="Arial"/>
                <a:cs typeface="Arial"/>
              </a:rPr>
              <a:t>resolution</a:t>
            </a:r>
            <a:r>
              <a:rPr lang="en-US" sz="1500" b="1" i="1" u="none" strike="noStrike" kern="1200" cap="none" spc="-50"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form.</a:t>
            </a:r>
          </a:p>
          <a:p>
            <a:pPr marL="754380" marR="5080" indent="-285750">
              <a:spcBef>
                <a:spcPts val="1200"/>
              </a:spcBef>
              <a:buSzPct val="100000"/>
              <a:buFont typeface="Courier New" pitchFamily="49"/>
              <a:buChar char="o"/>
              <a:defRPr sz="1800" b="0" i="0" u="none" strike="noStrike" kern="0" cap="none" spc="0" baseline="0">
                <a:solidFill>
                  <a:srgbClr val="000000"/>
                </a:solidFill>
                <a:uFillTx/>
              </a:defRPr>
            </a:pPr>
            <a:r>
              <a:rPr lang="en-US" sz="1500" b="1" i="0" u="none" strike="noStrike" kern="1200" cap="none" spc="-5" baseline="0">
                <a:solidFill>
                  <a:srgbClr val="000000"/>
                </a:solidFill>
                <a:uFillTx/>
                <a:latin typeface="Arial"/>
                <a:cs typeface="Arial"/>
              </a:rPr>
              <a:t>The </a:t>
            </a:r>
            <a:r>
              <a:rPr lang="en-US" sz="1500" b="1" i="0" u="none" strike="noStrike" kern="1200" cap="none" spc="0" baseline="0">
                <a:solidFill>
                  <a:srgbClr val="000000"/>
                </a:solidFill>
                <a:uFillTx/>
                <a:latin typeface="Arial"/>
                <a:cs typeface="Arial"/>
              </a:rPr>
              <a:t>Garrison </a:t>
            </a:r>
            <a:r>
              <a:rPr lang="en-US" sz="1500" b="1" i="0" u="none" strike="noStrike" kern="1200" cap="none" spc="-5" baseline="0">
                <a:solidFill>
                  <a:srgbClr val="000000"/>
                </a:solidFill>
                <a:uFillTx/>
                <a:latin typeface="Arial"/>
                <a:cs typeface="Arial"/>
              </a:rPr>
              <a:t>Commander will serve as </a:t>
            </a:r>
            <a:r>
              <a:rPr lang="en-US" sz="1500" b="1" i="0" u="none" strike="noStrike" kern="1200" cap="none" spc="0" baseline="0">
                <a:solidFill>
                  <a:srgbClr val="000000"/>
                </a:solidFill>
                <a:uFillTx/>
                <a:latin typeface="Arial"/>
                <a:cs typeface="Arial"/>
              </a:rPr>
              <a:t>the </a:t>
            </a:r>
            <a:r>
              <a:rPr lang="en-US" sz="1500" b="1" i="0" u="none" strike="noStrike" kern="1200" cap="none" spc="-5" baseline="0">
                <a:solidFill>
                  <a:srgbClr val="000000"/>
                </a:solidFill>
                <a:uFillTx/>
                <a:latin typeface="Arial"/>
                <a:cs typeface="Arial"/>
              </a:rPr>
              <a:t>mediator between </a:t>
            </a:r>
            <a:r>
              <a:rPr lang="en-US" sz="1500" b="1" i="0" u="none" strike="noStrike" kern="1200" cap="none" spc="0" baseline="0">
                <a:solidFill>
                  <a:srgbClr val="000000"/>
                </a:solidFill>
                <a:uFillTx/>
                <a:latin typeface="Arial"/>
                <a:cs typeface="Arial"/>
              </a:rPr>
              <a:t>the </a:t>
            </a:r>
            <a:r>
              <a:rPr lang="en-US" sz="1500" b="1" i="0" u="none" strike="noStrike" kern="1200" cap="none" spc="-5" baseline="0">
                <a:solidFill>
                  <a:srgbClr val="000000"/>
                </a:solidFill>
                <a:uFillTx/>
                <a:latin typeface="Arial"/>
                <a:cs typeface="Arial"/>
              </a:rPr>
              <a:t>property owner and tenant </a:t>
            </a:r>
            <a:r>
              <a:rPr lang="en-US" sz="1500" b="1" i="0" u="none" strike="noStrike" kern="1200" cap="none" spc="0" baseline="0">
                <a:solidFill>
                  <a:srgbClr val="000000"/>
                </a:solidFill>
                <a:uFillTx/>
                <a:latin typeface="Arial"/>
                <a:cs typeface="Arial"/>
              </a:rPr>
              <a:t>in</a:t>
            </a:r>
            <a:r>
              <a:rPr lang="en-US" sz="1500" b="1">
                <a:solidFill>
                  <a:srgbClr val="000000"/>
                </a:solidFill>
                <a:latin typeface="Arial"/>
                <a:cs typeface="Arial"/>
              </a:rPr>
              <a:t> </a:t>
            </a:r>
            <a:r>
              <a:rPr lang="en-US" sz="1500" b="1" i="0" u="none" strike="noStrike" kern="1200" cap="none" spc="-375"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an</a:t>
            </a:r>
            <a:r>
              <a:rPr lang="en-US" sz="1500" b="1" i="0" u="none" strike="noStrike" kern="1200" cap="none" spc="-20"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effort</a:t>
            </a:r>
            <a:r>
              <a:rPr lang="en-US" sz="1500" b="1" i="0" u="none" strike="noStrike" kern="1200" cap="none" spc="-40"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to</a:t>
            </a:r>
            <a:r>
              <a:rPr lang="en-US" sz="1500" b="1" i="0" u="none" strike="noStrike" kern="1200" cap="none" spc="-15"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resolve</a:t>
            </a:r>
            <a:r>
              <a:rPr lang="en-US" sz="1500" b="1" i="0" u="none" strike="noStrike" kern="1200" cap="none" spc="-10"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the</a:t>
            </a:r>
            <a:r>
              <a:rPr lang="en-US" sz="1500" b="1" i="0" u="none" strike="noStrike" kern="1200" cap="none" spc="-30"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dispute</a:t>
            </a:r>
            <a:r>
              <a:rPr lang="en-US" sz="1500" b="1" i="0" u="none" strike="noStrike" kern="1200" cap="none" spc="-30"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at</a:t>
            </a:r>
            <a:r>
              <a:rPr lang="en-US" sz="1500" b="1" i="0" u="none" strike="noStrike" kern="1200" cap="none" spc="-15"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the</a:t>
            </a:r>
            <a:r>
              <a:rPr lang="en-US" sz="1500" b="1" i="0" u="none" strike="noStrike" kern="1200" cap="none" spc="-15"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local</a:t>
            </a:r>
            <a:r>
              <a:rPr lang="en-US" sz="1500" b="1" i="0" u="none" strike="noStrike" kern="1200" cap="none" spc="-20"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level,</a:t>
            </a:r>
            <a:r>
              <a:rPr lang="en-US" sz="1500" b="1" i="0" u="none" strike="noStrike" kern="1200" cap="none" spc="0"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normally</a:t>
            </a:r>
            <a:r>
              <a:rPr lang="en-US" sz="1500" b="1" i="0" u="none" strike="noStrike" kern="1200" cap="none" spc="-20"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within</a:t>
            </a:r>
            <a:r>
              <a:rPr lang="en-US" sz="1500" b="1" i="0" u="none" strike="noStrike" kern="1200" cap="none" spc="-10"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10</a:t>
            </a:r>
            <a:r>
              <a:rPr lang="en-US" sz="1500" b="1" i="0" u="none" strike="noStrike" kern="1200" cap="none" spc="-20"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business</a:t>
            </a:r>
            <a:r>
              <a:rPr lang="en-US" sz="1500" b="1" i="0" u="none" strike="noStrike" kern="1200" cap="none" spc="-30" baseline="0">
                <a:solidFill>
                  <a:srgbClr val="000000"/>
                </a:solidFill>
                <a:uFillTx/>
                <a:latin typeface="Arial"/>
                <a:cs typeface="Arial"/>
              </a:rPr>
              <a:t> </a:t>
            </a:r>
            <a:r>
              <a:rPr lang="en-US" sz="1500" b="1" i="0" u="none" strike="noStrike" kern="1200" cap="none" spc="-10" baseline="0">
                <a:solidFill>
                  <a:srgbClr val="000000"/>
                </a:solidFill>
                <a:uFillTx/>
                <a:latin typeface="Arial"/>
                <a:cs typeface="Arial"/>
              </a:rPr>
              <a:t>days</a:t>
            </a:r>
            <a:r>
              <a:rPr lang="en-US" sz="1500" b="1" spc="-10">
                <a:solidFill>
                  <a:srgbClr val="000000"/>
                </a:solidFill>
                <a:latin typeface="Arial"/>
                <a:cs typeface="Arial"/>
              </a:rPr>
              <a:t>.</a:t>
            </a:r>
            <a:endParaRPr lang="en-US" sz="1500" b="1" i="0" u="none" strike="noStrike" kern="1200" cap="none" spc="-10" baseline="0">
              <a:solidFill>
                <a:srgbClr val="000000"/>
              </a:solidFill>
              <a:uFillTx/>
              <a:latin typeface="Arial"/>
              <a:cs typeface="Arial"/>
            </a:endParaRPr>
          </a:p>
          <a:p>
            <a:pPr marL="468630" marR="5080" lvl="0" indent="-457200" algn="l" defTabSz="914400" rtl="0" fontAlgn="auto" hangingPunct="1">
              <a:lnSpc>
                <a:spcPct val="100000"/>
              </a:lnSpc>
              <a:spcBef>
                <a:spcPts val="105"/>
              </a:spcBef>
              <a:spcAft>
                <a:spcPts val="0"/>
              </a:spcAft>
              <a:buSzPct val="100000"/>
              <a:buFont typeface="Arial" pitchFamily="34"/>
              <a:buChar char="•"/>
              <a:tabLst>
                <a:tab pos="469260" algn="l"/>
                <a:tab pos="469890" algn="l"/>
              </a:tabLst>
              <a:defRPr sz="1800" b="0" i="0" u="none" strike="noStrike" kern="0" cap="none" spc="0" baseline="0">
                <a:solidFill>
                  <a:srgbClr val="000000"/>
                </a:solidFill>
                <a:uFillTx/>
              </a:defRPr>
            </a:pPr>
            <a:endParaRPr lang="en-US" sz="1500" b="1" i="0" u="none" strike="noStrike" kern="1200" cap="none" spc="0" baseline="0">
              <a:solidFill>
                <a:srgbClr val="000000"/>
              </a:solidFill>
              <a:uFillTx/>
              <a:latin typeface="Arial"/>
              <a:cs typeface="Arial"/>
            </a:endParaRPr>
          </a:p>
        </p:txBody>
      </p:sp>
    </p:spTree>
    <p:extLst>
      <p:ext uri="{BB962C8B-B14F-4D97-AF65-F5344CB8AC3E}">
        <p14:creationId xmlns:p14="http://schemas.microsoft.com/office/powerpoint/2010/main" val="127149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B1B6EA5C-80B8-7353-59BB-1BADE4E0B90A}"/>
              </a:ext>
            </a:extLst>
          </p:cNvPr>
          <p:cNvSpPr txBox="1"/>
          <p:nvPr/>
        </p:nvSpPr>
        <p:spPr>
          <a:xfrm>
            <a:off x="226243" y="758478"/>
            <a:ext cx="8691513" cy="5123464"/>
          </a:xfrm>
          <a:prstGeom prst="rect">
            <a:avLst/>
          </a:prstGeom>
          <a:noFill/>
          <a:ln cap="flat">
            <a:noFill/>
          </a:ln>
        </p:spPr>
        <p:txBody>
          <a:bodyPr vert="horz" wrap="square" lIns="0" tIns="13331" rIns="0" bIns="0" anchor="t" anchorCtr="0" compatLnSpc="1">
            <a:noAutofit/>
          </a:bodyPr>
          <a:lstStyle/>
          <a:p>
            <a:pPr marL="11430" marR="6985">
              <a:spcBef>
                <a:spcPts val="105"/>
              </a:spcBef>
              <a:tabLst>
                <a:tab pos="469260" algn="l"/>
                <a:tab pos="469890" algn="l"/>
              </a:tabLst>
              <a:defRPr sz="1800" b="0" i="0" u="none" strike="noStrike" kern="0" cap="none" spc="0" baseline="0">
                <a:solidFill>
                  <a:srgbClr val="000000"/>
                </a:solidFill>
                <a:uFillTx/>
              </a:defRPr>
            </a:pPr>
            <a:r>
              <a:rPr lang="en-US" sz="1400" b="1" i="0" u="none" strike="noStrike" kern="1200" cap="none" spc="-5" baseline="0">
                <a:solidFill>
                  <a:srgbClr val="000000"/>
                </a:solidFill>
                <a:uFillTx/>
                <a:latin typeface="Arial"/>
                <a:cs typeface="Arial"/>
              </a:rPr>
              <a:t>The </a:t>
            </a:r>
            <a:r>
              <a:rPr lang="en-US" sz="1400" b="1" i="1" u="none" strike="noStrike" kern="1200" cap="none" spc="-5" baseline="0">
                <a:solidFill>
                  <a:srgbClr val="000000"/>
                </a:solidFill>
                <a:uFillTx/>
                <a:latin typeface="Arial"/>
                <a:cs typeface="Arial"/>
              </a:rPr>
              <a:t>formal dispute resolution </a:t>
            </a:r>
            <a:r>
              <a:rPr lang="en-US" sz="1400" b="1" i="0" u="none" strike="noStrike" kern="1200" cap="none" spc="0" baseline="0">
                <a:solidFill>
                  <a:srgbClr val="000000"/>
                </a:solidFill>
                <a:uFillTx/>
                <a:latin typeface="Arial"/>
                <a:cs typeface="Arial"/>
              </a:rPr>
              <a:t>process </a:t>
            </a:r>
            <a:r>
              <a:rPr lang="en-US" sz="1400" b="1" i="0" u="none" strike="noStrike" kern="1200" cap="none" spc="-5" baseline="0">
                <a:solidFill>
                  <a:srgbClr val="000000"/>
                </a:solidFill>
                <a:uFillTx/>
                <a:latin typeface="Arial"/>
                <a:cs typeface="Arial"/>
              </a:rPr>
              <a:t>allows eligible </a:t>
            </a:r>
            <a:r>
              <a:rPr lang="en-US" sz="1400" b="1" i="0" u="none" strike="noStrike" kern="1200" cap="none" spc="0" baseline="0">
                <a:solidFill>
                  <a:srgbClr val="000000"/>
                </a:solidFill>
                <a:uFillTx/>
                <a:latin typeface="Arial"/>
                <a:cs typeface="Arial"/>
              </a:rPr>
              <a:t>tenants to obtain </a:t>
            </a:r>
            <a:r>
              <a:rPr lang="en-US" sz="1400" b="1" i="0" u="none" strike="noStrike" kern="1200" cap="none" spc="-5" baseline="0">
                <a:solidFill>
                  <a:srgbClr val="000000"/>
                </a:solidFill>
                <a:uFillTx/>
                <a:latin typeface="Arial"/>
                <a:cs typeface="Arial"/>
              </a:rPr>
              <a:t>prompt and </a:t>
            </a:r>
            <a:r>
              <a:rPr lang="en-US" sz="1400" b="1" i="0" u="none" strike="noStrike" kern="1200" cap="none" spc="0" baseline="0">
                <a:solidFill>
                  <a:srgbClr val="000000"/>
                </a:solidFill>
                <a:uFillTx/>
                <a:latin typeface="Arial"/>
                <a:cs typeface="Arial"/>
              </a:rPr>
              <a:t>fair</a:t>
            </a:r>
            <a:r>
              <a:rPr lang="en-US" sz="1400" b="1">
                <a:solidFill>
                  <a:srgbClr val="000000"/>
                </a:solidFill>
                <a:latin typeface="Arial"/>
                <a:cs typeface="Arial"/>
              </a:rPr>
              <a:t> </a:t>
            </a:r>
            <a:r>
              <a:rPr lang="en-US" sz="1400" b="1" i="0" u="none" strike="noStrike" kern="1200" cap="none" spc="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resolution</a:t>
            </a:r>
            <a:r>
              <a:rPr lang="en-US" sz="1400" b="1" i="0" u="none" strike="noStrike" kern="1200" cap="none" spc="-5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of</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housing</a:t>
            </a:r>
            <a:r>
              <a:rPr lang="en-US" sz="1400" b="1" i="0" u="none" strike="noStrike" kern="1200" cap="none" spc="-3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disputes</a:t>
            </a:r>
            <a:r>
              <a:rPr lang="en-US" sz="1400" b="1" i="0" u="none" strike="noStrike" kern="1200" cap="none" spc="-3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concerning</a:t>
            </a:r>
            <a:r>
              <a:rPr lang="en-US" sz="1400" b="1" i="0" u="none" strike="noStrike" kern="1200" cap="none" spc="-3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rights</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and</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responsibilities</a:t>
            </a:r>
            <a:r>
              <a:rPr lang="en-US" sz="1400" b="1" i="0" u="none" strike="noStrike" kern="1200" cap="none" spc="-4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set</a:t>
            </a:r>
            <a:r>
              <a:rPr lang="en-US" sz="1400" b="1" i="0" u="none" strike="noStrike" kern="1200" cap="none" spc="-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forth</a:t>
            </a:r>
            <a:r>
              <a:rPr lang="en-US" sz="1400" b="1" i="0" u="none" strike="noStrike" kern="1200" cap="none" spc="-2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in</a:t>
            </a:r>
            <a:r>
              <a:rPr lang="en-US" sz="1400" b="1" i="0" u="none" strike="noStrike" kern="1200" cap="none" spc="-1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lease</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that</a:t>
            </a:r>
            <a:r>
              <a:rPr lang="en-US" sz="1400" b="1" spc="-5">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could</a:t>
            </a:r>
            <a:r>
              <a:rPr lang="en-US" sz="1400" b="1" i="0" u="none" strike="noStrike" kern="1200" cap="none" spc="-3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not</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be</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resolved</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through</a:t>
            </a:r>
            <a:r>
              <a:rPr lang="en-US" sz="1400" b="1" i="0" u="none" strike="noStrike" kern="1200" cap="none" spc="-4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3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informal</a:t>
            </a:r>
            <a:r>
              <a:rPr lang="en-US" sz="1400" b="1" i="0" u="none" strike="noStrike" kern="1200" cap="none" spc="-3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dispute</a:t>
            </a:r>
            <a:r>
              <a:rPr lang="en-US" sz="1400" b="1" i="0" u="none" strike="noStrike" kern="1200" cap="none" spc="-4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process.</a:t>
            </a:r>
          </a:p>
          <a:p>
            <a:pPr marL="754380" marR="421005" indent="-285750">
              <a:spcBef>
                <a:spcPts val="1195"/>
              </a:spcBef>
              <a:buSzPct val="100000"/>
              <a:buFont typeface="Arial" pitchFamily="34"/>
              <a:buChar char="•"/>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Arial"/>
                <a:cs typeface="Arial"/>
              </a:rPr>
              <a:t>A</a:t>
            </a:r>
            <a:r>
              <a:rPr lang="en-US" sz="1400" b="1" i="0" u="none" strike="noStrike" kern="1200" cap="none" spc="-7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f</a:t>
            </a:r>
            <a:r>
              <a:rPr lang="en-US" sz="1400" b="1" i="1" u="none" strike="noStrike" kern="1200" cap="none" spc="0" baseline="0">
                <a:solidFill>
                  <a:srgbClr val="000000"/>
                </a:solidFill>
                <a:uFillTx/>
                <a:latin typeface="Arial"/>
                <a:cs typeface="Arial"/>
              </a:rPr>
              <a:t>ormal</a:t>
            </a:r>
            <a:r>
              <a:rPr lang="en-US" sz="1400" b="1" i="1" u="none" strike="noStrike" kern="1200" cap="none" spc="-20" baseline="0">
                <a:solidFill>
                  <a:srgbClr val="000000"/>
                </a:solidFill>
                <a:uFillTx/>
                <a:latin typeface="Arial"/>
                <a:cs typeface="Arial"/>
              </a:rPr>
              <a:t> </a:t>
            </a:r>
            <a:r>
              <a:rPr lang="en-US" sz="1400" b="1" i="1" u="none" strike="noStrike" kern="1200" cap="none" spc="-5" baseline="0">
                <a:solidFill>
                  <a:srgbClr val="000000"/>
                </a:solidFill>
                <a:uFillTx/>
                <a:latin typeface="Arial"/>
                <a:cs typeface="Arial"/>
              </a:rPr>
              <a:t>dispute</a:t>
            </a:r>
            <a:r>
              <a:rPr lang="en-US" sz="1400" b="1" i="1" u="none" strike="noStrike" kern="1200" cap="none" spc="-20" baseline="0">
                <a:solidFill>
                  <a:srgbClr val="000000"/>
                </a:solidFill>
                <a:uFillTx/>
                <a:latin typeface="Arial"/>
                <a:cs typeface="Arial"/>
              </a:rPr>
              <a:t> </a:t>
            </a:r>
            <a:r>
              <a:rPr lang="en-US" sz="1400" b="1" i="1" u="none" strike="noStrike" kern="1200" cap="none" spc="-5" baseline="0">
                <a:solidFill>
                  <a:srgbClr val="000000"/>
                </a:solidFill>
                <a:uFillTx/>
                <a:latin typeface="Arial"/>
                <a:cs typeface="Arial"/>
              </a:rPr>
              <a:t>resolution</a:t>
            </a:r>
            <a:r>
              <a:rPr lang="en-US" sz="1400" b="1" i="1" u="none" strike="noStrike" kern="1200" cap="none" spc="-4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form</a:t>
            </a:r>
            <a:r>
              <a:rPr lang="en-US" sz="1400" b="1" i="0" u="none" strike="noStrike" kern="1200" cap="none" spc="-2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is</a:t>
            </a:r>
            <a:r>
              <a:rPr lang="en-US" sz="1400" b="1" i="0" u="none" strike="noStrike" kern="1200" cap="none" spc="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available</a:t>
            </a:r>
            <a:r>
              <a:rPr lang="en-US" sz="1400" b="1" i="0" u="none" strike="noStrike" kern="1200" cap="none" spc="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at </a:t>
            </a:r>
            <a:r>
              <a:rPr lang="en-US" sz="1400" b="1" i="0" u="none" strike="noStrike" kern="1200" cap="none" spc="0" baseline="0">
                <a:solidFill>
                  <a:srgbClr val="000000"/>
                </a:solidFill>
                <a:uFillTx/>
                <a:latin typeface="Arial"/>
                <a:cs typeface="Arial"/>
              </a:rPr>
              <a:t>the</a:t>
            </a:r>
            <a:r>
              <a:rPr lang="en-US" sz="1400" b="1" i="0" u="none" strike="noStrike" kern="1200" cap="none" spc="-10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AHO</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and</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on-line</a:t>
            </a:r>
            <a:r>
              <a:rPr lang="en-US" sz="1400" b="1" i="0" u="none" strike="noStrike" kern="1200" cap="none" spc="-2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at </a:t>
            </a:r>
            <a:r>
              <a:rPr lang="en-US" sz="1400" b="1">
                <a:latin typeface="Arial"/>
                <a:cs typeface="Arial"/>
                <a:hlinkClick r:id="rId2"/>
              </a:rPr>
              <a:t>https://home.army.mil/monterey/about/garrison-directorates/public-works/housing-services-office </a:t>
            </a:r>
            <a:r>
              <a:rPr lang="en-US" sz="1400" b="1">
                <a:latin typeface="Arial"/>
                <a:cs typeface="Arial"/>
              </a:rPr>
              <a:t>.  </a:t>
            </a:r>
            <a:r>
              <a:rPr lang="en-US" sz="1400" b="1" i="0" u="none" strike="noStrike" kern="1200" cap="none" spc="-5" baseline="0">
                <a:solidFill>
                  <a:srgbClr val="000000"/>
                </a:solidFill>
                <a:uFillTx/>
                <a:latin typeface="Arial"/>
                <a:cs typeface="Arial"/>
              </a:rPr>
              <a:t>The tenant may submit </a:t>
            </a:r>
            <a:r>
              <a:rPr lang="en-US" sz="1400" b="1" i="0" u="none" strike="noStrike" kern="1200" cap="none" spc="0" baseline="0">
                <a:solidFill>
                  <a:srgbClr val="000000"/>
                </a:solidFill>
                <a:uFillTx/>
                <a:latin typeface="Arial"/>
                <a:cs typeface="Arial"/>
              </a:rPr>
              <a:t>a </a:t>
            </a:r>
            <a:r>
              <a:rPr lang="en-US" sz="1400" b="1" i="0" u="none" strike="noStrike" kern="1200" cap="none" spc="-5" baseline="0">
                <a:solidFill>
                  <a:srgbClr val="000000"/>
                </a:solidFill>
                <a:uFillTx/>
                <a:latin typeface="Arial"/>
                <a:cs typeface="Arial"/>
              </a:rPr>
              <a:t>completed </a:t>
            </a:r>
            <a:r>
              <a:rPr lang="en-US" sz="1400" b="1" i="1" u="none" strike="noStrike" kern="1200" cap="none" spc="0" baseline="0">
                <a:solidFill>
                  <a:srgbClr val="000000"/>
                </a:solidFill>
                <a:uFillTx/>
                <a:latin typeface="Arial"/>
                <a:cs typeface="Arial"/>
              </a:rPr>
              <a:t>formal </a:t>
            </a:r>
            <a:r>
              <a:rPr lang="en-US" sz="1400" b="1" i="1" u="none" strike="noStrike" kern="1200" cap="none" spc="-5" baseline="0">
                <a:solidFill>
                  <a:srgbClr val="000000"/>
                </a:solidFill>
                <a:uFillTx/>
                <a:latin typeface="Arial"/>
                <a:cs typeface="Arial"/>
              </a:rPr>
              <a:t>dispute resolution </a:t>
            </a:r>
            <a:r>
              <a:rPr lang="en-US" sz="1400" b="1" i="0" u="none" strike="noStrike" kern="1200" cap="none" spc="-5" baseline="0">
                <a:solidFill>
                  <a:srgbClr val="000000"/>
                </a:solidFill>
                <a:uFillTx/>
                <a:latin typeface="Arial"/>
                <a:cs typeface="Arial"/>
              </a:rPr>
              <a:t>request </a:t>
            </a:r>
            <a:r>
              <a:rPr lang="en-US" sz="1400" b="1" i="0" u="none" strike="noStrike" kern="1200" cap="none" spc="0" baseline="0">
                <a:solidFill>
                  <a:srgbClr val="000000"/>
                </a:solidFill>
                <a:uFillTx/>
                <a:latin typeface="Arial"/>
                <a:cs typeface="Arial"/>
              </a:rPr>
              <a:t>form </a:t>
            </a:r>
            <a:r>
              <a:rPr lang="en-US" sz="1400" b="1" i="0" u="none" strike="noStrike" kern="1200" cap="none" spc="-5" baseline="0">
                <a:solidFill>
                  <a:srgbClr val="000000"/>
                </a:solidFill>
                <a:uFillTx/>
                <a:latin typeface="Arial"/>
                <a:cs typeface="Arial"/>
              </a:rPr>
              <a:t>with any</a:t>
            </a:r>
            <a:r>
              <a:rPr lang="en-US" sz="1400" b="1" spc="-5">
                <a:solidFill>
                  <a:srgbClr val="000000"/>
                </a:solidFill>
                <a:latin typeface="Arial"/>
                <a:cs typeface="Arial"/>
              </a:rPr>
              <a:t> </a:t>
            </a:r>
            <a:r>
              <a:rPr lang="en-US" sz="1400" b="1" i="0" u="none" strike="noStrike" kern="1200" cap="none"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documents</a:t>
            </a:r>
            <a:r>
              <a:rPr lang="en-US" sz="1400" b="1" i="0" u="none" strike="noStrike" kern="1200" cap="none" spc="-3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that</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support</a:t>
            </a:r>
            <a:r>
              <a:rPr lang="en-US" sz="1400" b="1" i="0" u="none" strike="noStrike" kern="1200" cap="none" spc="-3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dispute</a:t>
            </a:r>
            <a:r>
              <a:rPr lang="en-US" sz="1400" b="1" i="0" u="none" strike="noStrike" kern="1200" cap="none" spc="-4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to</a:t>
            </a:r>
            <a:r>
              <a:rPr lang="en-US" sz="1400" b="1" i="0" u="none" strike="noStrike" kern="1200" cap="none" spc="-1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10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AHO.</a:t>
            </a:r>
            <a:r>
              <a:rPr lang="en-US" sz="1400" b="1" i="0" u="none" strike="noStrike" kern="1200" cap="none" spc="375" baseline="0">
                <a:solidFill>
                  <a:srgbClr val="000000"/>
                </a:solidFill>
                <a:uFillTx/>
                <a:latin typeface="Arial"/>
                <a:cs typeface="Arial"/>
              </a:rPr>
              <a:t> </a:t>
            </a:r>
            <a:r>
              <a:rPr lang="en-US" sz="1400" b="1" i="0" u="none" strike="noStrike" kern="1200" cap="none" spc="-25" baseline="0">
                <a:solidFill>
                  <a:srgbClr val="000000"/>
                </a:solidFill>
                <a:uFillTx/>
                <a:latin typeface="Arial"/>
                <a:cs typeface="Arial"/>
              </a:rPr>
              <a:t>Tenants</a:t>
            </a:r>
            <a:r>
              <a:rPr lang="en-US" sz="1400" b="1" i="0" u="none" strike="noStrike" kern="1200" cap="none" spc="-4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may</a:t>
            </a:r>
            <a:r>
              <a:rPr lang="en-US" sz="1400" b="1" i="0" u="none" strike="noStrike" kern="1200" cap="none" spc="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also</a:t>
            </a:r>
            <a:r>
              <a:rPr lang="en-US" sz="1400" b="1" i="0" u="none" strike="noStrike" kern="1200" cap="none" spc="-3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visit</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2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Installation</a:t>
            </a:r>
            <a:r>
              <a:rPr lang="en-US" sz="1400" b="1" i="0" u="none" strike="noStrike" kern="1200" cap="none" spc="-3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legal</a:t>
            </a:r>
            <a:r>
              <a:rPr lang="en-US" sz="1400" b="1" spc="-5">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office</a:t>
            </a:r>
            <a:r>
              <a:rPr lang="en-US" sz="1400" b="1" i="0" u="none" strike="noStrike" kern="1200" cap="none" spc="-4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to</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seek</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assistance</a:t>
            </a:r>
            <a:r>
              <a:rPr lang="en-US" sz="1400" b="1" i="0" u="none" strike="noStrike" kern="1200" cap="none" spc="-4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in</a:t>
            </a:r>
            <a:r>
              <a:rPr lang="en-US" sz="1400" b="1" i="0" u="none" strike="noStrike" kern="1200" cap="none" spc="-5" baseline="0">
                <a:solidFill>
                  <a:srgbClr val="000000"/>
                </a:solidFill>
                <a:uFillTx/>
                <a:latin typeface="Arial"/>
                <a:cs typeface="Arial"/>
              </a:rPr>
              <a:t> completing</a:t>
            </a:r>
            <a:r>
              <a:rPr lang="en-US" sz="1400" b="1" i="0" u="none" strike="noStrike" kern="1200" cap="none" spc="-4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30" baseline="0">
                <a:solidFill>
                  <a:srgbClr val="000000"/>
                </a:solidFill>
                <a:uFillTx/>
                <a:latin typeface="Arial"/>
                <a:cs typeface="Arial"/>
              </a:rPr>
              <a:t> </a:t>
            </a:r>
            <a:r>
              <a:rPr lang="en-US" sz="1400" b="1" i="1" u="none" strike="noStrike" kern="1200" cap="none" spc="-5" baseline="0">
                <a:solidFill>
                  <a:srgbClr val="000000"/>
                </a:solidFill>
                <a:uFillTx/>
                <a:latin typeface="Arial"/>
                <a:cs typeface="Arial"/>
              </a:rPr>
              <a:t>formal</a:t>
            </a:r>
            <a:r>
              <a:rPr lang="en-US" sz="1400" b="1" i="1" u="none" strike="noStrike" kern="1200" cap="none" spc="-10" baseline="0">
                <a:solidFill>
                  <a:srgbClr val="000000"/>
                </a:solidFill>
                <a:uFillTx/>
                <a:latin typeface="Arial"/>
                <a:cs typeface="Arial"/>
              </a:rPr>
              <a:t> </a:t>
            </a:r>
            <a:r>
              <a:rPr lang="en-US" sz="1400" b="1" i="1" u="none" strike="noStrike" kern="1200" cap="none" spc="-5" baseline="0">
                <a:solidFill>
                  <a:srgbClr val="000000"/>
                </a:solidFill>
                <a:uFillTx/>
                <a:latin typeface="Arial"/>
                <a:cs typeface="Arial"/>
              </a:rPr>
              <a:t>dispute</a:t>
            </a:r>
            <a:r>
              <a:rPr lang="en-US" sz="1400" b="1" i="1" u="none" strike="noStrike" kern="1200" cap="none" spc="-25" baseline="0">
                <a:solidFill>
                  <a:srgbClr val="000000"/>
                </a:solidFill>
                <a:uFillTx/>
                <a:latin typeface="Arial"/>
                <a:cs typeface="Arial"/>
              </a:rPr>
              <a:t> </a:t>
            </a:r>
            <a:r>
              <a:rPr lang="en-US" sz="1400" b="1" i="1" u="none" strike="noStrike" kern="1200" cap="none" spc="-5" baseline="0">
                <a:solidFill>
                  <a:srgbClr val="000000"/>
                </a:solidFill>
                <a:uFillTx/>
                <a:latin typeface="Arial"/>
                <a:cs typeface="Arial"/>
              </a:rPr>
              <a:t>resolution</a:t>
            </a:r>
            <a:r>
              <a:rPr lang="en-US" sz="1400" b="1" i="1" u="none" strike="noStrike" kern="1200" cap="none" spc="-5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form.</a:t>
            </a:r>
            <a:endParaRPr lang="en-US" sz="1400" b="1" i="0" u="none" strike="noStrike" kern="1200" cap="none" spc="0" baseline="0">
              <a:solidFill>
                <a:srgbClr val="000000"/>
              </a:solidFill>
              <a:uFillTx/>
              <a:latin typeface="Arial"/>
              <a:cs typeface="Arial"/>
            </a:endParaRPr>
          </a:p>
          <a:p>
            <a:pPr marL="755015" marR="231140" indent="-285750" algn="just">
              <a:spcBef>
                <a:spcPts val="1195"/>
              </a:spcBef>
              <a:buSzPct val="100000"/>
              <a:buFont typeface="Arial" pitchFamily="34"/>
              <a:buChar char="•"/>
              <a:defRPr sz="1800" b="0" i="0" u="none" strike="noStrike" kern="0" cap="none" spc="0" baseline="0">
                <a:solidFill>
                  <a:srgbClr val="000000"/>
                </a:solidFill>
                <a:uFillTx/>
              </a:defRPr>
            </a:pPr>
            <a:r>
              <a:rPr lang="en-US" sz="1400" b="1" i="0" u="none" strike="noStrike" kern="1200" cap="none" spc="-5" baseline="0">
                <a:solidFill>
                  <a:srgbClr val="000000"/>
                </a:solidFill>
                <a:uFillTx/>
                <a:latin typeface="Arial"/>
                <a:cs typeface="Arial"/>
              </a:rPr>
              <a:t>The </a:t>
            </a:r>
            <a:r>
              <a:rPr lang="en-US" sz="1400" b="1" i="1" u="none" strike="noStrike" kern="1200" cap="none" spc="-5" baseline="0">
                <a:solidFill>
                  <a:srgbClr val="000000"/>
                </a:solidFill>
                <a:uFillTx/>
                <a:latin typeface="Arial"/>
                <a:cs typeface="Arial"/>
              </a:rPr>
              <a:t>formal dispute resolution </a:t>
            </a:r>
            <a:r>
              <a:rPr lang="en-US" sz="1400" b="1" i="0" u="none" strike="noStrike" kern="1200" cap="none" spc="-5" baseline="0">
                <a:solidFill>
                  <a:srgbClr val="000000"/>
                </a:solidFill>
                <a:uFillTx/>
                <a:latin typeface="Arial"/>
                <a:cs typeface="Arial"/>
              </a:rPr>
              <a:t>may </a:t>
            </a:r>
            <a:r>
              <a:rPr lang="en-US" sz="1400" b="1" i="0" u="none" strike="noStrike" kern="1200" cap="none" spc="0" baseline="0">
                <a:solidFill>
                  <a:srgbClr val="000000"/>
                </a:solidFill>
                <a:uFillTx/>
                <a:latin typeface="Arial"/>
                <a:cs typeface="Arial"/>
              </a:rPr>
              <a:t>include a </a:t>
            </a:r>
            <a:r>
              <a:rPr lang="en-US" sz="1400" b="1" i="0" u="none" strike="noStrike" kern="1200" cap="none" spc="-5" baseline="0">
                <a:solidFill>
                  <a:srgbClr val="000000"/>
                </a:solidFill>
                <a:uFillTx/>
                <a:latin typeface="Arial"/>
                <a:cs typeface="Arial"/>
              </a:rPr>
              <a:t>home inspection.</a:t>
            </a:r>
            <a:r>
              <a:rPr lang="en-US" sz="1400" b="1" i="0" u="none" strike="noStrike" kern="1200" cap="none" spc="0" baseline="0">
                <a:solidFill>
                  <a:srgbClr val="000000"/>
                </a:solidFill>
                <a:uFillTx/>
                <a:latin typeface="Arial"/>
                <a:cs typeface="Arial"/>
              </a:rPr>
              <a:t> If the </a:t>
            </a:r>
            <a:r>
              <a:rPr lang="en-US" sz="1400" b="1" i="0" u="none" strike="noStrike" kern="1200" cap="none" spc="-5" baseline="0">
                <a:solidFill>
                  <a:srgbClr val="000000"/>
                </a:solidFill>
                <a:uFillTx/>
                <a:latin typeface="Arial"/>
                <a:cs typeface="Arial"/>
              </a:rPr>
              <a:t>tenant </a:t>
            </a:r>
            <a:r>
              <a:rPr lang="en-US" sz="1400" b="1" i="0" u="none" strike="noStrike" kern="1200" cap="none" spc="0" baseline="0">
                <a:solidFill>
                  <a:srgbClr val="000000"/>
                </a:solidFill>
                <a:uFillTx/>
                <a:latin typeface="Arial"/>
                <a:cs typeface="Arial"/>
              </a:rPr>
              <a:t>fails to </a:t>
            </a:r>
            <a:r>
              <a:rPr lang="en-US" sz="1400" b="1" i="0" u="none" strike="noStrike" kern="1200" cap="none" spc="-5" baseline="0">
                <a:solidFill>
                  <a:srgbClr val="000000"/>
                </a:solidFill>
                <a:uFillTx/>
                <a:latin typeface="Arial"/>
                <a:cs typeface="Arial"/>
              </a:rPr>
              <a:t>grant</a:t>
            </a:r>
            <a:r>
              <a:rPr lang="en-US" sz="1400" b="1" spc="-5">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access</a:t>
            </a:r>
            <a:r>
              <a:rPr lang="en-US" sz="1400" b="1" i="0" u="none" strike="noStrike" kern="1200" cap="none" spc="-3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to</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premises</a:t>
            </a:r>
            <a:r>
              <a:rPr lang="en-US" sz="1400" b="1" i="0" u="none" strike="noStrike" kern="1200" cap="none" spc="-3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for</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inspection</a:t>
            </a:r>
            <a:r>
              <a:rPr lang="en-US" sz="1400" b="1" i="0" u="none" strike="noStrike" kern="1200" cap="none" spc="-3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formal</a:t>
            </a:r>
            <a:r>
              <a:rPr lang="en-US" sz="1400" b="1" i="0" u="none" strike="noStrike" kern="1200" cap="none" spc="-2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dispute</a:t>
            </a:r>
            <a:r>
              <a:rPr lang="en-US" sz="1400" b="1" i="0" u="none" strike="noStrike" kern="1200" cap="none" spc="-4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resolution</a:t>
            </a:r>
            <a:r>
              <a:rPr lang="en-US" sz="1400" b="1" i="0" u="none" strike="noStrike" kern="1200" cap="none" spc="-4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process</a:t>
            </a:r>
            <a:r>
              <a:rPr lang="en-US" sz="1400" b="1" i="0" u="none" strike="noStrike" kern="1200" cap="none" spc="-4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shall</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terminate </a:t>
            </a:r>
            <a:r>
              <a:rPr lang="en-US" sz="1400" b="1" i="0" u="none" strike="noStrike" kern="1200" cap="none" spc="-5" baseline="0">
                <a:solidFill>
                  <a:srgbClr val="000000"/>
                </a:solidFill>
                <a:uFillTx/>
                <a:latin typeface="Arial"/>
                <a:cs typeface="Arial"/>
              </a:rPr>
              <a:t>and</a:t>
            </a:r>
            <a:r>
              <a:rPr lang="en-US" sz="1400" b="1" i="0" u="none" strike="noStrike" kern="1200" cap="none" spc="-2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no</a:t>
            </a:r>
            <a:r>
              <a:rPr lang="en-US" sz="1400" b="1" i="0" u="none" strike="noStrike" kern="1200" cap="none" spc="-2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decision</a:t>
            </a:r>
            <a:r>
              <a:rPr lang="en-US" sz="1400" b="1" i="0" u="none" strike="noStrike" kern="1200" cap="none" spc="-3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will</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be</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rendered</a:t>
            </a:r>
            <a:r>
              <a:rPr lang="en-US" sz="1400" b="1" spc="-5">
                <a:solidFill>
                  <a:srgbClr val="000000"/>
                </a:solidFill>
                <a:latin typeface="Arial"/>
                <a:cs typeface="Arial"/>
              </a:rPr>
              <a:t>.</a:t>
            </a:r>
            <a:endParaRPr lang="en-US" sz="1400" b="1" i="0" u="none" strike="noStrike" kern="1200" cap="none" spc="0" baseline="0">
              <a:solidFill>
                <a:srgbClr val="000000"/>
              </a:solidFill>
              <a:uFillTx/>
              <a:latin typeface="Arial"/>
              <a:cs typeface="Arial"/>
            </a:endParaRPr>
          </a:p>
          <a:p>
            <a:pPr marL="754380" marR="165100" indent="-285750" algn="just">
              <a:spcBef>
                <a:spcPts val="1200"/>
              </a:spcBef>
              <a:buSzPct val="100000"/>
              <a:buFont typeface="Arial" pitchFamily="34"/>
              <a:buChar char="•"/>
              <a:defRPr sz="1800" b="0" i="0" u="none" strike="noStrike" kern="0" cap="none" spc="0" baseline="0">
                <a:solidFill>
                  <a:srgbClr val="000000"/>
                </a:solidFill>
                <a:uFillTx/>
              </a:defRPr>
            </a:pPr>
            <a:r>
              <a:rPr lang="en-US" sz="1400" b="1" i="0" u="none" strike="noStrike" kern="1200" cap="none" spc="-5" baseline="0">
                <a:solidFill>
                  <a:srgbClr val="000000"/>
                </a:solidFill>
                <a:uFillTx/>
                <a:latin typeface="Arial"/>
                <a:cs typeface="Arial"/>
              </a:rPr>
              <a:t>The HQ IMCOM Commanding General </a:t>
            </a:r>
            <a:r>
              <a:rPr lang="en-US" sz="1400" b="1" i="0" u="none" strike="noStrike" kern="1200" cap="none" spc="0" baseline="0">
                <a:solidFill>
                  <a:srgbClr val="000000"/>
                </a:solidFill>
                <a:uFillTx/>
                <a:latin typeface="Arial"/>
                <a:cs typeface="Arial"/>
              </a:rPr>
              <a:t>is the </a:t>
            </a:r>
            <a:r>
              <a:rPr lang="en-US" sz="1400" b="1" i="0" u="none" strike="noStrike" kern="1200" cap="none" spc="-5" baseline="0">
                <a:solidFill>
                  <a:srgbClr val="000000"/>
                </a:solidFill>
                <a:uFillTx/>
                <a:latin typeface="Arial"/>
                <a:cs typeface="Arial"/>
              </a:rPr>
              <a:t>Deciding </a:t>
            </a:r>
            <a:r>
              <a:rPr lang="en-US" sz="1400" b="1" i="0" u="none" strike="noStrike" kern="1200" cap="none" spc="0" baseline="0">
                <a:solidFill>
                  <a:srgbClr val="000000"/>
                </a:solidFill>
                <a:uFillTx/>
                <a:latin typeface="Arial"/>
                <a:cs typeface="Arial"/>
              </a:rPr>
              <a:t>Authority </a:t>
            </a:r>
            <a:r>
              <a:rPr lang="en-US" sz="1400" b="1" i="0" u="none" strike="noStrike" kern="1200" cap="none" spc="-5" baseline="0">
                <a:solidFill>
                  <a:srgbClr val="000000"/>
                </a:solidFill>
                <a:uFillTx/>
                <a:latin typeface="Arial"/>
                <a:cs typeface="Arial"/>
              </a:rPr>
              <a:t>and will generally render </a:t>
            </a:r>
            <a:r>
              <a:rPr lang="en-US" sz="1400" b="1" i="0" u="none" strike="noStrike" kern="1200" cap="none" spc="0" baseline="0">
                <a:solidFill>
                  <a:srgbClr val="000000"/>
                </a:solidFill>
                <a:uFillTx/>
                <a:latin typeface="Arial"/>
                <a:cs typeface="Arial"/>
              </a:rPr>
              <a:t>a</a:t>
            </a:r>
            <a:r>
              <a:rPr lang="en-US" sz="1400" b="1">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decision</a:t>
            </a:r>
            <a:r>
              <a:rPr lang="en-US" sz="1400" b="1" i="0" u="none" strike="noStrike" kern="1200" cap="none" spc="-5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within</a:t>
            </a:r>
            <a:r>
              <a:rPr lang="en-US" sz="1400" b="1" i="0" u="none" strike="noStrike" kern="1200" cap="none" spc="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30</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days,</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but</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not</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later</a:t>
            </a:r>
            <a:r>
              <a:rPr lang="en-US" sz="1400" b="1" i="0" u="none" strike="noStrike" kern="1200" cap="none" spc="-3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than</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60</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days.</a:t>
            </a:r>
            <a:endParaRPr lang="en-US" sz="1400" b="1" i="0" u="none" strike="noStrike" kern="1200" cap="none" spc="0" baseline="0">
              <a:solidFill>
                <a:srgbClr val="000000"/>
              </a:solidFill>
              <a:uFillTx/>
              <a:latin typeface="Arial"/>
              <a:cs typeface="Arial"/>
            </a:endParaRPr>
          </a:p>
          <a:p>
            <a:pPr marL="755650" marR="0" lvl="0" indent="-285750" algn="l" defTabSz="914400" rtl="0" fontAlgn="auto" hangingPunct="1">
              <a:lnSpc>
                <a:spcPct val="100000"/>
              </a:lnSpc>
              <a:spcBef>
                <a:spcPts val="1205"/>
              </a:spcBef>
              <a:spcAft>
                <a:spcPts val="0"/>
              </a:spcAft>
              <a:buSzPct val="100000"/>
              <a:buFont typeface="Arial" pitchFamily="34"/>
              <a:buChar char="•"/>
              <a:tabLst/>
              <a:defRPr sz="1800" b="0" i="0" u="none" strike="noStrike" kern="0" cap="none" spc="0" baseline="0">
                <a:solidFill>
                  <a:srgbClr val="000000"/>
                </a:solidFill>
                <a:uFillTx/>
              </a:defRPr>
            </a:pPr>
            <a:r>
              <a:rPr lang="en-US" sz="1400" b="1" i="0" u="none" strike="noStrike" kern="1200" cap="none" spc="-25" baseline="0">
                <a:solidFill>
                  <a:srgbClr val="000000"/>
                </a:solidFill>
                <a:uFillTx/>
                <a:latin typeface="Arial"/>
                <a:cs typeface="Arial"/>
              </a:rPr>
              <a:t>Tenants</a:t>
            </a:r>
            <a:r>
              <a:rPr lang="en-US" sz="1400" b="1" i="0" u="none" strike="noStrike" kern="1200" cap="none" spc="-3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may</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request</a:t>
            </a:r>
            <a:r>
              <a:rPr lang="en-US" sz="1400" b="1" i="0" u="none" strike="noStrike" kern="1200" cap="none" spc="-3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“rent</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segregation”</a:t>
            </a:r>
            <a:r>
              <a:rPr lang="en-US" sz="1400" b="1" i="0" u="none" strike="noStrike" kern="1200" cap="none" spc="-4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for</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up</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to</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60 </a:t>
            </a:r>
            <a:r>
              <a:rPr lang="en-US" sz="1400" b="1" i="0" u="none" strike="noStrike" kern="1200" cap="none" spc="-10" baseline="0">
                <a:solidFill>
                  <a:srgbClr val="000000"/>
                </a:solidFill>
                <a:uFillTx/>
                <a:latin typeface="Arial"/>
                <a:cs typeface="Arial"/>
              </a:rPr>
              <a:t>days</a:t>
            </a:r>
            <a:r>
              <a:rPr lang="en-US" sz="1400" b="1" i="0" u="none" strike="noStrike" kern="1200" cap="none" spc="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while</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dispute</a:t>
            </a:r>
            <a:r>
              <a:rPr lang="en-US" sz="1400" b="1" i="0" u="none" strike="noStrike" kern="1200" cap="none" spc="-4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is</a:t>
            </a:r>
            <a:r>
              <a:rPr lang="en-US" sz="1400" b="1" i="0" u="none" strike="noStrike" kern="1200" cap="none" spc="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being</a:t>
            </a:r>
            <a:r>
              <a:rPr lang="en-US" sz="1400" b="1" i="0" u="none" strike="noStrike" kern="1200" cap="none" spc="-3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reviewed.</a:t>
            </a:r>
          </a:p>
          <a:p>
            <a:pPr marL="754380" marR="5080" lvl="1" indent="-285750">
              <a:spcBef>
                <a:spcPts val="1200"/>
              </a:spcBef>
              <a:buSzPct val="100000"/>
              <a:buFont typeface="Arial" pitchFamily="34"/>
              <a:buChar char="•"/>
              <a:tabLst>
                <a:tab pos="469260" algn="l"/>
                <a:tab pos="469891" algn="l"/>
              </a:tabLst>
              <a:defRPr sz="1800" b="0" i="0" u="none" strike="noStrike" kern="0" cap="none" spc="0" baseline="0">
                <a:solidFill>
                  <a:srgbClr val="000000"/>
                </a:solidFill>
                <a:uFillTx/>
              </a:defRPr>
            </a:pPr>
            <a:r>
              <a:rPr lang="en-US" sz="1400" b="1" i="0" u="none" strike="noStrike" kern="0" cap="none" spc="-5" baseline="0">
                <a:solidFill>
                  <a:srgbClr val="000000"/>
                </a:solidFill>
                <a:uFillTx/>
                <a:latin typeface="Arial"/>
                <a:cs typeface="Arial"/>
              </a:rPr>
              <a:t>The</a:t>
            </a:r>
            <a:r>
              <a:rPr lang="en-US" sz="1400" b="1" i="0" u="none" strike="noStrike" kern="0" cap="none" spc="-15" baseline="0">
                <a:solidFill>
                  <a:srgbClr val="000000"/>
                </a:solidFill>
                <a:uFillTx/>
                <a:latin typeface="Arial"/>
                <a:cs typeface="Arial"/>
              </a:rPr>
              <a:t> </a:t>
            </a:r>
            <a:r>
              <a:rPr lang="en-US" sz="1400" b="1" i="1" u="none" strike="noStrike" kern="0" cap="none" spc="-5" baseline="0">
                <a:solidFill>
                  <a:srgbClr val="000000"/>
                </a:solidFill>
                <a:uFillTx/>
                <a:latin typeface="Arial"/>
                <a:cs typeface="Arial"/>
              </a:rPr>
              <a:t>formal</a:t>
            </a:r>
            <a:r>
              <a:rPr lang="en-US" sz="1400" b="1" i="1" u="none" strike="noStrike" kern="0" cap="none" spc="-10" baseline="0">
                <a:solidFill>
                  <a:srgbClr val="000000"/>
                </a:solidFill>
                <a:uFillTx/>
                <a:latin typeface="Arial"/>
                <a:cs typeface="Arial"/>
              </a:rPr>
              <a:t> </a:t>
            </a:r>
            <a:r>
              <a:rPr lang="en-US" sz="1400" b="1" i="1" u="none" strike="noStrike" kern="0" cap="none" spc="-5" baseline="0">
                <a:solidFill>
                  <a:srgbClr val="000000"/>
                </a:solidFill>
                <a:uFillTx/>
                <a:latin typeface="Arial"/>
                <a:cs typeface="Arial"/>
              </a:rPr>
              <a:t>dispute</a:t>
            </a:r>
            <a:r>
              <a:rPr lang="en-US" sz="1400" b="1" i="1" u="none" strike="noStrike" kern="0" cap="none" spc="-25" baseline="0">
                <a:solidFill>
                  <a:srgbClr val="000000"/>
                </a:solidFill>
                <a:uFillTx/>
                <a:latin typeface="Arial"/>
                <a:cs typeface="Arial"/>
              </a:rPr>
              <a:t> </a:t>
            </a:r>
            <a:r>
              <a:rPr lang="en-US" sz="1400" b="1" i="1" u="none" strike="noStrike" kern="0" cap="none" spc="-5" baseline="0">
                <a:solidFill>
                  <a:srgbClr val="000000"/>
                </a:solidFill>
                <a:uFillTx/>
                <a:latin typeface="Arial"/>
                <a:cs typeface="Arial"/>
              </a:rPr>
              <a:t>resolution</a:t>
            </a:r>
            <a:r>
              <a:rPr lang="en-US" sz="1400" b="1" i="1" u="none" strike="noStrike" kern="0" cap="none" spc="-45" baseline="0">
                <a:solidFill>
                  <a:srgbClr val="000000"/>
                </a:solidFill>
                <a:uFillTx/>
                <a:latin typeface="Arial"/>
                <a:cs typeface="Arial"/>
              </a:rPr>
              <a:t> </a:t>
            </a:r>
            <a:r>
              <a:rPr lang="en-US" sz="1400" b="1" i="0" u="none" strike="noStrike" kern="0" cap="none" spc="0" baseline="0">
                <a:solidFill>
                  <a:srgbClr val="000000"/>
                </a:solidFill>
                <a:uFillTx/>
                <a:latin typeface="Arial"/>
                <a:cs typeface="Arial"/>
              </a:rPr>
              <a:t>eligibility</a:t>
            </a:r>
            <a:r>
              <a:rPr lang="en-US" sz="1400" b="1" i="0" u="none" strike="noStrike" kern="0" cap="none" spc="-20" baseline="0">
                <a:solidFill>
                  <a:srgbClr val="000000"/>
                </a:solidFill>
                <a:uFillTx/>
                <a:latin typeface="Arial"/>
                <a:cs typeface="Arial"/>
              </a:rPr>
              <a:t> </a:t>
            </a:r>
            <a:r>
              <a:rPr lang="en-US" sz="1400" b="1" i="0" u="none" strike="noStrike" kern="0" cap="none" spc="0" baseline="0">
                <a:solidFill>
                  <a:srgbClr val="000000"/>
                </a:solidFill>
                <a:uFillTx/>
                <a:latin typeface="Arial"/>
                <a:cs typeface="Arial"/>
              </a:rPr>
              <a:t>is</a:t>
            </a:r>
            <a:r>
              <a:rPr lang="en-US" sz="1400" b="1" i="0" u="none" strike="noStrike" kern="0" cap="none" spc="5" baseline="0">
                <a:solidFill>
                  <a:srgbClr val="000000"/>
                </a:solidFill>
                <a:uFillTx/>
                <a:latin typeface="Arial"/>
                <a:cs typeface="Arial"/>
              </a:rPr>
              <a:t> </a:t>
            </a:r>
            <a:r>
              <a:rPr lang="en-US" sz="1400" b="1" i="0" u="none" strike="noStrike" kern="0" cap="none" spc="0" baseline="0">
                <a:solidFill>
                  <a:srgbClr val="000000"/>
                </a:solidFill>
                <a:uFillTx/>
                <a:latin typeface="Arial"/>
                <a:cs typeface="Arial"/>
              </a:rPr>
              <a:t>limited</a:t>
            </a:r>
            <a:r>
              <a:rPr lang="en-US" sz="1400" b="1" i="0" u="none" strike="noStrike" kern="0" cap="none" spc="-15" baseline="0">
                <a:solidFill>
                  <a:srgbClr val="000000"/>
                </a:solidFill>
                <a:uFillTx/>
                <a:latin typeface="Arial"/>
                <a:cs typeface="Arial"/>
              </a:rPr>
              <a:t> </a:t>
            </a:r>
            <a:r>
              <a:rPr lang="en-US" sz="1400" b="1" i="0" u="none" strike="noStrike" kern="0" cap="none" spc="0" baseline="0">
                <a:solidFill>
                  <a:srgbClr val="000000"/>
                </a:solidFill>
                <a:uFillTx/>
                <a:latin typeface="Arial"/>
                <a:cs typeface="Arial"/>
              </a:rPr>
              <a:t>to</a:t>
            </a:r>
            <a:r>
              <a:rPr lang="en-US" sz="1400" b="1" i="0" u="none" strike="noStrike" kern="0" cap="none" spc="-15" baseline="0">
                <a:solidFill>
                  <a:srgbClr val="000000"/>
                </a:solidFill>
                <a:uFillTx/>
                <a:latin typeface="Arial"/>
                <a:cs typeface="Arial"/>
              </a:rPr>
              <a:t> </a:t>
            </a:r>
            <a:r>
              <a:rPr lang="en-US" sz="1400" b="1" i="0" u="none" strike="noStrike" kern="0" cap="none" spc="0" baseline="0">
                <a:solidFill>
                  <a:srgbClr val="000000"/>
                </a:solidFill>
                <a:uFillTx/>
                <a:latin typeface="Arial"/>
                <a:cs typeface="Arial"/>
              </a:rPr>
              <a:t>military</a:t>
            </a:r>
            <a:r>
              <a:rPr lang="en-US" sz="1400" b="1" i="0" u="none" strike="noStrike" kern="0" cap="none" spc="-20" baseline="0">
                <a:solidFill>
                  <a:srgbClr val="000000"/>
                </a:solidFill>
                <a:uFillTx/>
                <a:latin typeface="Arial"/>
                <a:cs typeface="Arial"/>
              </a:rPr>
              <a:t> </a:t>
            </a:r>
            <a:r>
              <a:rPr lang="en-US" sz="1400" b="1" i="0" u="none" strike="noStrike" kern="0" cap="none" spc="-5" baseline="0">
                <a:solidFill>
                  <a:srgbClr val="000000"/>
                </a:solidFill>
                <a:uFillTx/>
                <a:latin typeface="Arial"/>
                <a:cs typeface="Arial"/>
              </a:rPr>
              <a:t>members,</a:t>
            </a:r>
            <a:r>
              <a:rPr lang="en-US" sz="1400" b="1" i="0" u="none" strike="noStrike" kern="0" cap="none" spc="-30" baseline="0">
                <a:solidFill>
                  <a:srgbClr val="000000"/>
                </a:solidFill>
                <a:uFillTx/>
                <a:latin typeface="Arial"/>
                <a:cs typeface="Arial"/>
              </a:rPr>
              <a:t> </a:t>
            </a:r>
            <a:r>
              <a:rPr lang="en-US" sz="1400" b="1" i="0" u="none" strike="noStrike" kern="0" cap="none" spc="0" baseline="0">
                <a:solidFill>
                  <a:srgbClr val="000000"/>
                </a:solidFill>
                <a:uFillTx/>
                <a:latin typeface="Arial"/>
                <a:cs typeface="Arial"/>
              </a:rPr>
              <a:t>their</a:t>
            </a:r>
            <a:r>
              <a:rPr lang="en-US" sz="1400" b="1" i="0" u="none" strike="noStrike" kern="0" cap="none" spc="-25" baseline="0">
                <a:solidFill>
                  <a:srgbClr val="000000"/>
                </a:solidFill>
                <a:uFillTx/>
                <a:latin typeface="Arial"/>
                <a:cs typeface="Arial"/>
              </a:rPr>
              <a:t> </a:t>
            </a:r>
            <a:r>
              <a:rPr lang="en-US" sz="1400" b="1" i="0" u="none" strike="noStrike" kern="0" cap="none" spc="0" baseline="0">
                <a:solidFill>
                  <a:srgbClr val="000000"/>
                </a:solidFill>
                <a:uFillTx/>
                <a:latin typeface="Arial"/>
                <a:cs typeface="Arial"/>
              </a:rPr>
              <a:t>spouse</a:t>
            </a:r>
            <a:r>
              <a:rPr lang="en-US" sz="1400" b="1" i="0" u="none" strike="noStrike" kern="0" cap="none" spc="-20" baseline="0">
                <a:solidFill>
                  <a:srgbClr val="000000"/>
                </a:solidFill>
                <a:uFillTx/>
                <a:latin typeface="Arial"/>
                <a:cs typeface="Arial"/>
              </a:rPr>
              <a:t> </a:t>
            </a:r>
            <a:r>
              <a:rPr lang="en-US" sz="1400" b="1" i="0" u="none" strike="noStrike" kern="0" cap="none" spc="-5" baseline="0">
                <a:solidFill>
                  <a:srgbClr val="000000"/>
                </a:solidFill>
                <a:uFillTx/>
                <a:latin typeface="Arial"/>
                <a:cs typeface="Arial"/>
              </a:rPr>
              <a:t>or</a:t>
            </a:r>
            <a:r>
              <a:rPr lang="en-US" sz="1400" b="1" i="0" u="none" strike="noStrike" kern="0" cap="none" spc="-15" baseline="0">
                <a:solidFill>
                  <a:srgbClr val="000000"/>
                </a:solidFill>
                <a:uFillTx/>
                <a:latin typeface="Arial"/>
                <a:cs typeface="Arial"/>
              </a:rPr>
              <a:t> </a:t>
            </a:r>
            <a:r>
              <a:rPr lang="en-US" sz="1400" b="1" i="0" u="none" strike="noStrike" kern="0" cap="none" spc="-5" baseline="0">
                <a:solidFill>
                  <a:srgbClr val="000000"/>
                </a:solidFill>
                <a:uFillTx/>
                <a:latin typeface="Arial"/>
                <a:cs typeface="Arial"/>
              </a:rPr>
              <a:t>other</a:t>
            </a:r>
            <a:r>
              <a:rPr lang="en-US" sz="1400" b="1" kern="0" spc="-5">
                <a:solidFill>
                  <a:srgbClr val="000000"/>
                </a:solidFill>
                <a:latin typeface="Arial"/>
                <a:cs typeface="Arial"/>
              </a:rPr>
              <a:t> </a:t>
            </a:r>
            <a:r>
              <a:rPr lang="en-US" sz="1400" b="1" i="0" u="none" strike="noStrike" kern="0" cap="none" spc="-375" baseline="0">
                <a:solidFill>
                  <a:srgbClr val="000000"/>
                </a:solidFill>
                <a:uFillTx/>
                <a:latin typeface="Arial"/>
                <a:cs typeface="Arial"/>
              </a:rPr>
              <a:t> </a:t>
            </a:r>
            <a:r>
              <a:rPr lang="en-US" sz="1400" b="1" i="0" u="none" strike="noStrike" kern="0" cap="none" spc="-5" baseline="0">
                <a:solidFill>
                  <a:srgbClr val="000000"/>
                </a:solidFill>
                <a:uFillTx/>
                <a:latin typeface="Arial"/>
                <a:cs typeface="Arial"/>
              </a:rPr>
              <a:t>eligible</a:t>
            </a:r>
            <a:r>
              <a:rPr lang="en-US" sz="1400" b="1" i="0" u="none" strike="noStrike" kern="0" cap="none" spc="-20" baseline="0">
                <a:solidFill>
                  <a:srgbClr val="000000"/>
                </a:solidFill>
                <a:uFillTx/>
                <a:latin typeface="Arial"/>
                <a:cs typeface="Arial"/>
              </a:rPr>
              <a:t> </a:t>
            </a:r>
            <a:r>
              <a:rPr lang="en-US" sz="1400" b="1" i="0" u="none" strike="noStrike" kern="0" cap="none" spc="-5" baseline="0">
                <a:solidFill>
                  <a:srgbClr val="000000"/>
                </a:solidFill>
                <a:uFillTx/>
                <a:latin typeface="Arial"/>
                <a:cs typeface="Arial"/>
              </a:rPr>
              <a:t>individual</a:t>
            </a:r>
            <a:r>
              <a:rPr lang="en-US" sz="1400" b="1" i="0" u="none" strike="noStrike" kern="0" cap="none" spc="-15" baseline="0">
                <a:solidFill>
                  <a:srgbClr val="000000"/>
                </a:solidFill>
                <a:uFillTx/>
                <a:latin typeface="Arial"/>
                <a:cs typeface="Arial"/>
              </a:rPr>
              <a:t> </a:t>
            </a:r>
            <a:r>
              <a:rPr lang="en-US" sz="1400" b="1" i="0" u="none" strike="noStrike" kern="0" cap="none" spc="-10" baseline="0">
                <a:solidFill>
                  <a:srgbClr val="000000"/>
                </a:solidFill>
                <a:uFillTx/>
                <a:latin typeface="Arial"/>
                <a:cs typeface="Arial"/>
              </a:rPr>
              <a:t>who</a:t>
            </a:r>
            <a:r>
              <a:rPr lang="en-US" sz="1400" b="1" i="0" u="none" strike="noStrike" kern="0" cap="none" spc="10" baseline="0">
                <a:solidFill>
                  <a:srgbClr val="000000"/>
                </a:solidFill>
                <a:uFillTx/>
                <a:latin typeface="Arial"/>
                <a:cs typeface="Arial"/>
              </a:rPr>
              <a:t> </a:t>
            </a:r>
            <a:r>
              <a:rPr lang="en-US" sz="1400" b="1" i="0" u="none" strike="noStrike" kern="0" cap="none" spc="-5" baseline="0">
                <a:solidFill>
                  <a:srgbClr val="000000"/>
                </a:solidFill>
                <a:uFillTx/>
                <a:latin typeface="Arial"/>
                <a:cs typeface="Arial"/>
              </a:rPr>
              <a:t>qualifies</a:t>
            </a:r>
            <a:r>
              <a:rPr lang="en-US" sz="1400" b="1" i="0" u="none" strike="noStrike" kern="0" cap="none" spc="-20" baseline="0">
                <a:solidFill>
                  <a:srgbClr val="000000"/>
                </a:solidFill>
                <a:uFillTx/>
                <a:latin typeface="Arial"/>
                <a:cs typeface="Arial"/>
              </a:rPr>
              <a:t> </a:t>
            </a:r>
            <a:r>
              <a:rPr lang="en-US" sz="1400" b="1" i="0" u="none" strike="noStrike" kern="0" cap="none" spc="-5" baseline="0">
                <a:solidFill>
                  <a:srgbClr val="000000"/>
                </a:solidFill>
                <a:uFillTx/>
                <a:latin typeface="Arial"/>
                <a:cs typeface="Arial"/>
              </a:rPr>
              <a:t>as</a:t>
            </a:r>
            <a:r>
              <a:rPr lang="en-US" sz="1400" b="1" i="0" u="none" strike="noStrike" kern="0" cap="none" spc="-15" baseline="0">
                <a:solidFill>
                  <a:srgbClr val="000000"/>
                </a:solidFill>
                <a:uFillTx/>
                <a:latin typeface="Arial"/>
                <a:cs typeface="Arial"/>
              </a:rPr>
              <a:t> </a:t>
            </a:r>
            <a:r>
              <a:rPr lang="en-US" sz="1400" b="1" i="0" u="none" strike="noStrike" kern="0" cap="none" spc="0" baseline="0">
                <a:solidFill>
                  <a:srgbClr val="000000"/>
                </a:solidFill>
                <a:uFillTx/>
                <a:latin typeface="Arial"/>
                <a:cs typeface="Arial"/>
              </a:rPr>
              <a:t>a</a:t>
            </a:r>
            <a:r>
              <a:rPr lang="en-US" sz="1400" b="1" i="0" u="none" strike="noStrike" kern="0" cap="none" spc="-5" baseline="0">
                <a:solidFill>
                  <a:srgbClr val="000000"/>
                </a:solidFill>
                <a:uFillTx/>
                <a:latin typeface="Arial"/>
                <a:cs typeface="Arial"/>
              </a:rPr>
              <a:t> “tenant”</a:t>
            </a:r>
            <a:r>
              <a:rPr lang="en-US" sz="1400" b="1" i="0" u="none" strike="noStrike" kern="0" cap="none" spc="-40" baseline="0">
                <a:solidFill>
                  <a:srgbClr val="000000"/>
                </a:solidFill>
                <a:uFillTx/>
                <a:latin typeface="Arial"/>
                <a:cs typeface="Arial"/>
              </a:rPr>
              <a:t> </a:t>
            </a:r>
            <a:r>
              <a:rPr lang="en-US" sz="1400" b="1" i="0" u="none" strike="noStrike" kern="0" cap="none" spc="-5" baseline="0">
                <a:solidFill>
                  <a:srgbClr val="000000"/>
                </a:solidFill>
                <a:uFillTx/>
                <a:latin typeface="Arial"/>
                <a:cs typeface="Arial"/>
              </a:rPr>
              <a:t>as</a:t>
            </a:r>
            <a:r>
              <a:rPr lang="en-US" sz="1400" b="1" i="0" u="none" strike="noStrike" kern="0" cap="none" spc="-10" baseline="0">
                <a:solidFill>
                  <a:srgbClr val="000000"/>
                </a:solidFill>
                <a:uFillTx/>
                <a:latin typeface="Arial"/>
                <a:cs typeface="Arial"/>
              </a:rPr>
              <a:t> </a:t>
            </a:r>
            <a:r>
              <a:rPr lang="en-US" sz="1400" b="1" i="0" u="none" strike="noStrike" kern="0" cap="none" spc="-5" baseline="0">
                <a:solidFill>
                  <a:srgbClr val="000000"/>
                </a:solidFill>
                <a:uFillTx/>
                <a:latin typeface="Arial"/>
                <a:cs typeface="Arial"/>
              </a:rPr>
              <a:t>defined</a:t>
            </a:r>
            <a:r>
              <a:rPr lang="en-US" sz="1400" b="1" i="0" u="none" strike="noStrike" kern="0" cap="none" spc="-35" baseline="0">
                <a:solidFill>
                  <a:srgbClr val="000000"/>
                </a:solidFill>
                <a:uFillTx/>
                <a:latin typeface="Arial"/>
                <a:cs typeface="Arial"/>
              </a:rPr>
              <a:t> </a:t>
            </a:r>
            <a:r>
              <a:rPr lang="en-US" sz="1400" b="1" i="0" u="none" strike="noStrike" kern="0" cap="none" spc="0" baseline="0">
                <a:solidFill>
                  <a:srgbClr val="000000"/>
                </a:solidFill>
                <a:uFillTx/>
                <a:latin typeface="Arial"/>
                <a:cs typeface="Arial"/>
              </a:rPr>
              <a:t>in</a:t>
            </a:r>
            <a:r>
              <a:rPr lang="en-US" sz="1400" b="1" i="0" u="none" strike="noStrike" kern="0" cap="none" spc="5" baseline="0">
                <a:solidFill>
                  <a:srgbClr val="000000"/>
                </a:solidFill>
                <a:uFillTx/>
                <a:latin typeface="Arial"/>
                <a:cs typeface="Arial"/>
              </a:rPr>
              <a:t> </a:t>
            </a:r>
            <a:r>
              <a:rPr lang="en-US" sz="1400" b="1" i="0" u="none" strike="noStrike" kern="0" cap="none" spc="-5" baseline="0">
                <a:solidFill>
                  <a:srgbClr val="000000"/>
                </a:solidFill>
                <a:uFillTx/>
                <a:latin typeface="Arial"/>
                <a:cs typeface="Arial"/>
              </a:rPr>
              <a:t>10</a:t>
            </a:r>
            <a:r>
              <a:rPr lang="en-US" sz="1400" b="1" i="0" u="none" strike="noStrike" kern="0" cap="none" spc="-15" baseline="0">
                <a:solidFill>
                  <a:srgbClr val="000000"/>
                </a:solidFill>
                <a:uFillTx/>
                <a:latin typeface="Arial"/>
                <a:cs typeface="Arial"/>
              </a:rPr>
              <a:t> </a:t>
            </a:r>
            <a:r>
              <a:rPr lang="en-US" sz="1400" b="1" i="0" u="none" strike="noStrike" kern="0" cap="none" spc="-5" baseline="0">
                <a:solidFill>
                  <a:srgbClr val="000000"/>
                </a:solidFill>
                <a:uFillTx/>
                <a:latin typeface="Arial"/>
                <a:cs typeface="Arial"/>
              </a:rPr>
              <a:t>USC</a:t>
            </a:r>
            <a:r>
              <a:rPr lang="en-US" sz="1400" b="1" i="0" u="none" strike="noStrike" kern="0" cap="none" spc="5" baseline="0">
                <a:solidFill>
                  <a:srgbClr val="000000"/>
                </a:solidFill>
                <a:uFillTx/>
                <a:latin typeface="Arial"/>
                <a:cs typeface="Arial"/>
              </a:rPr>
              <a:t> </a:t>
            </a:r>
            <a:r>
              <a:rPr lang="en-US" sz="1400" b="1" i="0" u="none" strike="noStrike" kern="0" cap="none" spc="0" baseline="0">
                <a:solidFill>
                  <a:srgbClr val="000000"/>
                </a:solidFill>
                <a:uFillTx/>
                <a:latin typeface="Arial"/>
                <a:cs typeface="Arial"/>
              </a:rPr>
              <a:t>Section</a:t>
            </a:r>
            <a:r>
              <a:rPr lang="en-US" sz="1400" b="1" i="0" u="none" strike="noStrike" kern="0" cap="none" spc="-30" baseline="0">
                <a:solidFill>
                  <a:srgbClr val="000000"/>
                </a:solidFill>
                <a:uFillTx/>
                <a:latin typeface="Arial"/>
                <a:cs typeface="Arial"/>
              </a:rPr>
              <a:t> </a:t>
            </a:r>
            <a:r>
              <a:rPr lang="en-US" sz="1400" b="1" i="0" u="none" strike="noStrike" kern="0" cap="none" spc="-5" baseline="0">
                <a:solidFill>
                  <a:srgbClr val="000000"/>
                </a:solidFill>
                <a:uFillTx/>
                <a:latin typeface="Arial"/>
                <a:cs typeface="Arial"/>
              </a:rPr>
              <a:t>2871</a:t>
            </a:r>
            <a:r>
              <a:rPr lang="en-US" sz="1400" b="1" kern="0" spc="-5">
                <a:solidFill>
                  <a:srgbClr val="000000"/>
                </a:solidFill>
                <a:latin typeface="Arial"/>
                <a:cs typeface="Arial"/>
              </a:rPr>
              <a:t>.</a:t>
            </a:r>
            <a:endParaRPr lang="en-US" sz="1400" b="1" i="0" u="none" strike="noStrike" kern="0" cap="none" spc="0" baseline="0">
              <a:solidFill>
                <a:srgbClr val="000000"/>
              </a:solidFill>
              <a:uFillTx/>
              <a:latin typeface="Arial"/>
              <a:cs typeface="Arial"/>
            </a:endParaRPr>
          </a:p>
          <a:p>
            <a:pPr marL="754380" marR="142875" indent="-285750">
              <a:spcBef>
                <a:spcPts val="1205"/>
              </a:spcBef>
              <a:buSzPct val="100000"/>
              <a:buFont typeface="Arial" pitchFamily="34"/>
              <a:buChar char="•"/>
              <a:defRPr sz="1800" b="0" i="0" u="none" strike="noStrike" kern="0" cap="none" spc="0" baseline="0">
                <a:solidFill>
                  <a:srgbClr val="000000"/>
                </a:solidFill>
                <a:uFillTx/>
              </a:defRPr>
            </a:pPr>
            <a:r>
              <a:rPr lang="en-US" sz="1400" b="1" i="0" u="none" strike="noStrike" kern="0" cap="none" spc="-25" baseline="0">
                <a:solidFill>
                  <a:srgbClr val="000000"/>
                </a:solidFill>
                <a:uFillTx/>
                <a:latin typeface="Arial"/>
                <a:cs typeface="Arial"/>
              </a:rPr>
              <a:t>Tenants </a:t>
            </a:r>
            <a:r>
              <a:rPr lang="en-US" sz="1400" b="1" i="0" u="none" strike="noStrike" kern="0" cap="none" spc="-5" baseline="0">
                <a:solidFill>
                  <a:srgbClr val="000000"/>
                </a:solidFill>
                <a:uFillTx/>
                <a:latin typeface="Arial"/>
                <a:cs typeface="Arial"/>
              </a:rPr>
              <a:t>may </a:t>
            </a:r>
            <a:r>
              <a:rPr lang="en-US" sz="1400" b="1" i="0" u="none" strike="noStrike" kern="0" cap="none" spc="0" baseline="0">
                <a:solidFill>
                  <a:srgbClr val="000000"/>
                </a:solidFill>
                <a:uFillTx/>
                <a:latin typeface="Arial"/>
                <a:cs typeface="Arial"/>
              </a:rPr>
              <a:t>seek </a:t>
            </a:r>
            <a:r>
              <a:rPr lang="en-US" sz="1400" b="1" i="0" u="none" strike="noStrike" kern="0" cap="none" spc="-5" baseline="0">
                <a:solidFill>
                  <a:srgbClr val="000000"/>
                </a:solidFill>
                <a:uFillTx/>
                <a:latin typeface="Arial"/>
                <a:cs typeface="Arial"/>
              </a:rPr>
              <a:t>legal advice or </a:t>
            </a:r>
            <a:r>
              <a:rPr lang="en-US" sz="1400" b="1" i="0" u="none" strike="noStrike" kern="0" cap="none" spc="0" baseline="0">
                <a:solidFill>
                  <a:srgbClr val="000000"/>
                </a:solidFill>
                <a:uFillTx/>
                <a:latin typeface="Arial"/>
                <a:cs typeface="Arial"/>
              </a:rPr>
              <a:t>dispute resolution </a:t>
            </a:r>
            <a:r>
              <a:rPr lang="en-US" sz="1400" b="1" i="0" u="none" strike="noStrike" kern="0" cap="none" spc="-5" baseline="0">
                <a:solidFill>
                  <a:srgbClr val="000000"/>
                </a:solidFill>
                <a:uFillTx/>
                <a:latin typeface="Arial"/>
                <a:cs typeface="Arial"/>
              </a:rPr>
              <a:t>through any remedy available by </a:t>
            </a:r>
            <a:r>
              <a:rPr lang="en-US" sz="1400" b="1" i="0" u="none" strike="noStrike" kern="0" cap="none" spc="-45" baseline="0">
                <a:solidFill>
                  <a:srgbClr val="000000"/>
                </a:solidFill>
                <a:uFillTx/>
                <a:latin typeface="Arial"/>
                <a:cs typeface="Arial"/>
              </a:rPr>
              <a:t>law,</a:t>
            </a:r>
            <a:r>
              <a:rPr lang="en-US" sz="1400" b="1" kern="0" spc="-45">
                <a:solidFill>
                  <a:srgbClr val="000000"/>
                </a:solidFill>
                <a:latin typeface="Arial"/>
                <a:cs typeface="Arial"/>
              </a:rPr>
              <a:t> </a:t>
            </a:r>
            <a:r>
              <a:rPr lang="en-US" sz="1400" b="1" i="0" u="none" strike="noStrike" kern="0" cap="none" spc="-40" baseline="0">
                <a:solidFill>
                  <a:srgbClr val="000000"/>
                </a:solidFill>
                <a:uFillTx/>
                <a:latin typeface="Arial"/>
                <a:cs typeface="Arial"/>
              </a:rPr>
              <a:t> </a:t>
            </a:r>
            <a:r>
              <a:rPr lang="en-US" sz="1400" b="1" i="0" u="none" strike="noStrike" kern="0" cap="none" spc="-5" baseline="0">
                <a:solidFill>
                  <a:srgbClr val="000000"/>
                </a:solidFill>
                <a:uFillTx/>
                <a:latin typeface="Arial"/>
                <a:cs typeface="Arial"/>
              </a:rPr>
              <a:t>except </a:t>
            </a:r>
            <a:r>
              <a:rPr lang="en-US" sz="1400" b="1" i="0" u="none" strike="noStrike" kern="0" cap="none" spc="0" baseline="0">
                <a:solidFill>
                  <a:srgbClr val="000000"/>
                </a:solidFill>
                <a:uFillTx/>
                <a:latin typeface="Arial"/>
                <a:cs typeface="Arial"/>
              </a:rPr>
              <a:t>that </a:t>
            </a:r>
            <a:r>
              <a:rPr lang="en-US" sz="1400" b="1" i="0" u="none" strike="noStrike" kern="0" cap="none" spc="-30" baseline="0">
                <a:solidFill>
                  <a:srgbClr val="000000"/>
                </a:solidFill>
                <a:uFillTx/>
                <a:latin typeface="Arial"/>
                <a:cs typeface="Arial"/>
              </a:rPr>
              <a:t>Tenant </a:t>
            </a:r>
            <a:r>
              <a:rPr lang="en-US" sz="1400" b="1" i="0" u="none" strike="noStrike" kern="0" cap="none" spc="-5" baseline="0">
                <a:solidFill>
                  <a:srgbClr val="000000"/>
                </a:solidFill>
                <a:uFillTx/>
                <a:latin typeface="Arial"/>
                <a:cs typeface="Arial"/>
              </a:rPr>
              <a:t>and Owner </a:t>
            </a:r>
            <a:r>
              <a:rPr lang="en-US" sz="1400" b="1" i="0" u="none" strike="noStrike" kern="0" cap="none" spc="0" baseline="0">
                <a:solidFill>
                  <a:srgbClr val="000000"/>
                </a:solidFill>
                <a:uFillTx/>
                <a:latin typeface="Arial"/>
                <a:cs typeface="Arial"/>
              </a:rPr>
              <a:t>shall </a:t>
            </a:r>
            <a:r>
              <a:rPr lang="en-US" sz="1400" b="1" i="0" u="none" strike="noStrike" kern="0" cap="none" spc="-5" baseline="0">
                <a:solidFill>
                  <a:srgbClr val="000000"/>
                </a:solidFill>
                <a:uFillTx/>
                <a:latin typeface="Arial"/>
                <a:cs typeface="Arial"/>
              </a:rPr>
              <a:t>not </a:t>
            </a:r>
            <a:r>
              <a:rPr lang="en-US" sz="1400" b="1" i="0" u="none" strike="noStrike" kern="0" cap="none" spc="0" baseline="0">
                <a:solidFill>
                  <a:srgbClr val="000000"/>
                </a:solidFill>
                <a:uFillTx/>
                <a:latin typeface="Arial"/>
                <a:cs typeface="Arial"/>
              </a:rPr>
              <a:t>pursue such </a:t>
            </a:r>
            <a:r>
              <a:rPr lang="en-US" sz="1400" b="1" i="0" u="none" strike="noStrike" kern="0" cap="none" spc="-5" baseline="0">
                <a:solidFill>
                  <a:srgbClr val="000000"/>
                </a:solidFill>
                <a:uFillTx/>
                <a:latin typeface="Arial"/>
                <a:cs typeface="Arial"/>
              </a:rPr>
              <a:t>remedy available </a:t>
            </a:r>
            <a:r>
              <a:rPr lang="en-US" sz="1400" b="1" i="0" u="none" strike="noStrike" kern="0" cap="none" spc="0" baseline="0">
                <a:solidFill>
                  <a:srgbClr val="000000"/>
                </a:solidFill>
                <a:uFillTx/>
                <a:latin typeface="Arial"/>
                <a:cs typeface="Arial"/>
              </a:rPr>
              <a:t>in law </a:t>
            </a:r>
            <a:r>
              <a:rPr lang="en-US" sz="1400" b="1" i="0" u="none" strike="noStrike" kern="0" cap="none" spc="-5" baseline="0">
                <a:solidFill>
                  <a:srgbClr val="000000"/>
                </a:solidFill>
                <a:uFillTx/>
                <a:latin typeface="Arial"/>
                <a:cs typeface="Arial"/>
              </a:rPr>
              <a:t>while </a:t>
            </a:r>
            <a:r>
              <a:rPr lang="en-US" sz="1400" b="1" i="0" u="none" strike="noStrike" kern="0" cap="none" spc="0" baseline="0">
                <a:solidFill>
                  <a:srgbClr val="000000"/>
                </a:solidFill>
                <a:uFillTx/>
                <a:latin typeface="Arial"/>
                <a:cs typeface="Arial"/>
              </a:rPr>
              <a:t>a </a:t>
            </a:r>
            <a:r>
              <a:rPr lang="en-US" sz="1400" b="1" i="0" u="none" strike="noStrike" kern="0" cap="none" spc="-5" baseline="0">
                <a:solidFill>
                  <a:srgbClr val="000000"/>
                </a:solidFill>
                <a:uFillTx/>
                <a:latin typeface="Arial"/>
                <a:cs typeface="Arial"/>
              </a:rPr>
              <a:t>formal</a:t>
            </a:r>
            <a:r>
              <a:rPr lang="en-US" sz="1400" b="1" kern="0" spc="-5">
                <a:solidFill>
                  <a:srgbClr val="000000"/>
                </a:solidFill>
                <a:latin typeface="Arial"/>
                <a:cs typeface="Arial"/>
              </a:rPr>
              <a:t> </a:t>
            </a:r>
            <a:r>
              <a:rPr lang="en-US" sz="1400" b="1" i="0" u="none" strike="noStrike" kern="0" cap="none" spc="-375" baseline="0">
                <a:solidFill>
                  <a:srgbClr val="000000"/>
                </a:solidFill>
                <a:uFillTx/>
                <a:latin typeface="Arial"/>
                <a:cs typeface="Arial"/>
              </a:rPr>
              <a:t> </a:t>
            </a:r>
            <a:r>
              <a:rPr lang="en-US" sz="1400" b="1" i="0" u="none" strike="noStrike" kern="0" cap="none" spc="0" baseline="0">
                <a:solidFill>
                  <a:srgbClr val="000000"/>
                </a:solidFill>
                <a:uFillTx/>
                <a:latin typeface="Arial"/>
                <a:cs typeface="Arial"/>
              </a:rPr>
              <a:t>dispute</a:t>
            </a:r>
            <a:r>
              <a:rPr lang="en-US" sz="1400" b="1" i="0" u="none" strike="noStrike" kern="0" cap="none" spc="-50" baseline="0">
                <a:solidFill>
                  <a:srgbClr val="000000"/>
                </a:solidFill>
                <a:uFillTx/>
                <a:latin typeface="Arial"/>
                <a:cs typeface="Arial"/>
              </a:rPr>
              <a:t> </a:t>
            </a:r>
            <a:r>
              <a:rPr lang="en-US" sz="1400" b="1" i="0" u="none" strike="noStrike" kern="0" cap="none" spc="0" baseline="0">
                <a:solidFill>
                  <a:srgbClr val="000000"/>
                </a:solidFill>
                <a:uFillTx/>
                <a:latin typeface="Arial"/>
                <a:cs typeface="Arial"/>
              </a:rPr>
              <a:t>resolution</a:t>
            </a:r>
            <a:r>
              <a:rPr lang="en-US" sz="1400" b="1" i="0" u="none" strike="noStrike" kern="0" cap="none" spc="-45" baseline="0">
                <a:solidFill>
                  <a:srgbClr val="000000"/>
                </a:solidFill>
                <a:uFillTx/>
                <a:latin typeface="Arial"/>
                <a:cs typeface="Arial"/>
              </a:rPr>
              <a:t> </a:t>
            </a:r>
            <a:r>
              <a:rPr lang="en-US" sz="1400" b="1" i="0" u="none" strike="noStrike" kern="0" cap="none" spc="-5" baseline="0">
                <a:solidFill>
                  <a:srgbClr val="000000"/>
                </a:solidFill>
                <a:uFillTx/>
                <a:latin typeface="Arial"/>
                <a:cs typeface="Arial"/>
              </a:rPr>
              <a:t>under</a:t>
            </a:r>
            <a:r>
              <a:rPr lang="en-US" sz="1400" b="1" i="0" u="none" strike="noStrike" kern="0" cap="none" spc="-30" baseline="0">
                <a:solidFill>
                  <a:srgbClr val="000000"/>
                </a:solidFill>
                <a:uFillTx/>
                <a:latin typeface="Arial"/>
                <a:cs typeface="Arial"/>
              </a:rPr>
              <a:t> </a:t>
            </a:r>
            <a:r>
              <a:rPr lang="en-US" sz="1400" b="1" i="0" u="none" strike="noStrike" kern="0" cap="none" spc="0" baseline="0">
                <a:solidFill>
                  <a:srgbClr val="000000"/>
                </a:solidFill>
                <a:uFillTx/>
                <a:latin typeface="Arial"/>
                <a:cs typeface="Arial"/>
              </a:rPr>
              <a:t>this</a:t>
            </a:r>
            <a:r>
              <a:rPr lang="en-US" sz="1400" b="1" i="0" u="none" strike="noStrike" kern="0" cap="none" spc="-25" baseline="0">
                <a:solidFill>
                  <a:srgbClr val="000000"/>
                </a:solidFill>
                <a:uFillTx/>
                <a:latin typeface="Arial"/>
                <a:cs typeface="Arial"/>
              </a:rPr>
              <a:t> </a:t>
            </a:r>
            <a:r>
              <a:rPr lang="en-US" sz="1400" b="1" i="0" u="none" strike="noStrike" kern="0" cap="none" spc="0" baseline="0">
                <a:solidFill>
                  <a:srgbClr val="000000"/>
                </a:solidFill>
                <a:uFillTx/>
                <a:latin typeface="Arial"/>
                <a:cs typeface="Arial"/>
              </a:rPr>
              <a:t>process</a:t>
            </a:r>
            <a:r>
              <a:rPr lang="en-US" sz="1400" b="1" i="0" u="none" strike="noStrike" kern="0" cap="none" spc="-35" baseline="0">
                <a:solidFill>
                  <a:srgbClr val="000000"/>
                </a:solidFill>
                <a:uFillTx/>
                <a:latin typeface="Arial"/>
                <a:cs typeface="Arial"/>
              </a:rPr>
              <a:t> </a:t>
            </a:r>
            <a:r>
              <a:rPr lang="en-US" sz="1400" b="1" i="0" u="none" strike="noStrike" kern="0" cap="none" spc="0" baseline="0">
                <a:solidFill>
                  <a:srgbClr val="000000"/>
                </a:solidFill>
                <a:uFillTx/>
                <a:latin typeface="Arial"/>
                <a:cs typeface="Arial"/>
              </a:rPr>
              <a:t>is </a:t>
            </a:r>
            <a:r>
              <a:rPr lang="en-US" sz="1400" b="1" i="0" u="none" strike="noStrike" kern="0" cap="none" spc="-5" baseline="0">
                <a:solidFill>
                  <a:srgbClr val="000000"/>
                </a:solidFill>
                <a:uFillTx/>
                <a:latin typeface="Arial"/>
                <a:cs typeface="Arial"/>
              </a:rPr>
              <a:t>pending.</a:t>
            </a:r>
            <a:endParaRPr lang="en-US" sz="1400" b="1" i="0" u="none" strike="noStrike" kern="0" cap="none" spc="0" baseline="0">
              <a:solidFill>
                <a:srgbClr val="000000"/>
              </a:solidFill>
              <a:uFillTx/>
              <a:latin typeface="Arial"/>
              <a:cs typeface="Arial"/>
            </a:endParaRPr>
          </a:p>
          <a:p>
            <a:pPr marL="469900" marR="0" lvl="0" indent="0" algn="l" defTabSz="914400" rtl="0" fontAlgn="auto" hangingPunct="1">
              <a:lnSpc>
                <a:spcPct val="100000"/>
              </a:lnSpc>
              <a:spcBef>
                <a:spcPts val="1205"/>
              </a:spcBef>
              <a:spcAft>
                <a:spcPts val="0"/>
              </a:spcAft>
              <a:buNone/>
              <a:tabLst/>
              <a:defRPr sz="1800" b="0" i="0" u="none" strike="noStrike" kern="0" cap="none" spc="0" baseline="0">
                <a:solidFill>
                  <a:srgbClr val="000000"/>
                </a:solidFill>
                <a:uFillTx/>
              </a:defRPr>
            </a:pPr>
            <a:endParaRPr lang="en-US" sz="1400" b="1" i="0" u="none" strike="noStrike" kern="1200" cap="none" spc="0" baseline="0">
              <a:solidFill>
                <a:srgbClr val="000000"/>
              </a:solidFill>
              <a:uFillTx/>
              <a:latin typeface="Arial"/>
              <a:cs typeface="Arial"/>
            </a:endParaRPr>
          </a:p>
        </p:txBody>
      </p:sp>
      <p:sp>
        <p:nvSpPr>
          <p:cNvPr id="5" name="Title 6">
            <a:extLst>
              <a:ext uri="{FF2B5EF4-FFF2-40B4-BE49-F238E27FC236}">
                <a16:creationId xmlns:a16="http://schemas.microsoft.com/office/drawing/2014/main" id="{30D35BBF-817F-810A-434C-00ACAA158A12}"/>
              </a:ext>
            </a:extLst>
          </p:cNvPr>
          <p:cNvSpPr txBox="1">
            <a:spLocks/>
          </p:cNvSpPr>
          <p:nvPr/>
        </p:nvSpPr>
        <p:spPr>
          <a:xfrm>
            <a:off x="690241" y="109276"/>
            <a:ext cx="8455843" cy="647531"/>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r"/>
            <a:r>
              <a:rPr lang="en-US" sz="3200"/>
              <a:t>Formal Dispute Resolution</a:t>
            </a:r>
          </a:p>
        </p:txBody>
      </p:sp>
    </p:spTree>
    <p:extLst>
      <p:ext uri="{BB962C8B-B14F-4D97-AF65-F5344CB8AC3E}">
        <p14:creationId xmlns:p14="http://schemas.microsoft.com/office/powerpoint/2010/main" val="395923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142B184A-4673-2386-EFE0-F5DCAD2C0CF4}"/>
              </a:ext>
            </a:extLst>
          </p:cNvPr>
          <p:cNvSpPr txBox="1">
            <a:spLocks/>
          </p:cNvSpPr>
          <p:nvPr/>
        </p:nvSpPr>
        <p:spPr>
          <a:xfrm>
            <a:off x="2120666" y="65323"/>
            <a:ext cx="6976199" cy="647531"/>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r"/>
            <a:r>
              <a:rPr lang="en-US" sz="3200"/>
              <a:t>Additional Information</a:t>
            </a:r>
          </a:p>
        </p:txBody>
      </p:sp>
      <p:sp>
        <p:nvSpPr>
          <p:cNvPr id="5" name="TextBox 4">
            <a:extLst>
              <a:ext uri="{FF2B5EF4-FFF2-40B4-BE49-F238E27FC236}">
                <a16:creationId xmlns:a16="http://schemas.microsoft.com/office/drawing/2014/main" id="{C0DB30E8-57C9-2D85-85A3-A62FA03A2B1F}"/>
              </a:ext>
            </a:extLst>
          </p:cNvPr>
          <p:cNvSpPr txBox="1"/>
          <p:nvPr/>
        </p:nvSpPr>
        <p:spPr>
          <a:xfrm>
            <a:off x="427567" y="1386384"/>
            <a:ext cx="8288866" cy="4941682"/>
          </a:xfrm>
          <a:prstGeom prst="rect">
            <a:avLst/>
          </a:prstGeom>
          <a:noFill/>
        </p:spPr>
        <p:txBody>
          <a:bodyPr wrap="square" lIns="91440" tIns="45720" rIns="91440" bIns="45720" rtlCol="0" anchor="t">
            <a:noAutofit/>
          </a:bodyPr>
          <a:lstStyle/>
          <a:p>
            <a:pPr marL="285750" indent="-285750">
              <a:spcBef>
                <a:spcPts val="600"/>
              </a:spcBef>
              <a:spcAft>
                <a:spcPts val="600"/>
              </a:spcAft>
              <a:buFont typeface="Arial" panose="020B0604020202020204" pitchFamily="34" charset="0"/>
              <a:buChar char="•"/>
            </a:pPr>
            <a:r>
              <a:rPr lang="en-US" sz="1600" b="1">
                <a:latin typeface=" Arial"/>
                <a:ea typeface="Verdana"/>
                <a:cs typeface="Verdana" panose="020B0604030504040204" pitchFamily="34" charset="0"/>
              </a:rPr>
              <a:t>Tenants are permitted to anchor any furniture, television, or large appliance to the wall of the unit for purposes of preventing such item from tipping over without incurring a penalty or obligation to repair the wall upon vacating the unit if the Landlord does not anchor the furniture for the tenant.</a:t>
            </a:r>
          </a:p>
          <a:p>
            <a:pPr marL="285750" indent="-285750">
              <a:spcBef>
                <a:spcPts val="600"/>
              </a:spcBef>
              <a:spcAft>
                <a:spcPts val="600"/>
              </a:spcAft>
              <a:buFont typeface="Arial" panose="020B0604020202020204" pitchFamily="34" charset="0"/>
              <a:buChar char="•"/>
            </a:pPr>
            <a:r>
              <a:rPr lang="en-US" sz="1600" b="1">
                <a:ea typeface="+mn-lt"/>
                <a:cs typeface="+mn-lt"/>
              </a:rPr>
              <a:t>Please refer to the next slide for locations of the Presidio of Monterey Privatized Family Housing (The Parks at Monterey Bay) Leasing Center and the Army Housing Office.</a:t>
            </a:r>
          </a:p>
          <a:p>
            <a:pPr marL="285750" indent="-285750">
              <a:spcBef>
                <a:spcPts val="600"/>
              </a:spcBef>
              <a:spcAft>
                <a:spcPts val="600"/>
              </a:spcAft>
              <a:buFont typeface="Arial" panose="020B0604020202020204" pitchFamily="34" charset="0"/>
              <a:buChar char="•"/>
            </a:pPr>
            <a:endParaRPr lang="en-US" sz="1600" b="1">
              <a:latin typeface=" Arial"/>
              <a:ea typeface="Verdana"/>
            </a:endParaRPr>
          </a:p>
          <a:p>
            <a:pPr>
              <a:spcBef>
                <a:spcPts val="600"/>
              </a:spcBef>
              <a:spcAft>
                <a:spcPts val="600"/>
              </a:spcAft>
            </a:pPr>
            <a:endParaRPr lang="en-US" sz="1600" b="1">
              <a:latin typeface=" Aria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1485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90EC2-A00F-829A-5CAD-ACE895652CE7}"/>
              </a:ext>
            </a:extLst>
          </p:cNvPr>
          <p:cNvSpPr>
            <a:spLocks noGrp="1"/>
          </p:cNvSpPr>
          <p:nvPr>
            <p:ph type="title"/>
          </p:nvPr>
        </p:nvSpPr>
        <p:spPr/>
        <p:txBody>
          <a:bodyPr/>
          <a:lstStyle/>
          <a:p>
            <a:r>
              <a:rPr lang="en-US" dirty="0"/>
              <a:t>Army Housing Office</a:t>
            </a:r>
          </a:p>
        </p:txBody>
      </p:sp>
      <p:pic>
        <p:nvPicPr>
          <p:cNvPr id="4" name="Picture 3" descr="A building with a sign in front&#10;&#10;Description automatically generated with low confidence">
            <a:extLst>
              <a:ext uri="{FF2B5EF4-FFF2-40B4-BE49-F238E27FC236}">
                <a16:creationId xmlns:a16="http://schemas.microsoft.com/office/drawing/2014/main" id="{D31341DA-11E6-61AC-D3F6-C848461691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721077"/>
            <a:ext cx="6858000" cy="4572000"/>
          </a:xfrm>
          <a:prstGeom prst="rect">
            <a:avLst/>
          </a:prstGeom>
        </p:spPr>
      </p:pic>
      <p:sp>
        <p:nvSpPr>
          <p:cNvPr id="6" name="TextBox 5">
            <a:extLst>
              <a:ext uri="{FF2B5EF4-FFF2-40B4-BE49-F238E27FC236}">
                <a16:creationId xmlns:a16="http://schemas.microsoft.com/office/drawing/2014/main" id="{5096B0DE-5B85-D09A-C182-7AD1725E05B4}"/>
              </a:ext>
            </a:extLst>
          </p:cNvPr>
          <p:cNvSpPr txBox="1"/>
          <p:nvPr/>
        </p:nvSpPr>
        <p:spPr>
          <a:xfrm>
            <a:off x="1667847" y="5366343"/>
            <a:ext cx="580830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4250 Gen. Jim Moore Blvd, Seaside CA 93955   (831) 242-7979</a:t>
            </a:r>
          </a:p>
        </p:txBody>
      </p:sp>
    </p:spTree>
    <p:extLst>
      <p:ext uri="{BB962C8B-B14F-4D97-AF65-F5344CB8AC3E}">
        <p14:creationId xmlns:p14="http://schemas.microsoft.com/office/powerpoint/2010/main" val="379375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9A1D-2C00-61DF-BC00-00385369989B}"/>
              </a:ext>
            </a:extLst>
          </p:cNvPr>
          <p:cNvSpPr>
            <a:spLocks noGrp="1"/>
          </p:cNvSpPr>
          <p:nvPr>
            <p:ph type="title"/>
          </p:nvPr>
        </p:nvSpPr>
        <p:spPr/>
        <p:txBody>
          <a:bodyPr/>
          <a:lstStyle/>
          <a:p>
            <a:r>
              <a:rPr lang="en-US" dirty="0"/>
              <a:t>TPMB Military Leasing Office</a:t>
            </a:r>
          </a:p>
        </p:txBody>
      </p:sp>
      <p:pic>
        <p:nvPicPr>
          <p:cNvPr id="4" name="Picture 3" descr="A picture containing grass, sky, outdoor&#10;&#10;Description automatically generated">
            <a:extLst>
              <a:ext uri="{FF2B5EF4-FFF2-40B4-BE49-F238E27FC236}">
                <a16:creationId xmlns:a16="http://schemas.microsoft.com/office/drawing/2014/main" id="{09071901-76B0-5E9A-908C-C78D3C8C1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723697"/>
            <a:ext cx="6857999" cy="4572000"/>
          </a:xfrm>
          <a:prstGeom prst="rect">
            <a:avLst/>
          </a:prstGeom>
        </p:spPr>
      </p:pic>
      <p:sp>
        <p:nvSpPr>
          <p:cNvPr id="6" name="TextBox 5">
            <a:extLst>
              <a:ext uri="{FF2B5EF4-FFF2-40B4-BE49-F238E27FC236}">
                <a16:creationId xmlns:a16="http://schemas.microsoft.com/office/drawing/2014/main" id="{5ECFC1AF-9F8E-4D45-6A53-20D7EAF2BD33}"/>
              </a:ext>
            </a:extLst>
          </p:cNvPr>
          <p:cNvSpPr txBox="1"/>
          <p:nvPr/>
        </p:nvSpPr>
        <p:spPr>
          <a:xfrm>
            <a:off x="2164865" y="5361103"/>
            <a:ext cx="481426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3301 Monterey Rd, Seaside CA 93955   (831) 661-6262</a:t>
            </a:r>
          </a:p>
        </p:txBody>
      </p:sp>
    </p:spTree>
    <p:extLst>
      <p:ext uri="{BB962C8B-B14F-4D97-AF65-F5344CB8AC3E}">
        <p14:creationId xmlns:p14="http://schemas.microsoft.com/office/powerpoint/2010/main" val="23416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AC547-37FE-2885-B38E-BF9BADCBF686}"/>
              </a:ext>
            </a:extLst>
          </p:cNvPr>
          <p:cNvSpPr>
            <a:spLocks noGrp="1"/>
          </p:cNvSpPr>
          <p:nvPr>
            <p:ph type="title"/>
          </p:nvPr>
        </p:nvSpPr>
        <p:spPr/>
        <p:txBody>
          <a:bodyPr>
            <a:normAutofit/>
          </a:bodyPr>
          <a:lstStyle/>
          <a:p>
            <a:r>
              <a:rPr lang="en-US" sz="2400" dirty="0"/>
              <a:t>TPMB Civilian / DOD / Veterans Leasing Office</a:t>
            </a:r>
          </a:p>
        </p:txBody>
      </p:sp>
      <p:pic>
        <p:nvPicPr>
          <p:cNvPr id="4" name="Picture 3" descr="A building with a sign in front of it&#10;&#10;Description automatically generated with low confidence">
            <a:extLst>
              <a:ext uri="{FF2B5EF4-FFF2-40B4-BE49-F238E27FC236}">
                <a16:creationId xmlns:a16="http://schemas.microsoft.com/office/drawing/2014/main" id="{6E190FCA-C098-465C-4C8D-717B4078FF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2999" y="721077"/>
            <a:ext cx="6858001" cy="4572000"/>
          </a:xfrm>
          <a:prstGeom prst="rect">
            <a:avLst/>
          </a:prstGeom>
        </p:spPr>
      </p:pic>
      <p:sp>
        <p:nvSpPr>
          <p:cNvPr id="5" name="TextBox 4">
            <a:extLst>
              <a:ext uri="{FF2B5EF4-FFF2-40B4-BE49-F238E27FC236}">
                <a16:creationId xmlns:a16="http://schemas.microsoft.com/office/drawing/2014/main" id="{0D73442A-DF86-6EF9-2FAB-FAFB376771C0}"/>
              </a:ext>
            </a:extLst>
          </p:cNvPr>
          <p:cNvSpPr txBox="1"/>
          <p:nvPr/>
        </p:nvSpPr>
        <p:spPr>
          <a:xfrm>
            <a:off x="2079459" y="5354579"/>
            <a:ext cx="4975935"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4291 Normandy Rd, Seaside CA 93955   (831) </a:t>
            </a:r>
            <a:r>
              <a:rPr lang="en-US" sz="2000" b="1" dirty="0">
                <a:solidFill>
                  <a:prstClr val="black"/>
                </a:solidFill>
                <a:latin typeface="Arial" panose="020B0604020202020204"/>
              </a:rPr>
              <a:t>661-6221</a:t>
            </a:r>
            <a:endPar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8920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FB59D3D-78C1-56AE-85AB-A0DC315A5671}"/>
              </a:ext>
            </a:extLst>
          </p:cNvPr>
          <p:cNvSpPr>
            <a:spLocks noGrp="1"/>
          </p:cNvSpPr>
          <p:nvPr>
            <p:ph type="title"/>
          </p:nvPr>
        </p:nvSpPr>
        <p:spPr>
          <a:xfrm>
            <a:off x="2099432" y="99922"/>
            <a:ext cx="6976199" cy="647531"/>
          </a:xfrm>
        </p:spPr>
        <p:txBody>
          <a:bodyPr>
            <a:noAutofit/>
          </a:bodyPr>
          <a:lstStyle/>
          <a:p>
            <a:r>
              <a:rPr lang="en-US" sz="2800" dirty="0">
                <a:effectLst/>
              </a:rPr>
              <a:t>Plain Language Brief Explained</a:t>
            </a:r>
            <a:endParaRPr lang="en-US" sz="2000" dirty="0">
              <a:effectLst/>
            </a:endParaRPr>
          </a:p>
        </p:txBody>
      </p:sp>
      <p:sp>
        <p:nvSpPr>
          <p:cNvPr id="4" name="object 2">
            <a:extLst>
              <a:ext uri="{FF2B5EF4-FFF2-40B4-BE49-F238E27FC236}">
                <a16:creationId xmlns:a16="http://schemas.microsoft.com/office/drawing/2014/main" id="{0A8D5F1A-69A1-0098-1CDC-A7F6F310A413}"/>
              </a:ext>
            </a:extLst>
          </p:cNvPr>
          <p:cNvSpPr txBox="1"/>
          <p:nvPr/>
        </p:nvSpPr>
        <p:spPr>
          <a:xfrm>
            <a:off x="318339" y="876161"/>
            <a:ext cx="8517892" cy="5109327"/>
          </a:xfrm>
          <a:prstGeom prst="rect">
            <a:avLst/>
          </a:prstGeom>
          <a:noFill/>
          <a:ln cap="flat">
            <a:noFill/>
          </a:ln>
        </p:spPr>
        <p:txBody>
          <a:bodyPr vert="horz" wrap="square" lIns="0" tIns="13331" rIns="0" bIns="0" anchor="t" anchorCtr="0" compatLnSpc="1">
            <a:noAutofit/>
          </a:bodyPr>
          <a:lstStyle/>
          <a:p>
            <a:pPr marL="24130" marR="229870">
              <a:spcBef>
                <a:spcPts val="105"/>
              </a:spcBef>
              <a:defRPr sz="1800" b="0" i="0" u="none" strike="noStrike" kern="0" cap="none" spc="0" baseline="0">
                <a:solidFill>
                  <a:srgbClr val="000000"/>
                </a:solidFill>
                <a:uFillTx/>
              </a:defRPr>
            </a:pPr>
            <a:r>
              <a:rPr lang="en-US" sz="1500" b="1" i="0" u="none" strike="noStrike" kern="1200" cap="none" spc="-5" baseline="0">
                <a:solidFill>
                  <a:srgbClr val="000000"/>
                </a:solidFill>
                <a:uFillTx/>
                <a:latin typeface="Arial"/>
                <a:cs typeface="Arial"/>
              </a:rPr>
              <a:t>The </a:t>
            </a:r>
            <a:r>
              <a:rPr lang="en-US" sz="1500" b="1" i="0" u="none" strike="noStrike" kern="1200" cap="none" spc="0" baseline="0">
                <a:solidFill>
                  <a:srgbClr val="000000"/>
                </a:solidFill>
                <a:uFillTx/>
                <a:latin typeface="Arial"/>
                <a:cs typeface="Arial"/>
              </a:rPr>
              <a:t>Military Housing Privatization </a:t>
            </a:r>
            <a:r>
              <a:rPr lang="en-US" sz="1500" b="1" i="0" u="none" strike="noStrike" kern="1200" cap="none" spc="-5" baseline="0">
                <a:solidFill>
                  <a:srgbClr val="000000"/>
                </a:solidFill>
                <a:uFillTx/>
                <a:latin typeface="Arial"/>
                <a:cs typeface="Arial"/>
              </a:rPr>
              <a:t>Initiative </a:t>
            </a:r>
            <a:r>
              <a:rPr lang="en-US" sz="1500" b="1" i="1" u="none" strike="noStrike" kern="1200" cap="none" spc="-25" baseline="0">
                <a:solidFill>
                  <a:srgbClr val="000000"/>
                </a:solidFill>
                <a:uFillTx/>
                <a:latin typeface="Arial"/>
                <a:cs typeface="Arial"/>
              </a:rPr>
              <a:t>Tenant </a:t>
            </a:r>
            <a:r>
              <a:rPr lang="en-US" sz="1500" b="1" i="1" u="none" strike="noStrike" kern="1200" cap="none" spc="0" baseline="0">
                <a:solidFill>
                  <a:srgbClr val="000000"/>
                </a:solidFill>
                <a:uFillTx/>
                <a:latin typeface="Arial"/>
                <a:cs typeface="Arial"/>
              </a:rPr>
              <a:t>Bill </a:t>
            </a:r>
            <a:r>
              <a:rPr lang="en-US" sz="1500" b="1" i="1" u="none" strike="noStrike" kern="1200" cap="none" spc="-5" baseline="0">
                <a:solidFill>
                  <a:srgbClr val="000000"/>
                </a:solidFill>
                <a:uFillTx/>
                <a:latin typeface="Arial"/>
                <a:cs typeface="Arial"/>
              </a:rPr>
              <a:t>of Rights </a:t>
            </a:r>
            <a:r>
              <a:rPr lang="en-US" sz="1500" b="1" i="0" u="none" strike="noStrike" kern="1200" cap="none" spc="-5" baseline="0">
                <a:solidFill>
                  <a:srgbClr val="000000"/>
                </a:solidFill>
                <a:uFillTx/>
                <a:latin typeface="Arial"/>
                <a:cs typeface="Arial"/>
              </a:rPr>
              <a:t>requires </a:t>
            </a:r>
            <a:r>
              <a:rPr lang="en-US" sz="1500" b="1" i="0" u="none" strike="noStrike" kern="1200" cap="none" spc="0" baseline="0">
                <a:solidFill>
                  <a:srgbClr val="000000"/>
                </a:solidFill>
                <a:uFillTx/>
                <a:latin typeface="Arial"/>
                <a:cs typeface="Arial"/>
              </a:rPr>
              <a:t>the garrison </a:t>
            </a:r>
            <a:r>
              <a:rPr lang="en-US" sz="1500" b="1" i="0" u="none" strike="noStrike" kern="1200" cap="none" spc="-5" baseline="0">
                <a:solidFill>
                  <a:srgbClr val="000000"/>
                </a:solidFill>
                <a:uFillTx/>
                <a:latin typeface="Arial"/>
                <a:cs typeface="Arial"/>
              </a:rPr>
              <a:t>AHO </a:t>
            </a:r>
            <a:r>
              <a:rPr lang="en-US" sz="1500" b="1" i="0" u="none" strike="noStrike" kern="1200" cap="none" spc="0" baseline="0">
                <a:solidFill>
                  <a:srgbClr val="000000"/>
                </a:solidFill>
                <a:uFillTx/>
                <a:latin typeface="Arial"/>
                <a:cs typeface="Arial"/>
              </a:rPr>
              <a:t>to </a:t>
            </a:r>
            <a:r>
              <a:rPr lang="en-US" sz="1500" b="1" i="0" u="none" strike="noStrike" kern="1200" cap="none" spc="-5" baseline="0">
                <a:solidFill>
                  <a:srgbClr val="000000"/>
                </a:solidFill>
                <a:uFillTx/>
                <a:latin typeface="Arial"/>
                <a:cs typeface="Arial"/>
              </a:rPr>
              <a:t>provide </a:t>
            </a:r>
            <a:r>
              <a:rPr lang="en-US" sz="1500" b="1" i="0" u="none" strike="noStrike" kern="1200" cap="none" spc="0" baseline="0">
                <a:solidFill>
                  <a:srgbClr val="000000"/>
                </a:solidFill>
                <a:uFillTx/>
                <a:latin typeface="Arial"/>
                <a:cs typeface="Arial"/>
              </a:rPr>
              <a:t>a </a:t>
            </a:r>
            <a:r>
              <a:rPr lang="en-US" sz="1500" b="1" i="0" u="none" strike="noStrike" kern="1200" cap="none" spc="-5" baseline="0">
                <a:solidFill>
                  <a:srgbClr val="000000"/>
                </a:solidFill>
                <a:uFillTx/>
                <a:latin typeface="Arial"/>
                <a:cs typeface="Arial"/>
              </a:rPr>
              <a:t>plain language brief presenting the facts on tenants’ rights and responsibilities </a:t>
            </a:r>
            <a:r>
              <a:rPr lang="en-US" sz="1500" b="1" i="0" u="none" strike="noStrike" kern="0" cap="none" spc="0" baseline="0">
                <a:solidFill>
                  <a:srgbClr val="000000"/>
                </a:solidFill>
                <a:uFillTx/>
                <a:latin typeface="Arial"/>
                <a:cs typeface="Arial"/>
              </a:rPr>
              <a:t>associated</a:t>
            </a:r>
            <a:r>
              <a:rPr lang="en-US" sz="1500" b="1" i="0" u="none" strike="noStrike" kern="0" cap="none" spc="-55" baseline="0">
                <a:solidFill>
                  <a:srgbClr val="000000"/>
                </a:solidFill>
                <a:uFillTx/>
                <a:latin typeface="Arial"/>
                <a:cs typeface="Arial"/>
              </a:rPr>
              <a:t> </a:t>
            </a:r>
            <a:r>
              <a:rPr lang="en-US" sz="1500" b="1" i="0" u="none" strike="noStrike" kern="0" cap="none" spc="-5" baseline="0">
                <a:solidFill>
                  <a:srgbClr val="000000"/>
                </a:solidFill>
                <a:uFillTx/>
                <a:latin typeface="Arial"/>
                <a:cs typeface="Arial"/>
              </a:rPr>
              <a:t>with</a:t>
            </a:r>
            <a:r>
              <a:rPr lang="en-US" sz="1500" b="1" i="0" u="none" strike="noStrike" kern="0" cap="none" spc="-20" baseline="0">
                <a:solidFill>
                  <a:srgbClr val="000000"/>
                </a:solidFill>
                <a:uFillTx/>
                <a:latin typeface="Arial"/>
                <a:cs typeface="Arial"/>
              </a:rPr>
              <a:t> </a:t>
            </a:r>
            <a:r>
              <a:rPr lang="en-US" sz="1500" b="1" i="0" u="none" strike="noStrike" kern="0" cap="none" spc="0" baseline="0">
                <a:solidFill>
                  <a:srgbClr val="000000"/>
                </a:solidFill>
                <a:uFillTx/>
                <a:latin typeface="Arial"/>
                <a:cs typeface="Arial"/>
              </a:rPr>
              <a:t>tenancy</a:t>
            </a:r>
            <a:r>
              <a:rPr lang="en-US" sz="1500" b="1" i="0" u="none" strike="noStrike" kern="0" cap="none" spc="-30" baseline="0">
                <a:solidFill>
                  <a:srgbClr val="000000"/>
                </a:solidFill>
                <a:uFillTx/>
                <a:latin typeface="Arial"/>
                <a:cs typeface="Arial"/>
              </a:rPr>
              <a:t> </a:t>
            </a:r>
            <a:r>
              <a:rPr lang="en-US" sz="1500" b="1" i="0" u="none" strike="noStrike" kern="0" cap="none" spc="-5" baseline="0">
                <a:solidFill>
                  <a:srgbClr val="000000"/>
                </a:solidFill>
                <a:uFillTx/>
                <a:latin typeface="Arial"/>
                <a:cs typeface="Arial"/>
              </a:rPr>
              <a:t>of</a:t>
            </a:r>
            <a:r>
              <a:rPr lang="en-US" sz="1500" b="1" i="0" u="none" strike="noStrike" kern="0" cap="none" spc="-15" baseline="0">
                <a:solidFill>
                  <a:srgbClr val="000000"/>
                </a:solidFill>
                <a:uFillTx/>
                <a:latin typeface="Arial"/>
                <a:cs typeface="Arial"/>
              </a:rPr>
              <a:t> </a:t>
            </a:r>
            <a:r>
              <a:rPr lang="en-US" sz="1500" b="1" i="0" u="none" strike="noStrike" kern="0" cap="none" spc="0" baseline="0">
                <a:solidFill>
                  <a:srgbClr val="000000"/>
                </a:solidFill>
                <a:uFillTx/>
                <a:latin typeface="Arial"/>
                <a:cs typeface="Arial"/>
              </a:rPr>
              <a:t>the</a:t>
            </a:r>
            <a:r>
              <a:rPr lang="en-US" sz="1500" b="1" i="0" u="none" strike="noStrike" kern="0" cap="none" spc="-30" baseline="0">
                <a:solidFill>
                  <a:srgbClr val="000000"/>
                </a:solidFill>
                <a:uFillTx/>
                <a:latin typeface="Arial"/>
                <a:cs typeface="Arial"/>
              </a:rPr>
              <a:t> </a:t>
            </a:r>
            <a:r>
              <a:rPr lang="en-US" sz="1500" b="1" i="0" u="none" strike="noStrike" kern="0" cap="none" spc="-5" baseline="0">
                <a:solidFill>
                  <a:srgbClr val="000000"/>
                </a:solidFill>
                <a:uFillTx/>
                <a:latin typeface="Arial"/>
                <a:cs typeface="Arial"/>
              </a:rPr>
              <a:t>housing</a:t>
            </a:r>
            <a:r>
              <a:rPr lang="en-US" sz="1500" b="1" i="0" u="none" strike="noStrike" kern="0" cap="none" spc="-160" baseline="0">
                <a:solidFill>
                  <a:srgbClr val="000000"/>
                </a:solidFill>
                <a:uFillTx/>
                <a:latin typeface="Arial"/>
                <a:cs typeface="Arial"/>
              </a:rPr>
              <a:t> </a:t>
            </a:r>
            <a:r>
              <a:rPr lang="en-US" sz="1500" b="1" i="0" u="none" strike="noStrike" kern="0" cap="none" spc="-5" baseline="0">
                <a:solidFill>
                  <a:srgbClr val="000000"/>
                </a:solidFill>
                <a:uFillTx/>
                <a:latin typeface="Arial"/>
                <a:cs typeface="Arial"/>
              </a:rPr>
              <a:t>unit </a:t>
            </a:r>
            <a:r>
              <a:rPr lang="en-US" sz="1500" b="1" i="0" u="none" strike="noStrike" kern="1200" cap="none" spc="0" baseline="0">
                <a:solidFill>
                  <a:srgbClr val="000000"/>
                </a:solidFill>
                <a:uFillTx/>
                <a:latin typeface="Arial"/>
                <a:cs typeface="Arial"/>
              </a:rPr>
              <a:t>to all residents </a:t>
            </a:r>
            <a:r>
              <a:rPr lang="en-US" sz="1500" b="1" i="0" u="none" strike="noStrike" kern="1200" cap="none" spc="-5" baseline="0">
                <a:solidFill>
                  <a:srgbClr val="000000"/>
                </a:solidFill>
                <a:uFillTx/>
                <a:latin typeface="Arial"/>
                <a:cs typeface="Arial"/>
              </a:rPr>
              <a:t>of privatized housing prior </a:t>
            </a:r>
            <a:r>
              <a:rPr lang="en-US" sz="1500" b="1" i="0" u="none" strike="noStrike" kern="1200" cap="none" spc="0" baseline="0">
                <a:solidFill>
                  <a:srgbClr val="000000"/>
                </a:solidFill>
                <a:uFillTx/>
                <a:latin typeface="Arial"/>
                <a:cs typeface="Arial"/>
              </a:rPr>
              <a:t>to lease signing </a:t>
            </a:r>
            <a:r>
              <a:rPr lang="en-US" sz="1500" b="1" i="0" u="none" strike="noStrike" kern="1200" cap="none" spc="-5" baseline="0">
                <a:solidFill>
                  <a:srgbClr val="000000"/>
                </a:solidFill>
                <a:uFillTx/>
                <a:latin typeface="Arial"/>
                <a:cs typeface="Arial"/>
              </a:rPr>
              <a:t>and again 30 </a:t>
            </a:r>
            <a:r>
              <a:rPr lang="en-US" sz="1500" b="1" i="0" u="none" strike="noStrike" kern="1200" cap="none" spc="-10" baseline="0">
                <a:solidFill>
                  <a:srgbClr val="000000"/>
                </a:solidFill>
                <a:uFillTx/>
                <a:latin typeface="Arial"/>
                <a:cs typeface="Arial"/>
              </a:rPr>
              <a:t>days </a:t>
            </a:r>
            <a:r>
              <a:rPr lang="en-US" sz="1500" b="1" i="0" u="none" strike="noStrike" kern="1200" cap="none" spc="0" baseline="0">
                <a:solidFill>
                  <a:srgbClr val="000000"/>
                </a:solidFill>
                <a:uFillTx/>
                <a:latin typeface="Arial"/>
                <a:cs typeface="Arial"/>
              </a:rPr>
              <a:t>after </a:t>
            </a:r>
            <a:r>
              <a:rPr lang="en-US" sz="1500" b="1" i="0" u="none" strike="noStrike" kern="1200" cap="none" spc="-5" baseline="0">
                <a:solidFill>
                  <a:srgbClr val="000000"/>
                </a:solidFill>
                <a:uFillTx/>
                <a:latin typeface="Arial"/>
                <a:cs typeface="Arial"/>
              </a:rPr>
              <a:t>move-in</a:t>
            </a:r>
            <a:r>
              <a:rPr lang="en-US" sz="1500" b="1" spc="-5">
                <a:solidFill>
                  <a:srgbClr val="000000"/>
                </a:solidFill>
                <a:latin typeface="Arial"/>
                <a:cs typeface="Arial"/>
              </a:rPr>
              <a:t> </a:t>
            </a:r>
            <a:r>
              <a:rPr lang="en-US" sz="1500" b="1" i="0" u="none" strike="noStrike" kern="1200" cap="none" spc="-375"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on</a:t>
            </a:r>
            <a:r>
              <a:rPr lang="en-US" sz="1500" b="1" i="0" u="none" strike="noStrike" kern="1200" cap="none" spc="-20"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all </a:t>
            </a:r>
            <a:r>
              <a:rPr lang="en-US" sz="1500" b="1" i="0" u="none" strike="noStrike" kern="1200" cap="none" spc="0" baseline="0">
                <a:solidFill>
                  <a:srgbClr val="000000"/>
                </a:solidFill>
                <a:uFillTx/>
                <a:latin typeface="Arial"/>
                <a:cs typeface="Arial"/>
              </a:rPr>
              <a:t>rights</a:t>
            </a:r>
            <a:r>
              <a:rPr lang="en-US" sz="1500" b="1" i="0" u="none" strike="noStrike" kern="1200" cap="none" spc="-25"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and</a:t>
            </a:r>
            <a:r>
              <a:rPr lang="en-US" sz="1500" b="1" i="0" u="none" strike="noStrike" kern="1200" cap="none" spc="-10" baseline="0">
                <a:solidFill>
                  <a:srgbClr val="000000"/>
                </a:solidFill>
                <a:uFillTx/>
                <a:latin typeface="Arial"/>
                <a:cs typeface="Arial"/>
              </a:rPr>
              <a:t> responsibilities.</a:t>
            </a:r>
            <a:endParaRPr lang="en-US" sz="1500" b="1">
              <a:cs typeface="Arial"/>
            </a:endParaRPr>
          </a:p>
          <a:p>
            <a:pPr marL="24130" marR="229870" lvl="0" indent="0" algn="l" defTabSz="914400" rtl="0" fontAlgn="auto" hangingPunct="1">
              <a:lnSpc>
                <a:spcPct val="100000"/>
              </a:lnSpc>
              <a:spcBef>
                <a:spcPts val="105"/>
              </a:spcBef>
              <a:spcAft>
                <a:spcPts val="0"/>
              </a:spcAft>
              <a:buNone/>
              <a:tabLst/>
              <a:defRPr sz="1800" b="0" i="0" u="none" strike="noStrike" kern="0" cap="none" spc="0" baseline="0">
                <a:solidFill>
                  <a:srgbClr val="000000"/>
                </a:solidFill>
                <a:uFillTx/>
              </a:defRPr>
            </a:pPr>
            <a:endParaRPr lang="en-US" sz="1500" b="1" i="0" u="none" strike="noStrike" kern="1200" cap="none" spc="0" baseline="0">
              <a:solidFill>
                <a:srgbClr val="000000"/>
              </a:solidFill>
              <a:uFillTx/>
              <a:latin typeface="Arial"/>
              <a:cs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500" b="1" i="0" u="none" strike="noStrike" kern="1200" cap="none" spc="0" baseline="0">
                <a:solidFill>
                  <a:srgbClr val="000000"/>
                </a:solidFill>
                <a:uFillTx/>
                <a:latin typeface="Arial"/>
                <a:cs typeface="Arial"/>
              </a:rPr>
              <a:t>“The Department of Defense is fully committed to ensuring that associated</a:t>
            </a:r>
            <a:r>
              <a:rPr lang="en-US" sz="1500" b="1" i="0" u="none" strike="noStrike" kern="1200" cap="none" spc="-45"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with</a:t>
            </a:r>
            <a:r>
              <a:rPr lang="en-US" sz="1500" b="1" i="0" u="none" strike="noStrike" kern="1200" cap="none" spc="15"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tenancy</a:t>
            </a:r>
            <a:r>
              <a:rPr lang="en-US" sz="1500" b="1" i="0" u="none" strike="noStrike" kern="1200" cap="none" spc="-30"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of </a:t>
            </a:r>
            <a:r>
              <a:rPr lang="en-US" sz="1500" b="1" i="0" u="none" strike="noStrike" kern="1200" cap="none" spc="0" baseline="0">
                <a:solidFill>
                  <a:srgbClr val="000000"/>
                </a:solidFill>
                <a:uFillTx/>
                <a:latin typeface="Arial"/>
                <a:cs typeface="Arial"/>
              </a:rPr>
              <a:t>the</a:t>
            </a:r>
            <a:r>
              <a:rPr lang="en-US" sz="1500" b="1" i="0" u="none" strike="noStrike" kern="1200" cap="none" spc="-10"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housing</a:t>
            </a:r>
            <a:r>
              <a:rPr lang="en-US" sz="1500" b="1" i="0" u="none" strike="noStrike" kern="1200" cap="none" spc="-40" baseline="0">
                <a:solidFill>
                  <a:srgbClr val="000000"/>
                </a:solidFill>
                <a:uFillTx/>
                <a:latin typeface="Arial"/>
                <a:cs typeface="Arial"/>
              </a:rPr>
              <a:t> </a:t>
            </a:r>
            <a:r>
              <a:rPr lang="en-US" sz="1500" b="1" i="0" u="none" strike="noStrike" kern="1200" cap="none" spc="0" baseline="0">
                <a:solidFill>
                  <a:srgbClr val="000000"/>
                </a:solidFill>
                <a:uFillTx/>
                <a:latin typeface="Arial"/>
                <a:cs typeface="Arial"/>
              </a:rPr>
              <a:t>unit,</a:t>
            </a:r>
            <a:r>
              <a:rPr lang="en-US" sz="1500" b="1" i="0" u="none" strike="noStrike" kern="1200" cap="none" spc="-15" baseline="0">
                <a:solidFill>
                  <a:srgbClr val="000000"/>
                </a:solidFill>
                <a:uFillTx/>
                <a:latin typeface="Arial"/>
                <a:cs typeface="Arial"/>
              </a:rPr>
              <a:t> </a:t>
            </a:r>
            <a:r>
              <a:rPr lang="en-US" sz="1500" b="1" i="0" u="none" strike="noStrike" kern="1200" cap="none" spc="-5" baseline="0">
                <a:solidFill>
                  <a:srgbClr val="000000"/>
                </a:solidFill>
                <a:uFillTx/>
                <a:latin typeface="Arial"/>
                <a:cs typeface="Arial"/>
              </a:rPr>
              <a:t>including </a:t>
            </a:r>
            <a:r>
              <a:rPr lang="en-US" sz="1500" b="1" i="0" u="none" strike="noStrike" kern="1200" cap="none" spc="0" baseline="0">
                <a:solidFill>
                  <a:srgbClr val="000000"/>
                </a:solidFill>
                <a:uFillTx/>
                <a:latin typeface="Arial"/>
                <a:cs typeface="Arial"/>
              </a:rPr>
              <a:t>Military Housing Privatization Initiative (MHPI) housing projects provide our Nation’s most valued resource—its military members and their families—safe, quality, and well-maintained housing where our members and their families want and choose to live.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00" b="1" i="0" u="none" strike="noStrike" kern="1200" cap="none" spc="0" baseline="0">
              <a:solidFill>
                <a:srgbClr val="000000"/>
              </a:solidFill>
              <a:uFillTx/>
              <a:latin typeface="Arial" pitchFamily="34"/>
              <a:cs typeface="Arial" pitchFamily="34"/>
            </a:endParaRPr>
          </a:p>
          <a:p>
            <a:pPr>
              <a:defRPr sz="1800" b="0" i="0" u="none" strike="noStrike" kern="0" cap="none" spc="0" baseline="0">
                <a:solidFill>
                  <a:srgbClr val="000000"/>
                </a:solidFill>
                <a:uFillTx/>
              </a:defRPr>
            </a:pPr>
            <a:r>
              <a:rPr lang="en-US" sz="1500" b="1" i="0" u="none" strike="noStrike" kern="1200" cap="none" spc="0" baseline="0">
                <a:solidFill>
                  <a:srgbClr val="000000"/>
                </a:solidFill>
                <a:uFillTx/>
                <a:latin typeface="Arial"/>
                <a:cs typeface="Arial"/>
              </a:rPr>
              <a:t>“The Department of Defense has issued all policy guidance necessary to implement prospectively all</a:t>
            </a:r>
            <a:r>
              <a:rPr lang="en-US" sz="1500" b="1">
                <a:solidFill>
                  <a:srgbClr val="000000"/>
                </a:solidFill>
                <a:latin typeface="Arial"/>
                <a:cs typeface="Arial"/>
              </a:rPr>
              <a:t> </a:t>
            </a:r>
            <a:r>
              <a:rPr lang="en-US" sz="1500" b="1" i="0" u="none" strike="noStrike" kern="1200" cap="none" spc="0" baseline="0">
                <a:solidFill>
                  <a:srgbClr val="000000"/>
                </a:solidFill>
                <a:uFillTx/>
                <a:latin typeface="Arial"/>
                <a:cs typeface="Arial"/>
              </a:rPr>
              <a:t>rights for military members and their families residing in privatized family and unaccompanied</a:t>
            </a:r>
            <a:r>
              <a:rPr lang="en-US" sz="1500" b="1">
                <a:solidFill>
                  <a:srgbClr val="000000"/>
                </a:solidFill>
                <a:latin typeface="Arial"/>
                <a:cs typeface="Arial"/>
              </a:rPr>
              <a:t> </a:t>
            </a:r>
            <a:r>
              <a:rPr lang="en-US" sz="1500" b="1" i="0" u="none" strike="noStrike" kern="1200" cap="none" spc="0" baseline="0">
                <a:solidFill>
                  <a:srgbClr val="000000"/>
                </a:solidFill>
                <a:uFillTx/>
                <a:latin typeface="Arial"/>
                <a:cs typeface="Arial"/>
              </a:rPr>
              <a:t>housing (Tenants) at all MHPI housing projects. However, as Congress recognized, retroactive</a:t>
            </a:r>
            <a:r>
              <a:rPr lang="en-US" sz="1500" b="1">
                <a:solidFill>
                  <a:srgbClr val="000000"/>
                </a:solidFill>
                <a:latin typeface="Arial"/>
                <a:cs typeface="Arial"/>
              </a:rPr>
              <a:t> </a:t>
            </a:r>
            <a:r>
              <a:rPr lang="en-US" sz="1500" b="1" i="0" u="none" strike="noStrike" kern="1200" cap="none" spc="0" baseline="0">
                <a:solidFill>
                  <a:srgbClr val="000000"/>
                </a:solidFill>
                <a:uFillTx/>
                <a:latin typeface="Arial"/>
                <a:cs typeface="Arial"/>
              </a:rPr>
              <a:t>application of the requirements at existing projects requires voluntary agreement by the respective</a:t>
            </a:r>
            <a:r>
              <a:rPr lang="en-US" sz="1500" b="1">
                <a:solidFill>
                  <a:srgbClr val="000000"/>
                </a:solidFill>
                <a:latin typeface="Arial"/>
                <a:cs typeface="Arial"/>
              </a:rPr>
              <a:t> </a:t>
            </a:r>
            <a:r>
              <a:rPr lang="en-US" sz="1500" b="1" i="0" u="none" strike="noStrike" kern="1200" cap="none" spc="0" baseline="0">
                <a:solidFill>
                  <a:srgbClr val="000000"/>
                </a:solidFill>
                <a:uFillTx/>
                <a:latin typeface="Arial"/>
                <a:cs typeface="Arial"/>
              </a:rPr>
              <a:t>MHPI company; the Department cannot unilaterally change the terms of the complex, public-private</a:t>
            </a:r>
            <a:r>
              <a:rPr lang="en-US" sz="1500" b="1">
                <a:solidFill>
                  <a:srgbClr val="000000"/>
                </a:solidFill>
                <a:latin typeface="Arial"/>
                <a:cs typeface="Arial"/>
              </a:rPr>
              <a:t> </a:t>
            </a:r>
            <a:r>
              <a:rPr lang="en-US" sz="1500" b="1" i="0" u="none" strike="noStrike" kern="1200" cap="none" spc="0" baseline="0">
                <a:solidFill>
                  <a:srgbClr val="000000"/>
                </a:solidFill>
                <a:uFillTx/>
                <a:latin typeface="Arial"/>
                <a:cs typeface="Arial"/>
              </a:rPr>
              <a:t>partnerships that established the MHPI housing projects. The Department of Defense has been</a:t>
            </a:r>
            <a:r>
              <a:rPr lang="en-US" sz="1500" b="1">
                <a:solidFill>
                  <a:srgbClr val="000000"/>
                </a:solidFill>
                <a:latin typeface="Arial"/>
                <a:cs typeface="Arial"/>
              </a:rPr>
              <a:t> </a:t>
            </a:r>
            <a:r>
              <a:rPr lang="en-US" sz="1500" b="1" i="0" u="none" strike="noStrike" kern="1200" cap="none" spc="0" baseline="0">
                <a:solidFill>
                  <a:srgbClr val="000000"/>
                </a:solidFill>
                <a:uFillTx/>
                <a:latin typeface="Arial"/>
                <a:cs typeface="Arial"/>
              </a:rPr>
              <a:t>seeking to secure voluntary agreements, and nearly all of the MHPI companies have agreed to</a:t>
            </a:r>
            <a:r>
              <a:rPr lang="en-US" sz="1500" b="1">
                <a:solidFill>
                  <a:srgbClr val="000000"/>
                </a:solidFill>
                <a:latin typeface="Arial"/>
                <a:cs typeface="Arial"/>
              </a:rPr>
              <a:t> </a:t>
            </a:r>
            <a:r>
              <a:rPr lang="en-US" sz="1500" b="1" i="0" u="none" strike="noStrike" kern="1200" cap="none" spc="0" baseline="0">
                <a:solidFill>
                  <a:srgbClr val="000000"/>
                </a:solidFill>
                <a:uFillTx/>
                <a:latin typeface="Arial"/>
                <a:cs typeface="Arial"/>
              </a:rPr>
              <a:t>implement all 18 Tenant rights at their existing projects. The Department will continue to pursue</a:t>
            </a:r>
            <a:r>
              <a:rPr lang="en-US" sz="1500" b="1">
                <a:solidFill>
                  <a:srgbClr val="000000"/>
                </a:solidFill>
                <a:latin typeface="Arial"/>
                <a:cs typeface="Arial"/>
              </a:rPr>
              <a:t> </a:t>
            </a:r>
            <a:r>
              <a:rPr lang="en-US" sz="1500" b="1" i="0" u="none" strike="noStrike" kern="1200" cap="none" spc="0" baseline="0">
                <a:solidFill>
                  <a:srgbClr val="000000"/>
                </a:solidFill>
                <a:uFillTx/>
                <a:latin typeface="Arial"/>
                <a:cs typeface="Arial"/>
              </a:rPr>
              <a:t>agreements not yet reached. Tenants should contact their installation housing office to confirm the</a:t>
            </a:r>
            <a:r>
              <a:rPr lang="en-US" sz="1500" b="1">
                <a:solidFill>
                  <a:srgbClr val="000000"/>
                </a:solidFill>
                <a:latin typeface="Arial"/>
                <a:cs typeface="Arial"/>
              </a:rPr>
              <a:t> </a:t>
            </a:r>
            <a:r>
              <a:rPr lang="en-US" sz="1500" b="1" i="0" u="none" strike="noStrike" kern="1200" cap="none" spc="0" baseline="0">
                <a:solidFill>
                  <a:srgbClr val="000000"/>
                </a:solidFill>
                <a:uFillTx/>
                <a:latin typeface="Arial"/>
                <a:cs typeface="Arial"/>
              </a:rPr>
              <a:t>rights fully available to them.”</a:t>
            </a:r>
          </a:p>
        </p:txBody>
      </p:sp>
    </p:spTree>
    <p:extLst>
      <p:ext uri="{BB962C8B-B14F-4D97-AF65-F5344CB8AC3E}">
        <p14:creationId xmlns:p14="http://schemas.microsoft.com/office/powerpoint/2010/main" val="80121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446B-92FF-E323-06A3-275ABD0F233C}"/>
              </a:ext>
            </a:extLst>
          </p:cNvPr>
          <p:cNvSpPr>
            <a:spLocks noGrp="1"/>
          </p:cNvSpPr>
          <p:nvPr>
            <p:ph type="title"/>
          </p:nvPr>
        </p:nvSpPr>
        <p:spPr/>
        <p:txBody>
          <a:bodyPr/>
          <a:lstStyle/>
          <a:p>
            <a:r>
              <a:rPr lang="en-US" dirty="0"/>
              <a:t>DOD Housing Feedback System</a:t>
            </a:r>
          </a:p>
        </p:txBody>
      </p:sp>
      <p:sp>
        <p:nvSpPr>
          <p:cNvPr id="4" name="TextBox 3">
            <a:extLst>
              <a:ext uri="{FF2B5EF4-FFF2-40B4-BE49-F238E27FC236}">
                <a16:creationId xmlns:a16="http://schemas.microsoft.com/office/drawing/2014/main" id="{14C55A06-F71B-5FE9-2BE1-EA9B3D4F0A8A}"/>
              </a:ext>
            </a:extLst>
          </p:cNvPr>
          <p:cNvSpPr txBox="1"/>
          <p:nvPr/>
        </p:nvSpPr>
        <p:spPr>
          <a:xfrm>
            <a:off x="333569" y="1551563"/>
            <a:ext cx="8476862" cy="3754874"/>
          </a:xfrm>
          <a:prstGeom prst="rect">
            <a:avLst/>
          </a:prstGeom>
          <a:noFill/>
        </p:spPr>
        <p:txBody>
          <a:bodyPr wrap="square" lIns="91440" tIns="45720" rIns="91440" bIns="45720" anchor="t">
            <a:spAutoFit/>
          </a:bodyPr>
          <a:lstStyle/>
          <a:p>
            <a:pPr marL="299085" marR="756920" lvl="0" indent="-287020" defTabSz="914400" eaLnBrk="1" fontAlgn="auto" latinLnBrk="0" hangingPunct="1">
              <a:lnSpc>
                <a:spcPct val="100000"/>
              </a:lnSpc>
              <a:spcBef>
                <a:spcPts val="1200"/>
              </a:spcBef>
              <a:spcAft>
                <a:spcPts val="0"/>
              </a:spcAft>
              <a:buClrTx/>
              <a:buSzTx/>
              <a:buFont typeface="Arial"/>
              <a:buChar char="•"/>
              <a:tabLst>
                <a:tab pos="299085" algn="l"/>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Section 3016(b) of the Fiscal Year (FY) 2020 National Defense Authorization Act (Public Law 116-92) added a new section 2894a to title 10 United States Code (10 U.S.C.) that requires the Department of Defense (DoD) establish a publicly available database that permits privatized housing tenants to file a complaint regarding their housing unit.  </a:t>
            </a:r>
          </a:p>
          <a:p>
            <a:pPr marL="299085" marR="756920" lvl="0" indent="-287020" defTabSz="914400" eaLnBrk="1" fontAlgn="auto" latinLnBrk="0" hangingPunct="1">
              <a:lnSpc>
                <a:spcPct val="100000"/>
              </a:lnSpc>
              <a:spcBef>
                <a:spcPts val="1200"/>
              </a:spcBef>
              <a:spcAft>
                <a:spcPts val="0"/>
              </a:spcAft>
              <a:buClrTx/>
              <a:buSzTx/>
              <a:buFont typeface="Arial"/>
              <a:buChar char="•"/>
              <a:tabLst>
                <a:tab pos="299085" algn="l"/>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To</a:t>
            </a: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satisfy this requirement, the Department developed the DoD Housing Feedback System (DHFS) to enable Military Housing Privatization Initiative (MHPI) tenants to submit complaints, compliments and/or “feedback.”  </a:t>
            </a:r>
          </a:p>
          <a:p>
            <a:pPr marL="299085" marR="756920" lvl="0" indent="-287020" defTabSz="914400" eaLnBrk="1" fontAlgn="auto" latinLnBrk="0" hangingPunct="1">
              <a:lnSpc>
                <a:spcPct val="100000"/>
              </a:lnSpc>
              <a:spcBef>
                <a:spcPts val="1200"/>
              </a:spcBef>
              <a:spcAft>
                <a:spcPts val="0"/>
              </a:spcAft>
              <a:buClrTx/>
              <a:buSzTx/>
              <a:buFont typeface="Arial"/>
              <a:buChar char="•"/>
              <a:tabLst>
                <a:tab pos="299085" algn="l"/>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Publicly accessible information in the DHFS regarding tenant feedback includes the name of  the installation where the housing unit is located, the name of the privatized housing landlord responsible for the unit, and a description of the feedback nature.</a:t>
            </a:r>
            <a:endParaRPr kumimoji="0" lang="en-US" sz="1600" b="1" i="0" u="none" strike="noStrike" kern="0" cap="none" spc="-1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99085" marR="756920" lvl="0" indent="-287020" defTabSz="914400" eaLnBrk="1" fontAlgn="auto" latinLnBrk="0" hangingPunct="1">
              <a:lnSpc>
                <a:spcPct val="100000"/>
              </a:lnSpc>
              <a:spcBef>
                <a:spcPts val="1200"/>
              </a:spcBef>
              <a:spcAft>
                <a:spcPts val="0"/>
              </a:spcAft>
              <a:buClrTx/>
              <a:buSzTx/>
              <a:buFont typeface="Arial"/>
              <a:buChar char="•"/>
              <a:tabLst>
                <a:tab pos="299085" algn="l"/>
              </a:tabLst>
              <a:defRPr/>
            </a:pPr>
            <a:r>
              <a:rPr kumimoji="0" lang="en-US" sz="1600" b="1" i="0" u="none" strike="noStrike" kern="0" cap="none" spc="0" normalizeH="0" baseline="0" noProof="0" dirty="0">
                <a:ln>
                  <a:noFill/>
                </a:ln>
                <a:solidFill>
                  <a:prstClr val="black"/>
                </a:solidFill>
                <a:effectLst/>
                <a:uLnTx/>
                <a:uFillTx/>
                <a:latin typeface="Arial"/>
                <a:ea typeface="+mn-ea"/>
                <a:cs typeface="Arial"/>
              </a:rPr>
              <a:t>The DHFS can be accessed at </a:t>
            </a:r>
            <a:r>
              <a:rPr kumimoji="0" lang="en-US" sz="1600" b="1" i="0" u="sng" strike="noStrike" kern="0" cap="none" spc="0" normalizeH="0" baseline="0" noProof="0" dirty="0">
                <a:ln>
                  <a:noFill/>
                </a:ln>
                <a:solidFill>
                  <a:prstClr val="black"/>
                </a:solidFill>
                <a:effectLst/>
                <a:uLnTx/>
                <a:uFillTx/>
                <a:latin typeface="Arial"/>
                <a:ea typeface="+mn-ea"/>
                <a:cs typeface="Arial"/>
              </a:rPr>
              <a:t>https://www.dhfs.mil</a:t>
            </a:r>
            <a:endParaRPr kumimoji="0" lang="en-US" sz="1600" b="1" i="0" u="sng" strike="noStrike" kern="0" cap="none" spc="-1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43629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0211AC7D-BFC9-9498-E2F7-E5A459083443}"/>
              </a:ext>
            </a:extLst>
          </p:cNvPr>
          <p:cNvSpPr txBox="1"/>
          <p:nvPr/>
        </p:nvSpPr>
        <p:spPr>
          <a:xfrm>
            <a:off x="296570" y="982432"/>
            <a:ext cx="8100697" cy="5150367"/>
          </a:xfrm>
          <a:prstGeom prst="rect">
            <a:avLst/>
          </a:prstGeom>
          <a:noFill/>
          <a:ln cap="flat">
            <a:noFill/>
          </a:ln>
        </p:spPr>
        <p:txBody>
          <a:bodyPr vert="horz" wrap="square" lIns="0" tIns="13331" rIns="0" bIns="0" anchor="t" anchorCtr="0" compatLnSpc="1">
            <a:noAutofit/>
          </a:bodyPr>
          <a:lstStyle/>
          <a:p>
            <a:pPr marL="298450" marR="90805" indent="-285750" algn="just">
              <a:spcBef>
                <a:spcPts val="105"/>
              </a:spcBef>
              <a:buSzPct val="100000"/>
              <a:buFont typeface="Arial" pitchFamily="34"/>
              <a:buChar char="•"/>
              <a:tabLst>
                <a:tab pos="299722" algn="l"/>
              </a:tabLst>
              <a:defRPr sz="1800" b="0" i="0" u="none" strike="noStrike" kern="0" cap="none" spc="0" baseline="0">
                <a:solidFill>
                  <a:srgbClr val="000000"/>
                </a:solidFill>
                <a:uFillTx/>
              </a:defRPr>
            </a:pPr>
            <a:r>
              <a:rPr lang="en-US" sz="1500" b="1" i="0" u="none" strike="noStrike" kern="1200" cap="none" spc="-5" baseline="0" dirty="0">
                <a:solidFill>
                  <a:srgbClr val="000000"/>
                </a:solidFill>
                <a:uFillTx/>
                <a:latin typeface="Arial"/>
                <a:cs typeface="Arial"/>
              </a:rPr>
              <a:t>The </a:t>
            </a:r>
            <a:r>
              <a:rPr lang="en-US" sz="1500" b="1" i="0" u="none" strike="noStrike" kern="1200" cap="none" spc="-5" baseline="0" dirty="0">
                <a:uFillTx/>
                <a:latin typeface="Arial"/>
                <a:cs typeface="Arial"/>
              </a:rPr>
              <a:t>Presidio of Monterey </a:t>
            </a:r>
            <a:r>
              <a:rPr lang="en-US" sz="1500" b="1" i="0" u="none" strike="noStrike" kern="1200" cap="none" spc="-5" baseline="0" dirty="0">
                <a:solidFill>
                  <a:srgbClr val="000000"/>
                </a:solidFill>
                <a:uFillTx/>
                <a:latin typeface="Arial"/>
                <a:cs typeface="Arial"/>
              </a:rPr>
              <a:t>Army </a:t>
            </a:r>
            <a:r>
              <a:rPr lang="en-US" sz="1500" b="1" i="0" u="none" strike="noStrike" kern="1200" cap="none" spc="0" baseline="0" dirty="0">
                <a:solidFill>
                  <a:srgbClr val="000000"/>
                </a:solidFill>
                <a:uFillTx/>
                <a:latin typeface="Arial"/>
                <a:cs typeface="Arial"/>
              </a:rPr>
              <a:t>Housing Office (AHO) </a:t>
            </a:r>
            <a:r>
              <a:rPr lang="en-US" sz="1500" b="1" i="0" u="none" strike="noStrike" kern="1200" cap="none" spc="-5" baseline="0" dirty="0">
                <a:solidFill>
                  <a:srgbClr val="000000"/>
                </a:solidFill>
                <a:uFillTx/>
                <a:latin typeface="Arial"/>
                <a:cs typeface="Arial"/>
              </a:rPr>
              <a:t>staff </a:t>
            </a:r>
            <a:r>
              <a:rPr lang="en-US" sz="1500" b="1" i="0" u="none" strike="noStrike" kern="1200" cap="none" spc="0" baseline="0" dirty="0">
                <a:solidFill>
                  <a:srgbClr val="000000"/>
                </a:solidFill>
                <a:uFillTx/>
                <a:latin typeface="Arial"/>
                <a:cs typeface="Arial"/>
              </a:rPr>
              <a:t>are </a:t>
            </a:r>
            <a:r>
              <a:rPr lang="en-US" sz="1500" b="1" i="0" u="none" strike="noStrike" kern="1200" cap="none" spc="-5" baseline="0" dirty="0">
                <a:solidFill>
                  <a:srgbClr val="000000"/>
                </a:solidFill>
                <a:uFillTx/>
                <a:latin typeface="Arial"/>
                <a:cs typeface="Arial"/>
              </a:rPr>
              <a:t>employed by </a:t>
            </a:r>
            <a:r>
              <a:rPr lang="en-US" sz="1500" b="1" i="0" u="none" strike="noStrike" kern="1200" cap="none" spc="0" baseline="0" dirty="0">
                <a:solidFill>
                  <a:srgbClr val="000000"/>
                </a:solidFill>
                <a:uFillTx/>
                <a:latin typeface="Arial"/>
                <a:cs typeface="Arial"/>
              </a:rPr>
              <a:t>the </a:t>
            </a:r>
            <a:r>
              <a:rPr lang="en-US" sz="1500" b="1" i="0" u="none" strike="noStrike" kern="1200" cap="none" spc="-5" baseline="0" dirty="0">
                <a:solidFill>
                  <a:srgbClr val="000000"/>
                </a:solidFill>
                <a:uFillTx/>
                <a:latin typeface="Arial"/>
                <a:cs typeface="Arial"/>
              </a:rPr>
              <a:t>Army </a:t>
            </a:r>
            <a:r>
              <a:rPr lang="en-US" sz="1500" b="1" i="0" u="none" strike="noStrike" kern="1200" cap="none" spc="0" baseline="0" dirty="0">
                <a:solidFill>
                  <a:srgbClr val="000000"/>
                </a:solidFill>
                <a:uFillTx/>
                <a:latin typeface="Arial"/>
                <a:cs typeface="Arial"/>
              </a:rPr>
              <a:t>to assist </a:t>
            </a:r>
            <a:r>
              <a:rPr lang="en-US" sz="1500" b="1" i="0" u="none" strike="noStrike" kern="1200" cap="none" spc="-5" baseline="0" dirty="0">
                <a:solidFill>
                  <a:srgbClr val="000000"/>
                </a:solidFill>
                <a:uFillTx/>
                <a:latin typeface="Arial"/>
                <a:cs typeface="Arial"/>
              </a:rPr>
              <a:t>Service Members</a:t>
            </a:r>
            <a:r>
              <a:rPr lang="en-US" sz="1500" b="1" i="0" u="none" strike="noStrike" kern="1200" cap="none" spc="0" baseline="0" dirty="0">
                <a:solidFill>
                  <a:srgbClr val="000000"/>
                </a:solidFill>
                <a:uFillTx/>
                <a:latin typeface="Arial"/>
                <a:cs typeface="Arial"/>
              </a:rPr>
              <a:t> </a:t>
            </a:r>
            <a:r>
              <a:rPr lang="en-US" sz="1500" b="1" i="0" u="none" strike="noStrike" kern="1200" cap="none" spc="-5" baseline="0" dirty="0">
                <a:solidFill>
                  <a:srgbClr val="000000"/>
                </a:solidFill>
                <a:uFillTx/>
                <a:latin typeface="Arial"/>
                <a:cs typeface="Arial"/>
              </a:rPr>
              <a:t>and </a:t>
            </a:r>
            <a:r>
              <a:rPr lang="en-US" sz="1500" b="1" i="0" u="none" strike="noStrike" kern="1200" cap="none" spc="0" baseline="0" dirty="0">
                <a:solidFill>
                  <a:srgbClr val="000000"/>
                </a:solidFill>
                <a:uFillTx/>
                <a:latin typeface="Arial"/>
                <a:cs typeface="Arial"/>
              </a:rPr>
              <a:t>their </a:t>
            </a:r>
            <a:r>
              <a:rPr lang="en-US" sz="1500" b="1" i="0" u="none" strike="noStrike" kern="1200" cap="none" spc="-5" baseline="0" dirty="0">
                <a:solidFill>
                  <a:srgbClr val="000000"/>
                </a:solidFill>
                <a:uFillTx/>
                <a:latin typeface="Arial"/>
                <a:cs typeface="Arial"/>
              </a:rPr>
              <a:t>Families with housing </a:t>
            </a:r>
            <a:r>
              <a:rPr lang="en-US" sz="1500" b="1" i="0" u="none" strike="noStrike" kern="1200" cap="none" spc="0" baseline="0" dirty="0">
                <a:solidFill>
                  <a:srgbClr val="000000"/>
                </a:solidFill>
                <a:uFillTx/>
                <a:latin typeface="Arial"/>
                <a:cs typeface="Arial"/>
              </a:rPr>
              <a:t>matters </a:t>
            </a:r>
            <a:r>
              <a:rPr lang="en-US" sz="1500" b="1" i="0" u="none" strike="noStrike" kern="1200" cap="none" spc="-5" baseline="0" dirty="0">
                <a:solidFill>
                  <a:srgbClr val="000000"/>
                </a:solidFill>
                <a:uFillTx/>
                <a:latin typeface="Arial"/>
                <a:cs typeface="Arial"/>
              </a:rPr>
              <a:t>and advocate on </a:t>
            </a:r>
            <a:r>
              <a:rPr lang="en-US" sz="1500" b="1" i="0" u="none" strike="noStrike" kern="1200" cap="none" spc="0" baseline="0" dirty="0">
                <a:solidFill>
                  <a:srgbClr val="000000"/>
                </a:solidFill>
                <a:uFillTx/>
                <a:latin typeface="Arial"/>
                <a:cs typeface="Arial"/>
              </a:rPr>
              <a:t>their </a:t>
            </a:r>
            <a:r>
              <a:rPr lang="en-US" sz="1500" b="1" i="0" u="none" strike="noStrike" kern="1200" cap="none" spc="-5" baseline="0" dirty="0">
                <a:solidFill>
                  <a:srgbClr val="000000"/>
                </a:solidFill>
                <a:uFillTx/>
                <a:latin typeface="Arial"/>
                <a:cs typeface="Arial"/>
              </a:rPr>
              <a:t>behalf with</a:t>
            </a:r>
            <a:r>
              <a:rPr lang="en-US" sz="1500" b="1" spc="-5" dirty="0">
                <a:solidFill>
                  <a:srgbClr val="000000"/>
                </a:solidFill>
                <a:latin typeface="Arial"/>
                <a:cs typeface="Arial"/>
              </a:rPr>
              <a:t> </a:t>
            </a:r>
            <a:r>
              <a:rPr lang="en-US" sz="1500" b="1" i="0" u="none" strike="noStrike" kern="1200" cap="none" spc="-375" baseline="0" dirty="0">
                <a:solidFill>
                  <a:srgbClr val="000000"/>
                </a:solidFill>
                <a:uFillTx/>
                <a:latin typeface="Arial"/>
                <a:cs typeface="Arial"/>
              </a:rPr>
              <a:t> </a:t>
            </a:r>
            <a:r>
              <a:rPr lang="en-US" sz="1500" b="1" i="0" u="none" strike="noStrike" kern="1200" cap="none" spc="-5" baseline="0" dirty="0">
                <a:solidFill>
                  <a:srgbClr val="000000"/>
                </a:solidFill>
                <a:uFillTx/>
                <a:latin typeface="Arial"/>
                <a:cs typeface="Arial"/>
              </a:rPr>
              <a:t>community</a:t>
            </a:r>
            <a:r>
              <a:rPr lang="en-US" sz="1500" b="1" i="0" u="none" strike="noStrike" kern="1200" cap="none" spc="355" baseline="0" dirty="0">
                <a:solidFill>
                  <a:srgbClr val="000000"/>
                </a:solidFill>
                <a:uFillTx/>
                <a:latin typeface="Arial"/>
                <a:cs typeface="Arial"/>
              </a:rPr>
              <a:t> </a:t>
            </a:r>
            <a:r>
              <a:rPr lang="en-US" sz="1500" b="1" i="0" u="none" strike="noStrike" kern="1200" cap="none" spc="-5" baseline="0" dirty="0">
                <a:solidFill>
                  <a:srgbClr val="000000"/>
                </a:solidFill>
                <a:uFillTx/>
                <a:latin typeface="Arial"/>
                <a:cs typeface="Arial"/>
              </a:rPr>
              <a:t>partners/agencies</a:t>
            </a:r>
            <a:r>
              <a:rPr lang="en-US" sz="1500" b="1" i="0" u="none" strike="noStrike" kern="1200" cap="none" spc="-50" baseline="0" dirty="0">
                <a:solidFill>
                  <a:srgbClr val="000000"/>
                </a:solidFill>
                <a:uFillTx/>
                <a:latin typeface="Arial"/>
                <a:cs typeface="Arial"/>
              </a:rPr>
              <a:t> </a:t>
            </a:r>
            <a:r>
              <a:rPr lang="en-US" sz="1500" b="1" i="0" u="none" strike="noStrike" kern="1200" cap="none" spc="0" baseline="0" dirty="0">
                <a:solidFill>
                  <a:srgbClr val="000000"/>
                </a:solidFill>
                <a:uFillTx/>
                <a:latin typeface="Arial"/>
                <a:cs typeface="Arial"/>
              </a:rPr>
              <a:t>both</a:t>
            </a:r>
            <a:r>
              <a:rPr lang="en-US" sz="1500" b="1" i="0" u="none" strike="noStrike" kern="1200" cap="none" spc="-15" baseline="0" dirty="0">
                <a:solidFill>
                  <a:srgbClr val="000000"/>
                </a:solidFill>
                <a:uFillTx/>
                <a:latin typeface="Arial"/>
                <a:cs typeface="Arial"/>
              </a:rPr>
              <a:t> </a:t>
            </a:r>
            <a:r>
              <a:rPr lang="en-US" sz="1500" b="1" i="0" u="none" strike="noStrike" kern="1200" cap="none" spc="-5" baseline="0" dirty="0">
                <a:solidFill>
                  <a:srgbClr val="000000"/>
                </a:solidFill>
                <a:uFillTx/>
                <a:latin typeface="Arial"/>
                <a:cs typeface="Arial"/>
              </a:rPr>
              <a:t>on</a:t>
            </a:r>
            <a:r>
              <a:rPr lang="en-US" sz="1500" b="1" i="0" u="none" strike="noStrike" kern="1200" cap="none" spc="-20" baseline="0" dirty="0">
                <a:solidFill>
                  <a:srgbClr val="000000"/>
                </a:solidFill>
                <a:uFillTx/>
                <a:latin typeface="Arial"/>
                <a:cs typeface="Arial"/>
              </a:rPr>
              <a:t> </a:t>
            </a:r>
            <a:r>
              <a:rPr lang="en-US" sz="1500" b="1" i="0" u="none" strike="noStrike" kern="1200" cap="none" spc="-5" baseline="0" dirty="0">
                <a:solidFill>
                  <a:srgbClr val="000000"/>
                </a:solidFill>
                <a:uFillTx/>
                <a:latin typeface="Arial"/>
                <a:cs typeface="Arial"/>
              </a:rPr>
              <a:t>and</a:t>
            </a:r>
            <a:r>
              <a:rPr lang="en-US" sz="1500" b="1" i="0" u="none" strike="noStrike" kern="1200" cap="none" spc="-20" baseline="0" dirty="0">
                <a:solidFill>
                  <a:srgbClr val="000000"/>
                </a:solidFill>
                <a:uFillTx/>
                <a:latin typeface="Arial"/>
                <a:cs typeface="Arial"/>
              </a:rPr>
              <a:t> </a:t>
            </a:r>
            <a:r>
              <a:rPr lang="en-US" sz="1500" b="1" i="0" u="none" strike="noStrike" kern="1200" cap="none" spc="-10" baseline="0" dirty="0">
                <a:solidFill>
                  <a:srgbClr val="000000"/>
                </a:solidFill>
                <a:uFillTx/>
                <a:latin typeface="Arial"/>
                <a:cs typeface="Arial"/>
              </a:rPr>
              <a:t>off</a:t>
            </a:r>
            <a:r>
              <a:rPr lang="en-US" sz="1500" b="1" i="0" u="none" strike="noStrike" kern="1200" cap="none" spc="-15" baseline="0" dirty="0">
                <a:solidFill>
                  <a:srgbClr val="000000"/>
                </a:solidFill>
                <a:uFillTx/>
                <a:latin typeface="Arial"/>
                <a:cs typeface="Arial"/>
              </a:rPr>
              <a:t> </a:t>
            </a:r>
            <a:r>
              <a:rPr lang="en-US" sz="1500" b="1" i="0" u="none" strike="noStrike" kern="1200" cap="none" spc="0" baseline="0" dirty="0">
                <a:solidFill>
                  <a:srgbClr val="000000"/>
                </a:solidFill>
                <a:uFillTx/>
                <a:latin typeface="Arial"/>
                <a:cs typeface="Arial"/>
              </a:rPr>
              <a:t>the</a:t>
            </a:r>
            <a:r>
              <a:rPr lang="en-US" sz="1500" b="1" i="0" u="none" strike="noStrike" kern="1200" cap="none" spc="-185" baseline="0" dirty="0">
                <a:solidFill>
                  <a:srgbClr val="000000"/>
                </a:solidFill>
                <a:uFillTx/>
                <a:latin typeface="Arial"/>
                <a:cs typeface="Arial"/>
              </a:rPr>
              <a:t> </a:t>
            </a:r>
            <a:r>
              <a:rPr lang="en-US" sz="1500" b="1" i="0" u="none" strike="noStrike" kern="1200" cap="none" spc="0" baseline="0" dirty="0">
                <a:solidFill>
                  <a:srgbClr val="000000"/>
                </a:solidFill>
                <a:uFillTx/>
                <a:latin typeface="Arial"/>
                <a:cs typeface="Arial"/>
              </a:rPr>
              <a:t>installation</a:t>
            </a:r>
            <a:r>
              <a:rPr lang="en-US" sz="1500" b="1" dirty="0">
                <a:solidFill>
                  <a:srgbClr val="000000"/>
                </a:solidFill>
                <a:latin typeface="Arial"/>
                <a:cs typeface="Arial"/>
              </a:rPr>
              <a:t>.</a:t>
            </a:r>
            <a:endParaRPr lang="en-US" sz="1500" b="1" dirty="0">
              <a:cs typeface="Arial"/>
            </a:endParaRPr>
          </a:p>
          <a:p>
            <a:pPr marL="298450" marR="0" lvl="0" indent="-287020" algn="l" defTabSz="914400" rtl="0" fontAlgn="auto" hangingPunct="1">
              <a:lnSpc>
                <a:spcPct val="100000"/>
              </a:lnSpc>
              <a:spcBef>
                <a:spcPts val="1195"/>
              </a:spcBef>
              <a:spcAft>
                <a:spcPts val="0"/>
              </a:spcAft>
              <a:buSzPct val="100000"/>
              <a:buFont typeface="Arial" pitchFamily="34"/>
              <a:buChar char="•"/>
              <a:tabLst>
                <a:tab pos="299081" algn="l"/>
                <a:tab pos="299711" algn="l"/>
              </a:tabLst>
              <a:defRPr sz="1800" b="0" i="0" u="none" strike="noStrike" kern="0" cap="none" spc="0" baseline="0">
                <a:solidFill>
                  <a:srgbClr val="000000"/>
                </a:solidFill>
                <a:uFillTx/>
              </a:defRPr>
            </a:pPr>
            <a:r>
              <a:rPr lang="en-US" sz="1500" b="1" i="0" u="none" strike="noStrike" kern="1200" cap="none" spc="-5" baseline="0" dirty="0">
                <a:solidFill>
                  <a:srgbClr val="000000"/>
                </a:solidFill>
                <a:uFillTx/>
                <a:latin typeface="Arial"/>
                <a:cs typeface="Arial"/>
              </a:rPr>
              <a:t>The</a:t>
            </a:r>
            <a:r>
              <a:rPr lang="en-US" sz="1500" b="1" i="0" u="none" strike="noStrike" kern="1200" cap="none" spc="-114" baseline="0" dirty="0">
                <a:solidFill>
                  <a:srgbClr val="000000"/>
                </a:solidFill>
                <a:uFillTx/>
                <a:latin typeface="Arial"/>
                <a:cs typeface="Arial"/>
              </a:rPr>
              <a:t> </a:t>
            </a:r>
            <a:r>
              <a:rPr lang="en-US" sz="1500" b="1" i="0" u="none" strike="noStrike" kern="1200" cap="none" spc="-20" baseline="0" dirty="0">
                <a:solidFill>
                  <a:srgbClr val="000000"/>
                </a:solidFill>
                <a:uFillTx/>
                <a:latin typeface="Arial"/>
                <a:cs typeface="Arial"/>
              </a:rPr>
              <a:t>Army</a:t>
            </a:r>
            <a:r>
              <a:rPr lang="en-US" sz="1500" b="1" i="0" u="none" strike="noStrike" kern="1200" cap="none" spc="-35" baseline="0" dirty="0">
                <a:solidFill>
                  <a:srgbClr val="000000"/>
                </a:solidFill>
                <a:uFillTx/>
                <a:latin typeface="Arial"/>
                <a:cs typeface="Arial"/>
              </a:rPr>
              <a:t> </a:t>
            </a:r>
            <a:r>
              <a:rPr lang="en-US" sz="1500" b="1" i="0" u="none" strike="noStrike" kern="1200" cap="none" spc="-5" baseline="0" dirty="0">
                <a:solidFill>
                  <a:srgbClr val="000000"/>
                </a:solidFill>
                <a:uFillTx/>
                <a:latin typeface="Arial"/>
                <a:cs typeface="Arial"/>
              </a:rPr>
              <a:t>Housing</a:t>
            </a:r>
            <a:r>
              <a:rPr lang="en-US" sz="1500" b="1" i="0" u="none" strike="noStrike" kern="1200" cap="none" spc="-35" baseline="0" dirty="0">
                <a:solidFill>
                  <a:srgbClr val="000000"/>
                </a:solidFill>
                <a:uFillTx/>
                <a:latin typeface="Arial"/>
                <a:cs typeface="Arial"/>
              </a:rPr>
              <a:t> </a:t>
            </a:r>
            <a:r>
              <a:rPr lang="en-US" sz="1500" b="1" i="0" u="none" strike="noStrike" kern="1200" cap="none" spc="-5" baseline="0" dirty="0">
                <a:solidFill>
                  <a:srgbClr val="000000"/>
                </a:solidFill>
                <a:uFillTx/>
                <a:latin typeface="Arial"/>
                <a:cs typeface="Arial"/>
              </a:rPr>
              <a:t>Officer</a:t>
            </a:r>
            <a:r>
              <a:rPr lang="en-US" sz="1500" b="1" i="0" u="none" strike="noStrike" kern="1200" cap="none" spc="-75" baseline="0" dirty="0">
                <a:solidFill>
                  <a:srgbClr val="000000"/>
                </a:solidFill>
                <a:uFillTx/>
                <a:latin typeface="Arial"/>
                <a:cs typeface="Arial"/>
              </a:rPr>
              <a:t> </a:t>
            </a:r>
            <a:r>
              <a:rPr lang="en-US" sz="1500" b="1" i="0" u="none" strike="noStrike" kern="1200" cap="none" spc="0" baseline="0" dirty="0">
                <a:solidFill>
                  <a:srgbClr val="000000"/>
                </a:solidFill>
                <a:uFillTx/>
                <a:latin typeface="Arial"/>
                <a:cs typeface="Arial"/>
              </a:rPr>
              <a:t>reports</a:t>
            </a:r>
            <a:r>
              <a:rPr lang="en-US" sz="1500" b="1" i="0" u="none" strike="noStrike" kern="1200" cap="none" spc="-70" baseline="0" dirty="0">
                <a:solidFill>
                  <a:srgbClr val="000000"/>
                </a:solidFill>
                <a:uFillTx/>
                <a:latin typeface="Arial"/>
                <a:cs typeface="Arial"/>
              </a:rPr>
              <a:t> </a:t>
            </a:r>
            <a:r>
              <a:rPr lang="en-US" sz="1500" b="1" i="0" u="none" strike="noStrike" kern="1200" cap="none" spc="0" baseline="0" dirty="0">
                <a:solidFill>
                  <a:srgbClr val="000000"/>
                </a:solidFill>
                <a:uFillTx/>
                <a:latin typeface="Arial"/>
                <a:cs typeface="Arial"/>
              </a:rPr>
              <a:t>directly</a:t>
            </a:r>
            <a:r>
              <a:rPr lang="en-US" sz="1500" b="1" i="0" u="none" strike="noStrike" kern="1200" cap="none" spc="-55" baseline="0" dirty="0">
                <a:solidFill>
                  <a:srgbClr val="000000"/>
                </a:solidFill>
                <a:uFillTx/>
                <a:latin typeface="Arial"/>
                <a:cs typeface="Arial"/>
              </a:rPr>
              <a:t> </a:t>
            </a:r>
            <a:r>
              <a:rPr lang="en-US" sz="1500" b="1" i="0" u="none" strike="noStrike" kern="1200" cap="none" spc="0" baseline="0" dirty="0">
                <a:solidFill>
                  <a:srgbClr val="000000"/>
                </a:solidFill>
                <a:uFillTx/>
                <a:latin typeface="Arial"/>
                <a:cs typeface="Arial"/>
              </a:rPr>
              <a:t>to</a:t>
            </a:r>
            <a:r>
              <a:rPr lang="en-US" sz="1500" b="1" i="0" u="none" strike="noStrike" kern="1200" cap="none" spc="-40" baseline="0" dirty="0">
                <a:solidFill>
                  <a:srgbClr val="000000"/>
                </a:solidFill>
                <a:uFillTx/>
                <a:latin typeface="Arial"/>
                <a:cs typeface="Arial"/>
              </a:rPr>
              <a:t> </a:t>
            </a:r>
            <a:r>
              <a:rPr lang="en-US" sz="1500" b="1" i="0" u="none" strike="noStrike" kern="1200" cap="none" spc="0" baseline="0" dirty="0">
                <a:solidFill>
                  <a:srgbClr val="000000"/>
                </a:solidFill>
                <a:uFillTx/>
                <a:latin typeface="Arial"/>
                <a:cs typeface="Arial"/>
              </a:rPr>
              <a:t>the</a:t>
            </a:r>
            <a:r>
              <a:rPr lang="en-US" sz="1500" b="1" i="0" u="none" strike="noStrike" kern="1200" cap="none" spc="-25" baseline="0" dirty="0">
                <a:solidFill>
                  <a:srgbClr val="000000"/>
                </a:solidFill>
                <a:uFillTx/>
                <a:latin typeface="Arial"/>
                <a:cs typeface="Arial"/>
              </a:rPr>
              <a:t> </a:t>
            </a:r>
            <a:r>
              <a:rPr lang="en-US" sz="1500" b="1" i="0" u="none" strike="noStrike" kern="1200" cap="none" spc="-20" baseline="0" dirty="0">
                <a:solidFill>
                  <a:srgbClr val="000000"/>
                </a:solidFill>
                <a:uFillTx/>
                <a:latin typeface="Arial"/>
                <a:cs typeface="Arial"/>
              </a:rPr>
              <a:t>Director,</a:t>
            </a:r>
            <a:r>
              <a:rPr lang="en-US" sz="1500" b="1" i="0" u="none" strike="noStrike" kern="1200" cap="none" spc="-80" baseline="0" dirty="0">
                <a:solidFill>
                  <a:srgbClr val="000000"/>
                </a:solidFill>
                <a:uFillTx/>
                <a:latin typeface="Arial"/>
                <a:cs typeface="Arial"/>
              </a:rPr>
              <a:t> </a:t>
            </a:r>
            <a:r>
              <a:rPr lang="en-US" sz="1500" b="1" i="0" u="none" strike="noStrike" kern="1200" cap="none" spc="0" baseline="0" dirty="0">
                <a:solidFill>
                  <a:srgbClr val="000000"/>
                </a:solidFill>
                <a:uFillTx/>
                <a:latin typeface="Arial"/>
                <a:cs typeface="Arial"/>
              </a:rPr>
              <a:t>Public</a:t>
            </a:r>
            <a:r>
              <a:rPr lang="en-US" sz="1500" b="1" i="0" u="none" strike="noStrike" kern="1200" cap="none" spc="-20" baseline="0" dirty="0">
                <a:solidFill>
                  <a:srgbClr val="000000"/>
                </a:solidFill>
                <a:uFillTx/>
                <a:latin typeface="Arial"/>
                <a:cs typeface="Arial"/>
              </a:rPr>
              <a:t> </a:t>
            </a:r>
            <a:r>
              <a:rPr lang="en-US" sz="1500" b="1" i="0" u="none" strike="noStrike" kern="1200" cap="none" spc="0" baseline="0" dirty="0">
                <a:solidFill>
                  <a:srgbClr val="000000"/>
                </a:solidFill>
                <a:uFillTx/>
                <a:latin typeface="Arial"/>
                <a:cs typeface="Arial"/>
              </a:rPr>
              <a:t>Works</a:t>
            </a:r>
            <a:r>
              <a:rPr lang="en-US" sz="1500" b="1" i="0" u="none" strike="noStrike" kern="1200" cap="none" spc="-45" baseline="0" dirty="0">
                <a:solidFill>
                  <a:srgbClr val="000000"/>
                </a:solidFill>
                <a:uFillTx/>
                <a:latin typeface="Arial"/>
                <a:cs typeface="Arial"/>
              </a:rPr>
              <a:t> </a:t>
            </a:r>
            <a:r>
              <a:rPr lang="en-US" sz="1500" b="1" i="0" u="none" strike="noStrike" kern="1200" cap="none" spc="-5" baseline="0" dirty="0">
                <a:solidFill>
                  <a:srgbClr val="000000"/>
                </a:solidFill>
                <a:uFillTx/>
                <a:latin typeface="Arial"/>
                <a:cs typeface="Arial"/>
              </a:rPr>
              <a:t>and</a:t>
            </a:r>
            <a:r>
              <a:rPr lang="en-US" sz="1500" b="1" i="0" u="none" strike="noStrike" kern="1200" cap="none" spc="-15" baseline="0" dirty="0">
                <a:solidFill>
                  <a:srgbClr val="000000"/>
                </a:solidFill>
                <a:uFillTx/>
                <a:latin typeface="Arial"/>
                <a:cs typeface="Arial"/>
              </a:rPr>
              <a:t> </a:t>
            </a:r>
            <a:r>
              <a:rPr lang="en-US" sz="1500" b="1" i="0" u="none" strike="noStrike" kern="1200" cap="none" spc="0" baseline="0" dirty="0">
                <a:solidFill>
                  <a:srgbClr val="000000"/>
                </a:solidFill>
                <a:uFillTx/>
                <a:latin typeface="Arial"/>
                <a:cs typeface="Arial"/>
              </a:rPr>
              <a:t>garrison</a:t>
            </a:r>
            <a:r>
              <a:rPr lang="en-US" sz="1500" b="1" i="0" u="none" strike="noStrike" kern="1200" cap="none" spc="-100" baseline="0" dirty="0">
                <a:solidFill>
                  <a:srgbClr val="000000"/>
                </a:solidFill>
                <a:uFillTx/>
                <a:latin typeface="Arial"/>
                <a:cs typeface="Arial"/>
              </a:rPr>
              <a:t> </a:t>
            </a:r>
            <a:r>
              <a:rPr lang="en-US" sz="1500" b="1" i="0" u="none" strike="noStrike" kern="1200" cap="none" spc="-5" baseline="0" dirty="0">
                <a:solidFill>
                  <a:srgbClr val="000000"/>
                </a:solidFill>
                <a:uFillTx/>
                <a:latin typeface="Arial"/>
                <a:cs typeface="Arial"/>
              </a:rPr>
              <a:t>leadership</a:t>
            </a:r>
            <a:r>
              <a:rPr lang="en-US" sz="1500" b="1" spc="-5" dirty="0">
                <a:solidFill>
                  <a:srgbClr val="000000"/>
                </a:solidFill>
                <a:latin typeface="Arial"/>
                <a:cs typeface="Arial"/>
              </a:rPr>
              <a:t>.</a:t>
            </a:r>
            <a:endParaRPr lang="en-US" sz="1500" b="1" i="0" u="none" strike="noStrike" kern="1200" cap="none" spc="0" baseline="0" dirty="0">
              <a:solidFill>
                <a:srgbClr val="000000"/>
              </a:solidFill>
              <a:uFillTx/>
              <a:latin typeface="Arial"/>
              <a:cs typeface="Arial"/>
            </a:endParaRPr>
          </a:p>
          <a:p>
            <a:pPr marL="298450" marR="265430" indent="-287020">
              <a:spcBef>
                <a:spcPts val="1200"/>
              </a:spcBef>
              <a:buSzPct val="100000"/>
              <a:buFont typeface="Arial" pitchFamily="34"/>
              <a:buChar char="•"/>
              <a:tabLst>
                <a:tab pos="299081" algn="l"/>
                <a:tab pos="299711" algn="l"/>
              </a:tabLst>
              <a:defRPr sz="1800" b="0" i="0" u="none" strike="noStrike" kern="0" cap="none" spc="0" baseline="0">
                <a:solidFill>
                  <a:srgbClr val="000000"/>
                </a:solidFill>
                <a:uFillTx/>
              </a:defRPr>
            </a:pPr>
            <a:r>
              <a:rPr lang="en-US" sz="1500" b="1" i="0" u="none" strike="noStrike" kern="1200" cap="none" spc="-5" baseline="0" dirty="0">
                <a:solidFill>
                  <a:srgbClr val="000000"/>
                </a:solidFill>
                <a:uFillTx/>
                <a:latin typeface="Arial"/>
                <a:cs typeface="Arial"/>
              </a:rPr>
              <a:t>The</a:t>
            </a:r>
            <a:r>
              <a:rPr lang="en-US" sz="1500" b="1" i="0" u="none" strike="noStrike" kern="1200" cap="none" spc="0" baseline="0" dirty="0">
                <a:solidFill>
                  <a:srgbClr val="000000"/>
                </a:solidFill>
                <a:uFillTx/>
                <a:latin typeface="Arial"/>
                <a:cs typeface="Arial"/>
              </a:rPr>
              <a:t> </a:t>
            </a:r>
            <a:r>
              <a:rPr lang="en-US" sz="1500" b="1" i="0" u="none" strike="noStrike" kern="1200" cap="none" spc="-5" baseline="0" dirty="0">
                <a:solidFill>
                  <a:srgbClr val="000000"/>
                </a:solidFill>
                <a:uFillTx/>
                <a:latin typeface="Arial"/>
                <a:cs typeface="Arial"/>
              </a:rPr>
              <a:t>AHO provides oversight of </a:t>
            </a:r>
            <a:r>
              <a:rPr lang="en-US" sz="1500" b="1" i="0" u="none" strike="noStrike" kern="1200" cap="none" spc="0" baseline="0" dirty="0">
                <a:solidFill>
                  <a:srgbClr val="000000"/>
                </a:solidFill>
                <a:uFillTx/>
                <a:latin typeface="Arial"/>
                <a:cs typeface="Arial"/>
              </a:rPr>
              <a:t>the </a:t>
            </a:r>
            <a:r>
              <a:rPr lang="en-US" sz="1500" b="1" i="0" u="none" strike="noStrike" kern="1200" cap="none" spc="-5" baseline="0" dirty="0">
                <a:solidFill>
                  <a:srgbClr val="000000"/>
                </a:solidFill>
                <a:uFillTx/>
                <a:latin typeface="Arial"/>
                <a:cs typeface="Arial"/>
              </a:rPr>
              <a:t>privatized project </a:t>
            </a:r>
            <a:r>
              <a:rPr lang="en-US" sz="1500" b="1" i="0" u="none" strike="noStrike" kern="1200" cap="none" spc="0" baseline="0" dirty="0">
                <a:solidFill>
                  <a:srgbClr val="000000"/>
                </a:solidFill>
                <a:uFillTx/>
                <a:latin typeface="Arial"/>
                <a:cs typeface="Arial"/>
              </a:rPr>
              <a:t>to</a:t>
            </a:r>
            <a:r>
              <a:rPr lang="en-US" sz="1500" b="1" i="0" u="none" strike="noStrike" kern="1200" cap="none" spc="-20" baseline="0" dirty="0">
                <a:solidFill>
                  <a:srgbClr val="000000"/>
                </a:solidFill>
                <a:uFillTx/>
                <a:latin typeface="Arial"/>
                <a:cs typeface="Arial"/>
              </a:rPr>
              <a:t> </a:t>
            </a:r>
            <a:r>
              <a:rPr lang="en-US" sz="1500" b="1" i="0" u="none" strike="noStrike" kern="1200" cap="none" spc="-5" baseline="0" dirty="0">
                <a:solidFill>
                  <a:srgbClr val="000000"/>
                </a:solidFill>
                <a:uFillTx/>
                <a:latin typeface="Arial"/>
                <a:cs typeface="Arial"/>
              </a:rPr>
              <a:t>privatized</a:t>
            </a:r>
            <a:r>
              <a:rPr lang="en-US" sz="1500" b="1" i="0" u="none" strike="noStrike" kern="1200" cap="none" spc="-30" baseline="0" dirty="0">
                <a:solidFill>
                  <a:srgbClr val="000000"/>
                </a:solidFill>
                <a:uFillTx/>
                <a:latin typeface="Arial"/>
                <a:cs typeface="Arial"/>
              </a:rPr>
              <a:t> </a:t>
            </a:r>
            <a:r>
              <a:rPr lang="en-US" sz="1500" b="1" i="0" u="none" strike="noStrike" kern="1200" cap="none" spc="-5" baseline="0" dirty="0">
                <a:solidFill>
                  <a:srgbClr val="000000"/>
                </a:solidFill>
                <a:uFillTx/>
                <a:latin typeface="Arial"/>
                <a:cs typeface="Arial"/>
              </a:rPr>
              <a:t>housing </a:t>
            </a:r>
            <a:r>
              <a:rPr lang="en-US" sz="1500" b="1" i="0" u="none" strike="noStrike" kern="0" cap="none" spc="-5" baseline="0" dirty="0">
                <a:solidFill>
                  <a:srgbClr val="000000"/>
                </a:solidFill>
                <a:uFillTx/>
                <a:latin typeface="Arial"/>
                <a:cs typeface="Arial"/>
              </a:rPr>
              <a:t>company managing on </a:t>
            </a:r>
            <a:r>
              <a:rPr lang="en-US" sz="1500" b="1" i="0" u="none" strike="noStrike" kern="0" cap="none" spc="0" baseline="0" dirty="0">
                <a:solidFill>
                  <a:srgbClr val="000000"/>
                </a:solidFill>
                <a:uFillTx/>
                <a:latin typeface="Arial"/>
                <a:cs typeface="Arial"/>
              </a:rPr>
              <a:t>post </a:t>
            </a:r>
            <a:r>
              <a:rPr lang="en-US" sz="1500" b="1" i="0" u="none" strike="noStrike" kern="0" cap="none" spc="-5" baseline="0" dirty="0">
                <a:solidFill>
                  <a:srgbClr val="000000"/>
                </a:solidFill>
                <a:uFillTx/>
                <a:latin typeface="Arial"/>
                <a:cs typeface="Arial"/>
              </a:rPr>
              <a:t>housing and provides </a:t>
            </a:r>
            <a:r>
              <a:rPr lang="en-US" sz="1500" b="1" i="0" u="none" strike="noStrike" kern="0" cap="none" spc="-375" baseline="0" dirty="0">
                <a:solidFill>
                  <a:srgbClr val="000000"/>
                </a:solidFill>
                <a:uFillTx/>
                <a:latin typeface="Arial"/>
                <a:cs typeface="Arial"/>
              </a:rPr>
              <a:t> </a:t>
            </a:r>
            <a:r>
              <a:rPr lang="en-US" sz="1500" b="1" i="0" u="none" strike="noStrike" kern="0" cap="none" spc="-5" baseline="0" dirty="0">
                <a:solidFill>
                  <a:srgbClr val="000000"/>
                </a:solidFill>
                <a:uFillTx/>
                <a:latin typeface="Arial"/>
                <a:cs typeface="Arial"/>
              </a:rPr>
              <a:t>tenant/landlord</a:t>
            </a:r>
            <a:r>
              <a:rPr lang="en-US" sz="1500" b="1" i="0" u="none" strike="noStrike" kern="0" cap="none" spc="-45" baseline="0" dirty="0">
                <a:solidFill>
                  <a:srgbClr val="000000"/>
                </a:solidFill>
                <a:uFillTx/>
                <a:latin typeface="Arial"/>
                <a:cs typeface="Arial"/>
              </a:rPr>
              <a:t> </a:t>
            </a:r>
            <a:r>
              <a:rPr lang="en-US" sz="1500" b="1" i="0" u="none" strike="noStrike" kern="0" cap="none" spc="0" baseline="0" dirty="0">
                <a:solidFill>
                  <a:srgbClr val="000000"/>
                </a:solidFill>
                <a:uFillTx/>
                <a:latin typeface="Arial"/>
                <a:cs typeface="Arial"/>
              </a:rPr>
              <a:t>dispute</a:t>
            </a:r>
            <a:r>
              <a:rPr lang="en-US" sz="1500" b="1" i="0" u="none" strike="noStrike" kern="0" cap="none" spc="-254" baseline="0" dirty="0">
                <a:solidFill>
                  <a:srgbClr val="000000"/>
                </a:solidFill>
                <a:uFillTx/>
                <a:latin typeface="Arial"/>
                <a:cs typeface="Arial"/>
              </a:rPr>
              <a:t> </a:t>
            </a:r>
            <a:r>
              <a:rPr lang="en-US" sz="1500" b="1" i="0" u="none" strike="noStrike" kern="0" cap="none" spc="-5" baseline="0" dirty="0">
                <a:solidFill>
                  <a:srgbClr val="000000"/>
                </a:solidFill>
                <a:uFillTx/>
                <a:latin typeface="Arial"/>
                <a:cs typeface="Arial"/>
              </a:rPr>
              <a:t>services</a:t>
            </a:r>
            <a:r>
              <a:rPr lang="en-US" sz="1500" b="1" kern="0" spc="-5" dirty="0">
                <a:solidFill>
                  <a:srgbClr val="000000"/>
                </a:solidFill>
                <a:latin typeface="Arial"/>
                <a:cs typeface="Arial"/>
              </a:rPr>
              <a:t>.</a:t>
            </a:r>
            <a:r>
              <a:rPr lang="en-US" sz="1500" b="1" kern="0" spc="-25" dirty="0">
                <a:solidFill>
                  <a:srgbClr val="000000"/>
                </a:solidFill>
                <a:latin typeface="Arial"/>
                <a:cs typeface="Arial"/>
              </a:rPr>
              <a:t> </a:t>
            </a:r>
            <a:endParaRPr lang="en-US" sz="1500" b="1" i="0" u="none" strike="noStrike" kern="0" cap="none" spc="-25" baseline="0" dirty="0">
              <a:solidFill>
                <a:srgbClr val="000000"/>
              </a:solidFill>
              <a:uFillTx/>
              <a:latin typeface="Arial"/>
              <a:cs typeface="Arial"/>
            </a:endParaRPr>
          </a:p>
          <a:p>
            <a:pPr marL="298450" marR="265430" indent="-287020">
              <a:spcBef>
                <a:spcPts val="1200"/>
              </a:spcBef>
              <a:buSzPct val="100000"/>
              <a:buFont typeface="Arial" pitchFamily="34"/>
              <a:buChar char="•"/>
              <a:tabLst>
                <a:tab pos="299081" algn="l"/>
                <a:tab pos="299711" algn="l"/>
              </a:tabLst>
              <a:defRPr sz="1800" b="0" i="0" u="none" strike="noStrike" kern="0" cap="none" spc="0" baseline="0">
                <a:solidFill>
                  <a:srgbClr val="000000"/>
                </a:solidFill>
                <a:uFillTx/>
              </a:defRPr>
            </a:pPr>
            <a:r>
              <a:rPr lang="en-US" sz="1500" b="1" i="0" u="none" strike="noStrike" kern="1200" cap="none" spc="-5" baseline="0" dirty="0">
                <a:solidFill>
                  <a:srgbClr val="000000"/>
                </a:solidFill>
                <a:uFillTx/>
                <a:latin typeface="Arial"/>
                <a:cs typeface="Arial"/>
              </a:rPr>
              <a:t>The garrison Army Housing Office (AHO) provides </a:t>
            </a:r>
            <a:r>
              <a:rPr lang="en-US" sz="1500" b="1" i="0" u="none" strike="noStrike" kern="1200" cap="none" spc="0" baseline="0" dirty="0">
                <a:solidFill>
                  <a:srgbClr val="000000"/>
                </a:solidFill>
                <a:uFillTx/>
                <a:latin typeface="Arial"/>
                <a:cs typeface="Arial"/>
              </a:rPr>
              <a:t>referral </a:t>
            </a:r>
            <a:r>
              <a:rPr lang="en-US" sz="1500" b="1" i="0" u="none" strike="noStrike" kern="1200" cap="none" spc="-5" baseline="0" dirty="0">
                <a:solidFill>
                  <a:srgbClr val="000000"/>
                </a:solidFill>
                <a:uFillTx/>
                <a:latin typeface="Arial"/>
                <a:cs typeface="Arial"/>
              </a:rPr>
              <a:t>services to Service</a:t>
            </a:r>
            <a:r>
              <a:rPr lang="en-US" sz="1500" b="1" i="0" u="none" strike="noStrike" kern="1200" cap="none" spc="-10" baseline="0" dirty="0">
                <a:solidFill>
                  <a:srgbClr val="000000"/>
                </a:solidFill>
                <a:uFillTx/>
                <a:latin typeface="Arial"/>
                <a:cs typeface="Arial"/>
              </a:rPr>
              <a:t> </a:t>
            </a:r>
            <a:r>
              <a:rPr lang="en-US" sz="1500" b="1" i="0" u="none" strike="noStrike" kern="1200" cap="none" spc="-5" baseline="0" dirty="0">
                <a:solidFill>
                  <a:srgbClr val="000000"/>
                </a:solidFill>
                <a:uFillTx/>
                <a:latin typeface="Arial"/>
                <a:cs typeface="Arial"/>
              </a:rPr>
              <a:t>Members</a:t>
            </a:r>
            <a:r>
              <a:rPr lang="en-US" sz="1500" b="1" i="0" u="none" strike="noStrike" kern="1200" cap="none" spc="-35" baseline="0" dirty="0">
                <a:solidFill>
                  <a:srgbClr val="000000"/>
                </a:solidFill>
                <a:uFillTx/>
                <a:latin typeface="Arial"/>
                <a:cs typeface="Arial"/>
              </a:rPr>
              <a:t> </a:t>
            </a:r>
            <a:r>
              <a:rPr lang="en-US" sz="1500" b="1" i="0" u="none" strike="noStrike" kern="0" cap="none" spc="-35" baseline="0" dirty="0">
                <a:solidFill>
                  <a:srgbClr val="000000"/>
                </a:solidFill>
                <a:uFillTx/>
                <a:latin typeface="Arial"/>
                <a:cs typeface="Arial"/>
              </a:rPr>
              <a:t>and Families </a:t>
            </a:r>
            <a:r>
              <a:rPr lang="en-US" sz="1500" b="1" i="0" u="none" strike="noStrike" kern="1200" cap="none" spc="-10" baseline="0" dirty="0">
                <a:solidFill>
                  <a:srgbClr val="000000"/>
                </a:solidFill>
                <a:uFillTx/>
                <a:latin typeface="Arial"/>
                <a:cs typeface="Arial"/>
              </a:rPr>
              <a:t>that </a:t>
            </a:r>
            <a:r>
              <a:rPr lang="en-US" sz="1500" b="1" i="0" u="none" strike="noStrike" kern="1200" cap="none" spc="0" baseline="0" dirty="0">
                <a:solidFill>
                  <a:srgbClr val="000000"/>
                </a:solidFill>
                <a:uFillTx/>
                <a:latin typeface="Arial"/>
                <a:cs typeface="Arial"/>
              </a:rPr>
              <a:t>reside</a:t>
            </a:r>
            <a:r>
              <a:rPr lang="en-US" sz="1500" b="1" i="0" u="none" strike="noStrike" kern="1200" cap="none" spc="-30" baseline="0" dirty="0">
                <a:solidFill>
                  <a:srgbClr val="000000"/>
                </a:solidFill>
                <a:uFillTx/>
                <a:latin typeface="Arial"/>
                <a:cs typeface="Arial"/>
              </a:rPr>
              <a:t> </a:t>
            </a:r>
            <a:r>
              <a:rPr lang="en-US" sz="1500" b="1" i="0" u="none" strike="noStrike" kern="1200" cap="none" spc="-5" baseline="0" dirty="0">
                <a:solidFill>
                  <a:srgbClr val="000000"/>
                </a:solidFill>
                <a:uFillTx/>
                <a:latin typeface="Arial"/>
                <a:cs typeface="Arial"/>
              </a:rPr>
              <a:t>or </a:t>
            </a:r>
            <a:r>
              <a:rPr lang="en-US" sz="1500" b="1" i="0" u="none" strike="noStrike" kern="1200" cap="none" spc="0" baseline="0" dirty="0">
                <a:solidFill>
                  <a:srgbClr val="000000"/>
                </a:solidFill>
                <a:uFillTx/>
                <a:latin typeface="Arial"/>
                <a:cs typeface="Arial"/>
              </a:rPr>
              <a:t>are</a:t>
            </a:r>
            <a:r>
              <a:rPr lang="en-US" sz="1500" b="1" i="0" u="none" strike="noStrike" kern="1200" cap="none" spc="-20" baseline="0" dirty="0">
                <a:solidFill>
                  <a:srgbClr val="000000"/>
                </a:solidFill>
                <a:uFillTx/>
                <a:latin typeface="Arial"/>
                <a:cs typeface="Arial"/>
              </a:rPr>
              <a:t> </a:t>
            </a:r>
            <a:r>
              <a:rPr lang="en-US" sz="1500" b="1" i="0" u="none" strike="noStrike" kern="1200" cap="none" spc="0" baseline="0" dirty="0">
                <a:solidFill>
                  <a:srgbClr val="000000"/>
                </a:solidFill>
                <a:uFillTx/>
                <a:latin typeface="Arial"/>
                <a:cs typeface="Arial"/>
              </a:rPr>
              <a:t>seeking</a:t>
            </a:r>
            <a:r>
              <a:rPr lang="en-US" sz="1500" b="1" i="0" u="none" strike="noStrike" kern="1200" cap="none" spc="-45" baseline="0" dirty="0">
                <a:solidFill>
                  <a:srgbClr val="000000"/>
                </a:solidFill>
                <a:uFillTx/>
                <a:latin typeface="Arial"/>
                <a:cs typeface="Arial"/>
              </a:rPr>
              <a:t> </a:t>
            </a:r>
            <a:r>
              <a:rPr lang="en-US" sz="1500" b="1" i="0" u="none" strike="noStrike" kern="1200" cap="none" spc="0" baseline="0" dirty="0">
                <a:solidFill>
                  <a:srgbClr val="000000"/>
                </a:solidFill>
                <a:uFillTx/>
                <a:latin typeface="Arial"/>
                <a:cs typeface="Arial"/>
              </a:rPr>
              <a:t>to</a:t>
            </a:r>
            <a:r>
              <a:rPr lang="en-US" sz="1500" b="1" i="0" u="none" strike="noStrike" kern="1200" cap="none" spc="-20" baseline="0" dirty="0">
                <a:solidFill>
                  <a:srgbClr val="000000"/>
                </a:solidFill>
                <a:uFillTx/>
                <a:latin typeface="Arial"/>
                <a:cs typeface="Arial"/>
              </a:rPr>
              <a:t> </a:t>
            </a:r>
            <a:r>
              <a:rPr lang="en-US" sz="1500" b="1" i="0" u="none" strike="noStrike" kern="1200" cap="none" spc="0" baseline="0" dirty="0">
                <a:solidFill>
                  <a:srgbClr val="000000"/>
                </a:solidFill>
                <a:uFillTx/>
                <a:latin typeface="Arial"/>
                <a:cs typeface="Arial"/>
              </a:rPr>
              <a:t>reside</a:t>
            </a:r>
            <a:r>
              <a:rPr lang="en-US" sz="1500" b="1" i="0" u="none" strike="noStrike" kern="1200" cap="none" spc="-35" baseline="0" dirty="0">
                <a:solidFill>
                  <a:srgbClr val="000000"/>
                </a:solidFill>
                <a:uFillTx/>
                <a:latin typeface="Arial"/>
                <a:cs typeface="Arial"/>
              </a:rPr>
              <a:t> </a:t>
            </a:r>
            <a:r>
              <a:rPr lang="en-US" sz="1500" b="1" i="0" u="none" strike="noStrike" kern="1200" cap="none" spc="-10" baseline="0" dirty="0">
                <a:solidFill>
                  <a:srgbClr val="000000"/>
                </a:solidFill>
                <a:uFillTx/>
                <a:latin typeface="Arial"/>
                <a:cs typeface="Arial"/>
              </a:rPr>
              <a:t>off</a:t>
            </a:r>
            <a:r>
              <a:rPr lang="en-US" sz="1500" b="1" i="0" u="none" strike="noStrike" kern="1200" cap="none" spc="-15" baseline="0" dirty="0">
                <a:solidFill>
                  <a:srgbClr val="000000"/>
                </a:solidFill>
                <a:uFillTx/>
                <a:latin typeface="Arial"/>
                <a:cs typeface="Arial"/>
              </a:rPr>
              <a:t> </a:t>
            </a:r>
            <a:r>
              <a:rPr lang="en-US" sz="1500" b="1" i="0" u="none" strike="noStrike" kern="1200" cap="none" spc="0" baseline="0" dirty="0">
                <a:solidFill>
                  <a:srgbClr val="000000"/>
                </a:solidFill>
                <a:uFillTx/>
                <a:latin typeface="Arial"/>
                <a:cs typeface="Arial"/>
              </a:rPr>
              <a:t>the</a:t>
            </a:r>
            <a:r>
              <a:rPr lang="en-US" sz="1500" b="1" i="0" u="none" strike="noStrike" kern="1200" cap="none" spc="-30" baseline="0" dirty="0">
                <a:solidFill>
                  <a:srgbClr val="000000"/>
                </a:solidFill>
                <a:uFillTx/>
                <a:latin typeface="Arial"/>
                <a:cs typeface="Arial"/>
              </a:rPr>
              <a:t> </a:t>
            </a:r>
            <a:r>
              <a:rPr lang="en-US" sz="1500" b="1" i="0" u="none" strike="noStrike" kern="1200" cap="none" spc="0" baseline="0" dirty="0">
                <a:solidFill>
                  <a:srgbClr val="000000"/>
                </a:solidFill>
                <a:uFillTx/>
                <a:latin typeface="Arial"/>
                <a:cs typeface="Arial"/>
              </a:rPr>
              <a:t>installation</a:t>
            </a:r>
            <a:r>
              <a:rPr lang="en-US" sz="1500" b="1" dirty="0">
                <a:solidFill>
                  <a:srgbClr val="000000"/>
                </a:solidFill>
                <a:latin typeface="Arial"/>
                <a:cs typeface="Arial"/>
              </a:rPr>
              <a:t>. </a:t>
            </a:r>
            <a:endParaRPr lang="en-US" sz="1500" b="1" i="0" u="none" strike="noStrike" kern="1200" cap="none" spc="0" baseline="0" dirty="0">
              <a:solidFill>
                <a:srgbClr val="000000"/>
              </a:solidFill>
              <a:uFillTx/>
              <a:latin typeface="Arial"/>
              <a:cs typeface="Arial"/>
            </a:endParaRPr>
          </a:p>
          <a:p>
            <a:pPr marL="0" marR="0" lvl="0" indent="0" algn="l" defTabSz="914400" rtl="0" fontAlgn="auto" hangingPunct="1">
              <a:lnSpc>
                <a:spcPct val="100000"/>
              </a:lnSpc>
              <a:spcBef>
                <a:spcPts val="35"/>
              </a:spcBef>
              <a:spcAft>
                <a:spcPts val="0"/>
              </a:spcAft>
              <a:buSzPct val="100000"/>
              <a:buFont typeface="Wingdings"/>
              <a:buChar char=""/>
              <a:tabLst/>
              <a:defRPr sz="1800" b="0" i="0" u="none" strike="noStrike" kern="0" cap="none" spc="0" baseline="0">
                <a:solidFill>
                  <a:srgbClr val="000000"/>
                </a:solidFill>
                <a:uFillTx/>
              </a:defRPr>
            </a:pPr>
            <a:endParaRPr lang="en-US" sz="1500" b="1" i="0" u="none" strike="noStrike" kern="1200" cap="none" spc="0" baseline="0" dirty="0">
              <a:solidFill>
                <a:srgbClr val="000000"/>
              </a:solidFill>
              <a:uFillTx/>
              <a:latin typeface="Arial"/>
              <a:cs typeface="Arial"/>
            </a:endParaRPr>
          </a:p>
          <a:p>
            <a:pPr marL="469900" marR="0" lvl="1" algn="l" defTabSz="914400" rtl="0" fontAlgn="auto" hangingPunct="1">
              <a:lnSpc>
                <a:spcPct val="100000"/>
              </a:lnSpc>
              <a:spcBef>
                <a:spcPts val="5"/>
              </a:spcBef>
              <a:spcAft>
                <a:spcPts val="0"/>
              </a:spcAft>
              <a:buSzPct val="100000"/>
              <a:tabLst/>
              <a:defRPr sz="1800" b="0" i="0" u="none" strike="noStrike" kern="0" cap="none" spc="0" baseline="0">
                <a:solidFill>
                  <a:srgbClr val="000000"/>
                </a:solidFill>
                <a:uFillTx/>
              </a:defRPr>
            </a:pPr>
            <a:r>
              <a:rPr lang="en-US" sz="1500" b="1" i="0" u="none" strike="noStrike" kern="1200" cap="none" spc="0" baseline="0" dirty="0">
                <a:solidFill>
                  <a:srgbClr val="000000"/>
                </a:solidFill>
                <a:uFillTx/>
                <a:latin typeface="Arial"/>
                <a:cs typeface="Arial"/>
              </a:rPr>
              <a:t>G</a:t>
            </a:r>
            <a:r>
              <a:rPr lang="en-US" sz="1500" b="1" i="0" u="none" strike="noStrike" kern="1200" cap="none" spc="-5" baseline="0" dirty="0">
                <a:solidFill>
                  <a:srgbClr val="000000"/>
                </a:solidFill>
                <a:uFillTx/>
                <a:latin typeface="Arial"/>
                <a:cs typeface="Arial"/>
              </a:rPr>
              <a:t>a</a:t>
            </a:r>
            <a:r>
              <a:rPr lang="en-US" sz="1500" b="1" i="0" u="none" strike="noStrike" kern="1200" cap="none" spc="0" baseline="0" dirty="0">
                <a:solidFill>
                  <a:srgbClr val="000000"/>
                </a:solidFill>
                <a:uFillTx/>
                <a:latin typeface="Arial"/>
                <a:cs typeface="Arial"/>
              </a:rPr>
              <a:t>rri</a:t>
            </a:r>
            <a:r>
              <a:rPr lang="en-US" sz="1500" b="1" i="0" u="none" strike="noStrike" kern="1200" cap="none" spc="5" baseline="0" dirty="0">
                <a:solidFill>
                  <a:srgbClr val="000000"/>
                </a:solidFill>
                <a:uFillTx/>
                <a:latin typeface="Arial"/>
                <a:cs typeface="Arial"/>
              </a:rPr>
              <a:t>s</a:t>
            </a:r>
            <a:r>
              <a:rPr lang="en-US" sz="1500" b="1" i="0" u="none" strike="noStrike" kern="1200" cap="none" spc="-5" baseline="0" dirty="0">
                <a:solidFill>
                  <a:srgbClr val="000000"/>
                </a:solidFill>
                <a:uFillTx/>
                <a:latin typeface="Arial"/>
                <a:cs typeface="Arial"/>
              </a:rPr>
              <a:t>o</a:t>
            </a:r>
            <a:r>
              <a:rPr lang="en-US" sz="1500" b="1" i="0" u="none" strike="noStrike" kern="1200" cap="none" spc="0" baseline="0" dirty="0">
                <a:solidFill>
                  <a:srgbClr val="000000"/>
                </a:solidFill>
                <a:uFillTx/>
                <a:latin typeface="Arial"/>
                <a:cs typeface="Arial"/>
              </a:rPr>
              <a:t>n</a:t>
            </a:r>
            <a:r>
              <a:rPr lang="en-US" sz="1500" b="1" i="0" u="none" strike="noStrike" kern="1200" cap="none" spc="-90" baseline="0" dirty="0">
                <a:solidFill>
                  <a:srgbClr val="000000"/>
                </a:solidFill>
                <a:uFillTx/>
                <a:latin typeface="Arial"/>
                <a:cs typeface="Arial"/>
              </a:rPr>
              <a:t> </a:t>
            </a:r>
            <a:r>
              <a:rPr lang="en-US" sz="1500" b="1" i="0" u="none" strike="noStrike" kern="1200" cap="none" spc="-5" baseline="0" dirty="0">
                <a:solidFill>
                  <a:srgbClr val="000000"/>
                </a:solidFill>
                <a:uFillTx/>
                <a:latin typeface="Arial"/>
                <a:cs typeface="Arial"/>
              </a:rPr>
              <a:t>Lead</a:t>
            </a:r>
            <a:r>
              <a:rPr lang="en-US" sz="1500" b="1" i="0" u="none" strike="noStrike" kern="1200" cap="none" spc="-15" baseline="0" dirty="0">
                <a:solidFill>
                  <a:srgbClr val="000000"/>
                </a:solidFill>
                <a:uFillTx/>
                <a:latin typeface="Arial"/>
                <a:cs typeface="Arial"/>
              </a:rPr>
              <a:t>er</a:t>
            </a:r>
            <a:r>
              <a:rPr lang="en-US" sz="1500" b="1" i="0" u="none" strike="noStrike" kern="1200" cap="none" spc="-10" baseline="0" dirty="0">
                <a:solidFill>
                  <a:srgbClr val="000000"/>
                </a:solidFill>
                <a:uFillTx/>
                <a:latin typeface="Arial"/>
                <a:cs typeface="Arial"/>
              </a:rPr>
              <a:t>s</a:t>
            </a:r>
            <a:r>
              <a:rPr lang="en-US" sz="1500" b="1" i="0" u="none" strike="noStrike" kern="1200" cap="none" spc="-15" baseline="0" dirty="0">
                <a:solidFill>
                  <a:srgbClr val="000000"/>
                </a:solidFill>
                <a:uFillTx/>
                <a:latin typeface="Arial"/>
                <a:cs typeface="Arial"/>
              </a:rPr>
              <a:t>h</a:t>
            </a:r>
            <a:r>
              <a:rPr lang="en-US" sz="1500" b="1" i="0" u="none" strike="noStrike" kern="1200" cap="none" spc="0" baseline="0" dirty="0">
                <a:solidFill>
                  <a:srgbClr val="000000"/>
                </a:solidFill>
                <a:uFillTx/>
                <a:latin typeface="Arial"/>
                <a:cs typeface="Arial"/>
              </a:rPr>
              <a:t>ip:</a:t>
            </a:r>
          </a:p>
          <a:p>
            <a:pPr marL="755650" lvl="1" indent="-285750">
              <a:lnSpc>
                <a:spcPct val="150000"/>
              </a:lnSpc>
              <a:spcBef>
                <a:spcPts val="600"/>
              </a:spcBef>
              <a:buSzPct val="100000"/>
              <a:buFont typeface="Courier New" panose="02070309020205020404" pitchFamily="49" charset="0"/>
              <a:buChar char="o"/>
              <a:defRPr sz="1800" b="0" i="0" u="none" strike="noStrike" kern="0" cap="none" spc="0" baseline="0">
                <a:solidFill>
                  <a:srgbClr val="000000"/>
                </a:solidFill>
                <a:uFillTx/>
              </a:defRPr>
            </a:pPr>
            <a:r>
              <a:rPr lang="en-US" sz="1500" b="1" i="0" u="none" strike="noStrike" kern="1200" cap="none" spc="0" baseline="0" dirty="0">
                <a:solidFill>
                  <a:srgbClr val="000000"/>
                </a:solidFill>
                <a:uFillTx/>
                <a:latin typeface="Arial"/>
                <a:cs typeface="Arial"/>
              </a:rPr>
              <a:t>G</a:t>
            </a:r>
            <a:r>
              <a:rPr lang="en-US" sz="1500" b="1" i="0" u="none" strike="noStrike" kern="1200" cap="none" spc="-5" baseline="0" dirty="0">
                <a:solidFill>
                  <a:srgbClr val="000000"/>
                </a:solidFill>
                <a:uFillTx/>
                <a:latin typeface="Arial"/>
                <a:cs typeface="Arial"/>
              </a:rPr>
              <a:t>a</a:t>
            </a:r>
            <a:r>
              <a:rPr lang="en-US" sz="1500" b="1" i="0" u="none" strike="noStrike" kern="1200" cap="none" spc="0" baseline="0" dirty="0">
                <a:solidFill>
                  <a:srgbClr val="000000"/>
                </a:solidFill>
                <a:uFillTx/>
                <a:latin typeface="Arial"/>
                <a:cs typeface="Arial"/>
              </a:rPr>
              <a:t>rri</a:t>
            </a:r>
            <a:r>
              <a:rPr lang="en-US" sz="1500" b="1" i="0" u="none" strike="noStrike" kern="1200" cap="none" spc="5" baseline="0" dirty="0">
                <a:solidFill>
                  <a:srgbClr val="000000"/>
                </a:solidFill>
                <a:uFillTx/>
                <a:latin typeface="Arial"/>
                <a:cs typeface="Arial"/>
              </a:rPr>
              <a:t>s</a:t>
            </a:r>
            <a:r>
              <a:rPr lang="en-US" sz="1500" b="1" i="0" u="none" strike="noStrike" kern="1200" cap="none" spc="-5" baseline="0" dirty="0">
                <a:solidFill>
                  <a:srgbClr val="000000"/>
                </a:solidFill>
                <a:uFillTx/>
                <a:latin typeface="Arial"/>
                <a:cs typeface="Arial"/>
              </a:rPr>
              <a:t>o</a:t>
            </a:r>
            <a:r>
              <a:rPr lang="en-US" sz="1500" b="1" i="0" u="none" strike="noStrike" kern="1200" cap="none" spc="0" baseline="0" dirty="0">
                <a:solidFill>
                  <a:srgbClr val="000000"/>
                </a:solidFill>
                <a:uFillTx/>
                <a:latin typeface="Arial"/>
                <a:cs typeface="Arial"/>
              </a:rPr>
              <a:t>n</a:t>
            </a:r>
            <a:r>
              <a:rPr lang="en-US" sz="1500" b="1" i="0" u="none" strike="noStrike" kern="1200" cap="none" spc="-45" baseline="0" dirty="0">
                <a:solidFill>
                  <a:srgbClr val="000000"/>
                </a:solidFill>
                <a:uFillTx/>
                <a:latin typeface="Arial"/>
                <a:cs typeface="Arial"/>
              </a:rPr>
              <a:t> </a:t>
            </a:r>
            <a:r>
              <a:rPr lang="en-US" sz="1500" b="1" i="0" u="none" strike="noStrike" kern="1200" cap="none" spc="-10" baseline="0" dirty="0">
                <a:solidFill>
                  <a:srgbClr val="000000"/>
                </a:solidFill>
                <a:uFillTx/>
                <a:latin typeface="Arial"/>
                <a:cs typeface="Arial"/>
              </a:rPr>
              <a:t>C</a:t>
            </a:r>
            <a:r>
              <a:rPr lang="en-US" sz="1500" b="1" i="0" u="none" strike="noStrike" kern="1200" cap="none" spc="-5" baseline="0" dirty="0">
                <a:solidFill>
                  <a:srgbClr val="000000"/>
                </a:solidFill>
                <a:uFillTx/>
                <a:latin typeface="Arial"/>
                <a:cs typeface="Arial"/>
              </a:rPr>
              <a:t>o</a:t>
            </a:r>
            <a:r>
              <a:rPr lang="en-US" sz="1500" b="1" i="0" u="none" strike="noStrike" kern="1200" cap="none" spc="-10" baseline="0" dirty="0">
                <a:solidFill>
                  <a:srgbClr val="000000"/>
                </a:solidFill>
                <a:uFillTx/>
                <a:latin typeface="Arial"/>
                <a:cs typeface="Arial"/>
              </a:rPr>
              <a:t>mm</a:t>
            </a:r>
            <a:r>
              <a:rPr lang="en-US" sz="1500" b="1" i="0" u="none" strike="noStrike" kern="1200" cap="none" spc="-5" baseline="0" dirty="0">
                <a:solidFill>
                  <a:srgbClr val="000000"/>
                </a:solidFill>
                <a:uFillTx/>
                <a:latin typeface="Arial"/>
                <a:cs typeface="Arial"/>
              </a:rPr>
              <a:t>a</a:t>
            </a:r>
            <a:r>
              <a:rPr lang="en-US" sz="1500" b="1" i="0" u="none" strike="noStrike" kern="1200" cap="none" spc="-15" baseline="0" dirty="0">
                <a:solidFill>
                  <a:srgbClr val="000000"/>
                </a:solidFill>
                <a:uFillTx/>
                <a:latin typeface="Arial"/>
                <a:cs typeface="Arial"/>
              </a:rPr>
              <a:t>n</a:t>
            </a:r>
            <a:r>
              <a:rPr lang="en-US" sz="1500" b="1" i="0" u="none" strike="noStrike" kern="1200" cap="none" spc="-5" baseline="0" dirty="0">
                <a:solidFill>
                  <a:srgbClr val="000000"/>
                </a:solidFill>
                <a:uFillTx/>
                <a:latin typeface="Arial"/>
                <a:cs typeface="Arial"/>
              </a:rPr>
              <a:t>d</a:t>
            </a:r>
            <a:r>
              <a:rPr lang="en-US" sz="1500" b="1" i="0" u="none" strike="noStrike" kern="1200" cap="none" spc="-15" baseline="0" dirty="0">
                <a:solidFill>
                  <a:srgbClr val="000000"/>
                </a:solidFill>
                <a:uFillTx/>
                <a:latin typeface="Arial"/>
                <a:cs typeface="Arial"/>
              </a:rPr>
              <a:t>er</a:t>
            </a:r>
            <a:r>
              <a:rPr lang="en-US" sz="1500" b="1" i="0" u="none" strike="noStrike" kern="1200" cap="none" spc="0" baseline="0" dirty="0">
                <a:solidFill>
                  <a:srgbClr val="000000"/>
                </a:solidFill>
                <a:uFillTx/>
                <a:latin typeface="Arial"/>
                <a:cs typeface="Arial"/>
              </a:rPr>
              <a:t>:</a:t>
            </a:r>
            <a:r>
              <a:rPr lang="en-US" sz="1500" b="1" spc="-50" dirty="0">
                <a:solidFill>
                  <a:srgbClr val="000000"/>
                </a:solidFill>
                <a:latin typeface="Arial"/>
                <a:cs typeface="Arial"/>
              </a:rPr>
              <a:t> </a:t>
            </a:r>
            <a:r>
              <a:rPr lang="en-US" sz="1500" b="1" i="0" u="none" strike="noStrike" kern="1200" cap="none" spc="-50" baseline="0" dirty="0">
                <a:solidFill>
                  <a:srgbClr val="000000"/>
                </a:solidFill>
                <a:uFillTx/>
                <a:latin typeface="Arial"/>
                <a:cs typeface="Arial"/>
              </a:rPr>
              <a:t> </a:t>
            </a:r>
            <a:r>
              <a:rPr lang="en-US" sz="1500" b="1" i="0" u="none" strike="noStrike" kern="1200" cap="none" spc="-5" baseline="0" dirty="0">
                <a:uFillTx/>
                <a:latin typeface="Arial"/>
                <a:cs typeface="Arial"/>
              </a:rPr>
              <a:t>COL </a:t>
            </a:r>
            <a:r>
              <a:rPr lang="en-US" sz="1500" b="1" spc="-5" dirty="0">
                <a:latin typeface="Arial"/>
                <a:cs typeface="Arial"/>
              </a:rPr>
              <a:t>Daniel </a:t>
            </a:r>
            <a:r>
              <a:rPr lang="en-US" sz="1500" b="1" spc="-5" dirty="0" err="1">
                <a:latin typeface="Arial"/>
                <a:cs typeface="Arial"/>
              </a:rPr>
              <a:t>Artino</a:t>
            </a:r>
            <a:endParaRPr lang="en-US" sz="1500" b="1" dirty="0">
              <a:latin typeface="Arial"/>
              <a:cs typeface="Arial"/>
            </a:endParaRPr>
          </a:p>
          <a:p>
            <a:pPr marL="755650" lvl="1" indent="-285750">
              <a:spcBef>
                <a:spcPts val="600"/>
              </a:spcBef>
              <a:buFont typeface="Courier New" panose="02070309020205020404" pitchFamily="49" charset="0"/>
              <a:buChar char="o"/>
              <a:defRPr sz="1800" b="0" i="0" u="none" strike="noStrike" kern="0" cap="none" spc="0" baseline="0">
                <a:solidFill>
                  <a:srgbClr val="000000"/>
                </a:solidFill>
                <a:uFillTx/>
              </a:defRPr>
            </a:pPr>
            <a:r>
              <a:rPr lang="en-US" sz="1500" b="1" i="0" u="none" strike="noStrike" kern="1200" cap="none" spc="0" baseline="0" dirty="0">
                <a:solidFill>
                  <a:srgbClr val="000000"/>
                </a:solidFill>
                <a:uFillTx/>
                <a:latin typeface="Arial"/>
                <a:cs typeface="Arial"/>
              </a:rPr>
              <a:t>Garrison</a:t>
            </a:r>
            <a:r>
              <a:rPr lang="en-US" sz="1500" b="1" i="0" u="none" strike="noStrike" kern="1200" cap="none" spc="-45" baseline="0" dirty="0">
                <a:solidFill>
                  <a:srgbClr val="000000"/>
                </a:solidFill>
                <a:uFillTx/>
                <a:latin typeface="Arial"/>
                <a:cs typeface="Arial"/>
              </a:rPr>
              <a:t> </a:t>
            </a:r>
            <a:r>
              <a:rPr lang="en-US" sz="1500" b="1" i="0" u="none" strike="noStrike" kern="1200" cap="none" spc="-10" baseline="0" dirty="0">
                <a:solidFill>
                  <a:srgbClr val="000000"/>
                </a:solidFill>
                <a:uFillTx/>
                <a:latin typeface="Arial"/>
                <a:cs typeface="Arial"/>
              </a:rPr>
              <a:t>Command</a:t>
            </a:r>
            <a:r>
              <a:rPr lang="en-US" sz="1500" b="1" i="0" u="none" strike="noStrike" kern="1200" cap="none" spc="-45" baseline="0" dirty="0">
                <a:solidFill>
                  <a:srgbClr val="000000"/>
                </a:solidFill>
                <a:uFillTx/>
                <a:latin typeface="Arial"/>
                <a:cs typeface="Arial"/>
              </a:rPr>
              <a:t> </a:t>
            </a:r>
            <a:r>
              <a:rPr lang="en-US" sz="1500" b="1" i="0" u="none" strike="noStrike" kern="1200" cap="none" spc="-5" baseline="0" dirty="0">
                <a:solidFill>
                  <a:srgbClr val="000000"/>
                </a:solidFill>
                <a:uFillTx/>
                <a:latin typeface="Arial"/>
                <a:cs typeface="Arial"/>
              </a:rPr>
              <a:t>Sergeants</a:t>
            </a:r>
            <a:r>
              <a:rPr lang="en-US" sz="1500" b="1" i="0" u="none" strike="noStrike" kern="1200" cap="none" spc="-35" baseline="0" dirty="0">
                <a:solidFill>
                  <a:srgbClr val="000000"/>
                </a:solidFill>
                <a:uFillTx/>
                <a:latin typeface="Arial"/>
                <a:cs typeface="Arial"/>
              </a:rPr>
              <a:t> </a:t>
            </a:r>
            <a:r>
              <a:rPr lang="en-US" sz="1500" b="1" i="0" u="none" strike="noStrike" kern="1200" cap="none" spc="-5" baseline="0" dirty="0">
                <a:solidFill>
                  <a:srgbClr val="000000"/>
                </a:solidFill>
                <a:uFillTx/>
                <a:latin typeface="Arial"/>
                <a:cs typeface="Arial"/>
              </a:rPr>
              <a:t>Major:</a:t>
            </a:r>
            <a:r>
              <a:rPr lang="en-US" sz="1500" b="1" i="0" u="none" strike="noStrike" kern="1200" cap="none" spc="-15" baseline="0" dirty="0">
                <a:solidFill>
                  <a:srgbClr val="000000"/>
                </a:solidFill>
                <a:uFillTx/>
                <a:latin typeface="Arial"/>
                <a:cs typeface="Arial"/>
              </a:rPr>
              <a:t> </a:t>
            </a:r>
            <a:r>
              <a:rPr lang="en-US" sz="1500" b="1" i="0" u="none" strike="noStrike" kern="1200" cap="none" spc="-5" baseline="0" dirty="0">
                <a:uFillTx/>
                <a:latin typeface="Arial"/>
                <a:cs typeface="Arial"/>
              </a:rPr>
              <a:t>CSM Adam Bossart</a:t>
            </a:r>
            <a:endParaRPr lang="en-US" sz="1500" b="1" i="0" u="none" strike="noStrike" kern="1200" cap="none" spc="0" baseline="0" dirty="0">
              <a:uFillTx/>
              <a:latin typeface="Arial"/>
              <a:cs typeface="Arial"/>
            </a:endParaRPr>
          </a:p>
          <a:p>
            <a:pPr marL="755650" marR="0" lvl="1" indent="-285750" algn="l" defTabSz="914400" rtl="0" fontAlgn="auto" hangingPunct="1">
              <a:spcBef>
                <a:spcPts val="1195"/>
              </a:spcBef>
              <a:spcAft>
                <a:spcPts val="0"/>
              </a:spcAft>
              <a:buSzPct val="100000"/>
              <a:buFont typeface="Courier New" panose="02070309020205020404" pitchFamily="49" charset="0"/>
              <a:buChar char="o"/>
              <a:tabLst/>
              <a:defRPr sz="1800" b="0" i="0" u="none" strike="noStrike" kern="0" cap="none" spc="0" baseline="0">
                <a:solidFill>
                  <a:srgbClr val="000000"/>
                </a:solidFill>
                <a:uFillTx/>
              </a:defRPr>
            </a:pPr>
            <a:r>
              <a:rPr lang="en-US" sz="1500" b="1" i="0" u="none" strike="noStrike" kern="1200" cap="none" spc="-5" baseline="0" dirty="0">
                <a:solidFill>
                  <a:srgbClr val="000000"/>
                </a:solidFill>
                <a:uFillTx/>
                <a:latin typeface="Arial"/>
                <a:cs typeface="Arial"/>
              </a:rPr>
              <a:t>Ga</a:t>
            </a:r>
            <a:r>
              <a:rPr lang="en-US" sz="1500" b="1" i="0" u="none" strike="noStrike" kern="1200" cap="none" spc="0" baseline="0" dirty="0">
                <a:solidFill>
                  <a:srgbClr val="000000"/>
                </a:solidFill>
                <a:uFillTx/>
                <a:latin typeface="Arial"/>
                <a:cs typeface="Arial"/>
              </a:rPr>
              <a:t>rri</a:t>
            </a:r>
            <a:r>
              <a:rPr lang="en-US" sz="1500" b="1" i="0" u="none" strike="noStrike" kern="1200" cap="none" spc="5" baseline="0" dirty="0">
                <a:solidFill>
                  <a:srgbClr val="000000"/>
                </a:solidFill>
                <a:uFillTx/>
                <a:latin typeface="Arial"/>
                <a:cs typeface="Arial"/>
              </a:rPr>
              <a:t>s</a:t>
            </a:r>
            <a:r>
              <a:rPr lang="en-US" sz="1500" b="1" i="0" u="none" strike="noStrike" kern="1200" cap="none" spc="-5" baseline="0" dirty="0">
                <a:solidFill>
                  <a:srgbClr val="000000"/>
                </a:solidFill>
                <a:uFillTx/>
                <a:latin typeface="Arial"/>
                <a:cs typeface="Arial"/>
              </a:rPr>
              <a:t>o</a:t>
            </a:r>
            <a:r>
              <a:rPr lang="en-US" sz="1500" b="1" i="0" u="none" strike="noStrike" kern="1200" cap="none" spc="0" baseline="0" dirty="0">
                <a:solidFill>
                  <a:srgbClr val="000000"/>
                </a:solidFill>
                <a:uFillTx/>
                <a:latin typeface="Arial"/>
                <a:cs typeface="Arial"/>
              </a:rPr>
              <a:t>n</a:t>
            </a:r>
            <a:r>
              <a:rPr lang="en-US" sz="1500" b="1" i="0" u="none" strike="noStrike" kern="1200" cap="none" spc="-45" baseline="0" dirty="0">
                <a:solidFill>
                  <a:srgbClr val="000000"/>
                </a:solidFill>
                <a:uFillTx/>
                <a:latin typeface="Arial"/>
                <a:cs typeface="Arial"/>
              </a:rPr>
              <a:t> </a:t>
            </a:r>
            <a:r>
              <a:rPr lang="en-US" sz="1500" b="1" i="0" u="none" strike="noStrike" kern="1200" cap="none" spc="-10" baseline="0" dirty="0">
                <a:solidFill>
                  <a:srgbClr val="000000"/>
                </a:solidFill>
                <a:uFillTx/>
                <a:latin typeface="Arial"/>
                <a:cs typeface="Arial"/>
              </a:rPr>
              <a:t>D</a:t>
            </a:r>
            <a:r>
              <a:rPr lang="en-US" sz="1500" b="1" i="0" u="none" strike="noStrike" kern="1200" cap="none" spc="-5" baseline="0" dirty="0">
                <a:solidFill>
                  <a:srgbClr val="000000"/>
                </a:solidFill>
                <a:uFillTx/>
                <a:latin typeface="Arial"/>
                <a:cs typeface="Arial"/>
              </a:rPr>
              <a:t>epu</a:t>
            </a:r>
            <a:r>
              <a:rPr lang="en-US" sz="1500" b="1" i="0" u="none" strike="noStrike" kern="1200" cap="none" spc="5" baseline="0" dirty="0">
                <a:solidFill>
                  <a:srgbClr val="000000"/>
                </a:solidFill>
                <a:uFillTx/>
                <a:latin typeface="Arial"/>
                <a:cs typeface="Arial"/>
              </a:rPr>
              <a:t>t</a:t>
            </a:r>
            <a:r>
              <a:rPr lang="en-US" sz="1500" b="1" i="0" u="none" strike="noStrike" kern="1200" cap="none" spc="0" baseline="0" dirty="0">
                <a:solidFill>
                  <a:srgbClr val="000000"/>
                </a:solidFill>
                <a:uFillTx/>
                <a:latin typeface="Arial"/>
                <a:cs typeface="Arial"/>
              </a:rPr>
              <a:t>y</a:t>
            </a:r>
            <a:r>
              <a:rPr lang="en-US" sz="1500" b="1" i="0" u="none" strike="noStrike" kern="1200" cap="none" spc="-25" baseline="0" dirty="0">
                <a:solidFill>
                  <a:srgbClr val="000000"/>
                </a:solidFill>
                <a:uFillTx/>
                <a:latin typeface="Arial"/>
                <a:cs typeface="Arial"/>
              </a:rPr>
              <a:t> </a:t>
            </a:r>
            <a:r>
              <a:rPr lang="en-US" sz="1500" b="1" i="0" u="none" strike="noStrike" kern="1200" cap="none" spc="-5" baseline="0" dirty="0">
                <a:solidFill>
                  <a:srgbClr val="000000"/>
                </a:solidFill>
                <a:uFillTx/>
                <a:latin typeface="Arial"/>
                <a:cs typeface="Arial"/>
              </a:rPr>
              <a:t>Ga</a:t>
            </a:r>
            <a:r>
              <a:rPr lang="en-US" sz="1500" b="1" i="0" u="none" strike="noStrike" kern="1200" cap="none" spc="0" baseline="0" dirty="0">
                <a:solidFill>
                  <a:srgbClr val="000000"/>
                </a:solidFill>
                <a:uFillTx/>
                <a:latin typeface="Arial"/>
                <a:cs typeface="Arial"/>
              </a:rPr>
              <a:t>rri</a:t>
            </a:r>
            <a:r>
              <a:rPr lang="en-US" sz="1500" b="1" i="0" u="none" strike="noStrike" kern="1200" cap="none" spc="5" baseline="0" dirty="0">
                <a:solidFill>
                  <a:srgbClr val="000000"/>
                </a:solidFill>
                <a:uFillTx/>
                <a:latin typeface="Arial"/>
                <a:cs typeface="Arial"/>
              </a:rPr>
              <a:t>s</a:t>
            </a:r>
            <a:r>
              <a:rPr lang="en-US" sz="1500" b="1" i="0" u="none" strike="noStrike" kern="1200" cap="none" spc="-5" baseline="0" dirty="0">
                <a:solidFill>
                  <a:srgbClr val="000000"/>
                </a:solidFill>
                <a:uFillTx/>
                <a:latin typeface="Arial"/>
                <a:cs typeface="Arial"/>
              </a:rPr>
              <a:t>o</a:t>
            </a:r>
            <a:r>
              <a:rPr lang="en-US" sz="1500" b="1" i="0" u="none" strike="noStrike" kern="1200" cap="none" spc="0" baseline="0" dirty="0">
                <a:solidFill>
                  <a:srgbClr val="000000"/>
                </a:solidFill>
                <a:uFillTx/>
                <a:latin typeface="Arial"/>
                <a:cs typeface="Arial"/>
              </a:rPr>
              <a:t>n</a:t>
            </a:r>
            <a:r>
              <a:rPr lang="en-US" sz="1500" b="1" i="0" u="none" strike="noStrike" kern="1200" cap="none" spc="-45" baseline="0" dirty="0">
                <a:solidFill>
                  <a:srgbClr val="000000"/>
                </a:solidFill>
                <a:uFillTx/>
                <a:latin typeface="Arial"/>
                <a:cs typeface="Arial"/>
              </a:rPr>
              <a:t> </a:t>
            </a:r>
            <a:r>
              <a:rPr lang="en-US" sz="1500" b="1" i="0" u="none" strike="noStrike" kern="1200" cap="none" spc="-10" baseline="0" dirty="0">
                <a:solidFill>
                  <a:srgbClr val="000000"/>
                </a:solidFill>
                <a:uFillTx/>
                <a:latin typeface="Arial"/>
                <a:cs typeface="Arial"/>
              </a:rPr>
              <a:t>C</a:t>
            </a:r>
            <a:r>
              <a:rPr lang="en-US" sz="1500" b="1" i="0" u="none" strike="noStrike" kern="1200" cap="none" spc="-5" baseline="0" dirty="0">
                <a:solidFill>
                  <a:srgbClr val="000000"/>
                </a:solidFill>
                <a:uFillTx/>
                <a:latin typeface="Arial"/>
                <a:cs typeface="Arial"/>
              </a:rPr>
              <a:t>o</a:t>
            </a:r>
            <a:r>
              <a:rPr lang="en-US" sz="1500" b="1" i="0" u="none" strike="noStrike" kern="1200" cap="none" spc="-10" baseline="0" dirty="0">
                <a:solidFill>
                  <a:srgbClr val="000000"/>
                </a:solidFill>
                <a:uFillTx/>
                <a:latin typeface="Arial"/>
                <a:cs typeface="Arial"/>
              </a:rPr>
              <a:t>mm</a:t>
            </a:r>
            <a:r>
              <a:rPr lang="en-US" sz="1500" b="1" i="0" u="none" strike="noStrike" kern="1200" cap="none" spc="-5" baseline="0" dirty="0">
                <a:solidFill>
                  <a:srgbClr val="000000"/>
                </a:solidFill>
                <a:uFillTx/>
                <a:latin typeface="Arial"/>
                <a:cs typeface="Arial"/>
              </a:rPr>
              <a:t>an</a:t>
            </a:r>
            <a:r>
              <a:rPr lang="en-US" sz="1500" b="1" i="0" u="none" strike="noStrike" kern="1200" cap="none" spc="-15" baseline="0" dirty="0">
                <a:solidFill>
                  <a:srgbClr val="000000"/>
                </a:solidFill>
                <a:uFillTx/>
                <a:latin typeface="Arial"/>
                <a:cs typeface="Arial"/>
              </a:rPr>
              <a:t>der </a:t>
            </a:r>
            <a:r>
              <a:rPr lang="en-US" sz="1500" b="1" i="0" u="none" strike="noStrike" kern="1200" cap="none" spc="-10" baseline="0" dirty="0">
                <a:solidFill>
                  <a:srgbClr val="000000"/>
                </a:solidFill>
                <a:uFillTx/>
                <a:latin typeface="Arial"/>
                <a:cs typeface="Arial"/>
              </a:rPr>
              <a:t>/ </a:t>
            </a:r>
            <a:r>
              <a:rPr lang="en-US" sz="1500" b="1" i="0" u="none" strike="noStrike" kern="1200" cap="none" spc="-20" baseline="0" dirty="0">
                <a:solidFill>
                  <a:srgbClr val="000000"/>
                </a:solidFill>
                <a:uFillTx/>
                <a:latin typeface="Arial"/>
                <a:cs typeface="Arial"/>
              </a:rPr>
              <a:t>M</a:t>
            </a:r>
            <a:r>
              <a:rPr lang="en-US" sz="1500" b="1" i="0" u="none" strike="noStrike" kern="1200" cap="none" spc="-5" baseline="0" dirty="0">
                <a:solidFill>
                  <a:srgbClr val="000000"/>
                </a:solidFill>
                <a:uFillTx/>
                <a:latin typeface="Arial"/>
                <a:cs typeface="Arial"/>
              </a:rPr>
              <a:t>a</a:t>
            </a:r>
            <a:r>
              <a:rPr lang="en-US" sz="1500" b="1" i="0" u="none" strike="noStrike" kern="1200" cap="none" spc="-15" baseline="0" dirty="0">
                <a:solidFill>
                  <a:srgbClr val="000000"/>
                </a:solidFill>
                <a:uFillTx/>
                <a:latin typeface="Arial"/>
                <a:cs typeface="Arial"/>
              </a:rPr>
              <a:t>nager</a:t>
            </a:r>
            <a:r>
              <a:rPr lang="en-US" sz="1500" b="1" i="0" u="none" strike="noStrike" kern="1200" cap="none" spc="0" baseline="0" dirty="0">
                <a:solidFill>
                  <a:srgbClr val="000000"/>
                </a:solidFill>
                <a:uFillTx/>
                <a:latin typeface="Arial"/>
                <a:cs typeface="Arial"/>
              </a:rPr>
              <a:t>:</a:t>
            </a:r>
            <a:r>
              <a:rPr lang="en-US" sz="1500" b="1" i="0" u="none" strike="noStrike" kern="1200" cap="none" spc="-50" baseline="0" dirty="0">
                <a:solidFill>
                  <a:srgbClr val="000000"/>
                </a:solidFill>
                <a:uFillTx/>
                <a:latin typeface="Arial"/>
                <a:cs typeface="Arial"/>
              </a:rPr>
              <a:t> </a:t>
            </a:r>
            <a:r>
              <a:rPr lang="en-US" sz="1500" b="1" i="0" u="none" strike="noStrike" kern="1200" cap="none" spc="-5" baseline="0" dirty="0">
                <a:uFillTx/>
                <a:latin typeface="Arial"/>
                <a:cs typeface="Arial"/>
              </a:rPr>
              <a:t>Mr. Stephen Bickel</a:t>
            </a:r>
            <a:endParaRPr lang="en-US" sz="1500" b="1" i="0" u="none" strike="noStrike" kern="1200" cap="none" spc="0" baseline="0" dirty="0">
              <a:uFillTx/>
              <a:latin typeface="Arial"/>
              <a:cs typeface="Arial"/>
            </a:endParaRPr>
          </a:p>
          <a:p>
            <a:pPr marL="755650" marR="0" lvl="1" indent="-285750" algn="l" defTabSz="914400" rtl="0" fontAlgn="auto" hangingPunct="1">
              <a:lnSpc>
                <a:spcPct val="100000"/>
              </a:lnSpc>
              <a:spcBef>
                <a:spcPts val="905"/>
              </a:spcBef>
              <a:spcAft>
                <a:spcPts val="0"/>
              </a:spcAft>
              <a:buSzPct val="100000"/>
              <a:buFont typeface="Courier New" panose="02070309020205020404" pitchFamily="49" charset="0"/>
              <a:buChar char="o"/>
              <a:tabLst>
                <a:tab pos="548640" algn="l"/>
                <a:tab pos="549271" algn="l"/>
              </a:tabLst>
              <a:defRPr sz="1800" b="0" i="0" u="none" strike="noStrike" kern="0" cap="none" spc="0" baseline="0">
                <a:solidFill>
                  <a:srgbClr val="000000"/>
                </a:solidFill>
                <a:uFillTx/>
              </a:defRPr>
            </a:pPr>
            <a:r>
              <a:rPr lang="en-US" sz="1500" b="1" i="0" u="none" strike="noStrike" kern="1200" cap="none" spc="-25" baseline="0" dirty="0">
                <a:solidFill>
                  <a:srgbClr val="000000"/>
                </a:solidFill>
                <a:uFillTx/>
                <a:latin typeface="Arial"/>
                <a:cs typeface="Arial"/>
              </a:rPr>
              <a:t>Garrison Ar</a:t>
            </a:r>
            <a:r>
              <a:rPr lang="en-US" sz="1500" b="1" i="0" u="none" strike="noStrike" kern="1200" cap="none" spc="-30" baseline="0" dirty="0">
                <a:solidFill>
                  <a:srgbClr val="000000"/>
                </a:solidFill>
                <a:uFillTx/>
                <a:latin typeface="Arial"/>
                <a:cs typeface="Arial"/>
              </a:rPr>
              <a:t>m</a:t>
            </a:r>
            <a:r>
              <a:rPr lang="en-US" sz="1500" b="1" i="0" u="none" strike="noStrike" kern="1200" cap="none" spc="0" baseline="0" dirty="0">
                <a:solidFill>
                  <a:srgbClr val="000000"/>
                </a:solidFill>
                <a:uFillTx/>
                <a:latin typeface="Arial"/>
                <a:cs typeface="Arial"/>
              </a:rPr>
              <a:t>y</a:t>
            </a:r>
            <a:r>
              <a:rPr lang="en-US" sz="1500" b="1" i="0" u="none" strike="noStrike" kern="1200" cap="none" spc="-40" baseline="0" dirty="0">
                <a:solidFill>
                  <a:srgbClr val="000000"/>
                </a:solidFill>
                <a:uFillTx/>
                <a:latin typeface="Arial"/>
                <a:cs typeface="Arial"/>
              </a:rPr>
              <a:t> </a:t>
            </a:r>
            <a:r>
              <a:rPr lang="en-US" sz="1500" b="1" i="0" u="none" strike="noStrike" kern="0" cap="none" spc="0" baseline="0" dirty="0">
                <a:solidFill>
                  <a:srgbClr val="000000"/>
                </a:solidFill>
                <a:uFillTx/>
                <a:latin typeface="Arial"/>
                <a:cs typeface="Arial"/>
              </a:rPr>
              <a:t>Housing Officer (AHO): </a:t>
            </a:r>
            <a:r>
              <a:rPr lang="en-US" sz="1500" b="1" i="0" u="none" strike="noStrike" kern="1200" cap="none" spc="-5" baseline="0" dirty="0">
                <a:uFillTx/>
                <a:latin typeface="Arial"/>
                <a:cs typeface="Arial"/>
              </a:rPr>
              <a:t>Ms. Teresa Watkins</a:t>
            </a:r>
            <a:endParaRPr lang="en-US" sz="1500" b="1" i="0" u="none" strike="noStrike" kern="0" cap="none" spc="0" baseline="0" dirty="0">
              <a:uFillTx/>
              <a:latin typeface="Arial"/>
              <a:cs typeface="Arial"/>
            </a:endParaRPr>
          </a:p>
        </p:txBody>
      </p:sp>
      <p:sp>
        <p:nvSpPr>
          <p:cNvPr id="4" name="Title 10">
            <a:extLst>
              <a:ext uri="{FF2B5EF4-FFF2-40B4-BE49-F238E27FC236}">
                <a16:creationId xmlns:a16="http://schemas.microsoft.com/office/drawing/2014/main" id="{250357A4-8C75-E83A-B089-CAA2957C5317}"/>
              </a:ext>
            </a:extLst>
          </p:cNvPr>
          <p:cNvSpPr>
            <a:spLocks noGrp="1"/>
          </p:cNvSpPr>
          <p:nvPr>
            <p:ph type="title"/>
          </p:nvPr>
        </p:nvSpPr>
        <p:spPr>
          <a:xfrm>
            <a:off x="2099432" y="99922"/>
            <a:ext cx="6976199" cy="647531"/>
          </a:xfrm>
        </p:spPr>
        <p:txBody>
          <a:bodyPr>
            <a:noAutofit/>
          </a:bodyPr>
          <a:lstStyle/>
          <a:p>
            <a:r>
              <a:rPr lang="en-US">
                <a:effectLst/>
                <a:cs typeface="Arial"/>
              </a:rPr>
              <a:t>Garrison Points of Contact</a:t>
            </a:r>
            <a:br>
              <a:rPr lang="en-US">
                <a:effectLst/>
                <a:cs typeface="Arial"/>
              </a:rPr>
            </a:br>
            <a:endParaRPr lang="en-US" sz="2000">
              <a:effectLst/>
            </a:endParaRPr>
          </a:p>
        </p:txBody>
      </p:sp>
    </p:spTree>
    <p:extLst>
      <p:ext uri="{BB962C8B-B14F-4D97-AF65-F5344CB8AC3E}">
        <p14:creationId xmlns:p14="http://schemas.microsoft.com/office/powerpoint/2010/main" val="1023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FCC49A7D-B7B5-8CC1-5541-14F735E0EF10}"/>
              </a:ext>
            </a:extLst>
          </p:cNvPr>
          <p:cNvSpPr>
            <a:spLocks noGrp="1"/>
          </p:cNvSpPr>
          <p:nvPr>
            <p:ph type="title"/>
          </p:nvPr>
        </p:nvSpPr>
        <p:spPr>
          <a:xfrm>
            <a:off x="2099432" y="99922"/>
            <a:ext cx="6976199" cy="647531"/>
          </a:xfrm>
        </p:spPr>
        <p:txBody>
          <a:bodyPr>
            <a:normAutofit/>
          </a:bodyPr>
          <a:lstStyle/>
          <a:p>
            <a:r>
              <a:rPr lang="en-US"/>
              <a:t>PHP </a:t>
            </a:r>
            <a:r>
              <a:rPr lang="en-US" b="1" i="0" spc="-10">
                <a:effectLst/>
              </a:rPr>
              <a:t>Company</a:t>
            </a:r>
            <a:r>
              <a:rPr lang="en-US" b="1" i="0" spc="-45">
                <a:effectLst/>
              </a:rPr>
              <a:t> </a:t>
            </a:r>
            <a:r>
              <a:rPr lang="en-US" b="1" i="0" spc="-5">
                <a:effectLst/>
              </a:rPr>
              <a:t>Contacts</a:t>
            </a:r>
            <a:endParaRPr lang="en-US" b="1" i="0">
              <a:effectLst/>
              <a:cs typeface="Arial"/>
            </a:endParaRPr>
          </a:p>
        </p:txBody>
      </p:sp>
      <p:sp>
        <p:nvSpPr>
          <p:cNvPr id="4" name="object 2">
            <a:extLst>
              <a:ext uri="{FF2B5EF4-FFF2-40B4-BE49-F238E27FC236}">
                <a16:creationId xmlns:a16="http://schemas.microsoft.com/office/drawing/2014/main" id="{2D6A5A78-5AA6-F690-018F-98E7E20CCCB5}"/>
              </a:ext>
            </a:extLst>
          </p:cNvPr>
          <p:cNvSpPr txBox="1"/>
          <p:nvPr/>
        </p:nvSpPr>
        <p:spPr>
          <a:xfrm>
            <a:off x="738760" y="1227780"/>
            <a:ext cx="7511209" cy="4808393"/>
          </a:xfrm>
          <a:prstGeom prst="rect">
            <a:avLst/>
          </a:prstGeom>
          <a:noFill/>
          <a:ln cap="flat">
            <a:noFill/>
          </a:ln>
        </p:spPr>
        <p:txBody>
          <a:bodyPr vert="horz" wrap="square" lIns="0" tIns="13331" rIns="0" bIns="0" anchor="t" anchorCtr="0" compatLnSpc="1">
            <a:noAutofit/>
          </a:bodyPr>
          <a:lstStyle/>
          <a:p>
            <a:pPr marL="285750" marR="5080" indent="-285750">
              <a:spcBef>
                <a:spcPts val="105"/>
              </a:spcBef>
              <a:buSzPct val="100000"/>
              <a:buFont typeface="Arial" panose="020B0604020202020204" pitchFamily="34" charset="0"/>
              <a:buChar char="•"/>
              <a:tabLst>
                <a:tab pos="299081" algn="l"/>
                <a:tab pos="299711" algn="l"/>
              </a:tabLst>
              <a:defRPr sz="1800" b="0" i="0" u="none" strike="noStrike" kern="0" cap="none" spc="0" baseline="0">
                <a:solidFill>
                  <a:srgbClr val="000000"/>
                </a:solidFill>
                <a:uFillTx/>
              </a:defRPr>
            </a:pPr>
            <a:r>
              <a:rPr lang="en-US" sz="1500" b="1" i="0" u="none" strike="noStrike" kern="1200" cap="none" spc="0" baseline="0" dirty="0">
                <a:uFillTx/>
                <a:latin typeface="Arial"/>
                <a:cs typeface="Arial"/>
              </a:rPr>
              <a:t>Monterey Bay Military Housing (MBMH), sometimes referred to as the </a:t>
            </a:r>
            <a:r>
              <a:rPr lang="en-US" sz="1500" b="1" dirty="0">
                <a:latin typeface="Arial"/>
                <a:cs typeface="Arial"/>
              </a:rPr>
              <a:t>Privatized</a:t>
            </a:r>
            <a:r>
              <a:rPr lang="en-US" sz="1500" b="1" kern="0" dirty="0">
                <a:latin typeface="Arial"/>
                <a:cs typeface="Arial"/>
              </a:rPr>
              <a:t> Housing Project</a:t>
            </a:r>
            <a:r>
              <a:rPr lang="en-US" sz="1500" b="1" i="0" u="none" strike="noStrike" kern="1200" cap="none" spc="0" baseline="0" dirty="0">
                <a:uFillTx/>
                <a:latin typeface="Arial"/>
                <a:cs typeface="Arial"/>
              </a:rPr>
              <a:t> (</a:t>
            </a:r>
            <a:r>
              <a:rPr lang="en-US" sz="1500" b="1" dirty="0">
                <a:latin typeface="Arial"/>
                <a:cs typeface="Arial"/>
              </a:rPr>
              <a:t>PHP</a:t>
            </a:r>
            <a:r>
              <a:rPr lang="en-US" sz="1500" b="1" i="0" u="none" strike="noStrike" kern="1200" cap="none" spc="0" baseline="0" dirty="0">
                <a:uFillTx/>
                <a:latin typeface="Arial"/>
                <a:cs typeface="Arial"/>
              </a:rPr>
              <a:t>) Company, is the </a:t>
            </a:r>
            <a:r>
              <a:rPr lang="en-US" sz="1500" b="1" i="0" u="none" strike="noStrike" kern="1200" cap="none" spc="-5" baseline="0" dirty="0">
                <a:uFillTx/>
                <a:latin typeface="Arial"/>
                <a:cs typeface="Arial"/>
              </a:rPr>
              <a:t>privatized company </a:t>
            </a:r>
            <a:r>
              <a:rPr lang="en-US" sz="1500" b="1" i="0" u="none" strike="noStrike" kern="1200" cap="none" spc="0" baseline="0" dirty="0">
                <a:uFillTx/>
                <a:latin typeface="Arial"/>
                <a:cs typeface="Arial"/>
              </a:rPr>
              <a:t>that </a:t>
            </a:r>
            <a:r>
              <a:rPr lang="en-US" sz="1500" b="1" i="0" u="none" strike="noStrike" kern="1200" cap="none" spc="-10" baseline="0" dirty="0">
                <a:uFillTx/>
                <a:latin typeface="Arial"/>
                <a:cs typeface="Arial"/>
              </a:rPr>
              <a:t>owns </a:t>
            </a:r>
            <a:r>
              <a:rPr lang="en-US" sz="1500" b="1" i="0" u="none" strike="noStrike" kern="1200" cap="none" spc="-5" baseline="0" dirty="0">
                <a:uFillTx/>
                <a:latin typeface="Arial"/>
                <a:cs typeface="Arial"/>
              </a:rPr>
              <a:t>and manages </a:t>
            </a:r>
            <a:r>
              <a:rPr lang="en-US" sz="1500" b="1" i="0" u="none" strike="noStrike" kern="1200" cap="none" spc="0" baseline="0" dirty="0">
                <a:uFillTx/>
                <a:latin typeface="Arial"/>
                <a:cs typeface="Arial"/>
              </a:rPr>
              <a:t>the </a:t>
            </a:r>
            <a:r>
              <a:rPr lang="en-US" sz="1500" b="1" i="0" u="none" strike="noStrike" kern="1200" cap="none" spc="-5" baseline="0" dirty="0">
                <a:uFillTx/>
                <a:latin typeface="Arial"/>
                <a:cs typeface="Arial"/>
              </a:rPr>
              <a:t>Family </a:t>
            </a:r>
            <a:r>
              <a:rPr lang="en-US" sz="1500" b="1" i="0" u="none" strike="noStrike" kern="1200" cap="none" spc="-375" baseline="0" dirty="0">
                <a:uFillTx/>
                <a:latin typeface="Arial"/>
                <a:cs typeface="Arial"/>
              </a:rPr>
              <a:t> </a:t>
            </a:r>
            <a:r>
              <a:rPr lang="en-US" sz="1500" b="1" i="0" u="none" strike="noStrike" kern="1200" cap="none" spc="-5" baseline="0" dirty="0">
                <a:uFillTx/>
                <a:latin typeface="Arial"/>
                <a:cs typeface="Arial"/>
              </a:rPr>
              <a:t>housing</a:t>
            </a:r>
            <a:r>
              <a:rPr lang="en-US" sz="1500" b="1" i="0" u="none" strike="noStrike" kern="1200" cap="none" spc="-35" baseline="0" dirty="0">
                <a:uFillTx/>
                <a:latin typeface="Arial"/>
                <a:cs typeface="Arial"/>
              </a:rPr>
              <a:t> </a:t>
            </a:r>
            <a:r>
              <a:rPr lang="en-US" sz="1500" b="1" i="0" u="none" strike="noStrike" kern="1200" cap="none" spc="-5" baseline="0" dirty="0">
                <a:uFillTx/>
                <a:latin typeface="Arial"/>
                <a:cs typeface="Arial"/>
              </a:rPr>
              <a:t>on</a:t>
            </a:r>
            <a:r>
              <a:rPr lang="en-US" sz="1500" b="1" i="0" u="none" strike="noStrike" kern="1200" cap="none" spc="-20" baseline="0" dirty="0">
                <a:uFillTx/>
                <a:latin typeface="Arial"/>
                <a:cs typeface="Arial"/>
              </a:rPr>
              <a:t> </a:t>
            </a:r>
            <a:r>
              <a:rPr lang="en-US" sz="1500" b="1" i="0" u="none" strike="noStrike" kern="1200" cap="none" spc="0" baseline="0" dirty="0">
                <a:uFillTx/>
                <a:latin typeface="Arial"/>
                <a:cs typeface="Arial"/>
              </a:rPr>
              <a:t>this</a:t>
            </a:r>
            <a:r>
              <a:rPr lang="en-US" sz="1500" b="1" i="0" u="none" strike="noStrike" kern="1200" cap="none" spc="-35" baseline="0" dirty="0">
                <a:uFillTx/>
                <a:latin typeface="Arial"/>
                <a:cs typeface="Arial"/>
              </a:rPr>
              <a:t> </a:t>
            </a:r>
            <a:r>
              <a:rPr lang="en-US" sz="1500" b="1" i="0" u="none" strike="noStrike" kern="1200" cap="none" spc="0" baseline="0" dirty="0">
                <a:uFillTx/>
                <a:latin typeface="Arial"/>
                <a:cs typeface="Arial"/>
              </a:rPr>
              <a:t>installation</a:t>
            </a:r>
            <a:r>
              <a:rPr lang="en-US" sz="1500" b="1" dirty="0">
                <a:latin typeface="Arial"/>
                <a:cs typeface="Arial"/>
              </a:rPr>
              <a:t>.</a:t>
            </a:r>
            <a:endParaRPr lang="en-US" sz="1500" b="1" dirty="0">
              <a:cs typeface="Arial"/>
            </a:endParaRPr>
          </a:p>
          <a:p>
            <a:pPr marL="461645" marR="179705" lvl="1" indent="282575" algn="l" defTabSz="914400" rtl="0" fontAlgn="auto" hangingPunct="1">
              <a:lnSpc>
                <a:spcPct val="100000"/>
              </a:lnSpc>
              <a:spcBef>
                <a:spcPts val="600"/>
              </a:spcBef>
              <a:spcAft>
                <a:spcPts val="600"/>
              </a:spcAft>
              <a:buSzPct val="100000"/>
              <a:buFont typeface="Courier New" pitchFamily="49"/>
              <a:buChar char="o"/>
              <a:tabLst>
                <a:tab pos="299081" algn="l"/>
                <a:tab pos="299712" algn="l"/>
              </a:tabLst>
              <a:defRPr sz="1800" b="0" i="0" u="none" strike="noStrike" kern="0" cap="none" spc="0" baseline="0">
                <a:solidFill>
                  <a:srgbClr val="000000"/>
                </a:solidFill>
                <a:uFillTx/>
              </a:defRPr>
            </a:pPr>
            <a:r>
              <a:rPr lang="en-US" sz="1500" b="1" i="0" u="none" strike="noStrike" kern="1200" cap="none" spc="0" baseline="0" dirty="0">
                <a:uFillTx/>
                <a:latin typeface="Arial"/>
                <a:cs typeface="Arial"/>
              </a:rPr>
              <a:t>The Michaels Organization (TMO)</a:t>
            </a:r>
            <a:r>
              <a:rPr lang="en-US" sz="1500" b="1" i="0" u="none" strike="noStrike" kern="1200" cap="none" spc="-20" baseline="0" dirty="0">
                <a:uFillTx/>
                <a:latin typeface="Arial"/>
                <a:cs typeface="Arial"/>
              </a:rPr>
              <a:t> </a:t>
            </a:r>
            <a:r>
              <a:rPr lang="en-US" sz="1500" b="1" i="0" u="none" strike="noStrike" kern="1200" cap="none" spc="0" baseline="0" dirty="0">
                <a:uFillTx/>
                <a:latin typeface="Arial"/>
                <a:cs typeface="Arial"/>
              </a:rPr>
              <a:t>is</a:t>
            </a:r>
            <a:r>
              <a:rPr lang="en-US" sz="1500" b="1" i="0" u="none" strike="noStrike" kern="1200" cap="none" spc="5" baseline="0" dirty="0">
                <a:uFillTx/>
                <a:latin typeface="Arial"/>
                <a:cs typeface="Arial"/>
              </a:rPr>
              <a:t> </a:t>
            </a:r>
            <a:r>
              <a:rPr lang="en-US" sz="1500" b="1" i="0" u="none" strike="noStrike" kern="1200" cap="none" spc="0" baseline="0" dirty="0">
                <a:uFillTx/>
                <a:latin typeface="Arial"/>
                <a:cs typeface="Arial"/>
              </a:rPr>
              <a:t>the</a:t>
            </a:r>
            <a:r>
              <a:rPr lang="en-US" sz="1500" b="1" i="0" u="none" strike="noStrike" kern="1200" cap="none" spc="-45" baseline="0" dirty="0">
                <a:uFillTx/>
                <a:latin typeface="Arial"/>
                <a:cs typeface="Arial"/>
              </a:rPr>
              <a:t> </a:t>
            </a:r>
            <a:r>
              <a:rPr lang="en-US" sz="1500" b="1" i="0" u="none" strike="noStrike" kern="1200" cap="none" spc="-5" baseline="0" dirty="0">
                <a:uFillTx/>
                <a:latin typeface="Arial"/>
                <a:cs typeface="Arial"/>
              </a:rPr>
              <a:t>private</a:t>
            </a:r>
            <a:r>
              <a:rPr lang="en-US" sz="1500" b="1" i="0" u="none" strike="noStrike" kern="1200" cap="none" spc="-10" baseline="0" dirty="0">
                <a:uFillTx/>
                <a:latin typeface="Arial"/>
                <a:cs typeface="Arial"/>
              </a:rPr>
              <a:t> </a:t>
            </a:r>
            <a:r>
              <a:rPr lang="en-US" sz="1500" b="1" i="0" u="none" strike="noStrike" kern="1200" cap="none" spc="-5" baseline="0" dirty="0">
                <a:uFillTx/>
                <a:latin typeface="Arial"/>
                <a:cs typeface="Arial"/>
              </a:rPr>
              <a:t>partner</a:t>
            </a:r>
            <a:r>
              <a:rPr lang="en-US" sz="1500" b="1" i="0" u="none" strike="noStrike" kern="1200" cap="none" spc="-75" baseline="0" dirty="0">
                <a:uFillTx/>
                <a:latin typeface="Arial"/>
                <a:cs typeface="Arial"/>
              </a:rPr>
              <a:t> </a:t>
            </a:r>
            <a:r>
              <a:rPr lang="en-US" sz="1500" b="1" i="0" u="none" strike="noStrike" kern="1200" cap="none" spc="-5" baseline="0" dirty="0">
                <a:uFillTx/>
                <a:latin typeface="Arial"/>
                <a:cs typeface="Arial"/>
              </a:rPr>
              <a:t>and</a:t>
            </a:r>
            <a:r>
              <a:rPr lang="en-US" sz="1500" b="1" i="0" u="none" strike="noStrike" kern="1200" cap="none" spc="-35" baseline="0" dirty="0">
                <a:uFillTx/>
                <a:latin typeface="Arial"/>
                <a:cs typeface="Arial"/>
              </a:rPr>
              <a:t> </a:t>
            </a:r>
            <a:r>
              <a:rPr lang="en-US" sz="1500" b="1" i="0" u="none" strike="noStrike" kern="1200" cap="none" spc="-5" baseline="0" dirty="0">
                <a:uFillTx/>
                <a:latin typeface="Arial"/>
                <a:cs typeface="Arial"/>
              </a:rPr>
              <a:t>managing</a:t>
            </a:r>
            <a:r>
              <a:rPr lang="en-US" sz="1500" b="1" i="0" u="none" strike="noStrike" kern="1200" cap="none" spc="-75" baseline="0" dirty="0">
                <a:uFillTx/>
                <a:latin typeface="Arial"/>
                <a:cs typeface="Arial"/>
              </a:rPr>
              <a:t> </a:t>
            </a:r>
            <a:r>
              <a:rPr lang="en-US" sz="1500" b="1" i="0" u="none" strike="noStrike" kern="1200" cap="none" spc="-5" baseline="0" dirty="0">
                <a:uFillTx/>
                <a:latin typeface="Arial"/>
                <a:cs typeface="Arial"/>
              </a:rPr>
              <a:t>member</a:t>
            </a:r>
            <a:r>
              <a:rPr lang="en-US" sz="1500" b="1" i="0" u="none" strike="noStrike" kern="1200" cap="none" spc="-30" baseline="0" dirty="0">
                <a:uFillTx/>
                <a:latin typeface="Arial"/>
                <a:cs typeface="Arial"/>
              </a:rPr>
              <a:t> </a:t>
            </a:r>
            <a:r>
              <a:rPr lang="en-US" sz="1500" b="1" i="0" u="none" strike="noStrike" kern="1200" cap="none" spc="-5" baseline="0" dirty="0">
                <a:uFillTx/>
                <a:latin typeface="Arial"/>
                <a:cs typeface="Arial"/>
              </a:rPr>
              <a:t>of</a:t>
            </a:r>
            <a:r>
              <a:rPr lang="en-US" sz="1500" b="1" i="0" u="none" strike="noStrike" kern="1200" cap="none" spc="-10" baseline="0" dirty="0">
                <a:uFillTx/>
                <a:latin typeface="Arial"/>
                <a:cs typeface="Arial"/>
              </a:rPr>
              <a:t> </a:t>
            </a:r>
            <a:r>
              <a:rPr lang="en-US" sz="1500" b="1" i="0" u="none" strike="noStrike" kern="1200" cap="none" spc="0" baseline="0" dirty="0">
                <a:uFillTx/>
                <a:latin typeface="Arial"/>
                <a:cs typeface="Arial"/>
              </a:rPr>
              <a:t>MBMH</a:t>
            </a:r>
            <a:r>
              <a:rPr lang="en-US" sz="1500" b="1" dirty="0">
                <a:latin typeface="Arial"/>
                <a:cs typeface="Arial"/>
              </a:rPr>
              <a:t>.</a:t>
            </a:r>
            <a:endParaRPr lang="en-US" sz="1500" b="1" i="0" u="none" strike="noStrike" kern="1200" cap="none" spc="0" baseline="0" dirty="0">
              <a:uFillTx/>
              <a:latin typeface="Arial"/>
              <a:cs typeface="Arial"/>
            </a:endParaRPr>
          </a:p>
          <a:p>
            <a:pPr marL="461645" marR="162560" lvl="1" indent="282575">
              <a:spcBef>
                <a:spcPts val="600"/>
              </a:spcBef>
              <a:spcAft>
                <a:spcPts val="600"/>
              </a:spcAft>
              <a:buSzPct val="100000"/>
              <a:buFont typeface="Courier New" pitchFamily="49"/>
              <a:buChar char="o"/>
              <a:tabLst>
                <a:tab pos="299082" algn="l"/>
                <a:tab pos="299723" algn="l"/>
              </a:tabLst>
              <a:defRPr sz="1800" b="0" i="0" u="none" strike="noStrike" kern="0" cap="none" spc="0" baseline="0">
                <a:solidFill>
                  <a:srgbClr val="000000"/>
                </a:solidFill>
                <a:uFillTx/>
              </a:defRPr>
            </a:pPr>
            <a:r>
              <a:rPr lang="en-US" sz="1500" b="1" i="0" u="none" strike="noStrike" kern="1200" cap="none" spc="0" baseline="0" dirty="0">
                <a:uFillTx/>
                <a:latin typeface="Arial"/>
                <a:cs typeface="Arial"/>
              </a:rPr>
              <a:t>The Michaels Organization</a:t>
            </a:r>
            <a:r>
              <a:rPr lang="en-US" sz="1500" b="1" i="0" u="none" strike="noStrike" kern="1200" cap="none" spc="-5" baseline="0" dirty="0">
                <a:uFillTx/>
                <a:latin typeface="Arial"/>
                <a:cs typeface="Arial"/>
              </a:rPr>
              <a:t> </a:t>
            </a:r>
            <a:r>
              <a:rPr lang="en-US" sz="1500" b="1" i="0" u="none" strike="noStrike" kern="1200" cap="none" spc="0" baseline="0" dirty="0">
                <a:uFillTx/>
                <a:latin typeface="Arial"/>
                <a:cs typeface="Arial"/>
              </a:rPr>
              <a:t>is the </a:t>
            </a:r>
            <a:r>
              <a:rPr lang="en-US" sz="1500" b="1" i="0" u="none" strike="noStrike" kern="1200" cap="none" spc="-5" baseline="0" dirty="0">
                <a:uFillTx/>
                <a:latin typeface="Arial"/>
                <a:cs typeface="Arial"/>
              </a:rPr>
              <a:t>property management company </a:t>
            </a:r>
            <a:r>
              <a:rPr lang="en-US" sz="1500" b="1" i="0" u="none" strike="noStrike" kern="1200" cap="none" spc="0" baseline="0" dirty="0">
                <a:uFillTx/>
                <a:latin typeface="Arial"/>
                <a:cs typeface="Arial"/>
              </a:rPr>
              <a:t>that </a:t>
            </a:r>
            <a:r>
              <a:rPr lang="en-US" sz="1500" b="1" i="0" u="none" strike="noStrike" kern="1200" cap="none" spc="-5" baseline="0" dirty="0">
                <a:uFillTx/>
                <a:latin typeface="Arial"/>
                <a:cs typeface="Arial"/>
              </a:rPr>
              <a:t>manages</a:t>
            </a:r>
            <a:r>
              <a:rPr lang="en-US" sz="1500" b="1" i="0" u="none" strike="noStrike" kern="1200" cap="none" spc="-65" baseline="0" dirty="0">
                <a:uFillTx/>
                <a:latin typeface="Arial"/>
                <a:cs typeface="Arial"/>
              </a:rPr>
              <a:t> </a:t>
            </a:r>
            <a:r>
              <a:rPr lang="en-US" sz="1500" b="1" i="0" u="none" strike="noStrike" kern="1200" cap="none" spc="0" baseline="0" dirty="0">
                <a:uFillTx/>
                <a:latin typeface="Arial"/>
                <a:cs typeface="Arial"/>
              </a:rPr>
              <a:t>the</a:t>
            </a:r>
            <a:r>
              <a:rPr lang="en-US" sz="1500" b="1" i="0" u="none" strike="noStrike" kern="1200" cap="none" spc="-20" baseline="0" dirty="0">
                <a:uFillTx/>
                <a:latin typeface="Arial"/>
                <a:cs typeface="Arial"/>
              </a:rPr>
              <a:t> </a:t>
            </a:r>
            <a:r>
              <a:rPr lang="en-US" sz="1500" b="1" i="0" u="none" strike="noStrike" kern="1200" cap="none" spc="-5" baseline="0" dirty="0">
                <a:uFillTx/>
                <a:latin typeface="Arial"/>
                <a:cs typeface="Arial"/>
              </a:rPr>
              <a:t>day</a:t>
            </a:r>
            <a:r>
              <a:rPr lang="en-US" sz="1500" b="1" i="0" u="none" strike="noStrike" kern="1200" cap="none" spc="-25" baseline="0" dirty="0">
                <a:uFillTx/>
                <a:latin typeface="Arial"/>
                <a:cs typeface="Arial"/>
              </a:rPr>
              <a:t> </a:t>
            </a:r>
            <a:r>
              <a:rPr lang="en-US" sz="1500" b="1" i="0" u="none" strike="noStrike" kern="1200" cap="none" spc="0" baseline="0" dirty="0">
                <a:uFillTx/>
                <a:latin typeface="Arial"/>
                <a:cs typeface="Arial"/>
              </a:rPr>
              <a:t>to</a:t>
            </a:r>
            <a:r>
              <a:rPr lang="en-US" sz="1500" b="1" i="0" u="none" strike="noStrike" kern="1200" cap="none" spc="-20" baseline="0" dirty="0">
                <a:uFillTx/>
                <a:latin typeface="Arial"/>
                <a:cs typeface="Arial"/>
              </a:rPr>
              <a:t> </a:t>
            </a:r>
            <a:r>
              <a:rPr lang="en-US" sz="1500" b="1" i="0" u="none" strike="noStrike" kern="1200" cap="none" spc="-5" baseline="0" dirty="0">
                <a:uFillTx/>
                <a:latin typeface="Arial"/>
                <a:cs typeface="Arial"/>
              </a:rPr>
              <a:t>day</a:t>
            </a:r>
            <a:r>
              <a:rPr lang="en-US" sz="1500" b="1" i="0" u="none" strike="noStrike" kern="1200" cap="none" spc="-15" baseline="0" dirty="0">
                <a:uFillTx/>
                <a:latin typeface="Arial"/>
                <a:cs typeface="Arial"/>
              </a:rPr>
              <a:t> </a:t>
            </a:r>
            <a:r>
              <a:rPr lang="en-US" sz="1500" b="1" i="0" u="none" strike="noStrike" kern="1200" cap="none" spc="-5" baseline="0" dirty="0">
                <a:uFillTx/>
                <a:latin typeface="Arial"/>
                <a:cs typeface="Arial"/>
              </a:rPr>
              <a:t>operations</a:t>
            </a:r>
            <a:r>
              <a:rPr lang="en-US" sz="1500" b="1" i="0" u="none" strike="noStrike" kern="1200" cap="none" spc="-65" baseline="0" dirty="0">
                <a:uFillTx/>
                <a:latin typeface="Arial"/>
                <a:cs typeface="Arial"/>
              </a:rPr>
              <a:t> </a:t>
            </a:r>
            <a:r>
              <a:rPr lang="en-US" sz="1500" b="1" i="0" u="none" strike="noStrike" kern="1200" cap="none" spc="-5" baseline="0" dirty="0">
                <a:uFillTx/>
                <a:latin typeface="Arial"/>
                <a:cs typeface="Arial"/>
              </a:rPr>
              <a:t>of</a:t>
            </a:r>
            <a:r>
              <a:rPr lang="en-US" sz="1500" b="1" i="0" u="none" strike="noStrike" kern="1200" cap="none" spc="-15" baseline="0" dirty="0">
                <a:uFillTx/>
                <a:latin typeface="Arial"/>
                <a:cs typeface="Arial"/>
              </a:rPr>
              <a:t> </a:t>
            </a:r>
            <a:r>
              <a:rPr lang="en-US" sz="1500" b="1" i="0" u="none" strike="noStrike" kern="1200" cap="none" spc="0" baseline="0" dirty="0">
                <a:uFillTx/>
                <a:latin typeface="Arial"/>
                <a:cs typeface="Arial"/>
              </a:rPr>
              <a:t>the</a:t>
            </a:r>
            <a:r>
              <a:rPr lang="en-US" sz="1500" b="1" i="0" u="none" strike="noStrike" kern="1200" cap="none" spc="-35" baseline="0" dirty="0">
                <a:uFillTx/>
                <a:latin typeface="Arial"/>
                <a:cs typeface="Arial"/>
              </a:rPr>
              <a:t> </a:t>
            </a:r>
            <a:r>
              <a:rPr lang="en-US" sz="1500" b="1" i="0" u="none" strike="noStrike" kern="1200" cap="none" spc="-5" baseline="0" dirty="0">
                <a:uFillTx/>
                <a:latin typeface="Arial"/>
                <a:cs typeface="Arial"/>
              </a:rPr>
              <a:t>privatized</a:t>
            </a:r>
            <a:r>
              <a:rPr lang="en-US" sz="1500" b="1" i="0" u="none" strike="noStrike" kern="1200" cap="none" spc="-45" baseline="0" dirty="0">
                <a:uFillTx/>
                <a:latin typeface="Arial"/>
                <a:cs typeface="Arial"/>
              </a:rPr>
              <a:t> </a:t>
            </a:r>
            <a:r>
              <a:rPr lang="en-US" sz="1500" b="1" i="0" u="none" strike="noStrike" kern="1200" cap="none" spc="-5" baseline="0" dirty="0">
                <a:uFillTx/>
                <a:latin typeface="Arial"/>
                <a:cs typeface="Arial"/>
              </a:rPr>
              <a:t>housing</a:t>
            </a:r>
            <a:r>
              <a:rPr lang="en-US" sz="1500" b="1" i="0" u="none" strike="noStrike" kern="1200" cap="none" spc="-60" baseline="0" dirty="0">
                <a:uFillTx/>
                <a:latin typeface="Arial"/>
                <a:cs typeface="Arial"/>
              </a:rPr>
              <a:t> </a:t>
            </a:r>
            <a:r>
              <a:rPr lang="en-US" sz="1500" b="1" i="0" u="none" strike="noStrike" kern="1200" cap="none" spc="0" baseline="0" dirty="0">
                <a:uFillTx/>
                <a:latin typeface="Arial"/>
                <a:cs typeface="Arial"/>
              </a:rPr>
              <a:t>to</a:t>
            </a:r>
            <a:r>
              <a:rPr lang="en-US" sz="1500" b="1" i="0" u="none" strike="noStrike" kern="1200" cap="none" spc="-20" baseline="0" dirty="0">
                <a:uFillTx/>
                <a:latin typeface="Arial"/>
                <a:cs typeface="Arial"/>
              </a:rPr>
              <a:t> </a:t>
            </a:r>
            <a:r>
              <a:rPr lang="en-US" sz="1500" b="1" i="0" u="none" strike="noStrike" kern="1200" cap="none" spc="0" baseline="0" dirty="0">
                <a:uFillTx/>
                <a:latin typeface="Arial"/>
                <a:cs typeface="Arial"/>
              </a:rPr>
              <a:t>include</a:t>
            </a:r>
            <a:r>
              <a:rPr lang="en-US" sz="1500" b="1" i="0" u="none" strike="noStrike" kern="1200" cap="none" spc="-45" baseline="0" dirty="0">
                <a:uFillTx/>
                <a:latin typeface="Arial"/>
                <a:cs typeface="Arial"/>
              </a:rPr>
              <a:t> </a:t>
            </a:r>
            <a:r>
              <a:rPr lang="en-US" sz="1500" b="1" i="0" u="none" strike="noStrike" kern="1200" cap="none" spc="-5" baseline="0" dirty="0">
                <a:uFillTx/>
                <a:latin typeface="Arial"/>
                <a:cs typeface="Arial"/>
              </a:rPr>
              <a:t>ensuring</a:t>
            </a:r>
            <a:r>
              <a:rPr lang="en-US" sz="1500" b="1" i="0" u="none" strike="noStrike" kern="1200" cap="none" spc="-80" baseline="0" dirty="0">
                <a:uFillTx/>
                <a:latin typeface="Arial"/>
                <a:cs typeface="Arial"/>
              </a:rPr>
              <a:t> </a:t>
            </a:r>
            <a:r>
              <a:rPr lang="en-US" sz="1500" b="1" i="0" u="none" strike="noStrike" kern="1200" cap="none" spc="-5" baseline="0" dirty="0">
                <a:uFillTx/>
                <a:latin typeface="Arial"/>
                <a:cs typeface="Arial"/>
              </a:rPr>
              <a:t>prompt</a:t>
            </a:r>
            <a:r>
              <a:rPr lang="en-US" sz="1500" b="1" i="0" u="none" strike="noStrike" kern="1200" cap="none" spc="-15" baseline="0" dirty="0">
                <a:uFillTx/>
                <a:latin typeface="Arial"/>
                <a:cs typeface="Arial"/>
              </a:rPr>
              <a:t> </a:t>
            </a:r>
            <a:r>
              <a:rPr lang="en-US" sz="1500" b="1" i="0" u="none" strike="noStrike" kern="1200" cap="none" spc="-5" baseline="0" dirty="0">
                <a:uFillTx/>
                <a:latin typeface="Arial"/>
                <a:cs typeface="Arial"/>
              </a:rPr>
              <a:t>and</a:t>
            </a:r>
            <a:r>
              <a:rPr lang="en-US" sz="1500" b="1" spc="-5" dirty="0">
                <a:latin typeface="Arial"/>
                <a:cs typeface="Arial"/>
              </a:rPr>
              <a:t> </a:t>
            </a:r>
            <a:r>
              <a:rPr lang="en-US" sz="1500" b="1" i="0" u="none" strike="noStrike" kern="1200" cap="none" spc="-375" baseline="0" dirty="0">
                <a:uFillTx/>
                <a:latin typeface="Arial"/>
                <a:cs typeface="Arial"/>
              </a:rPr>
              <a:t> </a:t>
            </a:r>
            <a:r>
              <a:rPr lang="en-US" sz="1500" b="1" i="0" u="none" strike="noStrike" kern="1200" cap="none" spc="-5" baseline="0" dirty="0">
                <a:uFillTx/>
                <a:latin typeface="Arial"/>
                <a:cs typeface="Arial"/>
              </a:rPr>
              <a:t>professional maintenance and </a:t>
            </a:r>
            <a:r>
              <a:rPr lang="en-US" sz="1500" b="1" i="0" u="none" strike="noStrike" kern="1200" cap="none" spc="-25" baseline="0" dirty="0">
                <a:uFillTx/>
                <a:latin typeface="Arial"/>
                <a:cs typeface="Arial"/>
              </a:rPr>
              <a:t>repair, </a:t>
            </a:r>
            <a:r>
              <a:rPr lang="en-US" sz="1500" b="1" i="0" u="none" strike="noStrike" kern="1200" cap="none" spc="-5" baseline="0" dirty="0">
                <a:uFillTx/>
                <a:latin typeface="Arial"/>
                <a:cs typeface="Arial"/>
              </a:rPr>
              <a:t>property concerns, and rent/billing </a:t>
            </a:r>
            <a:r>
              <a:rPr lang="en-US" sz="1500" b="1" i="0" u="none" strike="noStrike" kern="1200" cap="none" spc="0" baseline="0" dirty="0">
                <a:uFillTx/>
                <a:latin typeface="Arial"/>
                <a:cs typeface="Arial"/>
              </a:rPr>
              <a:t>issues. </a:t>
            </a:r>
            <a:r>
              <a:rPr lang="en-US" sz="1500" b="1" i="0" u="none" strike="noStrike" kern="1200" cap="none" spc="-5" baseline="0" dirty="0">
                <a:uFillTx/>
                <a:latin typeface="Arial"/>
                <a:cs typeface="Arial"/>
              </a:rPr>
              <a:t>This </a:t>
            </a:r>
            <a:r>
              <a:rPr lang="en-US" sz="1500" b="1" i="0" u="none" strike="noStrike" kern="1200" cap="none" spc="0" baseline="0" dirty="0">
                <a:uFillTx/>
                <a:latin typeface="Arial"/>
                <a:cs typeface="Arial"/>
              </a:rPr>
              <a:t>is </a:t>
            </a:r>
            <a:r>
              <a:rPr lang="en-US" sz="1500" b="1" i="0" u="none" strike="noStrike" kern="1200" cap="none" spc="-10" baseline="0" dirty="0">
                <a:uFillTx/>
                <a:latin typeface="Arial"/>
                <a:cs typeface="Arial"/>
              </a:rPr>
              <a:t>your</a:t>
            </a:r>
            <a:r>
              <a:rPr lang="en-US" sz="1500" b="1" spc="-10" dirty="0">
                <a:latin typeface="Arial"/>
                <a:cs typeface="Arial"/>
              </a:rPr>
              <a:t> </a:t>
            </a:r>
            <a:r>
              <a:rPr lang="en-US" sz="1500" b="1" i="0" u="none" strike="noStrike" kern="1200" cap="none" spc="-375" baseline="0" dirty="0">
                <a:uFillTx/>
                <a:latin typeface="Arial"/>
                <a:cs typeface="Arial"/>
              </a:rPr>
              <a:t> </a:t>
            </a:r>
            <a:r>
              <a:rPr lang="en-US" sz="1500" b="1" i="0" u="none" strike="noStrike" kern="1200" cap="none" spc="-5" baseline="0" dirty="0">
                <a:uFillTx/>
                <a:latin typeface="Arial"/>
                <a:cs typeface="Arial"/>
              </a:rPr>
              <a:t>landlord</a:t>
            </a:r>
            <a:r>
              <a:rPr lang="en-US" sz="1500" b="1" i="0" u="none" strike="noStrike" kern="1200" cap="none" spc="-30" baseline="0" dirty="0">
                <a:uFillTx/>
                <a:latin typeface="Arial"/>
                <a:cs typeface="Arial"/>
              </a:rPr>
              <a:t> </a:t>
            </a:r>
            <a:r>
              <a:rPr lang="en-US" sz="1500" b="1" i="0" u="none" strike="noStrike" kern="1200" cap="none" spc="0" baseline="0" dirty="0">
                <a:uFillTx/>
                <a:latin typeface="Arial"/>
                <a:cs typeface="Arial"/>
              </a:rPr>
              <a:t>for</a:t>
            </a:r>
            <a:r>
              <a:rPr lang="en-US" sz="1500" b="1" i="0" u="none" strike="noStrike" kern="1200" cap="none" spc="-20" baseline="0" dirty="0">
                <a:uFillTx/>
                <a:latin typeface="Arial"/>
                <a:cs typeface="Arial"/>
              </a:rPr>
              <a:t> </a:t>
            </a:r>
            <a:r>
              <a:rPr lang="en-US" sz="1500" b="1" i="0" u="none" strike="noStrike" kern="1200" cap="none" spc="-5" baseline="0" dirty="0">
                <a:uFillTx/>
                <a:latin typeface="Arial"/>
                <a:cs typeface="Arial"/>
              </a:rPr>
              <a:t>privatized</a:t>
            </a:r>
            <a:r>
              <a:rPr lang="en-US" sz="1500" b="1" i="0" u="none" strike="noStrike" kern="1200" cap="none" spc="-125" baseline="0" dirty="0">
                <a:uFillTx/>
                <a:latin typeface="Arial"/>
                <a:cs typeface="Arial"/>
              </a:rPr>
              <a:t> </a:t>
            </a:r>
            <a:r>
              <a:rPr lang="en-US" sz="1500" b="1" i="0" u="none" strike="noStrike" kern="1200" cap="none" spc="-5" baseline="0" dirty="0">
                <a:uFillTx/>
                <a:latin typeface="Arial"/>
                <a:cs typeface="Arial"/>
              </a:rPr>
              <a:t>housing.</a:t>
            </a:r>
          </a:p>
          <a:p>
            <a:pPr marL="274320" marR="162560" indent="-182880">
              <a:spcBef>
                <a:spcPts val="1200"/>
              </a:spcBef>
              <a:buSzPct val="100000"/>
              <a:buFont typeface="Arial" pitchFamily="34"/>
              <a:buChar char="•"/>
              <a:tabLst>
                <a:tab pos="299081" algn="l"/>
                <a:tab pos="299721" algn="l"/>
              </a:tabLst>
              <a:defRPr sz="1800" b="0" i="0" u="none" strike="noStrike" kern="0" cap="none" spc="0" baseline="0">
                <a:solidFill>
                  <a:srgbClr val="000000"/>
                </a:solidFill>
                <a:uFillTx/>
              </a:defRPr>
            </a:pPr>
            <a:r>
              <a:rPr lang="en-US" sz="1500" b="1" kern="0" spc="-5" dirty="0">
                <a:latin typeface="Arial"/>
                <a:cs typeface="Arial"/>
              </a:rPr>
              <a:t>The Parks at Monterey Bay</a:t>
            </a:r>
            <a:r>
              <a:rPr lang="en-US" sz="1500" b="1" i="0" u="none" strike="noStrike" kern="0" cap="none" spc="-5" baseline="0" dirty="0">
                <a:solidFill>
                  <a:srgbClr val="000000"/>
                </a:solidFill>
                <a:uFillTx/>
                <a:latin typeface="Arial"/>
                <a:cs typeface="Arial"/>
              </a:rPr>
              <a:t> </a:t>
            </a:r>
            <a:r>
              <a:rPr lang="en-US" sz="1500" b="1" kern="0" spc="-5" dirty="0">
                <a:solidFill>
                  <a:srgbClr val="000000"/>
                </a:solidFill>
                <a:latin typeface="Arial"/>
                <a:cs typeface="Arial"/>
              </a:rPr>
              <a:t>(TPMB)</a:t>
            </a:r>
            <a:r>
              <a:rPr lang="en-US" sz="1500" b="1" kern="0" spc="-5" dirty="0">
                <a:solidFill>
                  <a:srgbClr val="FF0000"/>
                </a:solidFill>
                <a:latin typeface="Arial"/>
                <a:cs typeface="Arial"/>
              </a:rPr>
              <a:t> </a:t>
            </a:r>
            <a:r>
              <a:rPr lang="en-US" sz="1500" b="1" i="0" u="none" strike="noStrike" kern="1200" cap="none" spc="-5" baseline="0" dirty="0">
                <a:solidFill>
                  <a:srgbClr val="000000"/>
                </a:solidFill>
                <a:uFillTx/>
                <a:latin typeface="Arial"/>
                <a:cs typeface="Arial"/>
              </a:rPr>
              <a:t>Contacts:</a:t>
            </a:r>
          </a:p>
          <a:p>
            <a:pPr marL="755650" marR="162560" lvl="1" indent="-285750">
              <a:spcBef>
                <a:spcPts val="1200"/>
              </a:spcBef>
              <a:buSzPct val="100000"/>
              <a:buFont typeface="Courier New" pitchFamily="49"/>
              <a:buChar char="o"/>
              <a:tabLst>
                <a:tab pos="299082" algn="l"/>
                <a:tab pos="299723" algn="l"/>
              </a:tabLst>
              <a:defRPr sz="1800" b="0" i="0" u="none" strike="noStrike" kern="0" cap="none" spc="0" baseline="0">
                <a:solidFill>
                  <a:srgbClr val="000000"/>
                </a:solidFill>
                <a:uFillTx/>
              </a:defRPr>
            </a:pPr>
            <a:r>
              <a:rPr lang="en-US" sz="1500" b="1" kern="0" spc="-5" dirty="0">
                <a:latin typeface="Arial"/>
                <a:cs typeface="Arial"/>
              </a:rPr>
              <a:t>Civilian Leasing Office</a:t>
            </a:r>
            <a:r>
              <a:rPr lang="en-US" sz="1500" b="1" i="0" u="none" strike="noStrike" kern="0" cap="none" spc="-5" baseline="0" dirty="0">
                <a:uFillTx/>
                <a:latin typeface="Arial"/>
                <a:cs typeface="Arial"/>
              </a:rPr>
              <a:t>: (831) </a:t>
            </a:r>
            <a:r>
              <a:rPr lang="en-US" sz="1500" b="1" kern="0" spc="-5" dirty="0">
                <a:latin typeface="Arial"/>
                <a:cs typeface="Arial"/>
              </a:rPr>
              <a:t>661-6221</a:t>
            </a:r>
            <a:endParaRPr lang="en-US" sz="1500" b="1" i="0" u="none" strike="noStrike" kern="0" cap="none" spc="-5" baseline="0" dirty="0">
              <a:uFillTx/>
              <a:latin typeface="Arial"/>
              <a:cs typeface="Arial"/>
            </a:endParaRPr>
          </a:p>
          <a:p>
            <a:pPr marL="755650" marR="162560" lvl="1" indent="-285750">
              <a:spcBef>
                <a:spcPts val="1200"/>
              </a:spcBef>
              <a:buSzPct val="100000"/>
              <a:buFont typeface="Courier New" pitchFamily="49"/>
              <a:buChar char="o"/>
              <a:tabLst>
                <a:tab pos="299082" algn="l"/>
                <a:tab pos="299723" algn="l"/>
              </a:tabLst>
              <a:defRPr sz="1800" b="0" i="0" u="none" strike="noStrike" kern="0" cap="none" spc="0" baseline="0">
                <a:solidFill>
                  <a:srgbClr val="000000"/>
                </a:solidFill>
                <a:uFillTx/>
              </a:defRPr>
            </a:pPr>
            <a:r>
              <a:rPr lang="en-US" sz="1500" b="1" spc="-5" dirty="0">
                <a:latin typeface="Arial"/>
                <a:cs typeface="Arial"/>
              </a:rPr>
              <a:t>Military Leasing Office</a:t>
            </a:r>
            <a:r>
              <a:rPr lang="en-US" sz="1500" b="1" i="0" u="none" strike="noStrike" kern="1200" cap="none" spc="-5" baseline="0" dirty="0">
                <a:uFillTx/>
                <a:latin typeface="Arial"/>
                <a:cs typeface="Arial"/>
              </a:rPr>
              <a:t>: </a:t>
            </a:r>
            <a:r>
              <a:rPr lang="en-US" sz="1500" b="1" i="0" u="none" strike="noStrike" kern="0" cap="none" spc="-5" baseline="0" dirty="0">
                <a:uFillTx/>
                <a:latin typeface="Arial"/>
                <a:cs typeface="Arial"/>
              </a:rPr>
              <a:t>(831) </a:t>
            </a:r>
            <a:r>
              <a:rPr lang="en-US" sz="1500" b="1" kern="0" spc="-5" dirty="0">
                <a:latin typeface="Arial"/>
                <a:cs typeface="Arial"/>
              </a:rPr>
              <a:t>661-6262</a:t>
            </a:r>
          </a:p>
          <a:p>
            <a:pPr marL="755650" marR="162560" lvl="1" indent="-285750" algn="l" defTabSz="914400" rtl="0" fontAlgn="auto" hangingPunct="1">
              <a:lnSpc>
                <a:spcPct val="100000"/>
              </a:lnSpc>
              <a:spcBef>
                <a:spcPts val="1200"/>
              </a:spcBef>
              <a:spcAft>
                <a:spcPts val="0"/>
              </a:spcAft>
              <a:buSzPct val="100000"/>
              <a:buFont typeface="Courier New" pitchFamily="49"/>
              <a:buChar char="o"/>
              <a:tabLst>
                <a:tab pos="299082" algn="l"/>
                <a:tab pos="299723" algn="l"/>
              </a:tabLst>
              <a:defRPr sz="1800" b="0" i="0" u="none" strike="noStrike" kern="0" cap="none" spc="0" baseline="0">
                <a:solidFill>
                  <a:srgbClr val="000000"/>
                </a:solidFill>
                <a:uFillTx/>
              </a:defRPr>
            </a:pPr>
            <a:r>
              <a:rPr lang="en-US" sz="1500" b="1" kern="0" spc="-5" dirty="0">
                <a:latin typeface="Arial"/>
                <a:cs typeface="Arial"/>
              </a:rPr>
              <a:t>Maintenance</a:t>
            </a:r>
            <a:r>
              <a:rPr lang="en-US" sz="1500" b="1" i="0" u="none" strike="noStrike" kern="0" cap="none" spc="-5" baseline="0" dirty="0">
                <a:uFillTx/>
                <a:latin typeface="Arial"/>
                <a:cs typeface="Arial"/>
              </a:rPr>
              <a:t> </a:t>
            </a:r>
            <a:r>
              <a:rPr lang="en-US" sz="1500" b="1" kern="0" spc="-5" dirty="0">
                <a:latin typeface="Arial"/>
                <a:cs typeface="Arial"/>
              </a:rPr>
              <a:t>Department</a:t>
            </a:r>
            <a:r>
              <a:rPr lang="en-US" sz="1500" b="1" i="0" u="none" strike="noStrike" kern="0" cap="none" spc="-5" baseline="0" dirty="0">
                <a:uFillTx/>
                <a:latin typeface="Arial"/>
                <a:cs typeface="Arial"/>
              </a:rPr>
              <a:t>: (831) </a:t>
            </a:r>
            <a:r>
              <a:rPr lang="en-US" sz="1500" b="1" kern="0" spc="-5" dirty="0">
                <a:latin typeface="Arial"/>
                <a:cs typeface="Arial"/>
              </a:rPr>
              <a:t>661-6187</a:t>
            </a:r>
            <a:endParaRPr lang="en-US" sz="1500" b="1" i="0" u="none" strike="noStrike" kern="0" cap="none" spc="0" baseline="0" dirty="0">
              <a:uFillTx/>
              <a:latin typeface="Arial"/>
              <a:cs typeface="Arial"/>
            </a:endParaRPr>
          </a:p>
        </p:txBody>
      </p:sp>
    </p:spTree>
    <p:extLst>
      <p:ext uri="{BB962C8B-B14F-4D97-AF65-F5344CB8AC3E}">
        <p14:creationId xmlns:p14="http://schemas.microsoft.com/office/powerpoint/2010/main" val="205354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9942B961-DD38-C5E3-1E2F-F1647BEF3CED}"/>
              </a:ext>
            </a:extLst>
          </p:cNvPr>
          <p:cNvSpPr txBox="1">
            <a:spLocks/>
          </p:cNvSpPr>
          <p:nvPr/>
        </p:nvSpPr>
        <p:spPr>
          <a:xfrm>
            <a:off x="2099432" y="99922"/>
            <a:ext cx="6976199" cy="647531"/>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r"/>
            <a:r>
              <a:rPr lang="en-US" sz="3200"/>
              <a:t>Tenant Bill of Rights</a:t>
            </a:r>
          </a:p>
        </p:txBody>
      </p:sp>
      <p:sp>
        <p:nvSpPr>
          <p:cNvPr id="4" name="object 2">
            <a:extLst>
              <a:ext uri="{FF2B5EF4-FFF2-40B4-BE49-F238E27FC236}">
                <a16:creationId xmlns:a16="http://schemas.microsoft.com/office/drawing/2014/main" id="{F0A11141-BA3D-4DE7-F5E6-2E6FEB3ED936}"/>
              </a:ext>
            </a:extLst>
          </p:cNvPr>
          <p:cNvSpPr txBox="1"/>
          <p:nvPr/>
        </p:nvSpPr>
        <p:spPr>
          <a:xfrm>
            <a:off x="313211" y="665813"/>
            <a:ext cx="8514825" cy="5091774"/>
          </a:xfrm>
          <a:prstGeom prst="rect">
            <a:avLst/>
          </a:prstGeom>
          <a:noFill/>
          <a:ln cap="flat">
            <a:noFill/>
          </a:ln>
        </p:spPr>
        <p:txBody>
          <a:bodyPr vert="horz" wrap="square" lIns="0" tIns="13331" rIns="0" bIns="0" anchor="t" anchorCtr="0" compatLnSpc="1">
            <a:noAutofit/>
          </a:bodyPr>
          <a:lstStyle/>
          <a:p>
            <a:pPr marL="298450" marR="209550" indent="-285750">
              <a:buSzPct val="100000"/>
              <a:buFont typeface="Arial" pitchFamily="34"/>
              <a:buChar char="•"/>
              <a:tabLst>
                <a:tab pos="299081" algn="l"/>
                <a:tab pos="299722" algn="l"/>
              </a:tabLst>
              <a:defRPr sz="1800" b="0" i="0" u="none" strike="noStrike" kern="0" cap="none" spc="0" baseline="0">
                <a:solidFill>
                  <a:srgbClr val="000000"/>
                </a:solidFill>
                <a:uFillTx/>
              </a:defRPr>
            </a:pPr>
            <a:r>
              <a:rPr lang="en-US" sz="1400" b="1" i="0" u="none" strike="noStrike" kern="1200" cap="none" spc="-5" baseline="0">
                <a:solidFill>
                  <a:srgbClr val="000000"/>
                </a:solidFill>
                <a:uFillTx/>
                <a:latin typeface="Arial"/>
                <a:cs typeface="Arial"/>
              </a:rPr>
              <a:t>RIGHT 1:</a:t>
            </a:r>
            <a:r>
              <a:rPr lang="en-US" sz="1400" b="1" i="0" u="none" strike="noStrike" kern="1200" cap="none" spc="0" baseline="0">
                <a:solidFill>
                  <a:srgbClr val="000000"/>
                </a:solidFill>
                <a:uFillTx/>
                <a:latin typeface="Arial"/>
                <a:cs typeface="Arial"/>
              </a:rPr>
              <a:t> </a:t>
            </a:r>
            <a:r>
              <a:rPr lang="en-US" sz="1400" b="1" i="0" u="none" strike="noStrike" kern="1200" cap="none" spc="-50" baseline="0">
                <a:solidFill>
                  <a:srgbClr val="000000"/>
                </a:solidFill>
                <a:uFillTx/>
                <a:latin typeface="Arial"/>
                <a:cs typeface="Arial"/>
              </a:rPr>
              <a:t>You </a:t>
            </a:r>
            <a:r>
              <a:rPr lang="en-US" sz="1400" b="1" i="0" u="none" strike="noStrike" kern="1200" cap="none" spc="-10" baseline="0">
                <a:solidFill>
                  <a:srgbClr val="000000"/>
                </a:solidFill>
                <a:uFillTx/>
                <a:latin typeface="Arial"/>
                <a:cs typeface="Arial"/>
              </a:rPr>
              <a:t>have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right </a:t>
            </a:r>
            <a:r>
              <a:rPr lang="en-US" sz="1400" b="1" i="0" u="none" strike="noStrike" kern="1200" cap="none" spc="0" baseline="0">
                <a:solidFill>
                  <a:srgbClr val="000000"/>
                </a:solidFill>
                <a:uFillTx/>
                <a:latin typeface="Arial"/>
                <a:cs typeface="Arial"/>
              </a:rPr>
              <a:t>to reside in a </a:t>
            </a:r>
            <a:r>
              <a:rPr lang="en-US" sz="1400" b="1" i="0" u="none" strike="noStrike" kern="1200" cap="none" spc="-5" baseline="0">
                <a:solidFill>
                  <a:srgbClr val="000000"/>
                </a:solidFill>
                <a:uFillTx/>
                <a:latin typeface="Arial"/>
                <a:cs typeface="Arial"/>
              </a:rPr>
              <a:t>housing unit and </a:t>
            </a:r>
            <a:r>
              <a:rPr lang="en-US" sz="1400" b="1" i="0" u="none" strike="noStrike" kern="1200" cap="none" spc="0" baseline="0">
                <a:solidFill>
                  <a:srgbClr val="000000"/>
                </a:solidFill>
                <a:uFillTx/>
                <a:latin typeface="Arial"/>
                <a:cs typeface="Arial"/>
              </a:rPr>
              <a:t>a </a:t>
            </a:r>
            <a:r>
              <a:rPr lang="en-US" sz="1400" b="1" i="0" u="none" strike="noStrike" kern="1200" cap="none" spc="-5" baseline="0">
                <a:solidFill>
                  <a:srgbClr val="000000"/>
                </a:solidFill>
                <a:uFillTx/>
                <a:latin typeface="Arial"/>
                <a:cs typeface="Arial"/>
              </a:rPr>
              <a:t>community </a:t>
            </a:r>
            <a:r>
              <a:rPr lang="en-US" sz="1400" b="1" i="0" u="none" strike="noStrike" kern="1200" cap="none" spc="0" baseline="0">
                <a:solidFill>
                  <a:srgbClr val="000000"/>
                </a:solidFill>
                <a:uFillTx/>
                <a:latin typeface="Arial"/>
                <a:cs typeface="Arial"/>
              </a:rPr>
              <a:t>that </a:t>
            </a:r>
            <a:r>
              <a:rPr lang="en-US" sz="1400" b="1" i="0" u="none" strike="noStrike" kern="1200" cap="none" spc="-5" baseline="0">
                <a:solidFill>
                  <a:srgbClr val="000000"/>
                </a:solidFill>
                <a:uFillTx/>
                <a:latin typeface="Arial"/>
                <a:cs typeface="Arial"/>
              </a:rPr>
              <a:t>meets applicable </a:t>
            </a:r>
            <a:r>
              <a:rPr lang="en-US" sz="1400" b="1" i="0" u="none" strike="noStrike" kern="1200" cap="none" spc="0" baseline="0">
                <a:solidFill>
                  <a:srgbClr val="000000"/>
                </a:solidFill>
                <a:uFillTx/>
                <a:latin typeface="Arial"/>
                <a:cs typeface="Arial"/>
              </a:rPr>
              <a:t>health</a:t>
            </a:r>
            <a:r>
              <a:rPr lang="en-US" sz="1400" b="1">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and</a:t>
            </a:r>
            <a:r>
              <a:rPr lang="en-US" sz="1400" b="1" i="0" u="none" strike="noStrike" kern="1200" cap="none" spc="-2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environmental</a:t>
            </a:r>
            <a:r>
              <a:rPr lang="en-US" sz="1400" b="1" i="0" u="none" strike="noStrike" kern="1200" cap="none" spc="-3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standards.</a:t>
            </a:r>
            <a:endParaRPr lang="en-US" sz="1400" b="1" i="0" u="none" strike="noStrike" kern="1200" cap="none" spc="0" baseline="0">
              <a:solidFill>
                <a:srgbClr val="000000"/>
              </a:solidFill>
              <a:uFillTx/>
              <a:latin typeface="Arial"/>
              <a:cs typeface="Arial"/>
            </a:endParaRPr>
          </a:p>
          <a:p>
            <a:pPr marL="297815" marR="563880" indent="-285750">
              <a:spcBef>
                <a:spcPts val="1200"/>
              </a:spcBef>
              <a:buSzPct val="100000"/>
              <a:buFont typeface="Arial" pitchFamily="34"/>
              <a:buChar char="•"/>
              <a:tabLst>
                <a:tab pos="299081" algn="l"/>
                <a:tab pos="299721" algn="l"/>
              </a:tabLst>
              <a:defRPr sz="1800" b="0" i="0" u="none" strike="noStrike" kern="0" cap="none" spc="0" baseline="0">
                <a:solidFill>
                  <a:srgbClr val="000000"/>
                </a:solidFill>
                <a:uFillTx/>
              </a:defRPr>
            </a:pPr>
            <a:r>
              <a:rPr lang="en-US" sz="1400" b="1" i="0" u="none" strike="noStrike" kern="1200" cap="none" spc="-5" baseline="0">
                <a:solidFill>
                  <a:srgbClr val="000000"/>
                </a:solidFill>
                <a:uFillTx/>
                <a:latin typeface="Arial"/>
                <a:cs typeface="Arial"/>
              </a:rPr>
              <a:t>RIGHT 2:</a:t>
            </a:r>
            <a:r>
              <a:rPr lang="en-US" sz="1400" b="1" i="0" u="none" strike="noStrike" kern="1200" cap="none" spc="0" baseline="0">
                <a:solidFill>
                  <a:srgbClr val="000000"/>
                </a:solidFill>
                <a:uFillTx/>
                <a:latin typeface="Arial"/>
                <a:cs typeface="Arial"/>
              </a:rPr>
              <a:t> </a:t>
            </a:r>
            <a:r>
              <a:rPr lang="en-US" sz="1400" b="1" i="0" u="none" strike="noStrike" kern="1200" cap="none" spc="-50" baseline="0">
                <a:solidFill>
                  <a:srgbClr val="000000"/>
                </a:solidFill>
                <a:uFillTx/>
                <a:latin typeface="Arial"/>
                <a:cs typeface="Arial"/>
              </a:rPr>
              <a:t>You </a:t>
            </a:r>
            <a:r>
              <a:rPr lang="en-US" sz="1400" b="1" i="0" u="none" strike="noStrike" kern="1200" cap="none" spc="-10" baseline="0">
                <a:solidFill>
                  <a:srgbClr val="000000"/>
                </a:solidFill>
                <a:uFillTx/>
                <a:latin typeface="Arial"/>
                <a:cs typeface="Arial"/>
              </a:rPr>
              <a:t>have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right </a:t>
            </a:r>
            <a:r>
              <a:rPr lang="en-US" sz="1400" b="1" i="0" u="none" strike="noStrike" kern="1200" cap="none" spc="0" baseline="0">
                <a:solidFill>
                  <a:srgbClr val="000000"/>
                </a:solidFill>
                <a:uFillTx/>
                <a:latin typeface="Arial"/>
                <a:cs typeface="Arial"/>
              </a:rPr>
              <a:t>to reside in a </a:t>
            </a:r>
            <a:r>
              <a:rPr lang="en-US" sz="1400" b="1" i="0" u="none" strike="noStrike" kern="1200" cap="none" spc="-5" baseline="0">
                <a:solidFill>
                  <a:srgbClr val="000000"/>
                </a:solidFill>
                <a:uFillTx/>
                <a:latin typeface="Arial"/>
                <a:cs typeface="Arial"/>
              </a:rPr>
              <a:t>housing unit </a:t>
            </a:r>
            <a:r>
              <a:rPr lang="en-US" sz="1400" b="1" i="0" u="none" strike="noStrike" kern="1200" cap="none" spc="0" baseline="0">
                <a:solidFill>
                  <a:srgbClr val="000000"/>
                </a:solidFill>
                <a:uFillTx/>
                <a:latin typeface="Arial"/>
                <a:cs typeface="Arial"/>
              </a:rPr>
              <a:t>that </a:t>
            </a:r>
            <a:r>
              <a:rPr lang="en-US" sz="1400" b="1" i="0" u="none" strike="noStrike" kern="1200" cap="none" spc="-5" baseline="0">
                <a:solidFill>
                  <a:srgbClr val="000000"/>
                </a:solidFill>
                <a:uFillTx/>
                <a:latin typeface="Arial"/>
                <a:cs typeface="Arial"/>
              </a:rPr>
              <a:t>has working fixtures, appliances, and</a:t>
            </a:r>
            <a:r>
              <a:rPr lang="en-US" sz="1400" b="1" spc="-5">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utilities</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and</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to</a:t>
            </a:r>
            <a:r>
              <a:rPr lang="en-US" sz="1400" b="1" i="0" u="none" strike="noStrike" kern="1200" cap="none" spc="-1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reside</a:t>
            </a:r>
            <a:r>
              <a:rPr lang="en-US" sz="1400" b="1" i="0" u="none" strike="noStrike" kern="1200" cap="none" spc="-2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in</a:t>
            </a:r>
            <a:r>
              <a:rPr lang="en-US" sz="1400" b="1" i="0" u="none" strike="noStrike" kern="1200" cap="none" spc="-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 </a:t>
            </a:r>
            <a:r>
              <a:rPr lang="en-US" sz="1400" b="1" i="0" u="none" strike="noStrike" kern="1200" cap="none" spc="-5" baseline="0">
                <a:solidFill>
                  <a:srgbClr val="000000"/>
                </a:solidFill>
                <a:uFillTx/>
                <a:latin typeface="Arial"/>
                <a:cs typeface="Arial"/>
              </a:rPr>
              <a:t>community</a:t>
            </a:r>
            <a:r>
              <a:rPr lang="en-US" sz="1400" b="1" i="0" u="none" strike="noStrike" kern="1200" cap="none" spc="-4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with</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well-maintained</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common</a:t>
            </a:r>
            <a:r>
              <a:rPr lang="en-US" sz="1400" b="1" i="0" u="none" strike="noStrike" kern="1200" cap="none" spc="-3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areas</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and</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amenity</a:t>
            </a:r>
            <a:r>
              <a:rPr lang="en-US" sz="1400" b="1" i="0" u="none" strike="noStrike" kern="1200" cap="none" spc="-3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spaces.</a:t>
            </a:r>
          </a:p>
          <a:p>
            <a:pPr marL="297815" marR="20955" indent="-285750">
              <a:spcBef>
                <a:spcPts val="1200"/>
              </a:spcBef>
              <a:buSzPct val="100000"/>
              <a:buFont typeface="Arial" pitchFamily="34"/>
              <a:buChar char="•"/>
              <a:tabLst>
                <a:tab pos="299081" algn="l"/>
                <a:tab pos="299721" algn="l"/>
              </a:tabLst>
              <a:defRPr sz="1800" b="0" i="0" u="none" strike="noStrike" kern="0" cap="none" spc="0" baseline="0">
                <a:solidFill>
                  <a:srgbClr val="000000"/>
                </a:solidFill>
                <a:uFillTx/>
              </a:defRPr>
            </a:pPr>
            <a:r>
              <a:rPr lang="en-US" sz="1400" b="1" i="0" u="none" strike="noStrike" kern="1200" cap="none" spc="-5" baseline="0">
                <a:solidFill>
                  <a:srgbClr val="000000"/>
                </a:solidFill>
                <a:uFillTx/>
                <a:latin typeface="Arial"/>
                <a:cs typeface="Arial"/>
              </a:rPr>
              <a:t>RIGHT 3:</a:t>
            </a:r>
            <a:r>
              <a:rPr lang="en-US" sz="1400" b="1" i="0" u="none" strike="noStrike" kern="1200" cap="none" spc="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The right </a:t>
            </a:r>
            <a:r>
              <a:rPr lang="en-US" sz="1400" b="1" i="0" u="none" strike="noStrike" kern="1200" cap="none" spc="0" baseline="0">
                <a:solidFill>
                  <a:srgbClr val="000000"/>
                </a:solidFill>
                <a:uFillTx/>
                <a:latin typeface="Arial"/>
                <a:cs typeface="Arial"/>
              </a:rPr>
              <a:t>to </a:t>
            </a:r>
            <a:r>
              <a:rPr lang="en-US" sz="1400" b="1" i="0" u="none" strike="noStrike" kern="1200" cap="none" spc="-5" baseline="0">
                <a:solidFill>
                  <a:srgbClr val="000000"/>
                </a:solidFill>
                <a:uFillTx/>
                <a:latin typeface="Arial"/>
                <a:cs typeface="Arial"/>
              </a:rPr>
              <a:t>be provided with </a:t>
            </a:r>
            <a:r>
              <a:rPr lang="en-US" sz="1400" b="1" i="0" u="none" strike="noStrike" kern="1200" cap="none" spc="0" baseline="0">
                <a:solidFill>
                  <a:srgbClr val="000000"/>
                </a:solidFill>
                <a:uFillTx/>
                <a:latin typeface="Arial"/>
                <a:cs typeface="Arial"/>
              </a:rPr>
              <a:t>a </a:t>
            </a:r>
            <a:r>
              <a:rPr lang="en-US" sz="1400" b="1" i="0" u="none" strike="noStrike" kern="1200" cap="none" spc="-5" baseline="0">
                <a:solidFill>
                  <a:srgbClr val="000000"/>
                </a:solidFill>
                <a:uFillTx/>
                <a:latin typeface="Arial"/>
                <a:cs typeface="Arial"/>
              </a:rPr>
              <a:t>previous seven-</a:t>
            </a:r>
            <a:r>
              <a:rPr lang="en-US" sz="1400" b="1" i="0" u="none" strike="noStrike" kern="1200" cap="none" spc="-10" baseline="0">
                <a:solidFill>
                  <a:srgbClr val="000000"/>
                </a:solidFill>
                <a:uFillTx/>
                <a:latin typeface="Arial"/>
                <a:cs typeface="Arial"/>
              </a:rPr>
              <a:t>year </a:t>
            </a:r>
            <a:r>
              <a:rPr lang="en-US" sz="1400" b="1" i="0" u="none" strike="noStrike" kern="1200" cap="none" spc="-5" baseline="0">
                <a:solidFill>
                  <a:srgbClr val="000000"/>
                </a:solidFill>
                <a:uFillTx/>
                <a:latin typeface="Arial"/>
                <a:cs typeface="Arial"/>
              </a:rPr>
              <a:t>maintenance </a:t>
            </a:r>
            <a:r>
              <a:rPr lang="en-US" sz="1400" b="1" i="0" u="none" strike="noStrike" kern="1200" cap="none" spc="0" baseline="0">
                <a:solidFill>
                  <a:srgbClr val="000000"/>
                </a:solidFill>
                <a:uFillTx/>
                <a:latin typeface="Arial"/>
                <a:cs typeface="Arial"/>
              </a:rPr>
              <a:t>history </a:t>
            </a:r>
            <a:r>
              <a:rPr lang="en-US" sz="1400" b="1" i="0" u="none" strike="noStrike" kern="1200" cap="none" spc="-5" baseline="0">
                <a:solidFill>
                  <a:srgbClr val="000000"/>
                </a:solidFill>
                <a:uFillTx/>
                <a:latin typeface="Arial"/>
                <a:cs typeface="Arial"/>
              </a:rPr>
              <a:t>of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prospective</a:t>
            </a:r>
            <a:r>
              <a:rPr lang="en-US" sz="1400" b="1" spc="-5">
                <a:solidFill>
                  <a:srgbClr val="000000"/>
                </a:solidFill>
                <a:latin typeface="Arial"/>
                <a:cs typeface="Arial"/>
              </a:rPr>
              <a:t> </a:t>
            </a:r>
            <a:r>
              <a:rPr lang="en-US" sz="1400" b="1" i="0" u="none" strike="noStrike" kern="1200" cap="none"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housing unit within two </a:t>
            </a:r>
            <a:r>
              <a:rPr lang="en-US" sz="1400" b="1" i="0" u="none" strike="noStrike" kern="1200" cap="none" spc="0" baseline="0">
                <a:solidFill>
                  <a:srgbClr val="000000"/>
                </a:solidFill>
                <a:uFillTx/>
                <a:latin typeface="Arial"/>
                <a:cs typeface="Arial"/>
              </a:rPr>
              <a:t>business </a:t>
            </a:r>
            <a:r>
              <a:rPr lang="en-US" sz="1400" b="1" i="0" u="none" strike="noStrike" kern="1200" cap="none" spc="-10" baseline="0">
                <a:solidFill>
                  <a:srgbClr val="000000"/>
                </a:solidFill>
                <a:uFillTx/>
                <a:latin typeface="Arial"/>
                <a:cs typeface="Arial"/>
              </a:rPr>
              <a:t>days </a:t>
            </a:r>
            <a:r>
              <a:rPr lang="en-US" sz="1400" b="1" i="0" u="none" strike="noStrike" kern="1200" cap="none" spc="0" baseline="0">
                <a:solidFill>
                  <a:srgbClr val="000000"/>
                </a:solidFill>
                <a:uFillTx/>
                <a:latin typeface="Arial"/>
                <a:cs typeface="Arial"/>
              </a:rPr>
              <a:t>after </a:t>
            </a:r>
            <a:r>
              <a:rPr lang="en-US" sz="1400" b="1" i="0" u="none" strike="noStrike" kern="1200" cap="none" spc="-5" baseline="0">
                <a:solidFill>
                  <a:srgbClr val="000000"/>
                </a:solidFill>
                <a:uFillTx/>
                <a:latin typeface="Arial"/>
                <a:cs typeface="Arial"/>
              </a:rPr>
              <a:t>making request </a:t>
            </a:r>
            <a:r>
              <a:rPr lang="en-US" sz="1400" b="1" i="0" u="none" strike="noStrike" kern="1200" cap="none" spc="0" baseline="0">
                <a:solidFill>
                  <a:srgbClr val="000000"/>
                </a:solidFill>
                <a:uFillTx/>
                <a:latin typeface="Arial"/>
                <a:cs typeface="Arial"/>
              </a:rPr>
              <a:t>before signing a lease. A current </a:t>
            </a:r>
            <a:r>
              <a:rPr lang="en-US" sz="1400" b="1" i="0" u="none" strike="noStrike" kern="1200" cap="none" spc="-30" baseline="0">
                <a:solidFill>
                  <a:srgbClr val="000000"/>
                </a:solidFill>
                <a:uFillTx/>
                <a:latin typeface="Arial"/>
                <a:cs typeface="Arial"/>
              </a:rPr>
              <a:t>Tenant </a:t>
            </a:r>
            <a:r>
              <a:rPr lang="en-US" sz="1400" b="1" i="0" u="none" strike="noStrike" kern="1200" cap="none" spc="-10" baseline="0">
                <a:solidFill>
                  <a:srgbClr val="000000"/>
                </a:solidFill>
                <a:uFillTx/>
                <a:latin typeface="Arial"/>
                <a:cs typeface="Arial"/>
              </a:rPr>
              <a:t>who</a:t>
            </a:r>
            <a:r>
              <a:rPr lang="en-US" sz="1400" b="1" spc="-10">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did not receive maintenance information </a:t>
            </a:r>
            <a:r>
              <a:rPr lang="en-US" sz="1400" b="1" i="0" u="none" strike="noStrike" kern="1200" cap="none" spc="0" baseline="0">
                <a:solidFill>
                  <a:srgbClr val="000000"/>
                </a:solidFill>
                <a:uFillTx/>
                <a:latin typeface="Arial"/>
                <a:cs typeface="Arial"/>
              </a:rPr>
              <a:t>before signing a lease </a:t>
            </a:r>
            <a:r>
              <a:rPr lang="en-US" sz="1400" b="1" i="0" u="none" strike="noStrike" kern="1200" cap="none" spc="-5" baseline="0">
                <a:solidFill>
                  <a:srgbClr val="000000"/>
                </a:solidFill>
                <a:uFillTx/>
                <a:latin typeface="Arial"/>
                <a:cs typeface="Arial"/>
              </a:rPr>
              <a:t>has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right </a:t>
            </a:r>
            <a:r>
              <a:rPr lang="en-US" sz="1400" b="1" i="0" u="none" strike="noStrike" kern="1200" cap="none" spc="0" baseline="0">
                <a:solidFill>
                  <a:srgbClr val="000000"/>
                </a:solidFill>
                <a:uFillTx/>
                <a:latin typeface="Arial"/>
                <a:cs typeface="Arial"/>
              </a:rPr>
              <a:t>to </a:t>
            </a:r>
            <a:r>
              <a:rPr lang="en-US" sz="1400" b="1" i="0" u="none" strike="noStrike" kern="1200" cap="none" spc="-5" baseline="0">
                <a:solidFill>
                  <a:srgbClr val="000000"/>
                </a:solidFill>
                <a:uFillTx/>
                <a:latin typeface="Arial"/>
                <a:cs typeface="Arial"/>
              </a:rPr>
              <a:t>receive </a:t>
            </a:r>
            <a:r>
              <a:rPr lang="en-US" sz="1400" b="1" i="0" u="none" strike="noStrike" kern="1200" cap="none" spc="0" baseline="0">
                <a:solidFill>
                  <a:srgbClr val="000000"/>
                </a:solidFill>
                <a:uFillTx/>
                <a:latin typeface="Arial"/>
                <a:cs typeface="Arial"/>
              </a:rPr>
              <a:t>such </a:t>
            </a:r>
            <a:r>
              <a:rPr lang="en-US" sz="1400" b="1" i="0" u="none" strike="noStrike" kern="1200" cap="none" spc="-5" baseline="0">
                <a:solidFill>
                  <a:srgbClr val="000000"/>
                </a:solidFill>
                <a:uFillTx/>
                <a:latin typeface="Arial"/>
                <a:cs typeface="Arial"/>
              </a:rPr>
              <a:t>information</a:t>
            </a:r>
            <a:r>
              <a:rPr lang="en-US" sz="1400" b="1" spc="-5">
                <a:solidFill>
                  <a:srgbClr val="000000"/>
                </a:solidFill>
                <a:latin typeface="Arial"/>
                <a:cs typeface="Arial"/>
              </a:rPr>
              <a:t> </a:t>
            </a:r>
            <a:r>
              <a:rPr lang="en-US" sz="1400" b="1" i="0" u="none" strike="noStrike" kern="1200" cap="none"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within</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five</a:t>
            </a:r>
            <a:r>
              <a:rPr lang="en-US" sz="1400" b="1" i="0" u="none" strike="noStrike" kern="1200" cap="none" spc="0" baseline="0">
                <a:solidFill>
                  <a:srgbClr val="000000"/>
                </a:solidFill>
                <a:uFillTx/>
                <a:latin typeface="Arial"/>
                <a:cs typeface="Arial"/>
              </a:rPr>
              <a:t> business</a:t>
            </a:r>
            <a:r>
              <a:rPr lang="en-US" sz="1400" b="1" i="0" u="none" strike="noStrike" kern="1200" cap="none" spc="-50" baseline="0">
                <a:solidFill>
                  <a:srgbClr val="000000"/>
                </a:solidFill>
                <a:uFillTx/>
                <a:latin typeface="Arial"/>
                <a:cs typeface="Arial"/>
              </a:rPr>
              <a:t> </a:t>
            </a:r>
            <a:r>
              <a:rPr lang="en-US" sz="1400" b="1" i="0" u="none" strike="noStrike" kern="1200" cap="none" spc="-10" baseline="0">
                <a:solidFill>
                  <a:srgbClr val="000000"/>
                </a:solidFill>
                <a:uFillTx/>
                <a:latin typeface="Arial"/>
                <a:cs typeface="Arial"/>
              </a:rPr>
              <a:t>days</a:t>
            </a:r>
            <a:r>
              <a:rPr lang="en-US" sz="1400" b="1" i="0" u="none" strike="noStrike" kern="1200" cap="none" spc="1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after</a:t>
            </a:r>
            <a:r>
              <a:rPr lang="en-US" sz="1400" b="1" i="0" u="none" strike="noStrike" kern="1200" cap="none" spc="-4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making</a:t>
            </a:r>
            <a:r>
              <a:rPr lang="en-US" sz="1400" b="1" i="0" u="none" strike="noStrike" kern="1200" cap="none" spc="-3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2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request.</a:t>
            </a:r>
          </a:p>
          <a:p>
            <a:pPr marL="297815" marR="51435" indent="-285750">
              <a:spcBef>
                <a:spcPts val="1200"/>
              </a:spcBef>
              <a:buSzPct val="100000"/>
              <a:buFont typeface="Arial" pitchFamily="34"/>
              <a:buChar char="•"/>
              <a:tabLst>
                <a:tab pos="299081" algn="l"/>
                <a:tab pos="299721" algn="l"/>
              </a:tabLst>
              <a:defRPr sz="1800" b="0" i="0" u="none" strike="noStrike" kern="0" cap="none" spc="0" baseline="0">
                <a:solidFill>
                  <a:srgbClr val="000000"/>
                </a:solidFill>
                <a:uFillTx/>
              </a:defRPr>
            </a:pPr>
            <a:r>
              <a:rPr lang="en-US" sz="1400" b="1" i="0" u="none" strike="noStrike" kern="1200" cap="none" spc="-5" baseline="0">
                <a:solidFill>
                  <a:srgbClr val="000000"/>
                </a:solidFill>
                <a:uFillTx/>
                <a:latin typeface="Arial"/>
                <a:cs typeface="Arial"/>
              </a:rPr>
              <a:t>RIGHT 4:</a:t>
            </a:r>
            <a:r>
              <a:rPr lang="en-US" sz="1400" b="1" i="0" u="none" strike="noStrike" kern="1200" cap="none" spc="0" baseline="0">
                <a:solidFill>
                  <a:srgbClr val="000000"/>
                </a:solidFill>
                <a:uFillTx/>
                <a:latin typeface="Arial"/>
                <a:cs typeface="Arial"/>
              </a:rPr>
              <a:t> </a:t>
            </a:r>
            <a:r>
              <a:rPr lang="en-US" sz="1400" b="1" i="0" u="none" strike="noStrike" kern="1200" cap="none" spc="-50" baseline="0">
                <a:solidFill>
                  <a:srgbClr val="000000"/>
                </a:solidFill>
                <a:uFillTx/>
                <a:latin typeface="Arial"/>
                <a:cs typeface="Arial"/>
              </a:rPr>
              <a:t>You </a:t>
            </a:r>
            <a:r>
              <a:rPr lang="en-US" sz="1400" b="1" i="0" u="none" strike="noStrike" kern="1200" cap="none" spc="-10" baseline="0">
                <a:solidFill>
                  <a:srgbClr val="000000"/>
                </a:solidFill>
                <a:uFillTx/>
                <a:latin typeface="Arial"/>
                <a:cs typeface="Arial"/>
              </a:rPr>
              <a:t>have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right </a:t>
            </a:r>
            <a:r>
              <a:rPr lang="en-US" sz="1400" b="1" i="0" u="none" strike="noStrike" kern="1200" cap="none" spc="0" baseline="0">
                <a:solidFill>
                  <a:srgbClr val="000000"/>
                </a:solidFill>
                <a:uFillTx/>
                <a:latin typeface="Arial"/>
                <a:cs typeface="Arial"/>
              </a:rPr>
              <a:t>to a </a:t>
            </a:r>
            <a:r>
              <a:rPr lang="en-US" sz="1400" b="1" i="0" u="none" strike="noStrike" kern="1200" cap="none" spc="-5" baseline="0">
                <a:solidFill>
                  <a:srgbClr val="000000"/>
                </a:solidFill>
                <a:uFillTx/>
                <a:latin typeface="Arial"/>
                <a:cs typeface="Arial"/>
              </a:rPr>
              <a:t>written </a:t>
            </a:r>
            <a:r>
              <a:rPr lang="en-US" sz="1400" b="1" i="0" u="none" strike="noStrike" kern="1200" cap="none" spc="0" baseline="0">
                <a:solidFill>
                  <a:srgbClr val="000000"/>
                </a:solidFill>
                <a:uFillTx/>
                <a:latin typeface="Arial"/>
                <a:cs typeface="Arial"/>
              </a:rPr>
              <a:t>lease </a:t>
            </a:r>
            <a:r>
              <a:rPr lang="en-US" sz="1400" b="1" i="0" u="none" strike="noStrike" kern="1200" cap="none" spc="-5" baseline="0">
                <a:solidFill>
                  <a:srgbClr val="000000"/>
                </a:solidFill>
                <a:uFillTx/>
                <a:latin typeface="Arial"/>
                <a:cs typeface="Arial"/>
              </a:rPr>
              <a:t>with </a:t>
            </a:r>
            <a:r>
              <a:rPr lang="en-US" sz="1400" b="1" i="0" u="none" strike="noStrike" kern="1200" cap="none" spc="0" baseline="0">
                <a:solidFill>
                  <a:srgbClr val="000000"/>
                </a:solidFill>
                <a:uFillTx/>
                <a:latin typeface="Arial"/>
                <a:cs typeface="Arial"/>
              </a:rPr>
              <a:t>clearly </a:t>
            </a:r>
            <a:r>
              <a:rPr lang="en-US" sz="1400" b="1" i="0" u="none" strike="noStrike" kern="1200" cap="none" spc="-5" baseline="0">
                <a:solidFill>
                  <a:srgbClr val="000000"/>
                </a:solidFill>
                <a:uFillTx/>
                <a:latin typeface="Arial"/>
                <a:cs typeface="Arial"/>
              </a:rPr>
              <a:t>defined rental </a:t>
            </a:r>
            <a:r>
              <a:rPr lang="en-US" sz="1400" b="1" i="0" u="none" strike="noStrike" kern="1200" cap="none" spc="0" baseline="0">
                <a:solidFill>
                  <a:srgbClr val="000000"/>
                </a:solidFill>
                <a:uFillTx/>
                <a:latin typeface="Arial"/>
                <a:cs typeface="Arial"/>
              </a:rPr>
              <a:t>terms to establish tenancy in a</a:t>
            </a:r>
            <a:r>
              <a:rPr lang="en-US" sz="1400" b="1">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housing unit including any addendums and other regulations imposed by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Landlord regarding</a:t>
            </a:r>
            <a:r>
              <a:rPr lang="en-US" sz="1400" b="1" spc="-5">
                <a:solidFill>
                  <a:srgbClr val="000000"/>
                </a:solidFill>
                <a:latin typeface="Arial"/>
                <a:cs typeface="Arial"/>
              </a:rPr>
              <a:t> </a:t>
            </a:r>
            <a:r>
              <a:rPr lang="en-US" sz="1400" b="1" i="0" u="none" strike="noStrike" kern="1200" cap="none" spc="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occupancy</a:t>
            </a:r>
            <a:r>
              <a:rPr lang="en-US" sz="1400" b="1" i="0" u="none" strike="noStrike" kern="1200" cap="none" spc="-3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of</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3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housing</a:t>
            </a:r>
            <a:r>
              <a:rPr lang="en-US" sz="1400" b="1" i="0" u="none" strike="noStrike" kern="1200" cap="none" spc="-3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unit</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and</a:t>
            </a:r>
            <a:r>
              <a:rPr lang="en-US" sz="1400" b="1" i="0" u="none" strike="noStrike" kern="1200" cap="none" spc="-2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use</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of</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common</a:t>
            </a:r>
            <a:r>
              <a:rPr lang="en-US" sz="1400" b="1" i="0" u="none" strike="noStrike" kern="1200" cap="none" spc="-3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areas.</a:t>
            </a:r>
          </a:p>
          <a:p>
            <a:pPr marL="297815" marR="492760" indent="-285750">
              <a:spcBef>
                <a:spcPts val="1200"/>
              </a:spcBef>
              <a:buSzPct val="100000"/>
              <a:buFont typeface="Arial" pitchFamily="34"/>
              <a:buChar char="•"/>
              <a:tabLst>
                <a:tab pos="299081" algn="l"/>
                <a:tab pos="299721" algn="l"/>
              </a:tabLst>
              <a:defRPr sz="1800" b="0" i="0" u="none" strike="noStrike" kern="0" cap="none" spc="0" baseline="0">
                <a:solidFill>
                  <a:srgbClr val="000000"/>
                </a:solidFill>
                <a:uFillTx/>
              </a:defRPr>
            </a:pPr>
            <a:r>
              <a:rPr lang="en-US" sz="1400" b="1" i="0" u="none" strike="noStrike" kern="1200" cap="none" spc="-5" baseline="0">
                <a:solidFill>
                  <a:srgbClr val="000000"/>
                </a:solidFill>
                <a:uFillTx/>
                <a:latin typeface="Arial"/>
                <a:cs typeface="Arial"/>
              </a:rPr>
              <a:t>RIGHT 5:</a:t>
            </a:r>
            <a:r>
              <a:rPr lang="en-US" sz="1400" b="1" i="0" u="none" strike="noStrike" kern="1200" cap="none" spc="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The right </a:t>
            </a:r>
            <a:r>
              <a:rPr lang="en-US" sz="1400" b="1" i="0" u="none" strike="noStrike" kern="1200" cap="none" spc="0" baseline="0">
                <a:solidFill>
                  <a:srgbClr val="000000"/>
                </a:solidFill>
                <a:uFillTx/>
                <a:latin typeface="Arial"/>
                <a:cs typeface="Arial"/>
              </a:rPr>
              <a:t>to a </a:t>
            </a:r>
            <a:r>
              <a:rPr lang="en-US" sz="1400" b="1" spc="-5">
                <a:solidFill>
                  <a:srgbClr val="000000"/>
                </a:solidFill>
                <a:latin typeface="Arial"/>
                <a:cs typeface="Arial"/>
              </a:rPr>
              <a:t>plain language</a:t>
            </a:r>
            <a:r>
              <a:rPr lang="en-US" sz="1400" b="1" i="0" u="none" strike="noStrike" kern="1200" cap="none" spc="-5" baseline="0">
                <a:solidFill>
                  <a:srgbClr val="000000"/>
                </a:solidFill>
                <a:uFillTx/>
                <a:latin typeface="Arial"/>
                <a:cs typeface="Arial"/>
              </a:rPr>
              <a:t> briefing, </a:t>
            </a:r>
            <a:r>
              <a:rPr lang="en-US" sz="1400" b="1" i="0" u="none" strike="noStrike" kern="1200" cap="none" spc="0" baseline="0">
                <a:solidFill>
                  <a:srgbClr val="000000"/>
                </a:solidFill>
                <a:uFillTx/>
                <a:latin typeface="Arial"/>
                <a:cs typeface="Arial"/>
              </a:rPr>
              <a:t>before signing a lease </a:t>
            </a:r>
            <a:r>
              <a:rPr lang="en-US" sz="1400" b="1" i="0" u="none" strike="noStrike" kern="1200" cap="none" spc="-5" baseline="0">
                <a:solidFill>
                  <a:srgbClr val="000000"/>
                </a:solidFill>
                <a:uFillTx/>
                <a:latin typeface="Arial"/>
                <a:cs typeface="Arial"/>
              </a:rPr>
              <a:t>and 30 </a:t>
            </a:r>
            <a:r>
              <a:rPr lang="en-US" sz="1400" b="1" i="0" u="none" strike="noStrike" kern="1200" cap="none" spc="-10" baseline="0">
                <a:solidFill>
                  <a:srgbClr val="000000"/>
                </a:solidFill>
                <a:uFillTx/>
                <a:latin typeface="Arial"/>
                <a:cs typeface="Arial"/>
              </a:rPr>
              <a:t>days </a:t>
            </a:r>
            <a:r>
              <a:rPr lang="en-US" sz="1400" b="1" i="0" u="none" strike="noStrike" kern="1200" cap="none" spc="0" baseline="0">
                <a:solidFill>
                  <a:srgbClr val="000000"/>
                </a:solidFill>
                <a:uFillTx/>
                <a:latin typeface="Arial"/>
                <a:cs typeface="Arial"/>
              </a:rPr>
              <a:t>after </a:t>
            </a:r>
            <a:r>
              <a:rPr lang="en-US" sz="1400" b="1" i="0" u="none" strike="noStrike" kern="1200" cap="none" spc="-5" baseline="0">
                <a:solidFill>
                  <a:srgbClr val="000000"/>
                </a:solidFill>
                <a:uFillTx/>
                <a:latin typeface="Arial"/>
                <a:cs typeface="Arial"/>
              </a:rPr>
              <a:t>move-in,</a:t>
            </a:r>
            <a:r>
              <a:rPr lang="en-US" sz="1400" b="1" spc="-5">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by</a:t>
            </a:r>
            <a:r>
              <a:rPr lang="en-US" sz="1400" b="1" i="0" u="none" strike="noStrike" kern="1200" cap="none" spc="-1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8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AHO on</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all</a:t>
            </a:r>
            <a:r>
              <a:rPr lang="en-US" sz="1400" b="1" i="0" u="none" strike="noStrike" kern="1200" cap="none" spc="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rights</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and</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responsibilities</a:t>
            </a:r>
            <a:r>
              <a:rPr lang="en-US" sz="1400" b="1" i="0" u="none" strike="noStrike" kern="1200" cap="none" spc="-3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associated</a:t>
            </a:r>
            <a:r>
              <a:rPr lang="en-US" sz="1400" b="1" i="0" u="none" strike="noStrike" kern="1200" cap="none" spc="-4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with</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tenancy</a:t>
            </a:r>
            <a:r>
              <a:rPr lang="en-US" sz="1400" b="1" i="0" u="none" strike="noStrike" kern="1200" cap="none" spc="-3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of </a:t>
            </a:r>
            <a:r>
              <a:rPr lang="en-US" sz="1400" b="1" i="0" u="none" strike="noStrike" kern="1200" cap="none" spc="0" baseline="0">
                <a:solidFill>
                  <a:srgbClr val="000000"/>
                </a:solidFill>
                <a:uFillTx/>
                <a:latin typeface="Arial"/>
                <a:cs typeface="Arial"/>
              </a:rPr>
              <a:t>the</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housing</a:t>
            </a:r>
            <a:r>
              <a:rPr lang="en-US" sz="1400" b="1" i="0" u="none" strike="noStrike" kern="1200" cap="none" spc="-4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unit,</a:t>
            </a:r>
            <a:r>
              <a:rPr lang="en-US" sz="1400" b="1" i="0" u="none" strike="noStrike" kern="1200" cap="none" spc="-15" baseline="0">
                <a:solidFill>
                  <a:srgbClr val="000000"/>
                </a:solidFill>
                <a:uFillTx/>
                <a:latin typeface="Arial"/>
                <a:cs typeface="Arial"/>
              </a:rPr>
              <a:t> </a:t>
            </a:r>
            <a:r>
              <a:rPr lang="en-US" sz="1400" b="1" spc="-5">
                <a:solidFill>
                  <a:srgbClr val="000000"/>
                </a:solidFill>
                <a:latin typeface="Arial"/>
                <a:cs typeface="Arial"/>
              </a:rPr>
              <a:t>including information </a:t>
            </a:r>
            <a:r>
              <a:rPr lang="en-US" sz="1400" b="1" i="0" u="none" strike="noStrike" kern="1200" cap="none" spc="-5" baseline="0">
                <a:solidFill>
                  <a:srgbClr val="000000"/>
                </a:solidFill>
                <a:uFillTx/>
                <a:latin typeface="Arial"/>
                <a:cs typeface="Arial"/>
              </a:rPr>
              <a:t>regarding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existence of any additional </a:t>
            </a:r>
            <a:r>
              <a:rPr lang="en-US" sz="1400" b="1" i="0" u="none" strike="noStrike" kern="1200" cap="none" spc="0" baseline="0">
                <a:solidFill>
                  <a:srgbClr val="000000"/>
                </a:solidFill>
                <a:uFillTx/>
                <a:latin typeface="Arial"/>
                <a:cs typeface="Arial"/>
              </a:rPr>
              <a:t>fees </a:t>
            </a:r>
            <a:r>
              <a:rPr lang="en-US" sz="1400" b="1" i="0" u="none" strike="noStrike" kern="1200" cap="none" spc="-5" baseline="0">
                <a:solidFill>
                  <a:srgbClr val="000000"/>
                </a:solidFill>
                <a:uFillTx/>
                <a:latin typeface="Arial"/>
                <a:cs typeface="Arial"/>
              </a:rPr>
              <a:t>authorized by </a:t>
            </a:r>
            <a:r>
              <a:rPr lang="en-US" sz="1400" b="1" i="0" u="none" strike="noStrike" kern="1200" cap="none" spc="0" baseline="0">
                <a:solidFill>
                  <a:srgbClr val="000000"/>
                </a:solidFill>
                <a:uFillTx/>
                <a:latin typeface="Arial"/>
                <a:cs typeface="Arial"/>
              </a:rPr>
              <a:t>the lease, </a:t>
            </a:r>
            <a:r>
              <a:rPr lang="en-US" sz="1400" b="1" i="0" u="none" strike="noStrike" kern="1200" cap="none" spc="-5" baseline="0">
                <a:solidFill>
                  <a:srgbClr val="000000"/>
                </a:solidFill>
                <a:uFillTx/>
                <a:latin typeface="Arial"/>
                <a:cs typeface="Arial"/>
              </a:rPr>
              <a:t>any </a:t>
            </a:r>
            <a:r>
              <a:rPr lang="en-US" sz="1400" b="1" i="0" u="none" strike="noStrike" kern="1200" cap="none" spc="0" baseline="0">
                <a:solidFill>
                  <a:srgbClr val="000000"/>
                </a:solidFill>
                <a:uFillTx/>
                <a:latin typeface="Arial"/>
                <a:cs typeface="Arial"/>
              </a:rPr>
              <a:t>utilities </a:t>
            </a:r>
            <a:r>
              <a:rPr lang="en-US" sz="1400" b="1" i="0" u="none" strike="noStrike" kern="1200" cap="none" spc="-5" baseline="0">
                <a:solidFill>
                  <a:srgbClr val="000000"/>
                </a:solidFill>
                <a:uFillTx/>
                <a:latin typeface="Arial"/>
                <a:cs typeface="Arial"/>
              </a:rPr>
              <a:t>payments,</a:t>
            </a:r>
            <a:r>
              <a:rPr lang="en-US" sz="1400" b="1" spc="-5">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procedures </a:t>
            </a:r>
            <a:r>
              <a:rPr lang="en-US" sz="1400" b="1" i="0" u="none" strike="noStrike" kern="1200" cap="none" spc="0" baseline="0">
                <a:solidFill>
                  <a:srgbClr val="000000"/>
                </a:solidFill>
                <a:uFillTx/>
                <a:latin typeface="Arial"/>
                <a:cs typeface="Arial"/>
              </a:rPr>
              <a:t>for submitting </a:t>
            </a:r>
            <a:r>
              <a:rPr lang="en-US" sz="1400" b="1" i="0" u="none" strike="noStrike" kern="1200" cap="none" spc="-5" baseline="0">
                <a:solidFill>
                  <a:srgbClr val="000000"/>
                </a:solidFill>
                <a:uFillTx/>
                <a:latin typeface="Arial"/>
                <a:cs typeface="Arial"/>
              </a:rPr>
              <a:t>and </a:t>
            </a:r>
            <a:r>
              <a:rPr lang="en-US" sz="1400" b="1" i="0" u="none" strike="noStrike" kern="1200" cap="none" spc="0" baseline="0">
                <a:solidFill>
                  <a:srgbClr val="000000"/>
                </a:solidFill>
                <a:uFillTx/>
                <a:latin typeface="Arial"/>
                <a:cs typeface="Arial"/>
              </a:rPr>
              <a:t>tracking </a:t>
            </a:r>
            <a:r>
              <a:rPr lang="en-US" sz="1400" b="1" i="0" u="none" strike="noStrike" kern="1200" cap="none" spc="-5" baseline="0">
                <a:solidFill>
                  <a:srgbClr val="000000"/>
                </a:solidFill>
                <a:uFillTx/>
                <a:latin typeface="Arial"/>
                <a:cs typeface="Arial"/>
              </a:rPr>
              <a:t>work </a:t>
            </a:r>
            <a:r>
              <a:rPr lang="en-US" sz="1400" b="1" i="0" u="none" strike="noStrike" kern="1200" cap="none" spc="0" baseline="0">
                <a:solidFill>
                  <a:srgbClr val="000000"/>
                </a:solidFill>
                <a:uFillTx/>
                <a:latin typeface="Arial"/>
                <a:cs typeface="Arial"/>
              </a:rPr>
              <a:t>orders, the identity </a:t>
            </a:r>
            <a:r>
              <a:rPr lang="en-US" sz="1400" b="1" i="0" u="none" strike="noStrike" kern="1200" cap="none" spc="-5" baseline="0">
                <a:solidFill>
                  <a:srgbClr val="000000"/>
                </a:solidFill>
                <a:uFillTx/>
                <a:latin typeface="Arial"/>
                <a:cs typeface="Arial"/>
              </a:rPr>
              <a:t>of </a:t>
            </a:r>
            <a:r>
              <a:rPr lang="en-US" sz="1400" b="1" i="0" u="none" strike="noStrike" kern="1200" cap="none" spc="0" baseline="0">
                <a:solidFill>
                  <a:srgbClr val="000000"/>
                </a:solidFill>
                <a:uFillTx/>
                <a:latin typeface="Arial"/>
                <a:cs typeface="Arial"/>
              </a:rPr>
              <a:t>the Military </a:t>
            </a:r>
            <a:r>
              <a:rPr lang="en-US" sz="1400" b="1" i="0" u="none" strike="noStrike" kern="1200" cap="none" spc="-30" baseline="0">
                <a:solidFill>
                  <a:srgbClr val="000000"/>
                </a:solidFill>
                <a:uFillTx/>
                <a:latin typeface="Arial"/>
                <a:cs typeface="Arial"/>
              </a:rPr>
              <a:t>Tenant </a:t>
            </a:r>
            <a:r>
              <a:rPr lang="en-US" sz="1400" b="1" i="0" u="none" strike="noStrike" kern="1200" cap="none" spc="-5" baseline="0">
                <a:solidFill>
                  <a:srgbClr val="000000"/>
                </a:solidFill>
                <a:uFillTx/>
                <a:latin typeface="Arial"/>
                <a:cs typeface="Arial"/>
              </a:rPr>
              <a:t>Advocate, and</a:t>
            </a:r>
            <a:r>
              <a:rPr lang="en-US" sz="1400" b="1" spc="-5">
                <a:solidFill>
                  <a:srgbClr val="000000"/>
                </a:solidFill>
                <a:latin typeface="Arial"/>
                <a:cs typeface="Arial"/>
              </a:rPr>
              <a:t> </a:t>
            </a:r>
            <a:r>
              <a:rPr lang="en-US" sz="1400" b="1" i="0" u="none" strike="noStrike" kern="1200" cap="none" spc="0" baseline="0">
                <a:solidFill>
                  <a:srgbClr val="000000"/>
                </a:solidFill>
                <a:uFillTx/>
                <a:latin typeface="Arial"/>
                <a:cs typeface="Arial"/>
              </a:rPr>
              <a:t> the</a:t>
            </a:r>
            <a:r>
              <a:rPr lang="en-US" sz="1400" b="1" i="0" u="none" strike="noStrike" kern="1200" cap="none" spc="-2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dispute</a:t>
            </a:r>
            <a:r>
              <a:rPr lang="en-US" sz="1400" b="1" i="0" u="none" strike="noStrike" kern="1200" cap="none" spc="-4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resolution</a:t>
            </a:r>
            <a:r>
              <a:rPr lang="en-US" sz="1400" b="1" i="0" u="none" strike="noStrike" kern="1200" cap="none" spc="-4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process.</a:t>
            </a:r>
          </a:p>
          <a:p>
            <a:pPr marL="304165" marR="5080" indent="-285750">
              <a:spcBef>
                <a:spcPts val="1200"/>
              </a:spcBef>
              <a:spcAft>
                <a:spcPts val="600"/>
              </a:spcAft>
              <a:buSzPct val="100000"/>
              <a:buFont typeface="Arial"/>
              <a:buChar char="•"/>
              <a:defRPr sz="1800" b="0" i="0" u="none" strike="noStrike" kern="0" cap="none" spc="0" baseline="0">
                <a:solidFill>
                  <a:srgbClr val="000000"/>
                </a:solidFill>
                <a:uFillTx/>
              </a:defRPr>
            </a:pPr>
            <a:r>
              <a:rPr lang="en-US" sz="1400" b="1" i="0" u="none" strike="noStrike" kern="0" cap="none" spc="-40" baseline="0">
                <a:solidFill>
                  <a:srgbClr val="000000"/>
                </a:solidFill>
                <a:uFillTx/>
                <a:latin typeface="Arial"/>
                <a:cs typeface="Arial"/>
              </a:rPr>
              <a:t>RIGHT</a:t>
            </a:r>
            <a:r>
              <a:rPr lang="en-US" sz="1400" b="1" i="0" u="none" strike="noStrike" kern="0" cap="none" spc="-114" baseline="0">
                <a:solidFill>
                  <a:srgbClr val="000000"/>
                </a:solidFill>
                <a:uFillTx/>
                <a:latin typeface="Arial"/>
                <a:cs typeface="Arial"/>
              </a:rPr>
              <a:t> </a:t>
            </a:r>
            <a:r>
              <a:rPr lang="en-US" sz="1400" b="1" i="0" u="none" strike="noStrike" kern="0" cap="none" spc="-25" baseline="0">
                <a:solidFill>
                  <a:srgbClr val="000000"/>
                </a:solidFill>
                <a:uFillTx/>
                <a:latin typeface="Arial"/>
                <a:cs typeface="Arial"/>
              </a:rPr>
              <a:t>6:</a:t>
            </a:r>
            <a:r>
              <a:rPr lang="en-US" sz="1400" b="1" i="0" u="none" strike="noStrike" kern="0" cap="none" spc="225" baseline="0">
                <a:solidFill>
                  <a:srgbClr val="000000"/>
                </a:solidFill>
                <a:uFillTx/>
                <a:latin typeface="Arial"/>
                <a:cs typeface="Arial"/>
              </a:rPr>
              <a:t> </a:t>
            </a:r>
            <a:r>
              <a:rPr lang="en-US" sz="1400" b="1" i="0" u="none" strike="noStrike" kern="0" cap="none" spc="-80" baseline="0">
                <a:solidFill>
                  <a:srgbClr val="000000"/>
                </a:solidFill>
                <a:uFillTx/>
                <a:latin typeface="Arial"/>
                <a:cs typeface="Arial"/>
              </a:rPr>
              <a:t>You</a:t>
            </a:r>
            <a:r>
              <a:rPr lang="en-US" sz="1400" b="1" i="0" u="none" strike="noStrike" kern="0" cap="none" spc="-95" baseline="0">
                <a:solidFill>
                  <a:srgbClr val="000000"/>
                </a:solidFill>
                <a:uFillTx/>
                <a:latin typeface="Arial"/>
                <a:cs typeface="Arial"/>
              </a:rPr>
              <a:t> </a:t>
            </a:r>
            <a:r>
              <a:rPr lang="en-US" sz="1400" b="1" i="0" u="none" strike="noStrike" kern="0" cap="none" spc="-45" baseline="0">
                <a:solidFill>
                  <a:srgbClr val="000000"/>
                </a:solidFill>
                <a:uFillTx/>
                <a:latin typeface="Arial"/>
                <a:cs typeface="Arial"/>
              </a:rPr>
              <a:t>have</a:t>
            </a:r>
            <a:r>
              <a:rPr lang="en-US" sz="1400" b="1" i="0" u="none" strike="noStrike" kern="0" cap="none" spc="-105" baseline="0">
                <a:solidFill>
                  <a:srgbClr val="000000"/>
                </a:solidFill>
                <a:uFillTx/>
                <a:latin typeface="Arial"/>
                <a:cs typeface="Arial"/>
              </a:rPr>
              <a:t> </a:t>
            </a:r>
            <a:r>
              <a:rPr lang="en-US" sz="1400" b="1" i="0" u="none" strike="noStrike" kern="0" cap="none" spc="-30" baseline="0">
                <a:solidFill>
                  <a:srgbClr val="000000"/>
                </a:solidFill>
                <a:uFillTx/>
                <a:latin typeface="Arial"/>
                <a:cs typeface="Arial"/>
              </a:rPr>
              <a:t>the</a:t>
            </a:r>
            <a:r>
              <a:rPr lang="en-US" sz="1400" b="1" i="0" u="none" strike="noStrike" kern="0" cap="none" spc="-120" baseline="0">
                <a:solidFill>
                  <a:srgbClr val="000000"/>
                </a:solidFill>
                <a:uFillTx/>
                <a:latin typeface="Arial"/>
                <a:cs typeface="Arial"/>
              </a:rPr>
              <a:t> </a:t>
            </a:r>
            <a:r>
              <a:rPr lang="en-US" sz="1400" b="1" i="0" u="none" strike="noStrike" kern="0" cap="none" spc="-40" baseline="0">
                <a:solidFill>
                  <a:srgbClr val="000000"/>
                </a:solidFill>
                <a:uFillTx/>
                <a:latin typeface="Arial"/>
                <a:cs typeface="Arial"/>
              </a:rPr>
              <a:t>right</a:t>
            </a:r>
            <a:r>
              <a:rPr lang="en-US" sz="1400" b="1" i="0" u="none" strike="noStrike" kern="0" cap="none" spc="-110" baseline="0">
                <a:solidFill>
                  <a:srgbClr val="000000"/>
                </a:solidFill>
                <a:uFillTx/>
                <a:latin typeface="Arial"/>
                <a:cs typeface="Arial"/>
              </a:rPr>
              <a:t> </a:t>
            </a:r>
            <a:r>
              <a:rPr lang="en-US" sz="1400" b="1" i="0" u="none" strike="noStrike" kern="0" cap="none" spc="-25" baseline="0">
                <a:solidFill>
                  <a:srgbClr val="000000"/>
                </a:solidFill>
                <a:uFillTx/>
                <a:latin typeface="Arial"/>
                <a:cs typeface="Arial"/>
              </a:rPr>
              <a:t>to</a:t>
            </a:r>
            <a:r>
              <a:rPr lang="en-US" sz="1400" b="1" i="0" u="none" strike="noStrike" kern="0" cap="none" spc="-120" baseline="0">
                <a:solidFill>
                  <a:srgbClr val="000000"/>
                </a:solidFill>
                <a:uFillTx/>
                <a:latin typeface="Arial"/>
                <a:cs typeface="Arial"/>
              </a:rPr>
              <a:t> </a:t>
            </a:r>
            <a:r>
              <a:rPr lang="en-US" sz="1400" b="1" i="0" u="none" strike="noStrike" kern="0" cap="none" spc="-45" baseline="0">
                <a:solidFill>
                  <a:srgbClr val="000000"/>
                </a:solidFill>
                <a:uFillTx/>
                <a:latin typeface="Arial"/>
                <a:cs typeface="Arial"/>
              </a:rPr>
              <a:t>have</a:t>
            </a:r>
            <a:r>
              <a:rPr lang="en-US" sz="1400" b="1" i="0" u="none" strike="noStrike" kern="0" cap="none" spc="-95" baseline="0">
                <a:solidFill>
                  <a:srgbClr val="000000"/>
                </a:solidFill>
                <a:uFillTx/>
                <a:latin typeface="Arial"/>
                <a:cs typeface="Arial"/>
              </a:rPr>
              <a:t> </a:t>
            </a:r>
            <a:r>
              <a:rPr lang="en-US" sz="1400" b="1" i="0" u="none" strike="noStrike" kern="0" cap="none" spc="-50" baseline="0">
                <a:solidFill>
                  <a:srgbClr val="000000"/>
                </a:solidFill>
                <a:uFillTx/>
                <a:latin typeface="Arial"/>
                <a:cs typeface="Arial"/>
              </a:rPr>
              <a:t>sufficient</a:t>
            </a:r>
            <a:r>
              <a:rPr lang="en-US" sz="1400" b="1" i="0" u="none" strike="noStrike" kern="0" cap="none" spc="-125" baseline="0">
                <a:solidFill>
                  <a:srgbClr val="000000"/>
                </a:solidFill>
                <a:uFillTx/>
                <a:latin typeface="Arial"/>
                <a:cs typeface="Arial"/>
              </a:rPr>
              <a:t> </a:t>
            </a:r>
            <a:r>
              <a:rPr lang="en-US" sz="1400" b="1" i="0" u="none" strike="noStrike" kern="0" cap="none" spc="-40" baseline="0">
                <a:solidFill>
                  <a:srgbClr val="000000"/>
                </a:solidFill>
                <a:uFillTx/>
                <a:latin typeface="Arial"/>
                <a:cs typeface="Arial"/>
              </a:rPr>
              <a:t>time</a:t>
            </a:r>
            <a:r>
              <a:rPr lang="en-US" sz="1400" b="1" i="0" u="none" strike="noStrike" kern="0" cap="none" spc="-120" baseline="0">
                <a:solidFill>
                  <a:srgbClr val="000000"/>
                </a:solidFill>
                <a:uFillTx/>
                <a:latin typeface="Arial"/>
                <a:cs typeface="Arial"/>
              </a:rPr>
              <a:t> </a:t>
            </a:r>
            <a:r>
              <a:rPr lang="en-US" sz="1400" b="1" i="0" u="none" strike="noStrike" kern="0" cap="none" spc="-35" baseline="0">
                <a:solidFill>
                  <a:srgbClr val="000000"/>
                </a:solidFill>
                <a:uFillTx/>
                <a:latin typeface="Arial"/>
                <a:cs typeface="Arial"/>
              </a:rPr>
              <a:t>and</a:t>
            </a:r>
            <a:r>
              <a:rPr lang="en-US" sz="1400" b="1" i="0" u="none" strike="noStrike" kern="0" cap="none" spc="-120" baseline="0">
                <a:solidFill>
                  <a:srgbClr val="000000"/>
                </a:solidFill>
                <a:uFillTx/>
                <a:latin typeface="Arial"/>
                <a:cs typeface="Arial"/>
              </a:rPr>
              <a:t> </a:t>
            </a:r>
            <a:r>
              <a:rPr lang="en-US" sz="1400" b="1" i="0" u="none" strike="noStrike" kern="0" cap="none" spc="-50" baseline="0">
                <a:solidFill>
                  <a:srgbClr val="000000"/>
                </a:solidFill>
                <a:uFillTx/>
                <a:latin typeface="Arial"/>
                <a:cs typeface="Arial"/>
              </a:rPr>
              <a:t>opportunity</a:t>
            </a:r>
            <a:r>
              <a:rPr lang="en-US" sz="1400" b="1" i="0" u="none" strike="noStrike" kern="0" cap="none" spc="-140" baseline="0">
                <a:solidFill>
                  <a:srgbClr val="000000"/>
                </a:solidFill>
                <a:uFillTx/>
                <a:latin typeface="Arial"/>
                <a:cs typeface="Arial"/>
              </a:rPr>
              <a:t> </a:t>
            </a:r>
            <a:r>
              <a:rPr lang="en-US" sz="1400" b="1" i="0" u="none" strike="noStrike" kern="0" cap="none" spc="-25" baseline="0">
                <a:solidFill>
                  <a:srgbClr val="000000"/>
                </a:solidFill>
                <a:uFillTx/>
                <a:latin typeface="Arial"/>
                <a:cs typeface="Arial"/>
              </a:rPr>
              <a:t>to</a:t>
            </a:r>
            <a:r>
              <a:rPr lang="en-US" sz="1400" b="1" i="0" u="none" strike="noStrike" kern="0" cap="none" spc="-105" baseline="0">
                <a:solidFill>
                  <a:srgbClr val="000000"/>
                </a:solidFill>
                <a:uFillTx/>
                <a:latin typeface="Arial"/>
                <a:cs typeface="Arial"/>
              </a:rPr>
              <a:t> </a:t>
            </a:r>
            <a:r>
              <a:rPr lang="en-US" sz="1400" b="1" i="0" u="none" strike="noStrike" kern="0" cap="none" spc="-45" baseline="0">
                <a:solidFill>
                  <a:srgbClr val="000000"/>
                </a:solidFill>
                <a:uFillTx/>
                <a:latin typeface="Arial"/>
                <a:cs typeface="Arial"/>
              </a:rPr>
              <a:t>prepare</a:t>
            </a:r>
            <a:r>
              <a:rPr lang="en-US" sz="1400" b="1" i="0" u="none" strike="noStrike" kern="0" cap="none" spc="-140" baseline="0">
                <a:solidFill>
                  <a:srgbClr val="000000"/>
                </a:solidFill>
                <a:uFillTx/>
                <a:latin typeface="Arial"/>
                <a:cs typeface="Arial"/>
              </a:rPr>
              <a:t> </a:t>
            </a:r>
            <a:r>
              <a:rPr lang="en-US" sz="1400" b="1" i="0" u="none" strike="noStrike" kern="0" cap="none" spc="-35" baseline="0">
                <a:solidFill>
                  <a:srgbClr val="000000"/>
                </a:solidFill>
                <a:uFillTx/>
                <a:latin typeface="Arial"/>
                <a:cs typeface="Arial"/>
              </a:rPr>
              <a:t>and</a:t>
            </a:r>
            <a:r>
              <a:rPr lang="en-US" sz="1400" b="1" i="0" u="none" strike="noStrike" kern="0" cap="none" spc="-120" baseline="0">
                <a:solidFill>
                  <a:srgbClr val="000000"/>
                </a:solidFill>
                <a:uFillTx/>
                <a:latin typeface="Arial"/>
                <a:cs typeface="Arial"/>
              </a:rPr>
              <a:t> </a:t>
            </a:r>
            <a:r>
              <a:rPr lang="en-US" sz="1400" b="1" i="0" u="none" strike="noStrike" kern="0" cap="none" spc="-25" baseline="0">
                <a:solidFill>
                  <a:srgbClr val="000000"/>
                </a:solidFill>
                <a:uFillTx/>
                <a:latin typeface="Arial"/>
                <a:cs typeface="Arial"/>
              </a:rPr>
              <a:t>be</a:t>
            </a:r>
            <a:r>
              <a:rPr lang="en-US" sz="1400" b="1" i="0" u="none" strike="noStrike" kern="0" cap="none" spc="-105" baseline="0">
                <a:solidFill>
                  <a:srgbClr val="000000"/>
                </a:solidFill>
                <a:uFillTx/>
                <a:latin typeface="Arial"/>
                <a:cs typeface="Arial"/>
              </a:rPr>
              <a:t> </a:t>
            </a:r>
            <a:r>
              <a:rPr lang="en-US" sz="1400" b="1" i="0" u="none" strike="noStrike" kern="0" cap="none" spc="-45" baseline="0">
                <a:solidFill>
                  <a:srgbClr val="000000"/>
                </a:solidFill>
                <a:uFillTx/>
                <a:latin typeface="Arial"/>
                <a:cs typeface="Arial"/>
              </a:rPr>
              <a:t>present</a:t>
            </a:r>
            <a:r>
              <a:rPr lang="en-US" sz="1400" b="1" i="0" u="none" strike="noStrike" kern="0" cap="none" spc="-140" baseline="0">
                <a:solidFill>
                  <a:srgbClr val="000000"/>
                </a:solidFill>
                <a:uFillTx/>
                <a:latin typeface="Arial"/>
                <a:cs typeface="Arial"/>
              </a:rPr>
              <a:t> </a:t>
            </a:r>
            <a:r>
              <a:rPr lang="en-US" sz="1400" b="1" i="0" u="none" strike="noStrike" kern="0" cap="none" spc="-35" baseline="0">
                <a:solidFill>
                  <a:srgbClr val="000000"/>
                </a:solidFill>
                <a:uFillTx/>
                <a:latin typeface="Arial"/>
                <a:cs typeface="Arial"/>
              </a:rPr>
              <a:t>for</a:t>
            </a:r>
            <a:r>
              <a:rPr lang="en-US" sz="1400" b="1" i="0" u="none" strike="noStrike" kern="0" cap="none" spc="-114" baseline="0">
                <a:solidFill>
                  <a:srgbClr val="000000"/>
                </a:solidFill>
                <a:uFillTx/>
                <a:latin typeface="Arial"/>
                <a:cs typeface="Arial"/>
              </a:rPr>
              <a:t> </a:t>
            </a:r>
            <a:r>
              <a:rPr lang="en-US" sz="1400" b="1" i="0" u="none" strike="noStrike" kern="0" cap="none" spc="-45" baseline="0">
                <a:solidFill>
                  <a:srgbClr val="000000"/>
                </a:solidFill>
                <a:uFillTx/>
                <a:latin typeface="Arial"/>
                <a:cs typeface="Arial"/>
              </a:rPr>
              <a:t>move-in</a:t>
            </a:r>
            <a:r>
              <a:rPr lang="en-US" sz="1400" b="1" i="0" u="none" strike="noStrike" kern="0" cap="none" spc="-120" baseline="0">
                <a:solidFill>
                  <a:srgbClr val="000000"/>
                </a:solidFill>
                <a:uFillTx/>
                <a:latin typeface="Arial"/>
                <a:cs typeface="Arial"/>
              </a:rPr>
              <a:t> </a:t>
            </a:r>
            <a:r>
              <a:rPr lang="en-US" sz="1400" b="1" i="0" u="none" strike="noStrike" kern="0" cap="none" spc="-50" baseline="0">
                <a:solidFill>
                  <a:srgbClr val="000000"/>
                </a:solidFill>
                <a:uFillTx/>
                <a:latin typeface="Arial"/>
                <a:cs typeface="Arial"/>
              </a:rPr>
              <a:t>and</a:t>
            </a:r>
            <a:r>
              <a:rPr lang="en-US" sz="1400" b="1" kern="0" spc="-50">
                <a:solidFill>
                  <a:srgbClr val="000000"/>
                </a:solidFill>
                <a:latin typeface="Arial"/>
                <a:cs typeface="Arial"/>
              </a:rPr>
              <a:t> </a:t>
            </a:r>
            <a:r>
              <a:rPr lang="en-US" sz="1400" b="1" i="0" u="none" strike="noStrike" kern="0" cap="none" spc="-375" baseline="0">
                <a:solidFill>
                  <a:srgbClr val="000000"/>
                </a:solidFill>
                <a:uFillTx/>
                <a:latin typeface="Arial"/>
                <a:cs typeface="Arial"/>
              </a:rPr>
              <a:t> </a:t>
            </a:r>
            <a:r>
              <a:rPr lang="en-US" sz="1400" b="1" i="0" u="none" strike="noStrike" kern="0" cap="none" spc="-45" baseline="0">
                <a:solidFill>
                  <a:srgbClr val="000000"/>
                </a:solidFill>
                <a:uFillTx/>
                <a:latin typeface="Arial"/>
                <a:cs typeface="Arial"/>
              </a:rPr>
              <a:t>move-out</a:t>
            </a:r>
            <a:r>
              <a:rPr lang="en-US" sz="1400" b="1" i="0" u="none" strike="noStrike" kern="0" cap="none" spc="-135" baseline="0">
                <a:solidFill>
                  <a:srgbClr val="000000"/>
                </a:solidFill>
                <a:uFillTx/>
                <a:latin typeface="Arial"/>
                <a:cs typeface="Arial"/>
              </a:rPr>
              <a:t> </a:t>
            </a:r>
            <a:r>
              <a:rPr lang="en-US" sz="1400" b="1" i="0" u="none" strike="noStrike" kern="0" cap="none" spc="-50" baseline="0">
                <a:solidFill>
                  <a:srgbClr val="000000"/>
                </a:solidFill>
                <a:uFillTx/>
                <a:latin typeface="Arial"/>
                <a:cs typeface="Arial"/>
              </a:rPr>
              <a:t>inspections,</a:t>
            </a:r>
            <a:r>
              <a:rPr lang="en-US" sz="1400" b="1" i="0" u="none" strike="noStrike" kern="0" cap="none" spc="-145" baseline="0">
                <a:solidFill>
                  <a:srgbClr val="000000"/>
                </a:solidFill>
                <a:uFillTx/>
                <a:latin typeface="Arial"/>
                <a:cs typeface="Arial"/>
              </a:rPr>
              <a:t> </a:t>
            </a:r>
            <a:r>
              <a:rPr lang="en-US" sz="1400" b="1" i="0" u="none" strike="noStrike" kern="0" cap="none" spc="-45" baseline="0">
                <a:solidFill>
                  <a:srgbClr val="000000"/>
                </a:solidFill>
                <a:uFillTx/>
                <a:latin typeface="Arial"/>
                <a:cs typeface="Arial"/>
              </a:rPr>
              <a:t>including</a:t>
            </a:r>
            <a:r>
              <a:rPr lang="en-US" sz="1400" b="1" i="0" u="none" strike="noStrike" kern="0" cap="none" spc="-140" baseline="0">
                <a:solidFill>
                  <a:srgbClr val="000000"/>
                </a:solidFill>
                <a:uFillTx/>
                <a:latin typeface="Arial"/>
                <a:cs typeface="Arial"/>
              </a:rPr>
              <a:t> </a:t>
            </a:r>
            <a:r>
              <a:rPr lang="en-US" sz="1400" b="1" i="0" u="none" strike="noStrike" kern="0" cap="none" spc="-25" baseline="0">
                <a:solidFill>
                  <a:srgbClr val="000000"/>
                </a:solidFill>
                <a:uFillTx/>
                <a:latin typeface="Arial"/>
                <a:cs typeface="Arial"/>
              </a:rPr>
              <a:t>an</a:t>
            </a:r>
            <a:r>
              <a:rPr lang="en-US" sz="1400" b="1" i="0" u="none" strike="noStrike" kern="0" cap="none" spc="-110" baseline="0">
                <a:solidFill>
                  <a:srgbClr val="000000"/>
                </a:solidFill>
                <a:uFillTx/>
                <a:latin typeface="Arial"/>
                <a:cs typeface="Arial"/>
              </a:rPr>
              <a:t> </a:t>
            </a:r>
            <a:r>
              <a:rPr lang="en-US" sz="1400" b="1" i="0" u="none" strike="noStrike" kern="0" cap="none" spc="-50" baseline="0">
                <a:solidFill>
                  <a:srgbClr val="000000"/>
                </a:solidFill>
                <a:uFillTx/>
                <a:latin typeface="Arial"/>
                <a:cs typeface="Arial"/>
              </a:rPr>
              <a:t>opportunity</a:t>
            </a:r>
            <a:r>
              <a:rPr lang="en-US" sz="1400" b="1" i="0" u="none" strike="noStrike" kern="0" cap="none" spc="-145" baseline="0">
                <a:solidFill>
                  <a:srgbClr val="000000"/>
                </a:solidFill>
                <a:uFillTx/>
                <a:latin typeface="Arial"/>
                <a:cs typeface="Arial"/>
              </a:rPr>
              <a:t> </a:t>
            </a:r>
            <a:r>
              <a:rPr lang="en-US" sz="1400" b="1" i="0" u="none" strike="noStrike" kern="0" cap="none" spc="-25" baseline="0">
                <a:solidFill>
                  <a:srgbClr val="000000"/>
                </a:solidFill>
                <a:uFillTx/>
                <a:latin typeface="Arial"/>
                <a:cs typeface="Arial"/>
              </a:rPr>
              <a:t>to</a:t>
            </a:r>
            <a:r>
              <a:rPr lang="en-US" sz="1400" b="1" i="0" u="none" strike="noStrike" kern="0" cap="none" spc="-114" baseline="0">
                <a:solidFill>
                  <a:srgbClr val="000000"/>
                </a:solidFill>
                <a:uFillTx/>
                <a:latin typeface="Arial"/>
                <a:cs typeface="Arial"/>
              </a:rPr>
              <a:t> </a:t>
            </a:r>
            <a:r>
              <a:rPr lang="en-US" sz="1400" b="1" i="0" u="none" strike="noStrike" kern="0" cap="none" spc="-40" baseline="0">
                <a:solidFill>
                  <a:srgbClr val="000000"/>
                </a:solidFill>
                <a:uFillTx/>
                <a:latin typeface="Arial"/>
                <a:cs typeface="Arial"/>
              </a:rPr>
              <a:t>obtain</a:t>
            </a:r>
            <a:r>
              <a:rPr lang="en-US" sz="1400" b="1" i="0" u="none" strike="noStrike" kern="0" cap="none" spc="-140" baseline="0">
                <a:solidFill>
                  <a:srgbClr val="000000"/>
                </a:solidFill>
                <a:uFillTx/>
                <a:latin typeface="Arial"/>
                <a:cs typeface="Arial"/>
              </a:rPr>
              <a:t> </a:t>
            </a:r>
            <a:r>
              <a:rPr lang="en-US" sz="1400" b="1" i="0" u="none" strike="noStrike" kern="0" cap="none" spc="-35" baseline="0">
                <a:solidFill>
                  <a:srgbClr val="000000"/>
                </a:solidFill>
                <a:uFillTx/>
                <a:latin typeface="Arial"/>
                <a:cs typeface="Arial"/>
              </a:rPr>
              <a:t>and</a:t>
            </a:r>
            <a:r>
              <a:rPr lang="en-US" sz="1400" b="1" i="0" u="none" strike="noStrike" kern="0" cap="none" spc="-125" baseline="0">
                <a:solidFill>
                  <a:srgbClr val="000000"/>
                </a:solidFill>
                <a:uFillTx/>
                <a:latin typeface="Arial"/>
                <a:cs typeface="Arial"/>
              </a:rPr>
              <a:t> </a:t>
            </a:r>
            <a:r>
              <a:rPr lang="en-US" sz="1400" b="1" i="0" u="none" strike="noStrike" kern="0" cap="none" spc="-45" baseline="0">
                <a:solidFill>
                  <a:srgbClr val="000000"/>
                </a:solidFill>
                <a:uFillTx/>
                <a:latin typeface="Arial"/>
                <a:cs typeface="Arial"/>
              </a:rPr>
              <a:t>complete</a:t>
            </a:r>
            <a:r>
              <a:rPr lang="en-US" sz="1400" b="1" i="0" u="none" strike="noStrike" kern="0" cap="none" spc="-140" baseline="0">
                <a:solidFill>
                  <a:srgbClr val="000000"/>
                </a:solidFill>
                <a:uFillTx/>
                <a:latin typeface="Arial"/>
                <a:cs typeface="Arial"/>
              </a:rPr>
              <a:t> </a:t>
            </a:r>
            <a:r>
              <a:rPr lang="en-US" sz="1400" b="1" i="0" u="none" strike="noStrike" kern="0" cap="none" spc="-45" baseline="0">
                <a:solidFill>
                  <a:srgbClr val="000000"/>
                </a:solidFill>
                <a:uFillTx/>
                <a:latin typeface="Arial"/>
                <a:cs typeface="Arial"/>
              </a:rPr>
              <a:t>necessary</a:t>
            </a:r>
            <a:r>
              <a:rPr lang="en-US" sz="1400" b="1" i="0" u="none" strike="noStrike" kern="0" cap="none" spc="-130" baseline="0">
                <a:solidFill>
                  <a:srgbClr val="000000"/>
                </a:solidFill>
                <a:uFillTx/>
                <a:latin typeface="Arial"/>
                <a:cs typeface="Arial"/>
              </a:rPr>
              <a:t> </a:t>
            </a:r>
            <a:r>
              <a:rPr lang="en-US" sz="1400" b="1" i="0" u="none" strike="noStrike" kern="0" cap="none" spc="-45" baseline="0">
                <a:solidFill>
                  <a:srgbClr val="000000"/>
                </a:solidFill>
                <a:uFillTx/>
                <a:latin typeface="Arial"/>
                <a:cs typeface="Arial"/>
              </a:rPr>
              <a:t>paperwork.</a:t>
            </a:r>
            <a:endParaRPr lang="en-US" sz="1400" b="1" i="0" u="none" strike="noStrike" kern="0" cap="none" spc="0" baseline="0">
              <a:solidFill>
                <a:srgbClr val="000000"/>
              </a:solidFill>
              <a:uFillTx/>
              <a:latin typeface="Arial"/>
              <a:cs typeface="Arial"/>
            </a:endParaRPr>
          </a:p>
          <a:p>
            <a:pPr marL="572770" marR="508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1400" b="1" i="0" u="none" strike="noStrike" kern="1200" cap="none" spc="0" baseline="0">
              <a:solidFill>
                <a:srgbClr val="000000"/>
              </a:solidFill>
              <a:uFillTx/>
              <a:latin typeface="Arial"/>
              <a:cs typeface="Arial"/>
            </a:endParaRPr>
          </a:p>
        </p:txBody>
      </p:sp>
    </p:spTree>
    <p:extLst>
      <p:ext uri="{BB962C8B-B14F-4D97-AF65-F5344CB8AC3E}">
        <p14:creationId xmlns:p14="http://schemas.microsoft.com/office/powerpoint/2010/main" val="24999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15800B46-0982-C42A-EBB1-19943FE7CC03}"/>
              </a:ext>
            </a:extLst>
          </p:cNvPr>
          <p:cNvSpPr txBox="1">
            <a:spLocks/>
          </p:cNvSpPr>
          <p:nvPr/>
        </p:nvSpPr>
        <p:spPr>
          <a:xfrm>
            <a:off x="2099432" y="99922"/>
            <a:ext cx="6976199" cy="647531"/>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r"/>
            <a:r>
              <a:rPr lang="en-US" sz="3200"/>
              <a:t>Tenant Bill of Rights</a:t>
            </a:r>
          </a:p>
        </p:txBody>
      </p:sp>
      <p:sp>
        <p:nvSpPr>
          <p:cNvPr id="4" name="object 2">
            <a:extLst>
              <a:ext uri="{FF2B5EF4-FFF2-40B4-BE49-F238E27FC236}">
                <a16:creationId xmlns:a16="http://schemas.microsoft.com/office/drawing/2014/main" id="{CA5DC307-CADD-E7F8-C692-985FB2B24855}"/>
              </a:ext>
            </a:extLst>
          </p:cNvPr>
          <p:cNvSpPr txBox="1"/>
          <p:nvPr/>
        </p:nvSpPr>
        <p:spPr>
          <a:xfrm>
            <a:off x="339365" y="1219249"/>
            <a:ext cx="8456467" cy="4060723"/>
          </a:xfrm>
          <a:prstGeom prst="rect">
            <a:avLst/>
          </a:prstGeom>
          <a:noFill/>
          <a:ln cap="flat">
            <a:noFill/>
          </a:ln>
        </p:spPr>
        <p:txBody>
          <a:bodyPr vert="horz" wrap="square" lIns="0" tIns="13331" rIns="0" bIns="0" anchor="t" anchorCtr="0" compatLnSpc="1">
            <a:noAutofit/>
          </a:bodyPr>
          <a:lstStyle/>
          <a:p>
            <a:pPr marL="311150" marR="300990" indent="-285750">
              <a:buSzPct val="100000"/>
              <a:buFont typeface="Arial" pitchFamily="34"/>
              <a:buChar char="•"/>
              <a:tabLst>
                <a:tab pos="311152" algn="l"/>
                <a:tab pos="311782" algn="l"/>
              </a:tabLst>
              <a:defRPr sz="1800" b="0" i="0" u="none" strike="noStrike" kern="0" cap="none" spc="0" baseline="0">
                <a:solidFill>
                  <a:srgbClr val="000000"/>
                </a:solidFill>
                <a:uFillTx/>
              </a:defRPr>
            </a:pPr>
            <a:r>
              <a:rPr lang="en-US" sz="1400" b="1" i="0" u="none" strike="noStrike" kern="1200" cap="none" spc="-40" baseline="0">
                <a:solidFill>
                  <a:srgbClr val="000000"/>
                </a:solidFill>
                <a:uFillTx/>
                <a:latin typeface="Arial"/>
                <a:cs typeface="Arial"/>
              </a:rPr>
              <a:t>RIGHT </a:t>
            </a:r>
            <a:r>
              <a:rPr lang="en-US" sz="1400" b="1" i="0" u="none" strike="noStrike" kern="1200" cap="none" spc="-25" baseline="0">
                <a:solidFill>
                  <a:srgbClr val="000000"/>
                </a:solidFill>
                <a:uFillTx/>
                <a:latin typeface="Arial"/>
                <a:cs typeface="Arial"/>
              </a:rPr>
              <a:t>7:</a:t>
            </a:r>
            <a:r>
              <a:rPr lang="en-US" sz="1400" b="1" spc="-25">
                <a:solidFill>
                  <a:srgbClr val="000000"/>
                </a:solidFill>
                <a:latin typeface="Arial"/>
                <a:cs typeface="Arial"/>
              </a:rPr>
              <a:t>  </a:t>
            </a:r>
            <a:r>
              <a:rPr lang="en-US" sz="1400" b="1" i="0" u="none" strike="noStrike" kern="1200" cap="none" spc="-80" baseline="0">
                <a:solidFill>
                  <a:srgbClr val="000000"/>
                </a:solidFill>
                <a:uFillTx/>
                <a:latin typeface="Arial"/>
                <a:cs typeface="Arial"/>
              </a:rPr>
              <a:t>You </a:t>
            </a:r>
            <a:r>
              <a:rPr lang="en-US" sz="1400" b="1" i="0" u="none" strike="noStrike" kern="1200" cap="none" spc="-10" baseline="0">
                <a:solidFill>
                  <a:srgbClr val="000000"/>
                </a:solidFill>
                <a:uFillTx/>
                <a:latin typeface="Arial"/>
                <a:cs typeface="Arial"/>
              </a:rPr>
              <a:t>have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right </a:t>
            </a:r>
            <a:r>
              <a:rPr lang="en-US" sz="1400" b="1" i="0" u="none" strike="noStrike" kern="1200" cap="none" spc="0" baseline="0">
                <a:solidFill>
                  <a:srgbClr val="000000"/>
                </a:solidFill>
                <a:uFillTx/>
                <a:latin typeface="Arial"/>
                <a:cs typeface="Arial"/>
              </a:rPr>
              <a:t>to </a:t>
            </a:r>
            <a:r>
              <a:rPr lang="en-US" sz="1400" b="1" i="0" u="none" strike="noStrike" kern="1200" cap="none" spc="-5" baseline="0">
                <a:solidFill>
                  <a:srgbClr val="000000"/>
                </a:solidFill>
                <a:uFillTx/>
                <a:latin typeface="Arial"/>
                <a:cs typeface="Arial"/>
              </a:rPr>
              <a:t>report inadequate housing standards or </a:t>
            </a:r>
            <a:r>
              <a:rPr lang="en-US" sz="1400" b="1" i="0" u="none" strike="noStrike" kern="1200" cap="none" spc="0" baseline="0">
                <a:solidFill>
                  <a:srgbClr val="000000"/>
                </a:solidFill>
                <a:uFillTx/>
                <a:latin typeface="Arial"/>
                <a:cs typeface="Arial"/>
              </a:rPr>
              <a:t>deficits in </a:t>
            </a:r>
            <a:r>
              <a:rPr lang="en-US" sz="1400" b="1" i="0" u="none" strike="noStrike" kern="1200" cap="none" spc="-5" baseline="0">
                <a:solidFill>
                  <a:srgbClr val="000000"/>
                </a:solidFill>
                <a:uFillTx/>
                <a:latin typeface="Arial"/>
                <a:cs typeface="Arial"/>
              </a:rPr>
              <a:t>habitability of </a:t>
            </a:r>
            <a:r>
              <a:rPr lang="en-US" sz="1400" b="1" i="0" u="none" strike="noStrike" kern="1200" cap="none" spc="0" baseline="0">
                <a:solidFill>
                  <a:srgbClr val="000000"/>
                </a:solidFill>
                <a:uFillTx/>
                <a:latin typeface="Arial"/>
                <a:cs typeface="Arial"/>
              </a:rPr>
              <a:t>the</a:t>
            </a:r>
            <a:r>
              <a:rPr lang="en-US" sz="1400" b="1">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housing unit </a:t>
            </a:r>
            <a:r>
              <a:rPr lang="en-US" sz="1400" b="1" i="0" u="none" strike="noStrike" kern="1200" cap="none" spc="0" baseline="0">
                <a:solidFill>
                  <a:srgbClr val="000000"/>
                </a:solidFill>
                <a:uFillTx/>
                <a:latin typeface="Arial"/>
                <a:cs typeface="Arial"/>
              </a:rPr>
              <a:t>to the </a:t>
            </a:r>
            <a:r>
              <a:rPr lang="en-US" sz="1400" b="1" i="0" u="none" strike="noStrike" kern="1200" cap="none" spc="-5" baseline="0">
                <a:solidFill>
                  <a:srgbClr val="000000"/>
                </a:solidFill>
                <a:uFillTx/>
                <a:latin typeface="Arial"/>
                <a:cs typeface="Arial"/>
              </a:rPr>
              <a:t>Landlord, </a:t>
            </a:r>
            <a:r>
              <a:rPr lang="en-US" sz="1400" b="1" i="0" u="none" strike="noStrike" kern="1200" cap="none" spc="0" baseline="0">
                <a:solidFill>
                  <a:srgbClr val="000000"/>
                </a:solidFill>
                <a:uFillTx/>
                <a:latin typeface="Arial"/>
                <a:cs typeface="Arial"/>
              </a:rPr>
              <a:t>the chain </a:t>
            </a:r>
            <a:r>
              <a:rPr lang="en-US" sz="1400" b="1" i="0" u="none" strike="noStrike" kern="1200" cap="none" spc="-5" baseline="0">
                <a:solidFill>
                  <a:srgbClr val="000000"/>
                </a:solidFill>
                <a:uFillTx/>
                <a:latin typeface="Arial"/>
                <a:cs typeface="Arial"/>
              </a:rPr>
              <a:t>of command, and </a:t>
            </a:r>
            <a:r>
              <a:rPr lang="en-US" sz="1400" b="1" i="0" u="none" strike="noStrike" kern="1200" cap="none" spc="-10" baseline="0">
                <a:solidFill>
                  <a:srgbClr val="000000"/>
                </a:solidFill>
                <a:uFillTx/>
                <a:latin typeface="Arial"/>
                <a:cs typeface="Arial"/>
              </a:rPr>
              <a:t>Installation </a:t>
            </a:r>
            <a:r>
              <a:rPr lang="en-US" sz="1400" b="1" i="0" u="none" strike="noStrike" kern="1200" cap="none" spc="-5" baseline="0">
                <a:solidFill>
                  <a:srgbClr val="000000"/>
                </a:solidFill>
                <a:uFillTx/>
                <a:latin typeface="Arial"/>
                <a:cs typeface="Arial"/>
              </a:rPr>
              <a:t>housing office without </a:t>
            </a:r>
            <a:r>
              <a:rPr lang="en-US" sz="1400" b="1" i="0" u="none" strike="noStrike" kern="1200" cap="none" spc="0" baseline="0">
                <a:solidFill>
                  <a:srgbClr val="000000"/>
                </a:solidFill>
                <a:uFillTx/>
                <a:latin typeface="Arial"/>
                <a:cs typeface="Arial"/>
              </a:rPr>
              <a:t>fear </a:t>
            </a:r>
            <a:r>
              <a:rPr lang="en-US" sz="1400" b="1" i="0" u="none" strike="noStrike" kern="1200" cap="none" spc="-5" baseline="0">
                <a:solidFill>
                  <a:srgbClr val="000000"/>
                </a:solidFill>
                <a:uFillTx/>
                <a:latin typeface="Arial"/>
                <a:cs typeface="Arial"/>
              </a:rPr>
              <a:t>of</a:t>
            </a:r>
            <a:r>
              <a:rPr lang="en-US" sz="1400" b="1" spc="-5">
                <a:solidFill>
                  <a:srgbClr val="000000"/>
                </a:solidFill>
                <a:latin typeface="Arial"/>
                <a:cs typeface="Arial"/>
              </a:rPr>
              <a:t> </a:t>
            </a:r>
            <a:r>
              <a:rPr lang="en-US" sz="1400" b="1" i="0" u="none" strike="noStrike" kern="1200" cap="none" spc="0" baseline="0">
                <a:solidFill>
                  <a:srgbClr val="000000"/>
                </a:solidFill>
                <a:uFillTx/>
                <a:latin typeface="Arial"/>
                <a:cs typeface="Arial"/>
              </a:rPr>
              <a:t> reprisal</a:t>
            </a:r>
            <a:r>
              <a:rPr lang="en-US" sz="1400" b="1" i="0" u="none" strike="noStrike" kern="1200" cap="none" spc="-3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or</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retaliation.</a:t>
            </a:r>
            <a:endParaRPr lang="en-US" sz="1400" b="1" i="0" u="none" strike="noStrike" kern="1200" cap="none" spc="0" baseline="0">
              <a:solidFill>
                <a:srgbClr val="000000"/>
              </a:solidFill>
              <a:uFillTx/>
              <a:latin typeface="Arial"/>
              <a:cs typeface="Arial"/>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1400" b="1" i="0" u="none" strike="noStrike" kern="1200" cap="none" spc="0" baseline="0">
              <a:solidFill>
                <a:srgbClr val="000000"/>
              </a:solidFill>
              <a:uFillTx/>
              <a:latin typeface="Arial"/>
              <a:cs typeface="Arial"/>
            </a:endParaRPr>
          </a:p>
          <a:p>
            <a:pPr marL="311150" marR="66675" indent="-287020">
              <a:buSzPct val="100000"/>
              <a:buFont typeface="Arial" pitchFamily="34"/>
              <a:buChar char="•"/>
              <a:tabLst>
                <a:tab pos="311152" algn="l"/>
                <a:tab pos="311782" algn="l"/>
              </a:tabLst>
              <a:defRPr sz="1800" b="0" i="0" u="none" strike="noStrike" kern="0" cap="none" spc="0" baseline="0">
                <a:solidFill>
                  <a:srgbClr val="000000"/>
                </a:solidFill>
                <a:uFillTx/>
              </a:defRPr>
            </a:pPr>
            <a:r>
              <a:rPr lang="en-US" sz="1400" b="1" i="0" u="none" strike="noStrike" kern="1200" cap="none" spc="-40" baseline="0">
                <a:solidFill>
                  <a:srgbClr val="000000"/>
                </a:solidFill>
                <a:uFillTx/>
                <a:latin typeface="Arial"/>
                <a:cs typeface="Arial"/>
              </a:rPr>
              <a:t>RIGHT </a:t>
            </a:r>
            <a:r>
              <a:rPr lang="en-US" sz="1400" b="1" i="0" u="none" strike="noStrike" kern="1200" cap="none" spc="-25" baseline="0">
                <a:solidFill>
                  <a:srgbClr val="000000"/>
                </a:solidFill>
                <a:uFillTx/>
                <a:latin typeface="Arial"/>
                <a:cs typeface="Arial"/>
              </a:rPr>
              <a:t>8:</a:t>
            </a:r>
            <a:r>
              <a:rPr lang="en-US" sz="1400" b="1" spc="-25">
                <a:solidFill>
                  <a:srgbClr val="000000"/>
                </a:solidFill>
                <a:latin typeface="Arial"/>
                <a:cs typeface="Arial"/>
              </a:rPr>
              <a:t>  </a:t>
            </a:r>
            <a:r>
              <a:rPr lang="en-US" sz="1400" b="1" i="0" u="none" strike="noStrike" kern="1200" cap="none" spc="-80" baseline="0">
                <a:solidFill>
                  <a:srgbClr val="000000"/>
                </a:solidFill>
                <a:uFillTx/>
                <a:latin typeface="Arial"/>
                <a:cs typeface="Arial"/>
              </a:rPr>
              <a:t>You </a:t>
            </a:r>
            <a:r>
              <a:rPr lang="en-US" sz="1400" b="1" i="0" u="none" strike="noStrike" kern="1200" cap="none" spc="-10" baseline="0">
                <a:solidFill>
                  <a:srgbClr val="000000"/>
                </a:solidFill>
                <a:uFillTx/>
                <a:latin typeface="Arial"/>
                <a:cs typeface="Arial"/>
              </a:rPr>
              <a:t>have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right </a:t>
            </a:r>
            <a:r>
              <a:rPr lang="en-US" sz="1400" b="1" i="0" u="none" strike="noStrike" kern="1200" cap="none" spc="0" baseline="0">
                <a:solidFill>
                  <a:srgbClr val="000000"/>
                </a:solidFill>
                <a:uFillTx/>
                <a:latin typeface="Arial"/>
                <a:cs typeface="Arial"/>
              </a:rPr>
              <a:t>to access a military </a:t>
            </a:r>
            <a:r>
              <a:rPr lang="en-US" sz="1400" b="1" i="0" u="none" strike="noStrike" kern="1200" cap="none" spc="-5" baseline="0">
                <a:solidFill>
                  <a:srgbClr val="000000"/>
                </a:solidFill>
                <a:uFillTx/>
                <a:latin typeface="Arial"/>
                <a:cs typeface="Arial"/>
              </a:rPr>
              <a:t>tenant advocate or </a:t>
            </a:r>
            <a:r>
              <a:rPr lang="en-US" sz="1400" b="1" i="0" u="none" strike="noStrike" kern="1200" cap="none" spc="0" baseline="0">
                <a:solidFill>
                  <a:srgbClr val="000000"/>
                </a:solidFill>
                <a:uFillTx/>
                <a:latin typeface="Arial"/>
                <a:cs typeface="Arial"/>
              </a:rPr>
              <a:t>a military </a:t>
            </a:r>
            <a:r>
              <a:rPr lang="en-US" sz="1400" b="1" i="0" u="none" strike="noStrike" kern="1200" cap="none" spc="-5" baseline="0">
                <a:solidFill>
                  <a:srgbClr val="000000"/>
                </a:solidFill>
                <a:uFillTx/>
                <a:latin typeface="Arial"/>
                <a:cs typeface="Arial"/>
              </a:rPr>
              <a:t>legal </a:t>
            </a:r>
            <a:r>
              <a:rPr lang="en-US" sz="1400" b="1" i="0" u="none" strike="noStrike" kern="1200" cap="none" spc="0" baseline="0">
                <a:solidFill>
                  <a:srgbClr val="000000"/>
                </a:solidFill>
                <a:uFillTx/>
                <a:latin typeface="Arial"/>
                <a:cs typeface="Arial"/>
              </a:rPr>
              <a:t>assistance</a:t>
            </a:r>
            <a:r>
              <a:rPr lang="en-US" sz="1400" b="1">
                <a:solidFill>
                  <a:srgbClr val="000000"/>
                </a:solidFill>
                <a:latin typeface="Arial"/>
                <a:cs typeface="Arial"/>
              </a:rPr>
              <a:t> </a:t>
            </a:r>
            <a:r>
              <a:rPr lang="en-US" sz="1400" b="1" i="0" u="none" strike="noStrike" kern="1200" cap="none" spc="5" baseline="0">
                <a:solidFill>
                  <a:srgbClr val="000000"/>
                </a:solidFill>
                <a:uFillTx/>
                <a:latin typeface="Arial"/>
                <a:cs typeface="Arial"/>
              </a:rPr>
              <a:t> </a:t>
            </a:r>
            <a:r>
              <a:rPr lang="en-US" sz="1400" b="1" i="0" u="none" strike="noStrike" kern="1200" cap="none" spc="-30" baseline="0">
                <a:solidFill>
                  <a:srgbClr val="000000"/>
                </a:solidFill>
                <a:uFillTx/>
                <a:latin typeface="Arial"/>
                <a:cs typeface="Arial"/>
              </a:rPr>
              <a:t>attorney,</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through</a:t>
            </a:r>
            <a:r>
              <a:rPr lang="en-US" sz="1400" b="1" i="0" u="none" strike="noStrike" kern="1200" cap="none" spc="-4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8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AHO </a:t>
            </a:r>
            <a:r>
              <a:rPr lang="en-US" sz="1400" b="1" i="0" u="none" strike="noStrike" kern="1200" cap="none" spc="0" baseline="0">
                <a:solidFill>
                  <a:srgbClr val="000000"/>
                </a:solidFill>
                <a:uFillTx/>
                <a:latin typeface="Arial"/>
                <a:cs typeface="Arial"/>
              </a:rPr>
              <a:t>to</a:t>
            </a:r>
            <a:r>
              <a:rPr lang="en-US" sz="1400" b="1" i="0" u="none" strike="noStrike" kern="1200" cap="none" spc="-1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assist</a:t>
            </a:r>
            <a:r>
              <a:rPr lang="en-US" sz="1400" b="1" i="0" u="none" strike="noStrike" kern="1200" cap="none" spc="-2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in the</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preparation</a:t>
            </a:r>
            <a:r>
              <a:rPr lang="en-US" sz="1400" b="1" i="0" u="none" strike="noStrike" kern="1200" cap="none" spc="-3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of </a:t>
            </a:r>
            <a:r>
              <a:rPr lang="en-US" sz="1400" b="1" i="0" u="none" strike="noStrike" kern="1200" cap="none" spc="0" baseline="0">
                <a:solidFill>
                  <a:srgbClr val="000000"/>
                </a:solidFill>
                <a:uFillTx/>
                <a:latin typeface="Arial"/>
                <a:cs typeface="Arial"/>
              </a:rPr>
              <a:t>requests</a:t>
            </a:r>
            <a:r>
              <a:rPr lang="en-US" sz="1400" b="1" i="0" u="none" strike="noStrike" kern="1200" cap="none" spc="-4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to</a:t>
            </a:r>
            <a:r>
              <a:rPr lang="en-US" sz="1400" b="1" i="0" u="none" strike="noStrike" kern="1200" cap="none" spc="-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initiate</a:t>
            </a:r>
            <a:r>
              <a:rPr lang="en-US" sz="1400" b="1" i="0" u="none" strike="noStrike" kern="1200" cap="none" spc="-2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 dispute</a:t>
            </a:r>
            <a:r>
              <a:rPr lang="en-US" sz="1400" b="1" i="0" u="none" strike="noStrike" kern="1200" cap="none" spc="-4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resolution.</a:t>
            </a:r>
            <a:r>
              <a:rPr lang="en-US" sz="1400" b="1" i="0" u="none" strike="noStrike" kern="1200" cap="none" spc="-5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This</a:t>
            </a:r>
            <a:r>
              <a:rPr lang="en-US" sz="1400" b="1" spc="-5">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includes</a:t>
            </a:r>
            <a:r>
              <a:rPr lang="en-US" sz="1400" b="1" i="0" u="none" strike="noStrike" kern="1200" cap="none" spc="0" baseline="0">
                <a:solidFill>
                  <a:srgbClr val="000000"/>
                </a:solidFill>
                <a:uFillTx/>
                <a:latin typeface="Arial"/>
                <a:cs typeface="Arial"/>
              </a:rPr>
              <a:t> the ability to </a:t>
            </a:r>
            <a:r>
              <a:rPr lang="en-US" sz="1400" b="1" i="0" u="none" strike="noStrike" kern="1200" cap="none" spc="-5" baseline="0">
                <a:solidFill>
                  <a:srgbClr val="000000"/>
                </a:solidFill>
                <a:uFillTx/>
                <a:latin typeface="Arial"/>
                <a:cs typeface="Arial"/>
              </a:rPr>
              <a:t>submit </a:t>
            </a:r>
            <a:r>
              <a:rPr lang="en-US" sz="1400" b="1" i="0" u="none" strike="noStrike" kern="1200" cap="none" spc="0" baseline="0">
                <a:solidFill>
                  <a:srgbClr val="000000"/>
                </a:solidFill>
                <a:uFillTx/>
                <a:latin typeface="Arial"/>
                <a:cs typeface="Arial"/>
              </a:rPr>
              <a:t>a </a:t>
            </a:r>
            <a:r>
              <a:rPr lang="en-US" sz="1400" b="1" i="0" u="none" strike="noStrike" kern="1200" cap="none" spc="-5" baseline="0">
                <a:solidFill>
                  <a:srgbClr val="000000"/>
                </a:solidFill>
                <a:uFillTx/>
                <a:latin typeface="Arial"/>
                <a:cs typeface="Arial"/>
              </a:rPr>
              <a:t>request </a:t>
            </a:r>
            <a:r>
              <a:rPr lang="en-US" sz="1400" b="1" i="0" u="none" strike="noStrike" kern="1200" cap="none" spc="0" baseline="0">
                <a:solidFill>
                  <a:srgbClr val="000000"/>
                </a:solidFill>
                <a:uFillTx/>
                <a:latin typeface="Arial"/>
                <a:cs typeface="Arial"/>
              </a:rPr>
              <a:t>to </a:t>
            </a:r>
            <a:r>
              <a:rPr lang="en-US" sz="1400" b="1" i="0" u="none" strike="noStrike" kern="1200" cap="none" spc="-5" baseline="0">
                <a:solidFill>
                  <a:srgbClr val="000000"/>
                </a:solidFill>
                <a:uFillTx/>
                <a:latin typeface="Arial"/>
                <a:cs typeface="Arial"/>
              </a:rPr>
              <a:t>withhold </a:t>
            </a:r>
            <a:r>
              <a:rPr lang="en-US" sz="1400" b="1" i="0" u="none" strike="noStrike" kern="1200" cap="none" spc="-10" baseline="0">
                <a:solidFill>
                  <a:srgbClr val="000000"/>
                </a:solidFill>
                <a:uFillTx/>
                <a:latin typeface="Arial"/>
                <a:cs typeface="Arial"/>
              </a:rPr>
              <a:t>payments </a:t>
            </a:r>
            <a:r>
              <a:rPr lang="en-US" sz="1400" b="1" i="0" u="none" strike="noStrike" kern="1200" cap="none" spc="-5" baseline="0">
                <a:solidFill>
                  <a:srgbClr val="000000"/>
                </a:solidFill>
                <a:uFillTx/>
                <a:latin typeface="Arial"/>
                <a:cs typeface="Arial"/>
              </a:rPr>
              <a:t>during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formal </a:t>
            </a:r>
            <a:r>
              <a:rPr lang="en-US" sz="1400" b="1" i="0" u="none" strike="noStrike" kern="1200" cap="none" spc="0" baseline="0">
                <a:solidFill>
                  <a:srgbClr val="000000"/>
                </a:solidFill>
                <a:uFillTx/>
                <a:latin typeface="Arial"/>
                <a:cs typeface="Arial"/>
              </a:rPr>
              <a:t>dispute resolution</a:t>
            </a:r>
            <a:r>
              <a:rPr lang="en-US" sz="1400" b="1">
                <a:solidFill>
                  <a:srgbClr val="000000"/>
                </a:solidFill>
                <a:latin typeface="Arial"/>
                <a:cs typeface="Arial"/>
              </a:rPr>
              <a:t> </a:t>
            </a:r>
            <a:r>
              <a:rPr lang="en-US" sz="1400" b="1" i="0" u="none" strike="noStrike" kern="1200" cap="none" spc="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process.</a:t>
            </a:r>
          </a:p>
          <a:p>
            <a:pPr marL="313690" marR="32385">
              <a:spcBef>
                <a:spcPts val="600"/>
              </a:spcBef>
              <a:buSzPct val="100000"/>
              <a:tabLst>
                <a:tab pos="588645" algn="l"/>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Courier New"/>
                <a:cs typeface="Courier New"/>
              </a:rPr>
              <a:t>o	</a:t>
            </a:r>
            <a:r>
              <a:rPr lang="en-US" sz="1400" b="1" i="0" u="none" strike="noStrike" kern="1200" cap="none" spc="-50" baseline="0">
                <a:solidFill>
                  <a:srgbClr val="000000"/>
                </a:solidFill>
                <a:uFillTx/>
                <a:latin typeface="Arial"/>
                <a:cs typeface="Arial"/>
              </a:rPr>
              <a:t>Tenants </a:t>
            </a:r>
            <a:r>
              <a:rPr lang="en-US" sz="1400" b="1" i="0" u="none" strike="noStrike" kern="1200" cap="none" spc="0" baseline="0">
                <a:solidFill>
                  <a:srgbClr val="000000"/>
                </a:solidFill>
                <a:uFillTx/>
                <a:latin typeface="Arial"/>
                <a:cs typeface="Arial"/>
              </a:rPr>
              <a:t>are </a:t>
            </a:r>
            <a:r>
              <a:rPr lang="en-US" sz="1400" b="1" i="0" u="none" strike="noStrike" kern="1200" cap="none" spc="-5" baseline="0">
                <a:solidFill>
                  <a:srgbClr val="000000"/>
                </a:solidFill>
                <a:uFillTx/>
                <a:latin typeface="Arial"/>
                <a:cs typeface="Arial"/>
              </a:rPr>
              <a:t>required </a:t>
            </a:r>
            <a:r>
              <a:rPr lang="en-US" sz="1400" b="1" i="0" u="none" strike="noStrike" kern="1200" cap="none" spc="0" baseline="0">
                <a:solidFill>
                  <a:srgbClr val="000000"/>
                </a:solidFill>
                <a:uFillTx/>
                <a:latin typeface="Arial"/>
                <a:cs typeface="Arial"/>
              </a:rPr>
              <a:t>to </a:t>
            </a:r>
            <a:r>
              <a:rPr lang="en-US" sz="1400" b="1" i="0" u="none" strike="noStrike" kern="1200" cap="none" spc="-5" baseline="0">
                <a:solidFill>
                  <a:srgbClr val="000000"/>
                </a:solidFill>
                <a:uFillTx/>
                <a:latin typeface="Arial"/>
                <a:cs typeface="Arial"/>
              </a:rPr>
              <a:t>attempt </a:t>
            </a:r>
            <a:r>
              <a:rPr lang="en-US" sz="1400" b="1" i="0" u="none" strike="noStrike" kern="1200" cap="none" spc="0" baseline="0">
                <a:solidFill>
                  <a:srgbClr val="000000"/>
                </a:solidFill>
                <a:uFillTx/>
                <a:latin typeface="Arial"/>
                <a:cs typeface="Arial"/>
              </a:rPr>
              <a:t>to </a:t>
            </a:r>
            <a:r>
              <a:rPr lang="en-US" sz="1400" b="1" i="0" u="none" strike="noStrike" kern="1200" cap="none" spc="-5" baseline="0">
                <a:solidFill>
                  <a:srgbClr val="000000"/>
                </a:solidFill>
                <a:uFillTx/>
                <a:latin typeface="Arial"/>
                <a:cs typeface="Arial"/>
              </a:rPr>
              <a:t>resolve </a:t>
            </a:r>
            <a:r>
              <a:rPr lang="en-US" sz="1400" b="1" i="0" u="none" strike="noStrike" kern="1200" cap="none" spc="0" baseline="0">
                <a:solidFill>
                  <a:srgbClr val="000000"/>
                </a:solidFill>
                <a:uFillTx/>
                <a:latin typeface="Arial"/>
                <a:cs typeface="Arial"/>
              </a:rPr>
              <a:t>disputes </a:t>
            </a:r>
            <a:r>
              <a:rPr lang="en-US" sz="1400" b="1" i="0" u="none" strike="noStrike" kern="1200" cap="none" spc="-5" baseline="0">
                <a:solidFill>
                  <a:srgbClr val="000000"/>
                </a:solidFill>
                <a:uFillTx/>
                <a:latin typeface="Arial"/>
                <a:cs typeface="Arial"/>
              </a:rPr>
              <a:t>informally either through an</a:t>
            </a:r>
            <a:r>
              <a:rPr lang="en-US" sz="1400" b="1" i="0" u="none" strike="noStrike" kern="1200" cap="none" spc="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informal </a:t>
            </a:r>
            <a:r>
              <a:rPr lang="en-US" sz="1400" b="1" i="0" u="none" strike="noStrike" kern="1200" cap="none" spc="0" baseline="0">
                <a:solidFill>
                  <a:srgbClr val="000000"/>
                </a:solidFill>
                <a:uFillTx/>
                <a:latin typeface="Arial"/>
                <a:cs typeface="Arial"/>
              </a:rPr>
              <a:t>dispute</a:t>
            </a:r>
            <a:r>
              <a:rPr lang="en-US" sz="1400" b="1">
                <a:solidFill>
                  <a:srgbClr val="000000"/>
                </a:solidFill>
                <a:latin typeface="Arial"/>
                <a:cs typeface="Arial"/>
              </a:rPr>
              <a:t> </a:t>
            </a:r>
            <a:r>
              <a:rPr lang="en-US" sz="1400" b="1" i="0" u="none" strike="noStrike" kern="1200" cap="none" spc="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resolution</a:t>
            </a:r>
            <a:r>
              <a:rPr lang="en-US" sz="1400" b="1" i="0" u="none" strike="noStrike" kern="1200" cap="none" spc="-5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process</a:t>
            </a:r>
            <a:r>
              <a:rPr lang="en-US" sz="1400" b="1" i="0" u="none" strike="noStrike" kern="1200" cap="none" spc="-3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or</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as</a:t>
            </a:r>
            <a:r>
              <a:rPr lang="en-US" sz="1400" b="1" i="0" u="none" strike="noStrike" kern="1200" cap="none" spc="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identified</a:t>
            </a:r>
            <a:r>
              <a:rPr lang="en-US" sz="1400" b="1" i="0" u="none" strike="noStrike" kern="1200" cap="none" spc="-4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in</a:t>
            </a:r>
            <a:r>
              <a:rPr lang="en-US" sz="1400" b="1" i="0" u="none" strike="noStrike" kern="1200" cap="none" spc="-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3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tenant</a:t>
            </a:r>
            <a:r>
              <a:rPr lang="en-US" sz="1400" b="1" i="0" u="none" strike="noStrike" kern="1200" cap="none" spc="-3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lease.</a:t>
            </a:r>
            <a:r>
              <a:rPr lang="en-US" sz="1400" b="1" i="0" u="none" strike="noStrike" kern="1200" cap="none" spc="5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If</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dispute</a:t>
            </a:r>
            <a:r>
              <a:rPr lang="en-US" sz="1400" b="1" i="0" u="none" strike="noStrike" kern="1200" cap="none" spc="36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cannot</a:t>
            </a:r>
            <a:r>
              <a:rPr lang="en-US" sz="1400" b="1" i="0" u="none" strike="noStrike" kern="1200" cap="none" spc="-5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be resolved</a:t>
            </a:r>
            <a:r>
              <a:rPr lang="en-US" sz="1400" b="1" i="0" u="none" strike="noStrike" kern="1200" cap="none" spc="-5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informally</a:t>
            </a:r>
            <a:r>
              <a:rPr lang="en-US" sz="1400" b="1">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tenant</a:t>
            </a:r>
            <a:r>
              <a:rPr lang="en-US" sz="1400" b="1" i="0" u="none" strike="noStrike" kern="1200" cap="none" spc="-3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may</a:t>
            </a:r>
            <a:r>
              <a:rPr lang="en-US" sz="1400" b="1" i="0" u="none" strike="noStrike" kern="1200" cap="none" spc="-3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then</a:t>
            </a:r>
            <a:r>
              <a:rPr lang="en-US" sz="1400" b="1" i="0" u="none" strike="noStrike" kern="1200" cap="none" spc="-2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file</a:t>
            </a:r>
            <a:r>
              <a:rPr lang="en-US" sz="1400" b="1" i="0" u="none" strike="noStrike" kern="1200" cap="none" spc="-2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request</a:t>
            </a:r>
            <a:r>
              <a:rPr lang="en-US" sz="1400" b="1" i="0" u="none" strike="noStrike" kern="1200" cap="none" spc="-3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for</a:t>
            </a:r>
            <a:r>
              <a:rPr lang="en-US" sz="1400" b="1" i="0" u="none" strike="noStrike" kern="1200" cap="none" spc="-3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formal</a:t>
            </a:r>
            <a:r>
              <a:rPr lang="en-US" sz="1400" b="1" i="0" u="none" strike="noStrike" kern="1200" cap="none" spc="-2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dispute</a:t>
            </a:r>
            <a:r>
              <a:rPr lang="en-US" sz="1400" b="1" i="0" u="none" strike="noStrike" kern="1200" cap="none" spc="35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resolution</a:t>
            </a:r>
            <a:r>
              <a:rPr lang="en-US" sz="1400" b="1" spc="-5">
                <a:solidFill>
                  <a:srgbClr val="000000"/>
                </a:solidFill>
                <a:latin typeface="Arial"/>
                <a:cs typeface="Arial"/>
              </a:rPr>
              <a:t>.</a:t>
            </a:r>
            <a:endParaRPr lang="en-US" sz="1400" b="1" i="0" u="none" strike="noStrike" kern="1200" cap="none" spc="0" baseline="0">
              <a:solidFill>
                <a:srgbClr val="000000"/>
              </a:solidFill>
              <a:uFillTx/>
              <a:latin typeface="Arial"/>
              <a:cs typeface="Arial"/>
            </a:endParaRPr>
          </a:p>
          <a:p>
            <a:pPr marL="298450" marR="138430" indent="-287020">
              <a:spcBef>
                <a:spcPts val="1155"/>
              </a:spcBef>
              <a:buSzPct val="100000"/>
              <a:buFont typeface="Arial" pitchFamily="34"/>
              <a:buChar char="•"/>
              <a:tabLst>
                <a:tab pos="299081" algn="l"/>
                <a:tab pos="299711" algn="l"/>
              </a:tabLst>
              <a:defRPr sz="1800" b="0" i="0" u="none" strike="noStrike" kern="0" cap="none" spc="0" baseline="0">
                <a:solidFill>
                  <a:srgbClr val="000000"/>
                </a:solidFill>
                <a:uFillTx/>
              </a:defRPr>
            </a:pPr>
            <a:r>
              <a:rPr lang="en-US" sz="1400" b="1" i="0" u="none" strike="noStrike" kern="1200" cap="none" spc="-5" baseline="0">
                <a:solidFill>
                  <a:srgbClr val="000000"/>
                </a:solidFill>
                <a:uFillTx/>
                <a:latin typeface="Arial"/>
                <a:cs typeface="Arial"/>
              </a:rPr>
              <a:t>RIGHT 9:</a:t>
            </a:r>
            <a:r>
              <a:rPr lang="en-US" sz="1400" b="1">
                <a:solidFill>
                  <a:srgbClr val="000000"/>
                </a:solidFill>
                <a:latin typeface="Arial"/>
                <a:cs typeface="Arial"/>
              </a:rPr>
              <a:t>  </a:t>
            </a:r>
            <a:r>
              <a:rPr lang="en-US" sz="1400" b="1" i="0" u="none" strike="noStrike" kern="1200" cap="none" spc="-5" baseline="0">
                <a:solidFill>
                  <a:srgbClr val="000000"/>
                </a:solidFill>
                <a:uFillTx/>
                <a:latin typeface="Arial"/>
                <a:cs typeface="Arial"/>
              </a:rPr>
              <a:t>The right </a:t>
            </a:r>
            <a:r>
              <a:rPr lang="en-US" sz="1400" b="1" i="0" u="none" strike="noStrike" kern="1200" cap="none" spc="0" baseline="0">
                <a:solidFill>
                  <a:srgbClr val="000000"/>
                </a:solidFill>
                <a:uFillTx/>
                <a:latin typeface="Arial"/>
                <a:cs typeface="Arial"/>
              </a:rPr>
              <a:t>to </a:t>
            </a:r>
            <a:r>
              <a:rPr lang="en-US" sz="1400" b="1" i="0" u="none" strike="noStrike" kern="1200" cap="none" spc="-5" baseline="0">
                <a:solidFill>
                  <a:srgbClr val="000000"/>
                </a:solidFill>
                <a:uFillTx/>
                <a:latin typeface="Arial"/>
                <a:cs typeface="Arial"/>
              </a:rPr>
              <a:t>receive property management services provided by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Landlord </a:t>
            </a:r>
            <a:r>
              <a:rPr lang="en-US" sz="1400" b="1" i="0" u="none" strike="noStrike" kern="1200" cap="none" spc="0" baseline="0">
                <a:solidFill>
                  <a:srgbClr val="000000"/>
                </a:solidFill>
                <a:uFillTx/>
                <a:latin typeface="Arial"/>
                <a:cs typeface="Arial"/>
              </a:rPr>
              <a:t>that </a:t>
            </a:r>
            <a:r>
              <a:rPr lang="en-US" sz="1400" b="1" i="0" u="none" strike="noStrike" kern="1200" cap="none" spc="-5" baseline="0">
                <a:solidFill>
                  <a:srgbClr val="000000"/>
                </a:solidFill>
                <a:uFillTx/>
                <a:latin typeface="Arial"/>
                <a:cs typeface="Arial"/>
              </a:rPr>
              <a:t>meet or</a:t>
            </a:r>
            <a:r>
              <a:rPr lang="en-US" sz="1400" b="1" spc="-5">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exceed </a:t>
            </a:r>
            <a:r>
              <a:rPr lang="en-US" sz="1400" b="1" i="0" u="none" strike="noStrike" kern="1200" cap="none" spc="0" baseline="0">
                <a:solidFill>
                  <a:srgbClr val="000000"/>
                </a:solidFill>
                <a:uFillTx/>
                <a:latin typeface="Arial"/>
                <a:cs typeface="Arial"/>
              </a:rPr>
              <a:t>industry </a:t>
            </a:r>
            <a:r>
              <a:rPr lang="en-US" sz="1400" b="1" i="0" u="none" strike="noStrike" kern="1200" cap="none" spc="-5" baseline="0">
                <a:solidFill>
                  <a:srgbClr val="000000"/>
                </a:solidFill>
                <a:uFillTx/>
                <a:latin typeface="Arial"/>
                <a:cs typeface="Arial"/>
              </a:rPr>
              <a:t>standards and </a:t>
            </a:r>
            <a:r>
              <a:rPr lang="en-US" sz="1400" b="1" i="0" u="none" strike="noStrike" kern="1200" cap="none" spc="0" baseline="0">
                <a:solidFill>
                  <a:srgbClr val="000000"/>
                </a:solidFill>
                <a:uFillTx/>
                <a:latin typeface="Arial"/>
                <a:cs typeface="Arial"/>
              </a:rPr>
              <a:t>that are </a:t>
            </a:r>
            <a:r>
              <a:rPr lang="en-US" sz="1400" b="1" i="0" u="none" strike="noStrike" kern="1200" cap="none" spc="-5" baseline="0">
                <a:solidFill>
                  <a:srgbClr val="000000"/>
                </a:solidFill>
                <a:uFillTx/>
                <a:latin typeface="Arial"/>
                <a:cs typeface="Arial"/>
              </a:rPr>
              <a:t>performed by professionally and appropriately trained</a:t>
            </a:r>
            <a:r>
              <a:rPr lang="en-US" sz="1400" b="1" spc="-5">
                <a:solidFill>
                  <a:srgbClr val="000000"/>
                </a:solidFill>
                <a:latin typeface="Arial"/>
                <a:cs typeface="Arial"/>
              </a:rPr>
              <a:t> </a:t>
            </a:r>
            <a:r>
              <a:rPr lang="en-US" sz="1400" b="1" i="0" u="none" strike="noStrike" kern="1200" cap="none" spc="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responsive</a:t>
            </a:r>
            <a:r>
              <a:rPr lang="en-US" sz="1400" b="1" i="0" u="none" strike="noStrike" kern="1200" cap="none" spc="-3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and</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courteous</a:t>
            </a:r>
            <a:r>
              <a:rPr lang="en-US" sz="1400" b="1" i="0" u="none" strike="noStrike" kern="1200" cap="none" spc="-3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customer</a:t>
            </a:r>
            <a:r>
              <a:rPr lang="en-US" sz="1400" b="1" i="0" u="none" strike="noStrike" kern="1200" cap="none" spc="-4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service</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and</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maintenance</a:t>
            </a:r>
            <a:r>
              <a:rPr lang="en-US" sz="1400" b="1" i="0" u="none" strike="noStrike" kern="1200" cap="none" spc="-4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staff.</a:t>
            </a:r>
          </a:p>
          <a:p>
            <a:pPr marL="297180" marR="138430" indent="-285750">
              <a:spcBef>
                <a:spcPts val="1155"/>
              </a:spcBef>
              <a:buSzPct val="100000"/>
              <a:buFont typeface="Arial" pitchFamily="34"/>
              <a:buChar char="•"/>
              <a:tabLst>
                <a:tab pos="299081" algn="l"/>
                <a:tab pos="299711" algn="l"/>
              </a:tabLst>
              <a:defRPr sz="1800" b="0" i="0" u="none" strike="noStrike" kern="0" cap="none" spc="0" baseline="0">
                <a:solidFill>
                  <a:srgbClr val="000000"/>
                </a:solidFill>
                <a:uFillTx/>
              </a:defRPr>
            </a:pPr>
            <a:r>
              <a:rPr lang="en-US" sz="1400" b="1" i="0" u="none" strike="noStrike" kern="0" cap="none" spc="-5" baseline="0">
                <a:solidFill>
                  <a:srgbClr val="000000"/>
                </a:solidFill>
                <a:uFillTx/>
                <a:latin typeface="Arial"/>
                <a:cs typeface="Arial"/>
              </a:rPr>
              <a:t>RIGHT 10:</a:t>
            </a:r>
            <a:r>
              <a:rPr lang="en-US" sz="1400" b="1" kern="0">
                <a:solidFill>
                  <a:srgbClr val="000000"/>
                </a:solidFill>
                <a:latin typeface="Arial"/>
                <a:cs typeface="Arial"/>
              </a:rPr>
              <a:t>  </a:t>
            </a:r>
            <a:r>
              <a:rPr lang="en-US" sz="1400" b="1" i="0" u="none" strike="noStrike" kern="0" cap="none" spc="-50" baseline="0">
                <a:solidFill>
                  <a:srgbClr val="000000"/>
                </a:solidFill>
                <a:uFillTx/>
                <a:latin typeface="Arial"/>
                <a:cs typeface="Arial"/>
              </a:rPr>
              <a:t>You </a:t>
            </a:r>
            <a:r>
              <a:rPr lang="en-US" sz="1400" b="1" i="0" u="none" strike="noStrike" kern="0" cap="none" spc="-10" baseline="0">
                <a:solidFill>
                  <a:srgbClr val="000000"/>
                </a:solidFill>
                <a:uFillTx/>
                <a:latin typeface="Arial"/>
                <a:cs typeface="Arial"/>
              </a:rPr>
              <a:t>have </a:t>
            </a:r>
            <a:r>
              <a:rPr lang="en-US" sz="1400" b="1" i="0" u="none" strike="noStrike" kern="0" cap="none" spc="0" baseline="0">
                <a:solidFill>
                  <a:srgbClr val="000000"/>
                </a:solidFill>
                <a:uFillTx/>
                <a:latin typeface="Arial"/>
                <a:cs typeface="Arial"/>
              </a:rPr>
              <a:t>the </a:t>
            </a:r>
            <a:r>
              <a:rPr lang="en-US" sz="1400" b="1" i="0" u="none" strike="noStrike" kern="0" cap="none" spc="-5" baseline="0">
                <a:solidFill>
                  <a:srgbClr val="000000"/>
                </a:solidFill>
                <a:uFillTx/>
                <a:latin typeface="Arial"/>
                <a:cs typeface="Arial"/>
              </a:rPr>
              <a:t>right </a:t>
            </a:r>
            <a:r>
              <a:rPr lang="en-US" sz="1400" b="1" i="0" u="none" strike="noStrike" kern="0" cap="none" spc="0" baseline="0">
                <a:solidFill>
                  <a:srgbClr val="000000"/>
                </a:solidFill>
                <a:uFillTx/>
                <a:latin typeface="Arial"/>
                <a:cs typeface="Arial"/>
              </a:rPr>
              <a:t>to </a:t>
            </a:r>
            <a:r>
              <a:rPr lang="en-US" sz="1400" b="1" i="0" u="none" strike="noStrike" kern="0" cap="none" spc="-10" baseline="0">
                <a:solidFill>
                  <a:srgbClr val="000000"/>
                </a:solidFill>
                <a:uFillTx/>
                <a:latin typeface="Arial"/>
                <a:cs typeface="Arial"/>
              </a:rPr>
              <a:t>have </a:t>
            </a:r>
            <a:r>
              <a:rPr lang="en-US" sz="1400" b="1" i="0" u="none" strike="noStrike" kern="0" cap="none" spc="-5" baseline="0">
                <a:solidFill>
                  <a:srgbClr val="000000"/>
                </a:solidFill>
                <a:uFillTx/>
                <a:latin typeface="Arial"/>
                <a:cs typeface="Arial"/>
              </a:rPr>
              <a:t>multiple, convenient methods </a:t>
            </a:r>
            <a:r>
              <a:rPr lang="en-US" sz="1400" b="1" i="0" u="none" strike="noStrike" kern="0" cap="none" spc="0" baseline="0">
                <a:solidFill>
                  <a:srgbClr val="000000"/>
                </a:solidFill>
                <a:uFillTx/>
                <a:latin typeface="Arial"/>
                <a:cs typeface="Arial"/>
              </a:rPr>
              <a:t>to </a:t>
            </a:r>
            <a:r>
              <a:rPr lang="en-US" sz="1400" b="1" i="0" u="none" strike="noStrike" kern="0" cap="none" spc="-5" baseline="0">
                <a:solidFill>
                  <a:srgbClr val="000000"/>
                </a:solidFill>
                <a:uFillTx/>
                <a:latin typeface="Arial"/>
                <a:cs typeface="Arial"/>
              </a:rPr>
              <a:t>communicate </a:t>
            </a:r>
            <a:r>
              <a:rPr lang="en-US" sz="1400" b="1" i="0" u="none" strike="noStrike" kern="0" cap="none" spc="0" baseline="0">
                <a:solidFill>
                  <a:srgbClr val="000000"/>
                </a:solidFill>
                <a:uFillTx/>
                <a:latin typeface="Arial"/>
                <a:cs typeface="Arial"/>
              </a:rPr>
              <a:t>directly </a:t>
            </a:r>
            <a:r>
              <a:rPr lang="en-US" sz="1400" b="1" i="0" u="none" strike="noStrike" kern="0" cap="none" spc="-5" baseline="0">
                <a:solidFill>
                  <a:srgbClr val="000000"/>
                </a:solidFill>
                <a:uFillTx/>
                <a:latin typeface="Arial"/>
                <a:cs typeface="Arial"/>
              </a:rPr>
              <a:t>with </a:t>
            </a:r>
            <a:r>
              <a:rPr lang="en-US" sz="1400" b="1" i="0" u="none" strike="noStrike" kern="0" cap="none" spc="0" baseline="0">
                <a:solidFill>
                  <a:srgbClr val="000000"/>
                </a:solidFill>
                <a:uFillTx/>
                <a:latin typeface="Arial"/>
                <a:cs typeface="Arial"/>
              </a:rPr>
              <a:t>the</a:t>
            </a:r>
            <a:r>
              <a:rPr lang="en-US" sz="1400" b="1" kern="0">
                <a:solidFill>
                  <a:srgbClr val="000000"/>
                </a:solidFill>
                <a:latin typeface="Arial"/>
                <a:cs typeface="Arial"/>
              </a:rPr>
              <a:t> </a:t>
            </a:r>
            <a:r>
              <a:rPr lang="en-US" sz="1400" b="1" i="0" u="none" strike="noStrike" kern="0" cap="none" spc="5" baseline="0">
                <a:solidFill>
                  <a:srgbClr val="000000"/>
                </a:solidFill>
                <a:uFillTx/>
                <a:latin typeface="Arial"/>
                <a:cs typeface="Arial"/>
              </a:rPr>
              <a:t> </a:t>
            </a:r>
            <a:r>
              <a:rPr lang="en-US" sz="1400" b="1" i="0" u="none" strike="noStrike" kern="0" cap="none" spc="-5" baseline="0">
                <a:solidFill>
                  <a:srgbClr val="000000"/>
                </a:solidFill>
                <a:uFillTx/>
                <a:latin typeface="Arial"/>
                <a:cs typeface="Arial"/>
              </a:rPr>
              <a:t>Landlord maintenance staff, and </a:t>
            </a:r>
            <a:r>
              <a:rPr lang="en-US" sz="1400" b="1" i="0" u="none" strike="noStrike" kern="0" cap="none" spc="0" baseline="0">
                <a:solidFill>
                  <a:srgbClr val="000000"/>
                </a:solidFill>
                <a:uFillTx/>
                <a:latin typeface="Arial"/>
                <a:cs typeface="Arial"/>
              </a:rPr>
              <a:t>to </a:t>
            </a:r>
            <a:r>
              <a:rPr lang="en-US" sz="1400" b="1" i="0" u="none" strike="noStrike" kern="0" cap="none" spc="-5" baseline="0">
                <a:solidFill>
                  <a:srgbClr val="000000"/>
                </a:solidFill>
                <a:uFillTx/>
                <a:latin typeface="Arial"/>
                <a:cs typeface="Arial"/>
              </a:rPr>
              <a:t>receive consistent, </a:t>
            </a:r>
            <a:r>
              <a:rPr lang="en-US" sz="1400" b="1" i="0" u="none" strike="noStrike" kern="0" cap="none" spc="0" baseline="0">
                <a:solidFill>
                  <a:srgbClr val="000000"/>
                </a:solidFill>
                <a:uFillTx/>
                <a:latin typeface="Arial"/>
                <a:cs typeface="Arial"/>
              </a:rPr>
              <a:t>honest, </a:t>
            </a:r>
            <a:r>
              <a:rPr lang="en-US" sz="1400" b="1" i="0" u="none" strike="noStrike" kern="0" cap="none" spc="-5" baseline="0">
                <a:solidFill>
                  <a:srgbClr val="000000"/>
                </a:solidFill>
                <a:uFillTx/>
                <a:latin typeface="Arial"/>
                <a:cs typeface="Arial"/>
              </a:rPr>
              <a:t>accurate, straightforward and responsive</a:t>
            </a:r>
            <a:r>
              <a:rPr lang="en-US" sz="1400" b="1" kern="0" spc="-5">
                <a:solidFill>
                  <a:srgbClr val="000000"/>
                </a:solidFill>
                <a:latin typeface="Arial"/>
                <a:cs typeface="Arial"/>
              </a:rPr>
              <a:t> </a:t>
            </a:r>
            <a:r>
              <a:rPr lang="en-US" sz="1400" b="1" i="0" u="none" strike="noStrike" kern="0" cap="none" spc="-375" baseline="0">
                <a:solidFill>
                  <a:srgbClr val="000000"/>
                </a:solidFill>
                <a:uFillTx/>
                <a:latin typeface="Arial"/>
                <a:cs typeface="Arial"/>
              </a:rPr>
              <a:t> </a:t>
            </a:r>
            <a:r>
              <a:rPr lang="en-US" sz="1400" b="1" i="0" u="none" strike="noStrike" kern="0" cap="none" spc="-5" baseline="0">
                <a:solidFill>
                  <a:srgbClr val="000000"/>
                </a:solidFill>
                <a:uFillTx/>
                <a:latin typeface="Arial"/>
                <a:cs typeface="Arial"/>
              </a:rPr>
              <a:t>communications</a:t>
            </a:r>
            <a:r>
              <a:rPr lang="en-US" sz="1400" b="1" kern="0" spc="-5">
                <a:solidFill>
                  <a:srgbClr val="000000"/>
                </a:solidFill>
                <a:latin typeface="Arial"/>
                <a:cs typeface="Arial"/>
              </a:rPr>
              <a:t>.</a:t>
            </a:r>
            <a:endParaRPr lang="en-US" sz="1400" b="1" i="0" u="none" strike="noStrike" kern="1200" cap="none" spc="0" baseline="0">
              <a:solidFill>
                <a:srgbClr val="000000"/>
              </a:solidFill>
              <a:uFillTx/>
              <a:latin typeface="Arial"/>
              <a:cs typeface="Arial"/>
            </a:endParaRPr>
          </a:p>
        </p:txBody>
      </p:sp>
    </p:spTree>
    <p:extLst>
      <p:ext uri="{BB962C8B-B14F-4D97-AF65-F5344CB8AC3E}">
        <p14:creationId xmlns:p14="http://schemas.microsoft.com/office/powerpoint/2010/main" val="29961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8DA6632-A3B7-0BBF-F057-F7464B11CC04}"/>
              </a:ext>
            </a:extLst>
          </p:cNvPr>
          <p:cNvSpPr txBox="1">
            <a:spLocks/>
          </p:cNvSpPr>
          <p:nvPr/>
        </p:nvSpPr>
        <p:spPr>
          <a:xfrm>
            <a:off x="2099432" y="99922"/>
            <a:ext cx="6976199" cy="647531"/>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r"/>
            <a:r>
              <a:rPr lang="en-US" sz="3200"/>
              <a:t>Tenant Bill of Rights</a:t>
            </a:r>
          </a:p>
        </p:txBody>
      </p:sp>
      <p:sp>
        <p:nvSpPr>
          <p:cNvPr id="4" name="object 3">
            <a:extLst>
              <a:ext uri="{FF2B5EF4-FFF2-40B4-BE49-F238E27FC236}">
                <a16:creationId xmlns:a16="http://schemas.microsoft.com/office/drawing/2014/main" id="{C0FD3819-C257-E91C-B547-DFB7D6BADF3F}"/>
              </a:ext>
            </a:extLst>
          </p:cNvPr>
          <p:cNvSpPr txBox="1"/>
          <p:nvPr/>
        </p:nvSpPr>
        <p:spPr>
          <a:xfrm>
            <a:off x="307338" y="1093722"/>
            <a:ext cx="8504550" cy="5354698"/>
          </a:xfrm>
          <a:prstGeom prst="rect">
            <a:avLst/>
          </a:prstGeom>
          <a:noFill/>
          <a:ln cap="flat">
            <a:noFill/>
          </a:ln>
        </p:spPr>
        <p:txBody>
          <a:bodyPr vert="horz" wrap="square" lIns="0" tIns="13331" rIns="0" bIns="0" anchor="t" anchorCtr="0" compatLnSpc="1">
            <a:noAutofit/>
          </a:bodyPr>
          <a:lstStyle/>
          <a:p>
            <a:pPr marL="298450" marR="5080" indent="-287020">
              <a:buSzPct val="100000"/>
              <a:buFont typeface="Arial" pitchFamily="34"/>
              <a:buChar char="•"/>
              <a:tabLst>
                <a:tab pos="299081" algn="l"/>
                <a:tab pos="299711" algn="l"/>
              </a:tabLst>
              <a:defRPr sz="1800" b="0" i="0" u="none" strike="noStrike" kern="0" cap="none" spc="0" baseline="0">
                <a:solidFill>
                  <a:srgbClr val="000000"/>
                </a:solidFill>
                <a:uFillTx/>
              </a:defRPr>
            </a:pPr>
            <a:r>
              <a:rPr lang="en-US" sz="1400" b="1" i="0" u="none" strike="noStrike" kern="1200" cap="none" spc="-5" baseline="0">
                <a:solidFill>
                  <a:srgbClr val="000000"/>
                </a:solidFill>
                <a:uFillTx/>
                <a:latin typeface="Arial"/>
                <a:cs typeface="Arial"/>
              </a:rPr>
              <a:t>RIGHT </a:t>
            </a:r>
            <a:r>
              <a:rPr lang="en-US" sz="1400" b="1" i="0" u="none" strike="noStrike" kern="1200" cap="none" spc="-25" baseline="0">
                <a:solidFill>
                  <a:srgbClr val="000000"/>
                </a:solidFill>
                <a:uFillTx/>
                <a:latin typeface="Arial"/>
                <a:cs typeface="Arial"/>
              </a:rPr>
              <a:t>11:</a:t>
            </a:r>
            <a:r>
              <a:rPr lang="en-US" sz="1400" b="1" spc="-20">
                <a:solidFill>
                  <a:srgbClr val="000000"/>
                </a:solidFill>
                <a:latin typeface="Arial"/>
                <a:cs typeface="Arial"/>
              </a:rPr>
              <a:t>  </a:t>
            </a:r>
            <a:r>
              <a:rPr lang="en-US" sz="1400" b="1" i="0" u="none" strike="noStrike" kern="1200" cap="none" spc="-50" baseline="0">
                <a:solidFill>
                  <a:srgbClr val="000000"/>
                </a:solidFill>
                <a:uFillTx/>
                <a:latin typeface="Arial"/>
                <a:cs typeface="Arial"/>
              </a:rPr>
              <a:t>You </a:t>
            </a:r>
            <a:r>
              <a:rPr lang="en-US" sz="1400" b="1" i="0" u="none" strike="noStrike" kern="1200" cap="none" spc="-10" baseline="0">
                <a:solidFill>
                  <a:srgbClr val="000000"/>
                </a:solidFill>
                <a:uFillTx/>
                <a:latin typeface="Arial"/>
                <a:cs typeface="Arial"/>
              </a:rPr>
              <a:t>have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right </a:t>
            </a:r>
            <a:r>
              <a:rPr lang="en-US" sz="1400" b="1" i="0" u="none" strike="noStrike" kern="1200" cap="none" spc="0" baseline="0">
                <a:solidFill>
                  <a:srgbClr val="000000"/>
                </a:solidFill>
                <a:uFillTx/>
                <a:latin typeface="Arial"/>
                <a:cs typeface="Arial"/>
              </a:rPr>
              <a:t>to </a:t>
            </a:r>
            <a:r>
              <a:rPr lang="en-US" sz="1400" b="1" i="0" u="none" strike="noStrike" kern="1200" cap="none" spc="-10" baseline="0">
                <a:solidFill>
                  <a:srgbClr val="000000"/>
                </a:solidFill>
                <a:uFillTx/>
                <a:latin typeface="Arial"/>
                <a:cs typeface="Arial"/>
              </a:rPr>
              <a:t>have </a:t>
            </a:r>
            <a:r>
              <a:rPr lang="en-US" sz="1400" b="1" i="0" u="none" strike="noStrike" kern="1200" cap="none" spc="0" baseline="0">
                <a:solidFill>
                  <a:srgbClr val="000000"/>
                </a:solidFill>
                <a:uFillTx/>
                <a:latin typeface="Arial"/>
                <a:cs typeface="Arial"/>
              </a:rPr>
              <a:t>access to </a:t>
            </a:r>
            <a:r>
              <a:rPr lang="en-US" sz="1400" b="1" i="0" u="none" strike="noStrike" kern="1200" cap="none" spc="-5" baseline="0">
                <a:solidFill>
                  <a:srgbClr val="000000"/>
                </a:solidFill>
                <a:uFillTx/>
                <a:latin typeface="Arial"/>
                <a:cs typeface="Arial"/>
              </a:rPr>
              <a:t>an </a:t>
            </a:r>
            <a:r>
              <a:rPr lang="en-US" sz="1400" b="1" i="0" u="none" strike="noStrike" kern="1200" cap="none" spc="0" baseline="0">
                <a:solidFill>
                  <a:srgbClr val="000000"/>
                </a:solidFill>
                <a:uFillTx/>
                <a:latin typeface="Arial"/>
                <a:cs typeface="Arial"/>
              </a:rPr>
              <a:t>electronic </a:t>
            </a:r>
            <a:r>
              <a:rPr lang="en-US" sz="1400" b="1" i="0" u="none" strike="noStrike" kern="1200" cap="none" spc="-5" baseline="0">
                <a:solidFill>
                  <a:srgbClr val="000000"/>
                </a:solidFill>
                <a:uFillTx/>
                <a:latin typeface="Arial"/>
                <a:cs typeface="Arial"/>
              </a:rPr>
              <a:t>work order </a:t>
            </a:r>
            <a:r>
              <a:rPr lang="en-US" sz="1400" b="1" i="0" u="none" strike="noStrike" kern="1200" cap="none" spc="0" baseline="0">
                <a:solidFill>
                  <a:srgbClr val="000000"/>
                </a:solidFill>
                <a:uFillTx/>
                <a:latin typeface="Arial"/>
                <a:cs typeface="Arial"/>
              </a:rPr>
              <a:t>system </a:t>
            </a:r>
            <a:r>
              <a:rPr lang="en-US" sz="1400" b="1" i="0" u="none" strike="noStrike" kern="1200" cap="none" spc="-5" baseline="0">
                <a:solidFill>
                  <a:srgbClr val="000000"/>
                </a:solidFill>
                <a:uFillTx/>
                <a:latin typeface="Arial"/>
                <a:cs typeface="Arial"/>
              </a:rPr>
              <a:t>through which </a:t>
            </a:r>
            <a:r>
              <a:rPr lang="en-US" sz="1400" b="1" i="0" u="none" strike="noStrike" kern="1200" cap="none" spc="0" baseline="0">
                <a:solidFill>
                  <a:srgbClr val="000000"/>
                </a:solidFill>
                <a:uFillTx/>
                <a:latin typeface="Arial"/>
                <a:cs typeface="Arial"/>
              </a:rPr>
              <a:t>a </a:t>
            </a:r>
            <a:r>
              <a:rPr lang="en-US" sz="1400" b="1" i="0" u="none" strike="noStrike" kern="1200" cap="none" spc="-5" baseline="0">
                <a:solidFill>
                  <a:srgbClr val="000000"/>
                </a:solidFill>
                <a:uFillTx/>
                <a:latin typeface="Arial"/>
                <a:cs typeface="Arial"/>
              </a:rPr>
              <a:t>tenant</a:t>
            </a:r>
            <a:r>
              <a:rPr lang="en-US" sz="1400" b="1" spc="-5">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may</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request</a:t>
            </a:r>
            <a:r>
              <a:rPr lang="en-US" sz="1400" b="1" i="0" u="none" strike="noStrike" kern="1200" cap="none" spc="-3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maintenance</a:t>
            </a:r>
            <a:r>
              <a:rPr lang="en-US" sz="1400" b="1" i="0" u="none" strike="noStrike" kern="1200" cap="none" spc="-4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or</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repairs</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of</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a:t>
            </a:r>
            <a:r>
              <a:rPr lang="en-US" sz="1400" b="1" i="0" u="none" strike="noStrike" kern="1200" cap="none" spc="-5" baseline="0">
                <a:solidFill>
                  <a:srgbClr val="000000"/>
                </a:solidFill>
                <a:uFillTx/>
                <a:latin typeface="Arial"/>
                <a:cs typeface="Arial"/>
              </a:rPr>
              <a:t> housing</a:t>
            </a:r>
            <a:r>
              <a:rPr lang="en-US" sz="1400" b="1" i="0" u="none" strike="noStrike" kern="1200" cap="none" spc="-4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unit</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and</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track</a:t>
            </a:r>
            <a:r>
              <a:rPr lang="en-US" sz="1400" b="1" i="0" u="none" strike="noStrike" kern="1200" cap="none" spc="-2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2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progress</a:t>
            </a:r>
            <a:r>
              <a:rPr lang="en-US" sz="1400" b="1" i="0" u="none" strike="noStrike" kern="1200" cap="none" spc="-3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of</a:t>
            </a:r>
            <a:r>
              <a:rPr lang="en-US" sz="1400" b="1" i="0" u="none" strike="noStrike" kern="1200" cap="none" spc="-1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work.</a:t>
            </a:r>
            <a:endParaRPr lang="en-US" sz="1400" b="1" i="0" u="none" strike="noStrike" kern="1200" cap="none" spc="0" baseline="0">
              <a:solidFill>
                <a:srgbClr val="000000"/>
              </a:solidFill>
              <a:uFillTx/>
              <a:latin typeface="Arial"/>
              <a:cs typeface="Arial"/>
            </a:endParaRPr>
          </a:p>
          <a:p>
            <a:pPr marL="1018540" marR="0" lvl="2" indent="-285750" algn="l" defTabSz="914400" rtl="0" fontAlgn="auto" hangingPunct="1">
              <a:lnSpc>
                <a:spcPct val="100000"/>
              </a:lnSpc>
              <a:spcBef>
                <a:spcPts val="905"/>
              </a:spcBef>
              <a:spcAft>
                <a:spcPts val="0"/>
              </a:spcAft>
              <a:buSzPct val="100000"/>
              <a:buFont typeface="Courier New"/>
              <a:buChar char="o"/>
              <a:tabLst>
                <a:tab pos="560711" algn="l"/>
                <a:tab pos="561972" algn="l"/>
              </a:tabLst>
              <a:defRPr sz="1800" b="0" i="0" u="none" strike="noStrike" kern="0" cap="none" spc="0" baseline="0">
                <a:solidFill>
                  <a:srgbClr val="000000"/>
                </a:solidFill>
                <a:uFillTx/>
              </a:defRPr>
            </a:pPr>
            <a:r>
              <a:rPr lang="en-US" sz="1400" b="1" i="0" u="none" strike="noStrike" kern="1200" cap="none" spc="0" baseline="0">
                <a:uFillTx/>
                <a:latin typeface="Arial"/>
                <a:cs typeface="Arial"/>
              </a:rPr>
              <a:t>The Parks at Monterey Bay</a:t>
            </a:r>
          </a:p>
          <a:p>
            <a:pPr marL="1018540" lvl="2" indent="-285750">
              <a:spcBef>
                <a:spcPts val="600"/>
              </a:spcBef>
              <a:buSzPct val="100000"/>
              <a:buFont typeface="Courier New"/>
              <a:buChar char="o"/>
              <a:tabLst>
                <a:tab pos="560711" algn="l"/>
                <a:tab pos="561972" algn="l"/>
              </a:tabLst>
              <a:defRPr sz="1800" b="0" i="0" u="none" strike="noStrike" kern="0" cap="none" spc="0" baseline="0">
                <a:solidFill>
                  <a:srgbClr val="000000"/>
                </a:solidFill>
                <a:uFillTx/>
              </a:defRPr>
            </a:pPr>
            <a:r>
              <a:rPr lang="en-US" sz="1400" b="1" i="0" u="none" strike="noStrike" kern="1200" cap="none" spc="-5" baseline="0">
                <a:uFillTx/>
                <a:latin typeface="Arial"/>
                <a:cs typeface="Arial"/>
              </a:rPr>
              <a:t>Maintenance</a:t>
            </a:r>
            <a:r>
              <a:rPr lang="en-US" sz="1400" b="1" i="0" u="none" strike="noStrike" kern="1200" cap="none" spc="-45" baseline="0">
                <a:uFillTx/>
                <a:latin typeface="Arial"/>
                <a:cs typeface="Arial"/>
              </a:rPr>
              <a:t> </a:t>
            </a:r>
            <a:r>
              <a:rPr lang="en-US" sz="1400" b="1" i="0" u="none" strike="noStrike" kern="1200" cap="none" spc="-5" baseline="0">
                <a:uFillTx/>
                <a:latin typeface="Arial"/>
                <a:cs typeface="Arial"/>
              </a:rPr>
              <a:t>Shop</a:t>
            </a:r>
            <a:r>
              <a:rPr lang="en-US" sz="1400" b="1" i="0" u="none" strike="noStrike" kern="1200" cap="none" spc="-15" baseline="0">
                <a:uFillTx/>
                <a:latin typeface="Arial"/>
                <a:cs typeface="Arial"/>
              </a:rPr>
              <a:t> </a:t>
            </a:r>
            <a:r>
              <a:rPr lang="en-US" sz="1400" b="1" i="0" u="none" strike="noStrike" kern="1200" cap="none" spc="-5" baseline="0">
                <a:uFillTx/>
                <a:latin typeface="Arial"/>
                <a:cs typeface="Arial"/>
              </a:rPr>
              <a:t>Contact</a:t>
            </a:r>
            <a:r>
              <a:rPr lang="en-US" sz="1400" b="1" i="0" u="none" strike="noStrike" kern="1200" cap="none" spc="-30" baseline="0">
                <a:uFillTx/>
                <a:latin typeface="Arial"/>
                <a:cs typeface="Arial"/>
              </a:rPr>
              <a:t> </a:t>
            </a:r>
            <a:r>
              <a:rPr lang="en-US" sz="1400" b="1" i="0" u="none" strike="noStrike" kern="1200" cap="none" spc="-5" baseline="0">
                <a:uFillTx/>
                <a:latin typeface="Arial"/>
                <a:cs typeface="Arial"/>
              </a:rPr>
              <a:t>Number:</a:t>
            </a:r>
            <a:r>
              <a:rPr lang="en-US" sz="1400" b="1" i="0" u="none" strike="noStrike" kern="1200" cap="none" spc="-10" baseline="0">
                <a:uFillTx/>
                <a:latin typeface="Arial"/>
                <a:cs typeface="Arial"/>
              </a:rPr>
              <a:t> (831) </a:t>
            </a:r>
            <a:r>
              <a:rPr lang="en-US" sz="1400" b="1" spc="-10">
                <a:latin typeface="Arial"/>
                <a:cs typeface="Arial"/>
              </a:rPr>
              <a:t>661-6187</a:t>
            </a:r>
            <a:endParaRPr lang="en-US" sz="1400" b="1">
              <a:latin typeface="Arial"/>
              <a:cs typeface="Arial"/>
            </a:endParaRPr>
          </a:p>
          <a:p>
            <a:pPr marL="1018540" lvl="2" indent="-285750">
              <a:spcBef>
                <a:spcPts val="600"/>
              </a:spcBef>
              <a:buSzPct val="100000"/>
              <a:buFont typeface="Courier New"/>
              <a:buChar char="o"/>
              <a:tabLst>
                <a:tab pos="560711" algn="l"/>
                <a:tab pos="561972" algn="l"/>
              </a:tabLst>
              <a:defRPr sz="1800" b="0" i="0" u="none" strike="noStrike" kern="0" cap="none" spc="0" baseline="0">
                <a:solidFill>
                  <a:srgbClr val="000000"/>
                </a:solidFill>
                <a:uFillTx/>
              </a:defRPr>
            </a:pPr>
            <a:r>
              <a:rPr lang="en-US" sz="1400" b="1" i="0" u="none" strike="noStrike" kern="1200" cap="none" spc="-10" baseline="0">
                <a:uFillTx/>
                <a:latin typeface="Arial"/>
                <a:cs typeface="Arial"/>
              </a:rPr>
              <a:t>M</a:t>
            </a:r>
            <a:r>
              <a:rPr lang="en-US" sz="1400" b="1" i="0" u="none" strike="noStrike" kern="1200" cap="none" spc="-5" baseline="0">
                <a:uFillTx/>
                <a:latin typeface="Arial"/>
                <a:cs typeface="Arial"/>
              </a:rPr>
              <a:t>a</a:t>
            </a:r>
            <a:r>
              <a:rPr lang="en-US" sz="1400" b="1" i="0" u="none" strike="noStrike" kern="1200" cap="none" spc="0" baseline="0">
                <a:uFillTx/>
                <a:latin typeface="Arial"/>
                <a:cs typeface="Arial"/>
              </a:rPr>
              <a:t>i</a:t>
            </a:r>
            <a:r>
              <a:rPr lang="en-US" sz="1400" b="1" i="0" u="none" strike="noStrike" kern="1200" cap="none" spc="-5" baseline="0">
                <a:uFillTx/>
                <a:latin typeface="Arial"/>
                <a:cs typeface="Arial"/>
              </a:rPr>
              <a:t>n</a:t>
            </a:r>
            <a:r>
              <a:rPr lang="en-US" sz="1400" b="1" i="0" u="none" strike="noStrike" kern="1200" cap="none" spc="5" baseline="0">
                <a:uFillTx/>
                <a:latin typeface="Arial"/>
                <a:cs typeface="Arial"/>
              </a:rPr>
              <a:t>t</a:t>
            </a:r>
            <a:r>
              <a:rPr lang="en-US" sz="1400" b="1" i="0" u="none" strike="noStrike" kern="1200" cap="none" spc="-5" baseline="0">
                <a:uFillTx/>
                <a:latin typeface="Arial"/>
                <a:cs typeface="Arial"/>
              </a:rPr>
              <a:t>enan</a:t>
            </a:r>
            <a:r>
              <a:rPr lang="en-US" sz="1400" b="1" i="0" u="none" strike="noStrike" kern="1200" cap="none" spc="-10" baseline="0">
                <a:uFillTx/>
                <a:latin typeface="Arial"/>
                <a:cs typeface="Arial"/>
              </a:rPr>
              <a:t>c</a:t>
            </a:r>
            <a:r>
              <a:rPr lang="en-US" sz="1400" b="1" i="0" u="none" strike="noStrike" kern="1200" cap="none" spc="0" baseline="0">
                <a:uFillTx/>
                <a:latin typeface="Arial"/>
                <a:cs typeface="Arial"/>
              </a:rPr>
              <a:t>e</a:t>
            </a:r>
            <a:r>
              <a:rPr lang="en-US" sz="1400" b="1" i="0" u="none" strike="noStrike" kern="1200" cap="none" spc="-45" baseline="0">
                <a:uFillTx/>
                <a:latin typeface="Arial"/>
                <a:cs typeface="Arial"/>
              </a:rPr>
              <a:t> </a:t>
            </a:r>
            <a:r>
              <a:rPr lang="en-US" sz="1400" b="1" i="0" u="none" strike="noStrike" kern="1200" cap="none" spc="-5" baseline="0">
                <a:uFillTx/>
                <a:latin typeface="Arial"/>
                <a:cs typeface="Arial"/>
              </a:rPr>
              <a:t>Sho</a:t>
            </a:r>
            <a:r>
              <a:rPr lang="en-US" sz="1400" b="1" i="0" u="none" strike="noStrike" kern="1200" cap="none" spc="0" baseline="0">
                <a:uFillTx/>
                <a:latin typeface="Arial"/>
                <a:cs typeface="Arial"/>
              </a:rPr>
              <a:t>p</a:t>
            </a:r>
            <a:r>
              <a:rPr lang="en-US" sz="1400" b="1" i="0" u="none" strike="noStrike" kern="1200" cap="none" spc="-20" baseline="0">
                <a:uFillTx/>
                <a:latin typeface="Arial"/>
                <a:cs typeface="Arial"/>
              </a:rPr>
              <a:t> </a:t>
            </a:r>
            <a:r>
              <a:rPr lang="en-US" sz="1400" b="1" i="0" u="none" strike="noStrike" kern="1200" cap="none" spc="-5" baseline="0">
                <a:uFillTx/>
                <a:latin typeface="Arial"/>
                <a:cs typeface="Arial"/>
              </a:rPr>
              <a:t>Lo</a:t>
            </a:r>
            <a:r>
              <a:rPr lang="en-US" sz="1400" b="1" i="0" u="none" strike="noStrike" kern="1200" cap="none" spc="5" baseline="0">
                <a:uFillTx/>
                <a:latin typeface="Arial"/>
                <a:cs typeface="Arial"/>
              </a:rPr>
              <a:t>c</a:t>
            </a:r>
            <a:r>
              <a:rPr lang="en-US" sz="1400" b="1" i="0" u="none" strike="noStrike" kern="1200" cap="none" spc="-5" baseline="0">
                <a:uFillTx/>
                <a:latin typeface="Arial"/>
                <a:cs typeface="Arial"/>
              </a:rPr>
              <a:t>a</a:t>
            </a:r>
            <a:r>
              <a:rPr lang="en-US" sz="1400" b="1" i="0" u="none" strike="noStrike" kern="1200" cap="none" spc="5" baseline="0">
                <a:uFillTx/>
                <a:latin typeface="Arial"/>
                <a:cs typeface="Arial"/>
              </a:rPr>
              <a:t>t</a:t>
            </a:r>
            <a:r>
              <a:rPr lang="en-US" sz="1400" b="1" i="0" u="none" strike="noStrike" kern="1200" cap="none" spc="0" baseline="0">
                <a:uFillTx/>
                <a:latin typeface="Arial"/>
                <a:cs typeface="Arial"/>
              </a:rPr>
              <a:t>i</a:t>
            </a:r>
            <a:r>
              <a:rPr lang="en-US" sz="1400" b="1" i="0" u="none" strike="noStrike" kern="1200" cap="none" spc="-5" baseline="0">
                <a:uFillTx/>
                <a:latin typeface="Arial"/>
                <a:cs typeface="Arial"/>
              </a:rPr>
              <a:t>on</a:t>
            </a:r>
            <a:r>
              <a:rPr lang="en-US" sz="1400" b="1" i="0" u="none" strike="noStrike" kern="1200" cap="none" spc="0" baseline="0">
                <a:uFillTx/>
                <a:latin typeface="Arial"/>
                <a:cs typeface="Arial"/>
              </a:rPr>
              <a:t>:</a:t>
            </a:r>
            <a:r>
              <a:rPr lang="en-US" sz="1400" b="1">
                <a:latin typeface="Arial"/>
                <a:cs typeface="Arial"/>
              </a:rPr>
              <a:t> </a:t>
            </a:r>
            <a:r>
              <a:rPr lang="en-US" sz="1400" b="1" i="0" u="none" strike="noStrike" kern="1200" cap="none" spc="-40" baseline="0">
                <a:uFillTx/>
                <a:latin typeface="Arial"/>
                <a:cs typeface="Arial"/>
              </a:rPr>
              <a:t> </a:t>
            </a:r>
            <a:r>
              <a:rPr lang="en-US" sz="1400" b="1" i="0" u="none" strike="noStrike" kern="1200" cap="none" spc="5" baseline="0">
                <a:uFillTx/>
                <a:latin typeface="Arial"/>
                <a:cs typeface="Arial"/>
              </a:rPr>
              <a:t>1301 Leahy Road, Monterey, CA 93940</a:t>
            </a:r>
          </a:p>
          <a:p>
            <a:pPr marL="1018540" lvl="2" indent="-285750">
              <a:spcBef>
                <a:spcPts val="600"/>
              </a:spcBef>
              <a:buSzPct val="100000"/>
              <a:buFont typeface="Courier New"/>
              <a:buChar char="o"/>
              <a:tabLst>
                <a:tab pos="560711" algn="l"/>
                <a:tab pos="561972" algn="l"/>
              </a:tabLst>
              <a:defRPr sz="1800" b="0" i="0" u="none" strike="noStrike" kern="0" cap="none" spc="0" baseline="0">
                <a:solidFill>
                  <a:srgbClr val="000000"/>
                </a:solidFill>
                <a:uFillTx/>
              </a:defRPr>
            </a:pPr>
            <a:r>
              <a:rPr lang="en-US" sz="1400" b="1" spc="5">
                <a:latin typeface="Arial"/>
                <a:cs typeface="Arial"/>
              </a:rPr>
              <a:t>OMC Maintenance Shop Location:  4518 Joe Lloyd Way, Seaside, CA 93955</a:t>
            </a:r>
            <a:endParaRPr lang="en-US" sz="1400" b="1" i="0" u="none" strike="noStrike" kern="1200" cap="none" spc="0" baseline="0">
              <a:uFillTx/>
              <a:latin typeface="Arial"/>
              <a:cs typeface="Arial"/>
            </a:endParaRPr>
          </a:p>
          <a:p>
            <a:pPr marL="1018540" marR="0" lvl="2" indent="-285750" algn="l" defTabSz="914400" rtl="0" fontAlgn="auto" hangingPunct="1">
              <a:lnSpc>
                <a:spcPct val="100000"/>
              </a:lnSpc>
              <a:spcBef>
                <a:spcPts val="600"/>
              </a:spcBef>
              <a:spcAft>
                <a:spcPts val="0"/>
              </a:spcAft>
              <a:buSzPct val="100000"/>
              <a:buFont typeface="Courier New"/>
              <a:buChar char="o"/>
              <a:tabLst>
                <a:tab pos="560711" algn="l"/>
                <a:tab pos="561972" algn="l"/>
              </a:tabLst>
              <a:defRPr sz="1800" b="0" i="0" u="none" strike="noStrike" kern="0" cap="none" spc="0" baseline="0">
                <a:solidFill>
                  <a:srgbClr val="000000"/>
                </a:solidFill>
                <a:uFillTx/>
              </a:defRPr>
            </a:pPr>
            <a:r>
              <a:rPr lang="en-US" sz="1400" b="1" i="0" u="none" strike="noStrike" kern="1200" cap="none" spc="-5" baseline="0">
                <a:uFillTx/>
                <a:latin typeface="Arial"/>
                <a:cs typeface="Arial"/>
              </a:rPr>
              <a:t>Maintenance</a:t>
            </a:r>
            <a:r>
              <a:rPr lang="en-US" sz="1400" b="1" i="0" u="none" strike="noStrike" kern="1200" cap="none" spc="-45" baseline="0">
                <a:uFillTx/>
                <a:latin typeface="Arial"/>
                <a:cs typeface="Arial"/>
              </a:rPr>
              <a:t> </a:t>
            </a:r>
            <a:r>
              <a:rPr lang="en-US" sz="1400" b="1" i="0" u="none" strike="noStrike" kern="1200" cap="none" spc="-5" baseline="0">
                <a:uFillTx/>
                <a:latin typeface="Arial"/>
                <a:cs typeface="Arial"/>
              </a:rPr>
              <a:t>Website:</a:t>
            </a:r>
            <a:r>
              <a:rPr lang="en-US" sz="1400" b="1" i="0" u="none" strike="noStrike" kern="1200" cap="none" spc="-50" baseline="0">
                <a:uFillTx/>
                <a:latin typeface="Arial"/>
                <a:cs typeface="Arial"/>
              </a:rPr>
              <a:t> </a:t>
            </a:r>
            <a:r>
              <a:rPr lang="en-US" sz="1400" b="1" i="0" u="none" strike="noStrike" kern="1200" cap="none" spc="-10" baseline="0">
                <a:solidFill>
                  <a:srgbClr val="FF0000"/>
                </a:solidFill>
                <a:uFillTx/>
                <a:latin typeface="Arial"/>
                <a:cs typeface="Arial"/>
                <a:hlinkClick r:id="rId2"/>
              </a:rPr>
              <a:t>https://montereycrc.activebuilding.com/login</a:t>
            </a:r>
            <a:endParaRPr lang="en-US" sz="1400" b="1" i="0" u="none" strike="noStrike" kern="1200" cap="none" spc="0" baseline="0">
              <a:solidFill>
                <a:srgbClr val="000000"/>
              </a:solidFill>
              <a:uFillTx/>
              <a:latin typeface="Arial"/>
              <a:cs typeface="Arial"/>
            </a:endParaRPr>
          </a:p>
          <a:p>
            <a:pPr marL="1018540" marR="0" lvl="2" indent="-285750" algn="l" defTabSz="914400" rtl="0" fontAlgn="auto" hangingPunct="1">
              <a:lnSpc>
                <a:spcPct val="100000"/>
              </a:lnSpc>
              <a:spcBef>
                <a:spcPts val="600"/>
              </a:spcBef>
              <a:spcAft>
                <a:spcPts val="600"/>
              </a:spcAft>
              <a:buSzPct val="100000"/>
              <a:buFont typeface="Courier New"/>
              <a:buChar char="o"/>
              <a:tabLst>
                <a:tab pos="560711" algn="l"/>
                <a:tab pos="561972" algn="l"/>
              </a:tabLst>
              <a:defRPr sz="1800" b="0" i="0" u="none" strike="noStrike" kern="0" cap="none" spc="0" baseline="0">
                <a:solidFill>
                  <a:srgbClr val="000000"/>
                </a:solidFill>
                <a:uFillTx/>
              </a:defRPr>
            </a:pPr>
            <a:r>
              <a:rPr lang="en-US" sz="1400" b="1" i="0" u="none" strike="noStrike" kern="1200" cap="none" spc="-5" baseline="0">
                <a:uFillTx/>
                <a:latin typeface="Arial"/>
                <a:cs typeface="Arial"/>
              </a:rPr>
              <a:t>Maintenance</a:t>
            </a:r>
            <a:r>
              <a:rPr lang="en-US" sz="1400" b="1" i="0" u="none" strike="noStrike" kern="1200" cap="none" spc="-125" baseline="0">
                <a:uFillTx/>
                <a:latin typeface="Arial"/>
                <a:cs typeface="Arial"/>
              </a:rPr>
              <a:t> </a:t>
            </a:r>
            <a:r>
              <a:rPr lang="en-US" sz="1400" b="1" i="0" u="none" strike="noStrike" kern="1200" cap="none" spc="-5" baseline="0">
                <a:uFillTx/>
                <a:latin typeface="Arial"/>
                <a:cs typeface="Arial"/>
              </a:rPr>
              <a:t>Application:</a:t>
            </a:r>
            <a:r>
              <a:rPr lang="en-US" sz="1400" b="1" i="0" u="none" strike="noStrike" kern="1200" cap="none" spc="-35" baseline="0">
                <a:uFillTx/>
                <a:latin typeface="Arial"/>
                <a:cs typeface="Arial"/>
              </a:rPr>
              <a:t> </a:t>
            </a:r>
            <a:r>
              <a:rPr lang="en-US" sz="1400" b="1" i="0" u="none" strike="noStrike" kern="1200" cap="none" spc="-10" baseline="0">
                <a:uFillTx/>
                <a:latin typeface="Arial"/>
                <a:cs typeface="Arial"/>
              </a:rPr>
              <a:t>Active Building</a:t>
            </a:r>
            <a:endParaRPr lang="en-US" sz="1400" b="1" i="0" u="none" strike="noStrike" kern="1200" cap="none" spc="0" baseline="0">
              <a:uFillTx/>
              <a:latin typeface="Arial"/>
              <a:cs typeface="Arial"/>
            </a:endParaRPr>
          </a:p>
          <a:p>
            <a:pPr marL="298450" marR="31115" indent="-287020">
              <a:buSzPct val="100000"/>
              <a:buFont typeface="Arial" pitchFamily="34"/>
              <a:buChar char="•"/>
              <a:tabLst>
                <a:tab pos="299081" algn="l"/>
                <a:tab pos="299711" algn="l"/>
              </a:tabLst>
              <a:defRPr sz="1800" b="0" i="0" u="none" strike="noStrike" kern="0" cap="none" spc="0" baseline="0">
                <a:solidFill>
                  <a:srgbClr val="000000"/>
                </a:solidFill>
                <a:uFillTx/>
              </a:defRPr>
            </a:pPr>
            <a:r>
              <a:rPr lang="en-US" sz="1400" b="1" i="0" u="none" strike="noStrike" kern="1200" cap="none" spc="-5" baseline="0">
                <a:solidFill>
                  <a:srgbClr val="000000"/>
                </a:solidFill>
                <a:uFillTx/>
                <a:latin typeface="Arial"/>
                <a:cs typeface="Arial"/>
              </a:rPr>
              <a:t>RIGHT 12:</a:t>
            </a:r>
            <a:r>
              <a:rPr lang="en-US" sz="1400" b="1">
                <a:solidFill>
                  <a:srgbClr val="000000"/>
                </a:solidFill>
                <a:latin typeface="Arial"/>
                <a:cs typeface="Arial"/>
              </a:rPr>
              <a:t>  </a:t>
            </a:r>
            <a:r>
              <a:rPr lang="en-US" sz="1400" b="1" i="0" u="none" strike="noStrike" kern="1200" cap="none" spc="0" baseline="0">
                <a:solidFill>
                  <a:srgbClr val="000000"/>
                </a:solidFill>
                <a:uFillTx/>
                <a:latin typeface="Arial"/>
                <a:cs typeface="Arial"/>
              </a:rPr>
              <a:t>You </a:t>
            </a:r>
            <a:r>
              <a:rPr lang="en-US" sz="1400" b="1" i="0" u="none" strike="noStrike" kern="1200" cap="none" spc="-10" baseline="0">
                <a:solidFill>
                  <a:srgbClr val="000000"/>
                </a:solidFill>
                <a:uFillTx/>
                <a:latin typeface="Arial"/>
                <a:cs typeface="Arial"/>
              </a:rPr>
              <a:t>have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right </a:t>
            </a:r>
            <a:r>
              <a:rPr lang="en-US" sz="1400" b="1" i="0" u="none" strike="noStrike" kern="1200" cap="none" spc="0" baseline="0">
                <a:solidFill>
                  <a:srgbClr val="000000"/>
                </a:solidFill>
                <a:uFillTx/>
                <a:latin typeface="Arial"/>
                <a:cs typeface="Arial"/>
              </a:rPr>
              <a:t>to </a:t>
            </a:r>
            <a:r>
              <a:rPr lang="en-US" sz="1400" b="1" i="0" u="none" strike="noStrike" kern="1200" cap="none" spc="-5" baseline="0">
                <a:solidFill>
                  <a:srgbClr val="000000"/>
                </a:solidFill>
                <a:uFillTx/>
                <a:latin typeface="Arial"/>
                <a:cs typeface="Arial"/>
              </a:rPr>
              <a:t>prompt and professional maintenance and </a:t>
            </a:r>
            <a:r>
              <a:rPr lang="en-US" sz="1400" b="1" i="0" u="none" strike="noStrike" kern="1200" cap="none" spc="-15" baseline="0">
                <a:solidFill>
                  <a:srgbClr val="000000"/>
                </a:solidFill>
                <a:uFillTx/>
                <a:latin typeface="Arial"/>
                <a:cs typeface="Arial"/>
              </a:rPr>
              <a:t>repair, </a:t>
            </a:r>
            <a:r>
              <a:rPr lang="en-US" sz="1400" b="1" i="0" u="none" strike="noStrike" kern="1200" cap="none" spc="0" baseline="0">
                <a:solidFill>
                  <a:srgbClr val="000000"/>
                </a:solidFill>
                <a:uFillTx/>
                <a:latin typeface="Arial"/>
                <a:cs typeface="Arial"/>
              </a:rPr>
              <a:t>to </a:t>
            </a:r>
            <a:r>
              <a:rPr lang="en-US" sz="1400" b="1" i="0" u="none" strike="noStrike" kern="1200" cap="none" spc="-5" baseline="0">
                <a:solidFill>
                  <a:srgbClr val="000000"/>
                </a:solidFill>
                <a:uFillTx/>
                <a:latin typeface="Arial"/>
                <a:cs typeface="Arial"/>
              </a:rPr>
              <a:t>be informed of </a:t>
            </a:r>
            <a:r>
              <a:rPr lang="en-US" sz="1400" b="1" i="0" u="none" strike="noStrike" kern="1200" cap="none" spc="0" baseline="0">
                <a:solidFill>
                  <a:srgbClr val="000000"/>
                </a:solidFill>
                <a:uFillTx/>
                <a:latin typeface="Arial"/>
                <a:cs typeface="Arial"/>
              </a:rPr>
              <a:t>the</a:t>
            </a:r>
            <a:r>
              <a:rPr lang="en-US" sz="1400" b="1">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required </a:t>
            </a:r>
            <a:r>
              <a:rPr lang="en-US" sz="1400" b="1" i="0" u="none" strike="noStrike" kern="1200" cap="none" spc="0" baseline="0">
                <a:solidFill>
                  <a:srgbClr val="000000"/>
                </a:solidFill>
                <a:uFillTx/>
                <a:latin typeface="Arial"/>
                <a:cs typeface="Arial"/>
              </a:rPr>
              <a:t>time frame for </a:t>
            </a:r>
            <a:r>
              <a:rPr lang="en-US" sz="1400" b="1" i="0" u="none" strike="noStrike" kern="1200" cap="none" spc="-5" baseline="0">
                <a:solidFill>
                  <a:srgbClr val="000000"/>
                </a:solidFill>
                <a:uFillTx/>
                <a:latin typeface="Arial"/>
                <a:cs typeface="Arial"/>
              </a:rPr>
              <a:t>maintenance and repairs </a:t>
            </a:r>
            <a:r>
              <a:rPr lang="en-US" sz="1400" b="1" i="0" u="none" strike="noStrike" kern="1200" cap="none" spc="-10" baseline="0">
                <a:solidFill>
                  <a:srgbClr val="000000"/>
                </a:solidFill>
                <a:uFillTx/>
                <a:latin typeface="Arial"/>
                <a:cs typeface="Arial"/>
              </a:rPr>
              <a:t>when </a:t>
            </a:r>
            <a:r>
              <a:rPr lang="en-US" sz="1400" b="1" i="0" u="none" strike="noStrike" kern="1200" cap="none" spc="0" baseline="0">
                <a:solidFill>
                  <a:srgbClr val="000000"/>
                </a:solidFill>
                <a:uFillTx/>
                <a:latin typeface="Arial"/>
                <a:cs typeface="Arial"/>
              </a:rPr>
              <a:t>a </a:t>
            </a:r>
            <a:r>
              <a:rPr lang="en-US" sz="1400" b="1" i="0" u="none" strike="noStrike" kern="1200" cap="none" spc="-5" baseline="0">
                <a:solidFill>
                  <a:srgbClr val="000000"/>
                </a:solidFill>
                <a:uFillTx/>
                <a:latin typeface="Arial"/>
                <a:cs typeface="Arial"/>
              </a:rPr>
              <a:t>maintenance request </a:t>
            </a:r>
            <a:r>
              <a:rPr lang="en-US" sz="1400" b="1" i="0" u="none" strike="noStrike" kern="1200" cap="none" spc="0" baseline="0">
                <a:solidFill>
                  <a:srgbClr val="000000"/>
                </a:solidFill>
                <a:uFillTx/>
                <a:latin typeface="Arial"/>
                <a:cs typeface="Arial"/>
              </a:rPr>
              <a:t>is submitted </a:t>
            </a:r>
            <a:r>
              <a:rPr lang="en-US" sz="1400" b="1" i="0" u="none" strike="noStrike" kern="1200" cap="none" spc="-5" baseline="0">
                <a:solidFill>
                  <a:srgbClr val="000000"/>
                </a:solidFill>
                <a:uFillTx/>
                <a:latin typeface="Arial"/>
                <a:cs typeface="Arial"/>
              </a:rPr>
              <a:t>and </a:t>
            </a:r>
            <a:r>
              <a:rPr lang="en-US" sz="1400" b="1" i="0" u="none" strike="noStrike" kern="1200" cap="none" spc="-10" baseline="0">
                <a:solidFill>
                  <a:srgbClr val="000000"/>
                </a:solidFill>
                <a:uFillTx/>
                <a:latin typeface="Arial"/>
                <a:cs typeface="Arial"/>
              </a:rPr>
              <a:t>when</a:t>
            </a:r>
            <a:r>
              <a:rPr lang="en-US" sz="1400" b="1" spc="-10">
                <a:solidFill>
                  <a:srgbClr val="000000"/>
                </a:solidFill>
                <a:latin typeface="Arial"/>
                <a:cs typeface="Arial"/>
              </a:rPr>
              <a:t> </a:t>
            </a:r>
            <a:r>
              <a:rPr lang="en-US" sz="1400" b="1" i="0" u="none" strike="noStrike" kern="1200" cap="none" spc="-5" baseline="0">
                <a:solidFill>
                  <a:srgbClr val="000000"/>
                </a:solidFill>
                <a:uFillTx/>
                <a:latin typeface="Arial"/>
                <a:cs typeface="Arial"/>
              </a:rPr>
              <a:t> maintenance or repairs </a:t>
            </a:r>
            <a:r>
              <a:rPr lang="en-US" sz="1400" b="1" i="0" u="none" strike="noStrike" kern="1200" cap="none" spc="0" baseline="0">
                <a:solidFill>
                  <a:srgbClr val="000000"/>
                </a:solidFill>
                <a:uFillTx/>
                <a:latin typeface="Arial"/>
                <a:cs typeface="Arial"/>
              </a:rPr>
              <a:t>are necessary to ensure habitability </a:t>
            </a:r>
            <a:r>
              <a:rPr lang="en-US" sz="1400" b="1" i="0" u="none" strike="noStrike" kern="1200" cap="none" spc="-5" baseline="0">
                <a:solidFill>
                  <a:srgbClr val="000000"/>
                </a:solidFill>
                <a:uFillTx/>
                <a:latin typeface="Arial"/>
                <a:cs typeface="Arial"/>
              </a:rPr>
              <a:t>of </a:t>
            </a:r>
            <a:r>
              <a:rPr lang="en-US" sz="1400" b="1" i="0" u="none" strike="noStrike" kern="1200" cap="none" spc="0" baseline="0">
                <a:solidFill>
                  <a:srgbClr val="000000"/>
                </a:solidFill>
                <a:uFillTx/>
                <a:latin typeface="Arial"/>
                <a:cs typeface="Arial"/>
              </a:rPr>
              <a:t>a </a:t>
            </a:r>
            <a:r>
              <a:rPr lang="en-US" sz="1400" b="1" i="0" u="none" strike="noStrike" kern="1200" cap="none" spc="-5" baseline="0">
                <a:solidFill>
                  <a:srgbClr val="000000"/>
                </a:solidFill>
                <a:uFillTx/>
                <a:latin typeface="Arial"/>
                <a:cs typeface="Arial"/>
              </a:rPr>
              <a:t>housing </a:t>
            </a:r>
            <a:r>
              <a:rPr lang="en-US" sz="1400" b="1" i="0" u="none" strike="noStrike" kern="1200" cap="none" spc="0" baseline="0">
                <a:solidFill>
                  <a:srgbClr val="000000"/>
                </a:solidFill>
                <a:uFillTx/>
                <a:latin typeface="Arial"/>
                <a:cs typeface="Arial"/>
              </a:rPr>
              <a:t>unit, </a:t>
            </a:r>
            <a:r>
              <a:rPr lang="en-US" sz="1400" b="1" i="0" u="none" strike="sngStrike" kern="1200" cap="none" spc="0" baseline="0">
                <a:solidFill>
                  <a:srgbClr val="000000"/>
                </a:solidFill>
                <a:uFillTx/>
                <a:latin typeface="Arial"/>
                <a:cs typeface="Arial"/>
              </a:rPr>
              <a:t>to</a:t>
            </a:r>
            <a:r>
              <a:rPr lang="en-US" sz="1400" b="1" i="0" u="none" strike="noStrike" kern="1200" cap="none" spc="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prompt </a:t>
            </a:r>
            <a:r>
              <a:rPr lang="en-US" sz="1400" b="1" i="0" u="none" strike="noStrike" kern="1200" cap="none" spc="0" baseline="0">
                <a:solidFill>
                  <a:srgbClr val="000000"/>
                </a:solidFill>
                <a:uFillTx/>
                <a:latin typeface="Arial"/>
                <a:cs typeface="Arial"/>
              </a:rPr>
              <a:t>relocation into</a:t>
            </a:r>
            <a:r>
              <a:rPr lang="en-US" sz="1400" b="1">
                <a:solidFill>
                  <a:srgbClr val="000000"/>
                </a:solidFill>
                <a:latin typeface="Arial"/>
                <a:cs typeface="Arial"/>
              </a:rPr>
              <a:t> </a:t>
            </a:r>
            <a:r>
              <a:rPr lang="en-US" sz="1400" b="1" i="0" u="none" strike="noStrike" kern="1200" cap="none" spc="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suitable</a:t>
            </a:r>
            <a:r>
              <a:rPr lang="en-US" sz="1400" b="1" i="0" u="none" strike="noStrike" kern="1200" cap="none" spc="-4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lodging</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or other</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housing</a:t>
            </a:r>
            <a:r>
              <a:rPr lang="en-US" sz="1400" b="1" i="0" u="none" strike="noStrike" kern="1200" cap="none" spc="-2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at no</a:t>
            </a:r>
            <a:r>
              <a:rPr lang="en-US" sz="1400" b="1" i="0" u="none" strike="noStrike" kern="1200" cap="none" spc="-1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cost</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to</a:t>
            </a:r>
            <a:r>
              <a:rPr lang="en-US" sz="1400" b="1" i="0" u="none" strike="noStrike" kern="1200" cap="none" spc="-1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tenant</a:t>
            </a:r>
            <a:r>
              <a:rPr lang="en-US" sz="1400" b="1" i="0" u="none" strike="noStrike" kern="1200" cap="none" spc="-3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until</a:t>
            </a:r>
            <a:r>
              <a:rPr lang="en-US" sz="1400" b="1" i="0" u="none" strike="noStrike" kern="1200" cap="none" spc="-1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maintenance</a:t>
            </a:r>
            <a:r>
              <a:rPr lang="en-US" sz="1400" b="1" i="0" u="none" strike="noStrike" kern="1200" cap="none" spc="-3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or</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repairs</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are</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completed.</a:t>
            </a:r>
            <a:endParaRPr lang="en-US" sz="1400" b="1" i="0" u="none" strike="noStrike" kern="1200" cap="none" spc="0" baseline="0">
              <a:solidFill>
                <a:srgbClr val="000000"/>
              </a:solidFill>
              <a:uFillTx/>
              <a:latin typeface="Arial"/>
              <a:cs typeface="Arial"/>
            </a:endParaRPr>
          </a:p>
          <a:p>
            <a:pPr marL="298450" marR="194310" indent="-287020">
              <a:spcBef>
                <a:spcPts val="1155"/>
              </a:spcBef>
              <a:buSzPct val="100000"/>
              <a:buFont typeface="Arial" pitchFamily="34"/>
              <a:buChar char="•"/>
              <a:tabLst>
                <a:tab pos="299081" algn="l"/>
                <a:tab pos="299711" algn="l"/>
              </a:tabLst>
              <a:defRPr sz="1800" b="0" i="0" u="none" strike="noStrike" kern="0" cap="none" spc="0" baseline="0">
                <a:solidFill>
                  <a:srgbClr val="000000"/>
                </a:solidFill>
                <a:uFillTx/>
              </a:defRPr>
            </a:pPr>
            <a:r>
              <a:rPr lang="en-US" sz="1400" b="1" i="0" u="none" strike="noStrike" kern="1200" cap="none" spc="-5" baseline="0">
                <a:solidFill>
                  <a:srgbClr val="000000"/>
                </a:solidFill>
                <a:uFillTx/>
                <a:latin typeface="Arial"/>
                <a:cs typeface="Arial"/>
              </a:rPr>
              <a:t>RIGHT 13:</a:t>
            </a:r>
            <a:r>
              <a:rPr lang="en-US" sz="1400" b="1">
                <a:solidFill>
                  <a:srgbClr val="000000"/>
                </a:solidFill>
                <a:latin typeface="Arial"/>
                <a:cs typeface="Arial"/>
              </a:rPr>
              <a:t>  </a:t>
            </a:r>
            <a:r>
              <a:rPr lang="en-US" sz="1400" b="1" i="0" u="none" strike="noStrike" kern="1200" cap="none" spc="-50" baseline="0">
                <a:solidFill>
                  <a:srgbClr val="000000"/>
                </a:solidFill>
                <a:uFillTx/>
                <a:latin typeface="Arial"/>
                <a:cs typeface="Arial"/>
              </a:rPr>
              <a:t>You </a:t>
            </a:r>
            <a:r>
              <a:rPr lang="en-US" sz="1400" b="1" i="0" u="none" strike="noStrike" kern="1200" cap="none" spc="-10" baseline="0">
                <a:solidFill>
                  <a:srgbClr val="000000"/>
                </a:solidFill>
                <a:uFillTx/>
                <a:latin typeface="Arial"/>
                <a:cs typeface="Arial"/>
              </a:rPr>
              <a:t>have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right </a:t>
            </a:r>
            <a:r>
              <a:rPr lang="en-US" sz="1400" b="1" i="0" u="none" strike="noStrike" kern="1200" cap="none" spc="0" baseline="0">
                <a:solidFill>
                  <a:srgbClr val="000000"/>
                </a:solidFill>
                <a:uFillTx/>
                <a:latin typeface="Arial"/>
                <a:cs typeface="Arial"/>
              </a:rPr>
              <a:t>to </a:t>
            </a:r>
            <a:r>
              <a:rPr lang="en-US" sz="1400" b="1" i="0" u="none" strike="noStrike" kern="1200" cap="none" spc="-5" baseline="0">
                <a:solidFill>
                  <a:srgbClr val="000000"/>
                </a:solidFill>
                <a:uFillTx/>
                <a:latin typeface="Arial"/>
                <a:cs typeface="Arial"/>
              </a:rPr>
              <a:t>receive advice </a:t>
            </a:r>
            <a:r>
              <a:rPr lang="en-US" sz="1400" b="1" i="0" u="none" strike="noStrike" kern="1200" cap="none" spc="0" baseline="0">
                <a:solidFill>
                  <a:srgbClr val="000000"/>
                </a:solidFill>
                <a:uFillTx/>
                <a:latin typeface="Arial"/>
                <a:cs typeface="Arial"/>
              </a:rPr>
              <a:t>from military </a:t>
            </a:r>
            <a:r>
              <a:rPr lang="en-US" sz="1400" b="1" i="0" u="none" strike="noStrike" kern="1200" cap="none" spc="-5" baseline="0">
                <a:solidFill>
                  <a:srgbClr val="000000"/>
                </a:solidFill>
                <a:uFillTx/>
                <a:latin typeface="Arial"/>
                <a:cs typeface="Arial"/>
              </a:rPr>
              <a:t>legal </a:t>
            </a:r>
            <a:r>
              <a:rPr lang="en-US" sz="1400" b="1" i="0" u="none" strike="noStrike" kern="1200" cap="none" spc="0" baseline="0">
                <a:solidFill>
                  <a:srgbClr val="000000"/>
                </a:solidFill>
                <a:uFillTx/>
                <a:latin typeface="Arial"/>
                <a:cs typeface="Arial"/>
              </a:rPr>
              <a:t>assistance </a:t>
            </a:r>
            <a:r>
              <a:rPr lang="en-US" sz="1400" b="1" i="0" u="none" strike="noStrike" kern="1200" cap="none" spc="-5" baseline="0">
                <a:solidFill>
                  <a:srgbClr val="000000"/>
                </a:solidFill>
                <a:uFillTx/>
                <a:latin typeface="Arial"/>
                <a:cs typeface="Arial"/>
              </a:rPr>
              <a:t>on procedures involving</a:t>
            </a:r>
            <a:r>
              <a:rPr lang="en-US" sz="1400" b="1" spc="-5">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mechanisms </a:t>
            </a:r>
            <a:r>
              <a:rPr lang="en-US" sz="1400" b="1" i="0" u="none" strike="noStrike" kern="1200" cap="none" spc="0" baseline="0">
                <a:solidFill>
                  <a:srgbClr val="000000"/>
                </a:solidFill>
                <a:uFillTx/>
                <a:latin typeface="Arial"/>
                <a:cs typeface="Arial"/>
              </a:rPr>
              <a:t>for </a:t>
            </a:r>
            <a:r>
              <a:rPr lang="en-US" sz="1400" b="1" i="0" u="none" strike="noStrike" kern="1200" cap="none" spc="-5" baseline="0">
                <a:solidFill>
                  <a:srgbClr val="000000"/>
                </a:solidFill>
                <a:uFillTx/>
                <a:latin typeface="Arial"/>
                <a:cs typeface="Arial"/>
              </a:rPr>
              <a:t>resolving </a:t>
            </a:r>
            <a:r>
              <a:rPr lang="en-US" sz="1400" b="1" i="0" u="none" strike="noStrike" kern="1200" cap="none" spc="0" baseline="0">
                <a:solidFill>
                  <a:srgbClr val="000000"/>
                </a:solidFill>
                <a:uFillTx/>
                <a:latin typeface="Arial"/>
                <a:cs typeface="Arial"/>
              </a:rPr>
              <a:t>disputes </a:t>
            </a:r>
            <a:r>
              <a:rPr lang="en-US" sz="1400" b="1" i="0" u="none" strike="noStrike" kern="1200" cap="none" spc="-5" baseline="0">
                <a:solidFill>
                  <a:srgbClr val="000000"/>
                </a:solidFill>
                <a:uFillTx/>
                <a:latin typeface="Arial"/>
                <a:cs typeface="Arial"/>
              </a:rPr>
              <a:t>with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property management company or property manager </a:t>
            </a:r>
            <a:r>
              <a:rPr lang="en-US" sz="1400" b="1" i="0" u="none" strike="noStrike" kern="1200" cap="none" spc="0" baseline="0">
                <a:solidFill>
                  <a:srgbClr val="000000"/>
                </a:solidFill>
                <a:uFillTx/>
                <a:latin typeface="Arial"/>
                <a:cs typeface="Arial"/>
              </a:rPr>
              <a:t>to</a:t>
            </a:r>
            <a:r>
              <a:rPr lang="en-US" sz="1400" b="1">
                <a:solidFill>
                  <a:srgbClr val="000000"/>
                </a:solidFill>
                <a:latin typeface="Arial"/>
                <a:cs typeface="Arial"/>
              </a:rPr>
              <a:t> </a:t>
            </a:r>
            <a:r>
              <a:rPr lang="en-US" sz="1400" b="1" i="0" u="none" strike="noStrike" kern="1200" cap="none" spc="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include</a:t>
            </a:r>
            <a:r>
              <a:rPr lang="en-US" sz="1400" b="1" i="0" u="none" strike="noStrike" kern="1200" cap="none" spc="-3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mediation,</a:t>
            </a:r>
            <a:r>
              <a:rPr lang="en-US" sz="1400" b="1" i="0" u="none" strike="noStrike" kern="1200" cap="none" spc="-4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arbitration,</a:t>
            </a:r>
            <a:r>
              <a:rPr lang="en-US" sz="1400" b="1" i="0" u="none" strike="noStrike" kern="1200" cap="none" spc="-4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and</a:t>
            </a:r>
            <a:r>
              <a:rPr lang="en-US" sz="1400" b="1" i="0" u="none" strike="noStrike" kern="1200" cap="none" spc="-2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filing</a:t>
            </a:r>
            <a:r>
              <a:rPr lang="en-US" sz="1400" b="1" i="0" u="none" strike="noStrike" kern="1200" cap="none" spc="-2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claims</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against</a:t>
            </a:r>
            <a:r>
              <a:rPr lang="en-US" sz="1400" b="1" i="0" u="none" strike="noStrike" kern="1200" cap="none" spc="-2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Landlord.</a:t>
            </a:r>
            <a:endParaRPr lang="en-US" sz="1400" b="1" i="0" u="none" strike="noStrike" kern="1200" cap="none" spc="0" baseline="0">
              <a:solidFill>
                <a:srgbClr val="000000"/>
              </a:solidFill>
              <a:uFillTx/>
              <a:latin typeface="Arial"/>
              <a:cs typeface="Arial"/>
            </a:endParaRPr>
          </a:p>
          <a:p>
            <a:pPr marL="1018540" marR="0" lvl="2" indent="-285750" algn="l" defTabSz="914400" rtl="0" fontAlgn="auto" hangingPunct="1">
              <a:lnSpc>
                <a:spcPct val="100000"/>
              </a:lnSpc>
              <a:spcBef>
                <a:spcPts val="600"/>
              </a:spcBef>
              <a:spcAft>
                <a:spcPts val="0"/>
              </a:spcAft>
              <a:buSzPct val="100000"/>
              <a:buFont typeface="Courier New"/>
              <a:buChar char="o"/>
              <a:tabLst>
                <a:tab pos="560711" algn="l"/>
                <a:tab pos="561972" algn="l"/>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Arial"/>
                <a:cs typeface="Arial"/>
              </a:rPr>
              <a:t>Installation</a:t>
            </a:r>
            <a:r>
              <a:rPr lang="en-US" sz="1400" b="1" i="0" u="none" strike="noStrike" kern="1200" cap="none" spc="-4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legal</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office</a:t>
            </a:r>
            <a:r>
              <a:rPr lang="en-US" sz="1400" b="1" i="0" u="none" strike="noStrike" kern="1200" cap="none" spc="-3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t>
            </a:r>
            <a:r>
              <a:rPr lang="en-US" sz="1400" b="1" i="0" u="none" strike="noStrike" kern="1200" cap="none" spc="400" baseline="0">
                <a:solidFill>
                  <a:srgbClr val="000000"/>
                </a:solidFill>
                <a:uFillTx/>
                <a:latin typeface="Arial"/>
                <a:cs typeface="Arial"/>
              </a:rPr>
              <a:t> </a:t>
            </a:r>
            <a:r>
              <a:rPr lang="en-US" sz="1400" b="1" i="0" u="none" strike="noStrike" kern="1200" cap="none" spc="-5" baseline="0">
                <a:uFillTx/>
                <a:latin typeface="Arial"/>
                <a:cs typeface="Arial"/>
              </a:rPr>
              <a:t>Kristeen Thomas, (831) 242-5084</a:t>
            </a:r>
            <a:endParaRPr lang="en-US" sz="1400" b="1" i="0" u="none" strike="noStrike" kern="1200" cap="none" spc="0" baseline="0">
              <a:uFillTx/>
              <a:latin typeface="Arial"/>
              <a:cs typeface="Arial"/>
            </a:endParaRPr>
          </a:p>
        </p:txBody>
      </p:sp>
    </p:spTree>
    <p:extLst>
      <p:ext uri="{BB962C8B-B14F-4D97-AF65-F5344CB8AC3E}">
        <p14:creationId xmlns:p14="http://schemas.microsoft.com/office/powerpoint/2010/main" val="81098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9B194FC9-59DB-F059-F8F3-395B4CFB6ED5}"/>
              </a:ext>
            </a:extLst>
          </p:cNvPr>
          <p:cNvSpPr txBox="1">
            <a:spLocks/>
          </p:cNvSpPr>
          <p:nvPr/>
        </p:nvSpPr>
        <p:spPr>
          <a:xfrm>
            <a:off x="2099432" y="99922"/>
            <a:ext cx="6976199" cy="647531"/>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r"/>
            <a:r>
              <a:rPr lang="en-US" sz="3200"/>
              <a:t>Tenant Bill of Rights</a:t>
            </a:r>
          </a:p>
        </p:txBody>
      </p:sp>
      <p:sp>
        <p:nvSpPr>
          <p:cNvPr id="4" name="object 3">
            <a:extLst>
              <a:ext uri="{FF2B5EF4-FFF2-40B4-BE49-F238E27FC236}">
                <a16:creationId xmlns:a16="http://schemas.microsoft.com/office/drawing/2014/main" id="{25050C0A-005C-1F4F-C12B-AC2D81AD48B2}"/>
              </a:ext>
            </a:extLst>
          </p:cNvPr>
          <p:cNvSpPr txBox="1"/>
          <p:nvPr/>
        </p:nvSpPr>
        <p:spPr>
          <a:xfrm>
            <a:off x="270270" y="1005017"/>
            <a:ext cx="8601075" cy="4846063"/>
          </a:xfrm>
          <a:prstGeom prst="rect">
            <a:avLst/>
          </a:prstGeom>
          <a:noFill/>
          <a:ln cap="flat">
            <a:noFill/>
          </a:ln>
        </p:spPr>
        <p:txBody>
          <a:bodyPr vert="horz" wrap="square" lIns="0" tIns="13331" rIns="0" bIns="0" anchor="t" anchorCtr="0" compatLnSpc="1">
            <a:noAutofit/>
          </a:bodyPr>
          <a:lstStyle/>
          <a:p>
            <a:pPr marL="298450" marR="276860" indent="-287020" algn="just">
              <a:spcBef>
                <a:spcPts val="105"/>
              </a:spcBef>
              <a:buSzPct val="100000"/>
              <a:buFont typeface="Arial" pitchFamily="34"/>
              <a:buChar char="•"/>
              <a:tabLst>
                <a:tab pos="299711" algn="l"/>
              </a:tabLst>
              <a:defRPr sz="1800" b="0" i="0" u="none" strike="noStrike" kern="0" cap="none" spc="0" baseline="0">
                <a:solidFill>
                  <a:srgbClr val="000000"/>
                </a:solidFill>
                <a:uFillTx/>
              </a:defRPr>
            </a:pPr>
            <a:r>
              <a:rPr lang="en-US" sz="1400" b="1" i="0" u="none" strike="noStrike" kern="1200" cap="none" spc="-5" baseline="0">
                <a:solidFill>
                  <a:srgbClr val="000000"/>
                </a:solidFill>
                <a:uFillTx/>
                <a:latin typeface="Arial"/>
                <a:cs typeface="Arial"/>
              </a:rPr>
              <a:t>RIGHT 14:</a:t>
            </a:r>
            <a:r>
              <a:rPr lang="en-US" sz="1400" b="1" i="0" u="none" strike="noStrike" kern="1200" cap="none" spc="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The right </a:t>
            </a:r>
            <a:r>
              <a:rPr lang="en-US" sz="1400" b="1" i="0" u="none" strike="noStrike" kern="1200" cap="none" spc="0" baseline="0">
                <a:solidFill>
                  <a:srgbClr val="000000"/>
                </a:solidFill>
                <a:uFillTx/>
                <a:latin typeface="Arial"/>
                <a:cs typeface="Arial"/>
              </a:rPr>
              <a:t>to </a:t>
            </a:r>
            <a:r>
              <a:rPr lang="en-US" sz="1400" b="1" spc="-5">
                <a:solidFill>
                  <a:srgbClr val="000000"/>
                </a:solidFill>
                <a:latin typeface="Arial"/>
                <a:cs typeface="Arial"/>
              </a:rPr>
              <a:t>enter </a:t>
            </a:r>
            <a:r>
              <a:rPr lang="en-US" sz="1400" b="1">
                <a:solidFill>
                  <a:srgbClr val="000000"/>
                </a:solidFill>
                <a:latin typeface="Arial"/>
                <a:cs typeface="Arial"/>
              </a:rPr>
              <a:t>into</a:t>
            </a:r>
            <a:r>
              <a:rPr lang="en-US" sz="1400" b="1" i="0" u="none" strike="noStrike" kern="1200" cap="none" spc="0" baseline="0">
                <a:solidFill>
                  <a:srgbClr val="000000"/>
                </a:solidFill>
                <a:uFillTx/>
                <a:latin typeface="Arial"/>
                <a:cs typeface="Arial"/>
              </a:rPr>
              <a:t> a dispute </a:t>
            </a:r>
            <a:r>
              <a:rPr lang="en-US" sz="1400" b="1" i="0" u="none" strike="noStrike" kern="1200" cap="none" spc="-5" baseline="0">
                <a:solidFill>
                  <a:srgbClr val="000000"/>
                </a:solidFill>
                <a:uFillTx/>
                <a:latin typeface="Arial"/>
                <a:cs typeface="Arial"/>
              </a:rPr>
              <a:t>resolution </a:t>
            </a:r>
            <a:r>
              <a:rPr lang="en-US" sz="1400" b="1" i="0" u="none" strike="noStrike" kern="1200" cap="none" spc="0" baseline="0">
                <a:solidFill>
                  <a:srgbClr val="000000"/>
                </a:solidFill>
                <a:uFillTx/>
                <a:latin typeface="Arial"/>
                <a:cs typeface="Arial"/>
              </a:rPr>
              <a:t>process should </a:t>
            </a:r>
            <a:r>
              <a:rPr lang="en-US" sz="1400" b="1" i="0" u="none" strike="noStrike" kern="1200" cap="none" spc="-5" baseline="0">
                <a:solidFill>
                  <a:srgbClr val="000000"/>
                </a:solidFill>
                <a:uFillTx/>
                <a:latin typeface="Arial"/>
                <a:cs typeface="Arial"/>
              </a:rPr>
              <a:t>all other methods be exhausted </a:t>
            </a:r>
            <a:r>
              <a:rPr lang="en-US" sz="1400" b="1" i="0" u="none" strike="noStrike" kern="1200" cap="none" spc="-37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and,</a:t>
            </a:r>
            <a:r>
              <a:rPr lang="en-US" sz="1400" b="1" i="0" u="none" strike="noStrike" kern="1200" cap="none" spc="-2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in</a:t>
            </a:r>
            <a:r>
              <a:rPr lang="en-US" sz="1400" b="1" i="0" u="none" strike="noStrike" kern="1200" cap="none" spc="-5" baseline="0">
                <a:solidFill>
                  <a:srgbClr val="000000"/>
                </a:solidFill>
                <a:uFillTx/>
                <a:latin typeface="Arial"/>
                <a:cs typeface="Arial"/>
              </a:rPr>
              <a:t> which </a:t>
            </a:r>
            <a:r>
              <a:rPr lang="en-US" sz="1400" b="1" i="0" u="none" strike="noStrike" kern="1200" cap="none" spc="0" baseline="0">
                <a:solidFill>
                  <a:srgbClr val="000000"/>
                </a:solidFill>
                <a:uFillTx/>
                <a:latin typeface="Arial"/>
                <a:cs typeface="Arial"/>
              </a:rPr>
              <a:t>case,</a:t>
            </a:r>
            <a:r>
              <a:rPr lang="en-US" sz="1400" b="1" i="0" u="none" strike="noStrike" kern="1200" cap="none" spc="-2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a:t>
            </a:r>
            <a:r>
              <a:rPr lang="en-US" sz="1400" b="1" i="0" u="none" strike="noStrike" kern="1200" cap="none" spc="-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decision</a:t>
            </a:r>
            <a:r>
              <a:rPr lang="en-US" sz="1400" b="1" i="0" u="none" strike="noStrike" kern="1200" cap="none" spc="-4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in</a:t>
            </a:r>
            <a:r>
              <a:rPr lang="en-US" sz="1400" b="1" i="0" u="none" strike="noStrike" kern="1200" cap="none" spc="-5" baseline="0">
                <a:solidFill>
                  <a:srgbClr val="000000"/>
                </a:solidFill>
                <a:uFillTx/>
                <a:latin typeface="Arial"/>
                <a:cs typeface="Arial"/>
              </a:rPr>
              <a:t> favor</a:t>
            </a:r>
            <a:r>
              <a:rPr lang="en-US" sz="1400" b="1" i="0" u="none" strike="noStrike" kern="1200" cap="none" spc="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of</a:t>
            </a:r>
            <a:r>
              <a:rPr lang="en-US" sz="1400" b="1" i="0" u="none" strike="noStrike" kern="1200" cap="none" spc="-1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tenant</a:t>
            </a:r>
            <a:r>
              <a:rPr lang="en-US" sz="1400" b="1" i="0" u="none" strike="noStrike" kern="1200" cap="none" spc="-3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may </a:t>
            </a:r>
            <a:r>
              <a:rPr lang="en-US" sz="1400" b="1" i="0" u="none" strike="noStrike" kern="1200" cap="none" spc="0" baseline="0">
                <a:solidFill>
                  <a:srgbClr val="000000"/>
                </a:solidFill>
                <a:uFillTx/>
                <a:latin typeface="Arial"/>
                <a:cs typeface="Arial"/>
              </a:rPr>
              <a:t>include</a:t>
            </a:r>
            <a:r>
              <a:rPr lang="en-US" sz="1400" b="1" i="0" u="none" strike="noStrike" kern="1200" cap="none" spc="-3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a:t>
            </a:r>
            <a:r>
              <a:rPr lang="en-US" sz="1400" b="1" i="0" u="none" strike="noStrike" kern="1200" cap="none" spc="-5" baseline="0">
                <a:solidFill>
                  <a:srgbClr val="000000"/>
                </a:solidFill>
                <a:uFillTx/>
                <a:latin typeface="Arial"/>
                <a:cs typeface="Arial"/>
              </a:rPr>
              <a:t> reduction</a:t>
            </a:r>
            <a:r>
              <a:rPr lang="en-US" sz="1400" b="1" i="0" u="none" strike="noStrike" kern="1200" cap="none" spc="-4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in</a:t>
            </a:r>
            <a:r>
              <a:rPr lang="en-US" sz="1400" b="1" i="0" u="none" strike="noStrike" kern="1200" cap="none" spc="-5" baseline="0">
                <a:solidFill>
                  <a:srgbClr val="000000"/>
                </a:solidFill>
                <a:uFillTx/>
                <a:latin typeface="Arial"/>
                <a:cs typeface="Arial"/>
              </a:rPr>
              <a:t> rent</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or</a:t>
            </a:r>
            <a:r>
              <a:rPr lang="en-US" sz="1400" b="1" i="0" u="none" strike="noStrike" kern="1200" cap="none" spc="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an</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amount</a:t>
            </a:r>
            <a:r>
              <a:rPr lang="en-US" sz="1400" b="1" i="0" u="none" strike="noStrike" kern="1200" cap="none" spc="-2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to</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be </a:t>
            </a:r>
            <a:r>
              <a:rPr lang="en-US" sz="1400" b="1" i="0" u="none" strike="noStrike" kern="1200" cap="none" spc="-37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reimbursed</a:t>
            </a:r>
            <a:r>
              <a:rPr lang="en-US" sz="1400" b="1" i="0" u="none" strike="noStrike" kern="1200" cap="none" spc="-5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or</a:t>
            </a:r>
            <a:r>
              <a:rPr lang="en-US" sz="1400" b="1" i="0" u="none" strike="noStrike" kern="1200" cap="none" spc="-2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credited</a:t>
            </a:r>
            <a:r>
              <a:rPr lang="en-US" sz="1400" b="1" i="0" u="none" strike="noStrike" kern="1200" cap="none" spc="-4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to</a:t>
            </a:r>
            <a:r>
              <a:rPr lang="en-US" sz="1400" b="1" i="0" u="none" strike="noStrike" kern="1200" cap="none" spc="-2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2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tenant.</a:t>
            </a:r>
            <a:endParaRPr lang="en-US" b="1">
              <a:cs typeface="Arial"/>
            </a:endParaRPr>
          </a:p>
          <a:p>
            <a:pPr marL="298450" marR="322580" indent="-287020">
              <a:spcBef>
                <a:spcPts val="600"/>
              </a:spcBef>
              <a:buSzPct val="100000"/>
              <a:buFont typeface="Arial" pitchFamily="34"/>
              <a:buChar char="•"/>
              <a:tabLst>
                <a:tab pos="299081" algn="l"/>
                <a:tab pos="299711" algn="l"/>
              </a:tabLst>
              <a:defRPr sz="1800" b="0" i="0" u="none" strike="noStrike" kern="0" cap="none" spc="0" baseline="0">
                <a:solidFill>
                  <a:srgbClr val="000000"/>
                </a:solidFill>
                <a:uFillTx/>
              </a:defRPr>
            </a:pPr>
            <a:r>
              <a:rPr lang="en-US" sz="1400" b="1" i="0" u="none" strike="noStrike" kern="1200" cap="none" spc="-5" baseline="0">
                <a:solidFill>
                  <a:srgbClr val="000000"/>
                </a:solidFill>
                <a:uFillTx/>
                <a:latin typeface="Arial"/>
                <a:cs typeface="Arial"/>
              </a:rPr>
              <a:t>RIGHT 15:</a:t>
            </a:r>
            <a:r>
              <a:rPr lang="en-US" sz="1400" b="1" i="0" u="none" strike="noStrike" kern="1200" cap="none" spc="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The right </a:t>
            </a:r>
            <a:r>
              <a:rPr lang="en-US" sz="1400" b="1" i="0" u="none" strike="noStrike" kern="1200" cap="none" spc="0" baseline="0">
                <a:solidFill>
                  <a:srgbClr val="000000"/>
                </a:solidFill>
                <a:uFillTx/>
                <a:latin typeface="Arial"/>
                <a:cs typeface="Arial"/>
              </a:rPr>
              <a:t>to </a:t>
            </a:r>
            <a:r>
              <a:rPr lang="en-US" sz="1400" b="1" i="0" u="none" strike="noStrike" kern="1200" cap="none" spc="-10" baseline="0">
                <a:solidFill>
                  <a:srgbClr val="000000"/>
                </a:solidFill>
                <a:uFillTx/>
                <a:latin typeface="Arial"/>
                <a:cs typeface="Arial"/>
              </a:rPr>
              <a:t>have your </a:t>
            </a:r>
            <a:r>
              <a:rPr lang="en-US" sz="1400" b="1" i="0" u="none" strike="noStrike" kern="1200" cap="none" spc="0" baseline="0">
                <a:solidFill>
                  <a:srgbClr val="000000"/>
                </a:solidFill>
                <a:uFillTx/>
                <a:latin typeface="Arial"/>
                <a:cs typeface="Arial"/>
              </a:rPr>
              <a:t>basic </a:t>
            </a:r>
            <a:r>
              <a:rPr lang="en-US" sz="1400" b="1" i="0" u="none" strike="noStrike" kern="1200" cap="none" spc="-5" baseline="0">
                <a:solidFill>
                  <a:srgbClr val="000000"/>
                </a:solidFill>
                <a:uFillTx/>
                <a:latin typeface="Arial"/>
                <a:cs typeface="Arial"/>
              </a:rPr>
              <a:t>allowance housing payments segregated and held </a:t>
            </a:r>
            <a:r>
              <a:rPr lang="en-US" sz="1400" b="1" i="0" u="none" strike="noStrike" kern="1200" cap="none" spc="0" baseline="0">
                <a:solidFill>
                  <a:srgbClr val="000000"/>
                </a:solidFill>
                <a:uFillTx/>
                <a:latin typeface="Arial"/>
                <a:cs typeface="Arial"/>
              </a:rPr>
              <a:t>in </a:t>
            </a:r>
            <a:r>
              <a:rPr lang="en-US" sz="1400" b="1" i="0" u="none" strike="noStrike" kern="1200" cap="none" spc="-15" baseline="0">
                <a:solidFill>
                  <a:srgbClr val="000000"/>
                </a:solidFill>
                <a:uFillTx/>
                <a:latin typeface="Arial"/>
                <a:cs typeface="Arial"/>
              </a:rPr>
              <a:t>escrow,</a:t>
            </a:r>
            <a:r>
              <a:rPr lang="en-US" sz="1400" b="1" spc="-15">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with approval of </a:t>
            </a:r>
            <a:r>
              <a:rPr lang="en-US" sz="1400" b="1" i="0" u="none" strike="noStrike" kern="1200" cap="none" spc="0" baseline="0">
                <a:solidFill>
                  <a:srgbClr val="000000"/>
                </a:solidFill>
                <a:uFillTx/>
                <a:latin typeface="Arial"/>
                <a:cs typeface="Arial"/>
              </a:rPr>
              <a:t>a </a:t>
            </a:r>
            <a:r>
              <a:rPr lang="en-US" sz="1400" b="1" i="0" u="none" strike="noStrike" kern="1200" cap="none" spc="-5" baseline="0">
                <a:solidFill>
                  <a:srgbClr val="000000"/>
                </a:solidFill>
                <a:uFillTx/>
                <a:latin typeface="Arial"/>
                <a:cs typeface="Arial"/>
              </a:rPr>
              <a:t>designated </a:t>
            </a:r>
            <a:r>
              <a:rPr lang="en-US" sz="1400" b="1" i="0" u="none" strike="noStrike" kern="1200" cap="none" spc="-15" baseline="0">
                <a:solidFill>
                  <a:srgbClr val="000000"/>
                </a:solidFill>
                <a:uFillTx/>
                <a:latin typeface="Arial"/>
                <a:cs typeface="Arial"/>
              </a:rPr>
              <a:t>commander, </a:t>
            </a:r>
            <a:r>
              <a:rPr lang="en-US" sz="1400" b="1" i="0" u="none" strike="noStrike" kern="1200" cap="none" spc="-5" baseline="0">
                <a:solidFill>
                  <a:srgbClr val="000000"/>
                </a:solidFill>
                <a:uFillTx/>
                <a:latin typeface="Arial"/>
                <a:cs typeface="Arial"/>
              </a:rPr>
              <a:t>and not </a:t>
            </a:r>
            <a:r>
              <a:rPr lang="en-US" sz="1400" b="1" i="0" u="none" strike="noStrike" kern="1200" cap="none" spc="0" baseline="0">
                <a:solidFill>
                  <a:srgbClr val="000000"/>
                </a:solidFill>
                <a:uFillTx/>
                <a:latin typeface="Arial"/>
                <a:cs typeface="Arial"/>
              </a:rPr>
              <a:t>used </a:t>
            </a:r>
            <a:r>
              <a:rPr lang="en-US" sz="1400" b="1" i="0" u="none" strike="noStrike" kern="1200" cap="none" spc="-5" baseline="0">
                <a:solidFill>
                  <a:srgbClr val="000000"/>
                </a:solidFill>
                <a:uFillTx/>
                <a:latin typeface="Arial"/>
                <a:cs typeface="Arial"/>
              </a:rPr>
              <a:t>by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property </a:t>
            </a:r>
            <a:r>
              <a:rPr lang="en-US" sz="1400" b="1" i="0" u="none" strike="noStrike" kern="1200" cap="none" spc="-20" baseline="0">
                <a:solidFill>
                  <a:srgbClr val="000000"/>
                </a:solidFill>
                <a:uFillTx/>
                <a:latin typeface="Arial"/>
                <a:cs typeface="Arial"/>
              </a:rPr>
              <a:t>owner, </a:t>
            </a:r>
            <a:r>
              <a:rPr lang="en-US" sz="1400" b="1" i="0" u="none" strike="noStrike" kern="1200" cap="none" spc="-5" baseline="0">
                <a:solidFill>
                  <a:srgbClr val="000000"/>
                </a:solidFill>
                <a:uFillTx/>
                <a:latin typeface="Arial"/>
                <a:cs typeface="Arial"/>
              </a:rPr>
              <a:t>property </a:t>
            </a:r>
            <a:r>
              <a:rPr lang="en-US" sz="1400" b="1" i="0" u="none" strike="noStrike" kern="1200" cap="none" spc="-15" baseline="0">
                <a:solidFill>
                  <a:srgbClr val="000000"/>
                </a:solidFill>
                <a:uFillTx/>
                <a:latin typeface="Arial"/>
                <a:cs typeface="Arial"/>
              </a:rPr>
              <a:t>manager, </a:t>
            </a:r>
            <a:r>
              <a:rPr lang="en-US" sz="1400" b="1" i="0" u="none" strike="noStrike" kern="1200" cap="none" spc="-5" baseline="0">
                <a:solidFill>
                  <a:srgbClr val="000000"/>
                </a:solidFill>
                <a:uFillTx/>
                <a:latin typeface="Arial"/>
                <a:cs typeface="Arial"/>
              </a:rPr>
              <a:t>or</a:t>
            </a:r>
            <a:r>
              <a:rPr lang="en-US" sz="1400" b="1" spc="-5">
                <a:solidFill>
                  <a:srgbClr val="000000"/>
                </a:solidFill>
                <a:latin typeface="Arial"/>
                <a:cs typeface="Arial"/>
              </a:rPr>
              <a:t> </a:t>
            </a:r>
            <a:r>
              <a:rPr lang="en-US" sz="1400" b="1" i="0" u="none" strike="noStrike" kern="1200" cap="none"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landlord</a:t>
            </a:r>
            <a:r>
              <a:rPr lang="en-US" sz="1400" b="1" i="0" u="none" strike="noStrike" kern="1200" cap="none" spc="-3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pending</a:t>
            </a:r>
            <a:r>
              <a:rPr lang="en-US" sz="1400" b="1" i="0" u="none" strike="noStrike" kern="1200" cap="none" spc="-3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completion</a:t>
            </a:r>
            <a:r>
              <a:rPr lang="en-US" sz="1400" b="1" i="0" u="none" strike="noStrike" kern="1200" cap="none" spc="-5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of</a:t>
            </a:r>
            <a:r>
              <a:rPr lang="en-US" sz="1400" b="1" i="0" u="none" strike="noStrike" kern="1200" cap="none" spc="0" baseline="0">
                <a:solidFill>
                  <a:srgbClr val="000000"/>
                </a:solidFill>
                <a:uFillTx/>
                <a:latin typeface="Arial"/>
                <a:cs typeface="Arial"/>
              </a:rPr>
              <a:t> the</a:t>
            </a:r>
            <a:r>
              <a:rPr lang="en-US" sz="1400" b="1" i="0" u="none" strike="noStrike" kern="1200" cap="none" spc="-3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dispute</a:t>
            </a:r>
            <a:r>
              <a:rPr lang="en-US" sz="1400" b="1" i="0" u="none" strike="noStrike" kern="1200" cap="none" spc="-3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resolution</a:t>
            </a:r>
            <a:r>
              <a:rPr lang="en-US" sz="1400" b="1" i="0" u="none" strike="noStrike" kern="1200" cap="none" spc="-4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process.</a:t>
            </a:r>
          </a:p>
          <a:p>
            <a:pPr marL="298450" marR="240030" indent="-287020">
              <a:spcBef>
                <a:spcPts val="1200"/>
              </a:spcBef>
              <a:buSzPct val="100000"/>
              <a:buFont typeface="Arial" pitchFamily="34"/>
              <a:buChar char="•"/>
              <a:tabLst>
                <a:tab pos="299081" algn="l"/>
                <a:tab pos="299711" algn="l"/>
              </a:tabLst>
              <a:defRPr sz="1800" b="0" i="0" u="none" strike="noStrike" kern="0" cap="none" spc="0" baseline="0">
                <a:solidFill>
                  <a:srgbClr val="000000"/>
                </a:solidFill>
                <a:uFillTx/>
              </a:defRPr>
            </a:pPr>
            <a:r>
              <a:rPr lang="en-US" sz="1400" b="1" i="0" u="none" strike="noStrike" kern="1200" cap="none" spc="-5" baseline="0">
                <a:solidFill>
                  <a:srgbClr val="000000"/>
                </a:solidFill>
                <a:uFillTx/>
                <a:latin typeface="Arial"/>
                <a:cs typeface="Arial"/>
              </a:rPr>
              <a:t>RIGHT 16:</a:t>
            </a:r>
            <a:r>
              <a:rPr lang="en-US" sz="1400" b="1" i="0" u="none" strike="noStrike" kern="1200" cap="none" spc="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The right </a:t>
            </a:r>
            <a:r>
              <a:rPr lang="en-US" sz="1400" b="1" i="0" u="none" strike="noStrike" kern="1200" cap="none" spc="0" baseline="0">
                <a:solidFill>
                  <a:srgbClr val="000000"/>
                </a:solidFill>
                <a:uFillTx/>
                <a:latin typeface="Arial"/>
                <a:cs typeface="Arial"/>
              </a:rPr>
              <a:t>to </a:t>
            </a:r>
            <a:r>
              <a:rPr lang="en-US" sz="1400" b="1" i="0" u="none" strike="noStrike" kern="1200" cap="none" spc="-10" baseline="0">
                <a:solidFill>
                  <a:srgbClr val="000000"/>
                </a:solidFill>
                <a:uFillTx/>
                <a:latin typeface="Arial"/>
                <a:cs typeface="Arial"/>
              </a:rPr>
              <a:t>have </a:t>
            </a:r>
            <a:r>
              <a:rPr lang="en-US" sz="1400" b="1" i="0" u="none" strike="noStrike" kern="1200" cap="none" spc="-5" baseline="0">
                <a:solidFill>
                  <a:srgbClr val="000000"/>
                </a:solidFill>
                <a:uFillTx/>
                <a:latin typeface="Arial"/>
                <a:cs typeface="Arial"/>
              </a:rPr>
              <a:t>reasonable advance </a:t>
            </a:r>
            <a:r>
              <a:rPr lang="en-US" sz="1400" b="1" i="0" u="none" strike="noStrike" kern="1200" cap="none" spc="0" baseline="0">
                <a:solidFill>
                  <a:srgbClr val="000000"/>
                </a:solidFill>
                <a:uFillTx/>
                <a:latin typeface="Arial"/>
                <a:cs typeface="Arial"/>
              </a:rPr>
              <a:t>notice </a:t>
            </a:r>
            <a:r>
              <a:rPr lang="en-US" sz="1400" b="1" i="0" u="none" strike="noStrike" kern="1200" cap="none" spc="-5" baseline="0">
                <a:solidFill>
                  <a:srgbClr val="000000"/>
                </a:solidFill>
                <a:uFillTx/>
                <a:latin typeface="Arial"/>
                <a:cs typeface="Arial"/>
              </a:rPr>
              <a:t>of any </a:t>
            </a:r>
            <a:r>
              <a:rPr lang="en-US" sz="1400" b="1" i="0" u="none" strike="noStrike" kern="1200" cap="none" spc="0" baseline="0">
                <a:solidFill>
                  <a:srgbClr val="000000"/>
                </a:solidFill>
                <a:uFillTx/>
                <a:latin typeface="Arial"/>
                <a:cs typeface="Arial"/>
              </a:rPr>
              <a:t>entrance </a:t>
            </a:r>
            <a:r>
              <a:rPr lang="en-US" sz="1400" b="1" i="0" u="none" strike="noStrike" kern="1200" cap="none" spc="-5" baseline="0">
                <a:solidFill>
                  <a:srgbClr val="000000"/>
                </a:solidFill>
                <a:uFillTx/>
                <a:latin typeface="Arial"/>
                <a:cs typeface="Arial"/>
              </a:rPr>
              <a:t>by </a:t>
            </a:r>
            <a:r>
              <a:rPr lang="en-US" sz="1400" b="1" i="0" u="none" strike="noStrike" kern="1200" cap="none" spc="0" baseline="0">
                <a:solidFill>
                  <a:srgbClr val="000000"/>
                </a:solidFill>
                <a:uFillTx/>
                <a:latin typeface="Arial"/>
                <a:cs typeface="Arial"/>
              </a:rPr>
              <a:t>the </a:t>
            </a:r>
            <a:r>
              <a:rPr lang="en-US" sz="1400" b="1" i="0" u="none" strike="noStrike" kern="1200" cap="none" spc="-5" baseline="0">
                <a:solidFill>
                  <a:srgbClr val="000000"/>
                </a:solidFill>
                <a:uFillTx/>
                <a:latin typeface="Arial"/>
                <a:cs typeface="Arial"/>
              </a:rPr>
              <a:t>Landlord, </a:t>
            </a:r>
            <a:r>
              <a:rPr lang="en-US" sz="1400" b="1" i="0" u="none" strike="noStrike" kern="1200" cap="none" spc="0" baseline="0">
                <a:solidFill>
                  <a:srgbClr val="000000"/>
                </a:solidFill>
                <a:uFillTx/>
                <a:latin typeface="Arial"/>
                <a:cs typeface="Arial"/>
              </a:rPr>
              <a:t>Installation</a:t>
            </a:r>
            <a:r>
              <a:rPr lang="en-US" sz="1400" b="1">
                <a:solidFill>
                  <a:srgbClr val="000000"/>
                </a:solidFill>
                <a:latin typeface="Arial"/>
                <a:cs typeface="Arial"/>
              </a:rPr>
              <a:t> </a:t>
            </a:r>
            <a:r>
              <a:rPr lang="en-US" sz="1400" b="1" i="0" u="none" strike="noStrike" kern="1200" cap="none" spc="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housing</a:t>
            </a:r>
            <a:r>
              <a:rPr lang="en-US" sz="1400" b="1" i="0" u="none" strike="noStrike" kern="1200" cap="none" spc="-3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staff,</a:t>
            </a:r>
            <a:r>
              <a:rPr lang="en-US" sz="1400" b="1" i="0" u="none" strike="noStrike" kern="1200" cap="none" spc="-3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or</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chain</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of</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command</a:t>
            </a:r>
            <a:r>
              <a:rPr lang="en-US" sz="1400" b="1" i="0" u="none" strike="noStrike" kern="1200" cap="none" spc="-3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into</a:t>
            </a:r>
            <a:r>
              <a:rPr lang="en-US" sz="1400" b="1" i="0" u="none" strike="noStrike" kern="1200" cap="none" spc="-2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housing</a:t>
            </a:r>
            <a:r>
              <a:rPr lang="en-US" sz="1400" b="1" i="0" u="none" strike="noStrike" kern="1200" cap="none" spc="-2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unit</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of</a:t>
            </a:r>
            <a:r>
              <a:rPr lang="en-US" sz="1400" b="1" i="0" u="none" strike="noStrike" kern="1200" cap="none" spc="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no</a:t>
            </a:r>
            <a:r>
              <a:rPr lang="en-US" sz="1400" b="1" i="0" u="none" strike="noStrike" kern="1200" cap="none" spc="-1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less</a:t>
            </a:r>
            <a:r>
              <a:rPr lang="en-US" sz="1400" b="1" i="0" u="none" strike="noStrike" kern="1200" cap="none" spc="-1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than</a:t>
            </a:r>
            <a:r>
              <a:rPr lang="en-US" sz="1400" b="1" i="0" u="none" strike="noStrike" kern="1200" cap="none" spc="-2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24</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hours,</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except</a:t>
            </a:r>
            <a:r>
              <a:rPr lang="en-US" sz="1400" b="1" i="0" u="none" strike="noStrike" kern="1200" cap="none" spc="-1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in the</a:t>
            </a:r>
            <a:r>
              <a:rPr lang="en-US" sz="1400" b="1" i="0" u="none" strike="noStrike" kern="1200" cap="none" spc="-3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case</a:t>
            </a:r>
            <a:r>
              <a:rPr lang="en-US" sz="1400" b="1" i="0" u="none" strike="noStrike" kern="1200" cap="none" spc="-2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of</a:t>
            </a:r>
            <a:r>
              <a:rPr lang="en-US" sz="1400" b="1" spc="-5">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an</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emergency</a:t>
            </a:r>
            <a:r>
              <a:rPr lang="en-US" sz="1400" b="1" i="0" u="none" strike="noStrike" kern="1200" cap="none" spc="-3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or</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abandonment</a:t>
            </a:r>
            <a:r>
              <a:rPr lang="en-US" sz="1400" b="1" i="0" u="none" strike="noStrike" kern="1200" cap="none" spc="-4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of</a:t>
            </a:r>
            <a:r>
              <a:rPr lang="en-US" sz="1400" b="1" i="0" u="none" strike="noStrike" kern="1200" cap="none" spc="-1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the</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housing</a:t>
            </a:r>
            <a:r>
              <a:rPr lang="en-US" sz="1400" b="1" i="0" u="none" strike="noStrike" kern="1200" cap="none" spc="-4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unit.</a:t>
            </a:r>
          </a:p>
          <a:p>
            <a:pPr marL="297180" marR="0" lvl="0" indent="-285750" algn="l" defTabSz="914400" rtl="0" fontAlgn="auto" hangingPunct="1">
              <a:lnSpc>
                <a:spcPct val="100000"/>
              </a:lnSpc>
              <a:spcBef>
                <a:spcPts val="900"/>
              </a:spcBef>
              <a:spcAft>
                <a:spcPts val="0"/>
              </a:spcAft>
              <a:buSzPct val="100000"/>
              <a:buFont typeface="Arial" pitchFamily="34"/>
              <a:buChar char="•"/>
              <a:tabLst>
                <a:tab pos="295909" algn="l"/>
                <a:tab pos="296539" algn="l"/>
              </a:tabLst>
              <a:defRPr sz="1800" b="0" i="0" u="none" strike="noStrike" kern="0" cap="none" spc="0" baseline="0">
                <a:solidFill>
                  <a:srgbClr val="000000"/>
                </a:solidFill>
                <a:uFillTx/>
              </a:defRPr>
            </a:pPr>
            <a:r>
              <a:rPr lang="en-US" sz="1400" b="1" i="0" u="none" strike="noStrike" kern="1200" cap="none" spc="-5" baseline="0">
                <a:solidFill>
                  <a:srgbClr val="000000"/>
                </a:solidFill>
                <a:uFillTx/>
                <a:latin typeface="Arial"/>
                <a:cs typeface="Arial"/>
              </a:rPr>
              <a:t>RIGHT</a:t>
            </a:r>
            <a:r>
              <a:rPr lang="en-US" sz="1400" b="1" i="0" u="none" strike="noStrike" kern="1200" cap="none" spc="-1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17:</a:t>
            </a:r>
            <a:r>
              <a:rPr lang="en-US" sz="1400" b="1" i="0" u="none" strike="noStrike" kern="1200" cap="none" spc="39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The</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right</a:t>
            </a:r>
            <a:r>
              <a:rPr lang="en-US" sz="1400" b="1" i="0" u="none" strike="noStrike" kern="1200" cap="none" spc="-1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to</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not pay</a:t>
            </a:r>
            <a:r>
              <a:rPr lang="en-US" sz="1400" b="1" i="0" u="none" strike="noStrike" kern="1200" cap="none" spc="-2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non-refundable</a:t>
            </a:r>
            <a:r>
              <a:rPr lang="en-US" sz="1400" b="1" i="0" u="none" strike="noStrike" kern="1200" cap="none" spc="-4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fees</a:t>
            </a:r>
            <a:r>
              <a:rPr lang="en-US" sz="1400" b="1" i="0" u="none" strike="noStrike" kern="1200" cap="none" spc="-1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or</a:t>
            </a:r>
            <a:r>
              <a:rPr lang="en-US" sz="1400" b="1" i="0" u="none" strike="noStrike" kern="1200" cap="none" spc="-15" baseline="0">
                <a:solidFill>
                  <a:srgbClr val="000000"/>
                </a:solidFill>
                <a:uFillTx/>
                <a:latin typeface="Arial"/>
                <a:cs typeface="Arial"/>
              </a:rPr>
              <a:t> </a:t>
            </a:r>
            <a:r>
              <a:rPr lang="en-US" sz="1400" b="1" i="0" u="none" strike="noStrike" kern="1200" cap="none" spc="-10" baseline="0">
                <a:solidFill>
                  <a:srgbClr val="000000"/>
                </a:solidFill>
                <a:uFillTx/>
                <a:latin typeface="Arial"/>
                <a:cs typeface="Arial"/>
              </a:rPr>
              <a:t>have</a:t>
            </a:r>
            <a:r>
              <a:rPr lang="en-US" sz="1400" b="1" i="0" u="none" strike="noStrike" kern="1200" cap="none" spc="1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application</a:t>
            </a:r>
            <a:r>
              <a:rPr lang="en-US" sz="1400" b="1" i="0" u="none" strike="noStrike" kern="1200" cap="none" spc="-4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of</a:t>
            </a:r>
            <a:r>
              <a:rPr lang="en-US" sz="1400" b="1" i="0" u="none" strike="noStrike" kern="1200" cap="none" spc="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rent</a:t>
            </a:r>
            <a:r>
              <a:rPr lang="en-US" sz="1400" b="1" i="0" u="none" strike="noStrike" kern="1200" cap="none" spc="-20"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credits</a:t>
            </a:r>
            <a:r>
              <a:rPr lang="en-US" sz="1400" b="1" i="0" u="none" strike="noStrike" kern="1200" cap="none" spc="-25" baseline="0">
                <a:solidFill>
                  <a:srgbClr val="000000"/>
                </a:solidFill>
                <a:uFillTx/>
                <a:latin typeface="Arial"/>
                <a:cs typeface="Arial"/>
              </a:rPr>
              <a:t> </a:t>
            </a:r>
            <a:r>
              <a:rPr lang="en-US" sz="1400" b="1" i="0" u="none" strike="noStrike" kern="1200" cap="none" spc="0" baseline="0">
                <a:solidFill>
                  <a:srgbClr val="000000"/>
                </a:solidFill>
                <a:uFillTx/>
                <a:latin typeface="Arial"/>
                <a:cs typeface="Arial"/>
              </a:rPr>
              <a:t>arbitrarily</a:t>
            </a:r>
            <a:r>
              <a:rPr lang="en-US" sz="1400" b="1" i="0" u="none" strike="noStrike" kern="1200" cap="none" spc="-4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withheld.</a:t>
            </a:r>
            <a:endParaRPr lang="en-US" sz="1400" b="1" i="0" u="none" strike="noStrike" kern="1200" cap="none" spc="0" baseline="0">
              <a:solidFill>
                <a:srgbClr val="000000"/>
              </a:solidFill>
              <a:uFillTx/>
              <a:latin typeface="Arial"/>
              <a:cs typeface="Arial"/>
            </a:endParaRPr>
          </a:p>
          <a:p>
            <a:pPr marL="297180" marR="144145" indent="-285750">
              <a:spcBef>
                <a:spcPts val="1225"/>
              </a:spcBef>
              <a:buSzPct val="100000"/>
              <a:buFont typeface="Arial" pitchFamily="34"/>
              <a:buChar char="•"/>
              <a:tabLst>
                <a:tab pos="295909" algn="l"/>
                <a:tab pos="296539" algn="l"/>
              </a:tabLst>
              <a:defRPr sz="1800" b="0" i="0" u="none" strike="noStrike" kern="0" cap="none" spc="0" baseline="0">
                <a:solidFill>
                  <a:srgbClr val="000000"/>
                </a:solidFill>
                <a:uFillTx/>
              </a:defRPr>
            </a:pPr>
            <a:r>
              <a:rPr lang="en-US" sz="1400" b="1" i="0" u="none" strike="noStrike" kern="1200" cap="none" spc="-5" baseline="0">
                <a:solidFill>
                  <a:srgbClr val="000000"/>
                </a:solidFill>
                <a:uFillTx/>
                <a:latin typeface="Arial"/>
                <a:cs typeface="Arial"/>
              </a:rPr>
              <a:t>RIGHT 18:</a:t>
            </a:r>
            <a:r>
              <a:rPr lang="en-US" sz="1400" b="1" i="0" u="none" strike="noStrike" kern="1200" cap="none" spc="0"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The right </a:t>
            </a:r>
            <a:r>
              <a:rPr lang="en-US" sz="1400" b="1" i="0" u="none" strike="noStrike" kern="1200" cap="none" spc="0" baseline="0">
                <a:solidFill>
                  <a:srgbClr val="000000"/>
                </a:solidFill>
                <a:uFillTx/>
                <a:latin typeface="Arial"/>
                <a:cs typeface="Arial"/>
              </a:rPr>
              <a:t>to </a:t>
            </a:r>
            <a:r>
              <a:rPr lang="en-US" sz="1400" b="1" i="0" u="none" strike="noStrike" kern="1200" cap="none" spc="-5" baseline="0">
                <a:solidFill>
                  <a:srgbClr val="000000"/>
                </a:solidFill>
                <a:uFillTx/>
                <a:latin typeface="Arial"/>
                <a:cs typeface="Arial"/>
              </a:rPr>
              <a:t>expect common documents, </a:t>
            </a:r>
            <a:r>
              <a:rPr lang="en-US" sz="1400" b="1" i="0" u="none" strike="noStrike" kern="1200" cap="none" spc="0" baseline="0">
                <a:solidFill>
                  <a:srgbClr val="000000"/>
                </a:solidFill>
                <a:uFillTx/>
                <a:latin typeface="Arial"/>
                <a:cs typeface="Arial"/>
              </a:rPr>
              <a:t>forms, </a:t>
            </a:r>
            <a:r>
              <a:rPr lang="en-US" sz="1400" b="1" i="0" u="none" strike="noStrike" kern="1200" cap="none" spc="-5" baseline="0">
                <a:solidFill>
                  <a:srgbClr val="000000"/>
                </a:solidFill>
                <a:uFillTx/>
                <a:latin typeface="Arial"/>
                <a:cs typeface="Arial"/>
              </a:rPr>
              <a:t>and processes </a:t>
            </a:r>
            <a:r>
              <a:rPr lang="en-US" sz="1400" b="1" i="0" u="none" strike="noStrike" kern="1200" cap="none" spc="0" baseline="0">
                <a:solidFill>
                  <a:srgbClr val="000000"/>
                </a:solidFill>
                <a:uFillTx/>
                <a:latin typeface="Arial"/>
                <a:cs typeface="Arial"/>
              </a:rPr>
              <a:t>for </a:t>
            </a:r>
            <a:r>
              <a:rPr lang="en-US" sz="1400" b="1" i="0" u="none" strike="noStrike" kern="1200" cap="none" spc="-5" baseline="0">
                <a:solidFill>
                  <a:srgbClr val="000000"/>
                </a:solidFill>
                <a:uFillTx/>
                <a:latin typeface="Arial"/>
                <a:cs typeface="Arial"/>
              </a:rPr>
              <a:t>housing </a:t>
            </a:r>
            <a:r>
              <a:rPr lang="en-US" sz="1400" b="1" i="0" u="none" strike="noStrike" kern="1200" cap="none" spc="0" baseline="0">
                <a:solidFill>
                  <a:srgbClr val="000000"/>
                </a:solidFill>
                <a:uFillTx/>
                <a:latin typeface="Arial"/>
                <a:cs typeface="Arial"/>
              </a:rPr>
              <a:t>units </a:t>
            </a:r>
            <a:r>
              <a:rPr lang="en-US" sz="1400" b="1" i="0" u="none" strike="noStrike" kern="1200" cap="none" spc="-5" baseline="0">
                <a:solidFill>
                  <a:srgbClr val="000000"/>
                </a:solidFill>
                <a:uFillTx/>
                <a:latin typeface="Arial"/>
                <a:cs typeface="Arial"/>
              </a:rPr>
              <a:t>will be </a:t>
            </a:r>
            <a:r>
              <a:rPr lang="en-US" sz="1400" b="1" i="0" u="none" strike="noStrike" kern="1200" cap="none" spc="0" baseline="0">
                <a:solidFill>
                  <a:srgbClr val="000000"/>
                </a:solidFill>
                <a:uFillTx/>
                <a:latin typeface="Arial"/>
                <a:cs typeface="Arial"/>
              </a:rPr>
              <a:t>the</a:t>
            </a:r>
            <a:r>
              <a:rPr lang="en-US" sz="1400" b="1">
                <a:solidFill>
                  <a:srgbClr val="000000"/>
                </a:solidFill>
                <a:latin typeface="Arial"/>
                <a:cs typeface="Arial"/>
              </a:rPr>
              <a:t> </a:t>
            </a:r>
            <a:r>
              <a:rPr lang="en-US" sz="1400" b="1" i="0" u="none" strike="noStrike" kern="1200" cap="none" spc="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same </a:t>
            </a:r>
            <a:r>
              <a:rPr lang="en-US" sz="1400" b="1" i="0" u="none" strike="noStrike" kern="1200" cap="none" spc="0" baseline="0">
                <a:solidFill>
                  <a:srgbClr val="000000"/>
                </a:solidFill>
                <a:uFillTx/>
                <a:latin typeface="Arial"/>
                <a:cs typeface="Arial"/>
              </a:rPr>
              <a:t>for </a:t>
            </a:r>
            <a:r>
              <a:rPr lang="en-US" sz="1400" b="1" i="0" u="none" strike="noStrike" kern="1200" cap="none" spc="-5" baseline="0">
                <a:solidFill>
                  <a:srgbClr val="000000"/>
                </a:solidFill>
                <a:uFillTx/>
                <a:latin typeface="Arial"/>
                <a:cs typeface="Arial"/>
              </a:rPr>
              <a:t>all Army Installations, </a:t>
            </a:r>
            <a:r>
              <a:rPr lang="en-US" sz="1400" b="1" i="0" u="none" strike="noStrike" kern="1200" cap="none" spc="0" baseline="0">
                <a:solidFill>
                  <a:srgbClr val="000000"/>
                </a:solidFill>
                <a:uFillTx/>
                <a:latin typeface="Arial"/>
                <a:cs typeface="Arial"/>
              </a:rPr>
              <a:t>to the </a:t>
            </a:r>
            <a:r>
              <a:rPr lang="en-US" sz="1400" b="1" i="0" u="none" strike="noStrike" kern="1200" cap="none" spc="-5" baseline="0">
                <a:solidFill>
                  <a:srgbClr val="000000"/>
                </a:solidFill>
                <a:uFillTx/>
                <a:latin typeface="Arial"/>
                <a:cs typeface="Arial"/>
              </a:rPr>
              <a:t>maximum extent applicable without violating </a:t>
            </a:r>
            <a:r>
              <a:rPr lang="en-US" sz="1400" b="1" i="0" u="none" strike="noStrike" kern="1200" cap="none" spc="0" baseline="0">
                <a:solidFill>
                  <a:srgbClr val="000000"/>
                </a:solidFill>
                <a:uFillTx/>
                <a:latin typeface="Arial"/>
                <a:cs typeface="Arial"/>
              </a:rPr>
              <a:t>local, state, </a:t>
            </a:r>
            <a:r>
              <a:rPr lang="en-US" sz="1400" b="1" i="0" u="none" strike="noStrike" kern="1200" cap="none" spc="-5" baseline="0">
                <a:solidFill>
                  <a:srgbClr val="000000"/>
                </a:solidFill>
                <a:uFillTx/>
                <a:latin typeface="Arial"/>
                <a:cs typeface="Arial"/>
              </a:rPr>
              <a:t>or federal</a:t>
            </a:r>
            <a:r>
              <a:rPr lang="en-US" sz="1400" b="1" spc="-5">
                <a:solidFill>
                  <a:srgbClr val="000000"/>
                </a:solidFill>
                <a:latin typeface="Arial"/>
                <a:cs typeface="Arial"/>
              </a:rPr>
              <a:t> </a:t>
            </a:r>
            <a:r>
              <a:rPr lang="en-US" sz="1400" b="1" i="0" u="none" strike="noStrike" kern="1200" cap="none" spc="-375" baseline="0">
                <a:solidFill>
                  <a:srgbClr val="000000"/>
                </a:solidFill>
                <a:uFillTx/>
                <a:latin typeface="Arial"/>
                <a:cs typeface="Arial"/>
              </a:rPr>
              <a:t> </a:t>
            </a:r>
            <a:r>
              <a:rPr lang="en-US" sz="1400" b="1" i="0" u="none" strike="noStrike" kern="1200" cap="none" spc="-5" baseline="0">
                <a:solidFill>
                  <a:srgbClr val="000000"/>
                </a:solidFill>
                <a:uFillTx/>
                <a:latin typeface="Arial"/>
                <a:cs typeface="Arial"/>
              </a:rPr>
              <a:t>regulations.</a:t>
            </a:r>
          </a:p>
          <a:p>
            <a:pPr marL="297180" marR="144145" lvl="0" indent="-285750" algn="l" defTabSz="914400" rtl="0" fontAlgn="auto" hangingPunct="1">
              <a:lnSpc>
                <a:spcPct val="100000"/>
              </a:lnSpc>
              <a:spcBef>
                <a:spcPts val="1225"/>
              </a:spcBef>
              <a:spcAft>
                <a:spcPts val="0"/>
              </a:spcAft>
              <a:buSzPct val="100000"/>
              <a:buFont typeface="Arial" pitchFamily="34"/>
              <a:buChar char="•"/>
              <a:tabLst>
                <a:tab pos="295909" algn="l"/>
                <a:tab pos="296539" algn="l"/>
              </a:tabLst>
              <a:defRPr sz="1800" b="0" i="0" u="none" strike="noStrike" kern="0" cap="none" spc="0" baseline="0">
                <a:solidFill>
                  <a:srgbClr val="000000"/>
                </a:solidFill>
                <a:uFillTx/>
              </a:defRPr>
            </a:pPr>
            <a:endParaRPr lang="en-US" sz="1400" b="1" i="0" u="none" strike="noStrike" kern="0" cap="none" spc="-5" baseline="0">
              <a:solidFill>
                <a:srgbClr val="000000"/>
              </a:solidFill>
              <a:uFillTx/>
              <a:latin typeface="Arial"/>
              <a:cs typeface="Arial"/>
            </a:endParaRPr>
          </a:p>
          <a:p>
            <a:pPr marL="11430" marR="144145" lvl="0" indent="0" algn="l" defTabSz="914400" rtl="0" fontAlgn="auto" hangingPunct="1">
              <a:lnSpc>
                <a:spcPct val="100000"/>
              </a:lnSpc>
              <a:spcBef>
                <a:spcPts val="1225"/>
              </a:spcBef>
              <a:spcAft>
                <a:spcPts val="0"/>
              </a:spcAft>
              <a:buNone/>
              <a:tabLst>
                <a:tab pos="295908" algn="l"/>
                <a:tab pos="296538" algn="l"/>
              </a:tabLst>
              <a:defRPr sz="1800" b="0" i="0" u="none" strike="noStrike" kern="0" cap="none" spc="0" baseline="0">
                <a:solidFill>
                  <a:srgbClr val="000000"/>
                </a:solidFill>
                <a:uFillTx/>
              </a:defRPr>
            </a:pPr>
            <a:r>
              <a:rPr lang="en-US" sz="1400" b="1" i="1" u="none" strike="noStrike" kern="0" cap="none" spc="-25" baseline="0">
                <a:solidFill>
                  <a:srgbClr val="000000"/>
                </a:solidFill>
                <a:uFillTx/>
                <a:latin typeface="Arial"/>
                <a:cs typeface="Arial"/>
              </a:rPr>
              <a:t>Note: Tenants</a:t>
            </a:r>
            <a:r>
              <a:rPr lang="en-US" sz="1400" b="1" i="1" u="none" strike="noStrike" kern="0" cap="none" spc="-30" baseline="0">
                <a:solidFill>
                  <a:srgbClr val="000000"/>
                </a:solidFill>
                <a:uFillTx/>
                <a:latin typeface="Arial"/>
                <a:cs typeface="Arial"/>
              </a:rPr>
              <a:t> </a:t>
            </a:r>
            <a:r>
              <a:rPr lang="en-US" sz="1400" b="1" i="1" u="none" strike="noStrike" kern="0" cap="none" spc="0" baseline="0">
                <a:solidFill>
                  <a:srgbClr val="000000"/>
                </a:solidFill>
                <a:uFillTx/>
                <a:latin typeface="Arial"/>
                <a:cs typeface="Arial"/>
              </a:rPr>
              <a:t>seeking</a:t>
            </a:r>
            <a:r>
              <a:rPr lang="en-US" sz="1400" b="1" i="1" u="none" strike="noStrike" kern="0" cap="none" spc="-35" baseline="0">
                <a:solidFill>
                  <a:srgbClr val="000000"/>
                </a:solidFill>
                <a:uFillTx/>
                <a:latin typeface="Arial"/>
                <a:cs typeface="Arial"/>
              </a:rPr>
              <a:t> </a:t>
            </a:r>
            <a:r>
              <a:rPr lang="en-US" sz="1400" b="1" i="1" u="none" strike="noStrike" kern="0" cap="none" spc="0" baseline="0">
                <a:solidFill>
                  <a:srgbClr val="000000"/>
                </a:solidFill>
                <a:uFillTx/>
                <a:latin typeface="Arial"/>
                <a:cs typeface="Arial"/>
              </a:rPr>
              <a:t>assistance</a:t>
            </a:r>
            <a:r>
              <a:rPr lang="en-US" sz="1400" b="1" i="1" u="none" strike="noStrike" kern="0" cap="none" spc="-40" baseline="0">
                <a:solidFill>
                  <a:srgbClr val="000000"/>
                </a:solidFill>
                <a:uFillTx/>
                <a:latin typeface="Arial"/>
                <a:cs typeface="Arial"/>
              </a:rPr>
              <a:t> </a:t>
            </a:r>
            <a:r>
              <a:rPr lang="en-US" sz="1400" b="1" i="1" u="none" strike="noStrike" kern="0" cap="none" spc="-5" baseline="0">
                <a:solidFill>
                  <a:srgbClr val="000000"/>
                </a:solidFill>
                <a:uFillTx/>
                <a:latin typeface="Arial"/>
                <a:cs typeface="Arial"/>
              </a:rPr>
              <a:t>with</a:t>
            </a:r>
            <a:r>
              <a:rPr lang="en-US" sz="1400" b="1" i="1" u="none" strike="noStrike" kern="0" cap="none" spc="0" baseline="0">
                <a:solidFill>
                  <a:srgbClr val="000000"/>
                </a:solidFill>
                <a:uFillTx/>
                <a:latin typeface="Arial"/>
                <a:cs typeface="Arial"/>
              </a:rPr>
              <a:t> </a:t>
            </a:r>
            <a:r>
              <a:rPr lang="en-US" sz="1400" b="1" i="1" u="none" strike="noStrike" kern="0" cap="none" spc="-5" baseline="0">
                <a:solidFill>
                  <a:srgbClr val="000000"/>
                </a:solidFill>
                <a:uFillTx/>
                <a:latin typeface="Arial"/>
                <a:cs typeface="Arial"/>
              </a:rPr>
              <a:t>housing</a:t>
            </a:r>
            <a:r>
              <a:rPr lang="en-US" sz="1400" b="1" i="1" u="none" strike="noStrike" kern="0" cap="none" spc="-20" baseline="0">
                <a:solidFill>
                  <a:srgbClr val="000000"/>
                </a:solidFill>
                <a:uFillTx/>
                <a:latin typeface="Arial"/>
                <a:cs typeface="Arial"/>
              </a:rPr>
              <a:t> </a:t>
            </a:r>
            <a:r>
              <a:rPr lang="en-US" sz="1400" b="1" i="1" u="none" strike="noStrike" kern="0" cap="none" spc="0" baseline="0">
                <a:solidFill>
                  <a:srgbClr val="000000"/>
                </a:solidFill>
                <a:uFillTx/>
                <a:latin typeface="Arial"/>
                <a:cs typeface="Arial"/>
              </a:rPr>
              <a:t>issues</a:t>
            </a:r>
            <a:r>
              <a:rPr lang="en-US" sz="1400" b="1" i="1" u="none" strike="noStrike" kern="0" cap="none" spc="-25" baseline="0">
                <a:solidFill>
                  <a:srgbClr val="000000"/>
                </a:solidFill>
                <a:uFillTx/>
                <a:latin typeface="Arial"/>
                <a:cs typeface="Arial"/>
              </a:rPr>
              <a:t> </a:t>
            </a:r>
            <a:r>
              <a:rPr lang="en-US" sz="1400" b="1" i="1" u="none" strike="noStrike" kern="0" cap="none" spc="0" baseline="0">
                <a:solidFill>
                  <a:srgbClr val="000000"/>
                </a:solidFill>
                <a:uFillTx/>
                <a:latin typeface="Arial"/>
                <a:cs typeface="Arial"/>
              </a:rPr>
              <a:t>should</a:t>
            </a:r>
            <a:r>
              <a:rPr lang="en-US" sz="1400" b="1" i="1" u="none" strike="noStrike" kern="0" cap="none" spc="-25" baseline="0">
                <a:solidFill>
                  <a:srgbClr val="000000"/>
                </a:solidFill>
                <a:uFillTx/>
                <a:latin typeface="Arial"/>
                <a:cs typeface="Arial"/>
              </a:rPr>
              <a:t> </a:t>
            </a:r>
            <a:r>
              <a:rPr lang="en-US" sz="1400" b="1" i="1" u="none" strike="noStrike" kern="0" cap="none" spc="0" baseline="0">
                <a:solidFill>
                  <a:srgbClr val="000000"/>
                </a:solidFill>
                <a:uFillTx/>
                <a:latin typeface="Arial"/>
                <a:cs typeface="Arial"/>
              </a:rPr>
              <a:t>continue</a:t>
            </a:r>
            <a:r>
              <a:rPr lang="en-US" sz="1400" b="1" i="1" u="none" strike="noStrike" kern="0" cap="none" spc="-35" baseline="0">
                <a:solidFill>
                  <a:srgbClr val="000000"/>
                </a:solidFill>
                <a:uFillTx/>
                <a:latin typeface="Arial"/>
                <a:cs typeface="Arial"/>
              </a:rPr>
              <a:t> </a:t>
            </a:r>
            <a:r>
              <a:rPr lang="en-US" sz="1400" b="1" i="1" u="none" strike="noStrike" kern="0" cap="none" spc="0" baseline="0">
                <a:solidFill>
                  <a:srgbClr val="000000"/>
                </a:solidFill>
                <a:uFillTx/>
                <a:latin typeface="Arial"/>
                <a:cs typeface="Arial"/>
              </a:rPr>
              <a:t>to </a:t>
            </a:r>
            <a:r>
              <a:rPr lang="en-US" sz="1400" b="1" i="1" u="none" strike="noStrike" kern="0" cap="none" spc="-5" baseline="0">
                <a:solidFill>
                  <a:srgbClr val="000000"/>
                </a:solidFill>
                <a:uFillTx/>
                <a:latin typeface="Arial"/>
                <a:cs typeface="Arial"/>
              </a:rPr>
              <a:t>engage</a:t>
            </a:r>
            <a:r>
              <a:rPr lang="en-US" sz="1400" b="1" i="1" u="none" strike="noStrike" kern="0" cap="none" spc="-40" baseline="0">
                <a:solidFill>
                  <a:srgbClr val="000000"/>
                </a:solidFill>
                <a:uFillTx/>
                <a:latin typeface="Arial"/>
                <a:cs typeface="Arial"/>
              </a:rPr>
              <a:t> </a:t>
            </a:r>
            <a:r>
              <a:rPr lang="en-US" sz="1400" b="1" i="1" u="none" strike="noStrike" kern="0" cap="none" spc="0" baseline="0">
                <a:solidFill>
                  <a:srgbClr val="000000"/>
                </a:solidFill>
                <a:uFillTx/>
                <a:latin typeface="Arial"/>
                <a:cs typeface="Arial"/>
              </a:rPr>
              <a:t>their</a:t>
            </a:r>
            <a:r>
              <a:rPr lang="en-US" sz="1400" b="1" i="1" u="none" strike="noStrike" kern="0" cap="none" spc="-10" baseline="0">
                <a:solidFill>
                  <a:srgbClr val="000000"/>
                </a:solidFill>
                <a:uFillTx/>
                <a:latin typeface="Arial"/>
                <a:cs typeface="Arial"/>
              </a:rPr>
              <a:t> garrison Army Housing office</a:t>
            </a:r>
            <a:r>
              <a:rPr lang="en-US" sz="1400" b="1" i="1" u="none" strike="noStrike" kern="0" cap="none" spc="-5" baseline="0">
                <a:solidFill>
                  <a:srgbClr val="000000"/>
                </a:solidFill>
                <a:uFillTx/>
                <a:latin typeface="Arial"/>
                <a:cs typeface="Arial"/>
              </a:rPr>
              <a:t>,</a:t>
            </a:r>
            <a:r>
              <a:rPr lang="en-US" sz="1400" b="1" i="1" u="none" strike="noStrike" kern="0" cap="none" spc="-35" baseline="0">
                <a:solidFill>
                  <a:srgbClr val="000000"/>
                </a:solidFill>
                <a:uFillTx/>
                <a:latin typeface="Arial"/>
                <a:cs typeface="Arial"/>
              </a:rPr>
              <a:t> </a:t>
            </a:r>
            <a:r>
              <a:rPr lang="en-US" sz="1400" b="1" i="1" u="none" strike="noStrike" kern="0" cap="none" spc="-5" baseline="0">
                <a:solidFill>
                  <a:srgbClr val="000000"/>
                </a:solidFill>
                <a:uFillTx/>
                <a:latin typeface="Arial"/>
                <a:cs typeface="Arial"/>
              </a:rPr>
              <a:t>installation</a:t>
            </a:r>
            <a:r>
              <a:rPr lang="en-US" sz="1400" b="1" i="1" u="none" strike="noStrike" kern="0" cap="none" spc="-45" baseline="0">
                <a:solidFill>
                  <a:srgbClr val="000000"/>
                </a:solidFill>
                <a:uFillTx/>
                <a:latin typeface="Arial"/>
                <a:cs typeface="Arial"/>
              </a:rPr>
              <a:t> </a:t>
            </a:r>
            <a:r>
              <a:rPr lang="en-US" sz="1400" b="1" i="1" u="none" strike="noStrike" kern="0" cap="none" spc="-5" baseline="0">
                <a:solidFill>
                  <a:srgbClr val="000000"/>
                </a:solidFill>
                <a:uFillTx/>
                <a:latin typeface="Arial"/>
                <a:cs typeface="Arial"/>
              </a:rPr>
              <a:t>leadership,</a:t>
            </a:r>
            <a:r>
              <a:rPr lang="en-US" sz="1400" b="1" i="1" u="none" strike="noStrike" kern="0" cap="none" spc="-40" baseline="0">
                <a:solidFill>
                  <a:srgbClr val="000000"/>
                </a:solidFill>
                <a:uFillTx/>
                <a:latin typeface="Arial"/>
                <a:cs typeface="Arial"/>
              </a:rPr>
              <a:t> and/</a:t>
            </a:r>
            <a:r>
              <a:rPr lang="en-US" sz="1400" b="1" i="1" u="none" strike="noStrike" kern="0" cap="none" spc="-5" baseline="0">
                <a:solidFill>
                  <a:srgbClr val="000000"/>
                </a:solidFill>
                <a:uFillTx/>
                <a:latin typeface="Arial"/>
                <a:cs typeface="Arial"/>
              </a:rPr>
              <a:t>or</a:t>
            </a:r>
            <a:r>
              <a:rPr lang="en-US" sz="1400" b="1" i="1" u="none" strike="noStrike" kern="0" cap="none" spc="-20" baseline="0">
                <a:solidFill>
                  <a:srgbClr val="000000"/>
                </a:solidFill>
                <a:uFillTx/>
                <a:latin typeface="Arial"/>
                <a:cs typeface="Arial"/>
              </a:rPr>
              <a:t> </a:t>
            </a:r>
            <a:r>
              <a:rPr lang="en-US" sz="1400" b="1" i="1" u="none" strike="noStrike" kern="0" cap="none" spc="0" baseline="0">
                <a:solidFill>
                  <a:srgbClr val="000000"/>
                </a:solidFill>
                <a:uFillTx/>
                <a:latin typeface="Arial"/>
                <a:cs typeface="Arial"/>
              </a:rPr>
              <a:t>chain</a:t>
            </a:r>
            <a:r>
              <a:rPr lang="en-US" sz="1400" b="1" i="1" u="none" strike="noStrike" kern="0" cap="none" spc="-20" baseline="0">
                <a:solidFill>
                  <a:srgbClr val="000000"/>
                </a:solidFill>
                <a:uFillTx/>
                <a:latin typeface="Arial"/>
                <a:cs typeface="Arial"/>
              </a:rPr>
              <a:t> </a:t>
            </a:r>
            <a:r>
              <a:rPr lang="en-US" sz="1400" b="1" i="1" u="none" strike="noStrike" kern="0" cap="none" spc="-5" baseline="0">
                <a:solidFill>
                  <a:srgbClr val="000000"/>
                </a:solidFill>
                <a:uFillTx/>
                <a:latin typeface="Arial"/>
                <a:cs typeface="Arial"/>
              </a:rPr>
              <a:t>of</a:t>
            </a:r>
            <a:r>
              <a:rPr lang="en-US" sz="1400" b="1" i="1" u="none" strike="noStrike" kern="0" cap="none" spc="-10" baseline="0">
                <a:solidFill>
                  <a:srgbClr val="000000"/>
                </a:solidFill>
                <a:uFillTx/>
                <a:latin typeface="Arial"/>
                <a:cs typeface="Arial"/>
              </a:rPr>
              <a:t> </a:t>
            </a:r>
            <a:r>
              <a:rPr lang="en-US" sz="1400" b="1" i="1" u="none" strike="noStrike" kern="0" cap="none" spc="-5" baseline="0">
                <a:solidFill>
                  <a:srgbClr val="000000"/>
                </a:solidFill>
                <a:uFillTx/>
                <a:latin typeface="Arial"/>
                <a:cs typeface="Arial"/>
              </a:rPr>
              <a:t>command.</a:t>
            </a:r>
            <a:endParaRPr lang="en-US" sz="1400" b="1" i="1" u="none" strike="noStrike" kern="0" cap="none" spc="0" baseline="0">
              <a:solidFill>
                <a:srgbClr val="000000"/>
              </a:solidFill>
              <a:uFillTx/>
              <a:latin typeface="Arial"/>
              <a:cs typeface="Arial"/>
            </a:endParaRPr>
          </a:p>
        </p:txBody>
      </p:sp>
    </p:spTree>
    <p:extLst>
      <p:ext uri="{BB962C8B-B14F-4D97-AF65-F5344CB8AC3E}">
        <p14:creationId xmlns:p14="http://schemas.microsoft.com/office/powerpoint/2010/main" val="48415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B5D49F27-A9ED-2E34-A508-8ED1B963E5BA}"/>
              </a:ext>
            </a:extLst>
          </p:cNvPr>
          <p:cNvSpPr txBox="1">
            <a:spLocks/>
          </p:cNvSpPr>
          <p:nvPr/>
        </p:nvSpPr>
        <p:spPr>
          <a:xfrm>
            <a:off x="1020016" y="70210"/>
            <a:ext cx="8066638" cy="647531"/>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indent="457200" algn="r">
              <a:lnSpc>
                <a:spcPct val="100000"/>
              </a:lnSpc>
              <a:spcBef>
                <a:spcPts val="0"/>
              </a:spcBef>
            </a:pPr>
            <a:r>
              <a:rPr lang="en-US"/>
              <a:t>  </a:t>
            </a:r>
            <a:r>
              <a:rPr lang="en-US" sz="3200"/>
              <a:t>Community Specific Addendum</a:t>
            </a:r>
            <a:endParaRPr lang="en-US" sz="3200">
              <a:cs typeface="Arial"/>
            </a:endParaRPr>
          </a:p>
          <a:p>
            <a:pPr indent="457200" algn="r">
              <a:lnSpc>
                <a:spcPct val="120000"/>
              </a:lnSpc>
              <a:spcBef>
                <a:spcPts val="300"/>
              </a:spcBef>
              <a:spcAft>
                <a:spcPts val="300"/>
              </a:spcAft>
            </a:pPr>
            <a:endParaRPr lang="en-US" sz="2600"/>
          </a:p>
        </p:txBody>
      </p:sp>
      <p:sp>
        <p:nvSpPr>
          <p:cNvPr id="4" name="Rectangle 3">
            <a:extLst>
              <a:ext uri="{FF2B5EF4-FFF2-40B4-BE49-F238E27FC236}">
                <a16:creationId xmlns:a16="http://schemas.microsoft.com/office/drawing/2014/main" id="{D692F275-045F-6162-99D7-2A8E8E20B439}"/>
              </a:ext>
            </a:extLst>
          </p:cNvPr>
          <p:cNvSpPr/>
          <p:nvPr/>
        </p:nvSpPr>
        <p:spPr>
          <a:xfrm>
            <a:off x="377775" y="905232"/>
            <a:ext cx="8546184" cy="5186035"/>
          </a:xfrm>
          <a:prstGeom prst="rect">
            <a:avLst/>
          </a:prstGeom>
        </p:spPr>
        <p:txBody>
          <a:bodyPr wrap="square" lIns="91440" tIns="45720" rIns="91440" bIns="45720" anchor="t">
            <a:spAutoFit/>
          </a:bodyPr>
          <a:lstStyle/>
          <a:p>
            <a:r>
              <a:rPr lang="en-US" sz="1500" b="1" u="sng">
                <a:ea typeface="+mn-lt"/>
                <a:cs typeface="+mn-lt"/>
              </a:rPr>
              <a:t>Liability</a:t>
            </a:r>
            <a:r>
              <a:rPr lang="en-US" sz="1500" b="1">
                <a:ea typeface="+mn-lt"/>
                <a:cs typeface="+mn-lt"/>
              </a:rPr>
              <a:t> (Section 10.B):</a:t>
            </a:r>
          </a:p>
          <a:p>
            <a:endParaRPr lang="en-US" sz="1500" b="1">
              <a:ea typeface="+mn-lt"/>
              <a:cs typeface="+mn-lt"/>
            </a:endParaRPr>
          </a:p>
          <a:p>
            <a:r>
              <a:rPr lang="en-US" sz="1500" b="1">
                <a:ea typeface="+mn-lt"/>
                <a:cs typeface="+mn-lt"/>
              </a:rPr>
              <a:t>Owner requires all Tenants to maintain a policy of liability insurance issued by an authorized insurance company that provides limits of liability in an amount of at least $100,000 liability and $10,000 personal property per occurrence (the “Minimum Required Insurance”).  Monterey Bay Military Housing LLC must be listed as additional insured. Tenant must furnish proof of insurance to Owner on or before the Lease Commencement Date and, Tenant must continue to provide evidence of coverage throughout the term hereof. </a:t>
            </a:r>
          </a:p>
          <a:p>
            <a:endParaRPr lang="en-US" sz="1500" b="1">
              <a:ea typeface="+mn-lt"/>
              <a:cs typeface="+mn-lt"/>
            </a:endParaRPr>
          </a:p>
          <a:p>
            <a:r>
              <a:rPr lang="en-US" sz="1500" b="1">
                <a:ea typeface="+mn-lt"/>
                <a:cs typeface="+mn-lt"/>
              </a:rPr>
              <a:t>(b) Paragraph 10.B.1 - Owner will not be liable for any damage or injury to Tenant or others, or to any property, occurring on the Premises, except as otherwise provided by law.  Owner and Owner’s Related Parties do not insure your personal property.</a:t>
            </a:r>
          </a:p>
          <a:p>
            <a:endParaRPr lang="en-US" sz="1500" b="1">
              <a:ea typeface="+mn-lt"/>
              <a:cs typeface="+mn-lt"/>
            </a:endParaRPr>
          </a:p>
          <a:p>
            <a:r>
              <a:rPr lang="en-US" sz="1500" b="1" u="sng">
                <a:ea typeface="+mn-lt"/>
                <a:cs typeface="+mn-lt"/>
              </a:rPr>
              <a:t>Early Termination Fee</a:t>
            </a:r>
            <a:r>
              <a:rPr lang="en-US" sz="1500" b="1">
                <a:ea typeface="+mn-lt"/>
                <a:cs typeface="+mn-lt"/>
              </a:rPr>
              <a:t> (Paragraph 10.G.4):</a:t>
            </a:r>
          </a:p>
          <a:p>
            <a:endParaRPr lang="en-US" sz="1500" b="1">
              <a:ea typeface="+mn-lt"/>
              <a:cs typeface="+mn-lt"/>
            </a:endParaRPr>
          </a:p>
          <a:p>
            <a:r>
              <a:rPr lang="en-US" sz="1500" b="1">
                <a:ea typeface="+mn-lt"/>
                <a:cs typeface="+mn-lt"/>
              </a:rPr>
              <a:t>Tenant is expected to remain in possession of the Premises for the entire term specified in the Lease.  If Tenant fails to do so, Tenant will be responsible to Owner for all damages provided by law, including (but not limited to) rent due through the end of the Lease term, minus rents paid by a replacement tenant (if any).  This amount will vary depending upon how long it takes the Owner to find a replacement tenant.</a:t>
            </a:r>
          </a:p>
          <a:p>
            <a:endParaRPr lang="en-US" sz="1600" b="1">
              <a:latin typeface=" Arial"/>
            </a:endParaRPr>
          </a:p>
        </p:txBody>
      </p:sp>
    </p:spTree>
    <p:extLst>
      <p:ext uri="{BB962C8B-B14F-4D97-AF65-F5344CB8AC3E}">
        <p14:creationId xmlns:p14="http://schemas.microsoft.com/office/powerpoint/2010/main" val="272175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ster 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ster 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bac8261-caba-4b59-a979-2d2633a4b297">
      <Terms xmlns="http://schemas.microsoft.com/office/infopath/2007/PartnerControls"/>
    </lcf76f155ced4ddcb4097134ff3c332f>
    <TaxCatchAll xmlns="a36221e6-6dab-468c-8797-753c1e74b014" xsi:nil="true"/>
    <_ip_UnifiedCompliancePolicyUIAction xmlns="http://schemas.microsoft.com/sharepoint/v3" xsi:nil="true"/>
    <_ip_UnifiedCompliancePolicyProperties xmlns="http://schemas.microsoft.com/sharepoint/v3" xsi:nil="true"/>
    <SharedWithUsers xmlns="a36221e6-6dab-468c-8797-753c1e74b014">
      <UserInfo>
        <DisplayName>Ordonez, Oscar M CIV USARMY ID-TRAINING (USA)</DisplayName>
        <AccountId>307</AccountId>
        <AccountType/>
      </UserInfo>
      <UserInfo>
        <DisplayName>Watkins, Teresa A CIV USARMY ID-TRAINING (USA)</DisplayName>
        <AccountId>306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45087284F71204283D6EDEA56F25927" ma:contentTypeVersion="17" ma:contentTypeDescription="Create a new document." ma:contentTypeScope="" ma:versionID="fb6c244de34b153d1cb5f1ac94960fd0">
  <xsd:schema xmlns:xsd="http://www.w3.org/2001/XMLSchema" xmlns:xs="http://www.w3.org/2001/XMLSchema" xmlns:p="http://schemas.microsoft.com/office/2006/metadata/properties" xmlns:ns1="http://schemas.microsoft.com/sharepoint/v3" xmlns:ns2="a36221e6-6dab-468c-8797-753c1e74b014" xmlns:ns3="1bac8261-caba-4b59-a979-2d2633a4b297" targetNamespace="http://schemas.microsoft.com/office/2006/metadata/properties" ma:root="true" ma:fieldsID="0c8d5786b21691fad6652704e05360d7" ns1:_="" ns2:_="" ns3:_="">
    <xsd:import namespace="http://schemas.microsoft.com/sharepoint/v3"/>
    <xsd:import namespace="a36221e6-6dab-468c-8797-753c1e74b014"/>
    <xsd:import namespace="1bac8261-caba-4b59-a979-2d2633a4b29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6221e6-6dab-468c-8797-753c1e74b01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0279d74-4fcf-4454-812f-ae3d969f50b5}" ma:internalName="TaxCatchAll" ma:showField="CatchAllData" ma:web="a36221e6-6dab-468c-8797-753c1e74b01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bac8261-caba-4b59-a979-2d2633a4b29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3AC9DA-CA6C-4E09-9A0F-C6AA41E9C545}">
  <ds:schemaRefs>
    <ds:schemaRef ds:uri="http://purl.org/dc/dcmitype/"/>
    <ds:schemaRef ds:uri="http://schemas.microsoft.com/office/2006/metadata/properties"/>
    <ds:schemaRef ds:uri="http://www.w3.org/XML/1998/namespace"/>
    <ds:schemaRef ds:uri="a36221e6-6dab-468c-8797-753c1e74b014"/>
    <ds:schemaRef ds:uri="http://schemas.microsoft.com/office/2006/documentManagement/types"/>
    <ds:schemaRef ds:uri="http://schemas.microsoft.com/office/infopath/2007/PartnerControls"/>
    <ds:schemaRef ds:uri="http://purl.org/dc/elements/1.1/"/>
    <ds:schemaRef ds:uri="http://schemas.microsoft.com/sharepoint/v3"/>
    <ds:schemaRef ds:uri="http://schemas.openxmlformats.org/package/2006/metadata/core-properties"/>
    <ds:schemaRef ds:uri="1bac8261-caba-4b59-a979-2d2633a4b297"/>
    <ds:schemaRef ds:uri="http://purl.org/dc/terms/"/>
  </ds:schemaRefs>
</ds:datastoreItem>
</file>

<file path=customXml/itemProps2.xml><?xml version="1.0" encoding="utf-8"?>
<ds:datastoreItem xmlns:ds="http://schemas.openxmlformats.org/officeDocument/2006/customXml" ds:itemID="{9AB8E537-BF7B-4F85-B95A-EA0BB520D372}">
  <ds:schemaRefs>
    <ds:schemaRef ds:uri="1bac8261-caba-4b59-a979-2d2633a4b297"/>
    <ds:schemaRef ds:uri="a36221e6-6dab-468c-8797-753c1e74b0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A0EA41D-DA97-487C-9CD6-FACDA391B54C}">
  <ds:schemaRefs>
    <ds:schemaRef ds:uri="http://schemas.microsoft.com/sharepoint/v3/contenttype/forms"/>
  </ds:schemaRefs>
</ds:datastoreItem>
</file>

<file path=docMetadata/LabelInfo.xml><?xml version="1.0" encoding="utf-8"?>
<clbl:labelList xmlns:clbl="http://schemas.microsoft.com/office/2020/mipLabelMetadata">
  <clbl:label id="{554eecc5-e26c-4620-b240-5a8bb326c33d}" enabled="1" method="Privileged" siteId="{fae6d70f-954b-4811-92b6-0530d6f84c43}" contentBits="0" removed="0"/>
</clbl:labelList>
</file>

<file path=docProps/app.xml><?xml version="1.0" encoding="utf-8"?>
<Properties xmlns="http://schemas.openxmlformats.org/officeDocument/2006/extended-properties" xmlns:vt="http://schemas.openxmlformats.org/officeDocument/2006/docPropsVTypes">
  <Template/>
  <TotalTime>1384</TotalTime>
  <Words>3360</Words>
  <Application>Microsoft Office PowerPoint</Application>
  <PresentationFormat>On-screen Show (4:3)</PresentationFormat>
  <Paragraphs>162</Paragraphs>
  <Slides>20</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 Arial</vt:lpstr>
      <vt:lpstr>Adobe Garamond Pro</vt:lpstr>
      <vt:lpstr>Arial</vt:lpstr>
      <vt:lpstr>Calibri</vt:lpstr>
      <vt:lpstr>Courier New</vt:lpstr>
      <vt:lpstr>US Army</vt:lpstr>
      <vt:lpstr>Wingdings</vt:lpstr>
      <vt:lpstr>Master Content Slide</vt:lpstr>
      <vt:lpstr>1_Master Content Slide</vt:lpstr>
      <vt:lpstr>PowerPoint Presentation</vt:lpstr>
      <vt:lpstr>Plain Language Brief Explained</vt:lpstr>
      <vt:lpstr>Garrison Points of Contact </vt:lpstr>
      <vt:lpstr>PHP Company Contacts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Service Calls</vt:lpstr>
      <vt:lpstr>PowerPoint Presentation</vt:lpstr>
      <vt:lpstr>PowerPoint Presentation</vt:lpstr>
      <vt:lpstr>PowerPoint Presentation</vt:lpstr>
      <vt:lpstr>Army Housing Office</vt:lpstr>
      <vt:lpstr>TPMB Military Leasing Office</vt:lpstr>
      <vt:lpstr>TPMB Civilian / DOD / Veterans Leasing Office</vt:lpstr>
      <vt:lpstr>DOD Housing Feedback System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Herndon, Lawrence CIV USA</dc:creator>
  <cp:lastModifiedBy>Alan, Gerardo R CIV USARMY ID-TRAINING (USA)</cp:lastModifiedBy>
  <cp:revision>35</cp:revision>
  <cp:lastPrinted>2023-03-23T12:00:41Z</cp:lastPrinted>
  <dcterms:created xsi:type="dcterms:W3CDTF">2020-04-15T18:21:38Z</dcterms:created>
  <dcterms:modified xsi:type="dcterms:W3CDTF">2025-02-21T00:51:51Z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2020-03-17T00:00:00Z</vt:filetime>
  </property>
  <property fmtid="{D5CDD505-2E9C-101B-9397-08002B2CF9AE}" pid="3" name="Creator">
    <vt:lpwstr>Acrobat PDFMaker 20 for PowerPoint</vt:lpwstr>
  </property>
  <property fmtid="{D5CDD505-2E9C-101B-9397-08002B2CF9AE}" pid="4" name="LastSaved">
    <vt:filetime>2020-04-15T00:00:00Z</vt:filetime>
  </property>
  <property fmtid="{D5CDD505-2E9C-101B-9397-08002B2CF9AE}" pid="5" name="ContentTypeId">
    <vt:lpwstr>0x010100D45087284F71204283D6EDEA56F25927</vt:lpwstr>
  </property>
  <property fmtid="{D5CDD505-2E9C-101B-9397-08002B2CF9AE}" pid="6" name="StaffPOC">
    <vt:lpwstr>11;#Fitton, Jeffrey James CIV USARMY IMCOM HQ (USA)</vt:lpwstr>
  </property>
  <property fmtid="{D5CDD505-2E9C-101B-9397-08002B2CF9AE}" pid="7" name="MediaServiceImageTags">
    <vt:lpwstr/>
  </property>
</Properties>
</file>