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77" r:id="rId5"/>
    <p:sldMasterId id="2147483807" r:id="rId6"/>
    <p:sldMasterId id="2147483865" r:id="rId7"/>
  </p:sldMasterIdLst>
  <p:notesMasterIdLst>
    <p:notesMasterId r:id="rId30"/>
  </p:notesMasterIdLst>
  <p:handoutMasterIdLst>
    <p:handoutMasterId r:id="rId31"/>
  </p:handoutMasterIdLst>
  <p:sldIdLst>
    <p:sldId id="256" r:id="rId8"/>
    <p:sldId id="525" r:id="rId9"/>
    <p:sldId id="528" r:id="rId10"/>
    <p:sldId id="533" r:id="rId11"/>
    <p:sldId id="540" r:id="rId12"/>
    <p:sldId id="539" r:id="rId13"/>
    <p:sldId id="546" r:id="rId14"/>
    <p:sldId id="555" r:id="rId15"/>
    <p:sldId id="545" r:id="rId16"/>
    <p:sldId id="554" r:id="rId17"/>
    <p:sldId id="547" r:id="rId18"/>
    <p:sldId id="556" r:id="rId19"/>
    <p:sldId id="536" r:id="rId20"/>
    <p:sldId id="549" r:id="rId21"/>
    <p:sldId id="550" r:id="rId22"/>
    <p:sldId id="559" r:id="rId23"/>
    <p:sldId id="557" r:id="rId24"/>
    <p:sldId id="558" r:id="rId25"/>
    <p:sldId id="530" r:id="rId26"/>
    <p:sldId id="531" r:id="rId27"/>
    <p:sldId id="553" r:id="rId28"/>
    <p:sldId id="526" r:id="rId2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es, Madeleine Mrs CIV USA IMCOM HQ" initials="BMMCUIH" lastIdx="1" clrIdx="0">
    <p:extLst>
      <p:ext uri="{19B8F6BF-5375-455C-9EA6-DF929625EA0E}">
        <p15:presenceInfo xmlns:p15="http://schemas.microsoft.com/office/powerpoint/2012/main" userId="Bates, Madeleine Mrs CIV USA IMCOM HQ" providerId="None"/>
      </p:ext>
    </p:extLst>
  </p:cmAuthor>
  <p:cmAuthor id="2" name="Collier, Orin B (Brad) CIV USARMY HQDA ACSIM (US)" initials="COB(CUHA(" lastIdx="1" clrIdx="1">
    <p:extLst>
      <p:ext uri="{19B8F6BF-5375-455C-9EA6-DF929625EA0E}">
        <p15:presenceInfo xmlns:p15="http://schemas.microsoft.com/office/powerpoint/2012/main" userId="S-1-5-21-412667653-668731278-4213794525-310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F7F73"/>
    <a:srgbClr val="536B84"/>
    <a:srgbClr val="FFFFCC"/>
    <a:srgbClr val="CDCCC8"/>
    <a:srgbClr val="585858"/>
    <a:srgbClr val="C3C2BE"/>
    <a:srgbClr val="AE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116" autoAdjust="0"/>
  </p:normalViewPr>
  <p:slideViewPr>
    <p:cSldViewPr>
      <p:cViewPr varScale="1">
        <p:scale>
          <a:sx n="124" d="100"/>
          <a:sy n="124" d="100"/>
        </p:scale>
        <p:origin x="1146" y="84"/>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740" y="0"/>
            <a:ext cx="4029075" cy="350838"/>
          </a:xfrm>
          <a:prstGeom prst="rect">
            <a:avLst/>
          </a:prstGeom>
        </p:spPr>
        <p:txBody>
          <a:bodyPr vert="horz" lIns="91427" tIns="45713" rIns="91427" bIns="45713" rtlCol="0"/>
          <a:lstStyle>
            <a:lvl1pPr algn="r">
              <a:defRPr sz="1200"/>
            </a:lvl1pPr>
          </a:lstStyle>
          <a:p>
            <a:fld id="{75891E74-ED6F-46BF-9490-5716819DBC99}" type="datetimeFigureOut">
              <a:rPr lang="en-US" smtClean="0"/>
              <a:t>9/2/2021</a:t>
            </a:fld>
            <a:endParaRPr lang="en-US"/>
          </a:p>
        </p:txBody>
      </p:sp>
      <p:sp>
        <p:nvSpPr>
          <p:cNvPr id="4" name="Footer Placeholder 3"/>
          <p:cNvSpPr>
            <a:spLocks noGrp="1"/>
          </p:cNvSpPr>
          <p:nvPr>
            <p:ph type="ftr" sz="quarter" idx="2"/>
          </p:nvPr>
        </p:nvSpPr>
        <p:spPr>
          <a:xfrm>
            <a:off x="1" y="6659566"/>
            <a:ext cx="4029075" cy="350837"/>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740" y="6659566"/>
            <a:ext cx="4029075" cy="350837"/>
          </a:xfrm>
          <a:prstGeom prst="rect">
            <a:avLst/>
          </a:prstGeom>
        </p:spPr>
        <p:txBody>
          <a:bodyPr vert="horz" lIns="91427" tIns="45713" rIns="91427" bIns="45713" rtlCol="0" anchor="b"/>
          <a:lstStyle>
            <a:lvl1pPr algn="r">
              <a:defRPr sz="1200"/>
            </a:lvl1pPr>
          </a:lstStyle>
          <a:p>
            <a:fld id="{F780D487-D645-45AB-B848-F00F3593FB00}" type="slidenum">
              <a:rPr lang="en-US" smtClean="0"/>
              <a:t>‹#›</a:t>
            </a:fld>
            <a:endParaRPr lang="en-US"/>
          </a:p>
        </p:txBody>
      </p:sp>
    </p:spTree>
    <p:extLst>
      <p:ext uri="{BB962C8B-B14F-4D97-AF65-F5344CB8AC3E}">
        <p14:creationId xmlns:p14="http://schemas.microsoft.com/office/powerpoint/2010/main" val="184989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2143"/>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idx="1"/>
          </p:nvPr>
        </p:nvSpPr>
        <p:spPr>
          <a:xfrm>
            <a:off x="5266348" y="3"/>
            <a:ext cx="4028440" cy="352143"/>
          </a:xfrm>
          <a:prstGeom prst="rect">
            <a:avLst/>
          </a:prstGeom>
        </p:spPr>
        <p:txBody>
          <a:bodyPr vert="horz" lIns="93154" tIns="46578" rIns="93154" bIns="46578" rtlCol="0"/>
          <a:lstStyle>
            <a:lvl1pPr algn="r">
              <a:defRPr sz="1200"/>
            </a:lvl1pPr>
          </a:lstStyle>
          <a:p>
            <a:fld id="{AFF4E9DA-1FA6-4D3E-AEB1-089C0E425C2C}" type="datetimeFigureOut">
              <a:rPr lang="en-US" smtClean="0"/>
              <a:t>9/2/2021</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54" tIns="46578" rIns="93154" bIns="46578" rtlCol="0" anchor="ctr"/>
          <a:lstStyle/>
          <a:p>
            <a:endParaRPr lang="en-US" dirty="0"/>
          </a:p>
        </p:txBody>
      </p:sp>
      <p:sp>
        <p:nvSpPr>
          <p:cNvPr id="5" name="Notes Placeholder 4"/>
          <p:cNvSpPr>
            <a:spLocks noGrp="1"/>
          </p:cNvSpPr>
          <p:nvPr>
            <p:ph type="body" sz="quarter" idx="3"/>
          </p:nvPr>
        </p:nvSpPr>
        <p:spPr>
          <a:xfrm>
            <a:off x="929641" y="3373757"/>
            <a:ext cx="7437120" cy="2760344"/>
          </a:xfrm>
          <a:prstGeom prst="rect">
            <a:avLst/>
          </a:prstGeom>
        </p:spPr>
        <p:txBody>
          <a:bodyPr vert="horz" lIns="93154" tIns="46578" rIns="93154" bIns="465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54" tIns="46578" rIns="93154"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8" y="6658258"/>
            <a:ext cx="4028440" cy="352142"/>
          </a:xfrm>
          <a:prstGeom prst="rect">
            <a:avLst/>
          </a:prstGeom>
        </p:spPr>
        <p:txBody>
          <a:bodyPr vert="horz" lIns="93154" tIns="46578" rIns="93154" bIns="46578" rtlCol="0" anchor="b"/>
          <a:lstStyle>
            <a:lvl1pPr algn="r">
              <a:defRPr sz="1200"/>
            </a:lvl1pPr>
          </a:lstStyle>
          <a:p>
            <a:fld id="{1C9528B8-2D24-44AD-B4F5-A280D960C6FF}" type="slidenum">
              <a:rPr lang="en-US" smtClean="0"/>
              <a:t>‹#›</a:t>
            </a:fld>
            <a:endParaRPr lang="en-US" dirty="0"/>
          </a:p>
        </p:txBody>
      </p:sp>
    </p:spTree>
    <p:extLst>
      <p:ext uri="{BB962C8B-B14F-4D97-AF65-F5344CB8AC3E}">
        <p14:creationId xmlns:p14="http://schemas.microsoft.com/office/powerpoint/2010/main" val="3727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99428-EB41-4402-96AF-61B72072562D}" type="slidenum">
              <a:rPr lang="en-US" smtClean="0"/>
              <a:t>22</a:t>
            </a:fld>
            <a:endParaRPr lang="en-US"/>
          </a:p>
        </p:txBody>
      </p:sp>
    </p:spTree>
    <p:extLst>
      <p:ext uri="{BB962C8B-B14F-4D97-AF65-F5344CB8AC3E}">
        <p14:creationId xmlns:p14="http://schemas.microsoft.com/office/powerpoint/2010/main" val="11147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a:t>Click to edit Master subtitle style</a:t>
            </a:r>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189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32955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70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39319406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4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609001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93470861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4780288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939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4266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050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7674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926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99206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4289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3011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340758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60452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1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175814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50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1018603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50217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39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6934933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672867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634211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6866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72258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50642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56214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70159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18248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11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032261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cs typeface="Arial" panose="020B0604020202020204" pitchFamily="34" charset="0"/>
              </a:rPr>
              <a:t>UNCLASSIFIED//FOUO</a:t>
            </a:r>
          </a:p>
        </p:txBody>
      </p:sp>
    </p:spTree>
    <p:extLst>
      <p:ext uri="{BB962C8B-B14F-4D97-AF65-F5344CB8AC3E}">
        <p14:creationId xmlns:p14="http://schemas.microsoft.com/office/powerpoint/2010/main" val="366500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621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5228289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38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1732625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713562610"/>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44362758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solidFill>
                  <a:prstClr val="black"/>
                </a:solidFill>
              </a:rPr>
              <a:t>UNCLASSIFIED//FOUO</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31118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11118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3340682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00027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42606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324046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73632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a:solidFill>
                  <a:prstClr val="black"/>
                </a:solidFill>
              </a:rPr>
              <a:t>UNCLASSIFIED//FOUO</a:t>
            </a: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a:t>Click to edit Master title style</a:t>
            </a:r>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a:solidFill>
                  <a:prstClr val="black"/>
                </a:solidFill>
              </a:rPr>
              <a:t>UNCLASSIFIED//FOUO</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3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7339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025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a:solidFill>
                  <a:prstClr val="black"/>
                </a:solidFill>
                <a:latin typeface="Arial" panose="020B0604020202020204" pitchFamily="34" charset="0"/>
                <a:cs typeface="Arial" panose="020B0604020202020204" pitchFamily="34" charset="0"/>
              </a:rPr>
              <a:t>UNCLASSIFIED//FOUO</a:t>
            </a:r>
          </a:p>
        </p:txBody>
      </p:sp>
    </p:spTree>
    <p:extLst>
      <p:ext uri="{BB962C8B-B14F-4D97-AF65-F5344CB8AC3E}">
        <p14:creationId xmlns:p14="http://schemas.microsoft.com/office/powerpoint/2010/main" val="309786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latin typeface=" Arial"/>
              </a:rPr>
              <a:t>‹#›</a:t>
            </a:fld>
            <a:endParaRPr lang="en-US" sz="1000" b="1" dirty="0">
              <a:latin typeface=" Arial"/>
            </a:endParaRPr>
          </a:p>
        </p:txBody>
      </p:sp>
    </p:spTree>
    <p:extLst>
      <p:ext uri="{BB962C8B-B14F-4D97-AF65-F5344CB8AC3E}">
        <p14:creationId xmlns:p14="http://schemas.microsoft.com/office/powerpoint/2010/main" val="2097212402"/>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724" r:id="rId3"/>
    <p:sldLayoutId id="2147483728" r:id="rId4"/>
    <p:sldLayoutId id="2147483729" r:id="rId5"/>
    <p:sldLayoutId id="2147483731" r:id="rId6"/>
    <p:sldLayoutId id="2147483776" r:id="rId7"/>
    <p:sldLayoutId id="214748389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837435076"/>
      </p:ext>
    </p:extLst>
  </p:cSld>
  <p:clrMap bg1="lt1" tx1="dk1" bg2="lt2" tx2="dk2" accent1="accent1" accent2="accent2" accent3="accent3" accent4="accent4" accent5="accent5" accent6="accent6" hlink="hlink" folHlink="folHlink"/>
  <p:sldLayoutIdLst>
    <p:sldLayoutId id="2147483779" r:id="rId1"/>
    <p:sldLayoutId id="2147483784" r:id="rId2"/>
    <p:sldLayoutId id="2147483785" r:id="rId3"/>
    <p:sldLayoutId id="2147483786" r:id="rId4"/>
    <p:sldLayoutId id="2147483787" r:id="rId5"/>
    <p:sldLayoutId id="2147483788"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3102593716"/>
      </p:ext>
    </p:extLst>
  </p:cSld>
  <p:clrMap bg1="lt1" tx1="dk1" bg2="lt2" tx2="dk2" accent1="accent1" accent2="accent2" accent3="accent3" accent4="accent4" accent5="accent5" accent6="accent6" hlink="hlink" folHlink="folHlink"/>
  <p:sldLayoutIdLst>
    <p:sldLayoutId id="2147483809" r:id="rId1"/>
    <p:sldLayoutId id="2147483812" r:id="rId2"/>
    <p:sldLayoutId id="2147483813" r:id="rId3"/>
    <p:sldLayoutId id="2147483815" r:id="rId4"/>
    <p:sldLayoutId id="2147483816" r:id="rId5"/>
    <p:sldLayoutId id="2147483817" r:id="rId6"/>
    <p:sldLayoutId id="2147483818" r:id="rId7"/>
    <p:sldLayoutId id="2147483819" r:id="rId8"/>
    <p:sldLayoutId id="2147483825" r:id="rId9"/>
    <p:sldLayoutId id="2147483826" r:id="rId10"/>
    <p:sldLayoutId id="2147483827" r:id="rId11"/>
    <p:sldLayoutId id="2147483828" r:id="rId12"/>
    <p:sldLayoutId id="2147483829" r:id="rId13"/>
    <p:sldLayoutId id="2147483830" r:id="rId14"/>
    <p:sldLayoutId id="214748383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rPr>
              <a:t>UNCLASSIFIED//FOUO</a:t>
            </a:r>
          </a:p>
        </p:txBody>
      </p:sp>
      <p:pic>
        <p:nvPicPr>
          <p:cNvPr id="22" name="Picture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073075102"/>
      </p:ext>
    </p:extLst>
  </p:cSld>
  <p:clrMap bg1="lt1" tx1="dk1" bg2="lt2" tx2="dk2" accent1="accent1" accent2="accent2" accent3="accent3" accent4="accent4" accent5="accent5" accent6="accent6" hlink="hlink" folHlink="folHlink"/>
  <p:sldLayoutIdLst>
    <p:sldLayoutId id="2147483867" r:id="rId1"/>
    <p:sldLayoutId id="2147483870" r:id="rId2"/>
    <p:sldLayoutId id="2147483872" r:id="rId3"/>
    <p:sldLayoutId id="2147483873" r:id="rId4"/>
    <p:sldLayoutId id="2147483874" r:id="rId5"/>
    <p:sldLayoutId id="2147483875" r:id="rId6"/>
    <p:sldLayoutId id="2147483876"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parksatmontereybay@tmo.com" TargetMode="External"/><Relationship Id="rId2" Type="http://schemas.openxmlformats.org/officeDocument/2006/relationships/hyperlink" Target="https://montereycrc.activebuilding.co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mailto:usarmy.pom.106-sig-bde.mbx.pres-dpw-housing@mail.mil"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usarmy.pom.106-sig-bde.mbx.pres-dpw-housing@mail.mil"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mailto:usarmy.pom.106-sig-bde.mbx.pres-dpw-housing@mail.mi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montereycrc.activebuilding.com/login"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0054" y="6477000"/>
            <a:ext cx="2272146" cy="182101"/>
          </a:xfrm>
          <a:prstGeom prst="rect">
            <a:avLst/>
          </a:prstGeom>
        </p:spPr>
        <p:txBody>
          <a:bodyPr vert="horz" wrap="square" lIns="0" tIns="12700" rIns="0" bIns="0" rtlCol="0">
            <a:spAutoFit/>
          </a:bodyPr>
          <a:lstStyle/>
          <a:p>
            <a:pPr marR="100965">
              <a:lnSpc>
                <a:spcPct val="100000"/>
              </a:lnSpc>
            </a:pPr>
            <a:r>
              <a:rPr lang="en-US" sz="1100" dirty="0">
                <a:solidFill>
                  <a:schemeClr val="bg1"/>
                </a:solidFill>
                <a:latin typeface="Arial"/>
                <a:cs typeface="Arial"/>
              </a:rPr>
              <a:t>As of  </a:t>
            </a:r>
            <a:r>
              <a:rPr lang="en-US" sz="1100" dirty="0" smtClean="0">
                <a:solidFill>
                  <a:schemeClr val="bg1"/>
                </a:solidFill>
                <a:latin typeface="Arial"/>
                <a:cs typeface="Arial"/>
              </a:rPr>
              <a:t>2 </a:t>
            </a:r>
            <a:r>
              <a:rPr lang="en-US" sz="1100" dirty="0" smtClean="0">
                <a:solidFill>
                  <a:schemeClr val="bg1"/>
                </a:solidFill>
                <a:latin typeface="Arial"/>
                <a:cs typeface="Arial"/>
              </a:rPr>
              <a:t>September 2021 / 1322</a:t>
            </a:r>
            <a:endParaRPr sz="1100" dirty="0">
              <a:solidFill>
                <a:schemeClr val="bg1"/>
              </a:solidFill>
              <a:latin typeface="Arial"/>
              <a:cs typeface="Arial"/>
            </a:endParaRPr>
          </a:p>
        </p:txBody>
      </p:sp>
      <p:sp>
        <p:nvSpPr>
          <p:cNvPr id="7" name="object 7"/>
          <p:cNvSpPr txBox="1"/>
          <p:nvPr/>
        </p:nvSpPr>
        <p:spPr>
          <a:xfrm>
            <a:off x="6705600" y="5877241"/>
            <a:ext cx="2519680" cy="505267"/>
          </a:xfrm>
          <a:prstGeom prst="rect">
            <a:avLst/>
          </a:prstGeom>
        </p:spPr>
        <p:txBody>
          <a:bodyPr vert="horz" wrap="square" lIns="0" tIns="12700" rIns="0" bIns="0" rtlCol="0">
            <a:spAutoFit/>
          </a:bodyPr>
          <a:lstStyle/>
          <a:p>
            <a:pPr>
              <a:lnSpc>
                <a:spcPct val="100000"/>
              </a:lnSpc>
              <a:spcBef>
                <a:spcPts val="95"/>
              </a:spcBef>
            </a:pPr>
            <a:r>
              <a:rPr lang="en-US" sz="3200" b="1" spc="-5" dirty="0">
                <a:latin typeface="Arial"/>
                <a:cs typeface="Arial"/>
              </a:rPr>
              <a:t>USAG </a:t>
            </a:r>
            <a:r>
              <a:rPr lang="en-US" sz="3200" b="1" spc="-5" dirty="0" smtClean="0">
                <a:latin typeface="Arial"/>
                <a:cs typeface="Arial"/>
              </a:rPr>
              <a:t>POM</a:t>
            </a:r>
            <a:endParaRPr lang="en-US" sz="2400" b="1" dirty="0">
              <a:latin typeface="Arial"/>
              <a:cs typeface="Arial"/>
            </a:endParaRPr>
          </a:p>
        </p:txBody>
      </p:sp>
      <p:sp>
        <p:nvSpPr>
          <p:cNvPr id="9" name="Title 8"/>
          <p:cNvSpPr>
            <a:spLocks noGrp="1"/>
          </p:cNvSpPr>
          <p:nvPr>
            <p:ph type="ctrTitle"/>
          </p:nvPr>
        </p:nvSpPr>
        <p:spPr>
          <a:xfrm>
            <a:off x="90054" y="5378424"/>
            <a:ext cx="8977746" cy="775597"/>
          </a:xfrm>
        </p:spPr>
        <p:txBody>
          <a:bodyPr/>
          <a:lstStyle/>
          <a:p>
            <a:r>
              <a:rPr lang="en-US" sz="2800" dirty="0">
                <a:solidFill>
                  <a:schemeClr val="tx1"/>
                </a:solidFill>
                <a:effectLst>
                  <a:outerShdw blurRad="38100" dist="38100" dir="2700000" algn="tl">
                    <a:srgbClr val="000000">
                      <a:alpha val="43137"/>
                    </a:srgbClr>
                  </a:outerShdw>
                </a:effectLst>
                <a:latin typeface="Arial"/>
                <a:cs typeface="Arial"/>
              </a:rPr>
              <a:t>Installation Housing Office </a:t>
            </a:r>
            <a:br>
              <a:rPr lang="en-US" sz="2800" dirty="0">
                <a:solidFill>
                  <a:schemeClr val="tx1"/>
                </a:solidFill>
                <a:effectLst>
                  <a:outerShdw blurRad="38100" dist="38100" dir="2700000" algn="tl">
                    <a:srgbClr val="000000">
                      <a:alpha val="43137"/>
                    </a:srgbClr>
                  </a:outerShdw>
                </a:effectLst>
                <a:latin typeface="Arial"/>
                <a:cs typeface="Arial"/>
              </a:rPr>
            </a:br>
            <a:r>
              <a:rPr lang="en-US" sz="2800" dirty="0">
                <a:solidFill>
                  <a:schemeClr val="tx1"/>
                </a:solidFill>
                <a:effectLst>
                  <a:outerShdw blurRad="38100" dist="38100" dir="2700000" algn="tl">
                    <a:srgbClr val="000000">
                      <a:alpha val="43137"/>
                    </a:srgbClr>
                  </a:outerShdw>
                </a:effectLst>
                <a:latin typeface="Arial"/>
                <a:cs typeface="Arial"/>
              </a:rPr>
              <a:t>Plain Language Briefing</a:t>
            </a:r>
            <a:endParaRPr lang="en-US" sz="2800" dirty="0">
              <a:solidFill>
                <a:schemeClr val="tx1"/>
              </a:solidFill>
            </a:endParaRPr>
          </a:p>
        </p:txBody>
      </p:sp>
      <p:sp>
        <p:nvSpPr>
          <p:cNvPr id="2" name="TextBox 1"/>
          <p:cNvSpPr txBox="1"/>
          <p:nvPr/>
        </p:nvSpPr>
        <p:spPr>
          <a:xfrm>
            <a:off x="76200" y="60974"/>
            <a:ext cx="8153400" cy="369332"/>
          </a:xfrm>
          <a:prstGeom prst="rect">
            <a:avLst/>
          </a:prstGeom>
          <a:noFill/>
        </p:spPr>
        <p:txBody>
          <a:bodyPr wrap="square" rtlCol="0">
            <a:spAutoFit/>
          </a:bodyPr>
          <a:lstStyle/>
          <a:p>
            <a:r>
              <a:rPr lang="en-US" dirty="0">
                <a:solidFill>
                  <a:schemeClr val="bg1"/>
                </a:solidFill>
              </a:rPr>
              <a:t>Annex F to </a:t>
            </a:r>
            <a:r>
              <a:rPr lang="en-US">
                <a:solidFill>
                  <a:schemeClr val="bg1"/>
                </a:solidFill>
              </a:rPr>
              <a:t>OPORD </a:t>
            </a:r>
            <a:r>
              <a:rPr lang="en-US" smtClean="0">
                <a:solidFill>
                  <a:schemeClr val="bg1"/>
                </a:solidFill>
              </a:rPr>
              <a:t>20-048 </a:t>
            </a:r>
            <a:r>
              <a:rPr lang="en-US" dirty="0">
                <a:solidFill>
                  <a:schemeClr val="bg1"/>
                </a:solidFill>
              </a:rPr>
              <a:t>– Plain Language Brief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9100" y="990600"/>
            <a:ext cx="8305800" cy="5181600"/>
          </a:xfrm>
          <a:prstGeom prst="rect">
            <a:avLst/>
          </a:prstGeom>
          <a:noFill/>
        </p:spPr>
        <p:txBody>
          <a:bodyPr wrap="square" rtlCol="0">
            <a:noAutofit/>
          </a:bodyPr>
          <a:lstStyle/>
          <a:p>
            <a:pPr marL="285750" lvl="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There are multiple ways to submit a work order: </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Primary Method – 24-hour Maintenance Call Center (831) 644-0400, </a:t>
            </a:r>
            <a:r>
              <a:rPr lang="en-US" sz="1600" dirty="0" smtClean="0">
                <a:latin typeface="Arial" panose="020B0604020202020204" pitchFamily="34" charset="0"/>
                <a:cs typeface="Arial" panose="020B0604020202020204" pitchFamily="34" charset="0"/>
              </a:rPr>
              <a:t>option </a:t>
            </a:r>
            <a:r>
              <a:rPr lang="en-US" sz="1600" dirty="0">
                <a:latin typeface="Arial" panose="020B0604020202020204" pitchFamily="34" charset="0"/>
                <a:cs typeface="Arial" panose="020B0604020202020204" pitchFamily="34" charset="0"/>
              </a:rPr>
              <a:t>1</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Alternate Methods</a:t>
            </a:r>
          </a:p>
          <a:p>
            <a:pPr marL="1200150" lvl="2"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Online via Resident Portal (</a:t>
            </a:r>
            <a:r>
              <a:rPr lang="en-US" sz="1600" dirty="0">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https://montereycrc.activebuilding.com</a:t>
            </a:r>
            <a:r>
              <a:rPr lang="en-US" sz="1600" dirty="0">
                <a:latin typeface="Arial" panose="020B0604020202020204" pitchFamily="34" charset="0"/>
                <a:cs typeface="Arial" panose="020B0604020202020204" pitchFamily="34" charset="0"/>
              </a:rPr>
              <a:t>)</a:t>
            </a:r>
          </a:p>
          <a:p>
            <a:pPr marL="1200150" lvl="2"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Online via email (</a:t>
            </a:r>
            <a:r>
              <a:rPr lang="en-US" sz="1600"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parksatmontereybay@tmo.com</a:t>
            </a:r>
            <a:r>
              <a:rPr lang="en-US" sz="1600" dirty="0">
                <a:latin typeface="Arial" panose="020B0604020202020204" pitchFamily="34" charset="0"/>
                <a:cs typeface="Arial" panose="020B0604020202020204" pitchFamily="34" charset="0"/>
              </a:rPr>
              <a:t>)</a:t>
            </a:r>
          </a:p>
          <a:p>
            <a:pPr marL="1200150" lvl="2"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Mobile App via Active Building</a:t>
            </a:r>
          </a:p>
          <a:p>
            <a:pPr marL="1200150" lvl="2"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In person at the management offices</a:t>
            </a:r>
          </a:p>
          <a:p>
            <a:pPr marL="1200150" lvl="2" indent="-28575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Residents may review or track work orders in the Resident Portal/Mobile App.  </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Work orders are classified as follows:</a:t>
            </a:r>
          </a:p>
          <a:p>
            <a:pPr marL="742950" lvl="1" indent="-285750">
              <a:buFont typeface="Wingdings" panose="05000000000000000000" pitchFamily="2" charset="2"/>
              <a:buChar char="§"/>
            </a:pPr>
            <a:r>
              <a:rPr lang="en-US" sz="1600" b="1" dirty="0">
                <a:latin typeface="Arial" panose="020B0604020202020204" pitchFamily="34" charset="0"/>
                <a:cs typeface="Arial" panose="020B0604020202020204" pitchFamily="34" charset="0"/>
              </a:rPr>
              <a:t>Emergency: </a:t>
            </a:r>
            <a:r>
              <a:rPr lang="en-US" sz="1600" dirty="0">
                <a:latin typeface="Arial" panose="020B0604020202020204" pitchFamily="34" charset="0"/>
                <a:cs typeface="Arial" panose="020B0604020202020204" pitchFamily="34" charset="0"/>
              </a:rPr>
              <a:t>situations which threaten life, health, or safety such as fire, electrical hazards, gas leaks, carbon monoxide alarms, sewage back-up, flooding/water leaking through the walls/ceiling, mold, significant property damage, etc.</a:t>
            </a:r>
          </a:p>
          <a:p>
            <a:pPr marL="742950" lvl="1" indent="-285750">
              <a:buFont typeface="Wingdings" panose="05000000000000000000" pitchFamily="2" charset="2"/>
              <a:buChar char="§"/>
            </a:pPr>
            <a:r>
              <a:rPr lang="en-US" sz="1600" b="1" dirty="0">
                <a:latin typeface="Arial" panose="020B0604020202020204" pitchFamily="34" charset="0"/>
                <a:cs typeface="Arial" panose="020B0604020202020204" pitchFamily="34" charset="0"/>
              </a:rPr>
              <a:t>Urgent: </a:t>
            </a:r>
            <a:r>
              <a:rPr lang="en-US" sz="1600" dirty="0">
                <a:latin typeface="Arial" panose="020B0604020202020204" pitchFamily="34" charset="0"/>
                <a:cs typeface="Arial" panose="020B0604020202020204" pitchFamily="34" charset="0"/>
              </a:rPr>
              <a:t>Definition: circumstances that would soon inconvenience and/or affect the health or well-being of residents, such as inoperable refrigerators, ranges,</a:t>
            </a:r>
          </a:p>
          <a:p>
            <a:pPr marL="742950" lvl="1" indent="-285750">
              <a:buFont typeface="Wingdings" panose="05000000000000000000" pitchFamily="2" charset="2"/>
              <a:buChar char="§"/>
            </a:pPr>
            <a:r>
              <a:rPr lang="en-US" sz="1600" dirty="0">
                <a:latin typeface="Arial" panose="020B0604020202020204" pitchFamily="34" charset="0"/>
                <a:cs typeface="Arial" panose="020B0604020202020204" pitchFamily="34" charset="0"/>
              </a:rPr>
              <a:t>and water heaters, clogged drains, inoperable toilet, broken window, minor water leaks, etc.</a:t>
            </a:r>
          </a:p>
          <a:p>
            <a:pPr marL="742950" lvl="1" indent="-285750">
              <a:buFont typeface="Wingdings" panose="05000000000000000000" pitchFamily="2" charset="2"/>
              <a:buChar char="§"/>
            </a:pPr>
            <a:r>
              <a:rPr lang="en-US" sz="1600" b="1" dirty="0">
                <a:latin typeface="Arial" panose="020B0604020202020204" pitchFamily="34" charset="0"/>
                <a:cs typeface="Arial" panose="020B0604020202020204" pitchFamily="34" charset="0"/>
              </a:rPr>
              <a:t>Routine: </a:t>
            </a:r>
            <a:r>
              <a:rPr lang="en-US" sz="1600" dirty="0">
                <a:latin typeface="Arial" panose="020B0604020202020204" pitchFamily="34" charset="0"/>
                <a:cs typeface="Arial" panose="020B0604020202020204" pitchFamily="34" charset="0"/>
              </a:rPr>
              <a:t>services that do not qualify as urgent or emergency. </a:t>
            </a:r>
            <a:endParaRPr lang="en-US" sz="1600" i="1" dirty="0">
              <a:latin typeface=" Arial"/>
            </a:endParaRPr>
          </a:p>
          <a:p>
            <a:pPr lvl="1">
              <a:spcBef>
                <a:spcPts val="600"/>
              </a:spcBef>
              <a:spcAft>
                <a:spcPts val="600"/>
              </a:spcAft>
            </a:pPr>
            <a:endParaRPr lang="en-US" sz="1600" dirty="0">
              <a:solidFill>
                <a:srgbClr val="FF0000"/>
              </a:solidFill>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9854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1219200"/>
            <a:ext cx="8305800" cy="5791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i="1" dirty="0">
                <a:latin typeface=" Arial"/>
              </a:rPr>
              <a:t>Work order or maintenance ticket to be closed only once the tenant and </a:t>
            </a:r>
            <a:r>
              <a:rPr lang="en-US" sz="1600" i="1" dirty="0" smtClean="0">
                <a:latin typeface=" Arial"/>
              </a:rPr>
              <a:t>Installation </a:t>
            </a:r>
            <a:r>
              <a:rPr lang="en-US" sz="1600" i="1" dirty="0">
                <a:latin typeface=" Arial"/>
              </a:rPr>
              <a:t>Housing Office signs </a:t>
            </a:r>
            <a:r>
              <a:rPr lang="en-US" sz="1600" i="1" dirty="0" smtClean="0">
                <a:latin typeface=" Arial"/>
              </a:rPr>
              <a:t>off</a:t>
            </a:r>
          </a:p>
          <a:p>
            <a:pPr marL="285750" indent="-285750">
              <a:spcBef>
                <a:spcPts val="600"/>
              </a:spcBef>
              <a:spcAft>
                <a:spcPts val="600"/>
              </a:spcAft>
              <a:buFont typeface="Wingdings" panose="05000000000000000000" pitchFamily="2" charset="2"/>
              <a:buChar char="§"/>
            </a:pPr>
            <a:r>
              <a:rPr lang="en-US" sz="1600" dirty="0">
                <a:latin typeface=" Arial"/>
              </a:rPr>
              <a:t>The right to enter into a dispute resolution process, as provided in section 2894 of this title, should all other methods be exhausted and, in which case, a decision in favor of the tenant may include a reduction in rent or an amount to be reimbursed or credited to the tenant. (Right 14)</a:t>
            </a:r>
          </a:p>
          <a:p>
            <a:pPr marL="285750" lvl="0" indent="-285750">
              <a:spcBef>
                <a:spcPts val="300"/>
              </a:spcBef>
              <a:spcAft>
                <a:spcPts val="300"/>
              </a:spcAft>
              <a:buFont typeface="Wingdings" panose="05000000000000000000" pitchFamily="2" charset="2"/>
              <a:buChar char="§"/>
            </a:pPr>
            <a:r>
              <a:rPr lang="en-US" sz="1600" dirty="0" smtClean="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right to have the tenant’s basic allowance housing payments segregated and held in escrow, with approval of a designated commander, and not used by the property owner, property manager, or landlord pending completion of the dispute resolution process. (Right 15)</a:t>
            </a:r>
            <a:endParaRPr lang="en-US" sz="1600" dirty="0">
              <a:solidFill>
                <a:prstClr val="black"/>
              </a:solidFill>
              <a:latin typeface=" Arial"/>
            </a:endParaRPr>
          </a:p>
          <a:p>
            <a:pPr marL="285750" lvl="0" indent="-285750">
              <a:spcBef>
                <a:spcPts val="300"/>
              </a:spcBef>
              <a:spcAft>
                <a:spcPts val="300"/>
              </a:spcAft>
              <a:buFont typeface="Wingdings" panose="05000000000000000000" pitchFamily="2" charset="2"/>
              <a:buChar char="§"/>
            </a:pPr>
            <a:r>
              <a:rPr lang="en-US" sz="1600" dirty="0">
                <a:solidFill>
                  <a:prstClr val="black"/>
                </a:solidFill>
                <a:latin typeface=" Arial"/>
              </a:rPr>
              <a:t>The right to have reasonable advance notice of any entrance by the Landlord, Installation housing staff, or chain of command into the housing unit, expect in the case of an emergency or abandonment of the housing unit. (Right 16</a:t>
            </a:r>
            <a:r>
              <a:rPr lang="en-US" sz="1600" dirty="0" smtClean="0">
                <a:solidFill>
                  <a:prstClr val="black"/>
                </a:solidFill>
                <a:latin typeface=" Arial"/>
              </a:rPr>
              <a:t>)</a:t>
            </a:r>
          </a:p>
          <a:p>
            <a:pPr marL="742950" lvl="1" indent="-285750">
              <a:spcBef>
                <a:spcPts val="600"/>
              </a:spcBef>
              <a:spcAft>
                <a:spcPts val="600"/>
              </a:spcAft>
              <a:buFont typeface="Courier New" panose="02070309020205020404" pitchFamily="49" charset="0"/>
              <a:buChar char="o"/>
            </a:pPr>
            <a:r>
              <a:rPr lang="en-US" sz="1600" dirty="0">
                <a:latin typeface=" Arial"/>
              </a:rPr>
              <a:t>Unless permission to enter has been granted, residents will receive written notice at least 24 hours prior to entry</a:t>
            </a:r>
            <a:r>
              <a:rPr lang="en-US" sz="1600" dirty="0" smtClean="0">
                <a:latin typeface=" Arial"/>
              </a:rPr>
              <a:t>.</a:t>
            </a:r>
            <a:endParaRPr lang="en-US" sz="1600" dirty="0">
              <a:latin typeface=" Arial"/>
            </a:endParaRPr>
          </a:p>
          <a:p>
            <a:pPr lvl="1">
              <a:spcBef>
                <a:spcPts val="300"/>
              </a:spcBef>
              <a:spcAft>
                <a:spcPts val="300"/>
              </a:spcAft>
            </a:pPr>
            <a:endParaRPr lang="en-US" sz="1400" dirty="0">
              <a:latin typeface=" Arial"/>
            </a:endParaRPr>
          </a:p>
          <a:p>
            <a:pPr lvl="0">
              <a:spcBef>
                <a:spcPts val="300"/>
              </a:spcBef>
              <a:spcAft>
                <a:spcPts val="300"/>
              </a:spcAft>
            </a:pPr>
            <a:endParaRPr lang="en-US" sz="1400" dirty="0" smtClean="0">
              <a:solidFill>
                <a:prstClr val="black"/>
              </a:solidFill>
              <a:latin typeface=" Arial"/>
            </a:endParaRPr>
          </a:p>
          <a:p>
            <a:pPr marL="283464" lvl="0" indent="-283464">
              <a:spcBef>
                <a:spcPts val="300"/>
              </a:spcBef>
              <a:spcAft>
                <a:spcPts val="300"/>
              </a:spcAft>
              <a:buFont typeface="Wingdings" panose="05000000000000000000" pitchFamily="2" charset="2"/>
              <a:buChar char="§"/>
            </a:pPr>
            <a:endParaRPr lang="en-US" sz="1600" dirty="0" smtClean="0">
              <a:solidFill>
                <a:prstClr val="black"/>
              </a:solidFill>
              <a:latin typeface=" Arial"/>
            </a:endParaRPr>
          </a:p>
          <a:p>
            <a:pPr lvl="1">
              <a:spcBef>
                <a:spcPts val="600"/>
              </a:spcBef>
              <a:spcAft>
                <a:spcPts val="600"/>
              </a:spcAft>
            </a:pPr>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7967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1219200"/>
            <a:ext cx="8305800" cy="5791200"/>
          </a:xfrm>
          <a:prstGeom prst="rect">
            <a:avLst/>
          </a:prstGeom>
          <a:noFill/>
        </p:spPr>
        <p:txBody>
          <a:bodyPr wrap="square" rtlCol="0">
            <a:noAutofit/>
          </a:bodyPr>
          <a:lstStyle/>
          <a:p>
            <a:pPr marL="283464" lvl="0" indent="-283464">
              <a:spcBef>
                <a:spcPts val="300"/>
              </a:spcBef>
              <a:spcAft>
                <a:spcPts val="300"/>
              </a:spcAft>
              <a:buFont typeface="Wingdings" panose="05000000000000000000" pitchFamily="2" charset="2"/>
              <a:buChar char="§"/>
            </a:pPr>
            <a:r>
              <a:rPr lang="en-US" sz="1400" dirty="0">
                <a:solidFill>
                  <a:prstClr val="black"/>
                </a:solidFill>
                <a:latin typeface=" Arial"/>
              </a:rPr>
              <a:t>The right to not pay non-refundable fees or have application of rent credits arbitrarily withheld. (Right </a:t>
            </a:r>
            <a:r>
              <a:rPr lang="en-US" sz="1400" dirty="0" smtClean="0">
                <a:solidFill>
                  <a:prstClr val="black"/>
                </a:solidFill>
                <a:latin typeface=" Arial"/>
              </a:rPr>
              <a:t>17)</a:t>
            </a:r>
            <a:endParaRPr lang="en-US" sz="1600" dirty="0">
              <a:solidFill>
                <a:srgbClr val="FF0000"/>
              </a:solidFill>
              <a:latin typeface=" Arial"/>
            </a:endParaRPr>
          </a:p>
          <a:p>
            <a:pPr marL="283464" lvl="0" indent="-283464">
              <a:spcBef>
                <a:spcPts val="300"/>
              </a:spcBef>
              <a:spcAft>
                <a:spcPts val="300"/>
              </a:spcAft>
              <a:buFont typeface="Wingdings" panose="05000000000000000000" pitchFamily="2" charset="2"/>
              <a:buChar char="§"/>
            </a:pPr>
            <a:r>
              <a:rPr lang="en-US" sz="1400" dirty="0">
                <a:solidFill>
                  <a:prstClr val="black"/>
                </a:solidFill>
                <a:latin typeface=" Arial"/>
              </a:rPr>
              <a:t>The right to expect common documents, forms, and processes for housing units will be the same for all Army Installations, to the maximum extent applicable without violating local, state, or federal regulations. (Right 18</a:t>
            </a:r>
            <a:r>
              <a:rPr lang="en-US" sz="1400" dirty="0" smtClean="0">
                <a:solidFill>
                  <a:prstClr val="black"/>
                </a:solidFill>
                <a:latin typeface=" Arial"/>
              </a:rPr>
              <a:t>)</a:t>
            </a:r>
            <a:endParaRPr lang="en-US" sz="1600" dirty="0">
              <a:solidFill>
                <a:prstClr val="black"/>
              </a:solidFill>
              <a:latin typeface=" Arial"/>
            </a:endParaRPr>
          </a:p>
          <a:p>
            <a:pPr lvl="1">
              <a:spcBef>
                <a:spcPts val="300"/>
              </a:spcBef>
              <a:spcAft>
                <a:spcPts val="300"/>
              </a:spcAft>
            </a:pPr>
            <a:endParaRPr lang="en-US" sz="1400" dirty="0">
              <a:latin typeface=" Arial"/>
            </a:endParaRPr>
          </a:p>
          <a:p>
            <a:pPr lvl="0">
              <a:spcBef>
                <a:spcPts val="300"/>
              </a:spcBef>
              <a:spcAft>
                <a:spcPts val="300"/>
              </a:spcAft>
            </a:pPr>
            <a:endParaRPr lang="en-US" sz="1400" dirty="0" smtClean="0">
              <a:solidFill>
                <a:prstClr val="black"/>
              </a:solidFill>
              <a:latin typeface=" Arial"/>
            </a:endParaRPr>
          </a:p>
          <a:p>
            <a:pPr marL="283464" lvl="0" indent="-283464">
              <a:spcBef>
                <a:spcPts val="300"/>
              </a:spcBef>
              <a:spcAft>
                <a:spcPts val="300"/>
              </a:spcAft>
              <a:buFont typeface="Wingdings" panose="05000000000000000000" pitchFamily="2" charset="2"/>
              <a:buChar char="§"/>
            </a:pPr>
            <a:endParaRPr lang="en-US" sz="1600" dirty="0" smtClean="0">
              <a:solidFill>
                <a:prstClr val="black"/>
              </a:solidFill>
              <a:latin typeface=" Arial"/>
            </a:endParaRPr>
          </a:p>
          <a:p>
            <a:pPr lvl="1">
              <a:spcBef>
                <a:spcPts val="600"/>
              </a:spcBef>
              <a:spcAft>
                <a:spcPts val="600"/>
              </a:spcAft>
            </a:pPr>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2391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97" y="762000"/>
            <a:ext cx="5244206" cy="5399935"/>
          </a:xfrm>
          <a:prstGeom prst="rect">
            <a:avLst/>
          </a:prstGeom>
          <a:ln>
            <a:solidFill>
              <a:schemeClr val="tx1"/>
            </a:solidFill>
          </a:ln>
        </p:spPr>
      </p:pic>
      <p:sp>
        <p:nvSpPr>
          <p:cNvPr id="4" name="TextBox 3"/>
          <p:cNvSpPr txBox="1"/>
          <p:nvPr/>
        </p:nvSpPr>
        <p:spPr>
          <a:xfrm>
            <a:off x="228600" y="6324600"/>
            <a:ext cx="4953000" cy="276999"/>
          </a:xfrm>
          <a:prstGeom prst="rect">
            <a:avLst/>
          </a:prstGeom>
          <a:noFill/>
        </p:spPr>
        <p:txBody>
          <a:bodyPr wrap="square" rtlCol="0">
            <a:spAutoFit/>
          </a:bodyPr>
          <a:lstStyle/>
          <a:p>
            <a:r>
              <a:rPr lang="en-US" sz="1200" b="1" i="1" dirty="0">
                <a:latin typeface=" Arial"/>
              </a:rPr>
              <a:t>* Copy is available upon request</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375166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66800"/>
            <a:ext cx="8534400" cy="4953000"/>
          </a:xfrm>
          <a:prstGeom prst="rect">
            <a:avLst/>
          </a:prstGeom>
        </p:spPr>
        <p:txBody>
          <a:bodyPr wrap="square">
            <a:noAutofit/>
          </a:bodyPr>
          <a:lstStyle/>
          <a:p>
            <a:pPr marL="285750" indent="-285750">
              <a:buFont typeface="Wingdings" panose="05000000000000000000" pitchFamily="2" charset="2"/>
              <a:buChar char="§"/>
            </a:pPr>
            <a:r>
              <a:rPr lang="en-US" sz="1400" dirty="0" smtClean="0">
                <a:latin typeface=" Arial"/>
              </a:rPr>
              <a:t>The Army </a:t>
            </a:r>
            <a:r>
              <a:rPr lang="en-US" sz="1400" dirty="0">
                <a:latin typeface=" Arial"/>
              </a:rPr>
              <a:t>Housing Privatization Initiative Tenant Bill of Rights highlights 5 important responsibilities for Service Members and their Families while they reside in privatized family housing.</a:t>
            </a:r>
          </a:p>
          <a:p>
            <a:pPr marL="800100" lvl="1" indent="-342900">
              <a:spcBef>
                <a:spcPts val="600"/>
              </a:spcBef>
              <a:spcAft>
                <a:spcPts val="600"/>
              </a:spcAft>
              <a:buFont typeface="+mj-lt"/>
              <a:buAutoNum type="arabicPeriod"/>
            </a:pPr>
            <a:r>
              <a:rPr lang="en-US" sz="1400" dirty="0">
                <a:latin typeface=" Arial"/>
              </a:rPr>
              <a:t>The responsibility to report in a timely manner any apparent environmental, safety, or health hazards of the home to the Landlord and any defective, broken, damaged, or malfunctioning building systems, fixtures, appliances, or other parts of the home, the common areas, or related facilities.</a:t>
            </a:r>
          </a:p>
          <a:p>
            <a:pPr marL="800100" lvl="1" indent="-342900">
              <a:buFont typeface="+mj-lt"/>
              <a:buAutoNum type="arabicPeriod"/>
            </a:pPr>
            <a:r>
              <a:rPr lang="en-US" sz="1400" dirty="0">
                <a:latin typeface=" Arial"/>
              </a:rPr>
              <a:t>The responsibility to maintain standard upkeep of the home as instructed by the housing management office. </a:t>
            </a:r>
          </a:p>
          <a:p>
            <a:pPr marL="1097280" lvl="1" indent="-285750" algn="just">
              <a:buFont typeface="Courier New" panose="02070309020205020404" pitchFamily="49" charset="0"/>
              <a:buChar char="o"/>
            </a:pPr>
            <a:r>
              <a:rPr lang="en-US" sz="1400" dirty="0">
                <a:latin typeface=" Arial"/>
              </a:rPr>
              <a:t>Each household is provided trash and recycle receptacles. In order to ensure pick-up, residents are responsible for sorting waste correctly, closing containers fully, and placing receptacles in the designated pick-up area and placing them back at the home after pick up.  </a:t>
            </a:r>
            <a:endParaRPr lang="en-US" sz="1400" dirty="0" smtClean="0">
              <a:latin typeface=" Arial"/>
            </a:endParaRPr>
          </a:p>
          <a:p>
            <a:pPr marL="1097280" lvl="1" indent="-285750" algn="just">
              <a:buFont typeface="Courier New" panose="02070309020205020404" pitchFamily="49" charset="0"/>
              <a:buChar char="o"/>
            </a:pPr>
            <a:r>
              <a:rPr lang="en-US" sz="1400" dirty="0" smtClean="0">
                <a:latin typeface=" Arial"/>
              </a:rPr>
              <a:t>Hazardous </a:t>
            </a:r>
            <a:r>
              <a:rPr lang="en-US" sz="1400" dirty="0">
                <a:latin typeface=" Arial"/>
              </a:rPr>
              <a:t>waste is not permitted. </a:t>
            </a:r>
            <a:endParaRPr lang="en-US" sz="1400" dirty="0" smtClean="0">
              <a:latin typeface=" Arial"/>
            </a:endParaRPr>
          </a:p>
          <a:p>
            <a:pPr marL="1097280" lvl="1" indent="-285750" algn="just">
              <a:buFont typeface="Courier New" panose="02070309020205020404" pitchFamily="49" charset="0"/>
              <a:buChar char="o"/>
            </a:pPr>
            <a:r>
              <a:rPr lang="en-US" sz="1400" dirty="0" smtClean="0">
                <a:latin typeface=" Arial"/>
              </a:rPr>
              <a:t>Large </a:t>
            </a:r>
            <a:r>
              <a:rPr lang="en-US" sz="1400" dirty="0">
                <a:latin typeface=" Arial"/>
              </a:rPr>
              <a:t>item pick ups can be arranged by the management office; a fee from the waste management company will be billed to the resident for this service. </a:t>
            </a:r>
            <a:r>
              <a:rPr lang="en-US" sz="1400" dirty="0" smtClean="0">
                <a:latin typeface=" Arial"/>
              </a:rPr>
              <a:t>C</a:t>
            </a:r>
            <a:r>
              <a:rPr lang="en-US" sz="1400" dirty="0" smtClean="0">
                <a:latin typeface=" Arial"/>
              </a:rPr>
              <a:t>all </a:t>
            </a:r>
            <a:r>
              <a:rPr lang="en-US" sz="1400" dirty="0">
                <a:latin typeface=" Arial"/>
              </a:rPr>
              <a:t>the management office for any fees associated with pick up.</a:t>
            </a:r>
            <a:endParaRPr lang="en-US" sz="1400" dirty="0" smtClean="0">
              <a:latin typeface=" Arial"/>
            </a:endParaRPr>
          </a:p>
          <a:p>
            <a:pPr marL="1097280" lvl="1" indent="-285750" algn="just">
              <a:buFont typeface="Courier New" panose="02070309020205020404" pitchFamily="49" charset="0"/>
              <a:buChar char="o"/>
            </a:pPr>
            <a:r>
              <a:rPr lang="en-US" sz="1400" dirty="0" smtClean="0">
                <a:latin typeface=" Arial"/>
              </a:rPr>
              <a:t>Trash </a:t>
            </a:r>
            <a:r>
              <a:rPr lang="en-US" sz="1400" dirty="0">
                <a:latin typeface=" Arial"/>
              </a:rPr>
              <a:t>service depends on the location of your community. Please see the welcome booklet for detailed service days for your area.</a:t>
            </a:r>
          </a:p>
          <a:p>
            <a:pPr marL="1097280" lvl="1" indent="-285750" algn="just">
              <a:buFont typeface="Courier New" panose="02070309020205020404" pitchFamily="49" charset="0"/>
              <a:buChar char="o"/>
            </a:pPr>
            <a:r>
              <a:rPr lang="en-US" sz="1400" dirty="0">
                <a:latin typeface=" Arial"/>
              </a:rPr>
              <a:t>It is resident responsibility to maintain an uncluttered and clean residence. Fire pits are prohibited on the property. Car washing, vehicle maintenance, and parking cars on the grass or yard is prohibited. </a:t>
            </a:r>
            <a:endParaRPr lang="en-US" sz="1400" dirty="0" smtClean="0">
              <a:latin typeface=" Arial"/>
            </a:endParaRPr>
          </a:p>
          <a:p>
            <a:pPr marL="1097280" lvl="1" indent="-285750" algn="just">
              <a:buFont typeface="Courier New" panose="02070309020205020404" pitchFamily="49" charset="0"/>
              <a:buChar char="o"/>
            </a:pPr>
            <a:r>
              <a:rPr lang="en-US" sz="1400" dirty="0" smtClean="0">
                <a:latin typeface=" Arial"/>
              </a:rPr>
              <a:t>Recreational </a:t>
            </a:r>
            <a:r>
              <a:rPr lang="en-US" sz="1400" dirty="0">
                <a:latin typeface=" Arial"/>
              </a:rPr>
              <a:t>and Utility vehicles are </a:t>
            </a:r>
            <a:r>
              <a:rPr lang="en-US" sz="1400" dirty="0">
                <a:latin typeface=" Arial"/>
              </a:rPr>
              <a:t>only allowed on property for 24 hours. </a:t>
            </a:r>
            <a:endParaRPr lang="en-US" sz="1400" dirty="0" smtClean="0">
              <a:latin typeface=" Arial"/>
            </a:endParaRPr>
          </a:p>
          <a:p>
            <a:pPr marL="1097280" lvl="1" indent="-285750" algn="just">
              <a:buFont typeface="Courier New" panose="02070309020205020404" pitchFamily="49" charset="0"/>
              <a:buChar char="o"/>
            </a:pPr>
            <a:r>
              <a:rPr lang="en-US" sz="1400" dirty="0" smtClean="0">
                <a:latin typeface=" Arial"/>
              </a:rPr>
              <a:t>Dogs must be leashed when walking in the community.</a:t>
            </a:r>
            <a:endParaRPr lang="en-US" sz="1400" b="1" dirty="0">
              <a:solidFill>
                <a:srgbClr val="FF0000"/>
              </a:solidFill>
              <a:latin typeface=" Arial"/>
            </a:endParaRPr>
          </a:p>
          <a:p>
            <a:pPr marL="1097280" lvl="1" indent="-285750">
              <a:buFont typeface="Courier New" panose="02070309020205020404" pitchFamily="49" charset="0"/>
              <a:buChar char="o"/>
            </a:pPr>
            <a:endParaRPr lang="en-US" sz="1600" dirty="0">
              <a:latin typeface=" Arial"/>
            </a:endParaRPr>
          </a:p>
          <a:p>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95970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383113"/>
          </a:xfrm>
          <a:prstGeom prst="rect">
            <a:avLst/>
          </a:prstGeom>
          <a:noFill/>
        </p:spPr>
        <p:txBody>
          <a:bodyPr wrap="square" rtlCol="0">
            <a:noAutofit/>
          </a:bodyPr>
          <a:lstStyle/>
          <a:p>
            <a:pPr marL="800100" lvl="1" indent="-342900">
              <a:spcBef>
                <a:spcPts val="600"/>
              </a:spcBef>
              <a:spcAft>
                <a:spcPts val="600"/>
              </a:spcAft>
              <a:buFont typeface="+mj-lt"/>
              <a:buAutoNum type="arabicPeriod" startAt="3"/>
            </a:pPr>
            <a:r>
              <a:rPr lang="en-US" sz="1400" dirty="0">
                <a:latin typeface=" Arial"/>
              </a:rPr>
              <a:t>The responsibility to conduct oneself as a Tenant In a manner that will not disturb neighbors, and to assume responsibility for one’s actions and those of a family member or guest in the housing unit or common areas, including the responsibility not to engage in any inappropriate, unauthorized, or criminal activity in the home or common areas.</a:t>
            </a:r>
          </a:p>
          <a:p>
            <a:pPr lvl="2"/>
            <a:r>
              <a:rPr lang="en-US" sz="1400" dirty="0">
                <a:latin typeface="Arial" panose="020B0604020202020204" pitchFamily="34" charset="0"/>
                <a:cs typeface="Arial" panose="020B0604020202020204" pitchFamily="34" charset="0"/>
              </a:rPr>
              <a:t>Unless otherwise specified in the lease, if a resident violates community polices, the following process will occur: </a:t>
            </a:r>
          </a:p>
          <a:p>
            <a:pPr marL="1200150" lvl="2"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 violation notice will be delivered to the Resident in the mailbox via USPS or posted on Resident’s door in a sealed envelope, and a copy will be kept in the residence file. Resident has 72 hours to correct the violation.</a:t>
            </a:r>
          </a:p>
          <a:p>
            <a:pPr marL="1200150" lvl="2"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 warning letter will be issued if the violation has not been corrected after the first notice is delivered. Resident will have 72 hours to correct the violation. </a:t>
            </a:r>
          </a:p>
          <a:p>
            <a:pPr marL="1200150" lvl="2"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A final three day notice to comply or vacate will be issued.  Failure to adhere to this final notice could result in legal action.</a:t>
            </a:r>
          </a:p>
          <a:p>
            <a:pPr lvl="2"/>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4. </a:t>
            </a:r>
            <a:r>
              <a:rPr lang="en-US" sz="1400" dirty="0">
                <a:latin typeface=" Arial"/>
              </a:rPr>
              <a:t>The responsibility to allow the Landlord reasonable access to the rental home in accordance with the terms of the tenant lease agreement to all the Landlord to make necessary repairs in a timely manner. </a:t>
            </a:r>
          </a:p>
          <a:p>
            <a:pPr lvl="1"/>
            <a:endParaRPr lang="en-US" sz="1400" dirty="0">
              <a:latin typeface="Arial" panose="020B0604020202020204" pitchFamily="34" charset="0"/>
              <a:cs typeface="Arial" panose="020B0604020202020204" pitchFamily="34" charset="0"/>
            </a:endParaRPr>
          </a:p>
          <a:p>
            <a:pPr lvl="1"/>
            <a:r>
              <a:rPr lang="en-US" sz="1400" dirty="0">
                <a:latin typeface=" Arial"/>
              </a:rPr>
              <a:t>5. The responsibility to read all lease-related materials provided by the Landlord and to comply with the terms of the lease agreement, lease addenda, and any associated rules and guidelines</a:t>
            </a:r>
            <a:r>
              <a:rPr lang="en-US" sz="1600" dirty="0" smtClean="0">
                <a:latin typeface=" Arial"/>
              </a:rPr>
              <a:t>.</a:t>
            </a:r>
          </a:p>
          <a:p>
            <a:pPr lvl="1"/>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252218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762000"/>
            <a:ext cx="8686800" cy="5383113"/>
          </a:xfrm>
          <a:prstGeom prst="rect">
            <a:avLst/>
          </a:prstGeom>
          <a:noFill/>
        </p:spPr>
        <p:txBody>
          <a:bodyPr wrap="square" rtlCol="0">
            <a:noAutofit/>
          </a:bodyPr>
          <a:lstStyle/>
          <a:p>
            <a:pPr marL="742950" lvl="1" indent="-285750">
              <a:buFont typeface="Arial" panose="020B0604020202020204" pitchFamily="34" charset="0"/>
              <a:buChar char="•"/>
            </a:pPr>
            <a:r>
              <a:rPr lang="en-US" sz="1400" dirty="0">
                <a:latin typeface=" Arial"/>
              </a:rPr>
              <a:t>Recognizing that landlord/tenant issues can be overwhelming for Soldiers, it is important to know where you can go for help. </a:t>
            </a:r>
            <a:r>
              <a:rPr lang="en-US" sz="1400" dirty="0" smtClean="0">
                <a:latin typeface=" Arial"/>
              </a:rPr>
              <a:t>The </a:t>
            </a:r>
            <a:r>
              <a:rPr lang="en-US" sz="1400" dirty="0">
                <a:latin typeface=" Arial"/>
              </a:rPr>
              <a:t>Legal Assistance Office </a:t>
            </a:r>
            <a:r>
              <a:rPr lang="en-US" sz="1400" dirty="0" smtClean="0">
                <a:latin typeface=" Arial"/>
              </a:rPr>
              <a:t>can assist clients </a:t>
            </a:r>
            <a:r>
              <a:rPr lang="en-US" sz="1400" dirty="0">
                <a:latin typeface=" Arial"/>
              </a:rPr>
              <a:t>by explaining </a:t>
            </a:r>
            <a:r>
              <a:rPr lang="en-US" sz="1400" dirty="0" smtClean="0">
                <a:latin typeface=" Arial"/>
              </a:rPr>
              <a:t>terms </a:t>
            </a:r>
            <a:r>
              <a:rPr lang="en-US" sz="1400" dirty="0">
                <a:latin typeface=" Arial"/>
              </a:rPr>
              <a:t>and negotiating disputes. </a:t>
            </a:r>
            <a:r>
              <a:rPr lang="en-US" sz="1400" dirty="0" smtClean="0">
                <a:latin typeface=" Arial"/>
              </a:rPr>
              <a:t>Understand that </a:t>
            </a:r>
            <a:r>
              <a:rPr lang="en-US" sz="1400" dirty="0" smtClean="0">
                <a:solidFill>
                  <a:prstClr val="black"/>
                </a:solidFill>
                <a:latin typeface=" Arial"/>
              </a:rPr>
              <a:t>California Landlord Tenant laws will apply with your lease agreement.</a:t>
            </a:r>
          </a:p>
          <a:p>
            <a:pPr marL="742950" lvl="1" indent="-285750">
              <a:buFont typeface="Arial" panose="020B0604020202020204" pitchFamily="34" charset="0"/>
              <a:buChar char="•"/>
            </a:pPr>
            <a:r>
              <a:rPr lang="en-US" sz="1400" dirty="0">
                <a:latin typeface=" Arial"/>
              </a:rPr>
              <a:t>The two most important things a Tenant can do is look at the home they are going to rent and make sure they understand the lease before signing.  Tenants should not sign a lease until they have seen the exact home they will be renting.  Previewing the home gives the Tenant the chance to see if repairs are needed before committing to the lease.  Additionally, Tenants should understand the lease BEFORE they sign. The lease is a legally binding contract between the Tenant and the Landlord.  It explains each party’s rights and responsibilities.  Tenants should assume that they are responsible for all of the terms in the lease, unless otherwise agreed to in writing.  B</a:t>
            </a:r>
            <a:r>
              <a:rPr lang="en-US" sz="1400" dirty="0" smtClean="0">
                <a:latin typeface=" Arial"/>
              </a:rPr>
              <a:t>e </a:t>
            </a:r>
            <a:r>
              <a:rPr lang="en-US" sz="1400" dirty="0">
                <a:latin typeface=" Arial"/>
              </a:rPr>
              <a:t>aware that verbal agreements do not change the lease.  </a:t>
            </a:r>
            <a:endParaRPr lang="en-US" sz="1400" dirty="0" smtClean="0">
              <a:solidFill>
                <a:prstClr val="black"/>
              </a:solidFill>
              <a:latin typeface=" Arial"/>
            </a:endParaRPr>
          </a:p>
          <a:p>
            <a:pPr marL="742950" lvl="1" indent="-285750">
              <a:buFont typeface="Arial" panose="020B0604020202020204" pitchFamily="34" charset="0"/>
              <a:buChar char="•"/>
            </a:pPr>
            <a:r>
              <a:rPr lang="en-US" sz="1400" dirty="0" smtClean="0">
                <a:latin typeface=" Arial"/>
              </a:rPr>
              <a:t>Before </a:t>
            </a:r>
            <a:r>
              <a:rPr lang="en-US" sz="1400" dirty="0">
                <a:latin typeface=" Arial"/>
              </a:rPr>
              <a:t>you sign the lease you should </a:t>
            </a:r>
            <a:r>
              <a:rPr lang="en-US" sz="1400" u="sng" dirty="0">
                <a:latin typeface=" Arial"/>
              </a:rPr>
              <a:t>read it </a:t>
            </a:r>
            <a:r>
              <a:rPr lang="en-US" sz="1400" u="sng" dirty="0" smtClean="0">
                <a:latin typeface=" Arial"/>
              </a:rPr>
              <a:t>carefully</a:t>
            </a:r>
            <a:r>
              <a:rPr lang="en-US" sz="1400" dirty="0" smtClean="0">
                <a:latin typeface=" Arial"/>
              </a:rPr>
              <a:t>.  </a:t>
            </a:r>
            <a:r>
              <a:rPr lang="en-US" sz="1400" dirty="0">
                <a:latin typeface=" Arial"/>
              </a:rPr>
              <a:t>The lease is a legally binding contract between you and the owner/property manager.  The lease explains your rights and responsibilities.  It is important that you understand what you agreed to.    </a:t>
            </a:r>
            <a:endParaRPr lang="en-US" sz="1400" dirty="0" smtClean="0">
              <a:latin typeface=" Arial"/>
            </a:endParaRPr>
          </a:p>
          <a:p>
            <a:pPr marL="742950" lvl="1" indent="-285750">
              <a:buFont typeface="Arial" panose="020B0604020202020204" pitchFamily="34" charset="0"/>
              <a:buChar char="•"/>
            </a:pPr>
            <a:r>
              <a:rPr lang="en-US" sz="1400" dirty="0">
                <a:latin typeface=" Arial"/>
              </a:rPr>
              <a:t>D</a:t>
            </a:r>
            <a:r>
              <a:rPr lang="en-US" sz="1400" dirty="0" smtClean="0">
                <a:latin typeface=" Arial"/>
              </a:rPr>
              <a:t>ocument </a:t>
            </a:r>
            <a:r>
              <a:rPr lang="en-US" sz="1400" dirty="0">
                <a:latin typeface=" Arial"/>
              </a:rPr>
              <a:t>any issues with the property so when it comes time to move out, you are not responsible for those </a:t>
            </a:r>
            <a:r>
              <a:rPr lang="en-US" sz="1400" dirty="0" smtClean="0">
                <a:latin typeface=" Arial"/>
              </a:rPr>
              <a:t>issues</a:t>
            </a:r>
            <a:r>
              <a:rPr lang="en-US" sz="1400" dirty="0">
                <a:latin typeface=" Arial"/>
              </a:rPr>
              <a:t>.  It is difficult to determine when damage to the property occurred unless you have documentation to prove that the damage was present before you moved in</a:t>
            </a:r>
            <a:r>
              <a:rPr lang="en-US" sz="1400" dirty="0" smtClean="0">
                <a:latin typeface=" Arial"/>
              </a:rPr>
              <a:t>.</a:t>
            </a:r>
          </a:p>
          <a:p>
            <a:pPr marL="742950" lvl="1" indent="-285750">
              <a:buFont typeface="Arial" panose="020B0604020202020204" pitchFamily="34" charset="0"/>
              <a:buChar char="•"/>
            </a:pPr>
            <a:r>
              <a:rPr lang="en-US" sz="1400" dirty="0">
                <a:latin typeface=" Arial"/>
              </a:rPr>
              <a:t>If you have military orders </a:t>
            </a:r>
            <a:r>
              <a:rPr lang="en-US" sz="1400" dirty="0" smtClean="0">
                <a:latin typeface=" Arial"/>
              </a:rPr>
              <a:t>including PCS or ETS orders </a:t>
            </a:r>
            <a:r>
              <a:rPr lang="en-US" sz="1400" dirty="0">
                <a:latin typeface=" Arial"/>
              </a:rPr>
              <a:t>you can terminate your lease </a:t>
            </a:r>
            <a:r>
              <a:rPr lang="en-US" sz="1400" dirty="0" smtClean="0">
                <a:latin typeface=" Arial"/>
              </a:rPr>
              <a:t>early under the SCRA.  </a:t>
            </a:r>
            <a:r>
              <a:rPr lang="en-US" sz="1400" dirty="0">
                <a:latin typeface=" Arial"/>
              </a:rPr>
              <a:t>You must give landlord a written notice of your intent to end the lease early and a copy of your orders or a memo from your Command.  Legal Assistance can help you write the letter. </a:t>
            </a:r>
            <a:endParaRPr lang="en-US" sz="1400" dirty="0" smtClean="0">
              <a:latin typeface=" Arial"/>
            </a:endParaRPr>
          </a:p>
          <a:p>
            <a:pPr marL="742950" lvl="1" indent="-285750">
              <a:buFont typeface="Arial" panose="020B0604020202020204" pitchFamily="34" charset="0"/>
              <a:buChar char="•"/>
            </a:pPr>
            <a:r>
              <a:rPr lang="en-US" sz="1400" dirty="0" smtClean="0">
                <a:latin typeface=" Arial"/>
              </a:rPr>
              <a:t>If you are considering breaking </a:t>
            </a:r>
            <a:r>
              <a:rPr lang="en-US" sz="1400" dirty="0">
                <a:latin typeface=" Arial"/>
              </a:rPr>
              <a:t>your </a:t>
            </a:r>
            <a:r>
              <a:rPr lang="en-US" sz="1400" dirty="0" smtClean="0">
                <a:latin typeface=" Arial"/>
              </a:rPr>
              <a:t>lease, meet </a:t>
            </a:r>
            <a:r>
              <a:rPr lang="en-US" sz="1400" dirty="0">
                <a:latin typeface=" Arial"/>
              </a:rPr>
              <a:t>with an attorney at the Legal Assistance Office.  There are very limited circumstance in which you may be able to break your lease.  The consequences can be severe if you wrongly break your lease.  You should talk to an attorney first.</a:t>
            </a:r>
          </a:p>
          <a:p>
            <a:pPr lvl="1"/>
            <a:endParaRPr lang="en-US" sz="1400"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Tree>
    <p:extLst>
      <p:ext uri="{BB962C8B-B14F-4D97-AF65-F5344CB8AC3E}">
        <p14:creationId xmlns:p14="http://schemas.microsoft.com/office/powerpoint/2010/main" val="173869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017687"/>
            <a:ext cx="8686800" cy="5383113"/>
          </a:xfrm>
          <a:prstGeom prst="rect">
            <a:avLst/>
          </a:prstGeom>
          <a:noFill/>
        </p:spPr>
        <p:txBody>
          <a:bodyPr wrap="square" rtlCol="0">
            <a:noAutofit/>
          </a:bodyPr>
          <a:lstStyle/>
          <a:p>
            <a:pPr lvl="1"/>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
        <p:nvSpPr>
          <p:cNvPr id="5" name="TextBox 4"/>
          <p:cNvSpPr txBox="1"/>
          <p:nvPr/>
        </p:nvSpPr>
        <p:spPr>
          <a:xfrm>
            <a:off x="228600" y="1143000"/>
            <a:ext cx="8686800" cy="4130808"/>
          </a:xfrm>
          <a:prstGeom prst="rect">
            <a:avLst/>
          </a:prstGeom>
          <a:noFill/>
        </p:spPr>
        <p:txBody>
          <a:bodyPr wrap="square" rtlCol="0">
            <a:noAutofit/>
          </a:bodyPr>
          <a:lstStyle/>
          <a:p>
            <a:pPr marL="457200" indent="-457200">
              <a:spcBef>
                <a:spcPts val="300"/>
              </a:spcBef>
              <a:spcAft>
                <a:spcPts val="300"/>
              </a:spcAft>
              <a:buFont typeface="Wingdings" panose="05000000000000000000" pitchFamily="2" charset="2"/>
              <a:buChar char="§"/>
            </a:pPr>
            <a:r>
              <a:rPr lang="en-US" sz="1400" dirty="0">
                <a:latin typeface=" Arial"/>
              </a:rPr>
              <a:t>The </a:t>
            </a:r>
            <a:r>
              <a:rPr lang="en-US" sz="1400" b="1" i="1" dirty="0" smtClean="0">
                <a:latin typeface=" Arial"/>
              </a:rPr>
              <a:t>informal dispute resolution </a:t>
            </a:r>
            <a:r>
              <a:rPr lang="en-US" sz="1400" dirty="0">
                <a:latin typeface=" Arial"/>
              </a:rPr>
              <a:t>is a measured approach intended to </a:t>
            </a:r>
            <a:r>
              <a:rPr lang="en-US" sz="1400" dirty="0" smtClean="0">
                <a:latin typeface=" Arial"/>
              </a:rPr>
              <a:t>resolve disputes </a:t>
            </a:r>
            <a:r>
              <a:rPr lang="en-US" sz="1400" dirty="0">
                <a:latin typeface=" Arial"/>
              </a:rPr>
              <a:t>at the garrison </a:t>
            </a:r>
            <a:r>
              <a:rPr lang="en-US" sz="1400" dirty="0" smtClean="0">
                <a:latin typeface=" Arial"/>
              </a:rPr>
              <a:t>level that may </a:t>
            </a:r>
            <a:r>
              <a:rPr lang="en-US" sz="1400" dirty="0">
                <a:latin typeface=" Arial"/>
              </a:rPr>
              <a:t>be </a:t>
            </a:r>
            <a:r>
              <a:rPr lang="en-US" sz="1400" dirty="0" smtClean="0">
                <a:latin typeface=" Arial"/>
              </a:rPr>
              <a:t>used to resolve disputes pertaining to the lease as well as issues that </a:t>
            </a:r>
            <a:r>
              <a:rPr lang="en-US" sz="1400" dirty="0">
                <a:latin typeface=" Arial"/>
              </a:rPr>
              <a:t>fall outside the </a:t>
            </a:r>
            <a:r>
              <a:rPr lang="en-US" sz="1400" dirty="0" smtClean="0">
                <a:latin typeface=" Arial"/>
              </a:rPr>
              <a:t>specific parameters </a:t>
            </a:r>
            <a:r>
              <a:rPr lang="en-US" sz="1400" dirty="0">
                <a:latin typeface=" Arial"/>
              </a:rPr>
              <a:t>of the lease </a:t>
            </a:r>
            <a:r>
              <a:rPr lang="en-US" sz="1400" dirty="0" smtClean="0">
                <a:latin typeface=" Arial"/>
              </a:rPr>
              <a:t>document, such as personal </a:t>
            </a:r>
            <a:r>
              <a:rPr lang="en-US" sz="1400" dirty="0">
                <a:latin typeface=" Arial"/>
              </a:rPr>
              <a:t>property </a:t>
            </a:r>
            <a:r>
              <a:rPr lang="en-US" sz="1400" dirty="0" smtClean="0">
                <a:latin typeface=" Arial"/>
              </a:rPr>
              <a:t>claims</a:t>
            </a:r>
          </a:p>
          <a:p>
            <a:pPr marL="457200" indent="-457200">
              <a:spcBef>
                <a:spcPts val="300"/>
              </a:spcBef>
              <a:spcAft>
                <a:spcPts val="300"/>
              </a:spcAft>
              <a:buFont typeface="Wingdings" panose="05000000000000000000" pitchFamily="2" charset="2"/>
              <a:buChar char="§"/>
            </a:pPr>
            <a:r>
              <a:rPr lang="en-US" sz="1400" dirty="0" smtClean="0">
                <a:latin typeface=" Arial"/>
              </a:rPr>
              <a:t>Tenants shall attempt to resolve disputes by bringing the dispute or concern to the owner.  If the tenant and owner are unable to resolve  the issue satisfactorily, then the tenant shall attempt to resolve the disputer through the </a:t>
            </a:r>
            <a:r>
              <a:rPr lang="en-US" sz="1400" b="1" i="1" dirty="0" smtClean="0">
                <a:latin typeface=" Arial"/>
              </a:rPr>
              <a:t>informal dispute resolution </a:t>
            </a:r>
            <a:r>
              <a:rPr lang="en-US" sz="1400" dirty="0" smtClean="0">
                <a:latin typeface=" Arial"/>
              </a:rPr>
              <a:t>process.</a:t>
            </a:r>
          </a:p>
          <a:p>
            <a:pPr marL="457200" indent="-457200">
              <a:spcBef>
                <a:spcPts val="300"/>
              </a:spcBef>
              <a:spcAft>
                <a:spcPts val="300"/>
              </a:spcAft>
              <a:buFont typeface="Wingdings" panose="05000000000000000000" pitchFamily="2" charset="2"/>
              <a:buChar char="§"/>
            </a:pPr>
            <a:r>
              <a:rPr lang="en-US" sz="1400" dirty="0" smtClean="0">
                <a:latin typeface=" Arial"/>
              </a:rPr>
              <a:t>The </a:t>
            </a:r>
            <a:r>
              <a:rPr lang="en-US" sz="1400" dirty="0">
                <a:latin typeface=" Arial"/>
              </a:rPr>
              <a:t>tenant </a:t>
            </a:r>
            <a:r>
              <a:rPr lang="en-US" sz="1400" dirty="0" smtClean="0">
                <a:latin typeface=" Arial"/>
              </a:rPr>
              <a:t>may submit an </a:t>
            </a:r>
            <a:r>
              <a:rPr lang="en-US" sz="1400" b="1" i="1" dirty="0">
                <a:latin typeface=" Arial"/>
              </a:rPr>
              <a:t>informal dispute resolution </a:t>
            </a:r>
            <a:r>
              <a:rPr lang="en-US" sz="1400" dirty="0" smtClean="0">
                <a:latin typeface=" Arial"/>
              </a:rPr>
              <a:t>request by submitting </a:t>
            </a:r>
            <a:r>
              <a:rPr lang="en-US" sz="1400" dirty="0">
                <a:latin typeface=" Arial"/>
              </a:rPr>
              <a:t>to the </a:t>
            </a:r>
            <a:r>
              <a:rPr lang="en-US" sz="1400" dirty="0" smtClean="0">
                <a:latin typeface=" Arial"/>
              </a:rPr>
              <a:t>AHO a completed request form with any documents that support the dispute and a description of </a:t>
            </a:r>
            <a:r>
              <a:rPr lang="en-US" sz="1400" dirty="0">
                <a:latin typeface=" Arial"/>
              </a:rPr>
              <a:t>the </a:t>
            </a:r>
            <a:r>
              <a:rPr lang="en-US" sz="1400" dirty="0" smtClean="0">
                <a:latin typeface=" Arial"/>
              </a:rPr>
              <a:t>dispute. </a:t>
            </a:r>
          </a:p>
          <a:p>
            <a:pPr marL="457200" indent="-457200">
              <a:spcBef>
                <a:spcPts val="300"/>
              </a:spcBef>
              <a:spcAft>
                <a:spcPts val="300"/>
              </a:spcAft>
              <a:buFont typeface="Wingdings" panose="05000000000000000000" pitchFamily="2" charset="2"/>
              <a:buChar char="§"/>
            </a:pPr>
            <a:r>
              <a:rPr lang="en-US" sz="1400" dirty="0" smtClean="0">
                <a:latin typeface=" Arial"/>
              </a:rPr>
              <a:t>An </a:t>
            </a:r>
            <a:r>
              <a:rPr lang="en-US" sz="1400" b="1" i="1" dirty="0" smtClean="0">
                <a:latin typeface=" Arial"/>
              </a:rPr>
              <a:t>informal dispute resolution</a:t>
            </a:r>
            <a:r>
              <a:rPr lang="en-US" sz="1400" dirty="0" smtClean="0">
                <a:latin typeface=" Arial"/>
              </a:rPr>
              <a:t> form is available at the AHO, who is available to assist residents in completing the form.  Tenants may also visit the garrison Staff Judge Advocate’s office to seek their assistance in completing the </a:t>
            </a:r>
            <a:r>
              <a:rPr lang="en-US" sz="1400" b="1" i="1" dirty="0">
                <a:latin typeface=" Arial"/>
              </a:rPr>
              <a:t>informal dispute resolution</a:t>
            </a:r>
            <a:r>
              <a:rPr lang="en-US" sz="1400" dirty="0">
                <a:latin typeface=" Arial"/>
              </a:rPr>
              <a:t> </a:t>
            </a:r>
            <a:r>
              <a:rPr lang="en-US" sz="1400" dirty="0" smtClean="0">
                <a:latin typeface=" Arial"/>
              </a:rPr>
              <a:t>form.</a:t>
            </a:r>
          </a:p>
          <a:p>
            <a:pPr marL="1200150" lvl="2" indent="-285750">
              <a:spcBef>
                <a:spcPts val="600"/>
              </a:spcBef>
              <a:spcAft>
                <a:spcPts val="600"/>
              </a:spcAft>
              <a:buFont typeface="Courier New" panose="02070309020205020404" pitchFamily="49" charset="0"/>
              <a:buChar char="o"/>
            </a:pPr>
            <a:r>
              <a:rPr lang="en-US" sz="1400" dirty="0" smtClean="0">
                <a:latin typeface=" Arial"/>
              </a:rPr>
              <a:t>The </a:t>
            </a:r>
            <a:r>
              <a:rPr lang="en-US" sz="1400" b="1" i="1" dirty="0">
                <a:latin typeface=" Arial"/>
              </a:rPr>
              <a:t>informal dispute resolution</a:t>
            </a:r>
            <a:r>
              <a:rPr lang="en-US" sz="1400" dirty="0">
                <a:latin typeface=" Arial"/>
              </a:rPr>
              <a:t> form </a:t>
            </a:r>
            <a:r>
              <a:rPr lang="en-US" sz="1400" dirty="0" smtClean="0">
                <a:latin typeface=" Arial"/>
              </a:rPr>
              <a:t>is also available on-line at: </a:t>
            </a:r>
            <a:r>
              <a:rPr lang="en-US" sz="1400" dirty="0" smtClean="0">
                <a:latin typeface=" Arial"/>
                <a:hlinkClick r:id="rId2"/>
              </a:rPr>
              <a:t>usarmy.pom.106-sig-bde.mbx.pres-dpw-housing@army.mil</a:t>
            </a:r>
            <a:r>
              <a:rPr lang="en-US" sz="1400" dirty="0" smtClean="0">
                <a:latin typeface=" Arial"/>
              </a:rPr>
              <a:t>.</a:t>
            </a:r>
            <a:endParaRPr lang="en-US" sz="1400" dirty="0">
              <a:solidFill>
                <a:prstClr val="black"/>
              </a:solidFill>
            </a:endParaRPr>
          </a:p>
          <a:p>
            <a:pPr marL="457200" indent="-457200">
              <a:spcBef>
                <a:spcPts val="300"/>
              </a:spcBef>
              <a:spcAft>
                <a:spcPts val="300"/>
              </a:spcAft>
              <a:buFont typeface="Wingdings" panose="05000000000000000000" pitchFamily="2" charset="2"/>
              <a:buChar char="§"/>
            </a:pPr>
            <a:r>
              <a:rPr lang="en-US" sz="1400" dirty="0" smtClean="0">
                <a:latin typeface=" Arial"/>
              </a:rPr>
              <a:t>The garrison commander will review the request and will serve as the mediator between the property owner and tenant in an effort to resolve the dispute at the local level, normally within 10 business days.</a:t>
            </a:r>
          </a:p>
        </p:txBody>
      </p:sp>
    </p:spTree>
    <p:extLst>
      <p:ext uri="{BB962C8B-B14F-4D97-AF65-F5344CB8AC3E}">
        <p14:creationId xmlns:p14="http://schemas.microsoft.com/office/powerpoint/2010/main" val="155196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383113"/>
          </a:xfrm>
          <a:prstGeom prst="rect">
            <a:avLst/>
          </a:prstGeom>
          <a:noFill/>
        </p:spPr>
        <p:txBody>
          <a:bodyPr wrap="square" rtlCol="0">
            <a:noAutofit/>
          </a:bodyPr>
          <a:lstStyle/>
          <a:p>
            <a:pPr lvl="1"/>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Responsibilities</a:t>
            </a:r>
          </a:p>
        </p:txBody>
      </p:sp>
      <p:sp>
        <p:nvSpPr>
          <p:cNvPr id="5" name="TextBox 4"/>
          <p:cNvSpPr txBox="1"/>
          <p:nvPr/>
        </p:nvSpPr>
        <p:spPr>
          <a:xfrm>
            <a:off x="227960" y="990600"/>
            <a:ext cx="8686800" cy="4130808"/>
          </a:xfrm>
          <a:prstGeom prst="rect">
            <a:avLst/>
          </a:prstGeom>
          <a:noFill/>
        </p:spPr>
        <p:txBody>
          <a:bodyPr wrap="square" rtlCol="0">
            <a:noAutofit/>
          </a:bodyPr>
          <a:lstStyle/>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The </a:t>
            </a:r>
            <a:r>
              <a:rPr lang="en-US" sz="1400" b="1" i="1" dirty="0">
                <a:solidFill>
                  <a:prstClr val="black"/>
                </a:solidFill>
                <a:latin typeface=" Arial"/>
              </a:rPr>
              <a:t>formal dispute resolution </a:t>
            </a:r>
            <a:r>
              <a:rPr lang="en-US" sz="1400" dirty="0">
                <a:solidFill>
                  <a:prstClr val="black"/>
                </a:solidFill>
                <a:latin typeface=" Arial"/>
              </a:rPr>
              <a:t>process allows eligible tenants to obtain prompt and fair resolution of housing disputes concerning rights and responsibilities set forth in the lease, including maintenance, repairs, rental payments, displacement rights, lease termination, inspections, or fees and charges.</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The tenant may submit a </a:t>
            </a:r>
            <a:r>
              <a:rPr lang="en-US" sz="1400" b="1" i="1" dirty="0">
                <a:solidFill>
                  <a:prstClr val="black"/>
                </a:solidFill>
                <a:latin typeface=" Arial"/>
              </a:rPr>
              <a:t>formal dispute resolution </a:t>
            </a:r>
            <a:r>
              <a:rPr lang="en-US" sz="1400" dirty="0">
                <a:solidFill>
                  <a:prstClr val="black"/>
                </a:solidFill>
                <a:latin typeface=" Arial"/>
              </a:rPr>
              <a:t>request by submitting to the </a:t>
            </a:r>
            <a:r>
              <a:rPr lang="en-US" sz="1400" dirty="0" smtClean="0">
                <a:solidFill>
                  <a:prstClr val="black"/>
                </a:solidFill>
                <a:latin typeface=" Arial"/>
              </a:rPr>
              <a:t>AHO </a:t>
            </a:r>
            <a:r>
              <a:rPr lang="en-US" sz="1400" dirty="0">
                <a:solidFill>
                  <a:prstClr val="black"/>
                </a:solidFill>
                <a:latin typeface=" Arial"/>
              </a:rPr>
              <a:t>a completed request form with any documents that support the dispute and a description of the dispute. </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The </a:t>
            </a:r>
            <a:r>
              <a:rPr lang="en-US" sz="1400" b="1" i="1" dirty="0">
                <a:solidFill>
                  <a:prstClr val="black"/>
                </a:solidFill>
                <a:latin typeface=" Arial"/>
              </a:rPr>
              <a:t>formal dispute resolution</a:t>
            </a:r>
            <a:r>
              <a:rPr lang="en-US" sz="1400" dirty="0">
                <a:solidFill>
                  <a:prstClr val="black"/>
                </a:solidFill>
                <a:latin typeface=" Arial"/>
              </a:rPr>
              <a:t> may include a home inspection.  If the tenant fails to grant access to the premises for inspection the formal dispute resolution process shall terminate and no decision will be rendered</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Tenants may request “rent segregation” for up to 60 days while the dispute is being reviewed.</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The HQ IMCOM Commanding General is the Deciding Authority and will generally render a decision within 30 days but not later than 60 days.</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A </a:t>
            </a:r>
            <a:r>
              <a:rPr lang="en-US" sz="1400" b="1" i="1" dirty="0">
                <a:solidFill>
                  <a:prstClr val="black"/>
                </a:solidFill>
                <a:latin typeface=" Arial"/>
              </a:rPr>
              <a:t>formal dispute resolution</a:t>
            </a:r>
            <a:r>
              <a:rPr lang="en-US" sz="1400" dirty="0">
                <a:solidFill>
                  <a:prstClr val="black"/>
                </a:solidFill>
                <a:latin typeface=" Arial"/>
              </a:rPr>
              <a:t> form are available at the </a:t>
            </a:r>
            <a:r>
              <a:rPr lang="en-US" sz="1400" dirty="0" smtClean="0">
                <a:solidFill>
                  <a:prstClr val="black"/>
                </a:solidFill>
                <a:latin typeface=" Arial"/>
              </a:rPr>
              <a:t>AHO</a:t>
            </a:r>
            <a:r>
              <a:rPr lang="en-US" sz="1400" dirty="0">
                <a:solidFill>
                  <a:prstClr val="black"/>
                </a:solidFill>
                <a:latin typeface=" Arial"/>
              </a:rPr>
              <a:t>, who is available to assist residents in completing the form.  Tenants may also visit the garrison Staff Judge Advocate’s office to seek their assistance in completing the </a:t>
            </a:r>
            <a:r>
              <a:rPr lang="en-US" sz="1400" b="1" i="1" dirty="0">
                <a:solidFill>
                  <a:prstClr val="black"/>
                </a:solidFill>
                <a:latin typeface=" Arial"/>
              </a:rPr>
              <a:t>formal dispute resolution</a:t>
            </a:r>
            <a:r>
              <a:rPr lang="en-US" sz="1400" dirty="0">
                <a:solidFill>
                  <a:prstClr val="black"/>
                </a:solidFill>
                <a:latin typeface=" Arial"/>
              </a:rPr>
              <a:t> form.</a:t>
            </a:r>
          </a:p>
          <a:p>
            <a:pPr marL="1200150" lvl="2" indent="-285750">
              <a:spcBef>
                <a:spcPts val="600"/>
              </a:spcBef>
              <a:spcAft>
                <a:spcPts val="600"/>
              </a:spcAft>
              <a:buFont typeface="Courier New" panose="02070309020205020404" pitchFamily="49" charset="0"/>
              <a:buChar char="o"/>
            </a:pPr>
            <a:r>
              <a:rPr lang="en-US" sz="1400" dirty="0">
                <a:solidFill>
                  <a:prstClr val="black"/>
                </a:solidFill>
                <a:latin typeface=" Arial"/>
              </a:rPr>
              <a:t>The </a:t>
            </a:r>
            <a:r>
              <a:rPr lang="en-US" sz="1400" b="1" i="1" dirty="0">
                <a:solidFill>
                  <a:prstClr val="black"/>
                </a:solidFill>
                <a:latin typeface=" Arial"/>
              </a:rPr>
              <a:t>formal dispute resolution</a:t>
            </a:r>
            <a:r>
              <a:rPr lang="en-US" sz="1400" dirty="0">
                <a:solidFill>
                  <a:prstClr val="black"/>
                </a:solidFill>
                <a:latin typeface=" Arial"/>
              </a:rPr>
              <a:t> form is also available on-line </a:t>
            </a:r>
            <a:r>
              <a:rPr lang="en-US" sz="1400" dirty="0" smtClean="0">
                <a:solidFill>
                  <a:prstClr val="black"/>
                </a:solidFill>
                <a:latin typeface=" Arial"/>
              </a:rPr>
              <a:t>at: </a:t>
            </a:r>
            <a:r>
              <a:rPr lang="en-US" sz="1400" dirty="0" smtClean="0">
                <a:latin typeface=" Arial"/>
                <a:hlinkClick r:id="rId2"/>
              </a:rPr>
              <a:t>usarmy.pom.106-sig-bde.mbx.pres-dpw-housing@army.mil</a:t>
            </a:r>
            <a:r>
              <a:rPr lang="en-US" sz="1400" dirty="0">
                <a:latin typeface=" Arial"/>
              </a:rPr>
              <a:t>.</a:t>
            </a:r>
            <a:endParaRPr lang="en-US" sz="1400" dirty="0">
              <a:solidFill>
                <a:prstClr val="black"/>
              </a:solidFill>
            </a:endParaRPr>
          </a:p>
          <a:p>
            <a:pPr marL="457200" lvl="0" indent="-457200">
              <a:spcBef>
                <a:spcPts val="300"/>
              </a:spcBef>
              <a:spcAft>
                <a:spcPts val="300"/>
              </a:spcAft>
              <a:buFont typeface="Wingdings" panose="05000000000000000000" pitchFamily="2" charset="2"/>
              <a:buChar char="§"/>
            </a:pPr>
            <a:r>
              <a:rPr lang="en-US" sz="1400" dirty="0" smtClean="0">
                <a:solidFill>
                  <a:prstClr val="black"/>
                </a:solidFill>
                <a:latin typeface=" Arial"/>
              </a:rPr>
              <a:t>The </a:t>
            </a:r>
            <a:r>
              <a:rPr lang="en-US" sz="1400" b="1" i="1" dirty="0">
                <a:solidFill>
                  <a:prstClr val="black"/>
                </a:solidFill>
                <a:latin typeface=" Arial"/>
              </a:rPr>
              <a:t>formal dispute resolution</a:t>
            </a:r>
            <a:r>
              <a:rPr lang="en-US" sz="1400" dirty="0">
                <a:solidFill>
                  <a:prstClr val="black"/>
                </a:solidFill>
                <a:latin typeface=" Arial"/>
              </a:rPr>
              <a:t> eligibility is limited to military members, their spouse or other eligible individual who qualifies as a “tenant” as defined in 10 USC Section 2871 </a:t>
            </a:r>
          </a:p>
          <a:p>
            <a:pPr marL="457200" lvl="0" indent="-457200">
              <a:spcBef>
                <a:spcPts val="300"/>
              </a:spcBef>
              <a:spcAft>
                <a:spcPts val="300"/>
              </a:spcAft>
              <a:buFont typeface="Wingdings" panose="05000000000000000000" pitchFamily="2" charset="2"/>
              <a:buChar char="§"/>
            </a:pPr>
            <a:r>
              <a:rPr lang="en-US" sz="1400" dirty="0">
                <a:solidFill>
                  <a:prstClr val="black"/>
                </a:solidFill>
                <a:latin typeface=" Arial"/>
              </a:rPr>
              <a:t>Tenants may seek legal advice or dispute resolution through any remedy available by law, except that tenant and owner shall not pursue such remedy available in law while a </a:t>
            </a:r>
            <a:r>
              <a:rPr lang="en-US" sz="1400" b="1" i="1" dirty="0">
                <a:solidFill>
                  <a:prstClr val="black"/>
                </a:solidFill>
                <a:latin typeface=" Arial"/>
              </a:rPr>
              <a:t>formal dispute resolution </a:t>
            </a:r>
            <a:r>
              <a:rPr lang="en-US" sz="1400" dirty="0">
                <a:solidFill>
                  <a:prstClr val="black"/>
                </a:solidFill>
                <a:latin typeface=" Arial"/>
              </a:rPr>
              <a:t>under this process is pending. </a:t>
            </a:r>
          </a:p>
        </p:txBody>
      </p:sp>
    </p:spTree>
    <p:extLst>
      <p:ext uri="{BB962C8B-B14F-4D97-AF65-F5344CB8AC3E}">
        <p14:creationId xmlns:p14="http://schemas.microsoft.com/office/powerpoint/2010/main" val="156634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96863"/>
            <a:ext cx="8746066" cy="4154984"/>
          </a:xfrm>
          <a:prstGeom prst="rect">
            <a:avLst/>
          </a:prstGeom>
          <a:noFill/>
        </p:spPr>
        <p:txBody>
          <a:bodyPr wrap="square" rtlCol="0">
            <a:spAutoFit/>
          </a:bodyPr>
          <a:lstStyle/>
          <a:p>
            <a:pPr>
              <a:spcBef>
                <a:spcPts val="600"/>
              </a:spcBef>
              <a:spcAft>
                <a:spcPts val="600"/>
              </a:spcAft>
            </a:pPr>
            <a:r>
              <a:rPr lang="en-US" sz="1400" dirty="0">
                <a:latin typeface="Arial" panose="020B0604020202020204" pitchFamily="34" charset="0"/>
                <a:ea typeface="Verdana" panose="020B0604030504040204" pitchFamily="34" charset="0"/>
                <a:cs typeface="Arial" panose="020B0604020202020204" pitchFamily="34" charset="0"/>
              </a:rPr>
              <a:t>The goal of the HSO is to implement and maintain a high quality worldwide resource for relocation services that is innovative, comprehensive, and the first choice of information and support when Soldiers and families relocate.</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Non-discriminatory listings of adequate and affordable rental and for-sale housing </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Counseling/referral on eligible installation services (i.e. legal, education, Exceptional Family Member Program)</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Preliminary inquiries to validate housing discrimination complaints</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Liaison with community and government officials / organizations (on and off post)</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Housing data exchange with other DoD housing offices</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Liaisons with Army Community Services in support of the Housing Relocation Assistance Program</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Housing market area data for use in developing market analyses Rental negotiations and lease review</a:t>
            </a:r>
          </a:p>
          <a:p>
            <a:pPr>
              <a:spcBef>
                <a:spcPts val="600"/>
              </a:spcBef>
              <a:spcAft>
                <a:spcPts val="600"/>
              </a:spcAft>
            </a:pPr>
            <a:endParaRPr lang="en-US" sz="1600"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1000" y="5761774"/>
            <a:ext cx="1066800" cy="715225"/>
          </a:xfrm>
          <a:prstGeom prst="rect">
            <a:avLst/>
          </a:prstGeom>
        </p:spPr>
      </p:pic>
      <p:sp>
        <p:nvSpPr>
          <p:cNvPr id="2" name="TextBox 1"/>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373381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1066800"/>
            <a:ext cx="8267700" cy="5029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The Presidio of Monterey, </a:t>
            </a:r>
            <a:r>
              <a:rPr lang="en-US" sz="1600" dirty="0" smtClean="0">
                <a:latin typeface=" Arial"/>
              </a:rPr>
              <a:t>AHO </a:t>
            </a:r>
            <a:r>
              <a:rPr lang="en-US" sz="1600" dirty="0">
                <a:latin typeface=" Arial"/>
              </a:rPr>
              <a:t>staff are employed by the Army to assist Service Members and their Families with housing matters and advocate on their behalf with community partners/agencies both on and off the installation</a:t>
            </a:r>
          </a:p>
          <a:p>
            <a:pPr marL="285750" indent="-285750">
              <a:spcBef>
                <a:spcPts val="600"/>
              </a:spcBef>
              <a:spcAft>
                <a:spcPts val="600"/>
              </a:spcAft>
              <a:buFont typeface="Wingdings" panose="05000000000000000000" pitchFamily="2" charset="2"/>
              <a:buChar char="§"/>
            </a:pPr>
            <a:r>
              <a:rPr lang="en-US" sz="1600" dirty="0">
                <a:latin typeface=" Arial"/>
              </a:rPr>
              <a:t>The Housing Service Office (HSO) provides referral services and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a:t>
            </a:r>
            <a:r>
              <a:rPr lang="en-US" sz="1600" dirty="0" smtClean="0">
                <a:latin typeface=" Arial"/>
              </a:rPr>
              <a:t>AHO </a:t>
            </a:r>
            <a:r>
              <a:rPr lang="en-US" sz="1600" dirty="0">
                <a:latin typeface=" Arial"/>
              </a:rPr>
              <a:t>provides oversight of the privatized company managing on post housing and provides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a:t>
            </a:r>
            <a:r>
              <a:rPr lang="en-US" sz="1600" dirty="0" smtClean="0">
                <a:latin typeface=" Arial"/>
              </a:rPr>
              <a:t>Army Housing Officer </a:t>
            </a:r>
            <a:r>
              <a:rPr lang="en-US" sz="1600" dirty="0">
                <a:latin typeface=" Arial"/>
              </a:rPr>
              <a:t>manages the </a:t>
            </a:r>
            <a:r>
              <a:rPr lang="en-US" sz="1600" dirty="0" smtClean="0">
                <a:latin typeface=" Arial"/>
              </a:rPr>
              <a:t>AHO </a:t>
            </a:r>
            <a:r>
              <a:rPr lang="en-US" sz="1600" dirty="0">
                <a:latin typeface=" Arial"/>
              </a:rPr>
              <a:t>and reports directly to the Director, Public Works and garrison leadership</a:t>
            </a:r>
          </a:p>
          <a:p>
            <a:endParaRPr lang="en-US" sz="2000" dirty="0">
              <a:latin typeface=" Arial"/>
            </a:endParaRPr>
          </a:p>
          <a:p>
            <a:r>
              <a:rPr lang="en-US" sz="1600" b="1" dirty="0">
                <a:latin typeface=" Arial"/>
              </a:rPr>
              <a:t>Garrison Leadership</a:t>
            </a:r>
            <a:endParaRPr lang="en-US" sz="1600" strike="sngStrike" dirty="0">
              <a:latin typeface=" Arial"/>
            </a:endParaRPr>
          </a:p>
          <a:p>
            <a:r>
              <a:rPr lang="en-US" sz="1600" dirty="0">
                <a:latin typeface=" Arial"/>
              </a:rPr>
              <a:t>Garrison Commander: COL </a:t>
            </a:r>
            <a:r>
              <a:rPr lang="en-US" sz="1600" dirty="0" smtClean="0">
                <a:latin typeface=" Arial"/>
              </a:rPr>
              <a:t>Varman Chhoeung</a:t>
            </a:r>
            <a:endParaRPr lang="en-US" sz="1600" dirty="0">
              <a:latin typeface=" Arial"/>
            </a:endParaRPr>
          </a:p>
          <a:p>
            <a:r>
              <a:rPr lang="en-US" sz="1600" dirty="0">
                <a:latin typeface=" Arial"/>
              </a:rPr>
              <a:t>Garrison Command Sergeants Major: CSM Robert N. </a:t>
            </a:r>
            <a:r>
              <a:rPr lang="en-US" sz="1600" dirty="0" err="1">
                <a:latin typeface=" Arial"/>
              </a:rPr>
              <a:t>Londers</a:t>
            </a:r>
            <a:endParaRPr lang="en-US" sz="1600" dirty="0">
              <a:latin typeface=" Arial"/>
            </a:endParaRPr>
          </a:p>
          <a:p>
            <a:r>
              <a:rPr lang="en-US" sz="1600" dirty="0">
                <a:latin typeface=" Arial"/>
              </a:rPr>
              <a:t>Garrison Deputy Garrison Commander/Manager: Mr. </a:t>
            </a:r>
            <a:r>
              <a:rPr lang="en-US" sz="1600" dirty="0" smtClean="0">
                <a:latin typeface=" Arial"/>
              </a:rPr>
              <a:t>Stephen Bickel</a:t>
            </a:r>
            <a:endParaRPr lang="en-US" sz="1600" dirty="0">
              <a:latin typeface=" Arial"/>
            </a:endParaRPr>
          </a:p>
          <a:p>
            <a:r>
              <a:rPr lang="en-US" sz="1600" dirty="0">
                <a:latin typeface=" Arial"/>
              </a:rPr>
              <a:t>Garrison Housing </a:t>
            </a:r>
            <a:r>
              <a:rPr lang="en-US" sz="1600" dirty="0" smtClean="0">
                <a:latin typeface=" Arial"/>
              </a:rPr>
              <a:t>Manager: </a:t>
            </a:r>
            <a:r>
              <a:rPr lang="en-US" sz="1600" dirty="0">
                <a:latin typeface=" Arial"/>
              </a:rPr>
              <a:t>Mr. Oscar M. Ordonez </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Welcome to the Garrison Housing Office </a:t>
            </a:r>
          </a:p>
        </p:txBody>
      </p:sp>
    </p:spTree>
    <p:extLst>
      <p:ext uri="{BB962C8B-B14F-4D97-AF65-F5344CB8AC3E}">
        <p14:creationId xmlns:p14="http://schemas.microsoft.com/office/powerpoint/2010/main" val="3058477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23091"/>
            <a:ext cx="8915400" cy="369331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400" dirty="0">
                <a:latin typeface=" Arial"/>
                <a:ea typeface="Verdana" panose="020B0604030504040204" pitchFamily="34" charset="0"/>
                <a:cs typeface="Verdana" panose="020B0604030504040204" pitchFamily="34" charset="0"/>
              </a:rPr>
              <a:t>One-Stop, Full Service from Arrival to Departure for the Following:</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Home buying counseling</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Landlord-tenant dispute resolution </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Basic Allowance for Housing (BAH) data submission </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Property inspections  </a:t>
            </a:r>
          </a:p>
          <a:p>
            <a:pPr marL="1257300" lvl="2" indent="-342900">
              <a:spcBef>
                <a:spcPts val="600"/>
              </a:spcBef>
              <a:spcAft>
                <a:spcPts val="600"/>
              </a:spcAft>
              <a:buFont typeface="Wingdings" panose="05000000000000000000" pitchFamily="2" charset="2"/>
              <a:buChar char="q"/>
            </a:pPr>
            <a:r>
              <a:rPr lang="en-US" sz="1400" dirty="0">
                <a:uFill>
                  <a:solidFill>
                    <a:srgbClr val="FF0000"/>
                  </a:solidFill>
                </a:uFill>
                <a:latin typeface=" Arial"/>
                <a:ea typeface="Verdana" panose="020B0604030504040204" pitchFamily="34" charset="0"/>
                <a:cs typeface="Verdana" panose="020B0604030504040204" pitchFamily="34" charset="0"/>
              </a:rPr>
              <a:t>NEW---Per FY20 NDAA: </a:t>
            </a:r>
            <a:r>
              <a:rPr lang="en-US" sz="1400" dirty="0">
                <a:uFill>
                  <a:solidFill>
                    <a:srgbClr val="FF0000"/>
                  </a:solidFill>
                </a:uFill>
                <a:latin typeface=" Arial"/>
              </a:rPr>
              <a:t>If tenant is not available for pre-assignment walkthrough inspection, Housing Office must attend on tenant's behalf</a:t>
            </a:r>
          </a:p>
          <a:p>
            <a:pPr marL="1257300" lvl="2" indent="-342900">
              <a:spcBef>
                <a:spcPts val="600"/>
              </a:spcBef>
              <a:spcAft>
                <a:spcPts val="600"/>
              </a:spcAft>
              <a:buFont typeface="Wingdings" panose="05000000000000000000" pitchFamily="2" charset="2"/>
              <a:buChar char="q"/>
            </a:pPr>
            <a:r>
              <a:rPr lang="en-US" sz="1400" dirty="0">
                <a:uFill>
                  <a:solidFill>
                    <a:srgbClr val="FF0000"/>
                  </a:solidFill>
                </a:uFill>
                <a:latin typeface=" Arial"/>
              </a:rPr>
              <a:t>NEW---Per FY20 NDAA: The Housing Manager shall initiate contact with resident 15 day and 60 days after move in regarding the satisfaction of the resident.</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Administrative assistance with utility company fees/deposits, connections, and billings </a:t>
            </a:r>
          </a:p>
          <a:p>
            <a:pPr marL="800100" lvl="1" indent="-342900">
              <a:spcBef>
                <a:spcPts val="600"/>
              </a:spcBef>
              <a:spcAft>
                <a:spcPts val="600"/>
              </a:spcAft>
              <a:buFont typeface="Courier New" panose="02070309020205020404" pitchFamily="49" charset="0"/>
              <a:buChar char="o"/>
            </a:pPr>
            <a:r>
              <a:rPr lang="en-US" sz="1400" dirty="0">
                <a:latin typeface=" Arial"/>
                <a:ea typeface="Verdana" panose="020B0604030504040204" pitchFamily="34" charset="0"/>
                <a:cs typeface="Verdana" panose="020B0604030504040204" pitchFamily="34" charset="0"/>
              </a:rPr>
              <a:t>Informational briefings (in- and out-processing, entitlements),community outreach</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p>
          <a:p>
            <a:endParaRPr lang="en-US" sz="2800" b="1" dirty="0">
              <a:solidFill>
                <a:schemeClr val="bg1"/>
              </a:solidFill>
            </a:endParaRPr>
          </a:p>
        </p:txBody>
      </p:sp>
    </p:spTree>
    <p:extLst>
      <p:ext uri="{BB962C8B-B14F-4D97-AF65-F5344CB8AC3E}">
        <p14:creationId xmlns:p14="http://schemas.microsoft.com/office/powerpoint/2010/main" val="82840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smtClean="0">
                <a:latin typeface=" Arial"/>
              </a:rPr>
              <a:t>Fort </a:t>
            </a:r>
            <a:r>
              <a:rPr lang="en-US" sz="1600" dirty="0">
                <a:latin typeface=" Arial"/>
              </a:rPr>
              <a:t>Ord </a:t>
            </a:r>
            <a:r>
              <a:rPr lang="en-US" sz="1600" dirty="0" smtClean="0">
                <a:latin typeface=" Arial"/>
              </a:rPr>
              <a:t>Village - parks/tot-lots, </a:t>
            </a:r>
            <a:r>
              <a:rPr lang="en-US" sz="1600" dirty="0">
                <a:latin typeface=" Arial"/>
              </a:rPr>
              <a:t>tennis </a:t>
            </a:r>
            <a:r>
              <a:rPr lang="en-US" sz="1600" dirty="0" smtClean="0">
                <a:latin typeface=" Arial"/>
              </a:rPr>
              <a:t>court, basketball </a:t>
            </a:r>
            <a:r>
              <a:rPr lang="en-US" sz="1600" dirty="0">
                <a:latin typeface=" Arial"/>
              </a:rPr>
              <a:t>courts, </a:t>
            </a:r>
            <a:r>
              <a:rPr lang="en-US" sz="1600" dirty="0" smtClean="0">
                <a:latin typeface=" Arial"/>
              </a:rPr>
              <a:t>dog </a:t>
            </a:r>
            <a:r>
              <a:rPr lang="en-US" sz="1600" dirty="0">
                <a:latin typeface=" Arial"/>
              </a:rPr>
              <a:t>parks, </a:t>
            </a:r>
            <a:r>
              <a:rPr lang="en-US" sz="1600" dirty="0" smtClean="0">
                <a:latin typeface=" Arial"/>
              </a:rPr>
              <a:t>soccer </a:t>
            </a:r>
            <a:r>
              <a:rPr lang="en-US" sz="1600" dirty="0">
                <a:latin typeface=" Arial"/>
              </a:rPr>
              <a:t>fields, picnic area with </a:t>
            </a:r>
            <a:r>
              <a:rPr lang="en-US" sz="1600" dirty="0" smtClean="0">
                <a:latin typeface=" Arial"/>
              </a:rPr>
              <a:t>grills</a:t>
            </a:r>
            <a:r>
              <a:rPr lang="en-US" sz="1600" dirty="0">
                <a:latin typeface=" Arial"/>
              </a:rPr>
              <a:t>, gym, pool, kiddie pool, super park, business center</a:t>
            </a:r>
          </a:p>
          <a:p>
            <a:pPr marL="285750" indent="-285750">
              <a:spcBef>
                <a:spcPts val="600"/>
              </a:spcBef>
              <a:spcAft>
                <a:spcPts val="600"/>
              </a:spcAft>
              <a:buFont typeface="Wingdings" panose="05000000000000000000" pitchFamily="2" charset="2"/>
              <a:buChar char="§"/>
            </a:pPr>
            <a:r>
              <a:rPr lang="en-US" sz="1600" dirty="0">
                <a:latin typeface=" Arial"/>
              </a:rPr>
              <a:t>La Mesa </a:t>
            </a:r>
            <a:r>
              <a:rPr lang="en-US" sz="1600" dirty="0" smtClean="0">
                <a:latin typeface=" Arial"/>
              </a:rPr>
              <a:t>Village - parks/tot-lots</a:t>
            </a:r>
            <a:r>
              <a:rPr lang="en-US" sz="1600" dirty="0">
                <a:latin typeface=" Arial"/>
              </a:rPr>
              <a:t>, </a:t>
            </a:r>
            <a:r>
              <a:rPr lang="en-US" sz="1600" dirty="0" smtClean="0">
                <a:latin typeface=" Arial"/>
              </a:rPr>
              <a:t>volleyball </a:t>
            </a:r>
            <a:r>
              <a:rPr lang="en-US" sz="1600" dirty="0">
                <a:latin typeface=" Arial"/>
              </a:rPr>
              <a:t>court, </a:t>
            </a:r>
            <a:r>
              <a:rPr lang="en-US" sz="1600" dirty="0" smtClean="0">
                <a:latin typeface=" Arial"/>
              </a:rPr>
              <a:t>dog </a:t>
            </a:r>
            <a:r>
              <a:rPr lang="en-US" sz="1600" dirty="0">
                <a:latin typeface=" Arial"/>
              </a:rPr>
              <a:t>parks, </a:t>
            </a:r>
            <a:r>
              <a:rPr lang="en-US" sz="1600" dirty="0" smtClean="0">
                <a:latin typeface=" Arial"/>
              </a:rPr>
              <a:t>basketball </a:t>
            </a:r>
            <a:r>
              <a:rPr lang="en-US" sz="1600" dirty="0">
                <a:latin typeface=" Arial"/>
              </a:rPr>
              <a:t>court, </a:t>
            </a:r>
            <a:r>
              <a:rPr lang="en-US" sz="1600" dirty="0" smtClean="0">
                <a:latin typeface=" Arial"/>
              </a:rPr>
              <a:t>soccer </a:t>
            </a:r>
            <a:r>
              <a:rPr lang="en-US" sz="1600" dirty="0">
                <a:latin typeface=" Arial"/>
              </a:rPr>
              <a:t>fields, </a:t>
            </a:r>
            <a:r>
              <a:rPr lang="en-US" sz="1600" dirty="0" smtClean="0">
                <a:latin typeface=" Arial"/>
              </a:rPr>
              <a:t>tennis </a:t>
            </a:r>
            <a:r>
              <a:rPr lang="en-US" sz="1600" dirty="0">
                <a:latin typeface=" Arial"/>
              </a:rPr>
              <a:t>courts, </a:t>
            </a:r>
            <a:r>
              <a:rPr lang="en-US" sz="1600" dirty="0" smtClean="0">
                <a:latin typeface=" Arial"/>
              </a:rPr>
              <a:t>baseball </a:t>
            </a:r>
            <a:r>
              <a:rPr lang="en-US" sz="1600" dirty="0">
                <a:latin typeface=" Arial"/>
              </a:rPr>
              <a:t>field, backyard annex, birthday room, billiards room, ballroom, meeting room, activity center, gym, pool, business center</a:t>
            </a: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Furniture Safety &amp; Additional Information</a:t>
            </a:r>
          </a:p>
          <a:p>
            <a:endParaRPr lang="en-US" sz="2800" b="1" dirty="0">
              <a:solidFill>
                <a:schemeClr val="bg1"/>
              </a:solidFill>
            </a:endParaRPr>
          </a:p>
        </p:txBody>
      </p:sp>
    </p:spTree>
    <p:extLst>
      <p:ext uri="{BB962C8B-B14F-4D97-AF65-F5344CB8AC3E}">
        <p14:creationId xmlns:p14="http://schemas.microsoft.com/office/powerpoint/2010/main" val="120642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38400"/>
            <a:ext cx="9144000" cy="590931"/>
          </a:xfrm>
          <a:prstGeom prst="rect">
            <a:avLst/>
          </a:prstGeom>
        </p:spPr>
        <p:txBody>
          <a:bodyPr vert="horz" wrap="square" lIns="182880" tIns="45720" rIns="91440" bIns="45720" rtlCol="0" anchor="t" anchorCtr="0">
            <a:spAutoFit/>
          </a:bodyPr>
          <a:lstStyle>
            <a:lvl1pPr marL="0" algn="l" defTabSz="788864" rtl="0" eaLnBrk="1" latinLnBrk="0" hangingPunct="1">
              <a:lnSpc>
                <a:spcPct val="90000"/>
              </a:lnSpc>
              <a:spcBef>
                <a:spcPct val="0"/>
              </a:spcBef>
              <a:buNone/>
              <a:defRPr lang="en-US" sz="2416" b="1" kern="1200" dirty="0">
                <a:solidFill>
                  <a:srgbClr val="7F7F73"/>
                </a:solidFill>
                <a:latin typeface="Arial" panose="020B0604020202020204" pitchFamily="34" charset="0"/>
                <a:ea typeface="+mj-ea"/>
                <a:cs typeface="Arial" panose="020B0604020202020204" pitchFamily="34" charset="0"/>
              </a:defRPr>
            </a:lvl1pPr>
          </a:lstStyle>
          <a:p>
            <a:pPr algn="ctr"/>
            <a:r>
              <a:rPr lang="en-US" sz="3600" kern="0" dirty="0">
                <a:solidFill>
                  <a:schemeClr val="tx1"/>
                </a:solidFill>
              </a:rPr>
              <a:t>End of Brief</a:t>
            </a:r>
          </a:p>
        </p:txBody>
      </p:sp>
    </p:spTree>
    <p:extLst>
      <p:ext uri="{BB962C8B-B14F-4D97-AF65-F5344CB8AC3E}">
        <p14:creationId xmlns:p14="http://schemas.microsoft.com/office/powerpoint/2010/main" val="13505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2106"/>
            <a:ext cx="8305800" cy="517064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Monterey Bay Military Housing (MBMH), sometimes referred to as the Residential Communities Initiative (RCI) Company, is the privatized company that owns and manages the </a:t>
            </a:r>
            <a:r>
              <a:rPr lang="en-US" sz="1600" dirty="0" smtClean="0">
                <a:latin typeface=" Arial"/>
              </a:rPr>
              <a:t>Family </a:t>
            </a:r>
            <a:r>
              <a:rPr lang="en-US" sz="1600" dirty="0">
                <a:latin typeface=" Arial"/>
              </a:rPr>
              <a:t>housing </a:t>
            </a:r>
            <a:r>
              <a:rPr lang="en-US" sz="1600" dirty="0" smtClean="0">
                <a:latin typeface=" Arial"/>
              </a:rPr>
              <a:t>on </a:t>
            </a:r>
            <a:r>
              <a:rPr lang="en-US" sz="1600" dirty="0">
                <a:latin typeface=" Arial"/>
              </a:rPr>
              <a:t>this installation   </a:t>
            </a:r>
          </a:p>
          <a:p>
            <a:pPr marL="285750" indent="-285750">
              <a:spcBef>
                <a:spcPts val="600"/>
              </a:spcBef>
              <a:spcAft>
                <a:spcPts val="600"/>
              </a:spcAft>
              <a:buFont typeface="Wingdings" panose="05000000000000000000" pitchFamily="2" charset="2"/>
              <a:buChar char="§"/>
            </a:pPr>
            <a:r>
              <a:rPr lang="en-US" sz="1600" dirty="0">
                <a:latin typeface=" Arial"/>
              </a:rPr>
              <a:t>The Michaels </a:t>
            </a:r>
            <a:r>
              <a:rPr lang="en-US" sz="1600" dirty="0" smtClean="0">
                <a:latin typeface=" Arial"/>
              </a:rPr>
              <a:t>Organization is </a:t>
            </a:r>
            <a:r>
              <a:rPr lang="en-US" sz="1600" dirty="0">
                <a:latin typeface=" Arial"/>
              </a:rPr>
              <a:t>the private partner and managing member of MBMH</a:t>
            </a:r>
          </a:p>
          <a:p>
            <a:pPr marL="285750" indent="-285750">
              <a:spcBef>
                <a:spcPts val="600"/>
              </a:spcBef>
              <a:spcAft>
                <a:spcPts val="600"/>
              </a:spcAft>
              <a:buFont typeface="Wingdings" panose="05000000000000000000" pitchFamily="2" charset="2"/>
              <a:buChar char="§"/>
            </a:pPr>
            <a:r>
              <a:rPr lang="en-US" sz="1600" dirty="0">
                <a:latin typeface=" Arial"/>
              </a:rPr>
              <a:t>The Michaels Organization (TMO) is the property management company that manages the day to day operations of the privatized housing to include ensuring prompt and professional maintenance and repair, property concerns, and rent/billing issues.  This is your landlord for privatized housing</a:t>
            </a:r>
          </a:p>
          <a:p>
            <a:pPr>
              <a:spcBef>
                <a:spcPts val="600"/>
              </a:spcBef>
              <a:spcAft>
                <a:spcPts val="600"/>
              </a:spcAft>
            </a:pPr>
            <a:r>
              <a:rPr lang="en-US" sz="1600" dirty="0">
                <a:latin typeface=" Arial"/>
              </a:rPr>
              <a:t>TMO Contacts: </a:t>
            </a:r>
          </a:p>
          <a:p>
            <a:pPr>
              <a:spcBef>
                <a:spcPts val="600"/>
              </a:spcBef>
              <a:spcAft>
                <a:spcPts val="600"/>
              </a:spcAft>
            </a:pPr>
            <a:r>
              <a:rPr lang="en-US" sz="1600" dirty="0">
                <a:latin typeface=" Arial"/>
              </a:rPr>
              <a:t>Community Director:   </a:t>
            </a:r>
            <a:r>
              <a:rPr lang="en-US" sz="1600" dirty="0" smtClean="0">
                <a:latin typeface=" Arial"/>
              </a:rPr>
              <a:t>(831) 644-0400, ext. 350</a:t>
            </a:r>
            <a:endParaRPr lang="en-US" sz="1600" dirty="0">
              <a:latin typeface=" Arial"/>
            </a:endParaRPr>
          </a:p>
          <a:p>
            <a:pPr>
              <a:spcBef>
                <a:spcPts val="600"/>
              </a:spcBef>
              <a:spcAft>
                <a:spcPts val="600"/>
              </a:spcAft>
            </a:pPr>
            <a:r>
              <a:rPr lang="en-US" sz="1600" dirty="0">
                <a:latin typeface=" Arial"/>
              </a:rPr>
              <a:t>Facilities Director: (831) </a:t>
            </a:r>
            <a:r>
              <a:rPr lang="en-US" sz="1600" dirty="0" smtClean="0">
                <a:latin typeface=" Arial"/>
              </a:rPr>
              <a:t>644-0400, ext. 101</a:t>
            </a:r>
            <a:endParaRPr lang="en-US" sz="1600" dirty="0">
              <a:latin typeface=" Arial"/>
            </a:endParaRPr>
          </a:p>
          <a:p>
            <a:pPr>
              <a:spcBef>
                <a:spcPts val="600"/>
              </a:spcBef>
              <a:spcAft>
                <a:spcPts val="600"/>
              </a:spcAft>
            </a:pPr>
            <a:r>
              <a:rPr lang="en-US" sz="1600" dirty="0">
                <a:latin typeface=" Arial"/>
              </a:rPr>
              <a:t>La Mesa Community Manager: (831) </a:t>
            </a:r>
            <a:r>
              <a:rPr lang="en-US" sz="1600" dirty="0" smtClean="0">
                <a:latin typeface=" Arial"/>
              </a:rPr>
              <a:t>644-0400, ext. 341</a:t>
            </a:r>
            <a:endParaRPr lang="en-US" sz="1600" dirty="0">
              <a:latin typeface=" Arial"/>
            </a:endParaRPr>
          </a:p>
          <a:p>
            <a:pPr>
              <a:spcBef>
                <a:spcPts val="600"/>
              </a:spcBef>
              <a:spcAft>
                <a:spcPts val="600"/>
              </a:spcAft>
            </a:pPr>
            <a:r>
              <a:rPr lang="en-US" sz="1600" dirty="0">
                <a:latin typeface=" Arial"/>
              </a:rPr>
              <a:t>La Mesa Maintenance Supervisor: (831) </a:t>
            </a:r>
            <a:r>
              <a:rPr lang="en-US" sz="1600" dirty="0" smtClean="0">
                <a:latin typeface=" Arial"/>
              </a:rPr>
              <a:t>644-0400  ext. 401</a:t>
            </a:r>
            <a:endParaRPr lang="en-US" sz="1600" dirty="0">
              <a:latin typeface=" Arial"/>
            </a:endParaRPr>
          </a:p>
          <a:p>
            <a:pPr>
              <a:spcBef>
                <a:spcPts val="600"/>
              </a:spcBef>
              <a:spcAft>
                <a:spcPts val="600"/>
              </a:spcAft>
            </a:pPr>
            <a:r>
              <a:rPr lang="en-US" sz="1600" dirty="0">
                <a:latin typeface=" Arial"/>
              </a:rPr>
              <a:t>OMC Community Manager: (831) </a:t>
            </a:r>
            <a:r>
              <a:rPr lang="en-US" sz="1600" dirty="0" smtClean="0">
                <a:latin typeface=" Arial"/>
              </a:rPr>
              <a:t>644-0400, ext. 507</a:t>
            </a:r>
            <a:endParaRPr lang="en-US" sz="1600" dirty="0">
              <a:latin typeface=" Arial"/>
            </a:endParaRPr>
          </a:p>
          <a:p>
            <a:pPr>
              <a:spcBef>
                <a:spcPts val="600"/>
              </a:spcBef>
              <a:spcAft>
                <a:spcPts val="600"/>
              </a:spcAft>
            </a:pPr>
            <a:r>
              <a:rPr lang="en-US" sz="1600" dirty="0">
                <a:latin typeface=" Arial"/>
              </a:rPr>
              <a:t>OMC Maintenance Supervisor: (831) </a:t>
            </a:r>
            <a:r>
              <a:rPr lang="en-US" sz="1600" dirty="0" smtClean="0">
                <a:latin typeface=" Arial"/>
              </a:rPr>
              <a:t>644-0400  ext. 103</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Privatized Housing Contacts</a:t>
            </a:r>
          </a:p>
        </p:txBody>
      </p:sp>
    </p:spTree>
    <p:extLst>
      <p:ext uri="{BB962C8B-B14F-4D97-AF65-F5344CB8AC3E}">
        <p14:creationId xmlns:p14="http://schemas.microsoft.com/office/powerpoint/2010/main" val="253583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172200"/>
            <a:ext cx="4953000" cy="369332"/>
          </a:xfrm>
          <a:prstGeom prst="rect">
            <a:avLst/>
          </a:prstGeom>
          <a:noFill/>
        </p:spPr>
        <p:txBody>
          <a:bodyPr wrap="square" rtlCol="0">
            <a:spAutoFit/>
          </a:bodyPr>
          <a:lstStyle/>
          <a:p>
            <a:r>
              <a:rPr lang="en-US" i="1" dirty="0">
                <a:latin typeface=" Arial"/>
              </a:rPr>
              <a:t>* Copy is available upon request</a:t>
            </a:r>
          </a:p>
        </p:txBody>
      </p:sp>
      <p:sp>
        <p:nvSpPr>
          <p:cNvPr id="8" name="TextBox 7"/>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pic>
        <p:nvPicPr>
          <p:cNvPr id="2" name="Picture 1"/>
          <p:cNvPicPr>
            <a:picLocks noChangeAspect="1"/>
          </p:cNvPicPr>
          <p:nvPr/>
        </p:nvPicPr>
        <p:blipFill>
          <a:blip r:embed="rId2"/>
          <a:stretch>
            <a:fillRect/>
          </a:stretch>
        </p:blipFill>
        <p:spPr>
          <a:xfrm>
            <a:off x="915405" y="966020"/>
            <a:ext cx="3731789" cy="4925961"/>
          </a:xfrm>
          <a:prstGeom prst="rect">
            <a:avLst/>
          </a:prstGeom>
        </p:spPr>
      </p:pic>
      <p:pic>
        <p:nvPicPr>
          <p:cNvPr id="3" name="Picture 2"/>
          <p:cNvPicPr>
            <a:picLocks noChangeAspect="1"/>
          </p:cNvPicPr>
          <p:nvPr/>
        </p:nvPicPr>
        <p:blipFill>
          <a:blip r:embed="rId3"/>
          <a:stretch>
            <a:fillRect/>
          </a:stretch>
        </p:blipFill>
        <p:spPr>
          <a:xfrm>
            <a:off x="5105400" y="966019"/>
            <a:ext cx="3746040" cy="4925961"/>
          </a:xfrm>
          <a:prstGeom prst="rect">
            <a:avLst/>
          </a:prstGeom>
        </p:spPr>
      </p:pic>
    </p:spTree>
    <p:extLst>
      <p:ext uri="{BB962C8B-B14F-4D97-AF65-F5344CB8AC3E}">
        <p14:creationId xmlns:p14="http://schemas.microsoft.com/office/powerpoint/2010/main" val="73784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4370427"/>
          </a:xfrm>
          <a:prstGeom prst="rect">
            <a:avLst/>
          </a:prstGeom>
        </p:spPr>
        <p:txBody>
          <a:bodyPr wrap="square">
            <a:spAutoFit/>
          </a:bodyPr>
          <a:lstStyle/>
          <a:p>
            <a:r>
              <a:rPr lang="en-US" sz="1400" dirty="0">
                <a:latin typeface=" Arial"/>
              </a:rPr>
              <a:t>The </a:t>
            </a:r>
            <a:r>
              <a:rPr lang="en-US" sz="1400" dirty="0" smtClean="0">
                <a:latin typeface=" Arial"/>
              </a:rPr>
              <a:t>Army </a:t>
            </a:r>
            <a:r>
              <a:rPr lang="en-US" sz="1400" dirty="0">
                <a:latin typeface=" Arial"/>
              </a:rPr>
              <a:t>Housing Privatization Initiative </a:t>
            </a:r>
            <a:r>
              <a:rPr lang="en-US" sz="1400" b="1" i="1" dirty="0">
                <a:latin typeface=" Arial"/>
              </a:rPr>
              <a:t>Tenant Bill of Rights </a:t>
            </a:r>
            <a:r>
              <a:rPr lang="en-US" sz="1400" dirty="0">
                <a:latin typeface=" Arial"/>
              </a:rPr>
              <a:t>requires the </a:t>
            </a:r>
            <a:r>
              <a:rPr lang="en-US" sz="1400" dirty="0" smtClean="0">
                <a:latin typeface=" Arial"/>
              </a:rPr>
              <a:t>AHO to provide </a:t>
            </a:r>
            <a:r>
              <a:rPr lang="en-US" sz="1400" dirty="0">
                <a:latin typeface=" Arial"/>
              </a:rPr>
              <a:t>a plain language brief to all Residents of privatized housing prior to lease signing and again 30 days after move-in on all rights and responsibilities associated with tenancy of the housing </a:t>
            </a:r>
            <a:r>
              <a:rPr lang="en-US" sz="1400" dirty="0" smtClean="0">
                <a:latin typeface=" Arial"/>
              </a:rPr>
              <a:t>unit</a:t>
            </a:r>
          </a:p>
          <a:p>
            <a:endParaRPr lang="en-US" sz="1400" dirty="0">
              <a:latin typeface=" Arial"/>
            </a:endParaRPr>
          </a:p>
          <a:p>
            <a:pPr marL="742950" lvl="1" indent="-285750">
              <a:buFont typeface="Wingdings" panose="05000000000000000000" pitchFamily="2" charset="2"/>
              <a:buChar char="§"/>
            </a:pPr>
            <a:r>
              <a:rPr lang="en-US" sz="1400" dirty="0" smtClean="0">
                <a:latin typeface=" Arial"/>
              </a:rPr>
              <a:t>You </a:t>
            </a:r>
            <a:r>
              <a:rPr lang="en-US" sz="1400" dirty="0">
                <a:latin typeface=" Arial"/>
              </a:rPr>
              <a:t>have the right to reside in a housing unit and a community that meets applicable health and environmental standards. (Right 1)</a:t>
            </a:r>
          </a:p>
          <a:p>
            <a:pPr marL="742950" lvl="1" indent="-285750">
              <a:buFont typeface="Wingdings" panose="05000000000000000000" pitchFamily="2" charset="2"/>
              <a:buChar char="§"/>
            </a:pPr>
            <a:r>
              <a:rPr lang="en-US" sz="1400" dirty="0">
                <a:latin typeface=" Arial"/>
              </a:rPr>
              <a:t>You have the right to reside in a housing unit that has working fixtures, appliances, and utilities and to reside in a community with well-maintained common areas and amenity space. (Right 2)</a:t>
            </a:r>
          </a:p>
          <a:p>
            <a:pPr marL="742950" lvl="1" indent="-285750">
              <a:buFont typeface="Wingdings" panose="05000000000000000000" pitchFamily="2" charset="2"/>
              <a:buChar char="§"/>
            </a:pPr>
            <a:r>
              <a:rPr lang="en-US" sz="1400" dirty="0">
                <a:latin typeface=" Arial"/>
              </a:rPr>
              <a:t>The right to be provided with a maintenance history of the prospective housing unit before signing a lease, as provided in section 2892a of this title. (Right 3</a:t>
            </a:r>
            <a:r>
              <a:rPr lang="en-US" sz="1400" dirty="0" smtClean="0">
                <a:latin typeface=" Arial"/>
              </a:rPr>
              <a:t>)</a:t>
            </a:r>
            <a:endParaRPr lang="en-US" sz="1400" dirty="0">
              <a:latin typeface=" Arial"/>
            </a:endParaRPr>
          </a:p>
          <a:p>
            <a:pPr marL="742950" lvl="1" indent="-285750">
              <a:buFont typeface="Wingdings" panose="05000000000000000000" pitchFamily="2" charset="2"/>
              <a:buChar char="§"/>
            </a:pPr>
            <a:r>
              <a:rPr lang="en-US" sz="1400" dirty="0">
                <a:latin typeface=" Arial"/>
              </a:rPr>
              <a:t>You have the right to a written lease with clearly defined rental terms to establish tenancy in a housing unit, including any addendums and other regulations imposed by the Landlord regarding occupancy of the housing unit and use of common areas. (Right 4)</a:t>
            </a:r>
          </a:p>
          <a:p>
            <a:pPr marL="742950" lvl="1" indent="-285750">
              <a:buFont typeface="Wingdings" panose="05000000000000000000" pitchFamily="2" charset="2"/>
              <a:buChar char="§"/>
            </a:pPr>
            <a:r>
              <a:rPr lang="en-US" sz="1400" dirty="0">
                <a:latin typeface=" Arial"/>
              </a:rPr>
              <a:t>The right to a plain-language briefing, before signing a lease and 30 days after move-in, by the installation housing office on all rights and responsibilities associated with tenancy of the housing unit (Right 5)</a:t>
            </a:r>
          </a:p>
          <a:p>
            <a:pPr marL="742950" lvl="1" indent="-285750">
              <a:buFont typeface="Wingdings" panose="05000000000000000000" pitchFamily="2" charset="2"/>
              <a:buChar char="§"/>
            </a:pPr>
            <a:r>
              <a:rPr lang="en-US" sz="1400" dirty="0">
                <a:latin typeface=" Arial"/>
              </a:rPr>
              <a:t>You have the right to have sufficient time and opportunity to prepare and be present for move-in and move-out inspections, including an opportunity to obtain and complete necessary paperwork. (Right 6)</a:t>
            </a:r>
          </a:p>
          <a:p>
            <a:endParaRPr lang="en-US" sz="1200"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399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4216539"/>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400" dirty="0">
                <a:latin typeface=" Arial"/>
              </a:rPr>
              <a:t>You have the right to report inadequate housing standards or deficits in habitability of the housing unit to the Landlord, the chain of command, and Installation housing office without fear of reprisal or realization, including (A) unlawful recovery of, or attempt to recover, possession of the housing unit; (B) unlawfully increasing the rent, decreasing services, or increasing the obligations of a tenant; (C) interference with a tenant’s right to privacy; (D) harassment of a tenant; (E) refusal to honor the terms of the lease; (F) interference with the career of the tenant (Right 7)</a:t>
            </a:r>
          </a:p>
          <a:p>
            <a:pPr marL="285750" indent="-285750">
              <a:spcBef>
                <a:spcPts val="600"/>
              </a:spcBef>
              <a:spcAft>
                <a:spcPts val="600"/>
              </a:spcAft>
              <a:buFont typeface="Wingdings" panose="05000000000000000000" pitchFamily="2" charset="2"/>
              <a:buChar char="§"/>
            </a:pPr>
            <a:r>
              <a:rPr lang="en-US" sz="1400" dirty="0">
                <a:latin typeface=" Arial"/>
              </a:rPr>
              <a:t>You have the right to access to a military tenant advocate or a military legal assistance attorney, through the Installation housing office to assist in the preparation of requests to initiate dispute resolution, including the ability to submit a request to withhold payments during the resolution process. (Right 8</a:t>
            </a:r>
            <a:r>
              <a:rPr lang="en-US" sz="1400" dirty="0" smtClean="0">
                <a:latin typeface=" Arial"/>
              </a:rPr>
              <a:t>)</a:t>
            </a:r>
            <a:endParaRPr lang="en-US" sz="1400" dirty="0">
              <a:latin typeface=" Arial"/>
            </a:endParaRPr>
          </a:p>
          <a:p>
            <a:pPr marL="1200150" lvl="2" indent="-285750">
              <a:spcBef>
                <a:spcPts val="600"/>
              </a:spcBef>
              <a:spcAft>
                <a:spcPts val="600"/>
              </a:spcAft>
              <a:buFont typeface="Courier New" panose="02070309020205020404" pitchFamily="49" charset="0"/>
              <a:buChar char="o"/>
            </a:pPr>
            <a:r>
              <a:rPr lang="en-US" sz="1400" dirty="0">
                <a:latin typeface=" Arial"/>
              </a:rPr>
              <a:t>Tenants are required to attempt to resolve disputes informally either through an informal dispute resolution process or as identified in the tenant lease.  If the dispute cannot be resolved informally a tenant may then file a request for formal dispute resolution</a:t>
            </a:r>
          </a:p>
          <a:p>
            <a:pPr marL="1200150" lvl="2" indent="-285750">
              <a:spcBef>
                <a:spcPts val="600"/>
              </a:spcBef>
              <a:spcAft>
                <a:spcPts val="600"/>
              </a:spcAft>
              <a:buFont typeface="Courier New" panose="02070309020205020404" pitchFamily="49" charset="0"/>
              <a:buChar char="o"/>
            </a:pPr>
            <a:r>
              <a:rPr lang="en-US" sz="1400" dirty="0">
                <a:latin typeface=" Arial"/>
              </a:rPr>
              <a:t>The </a:t>
            </a:r>
            <a:r>
              <a:rPr lang="en-US" sz="1400" dirty="0" smtClean="0">
                <a:latin typeface=" Arial"/>
              </a:rPr>
              <a:t>Presidio of Monterey procedures </a:t>
            </a:r>
            <a:r>
              <a:rPr lang="en-US" sz="1400" dirty="0">
                <a:latin typeface=" Arial"/>
              </a:rPr>
              <a:t>for requesting informal and  formal dispute resolution processes can be found </a:t>
            </a:r>
            <a:r>
              <a:rPr lang="en-US" sz="1400" dirty="0" smtClean="0">
                <a:latin typeface=" Arial"/>
              </a:rPr>
              <a:t>at </a:t>
            </a:r>
            <a:r>
              <a:rPr lang="en-US" sz="1400" u="sng" dirty="0" smtClean="0">
                <a:hlinkClick r:id="rId2"/>
              </a:rPr>
              <a:t>usarmy.pom.106-sig-bde.mbx.pres-dpw-housing@army.mil</a:t>
            </a:r>
            <a:endParaRPr lang="en-US" sz="1400" dirty="0"/>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54049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447800"/>
            <a:ext cx="8534400" cy="3816429"/>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The </a:t>
            </a:r>
            <a:r>
              <a:rPr lang="en-US" sz="1600" dirty="0" smtClean="0">
                <a:latin typeface=" Arial"/>
              </a:rPr>
              <a:t>AHO </a:t>
            </a:r>
            <a:r>
              <a:rPr lang="en-US" sz="1600" dirty="0">
                <a:latin typeface=" Arial"/>
              </a:rPr>
              <a:t>staff are able to provide the dispute resolution process instructions and forms and can assist tenants in completing the request and explain the procedures.</a:t>
            </a:r>
          </a:p>
          <a:p>
            <a:pPr marL="285750" indent="-285750">
              <a:spcBef>
                <a:spcPts val="600"/>
              </a:spcBef>
              <a:spcAft>
                <a:spcPts val="600"/>
              </a:spcAft>
              <a:buFont typeface="Wingdings" panose="05000000000000000000" pitchFamily="2" charset="2"/>
              <a:buChar char="§"/>
            </a:pPr>
            <a:r>
              <a:rPr lang="en-US" sz="1600" dirty="0">
                <a:latin typeface=" Arial"/>
              </a:rPr>
              <a:t>Additional details are available later in this briefing</a:t>
            </a:r>
          </a:p>
          <a:p>
            <a:pPr marL="285750" indent="-285750">
              <a:spcBef>
                <a:spcPts val="600"/>
              </a:spcBef>
              <a:spcAft>
                <a:spcPts val="600"/>
              </a:spcAft>
              <a:buFont typeface="Wingdings" panose="05000000000000000000" pitchFamily="2" charset="2"/>
              <a:buChar char="§"/>
            </a:pPr>
            <a:r>
              <a:rPr lang="en-US" sz="1600" dirty="0">
                <a:latin typeface=" Arial"/>
              </a:rPr>
              <a:t>The right to receive property management services provided by the Landlord that meet or exceed industry standards and that are performed by professionally and appropriately trained responsive and courteous customer service and maintenance staff. (Right 9)</a:t>
            </a:r>
          </a:p>
          <a:p>
            <a:pPr marL="742950" lvl="1" indent="-285750">
              <a:spcBef>
                <a:spcPts val="600"/>
              </a:spcBef>
              <a:spcAft>
                <a:spcPts val="600"/>
              </a:spcAft>
              <a:buFont typeface="Courier New" panose="02070309020205020404" pitchFamily="49" charset="0"/>
              <a:buChar char="o"/>
            </a:pPr>
            <a:r>
              <a:rPr lang="en-US" sz="1600" dirty="0">
                <a:latin typeface=" Arial"/>
              </a:rPr>
              <a:t>The </a:t>
            </a:r>
            <a:r>
              <a:rPr lang="en-US" sz="1600" dirty="0" smtClean="0">
                <a:latin typeface=" Arial"/>
              </a:rPr>
              <a:t>Presidio of Monterey Installation </a:t>
            </a:r>
            <a:r>
              <a:rPr lang="en-US" sz="1600" dirty="0">
                <a:latin typeface=" Arial"/>
              </a:rPr>
              <a:t>Housing Office serves as your Military Tenant Advocate.</a:t>
            </a:r>
          </a:p>
          <a:p>
            <a:pPr marL="742950" lvl="1" indent="-285750">
              <a:spcBef>
                <a:spcPts val="600"/>
              </a:spcBef>
              <a:spcAft>
                <a:spcPts val="600"/>
              </a:spcAft>
              <a:buFont typeface="Courier New" panose="02070309020205020404" pitchFamily="49" charset="0"/>
              <a:buChar char="o"/>
            </a:pPr>
            <a:r>
              <a:rPr lang="en-US" sz="1600" dirty="0">
                <a:latin typeface=" Arial"/>
              </a:rPr>
              <a:t>Ms. Zina Bennett, RCI Project </a:t>
            </a:r>
            <a:r>
              <a:rPr lang="en-US" sz="1600" dirty="0" smtClean="0">
                <a:latin typeface=" Arial"/>
              </a:rPr>
              <a:t>Manager (831) 242-7984</a:t>
            </a:r>
            <a:endParaRPr lang="en-US" sz="1600" dirty="0">
              <a:latin typeface=" Arial"/>
            </a:endParaRPr>
          </a:p>
          <a:p>
            <a:pPr marL="285750" indent="-285750">
              <a:spcBef>
                <a:spcPts val="600"/>
              </a:spcBef>
              <a:spcAft>
                <a:spcPts val="600"/>
              </a:spcAft>
              <a:buFont typeface="Wingdings" panose="05000000000000000000" pitchFamily="2" charset="2"/>
              <a:buChar char="§"/>
            </a:pPr>
            <a:r>
              <a:rPr lang="en-US" sz="1600" dirty="0" smtClean="0">
                <a:latin typeface=" Arial"/>
              </a:rPr>
              <a:t>You </a:t>
            </a:r>
            <a:r>
              <a:rPr lang="en-US" sz="1600" dirty="0">
                <a:latin typeface=" Arial"/>
              </a:rPr>
              <a:t>have the right to have multiple, convenient methods to communicate directly with the privatized Landlord maintenance staff, and to receive consistent, honest, accurate, straightforward and responsive communications. (Right </a:t>
            </a:r>
            <a:r>
              <a:rPr lang="en-US" sz="1600" dirty="0" smtClean="0">
                <a:latin typeface=" Arial"/>
              </a:rPr>
              <a:t>10)</a:t>
            </a:r>
            <a:endParaRPr lang="en-US" sz="1600"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10048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19200"/>
            <a:ext cx="8534400" cy="463203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400" dirty="0" smtClean="0">
                <a:latin typeface=" Arial"/>
              </a:rPr>
              <a:t>You have the right to have access to an electronic work order system through which a tenant may request maintenance or repairs of a housing unit and track the progress of the work. (Right 11)</a:t>
            </a:r>
          </a:p>
          <a:p>
            <a:pPr marL="742950" lvl="1" indent="-285750">
              <a:spcBef>
                <a:spcPts val="600"/>
              </a:spcBef>
              <a:buFont typeface="Courier New" panose="02070309020205020404" pitchFamily="49" charset="0"/>
              <a:buChar char="o"/>
            </a:pPr>
            <a:r>
              <a:rPr lang="en-US" sz="1400" dirty="0" smtClean="0">
                <a:latin typeface=" Arial"/>
              </a:rPr>
              <a:t>The Parks at Monterey Bay </a:t>
            </a:r>
          </a:p>
          <a:p>
            <a:pPr marL="731520" indent="-285750">
              <a:spcBef>
                <a:spcPts val="600"/>
              </a:spcBef>
              <a:buFont typeface="Courier New" panose="02070309020205020404" pitchFamily="49" charset="0"/>
              <a:buChar char="o"/>
            </a:pPr>
            <a:r>
              <a:rPr lang="en-US" sz="1400" dirty="0" smtClean="0">
                <a:latin typeface=" Arial"/>
              </a:rPr>
              <a:t>Maintenance Shop Contact Number: 831-644-0400, Option 1</a:t>
            </a:r>
          </a:p>
          <a:p>
            <a:pPr marL="731520" indent="-285750">
              <a:spcBef>
                <a:spcPts val="600"/>
              </a:spcBef>
              <a:buFont typeface="Courier New" panose="02070309020205020404" pitchFamily="49" charset="0"/>
              <a:buChar char="o"/>
            </a:pPr>
            <a:r>
              <a:rPr lang="en-US" sz="1400" dirty="0" smtClean="0">
                <a:latin typeface=" Arial"/>
              </a:rPr>
              <a:t>La Mesa Maintenance Shop Location:  1301 Leahy Road, Monterey, CA 93940</a:t>
            </a:r>
          </a:p>
          <a:p>
            <a:pPr marL="731520" indent="-285750">
              <a:spcBef>
                <a:spcPts val="600"/>
              </a:spcBef>
              <a:buFont typeface="Courier New" panose="02070309020205020404" pitchFamily="49" charset="0"/>
              <a:buChar char="o"/>
            </a:pPr>
            <a:r>
              <a:rPr lang="en-US" sz="1400" dirty="0" smtClean="0">
                <a:latin typeface=" Arial"/>
              </a:rPr>
              <a:t>Fort Ord Maintenance Shop Location:  4518 Joe Lloyd Way, Seaside, CA 93955</a:t>
            </a:r>
          </a:p>
          <a:p>
            <a:pPr marL="731520" indent="-285750">
              <a:spcBef>
                <a:spcPts val="600"/>
              </a:spcBef>
              <a:buFont typeface="Courier New" panose="02070309020205020404" pitchFamily="49" charset="0"/>
              <a:buChar char="o"/>
            </a:pPr>
            <a:r>
              <a:rPr lang="en-US" sz="1400" dirty="0" smtClean="0">
                <a:latin typeface=" Arial"/>
              </a:rPr>
              <a:t>Maintenance Website: </a:t>
            </a:r>
            <a:r>
              <a:rPr lang="en-US" sz="1400" dirty="0" smtClean="0">
                <a:hlinkClick r:id="rId2"/>
              </a:rPr>
              <a:t>https://montereycrc.activebuilding.com/login</a:t>
            </a:r>
            <a:r>
              <a:rPr lang="en-US" sz="1400" dirty="0" smtClean="0"/>
              <a:t>      </a:t>
            </a:r>
          </a:p>
          <a:p>
            <a:pPr marL="731520" indent="-285750">
              <a:spcBef>
                <a:spcPts val="600"/>
              </a:spcBef>
              <a:buFont typeface="Courier New" panose="02070309020205020404" pitchFamily="49" charset="0"/>
              <a:buChar char="o"/>
            </a:pPr>
            <a:r>
              <a:rPr lang="en-US" sz="1400" dirty="0" smtClean="0">
                <a:latin typeface=" Arial"/>
              </a:rPr>
              <a:t>Maintenance Application: Active Building</a:t>
            </a:r>
          </a:p>
          <a:p>
            <a:pPr marL="445770">
              <a:spcBef>
                <a:spcPts val="600"/>
              </a:spcBef>
            </a:pPr>
            <a:endParaRPr lang="en-US" sz="1400" dirty="0" smtClean="0">
              <a:latin typeface=" Arial"/>
            </a:endParaRPr>
          </a:p>
          <a:p>
            <a:pPr marL="285750" indent="-285750">
              <a:spcBef>
                <a:spcPts val="600"/>
              </a:spcBef>
              <a:spcAft>
                <a:spcPts val="600"/>
              </a:spcAft>
              <a:buFont typeface="Wingdings" panose="05000000000000000000" pitchFamily="2" charset="2"/>
              <a:buChar char="§"/>
            </a:pPr>
            <a:r>
              <a:rPr lang="en-US" sz="1400" dirty="0">
                <a:latin typeface=" Arial"/>
              </a:rPr>
              <a:t>You have the right to the following: (A) prompt and professional maintenance and repair; (B) to be informed of the required time frame for maintenance and repairs when a maintenance request is submitted; and (C) in the case of maintenance or repairs necessary to ensure habitability of a housing unit, to prompt  relocation into suitable lodging or other housing at no cost to the tenant until the maintenance or repairs are completed. (Right 12)</a:t>
            </a:r>
          </a:p>
          <a:p>
            <a:pPr marL="285750" indent="-285750">
              <a:spcBef>
                <a:spcPts val="600"/>
              </a:spcBef>
              <a:spcAft>
                <a:spcPts val="600"/>
              </a:spcAft>
              <a:buFont typeface="Wingdings" panose="05000000000000000000" pitchFamily="2" charset="2"/>
              <a:buChar char="§"/>
            </a:pPr>
            <a:endParaRPr lang="en-US" sz="1600" dirty="0">
              <a:latin typeface=" Arial"/>
            </a:endParaRPr>
          </a:p>
          <a:p>
            <a:pPr marL="457200" indent="-457200">
              <a:spcBef>
                <a:spcPts val="600"/>
              </a:spcBef>
              <a:spcAft>
                <a:spcPts val="600"/>
              </a:spcAft>
              <a:buAutoNum type="arabicPeriod"/>
            </a:pPr>
            <a:endParaRPr lang="en-US"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418691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349276"/>
            <a:ext cx="8534401" cy="5178341"/>
          </a:xfrm>
          <a:prstGeom prst="rect">
            <a:avLst/>
          </a:prstGeom>
          <a:noFill/>
        </p:spPr>
        <p:txBody>
          <a:bodyPr wrap="square" rtlCol="0">
            <a:spAutoFit/>
          </a:bodyPr>
          <a:lstStyle/>
          <a:p>
            <a:pPr marL="285750" lvl="0" indent="-285750">
              <a:spcBef>
                <a:spcPts val="300"/>
              </a:spcBef>
              <a:spcAft>
                <a:spcPts val="300"/>
              </a:spcAft>
              <a:buFont typeface="Wingdings" panose="05000000000000000000" pitchFamily="2" charset="2"/>
              <a:buChar char="§"/>
            </a:pPr>
            <a:r>
              <a:rPr lang="en-US" sz="1400" u="sng" dirty="0">
                <a:solidFill>
                  <a:prstClr val="black"/>
                </a:solidFill>
                <a:latin typeface=" Arial"/>
              </a:rPr>
              <a:t>Displaced Resident Policies</a:t>
            </a:r>
          </a:p>
          <a:p>
            <a:pPr marL="800100" lvl="1" indent="-342900">
              <a:spcBef>
                <a:spcPts val="300"/>
              </a:spcBef>
              <a:spcAft>
                <a:spcPts val="300"/>
              </a:spcAft>
              <a:buFont typeface="Courier New" panose="02070309020205020404" pitchFamily="49" charset="0"/>
              <a:buChar char="o"/>
            </a:pPr>
            <a:r>
              <a:rPr lang="en-US" sz="1400" dirty="0">
                <a:solidFill>
                  <a:prstClr val="black"/>
                </a:solidFill>
                <a:latin typeface=" Arial"/>
              </a:rPr>
              <a:t>ASAIE&amp;E Memorandum, SAIE, Feb 14, 2020, Army Residential Communities Initiative Company Minimum Standard Resident Displacement Guidelines</a:t>
            </a:r>
          </a:p>
          <a:p>
            <a:pPr marL="800100" lvl="1" indent="-342900">
              <a:spcBef>
                <a:spcPts val="300"/>
              </a:spcBef>
              <a:spcAft>
                <a:spcPts val="300"/>
              </a:spcAft>
              <a:buFont typeface="Courier New" panose="02070309020205020404" pitchFamily="49" charset="0"/>
              <a:buChar char="o"/>
            </a:pPr>
            <a:r>
              <a:rPr lang="en-US" sz="1400" dirty="0">
                <a:solidFill>
                  <a:prstClr val="black"/>
                </a:solidFill>
                <a:latin typeface=" Arial"/>
              </a:rPr>
              <a:t>ASAIE&amp;E Memorandum, SAIE, Jan 23, 2020, Subject: Procedures for Approving Privatized Housing Habitability after Remediation, Mitigation, Stabilization and abatement</a:t>
            </a:r>
          </a:p>
          <a:p>
            <a:pPr marL="800100" lvl="1" indent="-342900">
              <a:spcBef>
                <a:spcPts val="300"/>
              </a:spcBef>
              <a:spcAft>
                <a:spcPts val="300"/>
              </a:spcAft>
              <a:buFont typeface="Courier New" panose="02070309020205020404" pitchFamily="49" charset="0"/>
              <a:buChar char="o"/>
            </a:pPr>
            <a:r>
              <a:rPr lang="en-US" sz="1400" dirty="0">
                <a:solidFill>
                  <a:prstClr val="black"/>
                </a:solidFill>
                <a:latin typeface=" Arial"/>
              </a:rPr>
              <a:t>IMCOM Memorandum, Headquarters Installation Management Command, IMPW-H, JAN 31 2020, subject: Procedures for Certifying Housing Habitability for Army Family Housing, Leased Housing, Unaccompanied Housing and Privatized Homes </a:t>
            </a:r>
          </a:p>
          <a:p>
            <a:pPr marL="800100" lvl="1" indent="-342900">
              <a:spcBef>
                <a:spcPts val="300"/>
              </a:spcBef>
              <a:spcAft>
                <a:spcPts val="300"/>
              </a:spcAft>
              <a:buFont typeface="Courier New" panose="02070309020205020404" pitchFamily="49" charset="0"/>
              <a:buChar char="o"/>
            </a:pPr>
            <a:r>
              <a:rPr lang="en-US" sz="1400" dirty="0">
                <a:solidFill>
                  <a:prstClr val="black"/>
                </a:solidFill>
                <a:latin typeface=" Arial"/>
              </a:rPr>
              <a:t>IMCOM Memorandum, Headquarters Installation Management Command, IMPW-H, MAR 11 2020, subject: Command Guidance Army Residential Communities Initiative (RCI) Company Minimum Standard Resident Displacement Guidelines</a:t>
            </a:r>
          </a:p>
          <a:p>
            <a:pPr marL="800100" lvl="1" indent="-342900">
              <a:spcBef>
                <a:spcPts val="300"/>
              </a:spcBef>
              <a:spcAft>
                <a:spcPts val="300"/>
              </a:spcAft>
              <a:buFont typeface="Courier New" panose="02070309020205020404" pitchFamily="49" charset="0"/>
              <a:buChar char="o"/>
            </a:pPr>
            <a:r>
              <a:rPr lang="en-US" sz="1400" dirty="0">
                <a:solidFill>
                  <a:prstClr val="black"/>
                </a:solidFill>
                <a:latin typeface=" Arial"/>
              </a:rPr>
              <a:t>ASA IE&amp;E Memorandum, Dated</a:t>
            </a:r>
            <a:r>
              <a:rPr lang="en-US" sz="1400" dirty="0">
                <a:latin typeface=" Arial"/>
              </a:rPr>
              <a:t> </a:t>
            </a:r>
            <a:r>
              <a:rPr lang="en-US" sz="1400" dirty="0">
                <a:latin typeface="Arial" panose="020B0604020202020204" pitchFamily="34" charset="0"/>
                <a:cs typeface="Arial" panose="020B0604020202020204" pitchFamily="34" charset="0"/>
              </a:rPr>
              <a:t>16 Dec </a:t>
            </a:r>
            <a:r>
              <a:rPr lang="en-US" sz="1400" dirty="0" smtClean="0">
                <a:latin typeface="Arial" panose="020B0604020202020204" pitchFamily="34" charset="0"/>
                <a:cs typeface="Arial" panose="020B0604020202020204" pitchFamily="34" charset="0"/>
              </a:rPr>
              <a:t>2013</a:t>
            </a:r>
            <a:endParaRPr lang="en-US" sz="1400" dirty="0">
              <a:solidFill>
                <a:prstClr val="black"/>
              </a:solidFill>
              <a:latin typeface=" Arial"/>
            </a:endParaRPr>
          </a:p>
          <a:p>
            <a:pPr marL="1200150" lvl="2" indent="-285750">
              <a:spcBef>
                <a:spcPts val="300"/>
              </a:spcBef>
              <a:spcAft>
                <a:spcPts val="300"/>
              </a:spcAft>
              <a:buFont typeface="Arial" panose="020B0604020202020204" pitchFamily="34" charset="0"/>
              <a:buChar char="•"/>
            </a:pPr>
            <a:r>
              <a:rPr lang="en-US" sz="1400" dirty="0">
                <a:solidFill>
                  <a:prstClr val="black"/>
                </a:solidFill>
                <a:latin typeface=" Arial"/>
              </a:rPr>
              <a:t>“Housing Maintenance Quality Assurance and Environmental Hazard Oversight Program” provides clear standards and details of required oversight of Army housing </a:t>
            </a:r>
            <a:r>
              <a:rPr lang="en-US" sz="1400" dirty="0" smtClean="0">
                <a:solidFill>
                  <a:prstClr val="black"/>
                </a:solidFill>
                <a:latin typeface=" Arial"/>
              </a:rPr>
              <a:t>maintenance</a:t>
            </a:r>
          </a:p>
          <a:p>
            <a:pPr marL="742950" lvl="1" indent="-285750">
              <a:spcBef>
                <a:spcPts val="300"/>
              </a:spcBef>
              <a:spcAft>
                <a:spcPts val="300"/>
              </a:spcAft>
              <a:buFont typeface="Courier New" panose="02070309020205020404" pitchFamily="49" charset="0"/>
              <a:buChar char="o"/>
            </a:pPr>
            <a:r>
              <a:rPr lang="en-US" sz="1400" dirty="0" smtClean="0">
                <a:latin typeface=" Arial"/>
              </a:rPr>
              <a:t>You </a:t>
            </a:r>
            <a:r>
              <a:rPr lang="en-US" sz="1400" dirty="0">
                <a:latin typeface=" Arial"/>
              </a:rPr>
              <a:t>have the right to receive advice from military legal assistance on procedures involving mechanisms for resolving disputes with the property management company or property manager in include mediation, arbitration, and filing claims against the Landlord. (Right 13)</a:t>
            </a:r>
          </a:p>
          <a:p>
            <a:pPr marL="742950" lvl="1" indent="-285750">
              <a:spcBef>
                <a:spcPts val="300"/>
              </a:spcBef>
              <a:spcAft>
                <a:spcPts val="300"/>
              </a:spcAft>
              <a:buFont typeface="Courier New" panose="02070309020205020404" pitchFamily="49" charset="0"/>
              <a:buChar char="o"/>
            </a:pPr>
            <a:r>
              <a:rPr lang="en-US" sz="1400" dirty="0">
                <a:latin typeface=" Arial"/>
              </a:rPr>
              <a:t>SJA Office POC:  Kristeen Thomas, (831) 242-5084</a:t>
            </a:r>
            <a:endParaRPr lang="en-US" sz="1600" dirty="0">
              <a:latin typeface=" Arial"/>
            </a:endParaRPr>
          </a:p>
          <a:p>
            <a:pPr marL="285750" indent="-285750">
              <a:buFont typeface="Wingdings" panose="05000000000000000000" pitchFamily="2" charset="2"/>
              <a:buChar char="§"/>
            </a:pPr>
            <a:endParaRPr lang="en-US" sz="1600" dirty="0">
              <a:latin typeface=" Arial"/>
            </a:endParaRPr>
          </a:p>
          <a:p>
            <a:pPr marL="457200" indent="-457200">
              <a:buAutoNum type="arabicPeriod"/>
            </a:pPr>
            <a:endParaRPr lang="en-US" sz="1600" dirty="0">
              <a:latin typeface=" Arial"/>
            </a:endParaRPr>
          </a:p>
        </p:txBody>
      </p:sp>
      <p:sp>
        <p:nvSpPr>
          <p:cNvPr id="5" name="TextBox 4"/>
          <p:cNvSpPr txBox="1"/>
          <p:nvPr/>
        </p:nvSpPr>
        <p:spPr>
          <a:xfrm>
            <a:off x="304800" y="6352401"/>
            <a:ext cx="4953000" cy="276999"/>
          </a:xfrm>
          <a:prstGeom prst="rect">
            <a:avLst/>
          </a:prstGeom>
          <a:noFill/>
        </p:spPr>
        <p:txBody>
          <a:bodyPr wrap="square" rtlCol="0">
            <a:spAutoFit/>
          </a:bodyPr>
          <a:lstStyle/>
          <a:p>
            <a:r>
              <a:rPr lang="en-US" sz="1200" i="1" dirty="0">
                <a:latin typeface=" Arial"/>
              </a:rPr>
              <a:t>* Copy is available upon request</a:t>
            </a: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906090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C15FA707CBFA41938D0ADE508444C4" ma:contentTypeVersion="" ma:contentTypeDescription="Create a new document." ma:contentTypeScope="" ma:versionID="23bd83e4213be12f17b4601610dac6cf">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38D0B-6E5D-460E-94D4-E337833811E9}">
  <ds:schemaRefs>
    <ds:schemaRef ds:uri="http://schemas.microsoft.com/sharepoint/v3/contenttype/forms"/>
  </ds:schemaRefs>
</ds:datastoreItem>
</file>

<file path=customXml/itemProps2.xml><?xml version="1.0" encoding="utf-8"?>
<ds:datastoreItem xmlns:ds="http://schemas.openxmlformats.org/officeDocument/2006/customXml" ds:itemID="{45B93D3B-366D-4D4F-8075-6D60B966F8A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1B2D75C-033F-4D3C-8AED-113833DA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11634</TotalTime>
  <Words>3618</Words>
  <Application>Microsoft Office PowerPoint</Application>
  <PresentationFormat>On-screen Show (4:3)</PresentationFormat>
  <Paragraphs>170</Paragraphs>
  <Slides>22</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 Arial</vt:lpstr>
      <vt:lpstr>Arial</vt:lpstr>
      <vt:lpstr>Calibri</vt:lpstr>
      <vt:lpstr>Calibri Light</vt:lpstr>
      <vt:lpstr>Courier New</vt:lpstr>
      <vt:lpstr>Verdana</vt:lpstr>
      <vt:lpstr>Wingdings</vt:lpstr>
      <vt:lpstr>7_Content Slide Master Template</vt:lpstr>
      <vt:lpstr>8_Content Slide Master Template</vt:lpstr>
      <vt:lpstr>9_Content Slide Master Template</vt:lpstr>
      <vt:lpstr>11_Content Slide Master Template</vt:lpstr>
      <vt:lpstr>Installation Housing Office  Plain Language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Fitton, Jeffrey J Mr CIV USA IMCOM HQ</dc:creator>
  <cp:lastModifiedBy>BENNETT,, ZINA M (CIV)</cp:lastModifiedBy>
  <cp:revision>603</cp:revision>
  <cp:lastPrinted>2021-08-30T21:56:02Z</cp:lastPrinted>
  <dcterms:created xsi:type="dcterms:W3CDTF">2019-09-11T15:17:14Z</dcterms:created>
  <dcterms:modified xsi:type="dcterms:W3CDTF">2021-09-02T19:05:39Z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LastSaved">
    <vt:filetime>2019-09-11T00:00:00Z</vt:filetime>
  </property>
  <property fmtid="{D5CDD505-2E9C-101B-9397-08002B2CF9AE}" pid="4" name="ContentTypeId">
    <vt:lpwstr>0x010100BDC15FA707CBFA41938D0ADE508444C4</vt:lpwstr>
  </property>
</Properties>
</file>