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34E271-4D58-6FD9-9596-453C46F7639C}" v="731" dt="2023-03-07T18:37:08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4053EDE-97ED-A8FA-DF9E-1FC368498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672"/>
            <a:ext cx="12184565" cy="68965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BBEDC9-13CD-EE28-4CBD-26603503C054}"/>
              </a:ext>
            </a:extLst>
          </p:cNvPr>
          <p:cNvSpPr/>
          <p:nvPr/>
        </p:nvSpPr>
        <p:spPr>
          <a:xfrm>
            <a:off x="8010292" y="446048"/>
            <a:ext cx="1737731" cy="15797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BF16DA62-27A4-5094-6137-0C210564CE9D}"/>
              </a:ext>
            </a:extLst>
          </p:cNvPr>
          <p:cNvSpPr/>
          <p:nvPr/>
        </p:nvSpPr>
        <p:spPr>
          <a:xfrm>
            <a:off x="9785194" y="86422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DAC1E1-9CBF-ECFA-2FC5-3F2D09485551}"/>
              </a:ext>
            </a:extLst>
          </p:cNvPr>
          <p:cNvSpPr txBox="1"/>
          <p:nvPr/>
        </p:nvSpPr>
        <p:spPr>
          <a:xfrm>
            <a:off x="10370635" y="1012903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3738866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6CC8E24-CBA3-4DA8-00BB-3340B5E42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1843"/>
            <a:ext cx="12184565" cy="68616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4992C1-2D55-47DB-6400-A5E7F3CE77B1}"/>
              </a:ext>
            </a:extLst>
          </p:cNvPr>
          <p:cNvSpPr/>
          <p:nvPr/>
        </p:nvSpPr>
        <p:spPr>
          <a:xfrm>
            <a:off x="11522926" y="845632"/>
            <a:ext cx="669072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10BA11FD-75AA-0838-30EA-7A789B388BCD}"/>
              </a:ext>
            </a:extLst>
          </p:cNvPr>
          <p:cNvSpPr/>
          <p:nvPr/>
        </p:nvSpPr>
        <p:spPr>
          <a:xfrm rot="10800000">
            <a:off x="10510024" y="687659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7C4CDB-4D68-5E6E-7C03-66B342166C6E}"/>
              </a:ext>
            </a:extLst>
          </p:cNvPr>
          <p:cNvSpPr txBox="1"/>
          <p:nvPr/>
        </p:nvSpPr>
        <p:spPr>
          <a:xfrm>
            <a:off x="9497122" y="845634"/>
            <a:ext cx="160020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NEXT</a:t>
            </a:r>
          </a:p>
        </p:txBody>
      </p:sp>
    </p:spTree>
    <p:extLst>
      <p:ext uri="{BB962C8B-B14F-4D97-AF65-F5344CB8AC3E}">
        <p14:creationId xmlns:p14="http://schemas.microsoft.com/office/powerpoint/2010/main" val="127503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90DD2DE-0BBE-1C46-FAE8-DFD7E6D10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1097"/>
            <a:ext cx="12184565" cy="68558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199E53-3651-2876-3241-068AFA2AA224}"/>
              </a:ext>
            </a:extLst>
          </p:cNvPr>
          <p:cNvSpPr/>
          <p:nvPr/>
        </p:nvSpPr>
        <p:spPr>
          <a:xfrm>
            <a:off x="11522926" y="845632"/>
            <a:ext cx="669072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E3573E7C-82E6-E4D0-21C7-45FBBB2669CE}"/>
              </a:ext>
            </a:extLst>
          </p:cNvPr>
          <p:cNvSpPr/>
          <p:nvPr/>
        </p:nvSpPr>
        <p:spPr>
          <a:xfrm rot="10800000">
            <a:off x="10510024" y="687659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DC9FB3-3C00-AA1B-B3D1-6D6C9D86CB87}"/>
              </a:ext>
            </a:extLst>
          </p:cNvPr>
          <p:cNvSpPr txBox="1"/>
          <p:nvPr/>
        </p:nvSpPr>
        <p:spPr>
          <a:xfrm>
            <a:off x="9497122" y="845634"/>
            <a:ext cx="160020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SUBMIT</a:t>
            </a:r>
          </a:p>
        </p:txBody>
      </p:sp>
    </p:spTree>
    <p:extLst>
      <p:ext uri="{BB962C8B-B14F-4D97-AF65-F5344CB8AC3E}">
        <p14:creationId xmlns:p14="http://schemas.microsoft.com/office/powerpoint/2010/main" val="251477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733E468-F85E-091C-0F07-EFAA719B9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30994"/>
            <a:ext cx="12184565" cy="68642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281FD49-9D80-EA58-9851-338A659E816D}"/>
              </a:ext>
            </a:extLst>
          </p:cNvPr>
          <p:cNvSpPr/>
          <p:nvPr/>
        </p:nvSpPr>
        <p:spPr>
          <a:xfrm>
            <a:off x="9738731" y="687658"/>
            <a:ext cx="1393902" cy="5854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855FFCA5-B0B1-58A8-8C3B-BB6766BDBB74}"/>
              </a:ext>
            </a:extLst>
          </p:cNvPr>
          <p:cNvSpPr/>
          <p:nvPr/>
        </p:nvSpPr>
        <p:spPr>
          <a:xfrm rot="10860000">
            <a:off x="8679919" y="726376"/>
            <a:ext cx="901389" cy="511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822200-3B76-DD33-DB77-8AD0B0C304CF}"/>
              </a:ext>
            </a:extLst>
          </p:cNvPr>
          <p:cNvSpPr txBox="1"/>
          <p:nvPr/>
        </p:nvSpPr>
        <p:spPr>
          <a:xfrm>
            <a:off x="7833733" y="789879"/>
            <a:ext cx="139576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53521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8957218-9949-1370-742B-73D78F23B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2086"/>
            <a:ext cx="12193858" cy="68514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7FB187-1023-9571-1D8F-C3AC01ABFE93}"/>
              </a:ext>
            </a:extLst>
          </p:cNvPr>
          <p:cNvSpPr/>
          <p:nvPr/>
        </p:nvSpPr>
        <p:spPr>
          <a:xfrm>
            <a:off x="4729975" y="2852852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98C9C72-383C-268C-F46E-B50CDF837EBE}"/>
              </a:ext>
            </a:extLst>
          </p:cNvPr>
          <p:cNvSpPr/>
          <p:nvPr/>
        </p:nvSpPr>
        <p:spPr>
          <a:xfrm>
            <a:off x="6857999" y="266700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0A7DAE-CCDC-277A-2DB7-3342C5A2A19E}"/>
              </a:ext>
            </a:extLst>
          </p:cNvPr>
          <p:cNvSpPr txBox="1"/>
          <p:nvPr/>
        </p:nvSpPr>
        <p:spPr>
          <a:xfrm>
            <a:off x="7443440" y="2815683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Select This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276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1F695E0-95CB-ABFC-A9D7-0C07DFBDE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637"/>
            <a:ext cx="12184565" cy="685927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9B8BC1-D3FB-58DC-47AF-1BA1F4E9CE12}"/>
              </a:ext>
            </a:extLst>
          </p:cNvPr>
          <p:cNvSpPr/>
          <p:nvPr/>
        </p:nvSpPr>
        <p:spPr>
          <a:xfrm>
            <a:off x="4729975" y="3131632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D84B86C-2657-18C3-D3CD-D3C6827EACB3}"/>
              </a:ext>
            </a:extLst>
          </p:cNvPr>
          <p:cNvSpPr/>
          <p:nvPr/>
        </p:nvSpPr>
        <p:spPr>
          <a:xfrm>
            <a:off x="6857999" y="294578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814D9-ADE0-788E-B783-2935976566F7}"/>
              </a:ext>
            </a:extLst>
          </p:cNvPr>
          <p:cNvSpPr txBox="1"/>
          <p:nvPr/>
        </p:nvSpPr>
        <p:spPr>
          <a:xfrm>
            <a:off x="7443440" y="3094464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Select This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542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560486C-16EB-86EB-B57B-2E91153E1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1237"/>
            <a:ext cx="12184565" cy="68555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B2048A-4088-23B7-D7DC-15FB45D09E7F}"/>
              </a:ext>
            </a:extLst>
          </p:cNvPr>
          <p:cNvSpPr/>
          <p:nvPr/>
        </p:nvSpPr>
        <p:spPr>
          <a:xfrm>
            <a:off x="2880731" y="4367559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4D0CD73-71D1-61C6-746A-AB201B675F6E}"/>
              </a:ext>
            </a:extLst>
          </p:cNvPr>
          <p:cNvSpPr/>
          <p:nvPr/>
        </p:nvSpPr>
        <p:spPr>
          <a:xfrm>
            <a:off x="5008755" y="418170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EEE8F1-875D-36DC-C09F-C22065A3ACF6}"/>
              </a:ext>
            </a:extLst>
          </p:cNvPr>
          <p:cNvSpPr txBox="1"/>
          <p:nvPr/>
        </p:nvSpPr>
        <p:spPr>
          <a:xfrm>
            <a:off x="5594196" y="4330391"/>
            <a:ext cx="1786054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TYPE RFO CONUS/OCONUS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ED484B-432C-7CA4-E6A0-490194BEB960}"/>
              </a:ext>
            </a:extLst>
          </p:cNvPr>
          <p:cNvSpPr/>
          <p:nvPr/>
        </p:nvSpPr>
        <p:spPr>
          <a:xfrm>
            <a:off x="1849243" y="5259656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BAD75C1A-9B38-B781-9314-29F8CAA8115C}"/>
              </a:ext>
            </a:extLst>
          </p:cNvPr>
          <p:cNvSpPr/>
          <p:nvPr/>
        </p:nvSpPr>
        <p:spPr>
          <a:xfrm>
            <a:off x="3930804" y="5129561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87AF09-A803-4EA5-58AF-A380BDA1B782}"/>
              </a:ext>
            </a:extLst>
          </p:cNvPr>
          <p:cNvSpPr txBox="1"/>
          <p:nvPr/>
        </p:nvSpPr>
        <p:spPr>
          <a:xfrm>
            <a:off x="4516245" y="5278244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TYPE RPT DT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95BEE2-4A73-21D7-4602-BDDE253A5C11}"/>
              </a:ext>
            </a:extLst>
          </p:cNvPr>
          <p:cNvSpPr txBox="1"/>
          <p:nvPr/>
        </p:nvSpPr>
        <p:spPr>
          <a:xfrm>
            <a:off x="3429000" y="4368209"/>
            <a:ext cx="13202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RFO CONUS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A076F-0CC0-AEE2-0306-499824ED0B80}"/>
              </a:ext>
            </a:extLst>
          </p:cNvPr>
          <p:cNvSpPr txBox="1"/>
          <p:nvPr/>
        </p:nvSpPr>
        <p:spPr>
          <a:xfrm>
            <a:off x="1851836" y="5263116"/>
            <a:ext cx="19138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RPT DT: 04/01/23</a:t>
            </a:r>
          </a:p>
        </p:txBody>
      </p:sp>
    </p:spTree>
    <p:extLst>
      <p:ext uri="{BB962C8B-B14F-4D97-AF65-F5344CB8AC3E}">
        <p14:creationId xmlns:p14="http://schemas.microsoft.com/office/powerpoint/2010/main" val="51200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E735B8F-A90D-D994-D857-214E72B4F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2890"/>
            <a:ext cx="12193858" cy="68584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0D78469-4841-1748-5856-C626575FB2AB}"/>
              </a:ext>
            </a:extLst>
          </p:cNvPr>
          <p:cNvSpPr/>
          <p:nvPr/>
        </p:nvSpPr>
        <p:spPr>
          <a:xfrm>
            <a:off x="11578681" y="1412486"/>
            <a:ext cx="613316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B0B10BA4-D0B6-F393-7549-8802C867AE27}"/>
              </a:ext>
            </a:extLst>
          </p:cNvPr>
          <p:cNvSpPr/>
          <p:nvPr/>
        </p:nvSpPr>
        <p:spPr>
          <a:xfrm rot="10800000">
            <a:off x="10593657" y="1254512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77FB52-B940-2A06-4B07-54DC70CB817B}"/>
              </a:ext>
            </a:extLst>
          </p:cNvPr>
          <p:cNvSpPr txBox="1"/>
          <p:nvPr/>
        </p:nvSpPr>
        <p:spPr>
          <a:xfrm>
            <a:off x="9840951" y="1412488"/>
            <a:ext cx="1135567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HIT SAVE </a:t>
            </a:r>
          </a:p>
        </p:txBody>
      </p:sp>
    </p:spTree>
    <p:extLst>
      <p:ext uri="{BB962C8B-B14F-4D97-AF65-F5344CB8AC3E}">
        <p14:creationId xmlns:p14="http://schemas.microsoft.com/office/powerpoint/2010/main" val="3460270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97C6504-953F-F56F-8A0A-8B9B4CC96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4325"/>
            <a:ext cx="12184565" cy="68493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A993D0-7D02-11C5-11CE-0E24D9636215}"/>
              </a:ext>
            </a:extLst>
          </p:cNvPr>
          <p:cNvSpPr/>
          <p:nvPr/>
        </p:nvSpPr>
        <p:spPr>
          <a:xfrm>
            <a:off x="10426389" y="3298900"/>
            <a:ext cx="142178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9CE371EC-1A1D-5B62-20AF-0684EDA3FA6C}"/>
              </a:ext>
            </a:extLst>
          </p:cNvPr>
          <p:cNvSpPr/>
          <p:nvPr/>
        </p:nvSpPr>
        <p:spPr>
          <a:xfrm rot="10800000">
            <a:off x="9143999" y="314092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0A77B-2134-F04F-15AA-05AEFAC87670}"/>
              </a:ext>
            </a:extLst>
          </p:cNvPr>
          <p:cNvSpPr txBox="1"/>
          <p:nvPr/>
        </p:nvSpPr>
        <p:spPr>
          <a:xfrm>
            <a:off x="59472" y="4379773"/>
            <a:ext cx="12073053" cy="206210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ADD CONUS DOC:</a:t>
            </a:r>
            <a:r>
              <a:rPr lang="en-US" dirty="0">
                <a:cs typeface="Calibri"/>
              </a:rPr>
              <a:t> DA 5118 (Enlisted) - Reassignment Status &amp; Election Statement </a:t>
            </a:r>
          </a:p>
          <a:p>
            <a:r>
              <a:rPr lang="en-US" dirty="0">
                <a:cs typeface="Calibri"/>
              </a:rPr>
              <a:t>o **DA 5434 – Sponsorship Request Form </a:t>
            </a:r>
            <a:endParaRPr lang="en-US" dirty="0"/>
          </a:p>
          <a:p>
            <a:r>
              <a:rPr lang="en-US" dirty="0">
                <a:cs typeface="Calibri"/>
              </a:rPr>
              <a:t>o RFO (Officers) - Request for Orders (NO LONGER NEEDED) </a:t>
            </a:r>
          </a:p>
          <a:p>
            <a:r>
              <a:rPr lang="en-US" dirty="0">
                <a:cs typeface="Calibri"/>
              </a:rPr>
              <a:t>o WOCS/Recruiting/Airborne/Drill-please provide 1059 or your completion certificate to receive orders after school completion. </a:t>
            </a:r>
          </a:p>
          <a:p>
            <a:r>
              <a:rPr lang="en-US" dirty="0">
                <a:cs typeface="Calibri"/>
              </a:rPr>
              <a:t>o TDY </a:t>
            </a:r>
            <a:r>
              <a:rPr lang="en-US" dirty="0" err="1">
                <a:cs typeface="Calibri"/>
              </a:rPr>
              <a:t>Opt</a:t>
            </a:r>
            <a:r>
              <a:rPr lang="en-US" dirty="0">
                <a:cs typeface="Calibri"/>
              </a:rPr>
              <a:t> Form for SMs who have TDY before next</a:t>
            </a:r>
          </a:p>
          <a:p>
            <a:r>
              <a:rPr lang="en-US" dirty="0"/>
              <a:t>o DA FORM 7415 (IF SM HAS FAMILY)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97C6504-953F-F56F-8A0A-8B9B4CC96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4325"/>
            <a:ext cx="12184565" cy="68493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A993D0-7D02-11C5-11CE-0E24D9636215}"/>
              </a:ext>
            </a:extLst>
          </p:cNvPr>
          <p:cNvSpPr/>
          <p:nvPr/>
        </p:nvSpPr>
        <p:spPr>
          <a:xfrm>
            <a:off x="10426389" y="3298900"/>
            <a:ext cx="142178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9CE371EC-1A1D-5B62-20AF-0684EDA3FA6C}"/>
              </a:ext>
            </a:extLst>
          </p:cNvPr>
          <p:cNvSpPr/>
          <p:nvPr/>
        </p:nvSpPr>
        <p:spPr>
          <a:xfrm rot="10800000">
            <a:off x="9143999" y="314092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0A77B-2134-F04F-15AA-05AEFAC87670}"/>
              </a:ext>
            </a:extLst>
          </p:cNvPr>
          <p:cNvSpPr txBox="1"/>
          <p:nvPr/>
        </p:nvSpPr>
        <p:spPr>
          <a:xfrm>
            <a:off x="1" y="4451196"/>
            <a:ext cx="12268199" cy="233910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ADD OCONUS DOC:</a:t>
            </a:r>
            <a:r>
              <a:rPr lang="en-US" dirty="0">
                <a:cs typeface="Calibri"/>
              </a:rPr>
              <a:t> o DA 5118 (Enlisted) – Reassignment Status &amp; Election Statement </a:t>
            </a:r>
          </a:p>
          <a:p>
            <a:r>
              <a:rPr lang="en-US" dirty="0">
                <a:cs typeface="Calibri"/>
              </a:rPr>
              <a:t>o RFO (Officers) – Request for Orders (NO LONGER NEEDED)</a:t>
            </a:r>
          </a:p>
          <a:p>
            <a:r>
              <a:rPr lang="en-US" dirty="0">
                <a:cs typeface="Calibri"/>
              </a:rPr>
              <a:t>o **DA 5434 – Sponsorship Request Form </a:t>
            </a:r>
          </a:p>
          <a:p>
            <a:r>
              <a:rPr lang="en-US" dirty="0">
                <a:cs typeface="Calibri"/>
              </a:rPr>
              <a:t>o DA 4036 – Medical &amp; Dental Preparation for Overseas Movement </a:t>
            </a:r>
          </a:p>
          <a:p>
            <a:r>
              <a:rPr lang="en-US" dirty="0">
                <a:cs typeface="Calibri"/>
              </a:rPr>
              <a:t>o DA 4787 – Reassignment Processing </a:t>
            </a:r>
          </a:p>
          <a:p>
            <a:r>
              <a:rPr lang="en-US" dirty="0">
                <a:cs typeface="Calibri"/>
              </a:rPr>
              <a:t>o DA 5121 – Oversea Tour Election Statement o UA Tour SOU (if going Unaccompanied) o If Dependents are residing on Ft Meade while on a UA Tour, an ETP from Housing is required.</a:t>
            </a:r>
          </a:p>
          <a:p>
            <a:r>
              <a:rPr lang="en-US" b="1" dirty="0">
                <a:cs typeface="Calibri"/>
              </a:rPr>
              <a:t>o *****MUST DO****** ALL SM BRINGING FAMILY MEMBERS MUST LOG IN TO EEFMP, COMPLETE AND SUBMIT 5888</a:t>
            </a:r>
          </a:p>
        </p:txBody>
      </p:sp>
    </p:spTree>
    <p:extLst>
      <p:ext uri="{BB962C8B-B14F-4D97-AF65-F5344CB8AC3E}">
        <p14:creationId xmlns:p14="http://schemas.microsoft.com/office/powerpoint/2010/main" val="209052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626CE4A-F9CE-6B8D-A141-6B1762CFB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3507"/>
            <a:ext cx="12184565" cy="68650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D83D259-D819-1978-A388-9D26E7BD0C2F}"/>
              </a:ext>
            </a:extLst>
          </p:cNvPr>
          <p:cNvSpPr/>
          <p:nvPr/>
        </p:nvSpPr>
        <p:spPr>
          <a:xfrm>
            <a:off x="11355656" y="1208046"/>
            <a:ext cx="799171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E0026BC-09B5-DFBF-B69F-ED63AD4D37EB}"/>
              </a:ext>
            </a:extLst>
          </p:cNvPr>
          <p:cNvSpPr/>
          <p:nvPr/>
        </p:nvSpPr>
        <p:spPr>
          <a:xfrm rot="10800000">
            <a:off x="10491439" y="1059365"/>
            <a:ext cx="771292" cy="6690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CF3BA-FDA9-8DD7-85F5-1409D081E389}"/>
              </a:ext>
            </a:extLst>
          </p:cNvPr>
          <p:cNvSpPr txBox="1"/>
          <p:nvPr/>
        </p:nvSpPr>
        <p:spPr>
          <a:xfrm>
            <a:off x="9487829" y="1208049"/>
            <a:ext cx="135859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HERE </a:t>
            </a:r>
          </a:p>
        </p:txBody>
      </p:sp>
    </p:spTree>
    <p:extLst>
      <p:ext uri="{BB962C8B-B14F-4D97-AF65-F5344CB8AC3E}">
        <p14:creationId xmlns:p14="http://schemas.microsoft.com/office/powerpoint/2010/main" val="74088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43DD4E70731945B94657F0EBE86155" ma:contentTypeVersion="6" ma:contentTypeDescription="Create a new document." ma:contentTypeScope="" ma:versionID="d6e6019cc2c803a136c09ca4d809e414">
  <xsd:schema xmlns:xsd="http://www.w3.org/2001/XMLSchema" xmlns:xs="http://www.w3.org/2001/XMLSchema" xmlns:p="http://schemas.microsoft.com/office/2006/metadata/properties" xmlns:ns2="51d515d3-8b3d-46ea-9f0e-4050c64bcc24" xmlns:ns3="8000c541-ad95-4a07-bc59-bc03ae3c3df5" targetNamespace="http://schemas.microsoft.com/office/2006/metadata/properties" ma:root="true" ma:fieldsID="cdcc01fa6e49d81b630223ff01bca706" ns2:_="" ns3:_="">
    <xsd:import namespace="51d515d3-8b3d-46ea-9f0e-4050c64bcc24"/>
    <xsd:import namespace="8000c541-ad95-4a07-bc59-bc03ae3c3d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515d3-8b3d-46ea-9f0e-4050c64bc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0c541-ad95-4a07-bc59-bc03ae3c3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B4B1F-0EDB-4EDC-91E3-890ACC5043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36DB533-8967-4A17-B81E-AAA9B3FBBF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9FD580-4B2F-4226-98C3-376A4C2CB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515d3-8b3d-46ea-9f0e-4050c64bcc24"/>
    <ds:schemaRef ds:uri="8000c541-ad95-4a07-bc59-bc03ae3c3d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1584</TotalTime>
  <Words>222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Lieske, Michael G CIV USARMY ID-SUSTAINMENT (USA)</cp:lastModifiedBy>
  <cp:revision>221</cp:revision>
  <cp:lastPrinted>2023-03-24T14:29:50Z</cp:lastPrinted>
  <dcterms:created xsi:type="dcterms:W3CDTF">2023-03-06T14:20:12Z</dcterms:created>
  <dcterms:modified xsi:type="dcterms:W3CDTF">2023-07-12T13:19:34Z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0x010100BD43DD4E70731945B94657F0EBE86155</vt:lpwstr>
  </property>
</Properties>
</file>