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41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999299-291C-4FDF-9954-BD48AB5E6882}" type="datetimeFigureOut">
              <a:rPr lang="en-US" smtClean="0"/>
              <a:t>3/7/2024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7C6CE6-2F98-4F01-935C-E695C168B7ED}" type="slidenum">
              <a:rPr lang="en-US" smtClean="0"/>
              <a:t>‹#›</a:t>
            </a:fld>
            <a:endParaRPr lang="en-US"/>
          </a:p>
        </p:txBody>
      </p:sp>
    </p:spTree>
    <p:extLst>
      <p:ext uri="{BB962C8B-B14F-4D97-AF65-F5344CB8AC3E}">
        <p14:creationId xmlns:p14="http://schemas.microsoft.com/office/powerpoint/2010/main" val="537339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C973A-736D-C5FC-F4F2-365B85836B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78DE72-0CF0-B804-B815-F93E03CF25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3E7B2D-86F9-3339-9AA0-59478CD9078E}"/>
              </a:ext>
            </a:extLst>
          </p:cNvPr>
          <p:cNvSpPr>
            <a:spLocks noGrp="1"/>
          </p:cNvSpPr>
          <p:nvPr>
            <p:ph type="body" idx="1"/>
          </p:nvPr>
        </p:nvSpPr>
        <p:spPr/>
        <p:txBody>
          <a:bodyPr/>
          <a:lstStyle/>
          <a:p>
            <a:r>
              <a:rPr lang="en-US" dirty="0"/>
              <a:t>For those who are being medically discharged, we are notified through the physical disability agency upon notification we will inform you and your S1 and ask you to provide a standard ETS packet. You have 90 days to separate, you may separate prior to the 90 days, but an extension must be processed through the PEBLO and submitted to the PDA. </a:t>
            </a:r>
          </a:p>
        </p:txBody>
      </p:sp>
      <p:sp>
        <p:nvSpPr>
          <p:cNvPr id="4" name="Slide Number Placeholder 3">
            <a:extLst>
              <a:ext uri="{FF2B5EF4-FFF2-40B4-BE49-F238E27FC236}">
                <a16:creationId xmlns:a16="http://schemas.microsoft.com/office/drawing/2014/main" id="{5C2D18FF-3472-9989-48C0-2684495883F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37D24C-A061-4DFC-8315-5EB7C513C4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4184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SC Title and Bumper">
    <p:spTree>
      <p:nvGrpSpPr>
        <p:cNvPr id="1" name=""/>
        <p:cNvGrpSpPr/>
        <p:nvPr/>
      </p:nvGrpSpPr>
      <p:grpSpPr>
        <a:xfrm>
          <a:off x="0" y="0"/>
          <a:ext cx="0" cy="0"/>
          <a:chOff x="0" y="0"/>
          <a:chExt cx="0" cy="0"/>
        </a:xfrm>
      </p:grpSpPr>
      <p:sp>
        <p:nvSpPr>
          <p:cNvPr id="2" name="Title 1"/>
          <p:cNvSpPr>
            <a:spLocks noGrp="1"/>
          </p:cNvSpPr>
          <p:nvPr>
            <p:ph type="title"/>
          </p:nvPr>
        </p:nvSpPr>
        <p:spPr>
          <a:xfrm>
            <a:off x="1115681" y="100588"/>
            <a:ext cx="10363200" cy="383182"/>
          </a:xfrm>
        </p:spPr>
        <p:txBody>
          <a:bodyPr vert="horz" lIns="182880" tIns="45720" rIns="91440" bIns="45720" rtlCol="0" anchor="t" anchorCtr="0">
            <a:spAutoFit/>
          </a:bodyPr>
          <a:lstStyle>
            <a:lvl1pPr>
              <a:defRPr lang="en-US" dirty="0"/>
            </a:lvl1pPr>
          </a:lstStyle>
          <a:p>
            <a:pPr lvl="0"/>
            <a:r>
              <a:rPr lang="en-US"/>
              <a:t>Click to edit Master title style</a:t>
            </a:r>
          </a:p>
        </p:txBody>
      </p:sp>
      <p:sp>
        <p:nvSpPr>
          <p:cNvPr id="7" name="Text Placeholder 6"/>
          <p:cNvSpPr>
            <a:spLocks noGrp="1"/>
          </p:cNvSpPr>
          <p:nvPr>
            <p:ph type="body" sz="quarter" idx="13" hasCustomPrompt="1"/>
          </p:nvPr>
        </p:nvSpPr>
        <p:spPr>
          <a:xfrm>
            <a:off x="23004" y="6203165"/>
            <a:ext cx="11076517" cy="300082"/>
          </a:xfrm>
        </p:spPr>
        <p:txBody>
          <a:bodyPr vert="horz" lIns="182880" tIns="45720" rIns="91440" bIns="45720" rtlCol="0" anchor="t" anchorCtr="0">
            <a:spAutoFit/>
          </a:bodyPr>
          <a:lstStyle>
            <a:lvl1pPr marL="0" indent="0">
              <a:buFont typeface="Arial" panose="020B0604020202020204" pitchFamily="34" charset="0"/>
              <a:buNone/>
              <a:defRPr lang="en-US" sz="15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a:t>Click to add bumper</a:t>
            </a:r>
          </a:p>
        </p:txBody>
      </p:sp>
    </p:spTree>
    <p:extLst>
      <p:ext uri="{BB962C8B-B14F-4D97-AF65-F5344CB8AC3E}">
        <p14:creationId xmlns:p14="http://schemas.microsoft.com/office/powerpoint/2010/main" val="17728380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9247145"/>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MSC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091223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MSC 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3"/>
            <a:ext cx="12192000" cy="5476875"/>
          </a:xfrm>
          <a:prstGeom prst="rect">
            <a:avLst/>
          </a:prstGeom>
        </p:spPr>
      </p:pic>
      <p:pic>
        <p:nvPicPr>
          <p:cNvPr id="6" name="LowerBa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0" y="3695700"/>
            <a:ext cx="12192000" cy="3162300"/>
          </a:xfrm>
          <a:prstGeom prst="rect">
            <a:avLst/>
          </a:prstGeom>
        </p:spPr>
      </p:pic>
      <p:sp>
        <p:nvSpPr>
          <p:cNvPr id="3" name="Subtitle 2"/>
          <p:cNvSpPr>
            <a:spLocks noGrp="1"/>
          </p:cNvSpPr>
          <p:nvPr>
            <p:ph type="subTitle" idx="1"/>
          </p:nvPr>
        </p:nvSpPr>
        <p:spPr>
          <a:xfrm>
            <a:off x="682327" y="5863176"/>
            <a:ext cx="9540815" cy="332399"/>
          </a:xfrm>
        </p:spPr>
        <p:txBody>
          <a:bodyPr wrap="square" lIns="0" tIns="0" rIns="0" bIns="0">
            <a:spAutoFit/>
          </a:bodyPr>
          <a:lstStyle>
            <a:lvl1pPr marL="0" indent="0" algn="l" defTabSz="914400" rtl="0" eaLnBrk="1" latinLnBrk="0" hangingPunct="1">
              <a:lnSpc>
                <a:spcPct val="90000"/>
              </a:lnSpc>
              <a:spcBef>
                <a:spcPct val="0"/>
              </a:spcBef>
              <a:buClrTx/>
              <a:buFont typeface="Wingdings" panose="05000000000000000000" pitchFamily="2" charset="2"/>
              <a:buNone/>
              <a:defRPr lang="en-US" sz="2400" b="0" kern="1200" dirty="0">
                <a:solidFill>
                  <a:schemeClr val="tx1"/>
                </a:solidFill>
                <a:latin typeface="Arial" panose="020B0604020202020204" pitchFamily="34" charset="0"/>
                <a:ea typeface="+mj-ea"/>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p:nvPr>
        </p:nvSpPr>
        <p:spPr>
          <a:xfrm>
            <a:off x="682327" y="5366881"/>
            <a:ext cx="9540815" cy="484748"/>
          </a:xfrm>
        </p:spPr>
        <p:txBody>
          <a:bodyPr wrap="square" lIns="0" tIns="0" rIns="0" bIns="0" anchor="t" anchorCtr="0">
            <a:spAutoFit/>
          </a:bodyPr>
          <a:lstStyle>
            <a:lvl1pPr marL="0" algn="l" defTabSz="914400" rtl="0" eaLnBrk="1" latinLnBrk="0" hangingPunct="1">
              <a:lnSpc>
                <a:spcPct val="90000"/>
              </a:lnSpc>
              <a:spcBef>
                <a:spcPct val="0"/>
              </a:spcBef>
              <a:buNone/>
              <a:defRPr lang="en-US" sz="3500" b="1" kern="1200" dirty="0">
                <a:solidFill>
                  <a:schemeClr val="bg1"/>
                </a:solidFill>
                <a:effectLst>
                  <a:outerShdw blurRad="88900" dist="38100" dir="3600000" algn="t" rotWithShape="0">
                    <a:prstClr val="black">
                      <a:alpha val="90000"/>
                    </a:prstClr>
                  </a:outerShdw>
                </a:effectLst>
                <a:latin typeface="Arial" panose="020B0604020202020204" pitchFamily="34" charset="0"/>
                <a:ea typeface="+mj-ea"/>
                <a:cs typeface="Arial" panose="020B0604020202020204" pitchFamily="34" charset="0"/>
              </a:defRPr>
            </a:lvl1pPr>
          </a:lstStyle>
          <a:p>
            <a:pPr marL="0" lvl="0" algn="l" defTabSz="914400" rtl="0" eaLnBrk="1" latinLnBrk="0" hangingPunct="1">
              <a:lnSpc>
                <a:spcPct val="90000"/>
              </a:lnSpc>
              <a:spcBef>
                <a:spcPct val="0"/>
              </a:spcBef>
              <a:buNone/>
            </a:pPr>
            <a:r>
              <a:rPr lang="en-US"/>
              <a:t>Click to edit Master title style</a:t>
            </a:r>
          </a:p>
        </p:txBody>
      </p:sp>
      <p:pic>
        <p:nvPicPr>
          <p:cNvPr id="7" name="ArmyLogo"/>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682327" y="2"/>
            <a:ext cx="1993900" cy="1857375"/>
          </a:xfrm>
          <a:prstGeom prst="rect">
            <a:avLst/>
          </a:prstGeom>
        </p:spPr>
      </p:pic>
      <p:sp>
        <p:nvSpPr>
          <p:cNvPr id="12" name="Classification Top"/>
          <p:cNvSpPr txBox="1">
            <a:spLocks/>
          </p:cNvSpPr>
          <p:nvPr userDrawn="1"/>
        </p:nvSpPr>
        <p:spPr>
          <a:xfrm>
            <a:off x="0" y="2"/>
            <a:ext cx="12192000" cy="215444"/>
          </a:xfrm>
          <a:prstGeom prst="rect">
            <a:avLst/>
          </a:prstGeom>
        </p:spPr>
        <p:txBody>
          <a:bodyPr vert="horz" wrap="square" lIns="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a:solidFill>
                  <a:prstClr val="white"/>
                </a:solidFill>
              </a:rPr>
              <a:t>CUI</a:t>
            </a:r>
          </a:p>
        </p:txBody>
      </p:sp>
      <p:pic>
        <p:nvPicPr>
          <p:cNvPr id="4" name="Picture 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10371010" y="4089863"/>
            <a:ext cx="1219244" cy="835182"/>
          </a:xfrm>
          <a:prstGeom prst="rect">
            <a:avLst/>
          </a:prstGeom>
        </p:spPr>
      </p:pic>
    </p:spTree>
    <p:extLst>
      <p:ext uri="{BB962C8B-B14F-4D97-AF65-F5344CB8AC3E}">
        <p14:creationId xmlns:p14="http://schemas.microsoft.com/office/powerpoint/2010/main" val="1584043063"/>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Subtitle, Content and Bump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0752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MSC Title and Bumper">
    <p:spTree>
      <p:nvGrpSpPr>
        <p:cNvPr id="1" name=""/>
        <p:cNvGrpSpPr/>
        <p:nvPr/>
      </p:nvGrpSpPr>
      <p:grpSpPr>
        <a:xfrm>
          <a:off x="0" y="0"/>
          <a:ext cx="0" cy="0"/>
          <a:chOff x="0" y="0"/>
          <a:chExt cx="0" cy="0"/>
        </a:xfrm>
      </p:grpSpPr>
      <p:sp>
        <p:nvSpPr>
          <p:cNvPr id="2" name="Title 1"/>
          <p:cNvSpPr>
            <a:spLocks noGrp="1"/>
          </p:cNvSpPr>
          <p:nvPr>
            <p:ph type="title"/>
          </p:nvPr>
        </p:nvSpPr>
        <p:spPr>
          <a:xfrm>
            <a:off x="1115681" y="100585"/>
            <a:ext cx="10363200" cy="383182"/>
          </a:xfrm>
        </p:spPr>
        <p:txBody>
          <a:bodyPr vert="horz" lIns="182880" tIns="45720" rIns="91440" bIns="45720" rtlCol="0" anchor="t" anchorCtr="0">
            <a:spAutoFit/>
          </a:bodyPr>
          <a:lstStyle>
            <a:lvl1pPr>
              <a:defRPr lang="en-US" dirty="0"/>
            </a:lvl1pPr>
          </a:lstStyle>
          <a:p>
            <a:pPr lvl="0"/>
            <a:r>
              <a:rPr lang="en-US"/>
              <a:t>Click to edit Master title style</a:t>
            </a:r>
          </a:p>
        </p:txBody>
      </p:sp>
      <p:sp>
        <p:nvSpPr>
          <p:cNvPr id="7" name="Text Placeholder 6"/>
          <p:cNvSpPr>
            <a:spLocks noGrp="1"/>
          </p:cNvSpPr>
          <p:nvPr>
            <p:ph type="body" sz="quarter" idx="13" hasCustomPrompt="1"/>
          </p:nvPr>
        </p:nvSpPr>
        <p:spPr>
          <a:xfrm>
            <a:off x="23003" y="6193640"/>
            <a:ext cx="11076517" cy="369332"/>
          </a:xfrm>
        </p:spPr>
        <p:txBody>
          <a:bodyPr vert="horz"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a:t>Click to add bumper</a:t>
            </a:r>
          </a:p>
        </p:txBody>
      </p:sp>
    </p:spTree>
    <p:extLst>
      <p:ext uri="{BB962C8B-B14F-4D97-AF65-F5344CB8AC3E}">
        <p14:creationId xmlns:p14="http://schemas.microsoft.com/office/powerpoint/2010/main" val="16577531"/>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BED4A3-C765-4334-8A0E-3D48EF567677}"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D45F6-97B4-4B2E-A616-5E602EAB15F6}" type="slidenum">
              <a:rPr lang="en-US" smtClean="0"/>
              <a:t>‹#›</a:t>
            </a:fld>
            <a:endParaRPr lang="en-US"/>
          </a:p>
        </p:txBody>
      </p:sp>
    </p:spTree>
    <p:extLst>
      <p:ext uri="{BB962C8B-B14F-4D97-AF65-F5344CB8AC3E}">
        <p14:creationId xmlns:p14="http://schemas.microsoft.com/office/powerpoint/2010/main" val="105401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LowerBa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5877968"/>
            <a:ext cx="12192000" cy="923925"/>
          </a:xfrm>
          <a:prstGeom prst="rect">
            <a:avLst/>
          </a:prstGeom>
        </p:spPr>
      </p:pic>
      <p:pic>
        <p:nvPicPr>
          <p:cNvPr id="10" name="TopBa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793"/>
            <a:ext cx="12192000" cy="1028700"/>
          </a:xfrm>
          <a:prstGeom prst="rect">
            <a:avLst/>
          </a:prstGeom>
        </p:spPr>
      </p:pic>
      <p:sp>
        <p:nvSpPr>
          <p:cNvPr id="2" name="Title Placeholder 1"/>
          <p:cNvSpPr>
            <a:spLocks noGrp="1"/>
          </p:cNvSpPr>
          <p:nvPr>
            <p:ph type="title"/>
          </p:nvPr>
        </p:nvSpPr>
        <p:spPr bwMode="gray">
          <a:xfrm>
            <a:off x="1115681" y="99569"/>
            <a:ext cx="10607040" cy="383182"/>
          </a:xfrm>
          <a:prstGeom prst="rect">
            <a:avLst/>
          </a:prstGeom>
        </p:spPr>
        <p:txBody>
          <a:bodyPr vert="horz" lIns="182880" tIns="45720" rIns="91440" bIns="45720" rtlCol="0" anchor="t" anchorCtr="0">
            <a:spAutoFit/>
          </a:bodyPr>
          <a:lstStyle/>
          <a:p>
            <a:pPr marL="0" lvl="0"/>
            <a:r>
              <a:rPr lang="en-US"/>
              <a:t>Click To Edit Master Title Style</a:t>
            </a:r>
          </a:p>
        </p:txBody>
      </p:sp>
      <p:sp>
        <p:nvSpPr>
          <p:cNvPr id="3" name="Text Placeholder 2"/>
          <p:cNvSpPr>
            <a:spLocks noGrp="1"/>
          </p:cNvSpPr>
          <p:nvPr>
            <p:ph type="body" idx="1"/>
          </p:nvPr>
        </p:nvSpPr>
        <p:spPr>
          <a:xfrm>
            <a:off x="1115681" y="711257"/>
            <a:ext cx="103632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4"/>
            <a:endParaRPr lang="en-US"/>
          </a:p>
        </p:txBody>
      </p:sp>
      <p:sp>
        <p:nvSpPr>
          <p:cNvPr id="7" name="Classification Top"/>
          <p:cNvSpPr txBox="1">
            <a:spLocks/>
          </p:cNvSpPr>
          <p:nvPr userDrawn="1"/>
        </p:nvSpPr>
        <p:spPr bwMode="gray">
          <a:xfrm>
            <a:off x="1041400" y="5"/>
            <a:ext cx="10515600" cy="103875"/>
          </a:xfrm>
          <a:prstGeom prst="rect">
            <a:avLst/>
          </a:prstGeom>
        </p:spPr>
        <p:txBody>
          <a:bodyPr vert="horz" lIns="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75" b="1">
                <a:solidFill>
                  <a:prstClr val="white"/>
                </a:solidFill>
              </a:rPr>
              <a:t>CUI</a:t>
            </a:r>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061471" y="6054652"/>
            <a:ext cx="878996" cy="602112"/>
          </a:xfrm>
          <a:prstGeom prst="rect">
            <a:avLst/>
          </a:prstGeom>
        </p:spPr>
      </p:pic>
      <p:sp>
        <p:nvSpPr>
          <p:cNvPr id="12" name="TextBox 11"/>
          <p:cNvSpPr txBox="1"/>
          <p:nvPr userDrawn="1"/>
        </p:nvSpPr>
        <p:spPr>
          <a:xfrm>
            <a:off x="5538340" y="6581004"/>
            <a:ext cx="1105741" cy="230832"/>
          </a:xfrm>
          <a:prstGeom prst="rect">
            <a:avLst/>
          </a:prstGeom>
          <a:noFill/>
        </p:spPr>
        <p:txBody>
          <a:bodyPr wrap="square" rtlCol="0">
            <a:spAutoFit/>
          </a:bodyPr>
          <a:lstStyle/>
          <a:p>
            <a:pPr algn="ctr">
              <a:defRPr/>
            </a:pPr>
            <a:fld id="{CF4C318D-DFA6-44A0-90B0-ABFCB78A54B4}" type="slidenum">
              <a:rPr lang="en-US" sz="900" b="1" smtClean="0">
                <a:solidFill>
                  <a:prstClr val="black"/>
                </a:solidFill>
                <a:cs typeface="Arial" panose="020B0604020202020204" pitchFamily="34" charset="0"/>
              </a:rPr>
              <a:pPr algn="ctr">
                <a:defRPr/>
              </a:pPr>
              <a:t>‹#›</a:t>
            </a:fld>
            <a:endParaRPr lang="en-US" sz="900" b="1">
              <a:solidFill>
                <a:prstClr val="black"/>
              </a:solidFill>
              <a:cs typeface="Arial" panose="020B0604020202020204" pitchFamily="34" charset="0"/>
            </a:endParaRPr>
          </a:p>
        </p:txBody>
      </p:sp>
    </p:spTree>
    <p:extLst>
      <p:ext uri="{BB962C8B-B14F-4D97-AF65-F5344CB8AC3E}">
        <p14:creationId xmlns:p14="http://schemas.microsoft.com/office/powerpoint/2010/main" val="1793734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spd="slow">
    <p:fade/>
  </p:transition>
  <p:hf hdr="0" ftr="0" dt="0"/>
  <p:txStyles>
    <p:titleStyle>
      <a:lvl1pPr marL="0" algn="l" defTabSz="685800" rtl="0" eaLnBrk="1" latinLnBrk="0" hangingPunct="1">
        <a:lnSpc>
          <a:spcPct val="90000"/>
        </a:lnSpc>
        <a:spcBef>
          <a:spcPct val="0"/>
        </a:spcBef>
        <a:buNone/>
        <a:defRPr lang="en-US" sz="2100" b="1" kern="1200" dirty="0">
          <a:solidFill>
            <a:srgbClr val="7F7F73"/>
          </a:solidFill>
          <a:latin typeface="Arial" panose="020B0604020202020204" pitchFamily="34" charset="0"/>
          <a:ea typeface="+mj-ea"/>
          <a:cs typeface="Arial" panose="020B0604020202020204" pitchFamily="34" charset="0"/>
        </a:defRPr>
      </a:lvl1pPr>
    </p:titleStyle>
    <p:bodyStyle>
      <a:lvl1pPr marL="129779" indent="-129779" algn="l" defTabSz="685800" rtl="0" eaLnBrk="1" latinLnBrk="0" hangingPunct="1">
        <a:lnSpc>
          <a:spcPct val="90000"/>
        </a:lnSpc>
        <a:spcBef>
          <a:spcPts val="750"/>
        </a:spcBef>
        <a:buClrTx/>
        <a:buFont typeface="Wingdings" panose="05000000000000000000" pitchFamily="2" charset="2"/>
        <a:buChar char="ü"/>
        <a:defRPr lang="en-US" sz="1800" b="1" kern="1200" dirty="0" smtClean="0">
          <a:solidFill>
            <a:schemeClr val="tx1"/>
          </a:solidFill>
          <a:latin typeface="Arial" panose="020B0604020202020204" pitchFamily="34" charset="0"/>
          <a:ea typeface="+mn-ea"/>
          <a:cs typeface="Arial" panose="020B0604020202020204" pitchFamily="34" charset="0"/>
        </a:defRPr>
      </a:lvl1pPr>
      <a:lvl2pPr marL="385763" indent="-130969"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556022" indent="-167879"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731044" indent="-129779" algn="l" defTabSz="685800" rtl="0" eaLnBrk="1" latinLnBrk="0" hangingPunct="1">
        <a:lnSpc>
          <a:spcPct val="90000"/>
        </a:lnSpc>
        <a:spcBef>
          <a:spcPts val="375"/>
        </a:spcBef>
        <a:buFont typeface="Wingdings" panose="05000000000000000000" pitchFamily="2" charset="2"/>
        <a:buChar char="§"/>
        <a:defRPr sz="1350" kern="1200">
          <a:solidFill>
            <a:schemeClr val="tx1"/>
          </a:solidFill>
          <a:latin typeface="Arial" panose="020B0604020202020204" pitchFamily="34" charset="0"/>
          <a:ea typeface="+mn-ea"/>
          <a:cs typeface="Arial" panose="020B0604020202020204" pitchFamily="34" charset="0"/>
        </a:defRPr>
      </a:lvl4pPr>
      <a:lvl5pPr marL="898922"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431006" indent="-171450" algn="r"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44">
          <p15:clr>
            <a:srgbClr val="F26B43"/>
          </p15:clr>
        </p15:guide>
        <p15:guide id="3" pos="4014">
          <p15:clr>
            <a:srgbClr val="F26B43"/>
          </p15:clr>
        </p15:guide>
        <p15:guide id="4" orient="horz" pos="1104">
          <p15:clr>
            <a:srgbClr val="F26B43"/>
          </p15:clr>
        </p15:guide>
        <p15:guide id="5" orient="horz" pos="2376">
          <p15:clr>
            <a:srgbClr val="F26B43"/>
          </p15:clr>
        </p15:guide>
        <p15:guide id="6" orient="horz" pos="3432">
          <p15:clr>
            <a:srgbClr val="F26B43"/>
          </p15:clr>
        </p15:guide>
        <p15:guide id="7" pos="4320">
          <p15:clr>
            <a:srgbClr val="F26B43"/>
          </p15:clr>
        </p15:guide>
        <p15:guide id="8" orient="horz">
          <p15:clr>
            <a:srgbClr val="F26B43"/>
          </p15:clr>
        </p15:guide>
        <p15:guide id="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65628-D619-825D-C744-DF22641D5C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FCFFE3-803E-9077-21BD-FFF1DCBD4693}"/>
              </a:ext>
            </a:extLst>
          </p:cNvPr>
          <p:cNvSpPr>
            <a:spLocks noGrp="1"/>
          </p:cNvSpPr>
          <p:nvPr>
            <p:ph type="title"/>
          </p:nvPr>
        </p:nvSpPr>
        <p:spPr/>
        <p:txBody>
          <a:bodyPr/>
          <a:lstStyle/>
          <a:p>
            <a:pPr algn="ctr"/>
            <a:r>
              <a:rPr lang="en-US" dirty="0">
                <a:solidFill>
                  <a:srgbClr val="FFC000"/>
                </a:solidFill>
              </a:rPr>
              <a:t>DISABILITY SEPARATIONS</a:t>
            </a:r>
          </a:p>
        </p:txBody>
      </p:sp>
      <p:sp>
        <p:nvSpPr>
          <p:cNvPr id="3" name="Content Placeholder 2">
            <a:extLst>
              <a:ext uri="{FF2B5EF4-FFF2-40B4-BE49-F238E27FC236}">
                <a16:creationId xmlns:a16="http://schemas.microsoft.com/office/drawing/2014/main" id="{FE090736-5F26-64B7-1E17-2F95B9371555}"/>
              </a:ext>
            </a:extLst>
          </p:cNvPr>
          <p:cNvSpPr>
            <a:spLocks noGrp="1"/>
          </p:cNvSpPr>
          <p:nvPr>
            <p:ph idx="1"/>
          </p:nvPr>
        </p:nvSpPr>
        <p:spPr>
          <a:xfrm>
            <a:off x="1906851" y="1253331"/>
            <a:ext cx="8378301" cy="4351338"/>
          </a:xfrm>
        </p:spPr>
        <p:txBody>
          <a:bodyPr>
            <a:normAutofit/>
          </a:bodyPr>
          <a:lstStyle/>
          <a:p>
            <a:pPr marL="457200" indent="-457200">
              <a:buFont typeface="+mj-lt"/>
              <a:buAutoNum type="arabicPeriod"/>
            </a:pPr>
            <a:r>
              <a:rPr lang="en-US" sz="2000" b="0" dirty="0"/>
              <a:t>The Fort Meade Transition Center is notified by the </a:t>
            </a:r>
            <a:r>
              <a:rPr lang="en-US" sz="2000" dirty="0"/>
              <a:t>Physical Disability Agency (PDA) </a:t>
            </a:r>
            <a:r>
              <a:rPr lang="en-US" sz="2000" b="0" dirty="0"/>
              <a:t>. The Fort Meade TC will notify the S1 as well as the Service Member (SM) via email within 48 hours of notification. </a:t>
            </a:r>
          </a:p>
          <a:p>
            <a:pPr marL="457200" indent="-457200">
              <a:buFont typeface="+mj-lt"/>
              <a:buAutoNum type="arabicPeriod"/>
            </a:pPr>
            <a:r>
              <a:rPr lang="en-US" sz="2000" b="0" dirty="0"/>
              <a:t>Projected “No Later Than” separation date established by PDA is 90 days from initial notification to Fort Meade TC.  SMs may elect on the Commander’s Counseling form to separate prior to the 90 days. </a:t>
            </a:r>
          </a:p>
          <a:p>
            <a:pPr marL="457200" indent="-457200">
              <a:buFont typeface="+mj-lt"/>
              <a:buAutoNum type="arabicPeriod"/>
            </a:pPr>
            <a:r>
              <a:rPr lang="en-US" sz="2000" b="0" dirty="0"/>
              <a:t>SMs are authorized to request an extension of the “No Later Than Date” to exhaust accrued leave or for extenuating circumstances. Extension requests must be processed through the PEBLO and submitted to the PDA. </a:t>
            </a:r>
          </a:p>
          <a:p>
            <a:pPr marL="457200" indent="-457200">
              <a:buFont typeface="+mj-lt"/>
              <a:buAutoNum type="arabicPeriod"/>
            </a:pPr>
            <a:r>
              <a:rPr lang="en-US" sz="2000" b="0" dirty="0"/>
              <a:t>S1/SM must submit the documents listed on the disability separations checklist to TC within 3 business days from initial notification. </a:t>
            </a:r>
          </a:p>
          <a:p>
            <a:endParaRPr lang="en-US" sz="2000" b="0" dirty="0"/>
          </a:p>
          <a:p>
            <a:pPr marL="0" indent="0">
              <a:buNone/>
            </a:pPr>
            <a:endParaRPr lang="en-US" sz="2000" b="0" dirty="0"/>
          </a:p>
        </p:txBody>
      </p:sp>
    </p:spTree>
    <p:extLst>
      <p:ext uri="{BB962C8B-B14F-4D97-AF65-F5344CB8AC3E}">
        <p14:creationId xmlns:p14="http://schemas.microsoft.com/office/powerpoint/2010/main" val="196783157"/>
      </p:ext>
    </p:extLst>
  </p:cSld>
  <p:clrMapOvr>
    <a:masterClrMapping/>
  </p:clrMapOvr>
</p:sld>
</file>

<file path=ppt/theme/theme1.xml><?xml version="1.0" encoding="utf-8"?>
<a:theme xmlns:a="http://schemas.openxmlformats.org/drawingml/2006/main" name="4_MSC Theme">
  <a:themeElements>
    <a:clrScheme name="AMC Branding">
      <a:dk1>
        <a:sysClr val="windowText" lastClr="000000"/>
      </a:dk1>
      <a:lt1>
        <a:sysClr val="window" lastClr="FFFFFF"/>
      </a:lt1>
      <a:dk2>
        <a:srgbClr val="525349"/>
      </a:dk2>
      <a:lt2>
        <a:srgbClr val="7F7F73"/>
      </a:lt2>
      <a:accent1>
        <a:srgbClr val="B8B09C"/>
      </a:accent1>
      <a:accent2>
        <a:srgbClr val="DE1F27"/>
      </a:accent2>
      <a:accent3>
        <a:srgbClr val="214292"/>
      </a:accent3>
      <a:accent4>
        <a:srgbClr val="FFC425"/>
      </a:accent4>
      <a:accent5>
        <a:srgbClr val="F26522"/>
      </a:accent5>
      <a:accent6>
        <a:srgbClr val="70AD47"/>
      </a:accent6>
      <a:hlink>
        <a:srgbClr val="0563C1"/>
      </a:hlink>
      <a:folHlink>
        <a:srgbClr val="7F3F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209</Words>
  <Application>Microsoft Office PowerPoint</Application>
  <PresentationFormat>Widescreen</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4_MSC Theme</vt:lpstr>
      <vt:lpstr>DISABILITY SEPARATIONS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DISCHARGE</dc:title>
  <dc:creator>Pouncy, Karon T CIV USARMY USAG (USA)</dc:creator>
  <cp:lastModifiedBy>Pouncy, Karon T CIV USARMY USAG (USA)</cp:lastModifiedBy>
  <cp:revision>3</cp:revision>
  <dcterms:created xsi:type="dcterms:W3CDTF">2024-03-07T20:04:33Z</dcterms:created>
  <dcterms:modified xsi:type="dcterms:W3CDTF">2024-03-07T20:56:45Z</dcterms:modified>
</cp:coreProperties>
</file>