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89" r:id="rId6"/>
    <p:sldId id="257" r:id="rId7"/>
    <p:sldId id="258" r:id="rId8"/>
    <p:sldId id="279" r:id="rId9"/>
    <p:sldId id="280" r:id="rId10"/>
    <p:sldId id="281" r:id="rId11"/>
    <p:sldId id="282" r:id="rId12"/>
    <p:sldId id="272" r:id="rId13"/>
    <p:sldId id="285" r:id="rId14"/>
    <p:sldId id="283" r:id="rId15"/>
    <p:sldId id="284" r:id="rId16"/>
    <p:sldId id="271" r:id="rId17"/>
    <p:sldId id="286" r:id="rId18"/>
    <p:sldId id="287" r:id="rId19"/>
    <p:sldId id="288" r:id="rId2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BE985-7427-4661-A103-750590303496}" v="1" dt="2024-11-13T21:17:18.4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60"/>
  </p:normalViewPr>
  <p:slideViewPr>
    <p:cSldViewPr>
      <p:cViewPr varScale="1">
        <p:scale>
          <a:sx n="102" d="100"/>
          <a:sy n="102" d="100"/>
        </p:scale>
        <p:origin x="180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C3EFF9B-506A-48B6-B57B-53CD2FD56485}" type="datetimeFigureOut">
              <a:rPr lang="en-US" smtClean="0"/>
              <a:t>11/13/2024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F6AC887-B23A-4A39-B218-A817B83F8B00}" type="slidenum">
              <a:rPr lang="en-US" smtClean="0"/>
              <a:t>‹#›</a:t>
            </a:fld>
            <a:endParaRPr lang="en-US"/>
          </a:p>
        </p:txBody>
      </p:sp>
    </p:spTree>
    <p:extLst>
      <p:ext uri="{BB962C8B-B14F-4D97-AF65-F5344CB8AC3E}">
        <p14:creationId xmlns:p14="http://schemas.microsoft.com/office/powerpoint/2010/main" val="428173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Verbiage from Federal Regulation/ Federal Law</a:t>
            </a:r>
          </a:p>
          <a:p>
            <a:endParaRPr lang="en-US" dirty="0"/>
          </a:p>
        </p:txBody>
      </p:sp>
      <p:sp>
        <p:nvSpPr>
          <p:cNvPr id="4" name="Slide Number Placeholder 3"/>
          <p:cNvSpPr>
            <a:spLocks noGrp="1"/>
          </p:cNvSpPr>
          <p:nvPr>
            <p:ph type="sldNum" sz="quarter" idx="5"/>
          </p:nvPr>
        </p:nvSpPr>
        <p:spPr/>
        <p:txBody>
          <a:bodyPr/>
          <a:lstStyle/>
          <a:p>
            <a:fld id="{DF6AC887-B23A-4A39-B218-A817B83F8B00}" type="slidenum">
              <a:rPr lang="en-US" smtClean="0"/>
              <a:t>5</a:t>
            </a:fld>
            <a:endParaRPr lang="en-US"/>
          </a:p>
        </p:txBody>
      </p:sp>
    </p:spTree>
    <p:extLst>
      <p:ext uri="{BB962C8B-B14F-4D97-AF65-F5344CB8AC3E}">
        <p14:creationId xmlns:p14="http://schemas.microsoft.com/office/powerpoint/2010/main" val="67595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11/13/2024</a:t>
            </a:fld>
            <a:endParaRPr lang="en-US"/>
          </a:p>
        </p:txBody>
      </p:sp>
      <p:sp>
        <p:nvSpPr>
          <p:cNvPr id="6" name="Holder 6"/>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endParaRPr spc="-25" dirty="0"/>
          </a:p>
          <a:p>
            <a:pPr marL="20320" algn="ctr">
              <a:lnSpc>
                <a:spcPts val="880"/>
              </a:lnSpc>
            </a:pPr>
            <a:fld id="{81D60167-4931-47E6-BA6A-407CBD079E47}" type="slidenum">
              <a:rPr sz="800" spc="-25" dirty="0"/>
              <a:t>‹#›</a:t>
            </a:fld>
            <a:endParaRPr sz="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11/13/2024</a:t>
            </a:fld>
            <a:endParaRPr lang="en-US"/>
          </a:p>
        </p:txBody>
      </p:sp>
      <p:sp>
        <p:nvSpPr>
          <p:cNvPr id="6" name="Holder 6"/>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endParaRPr spc="-25" dirty="0"/>
          </a:p>
          <a:p>
            <a:pPr marL="20320" algn="ctr">
              <a:lnSpc>
                <a:spcPts val="880"/>
              </a:lnSpc>
            </a:pPr>
            <a:fld id="{81D60167-4931-47E6-BA6A-407CBD079E47}" type="slidenum">
              <a:rPr sz="800" spc="-25" dirty="0"/>
              <a:t>‹#›</a:t>
            </a:fld>
            <a:endParaRPr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11/13/2024</a:t>
            </a:fld>
            <a:endParaRPr lang="en-US"/>
          </a:p>
        </p:txBody>
      </p:sp>
      <p:sp>
        <p:nvSpPr>
          <p:cNvPr id="7" name="Holder 7"/>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endParaRPr spc="-25" dirty="0"/>
          </a:p>
          <a:p>
            <a:pPr marL="20320" algn="ctr">
              <a:lnSpc>
                <a:spcPts val="880"/>
              </a:lnSpc>
            </a:pPr>
            <a:fld id="{81D60167-4931-47E6-BA6A-407CBD079E47}" type="slidenum">
              <a:rPr sz="800" spc="-25" dirty="0"/>
              <a:t>‹#›</a:t>
            </a:fld>
            <a:endParaRPr sz="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11/13/2024</a:t>
            </a:fld>
            <a:endParaRPr lang="en-US"/>
          </a:p>
        </p:txBody>
      </p:sp>
      <p:sp>
        <p:nvSpPr>
          <p:cNvPr id="5" name="Holder 5"/>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endParaRPr spc="-25" dirty="0"/>
          </a:p>
          <a:p>
            <a:pPr marL="20320" algn="ctr">
              <a:lnSpc>
                <a:spcPts val="880"/>
              </a:lnSpc>
            </a:pPr>
            <a:fld id="{81D60167-4931-47E6-BA6A-407CBD079E47}" type="slidenum">
              <a:rPr sz="800" spc="-25" dirty="0"/>
              <a:t>‹#›</a:t>
            </a:fld>
            <a:endParaRPr sz="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211F1F"/>
          </a:solidFill>
        </p:spPr>
        <p:txBody>
          <a:bodyPr wrap="square" lIns="0" tIns="0" rIns="0" bIns="0" rtlCol="0"/>
          <a:lstStyle/>
          <a:p>
            <a:endParaRPr/>
          </a:p>
        </p:txBody>
      </p:sp>
      <p:sp>
        <p:nvSpPr>
          <p:cNvPr id="17" name="bg object 17"/>
          <p:cNvSpPr/>
          <p:nvPr/>
        </p:nvSpPr>
        <p:spPr>
          <a:xfrm>
            <a:off x="8382" y="5772150"/>
            <a:ext cx="7498080" cy="17145"/>
          </a:xfrm>
          <a:custGeom>
            <a:avLst/>
            <a:gdLst/>
            <a:ahLst/>
            <a:cxnLst/>
            <a:rect l="l" t="t" r="r" b="b"/>
            <a:pathLst>
              <a:path w="7498080" h="17145">
                <a:moveTo>
                  <a:pt x="0" y="0"/>
                </a:moveTo>
                <a:lnTo>
                  <a:pt x="7498080" y="16802"/>
                </a:lnTo>
              </a:path>
            </a:pathLst>
          </a:custGeom>
          <a:ln w="28575">
            <a:solidFill>
              <a:srgbClr val="FFCC01"/>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11/13/2024</a:t>
            </a:fld>
            <a:endParaRPr lang="en-US"/>
          </a:p>
        </p:txBody>
      </p:sp>
      <p:sp>
        <p:nvSpPr>
          <p:cNvPr id="4" name="Holder 4"/>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endParaRPr spc="-25" dirty="0"/>
          </a:p>
          <a:p>
            <a:pPr marL="20320" algn="ctr">
              <a:lnSpc>
                <a:spcPts val="880"/>
              </a:lnSpc>
            </a:pPr>
            <a:fld id="{81D60167-4931-47E6-BA6A-407CBD079E47}" type="slidenum">
              <a:rPr sz="800" spc="-25" dirty="0"/>
              <a:t>‹#›</a:t>
            </a:fld>
            <a:endParaRPr sz="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6085331"/>
          </a:xfrm>
          <a:prstGeom prst="rect">
            <a:avLst/>
          </a:prstGeom>
        </p:spPr>
      </p:pic>
      <p:pic>
        <p:nvPicPr>
          <p:cNvPr id="17" name="bg object 17"/>
          <p:cNvPicPr/>
          <p:nvPr/>
        </p:nvPicPr>
        <p:blipFill>
          <a:blip r:embed="rId8" cstate="print"/>
          <a:stretch>
            <a:fillRect/>
          </a:stretch>
        </p:blipFill>
        <p:spPr>
          <a:xfrm>
            <a:off x="0" y="0"/>
            <a:ext cx="2255519" cy="800099"/>
          </a:xfrm>
          <a:prstGeom prst="rect">
            <a:avLst/>
          </a:prstGeom>
        </p:spPr>
      </p:pic>
      <p:sp>
        <p:nvSpPr>
          <p:cNvPr id="18" name="bg object 18"/>
          <p:cNvSpPr/>
          <p:nvPr/>
        </p:nvSpPr>
        <p:spPr>
          <a:xfrm>
            <a:off x="0" y="6071615"/>
            <a:ext cx="9144000" cy="774700"/>
          </a:xfrm>
          <a:custGeom>
            <a:avLst/>
            <a:gdLst/>
            <a:ahLst/>
            <a:cxnLst/>
            <a:rect l="l" t="t" r="r" b="b"/>
            <a:pathLst>
              <a:path w="9144000" h="774700">
                <a:moveTo>
                  <a:pt x="9144000" y="204749"/>
                </a:moveTo>
                <a:lnTo>
                  <a:pt x="0" y="204749"/>
                </a:lnTo>
                <a:lnTo>
                  <a:pt x="0" y="774192"/>
                </a:lnTo>
                <a:lnTo>
                  <a:pt x="9144000" y="774192"/>
                </a:lnTo>
                <a:lnTo>
                  <a:pt x="9144000" y="204749"/>
                </a:lnTo>
                <a:close/>
              </a:path>
              <a:path w="9144000" h="774700">
                <a:moveTo>
                  <a:pt x="9144000" y="0"/>
                </a:moveTo>
                <a:lnTo>
                  <a:pt x="0" y="0"/>
                </a:lnTo>
                <a:lnTo>
                  <a:pt x="0" y="151130"/>
                </a:lnTo>
                <a:lnTo>
                  <a:pt x="9144000" y="151130"/>
                </a:lnTo>
                <a:lnTo>
                  <a:pt x="9144000" y="0"/>
                </a:lnTo>
                <a:close/>
              </a:path>
            </a:pathLst>
          </a:custGeom>
          <a:solidFill>
            <a:srgbClr val="211F1F"/>
          </a:solidFill>
        </p:spPr>
        <p:txBody>
          <a:bodyPr wrap="square" lIns="0" tIns="0" rIns="0" bIns="0" rtlCol="0"/>
          <a:lstStyle/>
          <a:p>
            <a:endParaRPr/>
          </a:p>
        </p:txBody>
      </p:sp>
      <p:sp>
        <p:nvSpPr>
          <p:cNvPr id="19" name="bg object 19"/>
          <p:cNvSpPr/>
          <p:nvPr/>
        </p:nvSpPr>
        <p:spPr>
          <a:xfrm>
            <a:off x="0" y="6071615"/>
            <a:ext cx="9144000" cy="774700"/>
          </a:xfrm>
          <a:custGeom>
            <a:avLst/>
            <a:gdLst/>
            <a:ahLst/>
            <a:cxnLst/>
            <a:rect l="l" t="t" r="r" b="b"/>
            <a:pathLst>
              <a:path w="9144000" h="774700">
                <a:moveTo>
                  <a:pt x="0" y="0"/>
                </a:moveTo>
                <a:lnTo>
                  <a:pt x="9144000" y="0"/>
                </a:lnTo>
                <a:lnTo>
                  <a:pt x="9144000" y="774192"/>
                </a:lnTo>
                <a:lnTo>
                  <a:pt x="0" y="774192"/>
                </a:lnTo>
              </a:path>
            </a:pathLst>
          </a:custGeom>
          <a:ln w="12700">
            <a:solidFill>
              <a:srgbClr val="000000"/>
            </a:solidFill>
          </a:ln>
        </p:spPr>
        <p:txBody>
          <a:bodyPr wrap="square" lIns="0" tIns="0" rIns="0" bIns="0" rtlCol="0"/>
          <a:lstStyle/>
          <a:p>
            <a:endParaRPr/>
          </a:p>
        </p:txBody>
      </p:sp>
      <p:sp>
        <p:nvSpPr>
          <p:cNvPr id="20" name="bg object 20"/>
          <p:cNvSpPr/>
          <p:nvPr/>
        </p:nvSpPr>
        <p:spPr>
          <a:xfrm>
            <a:off x="0" y="6102871"/>
            <a:ext cx="9144000" cy="3810"/>
          </a:xfrm>
          <a:custGeom>
            <a:avLst/>
            <a:gdLst/>
            <a:ahLst/>
            <a:cxnLst/>
            <a:rect l="l" t="t" r="r" b="b"/>
            <a:pathLst>
              <a:path w="9144000" h="3810">
                <a:moveTo>
                  <a:pt x="0" y="3328"/>
                </a:moveTo>
                <a:lnTo>
                  <a:pt x="9144000" y="0"/>
                </a:lnTo>
              </a:path>
            </a:pathLst>
          </a:custGeom>
          <a:ln w="28575">
            <a:solidFill>
              <a:srgbClr val="FFCC01"/>
            </a:solidFill>
          </a:ln>
        </p:spPr>
        <p:txBody>
          <a:bodyPr wrap="square" lIns="0" tIns="0" rIns="0" bIns="0" rtlCol="0"/>
          <a:lstStyle/>
          <a:p>
            <a:endParaRPr/>
          </a:p>
        </p:txBody>
      </p:sp>
      <p:sp>
        <p:nvSpPr>
          <p:cNvPr id="2" name="Holder 2"/>
          <p:cNvSpPr>
            <a:spLocks noGrp="1"/>
          </p:cNvSpPr>
          <p:nvPr>
            <p:ph type="title"/>
          </p:nvPr>
        </p:nvSpPr>
        <p:spPr>
          <a:xfrm>
            <a:off x="5053959" y="71982"/>
            <a:ext cx="3942715" cy="51371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06307" y="1059034"/>
            <a:ext cx="8101965" cy="1640839"/>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11/13/2024</a:t>
            </a:fld>
            <a:endParaRPr lang="en-US"/>
          </a:p>
        </p:txBody>
      </p:sp>
      <p:sp>
        <p:nvSpPr>
          <p:cNvPr id="6" name="Holder 6"/>
          <p:cNvSpPr>
            <a:spLocks noGrp="1"/>
          </p:cNvSpPr>
          <p:nvPr>
            <p:ph type="sldNum" sz="quarter" idx="7"/>
          </p:nvPr>
        </p:nvSpPr>
        <p:spPr>
          <a:xfrm>
            <a:off x="4429378" y="6556128"/>
            <a:ext cx="265429" cy="269304"/>
          </a:xfrm>
          <a:prstGeom prst="rect">
            <a:avLst/>
          </a:prstGeom>
        </p:spPr>
        <p:txBody>
          <a:bodyPr wrap="square" lIns="0" tIns="0" rIns="0" bIns="0">
            <a:spAutoFit/>
          </a:bodyPr>
          <a:lstStyle>
            <a:lvl1pPr>
              <a:defRPr sz="1100" b="1" i="0">
                <a:solidFill>
                  <a:schemeClr val="bg1"/>
                </a:solidFill>
                <a:latin typeface="Arial"/>
                <a:cs typeface="Arial"/>
              </a:defRPr>
            </a:lvl1pPr>
          </a:lstStyle>
          <a:p>
            <a:pPr algn="ctr">
              <a:lnSpc>
                <a:spcPts val="1240"/>
              </a:lnSpc>
            </a:pPr>
            <a:endParaRPr spc="-25" dirty="0"/>
          </a:p>
          <a:p>
            <a:pPr marL="20320" algn="ctr">
              <a:lnSpc>
                <a:spcPts val="880"/>
              </a:lnSpc>
            </a:pPr>
            <a:fld id="{81D60167-4931-47E6-BA6A-407CBD079E47}" type="slidenum">
              <a:rPr sz="800" spc="-25" dirty="0"/>
              <a:t>‹#›</a:t>
            </a:fld>
            <a:endParaRPr sz="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meade.corviaspm.com/"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5108" y="5610235"/>
            <a:ext cx="1769745" cy="177800"/>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Arial"/>
                <a:cs typeface="Arial"/>
              </a:rPr>
              <a:t>WE</a:t>
            </a:r>
            <a:r>
              <a:rPr sz="1000" b="1" spc="-40" dirty="0">
                <a:solidFill>
                  <a:srgbClr val="FFFFFF"/>
                </a:solidFill>
                <a:latin typeface="Arial"/>
                <a:cs typeface="Arial"/>
              </a:rPr>
              <a:t> </a:t>
            </a:r>
            <a:r>
              <a:rPr sz="1000" b="1" dirty="0">
                <a:solidFill>
                  <a:srgbClr val="FFFFFF"/>
                </a:solidFill>
                <a:latin typeface="Arial"/>
                <a:cs typeface="Arial"/>
              </a:rPr>
              <a:t>ARE</a:t>
            </a:r>
            <a:r>
              <a:rPr sz="1000" b="1" spc="10" dirty="0">
                <a:solidFill>
                  <a:srgbClr val="FFFFFF"/>
                </a:solidFill>
                <a:latin typeface="Arial"/>
                <a:cs typeface="Arial"/>
              </a:rPr>
              <a:t> </a:t>
            </a:r>
            <a:r>
              <a:rPr sz="1000" b="1" dirty="0">
                <a:solidFill>
                  <a:srgbClr val="FFFFFF"/>
                </a:solidFill>
                <a:latin typeface="Arial"/>
                <a:cs typeface="Arial"/>
              </a:rPr>
              <a:t>THE</a:t>
            </a:r>
            <a:r>
              <a:rPr sz="1000" b="1" spc="-35" dirty="0">
                <a:solidFill>
                  <a:srgbClr val="FFFFFF"/>
                </a:solidFill>
                <a:latin typeface="Arial"/>
                <a:cs typeface="Arial"/>
              </a:rPr>
              <a:t> </a:t>
            </a:r>
            <a:r>
              <a:rPr sz="1000" b="1" dirty="0">
                <a:solidFill>
                  <a:srgbClr val="FFFFFF"/>
                </a:solidFill>
                <a:latin typeface="Arial"/>
                <a:cs typeface="Arial"/>
              </a:rPr>
              <a:t>ARMY’S</a:t>
            </a:r>
            <a:r>
              <a:rPr sz="1000" b="1" spc="-10" dirty="0">
                <a:solidFill>
                  <a:srgbClr val="FFFFFF"/>
                </a:solidFill>
                <a:latin typeface="Arial"/>
                <a:cs typeface="Arial"/>
              </a:rPr>
              <a:t> </a:t>
            </a:r>
            <a:r>
              <a:rPr sz="1000" b="1" spc="-20" dirty="0">
                <a:solidFill>
                  <a:srgbClr val="FFFFFF"/>
                </a:solidFill>
                <a:latin typeface="Arial"/>
                <a:cs typeface="Arial"/>
              </a:rPr>
              <a:t>HOME</a:t>
            </a:r>
            <a:endParaRPr sz="1000">
              <a:latin typeface="Arial"/>
              <a:cs typeface="Arial"/>
            </a:endParaRPr>
          </a:p>
        </p:txBody>
      </p:sp>
      <p:pic>
        <p:nvPicPr>
          <p:cNvPr id="3" name="object 3"/>
          <p:cNvPicPr/>
          <p:nvPr/>
        </p:nvPicPr>
        <p:blipFill>
          <a:blip r:embed="rId2" cstate="print"/>
          <a:stretch>
            <a:fillRect/>
          </a:stretch>
        </p:blipFill>
        <p:spPr>
          <a:xfrm>
            <a:off x="8147304" y="5260847"/>
            <a:ext cx="914399" cy="861047"/>
          </a:xfrm>
          <a:prstGeom prst="rect">
            <a:avLst/>
          </a:prstGeom>
        </p:spPr>
      </p:pic>
      <p:grpSp>
        <p:nvGrpSpPr>
          <p:cNvPr id="4" name="object 4"/>
          <p:cNvGrpSpPr/>
          <p:nvPr/>
        </p:nvGrpSpPr>
        <p:grpSpPr>
          <a:xfrm>
            <a:off x="-5905" y="0"/>
            <a:ext cx="9095105" cy="6096000"/>
            <a:chOff x="-5905" y="0"/>
            <a:chExt cx="9095105" cy="6096000"/>
          </a:xfrm>
        </p:grpSpPr>
        <p:sp>
          <p:nvSpPr>
            <p:cNvPr id="5" name="object 5"/>
            <p:cNvSpPr/>
            <p:nvPr/>
          </p:nvSpPr>
          <p:spPr>
            <a:xfrm>
              <a:off x="8381" y="5578602"/>
              <a:ext cx="7406640" cy="17145"/>
            </a:xfrm>
            <a:custGeom>
              <a:avLst/>
              <a:gdLst/>
              <a:ahLst/>
              <a:cxnLst/>
              <a:rect l="l" t="t" r="r" b="b"/>
              <a:pathLst>
                <a:path w="7406640" h="17145">
                  <a:moveTo>
                    <a:pt x="0" y="0"/>
                  </a:moveTo>
                  <a:lnTo>
                    <a:pt x="7406640" y="16802"/>
                  </a:lnTo>
                </a:path>
              </a:pathLst>
            </a:custGeom>
            <a:ln w="28575">
              <a:solidFill>
                <a:srgbClr val="FFCC01"/>
              </a:solidFill>
            </a:ln>
          </p:spPr>
          <p:txBody>
            <a:bodyPr wrap="square" lIns="0" tIns="0" rIns="0" bIns="0" rtlCol="0"/>
            <a:lstStyle/>
            <a:p>
              <a:endParaRPr/>
            </a:p>
          </p:txBody>
        </p:sp>
        <p:pic>
          <p:nvPicPr>
            <p:cNvPr id="6" name="object 6"/>
            <p:cNvPicPr/>
            <p:nvPr/>
          </p:nvPicPr>
          <p:blipFill>
            <a:blip r:embed="rId3" cstate="print"/>
            <a:stretch>
              <a:fillRect/>
            </a:stretch>
          </p:blipFill>
          <p:spPr>
            <a:xfrm>
              <a:off x="7386828" y="5273039"/>
              <a:ext cx="701039" cy="822959"/>
            </a:xfrm>
            <a:prstGeom prst="rect">
              <a:avLst/>
            </a:prstGeom>
          </p:spPr>
        </p:pic>
        <p:pic>
          <p:nvPicPr>
            <p:cNvPr id="7" name="object 7"/>
            <p:cNvPicPr/>
            <p:nvPr/>
          </p:nvPicPr>
          <p:blipFill>
            <a:blip r:embed="rId4" cstate="print"/>
            <a:stretch>
              <a:fillRect/>
            </a:stretch>
          </p:blipFill>
          <p:spPr>
            <a:xfrm>
              <a:off x="36575" y="864108"/>
              <a:ext cx="5367527" cy="3325367"/>
            </a:xfrm>
            <a:prstGeom prst="rect">
              <a:avLst/>
            </a:prstGeom>
          </p:spPr>
        </p:pic>
        <p:pic>
          <p:nvPicPr>
            <p:cNvPr id="8" name="object 8"/>
            <p:cNvPicPr/>
            <p:nvPr/>
          </p:nvPicPr>
          <p:blipFill>
            <a:blip r:embed="rId5" cstate="print"/>
            <a:stretch>
              <a:fillRect/>
            </a:stretch>
          </p:blipFill>
          <p:spPr>
            <a:xfrm>
              <a:off x="5099303" y="2503931"/>
              <a:ext cx="3989831" cy="2660903"/>
            </a:xfrm>
            <a:prstGeom prst="rect">
              <a:avLst/>
            </a:prstGeom>
          </p:spPr>
        </p:pic>
        <p:pic>
          <p:nvPicPr>
            <p:cNvPr id="9" name="object 9"/>
            <p:cNvPicPr/>
            <p:nvPr/>
          </p:nvPicPr>
          <p:blipFill>
            <a:blip r:embed="rId6" cstate="print"/>
            <a:stretch>
              <a:fillRect/>
            </a:stretch>
          </p:blipFill>
          <p:spPr>
            <a:xfrm>
              <a:off x="4227576" y="585216"/>
              <a:ext cx="3317747" cy="2141219"/>
            </a:xfrm>
            <a:prstGeom prst="rect">
              <a:avLst/>
            </a:prstGeom>
          </p:spPr>
        </p:pic>
        <p:pic>
          <p:nvPicPr>
            <p:cNvPr id="10" name="object 10"/>
            <p:cNvPicPr/>
            <p:nvPr/>
          </p:nvPicPr>
          <p:blipFill>
            <a:blip r:embed="rId7" cstate="print"/>
            <a:stretch>
              <a:fillRect/>
            </a:stretch>
          </p:blipFill>
          <p:spPr>
            <a:xfrm>
              <a:off x="6327647" y="1434083"/>
              <a:ext cx="2627375" cy="1958339"/>
            </a:xfrm>
            <a:prstGeom prst="rect">
              <a:avLst/>
            </a:prstGeom>
          </p:spPr>
        </p:pic>
        <p:pic>
          <p:nvPicPr>
            <p:cNvPr id="11" name="object 11"/>
            <p:cNvPicPr/>
            <p:nvPr/>
          </p:nvPicPr>
          <p:blipFill>
            <a:blip r:embed="rId8" cstate="print"/>
            <a:stretch>
              <a:fillRect/>
            </a:stretch>
          </p:blipFill>
          <p:spPr>
            <a:xfrm>
              <a:off x="0" y="0"/>
              <a:ext cx="3148583" cy="1080515"/>
            </a:xfrm>
            <a:prstGeom prst="rect">
              <a:avLst/>
            </a:prstGeom>
          </p:spPr>
        </p:pic>
        <p:pic>
          <p:nvPicPr>
            <p:cNvPr id="12" name="object 12"/>
            <p:cNvPicPr/>
            <p:nvPr/>
          </p:nvPicPr>
          <p:blipFill>
            <a:blip r:embed="rId9" cstate="print"/>
            <a:stretch>
              <a:fillRect/>
            </a:stretch>
          </p:blipFill>
          <p:spPr>
            <a:xfrm>
              <a:off x="2804159" y="5554979"/>
              <a:ext cx="783335" cy="315467"/>
            </a:xfrm>
            <a:prstGeom prst="rect">
              <a:avLst/>
            </a:prstGeom>
          </p:spPr>
        </p:pic>
        <p:pic>
          <p:nvPicPr>
            <p:cNvPr id="13" name="object 13"/>
            <p:cNvPicPr/>
            <p:nvPr/>
          </p:nvPicPr>
          <p:blipFill>
            <a:blip r:embed="rId10" cstate="print"/>
            <a:stretch>
              <a:fillRect/>
            </a:stretch>
          </p:blipFill>
          <p:spPr>
            <a:xfrm>
              <a:off x="2857500" y="5570220"/>
              <a:ext cx="671979" cy="208787"/>
            </a:xfrm>
            <a:prstGeom prst="rect">
              <a:avLst/>
            </a:prstGeom>
          </p:spPr>
        </p:pic>
        <p:pic>
          <p:nvPicPr>
            <p:cNvPr id="14" name="object 14"/>
            <p:cNvPicPr/>
            <p:nvPr/>
          </p:nvPicPr>
          <p:blipFill>
            <a:blip r:embed="rId9" cstate="print"/>
            <a:stretch>
              <a:fillRect/>
            </a:stretch>
          </p:blipFill>
          <p:spPr>
            <a:xfrm>
              <a:off x="5556504" y="5554979"/>
              <a:ext cx="783335" cy="315467"/>
            </a:xfrm>
            <a:prstGeom prst="rect">
              <a:avLst/>
            </a:prstGeom>
          </p:spPr>
        </p:pic>
        <p:pic>
          <p:nvPicPr>
            <p:cNvPr id="15" name="object 15"/>
            <p:cNvPicPr/>
            <p:nvPr/>
          </p:nvPicPr>
          <p:blipFill>
            <a:blip r:embed="rId10" cstate="print"/>
            <a:stretch>
              <a:fillRect/>
            </a:stretch>
          </p:blipFill>
          <p:spPr>
            <a:xfrm>
              <a:off x="5609844" y="5570220"/>
              <a:ext cx="671969" cy="208787"/>
            </a:xfrm>
            <a:prstGeom prst="rect">
              <a:avLst/>
            </a:prstGeom>
          </p:spPr>
        </p:pic>
        <p:pic>
          <p:nvPicPr>
            <p:cNvPr id="16" name="object 16"/>
            <p:cNvPicPr/>
            <p:nvPr/>
          </p:nvPicPr>
          <p:blipFill>
            <a:blip r:embed="rId11" cstate="print"/>
            <a:stretch>
              <a:fillRect/>
            </a:stretch>
          </p:blipFill>
          <p:spPr>
            <a:xfrm>
              <a:off x="0" y="4195571"/>
              <a:ext cx="6982967" cy="982979"/>
            </a:xfrm>
            <a:prstGeom prst="rect">
              <a:avLst/>
            </a:prstGeom>
          </p:spPr>
        </p:pic>
        <p:pic>
          <p:nvPicPr>
            <p:cNvPr id="17" name="object 17"/>
            <p:cNvPicPr/>
            <p:nvPr/>
          </p:nvPicPr>
          <p:blipFill>
            <a:blip r:embed="rId12" cstate="print"/>
            <a:stretch>
              <a:fillRect/>
            </a:stretch>
          </p:blipFill>
          <p:spPr>
            <a:xfrm>
              <a:off x="0" y="4675632"/>
              <a:ext cx="5632703" cy="982979"/>
            </a:xfrm>
            <a:prstGeom prst="rect">
              <a:avLst/>
            </a:prstGeom>
          </p:spPr>
        </p:pic>
      </p:grpSp>
      <p:sp>
        <p:nvSpPr>
          <p:cNvPr id="18" name="object 18"/>
          <p:cNvSpPr txBox="1"/>
          <p:nvPr/>
        </p:nvSpPr>
        <p:spPr>
          <a:xfrm>
            <a:off x="137214" y="4296552"/>
            <a:ext cx="6407150" cy="1039494"/>
          </a:xfrm>
          <a:prstGeom prst="rect">
            <a:avLst/>
          </a:prstGeom>
        </p:spPr>
        <p:txBody>
          <a:bodyPr vert="horz" wrap="square" lIns="0" tIns="73660" rIns="0" bIns="0" rtlCol="0">
            <a:spAutoFit/>
          </a:bodyPr>
          <a:lstStyle/>
          <a:p>
            <a:pPr marL="12700" marR="5080">
              <a:lnSpc>
                <a:spcPts val="3779"/>
              </a:lnSpc>
              <a:spcBef>
                <a:spcPts val="580"/>
              </a:spcBef>
            </a:pPr>
            <a:r>
              <a:rPr sz="3500" dirty="0">
                <a:solidFill>
                  <a:srgbClr val="FFFFFF"/>
                </a:solidFill>
                <a:latin typeface="Arial Black"/>
                <a:cs typeface="Arial Black"/>
              </a:rPr>
              <a:t>Army</a:t>
            </a:r>
            <a:r>
              <a:rPr sz="3500" spc="10" dirty="0">
                <a:solidFill>
                  <a:srgbClr val="FFFFFF"/>
                </a:solidFill>
                <a:latin typeface="Arial Black"/>
                <a:cs typeface="Arial Black"/>
              </a:rPr>
              <a:t> </a:t>
            </a:r>
            <a:r>
              <a:rPr sz="3500" dirty="0">
                <a:solidFill>
                  <a:srgbClr val="FFFFFF"/>
                </a:solidFill>
                <a:latin typeface="Arial Black"/>
                <a:cs typeface="Arial Black"/>
              </a:rPr>
              <a:t>Housing</a:t>
            </a:r>
            <a:r>
              <a:rPr sz="3500" spc="30" dirty="0">
                <a:solidFill>
                  <a:srgbClr val="FFFFFF"/>
                </a:solidFill>
                <a:latin typeface="Arial Black"/>
                <a:cs typeface="Arial Black"/>
              </a:rPr>
              <a:t> </a:t>
            </a:r>
            <a:r>
              <a:rPr sz="3500" dirty="0">
                <a:solidFill>
                  <a:srgbClr val="FFFFFF"/>
                </a:solidFill>
                <a:latin typeface="Arial Black"/>
                <a:cs typeface="Arial Black"/>
              </a:rPr>
              <a:t>Office</a:t>
            </a:r>
            <a:r>
              <a:rPr sz="3500" spc="30" dirty="0">
                <a:solidFill>
                  <a:srgbClr val="FFFFFF"/>
                </a:solidFill>
                <a:latin typeface="Arial Black"/>
                <a:cs typeface="Arial Black"/>
              </a:rPr>
              <a:t> </a:t>
            </a:r>
            <a:r>
              <a:rPr sz="3500" spc="-10" dirty="0">
                <a:solidFill>
                  <a:srgbClr val="FFFFFF"/>
                </a:solidFill>
                <a:latin typeface="Arial Black"/>
                <a:cs typeface="Arial Black"/>
              </a:rPr>
              <a:t>Plain </a:t>
            </a:r>
            <a:r>
              <a:rPr sz="3500" dirty="0">
                <a:solidFill>
                  <a:srgbClr val="FFFFFF"/>
                </a:solidFill>
                <a:latin typeface="Arial Black"/>
                <a:cs typeface="Arial Black"/>
              </a:rPr>
              <a:t>Language</a:t>
            </a:r>
            <a:r>
              <a:rPr sz="3500" spc="-90" dirty="0">
                <a:solidFill>
                  <a:srgbClr val="FFFFFF"/>
                </a:solidFill>
                <a:latin typeface="Arial Black"/>
                <a:cs typeface="Arial Black"/>
              </a:rPr>
              <a:t> </a:t>
            </a:r>
            <a:r>
              <a:rPr sz="3500" dirty="0">
                <a:solidFill>
                  <a:srgbClr val="FFFFFF"/>
                </a:solidFill>
                <a:latin typeface="Arial Black"/>
                <a:cs typeface="Arial Black"/>
              </a:rPr>
              <a:t>Brief</a:t>
            </a:r>
            <a:r>
              <a:rPr sz="3500" spc="105" dirty="0">
                <a:solidFill>
                  <a:srgbClr val="FFFFFF"/>
                </a:solidFill>
                <a:latin typeface="Arial Black"/>
                <a:cs typeface="Arial Black"/>
              </a:rPr>
              <a:t> </a:t>
            </a:r>
            <a:r>
              <a:rPr sz="3500" spc="-10" dirty="0">
                <a:solidFill>
                  <a:srgbClr val="FFFFFF"/>
                </a:solidFill>
                <a:latin typeface="Arial Black"/>
                <a:cs typeface="Arial Black"/>
              </a:rPr>
              <a:t>(PLB)</a:t>
            </a:r>
            <a:endParaRPr sz="3500">
              <a:latin typeface="Arial Black"/>
              <a:cs typeface="Arial Black"/>
            </a:endParaRPr>
          </a:p>
        </p:txBody>
      </p:sp>
      <p:sp>
        <p:nvSpPr>
          <p:cNvPr id="19" name="object 19"/>
          <p:cNvSpPr txBox="1"/>
          <p:nvPr/>
        </p:nvSpPr>
        <p:spPr>
          <a:xfrm>
            <a:off x="7494175" y="6223792"/>
            <a:ext cx="1609725" cy="570865"/>
          </a:xfrm>
          <a:prstGeom prst="rect">
            <a:avLst/>
          </a:prstGeom>
        </p:spPr>
        <p:txBody>
          <a:bodyPr vert="horz" wrap="square" lIns="0" tIns="5715" rIns="0" bIns="0" rtlCol="0">
            <a:spAutoFit/>
          </a:bodyPr>
          <a:lstStyle/>
          <a:p>
            <a:pPr marL="658495" marR="5080" indent="-76200" algn="just">
              <a:lnSpc>
                <a:spcPct val="105700"/>
              </a:lnSpc>
              <a:spcBef>
                <a:spcPts val="45"/>
              </a:spcBef>
            </a:pPr>
            <a:r>
              <a:rPr sz="700" spc="-10" dirty="0">
                <a:solidFill>
                  <a:srgbClr val="FFFFFF"/>
                </a:solidFill>
                <a:latin typeface="Arial"/>
                <a:cs typeface="Arial"/>
              </a:rPr>
              <a:t>Controlled</a:t>
            </a:r>
            <a:r>
              <a:rPr sz="700" spc="-15" dirty="0">
                <a:solidFill>
                  <a:srgbClr val="FFFFFF"/>
                </a:solidFill>
                <a:latin typeface="Arial"/>
                <a:cs typeface="Arial"/>
              </a:rPr>
              <a:t> </a:t>
            </a:r>
            <a:r>
              <a:rPr sz="700" dirty="0">
                <a:solidFill>
                  <a:srgbClr val="FFFFFF"/>
                </a:solidFill>
                <a:latin typeface="Arial"/>
                <a:cs typeface="Arial"/>
              </a:rPr>
              <a:t>by:</a:t>
            </a:r>
            <a:r>
              <a:rPr sz="700" spc="40" dirty="0">
                <a:solidFill>
                  <a:srgbClr val="FFFFFF"/>
                </a:solidFill>
                <a:latin typeface="Arial"/>
                <a:cs typeface="Arial"/>
              </a:rPr>
              <a:t> </a:t>
            </a:r>
            <a:r>
              <a:rPr sz="700" dirty="0">
                <a:solidFill>
                  <a:srgbClr val="FFFFFF"/>
                </a:solidFill>
                <a:latin typeface="Arial"/>
                <a:cs typeface="Arial"/>
              </a:rPr>
              <a:t>HQ</a:t>
            </a:r>
            <a:r>
              <a:rPr sz="700" spc="-25" dirty="0">
                <a:solidFill>
                  <a:srgbClr val="FFFFFF"/>
                </a:solidFill>
                <a:latin typeface="Arial"/>
                <a:cs typeface="Arial"/>
              </a:rPr>
              <a:t> </a:t>
            </a:r>
            <a:r>
              <a:rPr sz="700" spc="-35" dirty="0">
                <a:solidFill>
                  <a:srgbClr val="FFFFFF"/>
                </a:solidFill>
                <a:latin typeface="Arial"/>
                <a:cs typeface="Arial"/>
              </a:rPr>
              <a:t>IMCOM</a:t>
            </a:r>
            <a:r>
              <a:rPr sz="700" spc="500" dirty="0">
                <a:solidFill>
                  <a:srgbClr val="FFFFFF"/>
                </a:solidFill>
                <a:latin typeface="Arial"/>
                <a:cs typeface="Arial"/>
              </a:rPr>
              <a:t> </a:t>
            </a:r>
            <a:r>
              <a:rPr sz="700" spc="-10" dirty="0">
                <a:solidFill>
                  <a:srgbClr val="FFFFFF"/>
                </a:solidFill>
                <a:latin typeface="Arial"/>
                <a:cs typeface="Arial"/>
              </a:rPr>
              <a:t>Controlled</a:t>
            </a:r>
            <a:r>
              <a:rPr sz="700" spc="-5" dirty="0">
                <a:solidFill>
                  <a:srgbClr val="FFFFFF"/>
                </a:solidFill>
                <a:latin typeface="Arial"/>
                <a:cs typeface="Arial"/>
              </a:rPr>
              <a:t> </a:t>
            </a:r>
            <a:r>
              <a:rPr sz="700" dirty="0">
                <a:solidFill>
                  <a:srgbClr val="FFFFFF"/>
                </a:solidFill>
                <a:latin typeface="Arial"/>
                <a:cs typeface="Arial"/>
              </a:rPr>
              <a:t>by:</a:t>
            </a:r>
            <a:r>
              <a:rPr sz="700" spc="50" dirty="0">
                <a:solidFill>
                  <a:srgbClr val="FFFFFF"/>
                </a:solidFill>
                <a:latin typeface="Arial"/>
                <a:cs typeface="Arial"/>
              </a:rPr>
              <a:t> </a:t>
            </a:r>
            <a:r>
              <a:rPr sz="700" spc="-30" dirty="0">
                <a:solidFill>
                  <a:srgbClr val="FFFFFF"/>
                </a:solidFill>
                <a:latin typeface="Arial"/>
                <a:cs typeface="Arial"/>
              </a:rPr>
              <a:t>AMIM-</a:t>
            </a:r>
            <a:r>
              <a:rPr sz="700" spc="-25" dirty="0">
                <a:solidFill>
                  <a:srgbClr val="FFFFFF"/>
                </a:solidFill>
                <a:latin typeface="Arial"/>
                <a:cs typeface="Arial"/>
              </a:rPr>
              <a:t>G3</a:t>
            </a:r>
            <a:r>
              <a:rPr sz="700" spc="500" dirty="0">
                <a:solidFill>
                  <a:srgbClr val="FFFFFF"/>
                </a:solidFill>
                <a:latin typeface="Arial"/>
                <a:cs typeface="Arial"/>
              </a:rPr>
              <a:t> </a:t>
            </a:r>
            <a:r>
              <a:rPr sz="700" spc="-50" dirty="0">
                <a:solidFill>
                  <a:srgbClr val="FFFFFF"/>
                </a:solidFill>
                <a:latin typeface="Arial"/>
                <a:cs typeface="Arial"/>
              </a:rPr>
              <a:t> </a:t>
            </a:r>
            <a:r>
              <a:rPr sz="700" dirty="0">
                <a:solidFill>
                  <a:srgbClr val="FFFFFF"/>
                </a:solidFill>
                <a:latin typeface="Arial"/>
                <a:cs typeface="Arial"/>
              </a:rPr>
              <a:t>Category:</a:t>
            </a:r>
            <a:r>
              <a:rPr sz="700" spc="-20" dirty="0">
                <a:solidFill>
                  <a:srgbClr val="FFFFFF"/>
                </a:solidFill>
                <a:latin typeface="Arial"/>
                <a:cs typeface="Arial"/>
              </a:rPr>
              <a:t> </a:t>
            </a:r>
            <a:r>
              <a:rPr sz="700" spc="-10" dirty="0">
                <a:solidFill>
                  <a:srgbClr val="FFFFFF"/>
                </a:solidFill>
                <a:latin typeface="Arial"/>
                <a:cs typeface="Arial"/>
              </a:rPr>
              <a:t>OPSEC</a:t>
            </a:r>
            <a:endParaRPr sz="700" dirty="0">
              <a:latin typeface="Arial"/>
              <a:cs typeface="Arial"/>
            </a:endParaRPr>
          </a:p>
          <a:p>
            <a:pPr marL="262255" marR="8890" indent="-250190">
              <a:lnSpc>
                <a:spcPct val="100000"/>
              </a:lnSpc>
            </a:pPr>
            <a:r>
              <a:rPr sz="700" dirty="0">
                <a:solidFill>
                  <a:srgbClr val="FFFFFF"/>
                </a:solidFill>
                <a:latin typeface="Arial"/>
                <a:cs typeface="Arial"/>
              </a:rPr>
              <a:t>Limited</a:t>
            </a:r>
            <a:r>
              <a:rPr sz="700" spc="-5" dirty="0">
                <a:solidFill>
                  <a:srgbClr val="FFFFFF"/>
                </a:solidFill>
                <a:latin typeface="Arial"/>
                <a:cs typeface="Arial"/>
              </a:rPr>
              <a:t> </a:t>
            </a:r>
            <a:r>
              <a:rPr sz="700" spc="-20" dirty="0">
                <a:solidFill>
                  <a:srgbClr val="FFFFFF"/>
                </a:solidFill>
                <a:latin typeface="Arial"/>
                <a:cs typeface="Arial"/>
              </a:rPr>
              <a:t>Dissemination</a:t>
            </a:r>
            <a:r>
              <a:rPr sz="700" spc="5" dirty="0">
                <a:solidFill>
                  <a:srgbClr val="FFFFFF"/>
                </a:solidFill>
                <a:latin typeface="Arial"/>
                <a:cs typeface="Arial"/>
              </a:rPr>
              <a:t> </a:t>
            </a:r>
            <a:r>
              <a:rPr sz="700" dirty="0">
                <a:solidFill>
                  <a:srgbClr val="FFFFFF"/>
                </a:solidFill>
                <a:latin typeface="Arial"/>
                <a:cs typeface="Arial"/>
              </a:rPr>
              <a:t>Control:</a:t>
            </a:r>
            <a:r>
              <a:rPr sz="700" spc="45" dirty="0">
                <a:solidFill>
                  <a:srgbClr val="FFFFFF"/>
                </a:solidFill>
                <a:latin typeface="Arial"/>
                <a:cs typeface="Arial"/>
              </a:rPr>
              <a:t> </a:t>
            </a:r>
            <a:r>
              <a:rPr sz="700" dirty="0">
                <a:solidFill>
                  <a:srgbClr val="FFFFFF"/>
                </a:solidFill>
                <a:latin typeface="Arial"/>
                <a:cs typeface="Arial"/>
              </a:rPr>
              <a:t>DL</a:t>
            </a:r>
            <a:r>
              <a:rPr sz="700" spc="-20" dirty="0">
                <a:solidFill>
                  <a:srgbClr val="FFFFFF"/>
                </a:solidFill>
                <a:latin typeface="Arial"/>
                <a:cs typeface="Arial"/>
              </a:rPr>
              <a:t> ONLY</a:t>
            </a:r>
            <a:r>
              <a:rPr sz="700" spc="500" dirty="0">
                <a:solidFill>
                  <a:srgbClr val="FFFFFF"/>
                </a:solidFill>
                <a:latin typeface="Arial"/>
                <a:cs typeface="Arial"/>
              </a:rPr>
              <a:t> </a:t>
            </a:r>
            <a:r>
              <a:rPr sz="700" dirty="0">
                <a:solidFill>
                  <a:srgbClr val="FFFFFF"/>
                </a:solidFill>
                <a:latin typeface="Arial"/>
                <a:cs typeface="Arial"/>
              </a:rPr>
              <a:t>POC:</a:t>
            </a:r>
            <a:r>
              <a:rPr sz="700" spc="-30" dirty="0">
                <a:solidFill>
                  <a:srgbClr val="FFFFFF"/>
                </a:solidFill>
                <a:latin typeface="Arial"/>
                <a:cs typeface="Arial"/>
              </a:rPr>
              <a:t> </a:t>
            </a:r>
            <a:r>
              <a:rPr sz="700" spc="-40" dirty="0">
                <a:solidFill>
                  <a:srgbClr val="FFFFFF"/>
                </a:solidFill>
                <a:latin typeface="Arial"/>
                <a:cs typeface="Arial"/>
              </a:rPr>
              <a:t>Name/e-</a:t>
            </a:r>
            <a:r>
              <a:rPr sz="700" spc="-10" dirty="0">
                <a:solidFill>
                  <a:srgbClr val="FFFFFF"/>
                </a:solidFill>
                <a:latin typeface="Arial"/>
                <a:cs typeface="Arial"/>
              </a:rPr>
              <a:t>mail/Phone</a:t>
            </a:r>
            <a:r>
              <a:rPr sz="700" spc="15" dirty="0">
                <a:solidFill>
                  <a:srgbClr val="FFFFFF"/>
                </a:solidFill>
                <a:latin typeface="Arial"/>
                <a:cs typeface="Arial"/>
              </a:rPr>
              <a:t> </a:t>
            </a:r>
            <a:r>
              <a:rPr sz="700" spc="-10" dirty="0">
                <a:solidFill>
                  <a:srgbClr val="FFFFFF"/>
                </a:solidFill>
                <a:latin typeface="Arial"/>
                <a:cs typeface="Arial"/>
              </a:rPr>
              <a:t>Number</a:t>
            </a:r>
            <a:endParaRPr sz="700" dirty="0">
              <a:latin typeface="Arial"/>
              <a:cs typeface="Arial"/>
            </a:endParaRPr>
          </a:p>
        </p:txBody>
      </p:sp>
      <p:sp>
        <p:nvSpPr>
          <p:cNvPr id="20" name="object 20"/>
          <p:cNvSpPr txBox="1"/>
          <p:nvPr/>
        </p:nvSpPr>
        <p:spPr>
          <a:xfrm>
            <a:off x="86090" y="6480716"/>
            <a:ext cx="1551940" cy="319405"/>
          </a:xfrm>
          <a:prstGeom prst="rect">
            <a:avLst/>
          </a:prstGeom>
        </p:spPr>
        <p:txBody>
          <a:bodyPr vert="horz" wrap="square" lIns="0" tIns="37465" rIns="0" bIns="0" rtlCol="0">
            <a:spAutoFit/>
          </a:bodyPr>
          <a:lstStyle/>
          <a:p>
            <a:pPr marL="13335">
              <a:lnSpc>
                <a:spcPct val="100000"/>
              </a:lnSpc>
              <a:spcBef>
                <a:spcPts val="295"/>
              </a:spcBef>
            </a:pPr>
            <a:r>
              <a:rPr sz="800" b="1" dirty="0">
                <a:solidFill>
                  <a:srgbClr val="FFFFFF"/>
                </a:solidFill>
                <a:latin typeface="Arial"/>
                <a:cs typeface="Arial"/>
              </a:rPr>
              <a:t>As</a:t>
            </a:r>
            <a:r>
              <a:rPr sz="800" b="1" spc="10" dirty="0">
                <a:solidFill>
                  <a:srgbClr val="FFFFFF"/>
                </a:solidFill>
                <a:latin typeface="Arial"/>
                <a:cs typeface="Arial"/>
              </a:rPr>
              <a:t> </a:t>
            </a:r>
            <a:r>
              <a:rPr sz="800" b="1" dirty="0">
                <a:solidFill>
                  <a:srgbClr val="FFFFFF"/>
                </a:solidFill>
                <a:latin typeface="Arial"/>
                <a:cs typeface="Arial"/>
              </a:rPr>
              <a:t>of:</a:t>
            </a:r>
            <a:r>
              <a:rPr sz="800" b="1" spc="-30" dirty="0">
                <a:solidFill>
                  <a:srgbClr val="FFFFFF"/>
                </a:solidFill>
                <a:latin typeface="Arial"/>
                <a:cs typeface="Arial"/>
              </a:rPr>
              <a:t> </a:t>
            </a:r>
            <a:r>
              <a:rPr lang="en-US" sz="800" b="1" spc="-30" dirty="0">
                <a:solidFill>
                  <a:srgbClr val="FFFFFF"/>
                </a:solidFill>
                <a:latin typeface="Arial"/>
                <a:cs typeface="Arial"/>
              </a:rPr>
              <a:t>AUG 2024</a:t>
            </a:r>
            <a:endParaRPr sz="800" dirty="0">
              <a:latin typeface="Arial"/>
              <a:cs typeface="Arial"/>
            </a:endParaRPr>
          </a:p>
          <a:p>
            <a:pPr marL="12700">
              <a:lnSpc>
                <a:spcPct val="100000"/>
              </a:lnSpc>
              <a:spcBef>
                <a:spcPts val="195"/>
              </a:spcBef>
            </a:pPr>
            <a:r>
              <a:rPr sz="800" b="1" dirty="0">
                <a:solidFill>
                  <a:srgbClr val="FFFFFF"/>
                </a:solidFill>
                <a:latin typeface="Arial"/>
                <a:cs typeface="Arial"/>
              </a:rPr>
              <a:t>Plain</a:t>
            </a:r>
            <a:r>
              <a:rPr sz="800" b="1" spc="-30" dirty="0">
                <a:solidFill>
                  <a:srgbClr val="FFFFFF"/>
                </a:solidFill>
                <a:latin typeface="Arial"/>
                <a:cs typeface="Arial"/>
              </a:rPr>
              <a:t> </a:t>
            </a:r>
            <a:r>
              <a:rPr sz="800" b="1" dirty="0">
                <a:solidFill>
                  <a:srgbClr val="FFFFFF"/>
                </a:solidFill>
                <a:latin typeface="Arial"/>
                <a:cs typeface="Arial"/>
              </a:rPr>
              <a:t>Language</a:t>
            </a:r>
            <a:r>
              <a:rPr sz="800" b="1" spc="-15" dirty="0">
                <a:solidFill>
                  <a:srgbClr val="FFFFFF"/>
                </a:solidFill>
                <a:latin typeface="Arial"/>
                <a:cs typeface="Arial"/>
              </a:rPr>
              <a:t> </a:t>
            </a:r>
            <a:r>
              <a:rPr sz="800" b="1" dirty="0">
                <a:solidFill>
                  <a:srgbClr val="FFFFFF"/>
                </a:solidFill>
                <a:latin typeface="Arial"/>
                <a:cs typeface="Arial"/>
              </a:rPr>
              <a:t>Brief_</a:t>
            </a:r>
            <a:r>
              <a:rPr sz="800" b="1" spc="-20" dirty="0">
                <a:solidFill>
                  <a:srgbClr val="FFFFFF"/>
                </a:solidFill>
                <a:latin typeface="Arial"/>
                <a:cs typeface="Arial"/>
              </a:rPr>
              <a:t> </a:t>
            </a:r>
            <a:r>
              <a:rPr sz="800" b="1" spc="-10" dirty="0">
                <a:solidFill>
                  <a:srgbClr val="FFFFFF"/>
                </a:solidFill>
                <a:latin typeface="Arial"/>
                <a:cs typeface="Arial"/>
              </a:rPr>
              <a:t>Version</a:t>
            </a:r>
            <a:r>
              <a:rPr sz="800" b="1" spc="-15" dirty="0">
                <a:solidFill>
                  <a:srgbClr val="FFFFFF"/>
                </a:solidFill>
                <a:latin typeface="Arial"/>
                <a:cs typeface="Arial"/>
              </a:rPr>
              <a:t> </a:t>
            </a:r>
            <a:r>
              <a:rPr sz="800" b="1" spc="-50" dirty="0">
                <a:solidFill>
                  <a:srgbClr val="FFFFFF"/>
                </a:solidFill>
                <a:latin typeface="Arial"/>
                <a:cs typeface="Arial"/>
              </a:rPr>
              <a:t>I</a:t>
            </a:r>
            <a:endParaRPr sz="800" dirty="0">
              <a:latin typeface="Arial"/>
              <a:cs typeface="Arial"/>
            </a:endParaRPr>
          </a:p>
        </p:txBody>
      </p:sp>
      <p:pic>
        <p:nvPicPr>
          <p:cNvPr id="21" name="object 21"/>
          <p:cNvPicPr/>
          <p:nvPr/>
        </p:nvPicPr>
        <p:blipFill>
          <a:blip r:embed="rId13" cstate="print"/>
          <a:stretch>
            <a:fillRect/>
          </a:stretch>
        </p:blipFill>
        <p:spPr>
          <a:xfrm>
            <a:off x="3971544" y="6297167"/>
            <a:ext cx="1226819" cy="303275"/>
          </a:xfrm>
          <a:prstGeom prst="rect">
            <a:avLst/>
          </a:prstGeom>
        </p:spPr>
      </p:pic>
      <p:sp>
        <p:nvSpPr>
          <p:cNvPr id="22" name="object 22"/>
          <p:cNvSpPr txBox="1"/>
          <p:nvPr/>
        </p:nvSpPr>
        <p:spPr>
          <a:xfrm>
            <a:off x="2743200" y="6331530"/>
            <a:ext cx="3236501" cy="319959"/>
          </a:xfrm>
          <a:prstGeom prst="rect">
            <a:avLst/>
          </a:prstGeom>
        </p:spPr>
        <p:txBody>
          <a:bodyPr vert="horz" wrap="square" lIns="0" tIns="12065" rIns="0" bIns="0" rtlCol="0">
            <a:spAutoFit/>
          </a:bodyPr>
          <a:lstStyle/>
          <a:p>
            <a:pPr marL="880744" algn="l">
              <a:lnSpc>
                <a:spcPct val="100000"/>
              </a:lnSpc>
              <a:spcBef>
                <a:spcPts val="95"/>
              </a:spcBef>
            </a:pPr>
            <a:r>
              <a:rPr sz="1000" b="1" spc="-10" dirty="0">
                <a:solidFill>
                  <a:srgbClr val="FFFFFF"/>
                </a:solidFill>
                <a:latin typeface="Arial"/>
                <a:cs typeface="Arial"/>
              </a:rPr>
              <a:t>Installation</a:t>
            </a:r>
            <a:r>
              <a:rPr sz="1000" b="1" spc="35" dirty="0">
                <a:solidFill>
                  <a:srgbClr val="FFFFFF"/>
                </a:solidFill>
                <a:latin typeface="Arial"/>
                <a:cs typeface="Arial"/>
              </a:rPr>
              <a:t> </a:t>
            </a:r>
            <a:r>
              <a:rPr lang="en-US" sz="1000" b="1" spc="-20" dirty="0">
                <a:solidFill>
                  <a:srgbClr val="FFFFFF"/>
                </a:solidFill>
                <a:latin typeface="Arial"/>
                <a:cs typeface="Arial"/>
              </a:rPr>
              <a:t>Fort George G. Meade</a:t>
            </a:r>
            <a:endParaRPr sz="1000" dirty="0">
              <a:latin typeface="Arial"/>
              <a:cs typeface="Arial"/>
            </a:endParaRPr>
          </a:p>
          <a:p>
            <a:pPr marL="12700" algn="ctr">
              <a:lnSpc>
                <a:spcPct val="100000"/>
              </a:lnSpc>
            </a:pPr>
            <a:r>
              <a:rPr sz="1000" b="1" dirty="0">
                <a:solidFill>
                  <a:srgbClr val="FFFFFF"/>
                </a:solidFill>
                <a:latin typeface="Arial"/>
                <a:cs typeface="Arial"/>
              </a:rPr>
              <a:t>U.S.</a:t>
            </a:r>
            <a:r>
              <a:rPr sz="1000" b="1" spc="-25" dirty="0">
                <a:solidFill>
                  <a:srgbClr val="FFFFFF"/>
                </a:solidFill>
                <a:latin typeface="Arial"/>
                <a:cs typeface="Arial"/>
              </a:rPr>
              <a:t> </a:t>
            </a:r>
            <a:r>
              <a:rPr sz="1000" b="1" dirty="0">
                <a:solidFill>
                  <a:srgbClr val="FFFFFF"/>
                </a:solidFill>
                <a:latin typeface="Arial"/>
                <a:cs typeface="Arial"/>
              </a:rPr>
              <a:t>Army</a:t>
            </a:r>
            <a:r>
              <a:rPr sz="1000" b="1" spc="20" dirty="0">
                <a:solidFill>
                  <a:srgbClr val="FFFFFF"/>
                </a:solidFill>
                <a:latin typeface="Arial"/>
                <a:cs typeface="Arial"/>
              </a:rPr>
              <a:t> </a:t>
            </a:r>
            <a:r>
              <a:rPr sz="1000" b="1" spc="-10" dirty="0">
                <a:solidFill>
                  <a:srgbClr val="FFFFFF"/>
                </a:solidFill>
                <a:latin typeface="Arial"/>
                <a:cs typeface="Arial"/>
              </a:rPr>
              <a:t>Installation</a:t>
            </a:r>
            <a:r>
              <a:rPr sz="1000" b="1" spc="-30" dirty="0">
                <a:solidFill>
                  <a:srgbClr val="FFFFFF"/>
                </a:solidFill>
                <a:latin typeface="Arial"/>
                <a:cs typeface="Arial"/>
              </a:rPr>
              <a:t> </a:t>
            </a:r>
            <a:r>
              <a:rPr sz="1000" b="1" dirty="0">
                <a:solidFill>
                  <a:srgbClr val="FFFFFF"/>
                </a:solidFill>
                <a:latin typeface="Arial"/>
                <a:cs typeface="Arial"/>
              </a:rPr>
              <a:t>Management</a:t>
            </a:r>
            <a:r>
              <a:rPr sz="1000" b="1" spc="-25" dirty="0">
                <a:solidFill>
                  <a:srgbClr val="FFFFFF"/>
                </a:solidFill>
                <a:latin typeface="Arial"/>
                <a:cs typeface="Arial"/>
              </a:rPr>
              <a:t> </a:t>
            </a:r>
            <a:r>
              <a:rPr sz="1000" b="1" spc="-10" dirty="0">
                <a:solidFill>
                  <a:srgbClr val="FFFFFF"/>
                </a:solidFill>
                <a:latin typeface="Arial"/>
                <a:cs typeface="Arial"/>
              </a:rPr>
              <a:t>Command</a:t>
            </a:r>
            <a:endParaRPr sz="1000" dirty="0">
              <a:latin typeface="Arial"/>
              <a:cs typeface="Arial"/>
            </a:endParaRPr>
          </a:p>
        </p:txBody>
      </p:sp>
      <p:pic>
        <p:nvPicPr>
          <p:cNvPr id="25" name="Picture 24" descr="A logo for a housing company&#10;&#10;Description automatically generated">
            <a:extLst>
              <a:ext uri="{FF2B5EF4-FFF2-40B4-BE49-F238E27FC236}">
                <a16:creationId xmlns:a16="http://schemas.microsoft.com/office/drawing/2014/main" id="{6A7ED05D-7118-D805-D781-0BE68C1727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18" y="5355191"/>
            <a:ext cx="862049" cy="86568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10</a:t>
            </a:fld>
            <a:endParaRPr sz="800" dirty="0"/>
          </a:p>
        </p:txBody>
      </p:sp>
      <p:sp>
        <p:nvSpPr>
          <p:cNvPr id="16" name="object 16"/>
          <p:cNvSpPr txBox="1">
            <a:spLocks noGrp="1"/>
          </p:cNvSpPr>
          <p:nvPr>
            <p:ph type="title"/>
          </p:nvPr>
        </p:nvSpPr>
        <p:spPr>
          <a:xfrm>
            <a:off x="4660666" y="37383"/>
            <a:ext cx="4356735" cy="505267"/>
          </a:xfrm>
          <a:prstGeom prst="rect">
            <a:avLst/>
          </a:prstGeom>
        </p:spPr>
        <p:txBody>
          <a:bodyPr vert="horz" wrap="square" lIns="0" tIns="12700" rIns="0" bIns="0" rtlCol="0">
            <a:spAutoFit/>
          </a:bodyPr>
          <a:lstStyle/>
          <a:p>
            <a:pPr marL="12700">
              <a:lnSpc>
                <a:spcPct val="100000"/>
              </a:lnSpc>
              <a:spcBef>
                <a:spcPts val="100"/>
              </a:spcBef>
            </a:pPr>
            <a:r>
              <a:rPr lang="en-US" dirty="0"/>
              <a:t>Types of Service Calls</a:t>
            </a:r>
            <a:endParaRPr lang="en-US" spc="-10" dirty="0"/>
          </a:p>
        </p:txBody>
      </p:sp>
      <p:pic>
        <p:nvPicPr>
          <p:cNvPr id="18" name="Picture 17" descr="A logo for a housing company&#10;&#10;Description automatically generated">
            <a:extLst>
              <a:ext uri="{FF2B5EF4-FFF2-40B4-BE49-F238E27FC236}">
                <a16:creationId xmlns:a16="http://schemas.microsoft.com/office/drawing/2014/main" id="{5ABC118D-D3B4-8021-1D89-CFFF7594AA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20" name="TextBox 19">
            <a:extLst>
              <a:ext uri="{FF2B5EF4-FFF2-40B4-BE49-F238E27FC236}">
                <a16:creationId xmlns:a16="http://schemas.microsoft.com/office/drawing/2014/main" id="{C1C079C4-66B6-3575-9E85-CBD9B8BC75B4}"/>
              </a:ext>
            </a:extLst>
          </p:cNvPr>
          <p:cNvSpPr txBox="1"/>
          <p:nvPr/>
        </p:nvSpPr>
        <p:spPr>
          <a:xfrm>
            <a:off x="558800" y="5462579"/>
            <a:ext cx="237925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*Depending on parts</a:t>
            </a:r>
          </a:p>
        </p:txBody>
      </p:sp>
      <p:graphicFrame>
        <p:nvGraphicFramePr>
          <p:cNvPr id="14" name="Table 13">
            <a:extLst>
              <a:ext uri="{FF2B5EF4-FFF2-40B4-BE49-F238E27FC236}">
                <a16:creationId xmlns:a16="http://schemas.microsoft.com/office/drawing/2014/main" id="{3BB85386-1D7A-5232-A3A3-85CC7B76B8AE}"/>
              </a:ext>
            </a:extLst>
          </p:cNvPr>
          <p:cNvGraphicFramePr>
            <a:graphicFrameLocks noGrp="1"/>
          </p:cNvGraphicFramePr>
          <p:nvPr>
            <p:extLst>
              <p:ext uri="{D42A27DB-BD31-4B8C-83A1-F6EECF244321}">
                <p14:modId xmlns:p14="http://schemas.microsoft.com/office/powerpoint/2010/main" val="84453927"/>
              </p:ext>
            </p:extLst>
          </p:nvPr>
        </p:nvGraphicFramePr>
        <p:xfrm>
          <a:off x="457200" y="1049683"/>
          <a:ext cx="8127765" cy="408766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716819883"/>
                    </a:ext>
                  </a:extLst>
                </a:gridCol>
                <a:gridCol w="2743200">
                  <a:extLst>
                    <a:ext uri="{9D8B030D-6E8A-4147-A177-3AD203B41FA5}">
                      <a16:colId xmlns:a16="http://schemas.microsoft.com/office/drawing/2014/main" val="4176926694"/>
                    </a:ext>
                  </a:extLst>
                </a:gridCol>
                <a:gridCol w="2412765">
                  <a:extLst>
                    <a:ext uri="{9D8B030D-6E8A-4147-A177-3AD203B41FA5}">
                      <a16:colId xmlns:a16="http://schemas.microsoft.com/office/drawing/2014/main" val="1320217830"/>
                    </a:ext>
                  </a:extLst>
                </a:gridCol>
              </a:tblGrid>
              <a:tr h="399580">
                <a:tc>
                  <a:txBody>
                    <a:bodyPr/>
                    <a:lstStyle/>
                    <a:p>
                      <a:r>
                        <a:rPr lang="en-US" sz="1600" dirty="0">
                          <a:latin typeface="Arial" panose="020B0604020202020204" pitchFamily="34" charset="0"/>
                          <a:cs typeface="Arial" panose="020B0604020202020204" pitchFamily="34" charset="0"/>
                        </a:rPr>
                        <a:t>Types of Service Calls</a:t>
                      </a:r>
                    </a:p>
                  </a:txBody>
                  <a:tcPr/>
                </a:tc>
                <a:tc>
                  <a:txBody>
                    <a:bodyPr/>
                    <a:lstStyle/>
                    <a:p>
                      <a:r>
                        <a:rPr lang="en-US" sz="1600" dirty="0">
                          <a:latin typeface="Arial" panose="020B0604020202020204" pitchFamily="34" charset="0"/>
                          <a:cs typeface="Arial" panose="020B0604020202020204" pitchFamily="34" charset="0"/>
                        </a:rPr>
                        <a:t>Examples</a:t>
                      </a:r>
                    </a:p>
                  </a:txBody>
                  <a:tcPr/>
                </a:tc>
                <a:tc>
                  <a:txBody>
                    <a:bodyPr/>
                    <a:lstStyle/>
                    <a:p>
                      <a:r>
                        <a:rPr lang="en-US" sz="1600" dirty="0">
                          <a:latin typeface="Arial" panose="020B0604020202020204" pitchFamily="34" charset="0"/>
                          <a:cs typeface="Arial" panose="020B0604020202020204" pitchFamily="34" charset="0"/>
                        </a:rPr>
                        <a:t>Response Time</a:t>
                      </a:r>
                    </a:p>
                  </a:txBody>
                  <a:tcPr/>
                </a:tc>
                <a:extLst>
                  <a:ext uri="{0D108BD9-81ED-4DB2-BD59-A6C34878D82A}">
                    <a16:rowId xmlns:a16="http://schemas.microsoft.com/office/drawing/2014/main" val="3591084785"/>
                  </a:ext>
                </a:extLst>
              </a:tr>
              <a:tr h="1515353">
                <a:tc>
                  <a:txBody>
                    <a:bodyPr/>
                    <a:lstStyle/>
                    <a:p>
                      <a:r>
                        <a:rPr lang="en-US" sz="1600" dirty="0">
                          <a:latin typeface="Arial" panose="020B0604020202020204" pitchFamily="34" charset="0"/>
                          <a:cs typeface="Arial" panose="020B0604020202020204" pitchFamily="34" charset="0"/>
                        </a:rPr>
                        <a:t>Emergency</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Critical safety, life threatening issues</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Resident with a medical requirement for stable temp levels</a:t>
                      </a:r>
                    </a:p>
                  </a:txBody>
                  <a:tcPr/>
                </a:tc>
                <a:tc>
                  <a:txBody>
                    <a:bodyPr/>
                    <a:lstStyle/>
                    <a:p>
                      <a:r>
                        <a:rPr lang="en-US" sz="1600" dirty="0">
                          <a:latin typeface="Arial" panose="020B0604020202020204" pitchFamily="34" charset="0"/>
                          <a:cs typeface="Arial" panose="020B0604020202020204" pitchFamily="34" charset="0"/>
                        </a:rPr>
                        <a:t>Gas leaks, fire, power outage, sewage back-up, flood, only toilet inoperable</a:t>
                      </a:r>
                    </a:p>
                  </a:txBody>
                  <a:tcPr/>
                </a:tc>
                <a:tc>
                  <a:txBody>
                    <a:bodyPr/>
                    <a:lstStyle/>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Emergency 1-1 hour</a:t>
                      </a:r>
                    </a:p>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Emergency 2-4 hours</a:t>
                      </a:r>
                    </a:p>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Emergency 3-8 hours</a:t>
                      </a:r>
                    </a:p>
                  </a:txBody>
                  <a:tcPr/>
                </a:tc>
                <a:extLst>
                  <a:ext uri="{0D108BD9-81ED-4DB2-BD59-A6C34878D82A}">
                    <a16:rowId xmlns:a16="http://schemas.microsoft.com/office/drawing/2014/main" val="1993473545"/>
                  </a:ext>
                </a:extLst>
              </a:tr>
              <a:tr h="399580">
                <a:tc>
                  <a:txBody>
                    <a:bodyPr/>
                    <a:lstStyle/>
                    <a:p>
                      <a:r>
                        <a:rPr lang="en-US" sz="1600" dirty="0">
                          <a:latin typeface="Arial" panose="020B0604020202020204" pitchFamily="34" charset="0"/>
                          <a:cs typeface="Arial" panose="020B0604020202020204" pitchFamily="34" charset="0"/>
                        </a:rPr>
                        <a:t>Urgent</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Habitability Issue</a:t>
                      </a:r>
                    </a:p>
                  </a:txBody>
                  <a:tcPr/>
                </a:tc>
                <a:tc>
                  <a:txBody>
                    <a:bodyPr/>
                    <a:lstStyle/>
                    <a:p>
                      <a:r>
                        <a:rPr lang="en-US" sz="1600" dirty="0">
                          <a:latin typeface="Arial" panose="020B0604020202020204" pitchFamily="34" charset="0"/>
                          <a:cs typeface="Arial" panose="020B0604020202020204" pitchFamily="34" charset="0"/>
                        </a:rPr>
                        <a:t>Broken window, garage door inoperable, kitchen sink back-up, light-fixtures not working, Refrigerator inoperable</a:t>
                      </a:r>
                    </a:p>
                  </a:txBody>
                  <a:tcPr/>
                </a:tc>
                <a:tc>
                  <a:txBody>
                    <a:bodyPr/>
                    <a:lstStyle/>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2 working days</a:t>
                      </a:r>
                    </a:p>
                  </a:txBody>
                  <a:tcPr/>
                </a:tc>
                <a:extLst>
                  <a:ext uri="{0D108BD9-81ED-4DB2-BD59-A6C34878D82A}">
                    <a16:rowId xmlns:a16="http://schemas.microsoft.com/office/drawing/2014/main" val="2873877148"/>
                  </a:ext>
                </a:extLst>
              </a:tr>
              <a:tr h="399580">
                <a:tc>
                  <a:txBody>
                    <a:bodyPr/>
                    <a:lstStyle/>
                    <a:p>
                      <a:r>
                        <a:rPr lang="en-US" sz="1600" dirty="0">
                          <a:latin typeface="Arial" panose="020B0604020202020204" pitchFamily="34" charset="0"/>
                          <a:cs typeface="Arial" panose="020B0604020202020204" pitchFamily="34" charset="0"/>
                        </a:rPr>
                        <a:t>Routine</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Convenience</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Unit care issues</a:t>
                      </a:r>
                    </a:p>
                  </a:txBody>
                  <a:tcPr/>
                </a:tc>
                <a:tc>
                  <a:txBody>
                    <a:bodyPr/>
                    <a:lstStyle/>
                    <a:p>
                      <a:r>
                        <a:rPr lang="en-US" sz="1600" dirty="0">
                          <a:latin typeface="Arial" panose="020B0604020202020204" pitchFamily="34" charset="0"/>
                          <a:cs typeface="Arial" panose="020B0604020202020204" pitchFamily="34" charset="0"/>
                        </a:rPr>
                        <a:t>Single burner inoperable, repair screens, light bulb replacement</a:t>
                      </a:r>
                    </a:p>
                  </a:txBody>
                  <a:tcPr/>
                </a:tc>
                <a:tc>
                  <a:txBody>
                    <a:bodyPr/>
                    <a:lstStyle/>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3 working days to respond</a:t>
                      </a:r>
                    </a:p>
                  </a:txBody>
                  <a:tcPr/>
                </a:tc>
                <a:extLst>
                  <a:ext uri="{0D108BD9-81ED-4DB2-BD59-A6C34878D82A}">
                    <a16:rowId xmlns:a16="http://schemas.microsoft.com/office/drawing/2014/main" val="2183979398"/>
                  </a:ext>
                </a:extLst>
              </a:tr>
            </a:tbl>
          </a:graphicData>
        </a:graphic>
      </p:graphicFrame>
    </p:spTree>
    <p:extLst>
      <p:ext uri="{BB962C8B-B14F-4D97-AF65-F5344CB8AC3E}">
        <p14:creationId xmlns:p14="http://schemas.microsoft.com/office/powerpoint/2010/main" val="87969838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11</a:t>
            </a:fld>
            <a:endParaRPr sz="800" dirty="0"/>
          </a:p>
        </p:txBody>
      </p:sp>
      <p:sp>
        <p:nvSpPr>
          <p:cNvPr id="15" name="object 15"/>
          <p:cNvSpPr txBox="1">
            <a:spLocks noGrp="1"/>
          </p:cNvSpPr>
          <p:nvPr>
            <p:ph type="title"/>
          </p:nvPr>
        </p:nvSpPr>
        <p:spPr>
          <a:xfrm>
            <a:off x="3429000" y="71982"/>
            <a:ext cx="5569199" cy="505267"/>
          </a:xfrm>
          <a:prstGeom prst="rect">
            <a:avLst/>
          </a:prstGeom>
        </p:spPr>
        <p:txBody>
          <a:bodyPr vert="horz" wrap="square" lIns="0" tIns="12700" rIns="0" bIns="0" rtlCol="0">
            <a:spAutoFit/>
          </a:bodyPr>
          <a:lstStyle/>
          <a:p>
            <a:pPr marL="12700">
              <a:lnSpc>
                <a:spcPct val="100000"/>
              </a:lnSpc>
              <a:spcBef>
                <a:spcPts val="100"/>
              </a:spcBef>
            </a:pPr>
            <a:r>
              <a:rPr lang="en-US" dirty="0"/>
              <a:t>Informal</a:t>
            </a:r>
            <a:r>
              <a:rPr lang="en-US" spc="-75" dirty="0"/>
              <a:t> </a:t>
            </a:r>
            <a:r>
              <a:rPr lang="en-US" dirty="0"/>
              <a:t>Dispute</a:t>
            </a:r>
            <a:r>
              <a:rPr lang="en-US" spc="-85" dirty="0"/>
              <a:t> </a:t>
            </a:r>
            <a:r>
              <a:rPr lang="en-US" spc="-10" dirty="0"/>
              <a:t>Resolution</a:t>
            </a:r>
            <a:endParaRPr spc="-10" dirty="0"/>
          </a:p>
        </p:txBody>
      </p:sp>
      <p:pic>
        <p:nvPicPr>
          <p:cNvPr id="18" name="Picture 17" descr="A logo for a housing company&#10;&#10;Description automatically generated">
            <a:extLst>
              <a:ext uri="{FF2B5EF4-FFF2-40B4-BE49-F238E27FC236}">
                <a16:creationId xmlns:a16="http://schemas.microsoft.com/office/drawing/2014/main" id="{A7073236-44ED-45FD-B5F4-8FA4567FE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6">
            <a:extLst>
              <a:ext uri="{FF2B5EF4-FFF2-40B4-BE49-F238E27FC236}">
                <a16:creationId xmlns:a16="http://schemas.microsoft.com/office/drawing/2014/main" id="{2390CA60-EB6F-5432-99DC-83CC2133F608}"/>
              </a:ext>
            </a:extLst>
          </p:cNvPr>
          <p:cNvSpPr txBox="1"/>
          <p:nvPr/>
        </p:nvSpPr>
        <p:spPr>
          <a:xfrm>
            <a:off x="280497" y="1041925"/>
            <a:ext cx="8605546" cy="3422091"/>
          </a:xfrm>
          <a:prstGeom prst="rect">
            <a:avLst/>
          </a:prstGeom>
        </p:spPr>
        <p:txBody>
          <a:bodyPr vert="horz" wrap="square" lIns="0" tIns="13335" rIns="0" bIns="0" rtlCol="0">
            <a:spAutoFit/>
          </a:bodyPr>
          <a:lstStyle/>
          <a:p>
            <a:pPr marL="123189" marR="241935">
              <a:spcBef>
                <a:spcPts val="894"/>
              </a:spcBef>
              <a:tabLst>
                <a:tab pos="305435" algn="l"/>
              </a:tabLst>
            </a:pPr>
            <a:r>
              <a:rPr lang="en-US" sz="1500" dirty="0">
                <a:latin typeface="Arial" panose="020B0604020202020204" pitchFamily="34" charset="0"/>
                <a:cs typeface="Arial" panose="020B0604020202020204" pitchFamily="34" charset="0"/>
              </a:rPr>
              <a:t>The </a:t>
            </a:r>
            <a:r>
              <a:rPr lang="en-US" sz="1600" b="1" i="1" dirty="0">
                <a:latin typeface="Arial" panose="020B0604020202020204" pitchFamily="34" charset="0"/>
                <a:cs typeface="Arial" panose="020B0604020202020204" pitchFamily="34" charset="0"/>
              </a:rPr>
              <a:t>informal dispute resolution process </a:t>
            </a:r>
            <a:r>
              <a:rPr lang="en-US" sz="1500" dirty="0">
                <a:latin typeface="Arial" panose="020B0604020202020204" pitchFamily="34" charset="0"/>
                <a:cs typeface="Arial" panose="020B0604020202020204" pitchFamily="34" charset="0"/>
              </a:rPr>
              <a:t>is a measured approach intended to resolve disputes at the garrison level that may be used to resolve disputes pertaining to the lease as well as issues that fall outside the specific parameters of the lease document, such as personal property claims.</a:t>
            </a:r>
          </a:p>
          <a:p>
            <a:pPr marL="123189" marR="241935">
              <a:spcBef>
                <a:spcPts val="894"/>
              </a:spcBef>
              <a:tabLst>
                <a:tab pos="305435" algn="l"/>
              </a:tabLst>
            </a:pPr>
            <a:r>
              <a:rPr lang="en-US" sz="1500" dirty="0">
                <a:latin typeface="Arial" panose="020B0604020202020204" pitchFamily="34" charset="0"/>
                <a:cs typeface="Arial" panose="020B0604020202020204" pitchFamily="34" charset="0"/>
              </a:rPr>
              <a:t>The tenant may submit a completed</a:t>
            </a:r>
            <a:r>
              <a:rPr lang="en-US" sz="1500" b="1" i="1"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informal dispute resolution </a:t>
            </a:r>
            <a:r>
              <a:rPr lang="en-US" sz="1500" dirty="0">
                <a:latin typeface="Arial" panose="020B0604020202020204" pitchFamily="34" charset="0"/>
                <a:cs typeface="Arial" panose="020B0604020202020204" pitchFamily="34" charset="0"/>
              </a:rPr>
              <a:t>request form with any documents that support the dispute to the AHO.</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An </a:t>
            </a:r>
            <a:r>
              <a:rPr lang="en-US" sz="1500" b="1" i="1" dirty="0">
                <a:latin typeface="Arial" panose="020B0604020202020204" pitchFamily="34" charset="0"/>
                <a:cs typeface="Arial" panose="020B0604020202020204" pitchFamily="34" charset="0"/>
              </a:rPr>
              <a:t>informal dispute resolution </a:t>
            </a:r>
            <a:r>
              <a:rPr lang="en-US" sz="1500" dirty="0">
                <a:latin typeface="Arial" panose="020B0604020202020204" pitchFamily="34" charset="0"/>
                <a:cs typeface="Arial" panose="020B0604020202020204" pitchFamily="34" charset="0"/>
              </a:rPr>
              <a:t>form is available at the AHO</a:t>
            </a:r>
            <a:endParaRPr lang="en-US" sz="1600" dirty="0">
              <a:latin typeface="Arial" panose="020B0604020202020204" pitchFamily="34" charset="0"/>
              <a:cs typeface="Arial" panose="020B0604020202020204" pitchFamily="34" charset="0"/>
            </a:endParaRP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Tenants may also visit the garrison </a:t>
            </a:r>
            <a:r>
              <a:rPr lang="en-US" sz="1600" b="1" i="1" u="sng" dirty="0">
                <a:latin typeface="Arial" panose="020B0604020202020204" pitchFamily="34" charset="0"/>
                <a:cs typeface="Arial" panose="020B0604020202020204" pitchFamily="34" charset="0"/>
              </a:rPr>
              <a:t>Installation legal office </a:t>
            </a:r>
            <a:r>
              <a:rPr lang="en-US" sz="1500" dirty="0">
                <a:latin typeface="Arial" panose="020B0604020202020204" pitchFamily="34" charset="0"/>
                <a:cs typeface="Arial" panose="020B0604020202020204" pitchFamily="34" charset="0"/>
              </a:rPr>
              <a:t>to seek assistance in completing the </a:t>
            </a:r>
            <a:r>
              <a:rPr lang="en-US" sz="1500" b="1" i="1" dirty="0">
                <a:latin typeface="Arial" panose="020B0604020202020204" pitchFamily="34" charset="0"/>
                <a:cs typeface="Arial" panose="020B0604020202020204" pitchFamily="34" charset="0"/>
              </a:rPr>
              <a:t>informal dispute resolution form</a:t>
            </a:r>
            <a:r>
              <a:rPr lang="en-US" sz="1500" dirty="0">
                <a:latin typeface="Arial" panose="020B0604020202020204" pitchFamily="34" charset="0"/>
                <a:cs typeface="Arial" panose="020B0604020202020204" pitchFamily="34" charset="0"/>
              </a:rPr>
              <a:t>.</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Garrison Commander will serve as the mediator between the property owner and tenant in an effort to resolve the dispute at the local level, normally within 10 business days.</a:t>
            </a:r>
          </a:p>
          <a:p>
            <a:pPr marL="123189" marR="241935">
              <a:spcBef>
                <a:spcPts val="894"/>
              </a:spcBef>
              <a:tabLst>
                <a:tab pos="305435" algn="l"/>
              </a:tabLst>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15846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12</a:t>
            </a:fld>
            <a:endParaRPr sz="800" dirty="0"/>
          </a:p>
        </p:txBody>
      </p:sp>
      <p:sp>
        <p:nvSpPr>
          <p:cNvPr id="15" name="object 15"/>
          <p:cNvSpPr txBox="1">
            <a:spLocks noGrp="1"/>
          </p:cNvSpPr>
          <p:nvPr>
            <p:ph type="title"/>
          </p:nvPr>
        </p:nvSpPr>
        <p:spPr>
          <a:xfrm>
            <a:off x="3823715" y="71982"/>
            <a:ext cx="5174483" cy="505267"/>
          </a:xfrm>
          <a:prstGeom prst="rect">
            <a:avLst/>
          </a:prstGeom>
        </p:spPr>
        <p:txBody>
          <a:bodyPr vert="horz" wrap="square" lIns="0" tIns="12700" rIns="0" bIns="0" rtlCol="0">
            <a:spAutoFit/>
          </a:bodyPr>
          <a:lstStyle/>
          <a:p>
            <a:pPr marL="12700">
              <a:lnSpc>
                <a:spcPct val="100000"/>
              </a:lnSpc>
              <a:spcBef>
                <a:spcPts val="100"/>
              </a:spcBef>
            </a:pPr>
            <a:r>
              <a:rPr lang="en-US" dirty="0"/>
              <a:t>Formal</a:t>
            </a:r>
            <a:r>
              <a:rPr lang="en-US" spc="-75" dirty="0"/>
              <a:t> </a:t>
            </a:r>
            <a:r>
              <a:rPr lang="en-US" dirty="0"/>
              <a:t>Dispute</a:t>
            </a:r>
            <a:r>
              <a:rPr lang="en-US" spc="-70" dirty="0"/>
              <a:t> </a:t>
            </a:r>
            <a:r>
              <a:rPr lang="en-US" spc="-10" dirty="0"/>
              <a:t>Resolution</a:t>
            </a:r>
            <a:endParaRPr spc="-10" dirty="0"/>
          </a:p>
        </p:txBody>
      </p:sp>
      <p:pic>
        <p:nvPicPr>
          <p:cNvPr id="18" name="Picture 17" descr="A logo for a housing company&#10;&#10;Description automatically generated">
            <a:extLst>
              <a:ext uri="{FF2B5EF4-FFF2-40B4-BE49-F238E27FC236}">
                <a16:creationId xmlns:a16="http://schemas.microsoft.com/office/drawing/2014/main" id="{8BC2B6BE-ED16-16A2-A168-022F09CA1C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6">
            <a:extLst>
              <a:ext uri="{FF2B5EF4-FFF2-40B4-BE49-F238E27FC236}">
                <a16:creationId xmlns:a16="http://schemas.microsoft.com/office/drawing/2014/main" id="{9F6E55B5-47D1-E387-6E5E-9B16C58049CA}"/>
              </a:ext>
            </a:extLst>
          </p:cNvPr>
          <p:cNvSpPr txBox="1"/>
          <p:nvPr/>
        </p:nvSpPr>
        <p:spPr>
          <a:xfrm>
            <a:off x="228600" y="660205"/>
            <a:ext cx="8769597" cy="4976362"/>
          </a:xfrm>
          <a:prstGeom prst="rect">
            <a:avLst/>
          </a:prstGeom>
        </p:spPr>
        <p:txBody>
          <a:bodyPr vert="horz" wrap="square" lIns="0" tIns="13335" rIns="0" bIns="0" rtlCol="0">
            <a:spAutoFit/>
          </a:bodyPr>
          <a:lstStyle/>
          <a:p>
            <a:pPr marL="123189" marR="241935">
              <a:spcBef>
                <a:spcPts val="894"/>
              </a:spcBef>
              <a:tabLst>
                <a:tab pos="305435" algn="l"/>
              </a:tabLst>
            </a:pPr>
            <a:r>
              <a:rPr lang="en-US" sz="1500" dirty="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formal dispute resolution process </a:t>
            </a:r>
            <a:r>
              <a:rPr lang="en-US" sz="1500" dirty="0">
                <a:latin typeface="Arial" panose="020B0604020202020204" pitchFamily="34" charset="0"/>
                <a:cs typeface="Arial" panose="020B0604020202020204" pitchFamily="34" charset="0"/>
              </a:rPr>
              <a:t>allows eligible tenants to obtain prompt and fair resolution of housing disputes concerning rights and responsibilities set forth in the lease that could not be resolved through the informal dispute process.</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A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form is available at the AHO</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tenant may submit a completed </a:t>
            </a:r>
            <a:r>
              <a:rPr lang="en-US" sz="1500" b="1" i="1" u="sng"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request form with any documents that support the dispute to the AHO. Tenants may also visit the Installation legal office to seek assistance in completing the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form.</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may include a home inspection. If the tenant fails to grant access to the premises for inspection the formal dispute resolution process shall terminate, and no decision will be rendered. </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Commanding General, HQ IMCOM, is the Deciding Authority and will generally render a decision within 30 days, but not later than 60 days.</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Tenants may request “rent segregation” for up to 60 days while the dispute is being reviewed.</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eligibility is limited to military members, their spouse or other eligible individual who qualifies as a “tenant” as defined in 10 USC Section 2871. </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Tenants may seek legal advice or dispute resolution through any remedy available by law, except that Tenant and Owner shall not pursue such remedy available in law while a formal dispute resolution under this process is pending.</a:t>
            </a:r>
          </a:p>
        </p:txBody>
      </p:sp>
    </p:spTree>
    <p:extLst>
      <p:ext uri="{BB962C8B-B14F-4D97-AF65-F5344CB8AC3E}">
        <p14:creationId xmlns:p14="http://schemas.microsoft.com/office/powerpoint/2010/main" val="181545983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13</a:t>
            </a:fld>
            <a:endParaRPr sz="800" dirty="0"/>
          </a:p>
        </p:txBody>
      </p:sp>
      <p:sp>
        <p:nvSpPr>
          <p:cNvPr id="15" name="object 15"/>
          <p:cNvSpPr txBox="1">
            <a:spLocks noGrp="1"/>
          </p:cNvSpPr>
          <p:nvPr>
            <p:ph type="title"/>
          </p:nvPr>
        </p:nvSpPr>
        <p:spPr>
          <a:xfrm>
            <a:off x="4660666" y="37383"/>
            <a:ext cx="4356735" cy="513715"/>
          </a:xfrm>
          <a:prstGeom prst="rect">
            <a:avLst/>
          </a:prstGeom>
        </p:spPr>
        <p:txBody>
          <a:bodyPr vert="horz" wrap="square" lIns="0" tIns="12700" rIns="0" bIns="0" rtlCol="0">
            <a:spAutoFit/>
          </a:bodyPr>
          <a:lstStyle/>
          <a:p>
            <a:pPr marL="12700">
              <a:lnSpc>
                <a:spcPct val="100000"/>
              </a:lnSpc>
              <a:spcBef>
                <a:spcPts val="100"/>
              </a:spcBef>
            </a:pPr>
            <a:r>
              <a:rPr dirty="0"/>
              <a:t>Additional</a:t>
            </a:r>
            <a:r>
              <a:rPr spc="-90" dirty="0"/>
              <a:t> </a:t>
            </a:r>
            <a:r>
              <a:rPr spc="-10" dirty="0"/>
              <a:t>Information</a:t>
            </a:r>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20" name="object 16">
            <a:extLst>
              <a:ext uri="{FF2B5EF4-FFF2-40B4-BE49-F238E27FC236}">
                <a16:creationId xmlns:a16="http://schemas.microsoft.com/office/drawing/2014/main" id="{997602FD-C811-B440-2313-79454922F180}"/>
              </a:ext>
            </a:extLst>
          </p:cNvPr>
          <p:cNvSpPr txBox="1">
            <a:spLocks noGrp="1"/>
          </p:cNvSpPr>
          <p:nvPr>
            <p:ph type="body" idx="1"/>
          </p:nvPr>
        </p:nvSpPr>
        <p:spPr>
          <a:xfrm>
            <a:off x="457201" y="1059034"/>
            <a:ext cx="8305800" cy="1902444"/>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Lst>
            </a:pPr>
            <a:r>
              <a:rPr b="0" spc="-10" dirty="0"/>
              <a:t>Tenants</a:t>
            </a:r>
            <a:r>
              <a:rPr b="0" spc="-40" dirty="0"/>
              <a:t> </a:t>
            </a:r>
            <a:r>
              <a:rPr b="0" dirty="0"/>
              <a:t>are</a:t>
            </a:r>
            <a:r>
              <a:rPr b="0" spc="-60" dirty="0"/>
              <a:t> </a:t>
            </a:r>
            <a:r>
              <a:rPr b="0" dirty="0"/>
              <a:t>permitted</a:t>
            </a:r>
            <a:r>
              <a:rPr b="0" spc="-25" dirty="0"/>
              <a:t> </a:t>
            </a:r>
            <a:r>
              <a:rPr b="0" dirty="0"/>
              <a:t>to</a:t>
            </a:r>
            <a:r>
              <a:rPr b="0" spc="-35" dirty="0"/>
              <a:t> </a:t>
            </a:r>
            <a:r>
              <a:rPr b="0" dirty="0"/>
              <a:t>anchor</a:t>
            </a:r>
            <a:r>
              <a:rPr b="0" spc="-50" dirty="0"/>
              <a:t> </a:t>
            </a:r>
            <a:r>
              <a:rPr b="0" dirty="0"/>
              <a:t>any</a:t>
            </a:r>
            <a:r>
              <a:rPr b="0" spc="-45" dirty="0"/>
              <a:t> </a:t>
            </a:r>
            <a:r>
              <a:rPr b="0" dirty="0"/>
              <a:t>furniture,</a:t>
            </a:r>
            <a:r>
              <a:rPr b="0" spc="-20" dirty="0"/>
              <a:t> </a:t>
            </a:r>
            <a:r>
              <a:rPr b="0" dirty="0"/>
              <a:t>television,</a:t>
            </a:r>
            <a:r>
              <a:rPr b="0" spc="-5" dirty="0"/>
              <a:t> </a:t>
            </a:r>
            <a:r>
              <a:rPr b="0" dirty="0"/>
              <a:t>or</a:t>
            </a:r>
            <a:r>
              <a:rPr b="0" spc="-50" dirty="0"/>
              <a:t> </a:t>
            </a:r>
            <a:r>
              <a:rPr b="0" dirty="0"/>
              <a:t>large</a:t>
            </a:r>
            <a:r>
              <a:rPr b="0" spc="-45" dirty="0"/>
              <a:t> </a:t>
            </a:r>
            <a:r>
              <a:rPr b="0" dirty="0"/>
              <a:t>appliance</a:t>
            </a:r>
            <a:r>
              <a:rPr b="0" spc="-25" dirty="0"/>
              <a:t> to </a:t>
            </a:r>
            <a:r>
              <a:rPr b="0" dirty="0"/>
              <a:t>the</a:t>
            </a:r>
            <a:r>
              <a:rPr b="0" spc="-35" dirty="0"/>
              <a:t> </a:t>
            </a:r>
            <a:r>
              <a:rPr b="0" dirty="0"/>
              <a:t>wall</a:t>
            </a:r>
            <a:r>
              <a:rPr b="0" spc="-55" dirty="0"/>
              <a:t> </a:t>
            </a:r>
            <a:r>
              <a:rPr b="0" dirty="0"/>
              <a:t>of</a:t>
            </a:r>
            <a:r>
              <a:rPr b="0" spc="-25" dirty="0"/>
              <a:t> </a:t>
            </a:r>
            <a:r>
              <a:rPr b="0" dirty="0"/>
              <a:t>the</a:t>
            </a:r>
            <a:r>
              <a:rPr b="0" spc="-30" dirty="0"/>
              <a:t> </a:t>
            </a:r>
            <a:r>
              <a:rPr b="0" dirty="0"/>
              <a:t>unit</a:t>
            </a:r>
            <a:r>
              <a:rPr b="0" spc="-30" dirty="0"/>
              <a:t> </a:t>
            </a:r>
            <a:r>
              <a:rPr b="0" dirty="0"/>
              <a:t>for</a:t>
            </a:r>
            <a:r>
              <a:rPr b="0" spc="-15" dirty="0"/>
              <a:t> </a:t>
            </a:r>
            <a:r>
              <a:rPr b="0" dirty="0"/>
              <a:t>purposes</a:t>
            </a:r>
            <a:r>
              <a:rPr b="0" spc="-25" dirty="0"/>
              <a:t> </a:t>
            </a:r>
            <a:r>
              <a:rPr b="0" dirty="0"/>
              <a:t>of</a:t>
            </a:r>
            <a:r>
              <a:rPr b="0" spc="-35" dirty="0"/>
              <a:t> </a:t>
            </a:r>
            <a:r>
              <a:rPr b="0" dirty="0"/>
              <a:t>preventing</a:t>
            </a:r>
            <a:r>
              <a:rPr b="0" spc="15" dirty="0"/>
              <a:t> </a:t>
            </a:r>
            <a:r>
              <a:rPr b="0" dirty="0"/>
              <a:t>such</a:t>
            </a:r>
            <a:r>
              <a:rPr b="0" spc="-35" dirty="0"/>
              <a:t> </a:t>
            </a:r>
            <a:r>
              <a:rPr b="0" dirty="0"/>
              <a:t>item</a:t>
            </a:r>
            <a:r>
              <a:rPr b="0" spc="-25" dirty="0"/>
              <a:t> </a:t>
            </a:r>
            <a:r>
              <a:rPr b="0" dirty="0"/>
              <a:t>from</a:t>
            </a:r>
            <a:r>
              <a:rPr b="0" spc="-15" dirty="0"/>
              <a:t> </a:t>
            </a:r>
            <a:r>
              <a:rPr b="0" dirty="0"/>
              <a:t>tipping</a:t>
            </a:r>
            <a:r>
              <a:rPr b="0" spc="-15" dirty="0"/>
              <a:t> </a:t>
            </a:r>
            <a:r>
              <a:rPr b="0" spc="-20" dirty="0"/>
              <a:t>over </a:t>
            </a:r>
            <a:r>
              <a:rPr b="0" dirty="0"/>
              <a:t>without</a:t>
            </a:r>
            <a:r>
              <a:rPr b="0" spc="-45" dirty="0"/>
              <a:t> </a:t>
            </a:r>
            <a:r>
              <a:rPr b="0" dirty="0"/>
              <a:t>incurring</a:t>
            </a:r>
            <a:r>
              <a:rPr b="0" spc="-10" dirty="0"/>
              <a:t> </a:t>
            </a:r>
            <a:r>
              <a:rPr b="0" dirty="0"/>
              <a:t>a</a:t>
            </a:r>
            <a:r>
              <a:rPr b="0" spc="-30" dirty="0"/>
              <a:t> </a:t>
            </a:r>
            <a:r>
              <a:rPr b="0" dirty="0"/>
              <a:t>penalty</a:t>
            </a:r>
            <a:r>
              <a:rPr b="0" spc="-20" dirty="0"/>
              <a:t> </a:t>
            </a:r>
            <a:r>
              <a:rPr b="0" dirty="0"/>
              <a:t>or</a:t>
            </a:r>
            <a:r>
              <a:rPr b="0" spc="-30" dirty="0"/>
              <a:t> </a:t>
            </a:r>
            <a:r>
              <a:rPr b="0" dirty="0"/>
              <a:t>obligation</a:t>
            </a:r>
            <a:r>
              <a:rPr b="0" spc="-5" dirty="0"/>
              <a:t> </a:t>
            </a:r>
            <a:r>
              <a:rPr b="0" dirty="0"/>
              <a:t>to</a:t>
            </a:r>
            <a:r>
              <a:rPr b="0" spc="-35" dirty="0"/>
              <a:t> </a:t>
            </a:r>
            <a:r>
              <a:rPr b="0" dirty="0"/>
              <a:t>repair</a:t>
            </a:r>
            <a:r>
              <a:rPr b="0" spc="-30" dirty="0"/>
              <a:t> </a:t>
            </a:r>
            <a:r>
              <a:rPr b="0" dirty="0"/>
              <a:t>the</a:t>
            </a:r>
            <a:r>
              <a:rPr b="0" spc="-20" dirty="0"/>
              <a:t> </a:t>
            </a:r>
            <a:r>
              <a:rPr b="0" dirty="0"/>
              <a:t>wall</a:t>
            </a:r>
            <a:r>
              <a:rPr b="0" spc="-50" dirty="0"/>
              <a:t> </a:t>
            </a:r>
            <a:r>
              <a:rPr b="0" dirty="0"/>
              <a:t>upon</a:t>
            </a:r>
            <a:r>
              <a:rPr b="0" spc="-35" dirty="0"/>
              <a:t> </a:t>
            </a:r>
            <a:r>
              <a:rPr b="0" dirty="0"/>
              <a:t>vacating</a:t>
            </a:r>
            <a:r>
              <a:rPr b="0" spc="10" dirty="0"/>
              <a:t> </a:t>
            </a:r>
            <a:r>
              <a:rPr b="0" dirty="0"/>
              <a:t>the</a:t>
            </a:r>
            <a:r>
              <a:rPr b="0" spc="-20" dirty="0"/>
              <a:t> unit </a:t>
            </a:r>
            <a:r>
              <a:rPr b="0" dirty="0"/>
              <a:t>if</a:t>
            </a:r>
            <a:r>
              <a:rPr b="0" spc="-20" dirty="0"/>
              <a:t> </a:t>
            </a:r>
            <a:r>
              <a:rPr b="0" dirty="0"/>
              <a:t>the</a:t>
            </a:r>
            <a:r>
              <a:rPr b="0" spc="-30" dirty="0"/>
              <a:t> </a:t>
            </a:r>
            <a:r>
              <a:rPr b="0" dirty="0"/>
              <a:t>Landlord</a:t>
            </a:r>
            <a:r>
              <a:rPr b="0" spc="-10" dirty="0"/>
              <a:t> </a:t>
            </a:r>
            <a:r>
              <a:rPr b="0" dirty="0"/>
              <a:t>does</a:t>
            </a:r>
            <a:r>
              <a:rPr b="0" spc="-30" dirty="0"/>
              <a:t> </a:t>
            </a:r>
            <a:r>
              <a:rPr b="0" dirty="0"/>
              <a:t>not</a:t>
            </a:r>
            <a:r>
              <a:rPr b="0" spc="-30" dirty="0"/>
              <a:t> </a:t>
            </a:r>
            <a:r>
              <a:rPr b="0" dirty="0"/>
              <a:t>anchor</a:t>
            </a:r>
            <a:r>
              <a:rPr b="0" spc="-15" dirty="0"/>
              <a:t> </a:t>
            </a:r>
            <a:r>
              <a:rPr b="0" dirty="0"/>
              <a:t>the</a:t>
            </a:r>
            <a:r>
              <a:rPr b="0" spc="-30" dirty="0"/>
              <a:t> </a:t>
            </a:r>
            <a:r>
              <a:rPr b="0" dirty="0"/>
              <a:t>furniture</a:t>
            </a:r>
            <a:r>
              <a:rPr b="0" spc="5" dirty="0"/>
              <a:t> </a:t>
            </a:r>
            <a:r>
              <a:rPr b="0" dirty="0"/>
              <a:t>for</a:t>
            </a:r>
            <a:r>
              <a:rPr b="0" spc="-30" dirty="0"/>
              <a:t> </a:t>
            </a:r>
            <a:r>
              <a:rPr b="0" dirty="0"/>
              <a:t>the</a:t>
            </a:r>
            <a:r>
              <a:rPr b="0" spc="-20" dirty="0"/>
              <a:t> </a:t>
            </a:r>
            <a:r>
              <a:rPr b="0" spc="-10" dirty="0"/>
              <a:t>tenant.</a:t>
            </a:r>
            <a:endParaRPr lang="en-US" b="0" spc="-10" dirty="0"/>
          </a:p>
          <a:p>
            <a:pPr marL="299085" marR="5080" indent="-287020">
              <a:lnSpc>
                <a:spcPct val="100000"/>
              </a:lnSpc>
              <a:spcBef>
                <a:spcPts val="95"/>
              </a:spcBef>
              <a:buFont typeface="Arial"/>
              <a:buChar char="•"/>
              <a:tabLst>
                <a:tab pos="299085" algn="l"/>
              </a:tabLst>
            </a:pPr>
            <a:endParaRPr b="0" spc="-10" dirty="0"/>
          </a:p>
          <a:p>
            <a:pPr marL="299085" marR="756920" indent="-287020">
              <a:lnSpc>
                <a:spcPct val="100000"/>
              </a:lnSpc>
              <a:spcBef>
                <a:spcPts val="1200"/>
              </a:spcBef>
              <a:buFont typeface="Arial"/>
              <a:buChar char="•"/>
              <a:tabLst>
                <a:tab pos="299085" algn="l"/>
              </a:tabLst>
            </a:pPr>
            <a:r>
              <a:rPr b="0" dirty="0"/>
              <a:t>Please</a:t>
            </a:r>
            <a:r>
              <a:rPr b="0" spc="-45" dirty="0"/>
              <a:t> </a:t>
            </a:r>
            <a:r>
              <a:rPr b="0" dirty="0"/>
              <a:t>refer</a:t>
            </a:r>
            <a:r>
              <a:rPr b="0" spc="-20" dirty="0"/>
              <a:t> </a:t>
            </a:r>
            <a:r>
              <a:rPr b="0" dirty="0"/>
              <a:t>to</a:t>
            </a:r>
            <a:r>
              <a:rPr b="0" spc="-35" dirty="0"/>
              <a:t> </a:t>
            </a:r>
            <a:r>
              <a:rPr b="0" dirty="0"/>
              <a:t>the</a:t>
            </a:r>
            <a:r>
              <a:rPr b="0" spc="-25" dirty="0"/>
              <a:t> </a:t>
            </a:r>
            <a:r>
              <a:rPr b="0" dirty="0"/>
              <a:t>next</a:t>
            </a:r>
            <a:r>
              <a:rPr b="0" spc="-35" dirty="0"/>
              <a:t> </a:t>
            </a:r>
            <a:r>
              <a:rPr b="0" dirty="0"/>
              <a:t>slide</a:t>
            </a:r>
            <a:r>
              <a:rPr b="0" spc="-20" dirty="0"/>
              <a:t> </a:t>
            </a:r>
            <a:r>
              <a:rPr b="0" dirty="0"/>
              <a:t>for</a:t>
            </a:r>
            <a:r>
              <a:rPr b="0" spc="-20" dirty="0"/>
              <a:t> </a:t>
            </a:r>
            <a:r>
              <a:rPr b="0" dirty="0"/>
              <a:t>locations</a:t>
            </a:r>
            <a:r>
              <a:rPr b="0" spc="-20" dirty="0"/>
              <a:t> </a:t>
            </a:r>
            <a:r>
              <a:rPr b="0" dirty="0"/>
              <a:t>of</a:t>
            </a:r>
            <a:r>
              <a:rPr b="0" spc="-30" dirty="0"/>
              <a:t> </a:t>
            </a:r>
            <a:r>
              <a:rPr lang="en-US" b="0" dirty="0" err="1"/>
              <a:t>Corvias</a:t>
            </a:r>
            <a:r>
              <a:rPr lang="en-US" b="0" dirty="0"/>
              <a:t> </a:t>
            </a:r>
            <a:r>
              <a:rPr b="0" dirty="0"/>
              <a:t>Leasing</a:t>
            </a:r>
            <a:r>
              <a:rPr b="0" spc="-30" dirty="0"/>
              <a:t> </a:t>
            </a:r>
            <a:r>
              <a:rPr b="0" dirty="0"/>
              <a:t>Center</a:t>
            </a:r>
            <a:r>
              <a:rPr b="0" spc="-40" dirty="0"/>
              <a:t> </a:t>
            </a:r>
            <a:r>
              <a:rPr b="0" dirty="0"/>
              <a:t>and</a:t>
            </a:r>
            <a:r>
              <a:rPr b="0" spc="-40" dirty="0"/>
              <a:t> </a:t>
            </a:r>
            <a:r>
              <a:rPr b="0" dirty="0"/>
              <a:t>the</a:t>
            </a:r>
            <a:r>
              <a:rPr b="0" spc="-85" dirty="0"/>
              <a:t> </a:t>
            </a:r>
            <a:r>
              <a:rPr b="0" dirty="0"/>
              <a:t>Army</a:t>
            </a:r>
            <a:r>
              <a:rPr b="0" spc="-5" dirty="0"/>
              <a:t> </a:t>
            </a:r>
            <a:r>
              <a:rPr b="0" dirty="0"/>
              <a:t>Housing</a:t>
            </a:r>
            <a:r>
              <a:rPr b="0" spc="-40" dirty="0"/>
              <a:t> </a:t>
            </a:r>
            <a:r>
              <a:rPr b="0" spc="-10" dirty="0"/>
              <a:t>Office</a:t>
            </a:r>
            <a:endParaRPr lang="en-US" b="0" spc="-1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14</a:t>
            </a:fld>
            <a:endParaRPr sz="800" dirty="0"/>
          </a:p>
        </p:txBody>
      </p:sp>
      <p:sp>
        <p:nvSpPr>
          <p:cNvPr id="15" name="object 15"/>
          <p:cNvSpPr txBox="1">
            <a:spLocks noGrp="1"/>
          </p:cNvSpPr>
          <p:nvPr>
            <p:ph type="title"/>
          </p:nvPr>
        </p:nvSpPr>
        <p:spPr>
          <a:xfrm>
            <a:off x="4660666" y="37383"/>
            <a:ext cx="4356735" cy="513715"/>
          </a:xfrm>
          <a:prstGeom prst="rect">
            <a:avLst/>
          </a:prstGeom>
        </p:spPr>
        <p:txBody>
          <a:bodyPr vert="horz" wrap="square" lIns="0" tIns="12700" rIns="0" bIns="0" rtlCol="0">
            <a:spAutoFit/>
          </a:bodyPr>
          <a:lstStyle/>
          <a:p>
            <a:pPr marL="12700">
              <a:lnSpc>
                <a:spcPct val="100000"/>
              </a:lnSpc>
              <a:spcBef>
                <a:spcPts val="100"/>
              </a:spcBef>
            </a:pPr>
            <a:r>
              <a:rPr lang="en-US" dirty="0"/>
              <a:t>Army Housing Office</a:t>
            </a:r>
            <a:endParaRPr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pic>
        <p:nvPicPr>
          <p:cNvPr id="14" name="Picture 3">
            <a:extLst>
              <a:ext uri="{FF2B5EF4-FFF2-40B4-BE49-F238E27FC236}">
                <a16:creationId xmlns:a16="http://schemas.microsoft.com/office/drawing/2014/main" id="{E49924E9-B396-4D6D-A978-4D1754939C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8114" y="1049775"/>
            <a:ext cx="5401734" cy="405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CC3B1D8-FFCA-6C06-87B6-08C962D2FC8F}"/>
              </a:ext>
            </a:extLst>
          </p:cNvPr>
          <p:cNvSpPr txBox="1"/>
          <p:nvPr/>
        </p:nvSpPr>
        <p:spPr>
          <a:xfrm>
            <a:off x="2013826" y="5369021"/>
            <a:ext cx="5270311" cy="369332"/>
          </a:xfrm>
          <a:prstGeom prst="rect">
            <a:avLst/>
          </a:prstGeom>
          <a:noFill/>
        </p:spPr>
        <p:txBody>
          <a:bodyPr wrap="square">
            <a:spAutoFit/>
          </a:bodyPr>
          <a:lstStyle/>
          <a:p>
            <a:pPr algn="ctr"/>
            <a:r>
              <a:rPr lang="en-US" sz="1800" dirty="0">
                <a:solidFill>
                  <a:schemeClr val="tx1"/>
                </a:solidFill>
                <a:latin typeface="Arial"/>
                <a:cs typeface="Arial"/>
              </a:rPr>
              <a:t>Located at 3081 Ernie Pyle St, Fort Meade, MD </a:t>
            </a:r>
            <a:r>
              <a:rPr lang="en-US" sz="1800" spc="35" dirty="0">
                <a:solidFill>
                  <a:schemeClr val="tx1"/>
                </a:solidFill>
                <a:latin typeface="Arial"/>
                <a:cs typeface="Arial"/>
              </a:rPr>
              <a:t> </a:t>
            </a:r>
            <a:endParaRPr lang="en-US" dirty="0">
              <a:solidFill>
                <a:schemeClr val="tx1"/>
              </a:solidFill>
            </a:endParaRPr>
          </a:p>
        </p:txBody>
      </p:sp>
    </p:spTree>
    <p:extLst>
      <p:ext uri="{BB962C8B-B14F-4D97-AF65-F5344CB8AC3E}">
        <p14:creationId xmlns:p14="http://schemas.microsoft.com/office/powerpoint/2010/main" val="274526632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15</a:t>
            </a:fld>
            <a:endParaRPr sz="800" dirty="0"/>
          </a:p>
        </p:txBody>
      </p:sp>
      <p:sp>
        <p:nvSpPr>
          <p:cNvPr id="15" name="object 15"/>
          <p:cNvSpPr txBox="1">
            <a:spLocks noGrp="1"/>
          </p:cNvSpPr>
          <p:nvPr>
            <p:ph type="title"/>
          </p:nvPr>
        </p:nvSpPr>
        <p:spPr>
          <a:xfrm>
            <a:off x="2971800" y="37383"/>
            <a:ext cx="6045601" cy="474489"/>
          </a:xfrm>
          <a:prstGeom prst="rect">
            <a:avLst/>
          </a:prstGeom>
        </p:spPr>
        <p:txBody>
          <a:bodyPr vert="horz" wrap="square" lIns="0" tIns="12700" rIns="0" bIns="0" rtlCol="0">
            <a:spAutoFit/>
          </a:bodyPr>
          <a:lstStyle/>
          <a:p>
            <a:pPr marL="12700" algn="r">
              <a:lnSpc>
                <a:spcPct val="100000"/>
              </a:lnSpc>
              <a:spcBef>
                <a:spcPts val="100"/>
              </a:spcBef>
            </a:pPr>
            <a:r>
              <a:rPr lang="en-US" sz="3000" dirty="0" err="1"/>
              <a:t>Corvias</a:t>
            </a:r>
            <a:r>
              <a:rPr lang="en-US" sz="3000" dirty="0"/>
              <a:t> Leasing Center</a:t>
            </a:r>
            <a:endParaRPr sz="3000"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TextBox 13">
            <a:extLst>
              <a:ext uri="{FF2B5EF4-FFF2-40B4-BE49-F238E27FC236}">
                <a16:creationId xmlns:a16="http://schemas.microsoft.com/office/drawing/2014/main" id="{53C063B1-6F09-EC38-0E78-CF0B4CECB902}"/>
              </a:ext>
            </a:extLst>
          </p:cNvPr>
          <p:cNvSpPr txBox="1"/>
          <p:nvPr/>
        </p:nvSpPr>
        <p:spPr>
          <a:xfrm>
            <a:off x="2286000" y="5367573"/>
            <a:ext cx="5192858" cy="369332"/>
          </a:xfrm>
          <a:prstGeom prst="rect">
            <a:avLst/>
          </a:prstGeom>
          <a:noFill/>
        </p:spPr>
        <p:txBody>
          <a:bodyPr wrap="square">
            <a:spAutoFit/>
          </a:bodyPr>
          <a:lstStyle/>
          <a:p>
            <a:pPr algn="ctr"/>
            <a:r>
              <a:rPr lang="en-US" dirty="0">
                <a:solidFill>
                  <a:schemeClr val="tx1"/>
                </a:solidFill>
                <a:latin typeface="Arial"/>
                <a:cs typeface="Arial"/>
              </a:rPr>
              <a:t>Located at </a:t>
            </a:r>
            <a:r>
              <a:rPr lang="en-US" sz="1800" dirty="0">
                <a:solidFill>
                  <a:schemeClr val="tx1"/>
                </a:solidFill>
                <a:latin typeface="Arial"/>
                <a:cs typeface="Arial"/>
              </a:rPr>
              <a:t> 2965 2</a:t>
            </a:r>
            <a:r>
              <a:rPr lang="en-US" sz="1800" baseline="30000" dirty="0">
                <a:solidFill>
                  <a:schemeClr val="tx1"/>
                </a:solidFill>
                <a:latin typeface="Arial"/>
                <a:cs typeface="Arial"/>
              </a:rPr>
              <a:t>nd</a:t>
            </a:r>
            <a:r>
              <a:rPr lang="en-US" sz="1800" dirty="0">
                <a:solidFill>
                  <a:schemeClr val="tx1"/>
                </a:solidFill>
                <a:latin typeface="Arial"/>
                <a:cs typeface="Arial"/>
              </a:rPr>
              <a:t> Army Dr, Fort Meade, MD</a:t>
            </a:r>
            <a:endParaRPr lang="en-US" dirty="0">
              <a:solidFill>
                <a:schemeClr val="tx1"/>
              </a:solidFill>
            </a:endParaRPr>
          </a:p>
        </p:txBody>
      </p:sp>
      <p:pic>
        <p:nvPicPr>
          <p:cNvPr id="19" name="Picture 18" descr="A picture containing tree, outdoor, building, house&#10;&#10;Description automatically generated">
            <a:extLst>
              <a:ext uri="{FF2B5EF4-FFF2-40B4-BE49-F238E27FC236}">
                <a16:creationId xmlns:a16="http://schemas.microsoft.com/office/drawing/2014/main" id="{1167AC4C-4FDF-83BC-D4EA-D4EEC8771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245" y="1107581"/>
            <a:ext cx="5499755" cy="4127088"/>
          </a:xfrm>
          <a:prstGeom prst="rect">
            <a:avLst/>
          </a:prstGeom>
        </p:spPr>
      </p:pic>
    </p:spTree>
    <p:extLst>
      <p:ext uri="{BB962C8B-B14F-4D97-AF65-F5344CB8AC3E}">
        <p14:creationId xmlns:p14="http://schemas.microsoft.com/office/powerpoint/2010/main" val="33582274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16</a:t>
            </a:fld>
            <a:endParaRPr sz="800" dirty="0"/>
          </a:p>
        </p:txBody>
      </p:sp>
      <p:sp>
        <p:nvSpPr>
          <p:cNvPr id="15" name="object 15"/>
          <p:cNvSpPr txBox="1">
            <a:spLocks noGrp="1"/>
          </p:cNvSpPr>
          <p:nvPr>
            <p:ph type="title"/>
          </p:nvPr>
        </p:nvSpPr>
        <p:spPr>
          <a:xfrm>
            <a:off x="3124200" y="37383"/>
            <a:ext cx="5893201" cy="474489"/>
          </a:xfrm>
          <a:prstGeom prst="rect">
            <a:avLst/>
          </a:prstGeom>
        </p:spPr>
        <p:txBody>
          <a:bodyPr vert="horz" wrap="square" lIns="0" tIns="12700" rIns="0" bIns="0" rtlCol="0">
            <a:spAutoFit/>
          </a:bodyPr>
          <a:lstStyle/>
          <a:p>
            <a:pPr marL="12700">
              <a:lnSpc>
                <a:spcPct val="100000"/>
              </a:lnSpc>
              <a:spcBef>
                <a:spcPts val="100"/>
              </a:spcBef>
            </a:pPr>
            <a:r>
              <a:rPr lang="en-US" sz="3000" dirty="0"/>
              <a:t>DOD Housing Feedback System</a:t>
            </a:r>
            <a:endParaRPr sz="3000" spc="-10" dirty="0"/>
          </a:p>
        </p:txBody>
      </p:sp>
      <p:sp>
        <p:nvSpPr>
          <p:cNvPr id="16" name="object 16"/>
          <p:cNvSpPr txBox="1">
            <a:spLocks noGrp="1"/>
          </p:cNvSpPr>
          <p:nvPr>
            <p:ph type="body" idx="1"/>
          </p:nvPr>
        </p:nvSpPr>
        <p:spPr>
          <a:xfrm>
            <a:off x="353907" y="1059034"/>
            <a:ext cx="8942493" cy="3428503"/>
          </a:xfrm>
          <a:prstGeom prst="rect">
            <a:avLst/>
          </a:prstGeom>
        </p:spPr>
        <p:txBody>
          <a:bodyPr vert="horz" wrap="square" lIns="0" tIns="12065" rIns="0" bIns="0" rtlCol="0">
            <a:spAutoFit/>
          </a:bodyPr>
          <a:lstStyle/>
          <a:p>
            <a:pPr marL="299085" marR="756920" indent="-287020">
              <a:lnSpc>
                <a:spcPct val="100000"/>
              </a:lnSpc>
              <a:spcBef>
                <a:spcPts val="1200"/>
              </a:spcBef>
              <a:buFont typeface="Arial"/>
              <a:buChar char="•"/>
              <a:tabLst>
                <a:tab pos="299085" algn="l"/>
              </a:tabLst>
            </a:pPr>
            <a:r>
              <a:rPr lang="en-US"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3016(b) of the Fiscal Year (FY) 2020 National Defense Authorization Act (Public Law 116-92) added a new section 2894a to title 10 United States Code (10 U.S.C.) that requires the Department of Defense (DoD) establish a publicly available database that permits privatized housing tenants to file a complaint regarding their housing unit.  </a:t>
            </a:r>
          </a:p>
          <a:p>
            <a:pPr marL="299085" marR="756920" indent="-287020">
              <a:lnSpc>
                <a:spcPct val="100000"/>
              </a:lnSpc>
              <a:spcBef>
                <a:spcPts val="1200"/>
              </a:spcBef>
              <a:buFont typeface="Arial"/>
              <a:buChar char="•"/>
              <a:tabLst>
                <a:tab pos="299085" algn="l"/>
              </a:tabLst>
            </a:pPr>
            <a:r>
              <a:rPr lang="en-US" b="0" dirty="0">
                <a:solidFill>
                  <a:srgbClr val="000000"/>
                </a:solidFill>
                <a:latin typeface="Arial" panose="020B0604020202020204" pitchFamily="34" charset="0"/>
                <a:ea typeface="Times New Roman" panose="02020603050405020304" pitchFamily="18" charset="0"/>
                <a:cs typeface="Arial" panose="020B0604020202020204" pitchFamily="34" charset="0"/>
              </a:rPr>
              <a:t>To</a:t>
            </a:r>
            <a:r>
              <a:rPr lang="en-US" b="0" dirty="0">
                <a:effectLst/>
                <a:latin typeface="Arial" panose="020B0604020202020204" pitchFamily="34" charset="0"/>
                <a:ea typeface="Times New Roman" panose="02020603050405020304" pitchFamily="18" charset="0"/>
                <a:cs typeface="Arial" panose="020B0604020202020204" pitchFamily="34" charset="0"/>
              </a:rPr>
              <a:t> satisfy this requirement, the Department developed the DoD Housing Feedback System (DHFS) to enable Military Housing Privatization Initiative (MHPI) tenants to submit complaints, compliments and/or “feedback.”  </a:t>
            </a:r>
          </a:p>
          <a:p>
            <a:pPr marL="299085" marR="756920" indent="-287020">
              <a:lnSpc>
                <a:spcPct val="100000"/>
              </a:lnSpc>
              <a:spcBef>
                <a:spcPts val="1200"/>
              </a:spcBef>
              <a:buFont typeface="Arial"/>
              <a:buChar char="•"/>
              <a:tabLst>
                <a:tab pos="299085" algn="l"/>
              </a:tabLst>
            </a:pPr>
            <a:r>
              <a:rPr lang="en-US"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Publicly accessible information in the DHFS regarding tenant feedback includes the name of  the installation where the housing unit is located, the name of the privatized housing landlord responsible for the unit, and a description of the feedback nature.</a:t>
            </a:r>
            <a:endParaRPr lang="en-US" b="0" spc="-1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299085" marR="756920" indent="-287020">
              <a:lnSpc>
                <a:spcPct val="100000"/>
              </a:lnSpc>
              <a:spcBef>
                <a:spcPts val="1200"/>
              </a:spcBef>
              <a:buFont typeface="Arial"/>
              <a:buChar char="•"/>
              <a:tabLst>
                <a:tab pos="299085" algn="l"/>
              </a:tabLst>
            </a:pPr>
            <a:r>
              <a:rPr lang="en-US" b="0" dirty="0">
                <a:solidFill>
                  <a:schemeClr val="tx1"/>
                </a:solidFill>
                <a:latin typeface="Arial"/>
                <a:cs typeface="Arial"/>
              </a:rPr>
              <a:t>The DHFS can be accessed at </a:t>
            </a:r>
            <a:r>
              <a:rPr lang="en-US" u="sng" dirty="0">
                <a:latin typeface="Arial"/>
                <a:cs typeface="Arial"/>
              </a:rPr>
              <a:t>https://www.dhfs.mil.</a:t>
            </a:r>
            <a:endParaRPr u="sng"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5906783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kumimoji="0" sz="800" b="1" i="0" u="none" strike="noStrike" kern="0" cap="none" spc="-25" normalizeH="0" baseline="0" noProof="0" smtClean="0">
                <a:ln>
                  <a:noFill/>
                </a:ln>
                <a:solidFill>
                  <a:prstClr val="white"/>
                </a:solidFill>
                <a:effectLst/>
                <a:uLnTx/>
                <a:uFillTx/>
                <a:latin typeface="Arial"/>
                <a:cs typeface="Arial"/>
              </a:rPr>
              <a:pPr marL="20320" marR="0" lvl="0" indent="0" algn="ctr" defTabSz="914400" eaLnBrk="1" fontAlgn="auto" latinLnBrk="0" hangingPunct="1">
                <a:lnSpc>
                  <a:spcPts val="880"/>
                </a:lnSpc>
                <a:spcBef>
                  <a:spcPts val="0"/>
                </a:spcBef>
                <a:spcAft>
                  <a:spcPts val="0"/>
                </a:spcAft>
                <a:buClrTx/>
                <a:buSzTx/>
                <a:buFontTx/>
                <a:buNone/>
                <a:tabLst/>
                <a:defRPr/>
              </a:pPr>
              <a:t>2</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p:nvPr/>
        </p:nvSpPr>
        <p:spPr>
          <a:xfrm>
            <a:off x="346841" y="1135117"/>
            <a:ext cx="8416160" cy="4335161"/>
          </a:xfrm>
          <a:prstGeom prst="rect">
            <a:avLst/>
          </a:prstGeom>
        </p:spPr>
        <p:txBody>
          <a:bodyPr vert="horz" wrap="square" lIns="0" tIns="13335" rIns="0" bIns="0" rtlCol="0">
            <a:spAutoFit/>
          </a:bodyPr>
          <a:lstStyle/>
          <a:p>
            <a:pPr marL="24131" marR="229871" lvl="0" indent="0" algn="l" defTabSz="914400" rtl="0" eaLnBrk="1" fontAlgn="auto" latinLnBrk="0" hangingPunct="1">
              <a:lnSpc>
                <a:spcPct val="100000"/>
              </a:lnSpc>
              <a:spcBef>
                <a:spcPts val="105"/>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5" normalizeH="0" baseline="0" noProof="0" dirty="0">
                <a:ln>
                  <a:noFill/>
                </a:ln>
                <a:solidFill>
                  <a:schemeClr val="tx1"/>
                </a:solidFill>
                <a:effectLst/>
                <a:uLnTx/>
                <a:uFillTx/>
                <a:latin typeface="Arial"/>
                <a:ea typeface="+mn-ea"/>
                <a:cs typeface="Arial"/>
              </a:rPr>
              <a:t>The </a:t>
            </a:r>
            <a:r>
              <a:rPr kumimoji="0" lang="en-US" sz="1400" i="0" u="none" strike="noStrike" kern="1200" cap="none" spc="0" normalizeH="0" baseline="0" noProof="0" dirty="0">
                <a:ln>
                  <a:noFill/>
                </a:ln>
                <a:solidFill>
                  <a:schemeClr val="tx1"/>
                </a:solidFill>
                <a:effectLst/>
                <a:uLnTx/>
                <a:uFillTx/>
                <a:latin typeface="Arial"/>
                <a:ea typeface="+mn-ea"/>
                <a:cs typeface="Arial"/>
              </a:rPr>
              <a:t>Military Housing Privatization </a:t>
            </a:r>
            <a:r>
              <a:rPr kumimoji="0" lang="en-US" sz="1400" i="0" u="none" strike="noStrike" kern="1200" cap="none" spc="-5" normalizeH="0" baseline="0" noProof="0" dirty="0">
                <a:ln>
                  <a:noFill/>
                </a:ln>
                <a:solidFill>
                  <a:schemeClr val="tx1"/>
                </a:solidFill>
                <a:effectLst/>
                <a:uLnTx/>
                <a:uFillTx/>
                <a:latin typeface="Arial"/>
                <a:ea typeface="+mn-ea"/>
                <a:cs typeface="Arial"/>
              </a:rPr>
              <a:t>Initiative (MHPI) </a:t>
            </a:r>
            <a:r>
              <a:rPr kumimoji="0" lang="en-US" sz="1400" i="1" u="none" strike="noStrike" kern="1200" cap="none" spc="-25" normalizeH="0" baseline="0" noProof="0" dirty="0">
                <a:ln>
                  <a:noFill/>
                </a:ln>
                <a:solidFill>
                  <a:schemeClr val="tx1"/>
                </a:solidFill>
                <a:effectLst/>
                <a:uLnTx/>
                <a:uFillTx/>
                <a:latin typeface="Arial"/>
                <a:ea typeface="+mn-ea"/>
                <a:cs typeface="Arial"/>
              </a:rPr>
              <a:t>Tenant </a:t>
            </a:r>
            <a:r>
              <a:rPr kumimoji="0" lang="en-US" sz="1400" i="1" u="none" strike="noStrike" kern="1200" cap="none" spc="0" normalizeH="0" baseline="0" noProof="0" dirty="0">
                <a:ln>
                  <a:noFill/>
                </a:ln>
                <a:solidFill>
                  <a:schemeClr val="tx1"/>
                </a:solidFill>
                <a:effectLst/>
                <a:uLnTx/>
                <a:uFillTx/>
                <a:latin typeface="Arial"/>
                <a:ea typeface="+mn-ea"/>
                <a:cs typeface="Arial"/>
              </a:rPr>
              <a:t>Bill </a:t>
            </a:r>
            <a:r>
              <a:rPr kumimoji="0" lang="en-US" sz="1400" i="1" u="none" strike="noStrike" kern="1200" cap="none" spc="-5" normalizeH="0" baseline="0" noProof="0" dirty="0">
                <a:ln>
                  <a:noFill/>
                </a:ln>
                <a:solidFill>
                  <a:schemeClr val="tx1"/>
                </a:solidFill>
                <a:effectLst/>
                <a:uLnTx/>
                <a:uFillTx/>
                <a:latin typeface="Arial"/>
                <a:ea typeface="+mn-ea"/>
                <a:cs typeface="Arial"/>
              </a:rPr>
              <a:t>of Rights </a:t>
            </a:r>
            <a:r>
              <a:rPr kumimoji="0" lang="en-US" sz="1400" i="0" u="none" strike="noStrike" kern="1200" cap="none" spc="-5" normalizeH="0" baseline="0" noProof="0" dirty="0">
                <a:ln>
                  <a:noFill/>
                </a:ln>
                <a:solidFill>
                  <a:schemeClr val="tx1"/>
                </a:solidFill>
                <a:effectLst/>
                <a:uLnTx/>
                <a:uFillTx/>
                <a:latin typeface="Arial"/>
                <a:ea typeface="+mn-ea"/>
                <a:cs typeface="Arial"/>
              </a:rPr>
              <a:t>requires </a:t>
            </a:r>
            <a:r>
              <a:rPr kumimoji="0" lang="en-US" sz="1400" i="0" u="none" strike="noStrike" kern="1200" cap="none" spc="0" normalizeH="0" baseline="0" noProof="0" dirty="0">
                <a:ln>
                  <a:noFill/>
                </a:ln>
                <a:solidFill>
                  <a:schemeClr val="tx1"/>
                </a:solidFill>
                <a:effectLst/>
                <a:uLnTx/>
                <a:uFillTx/>
                <a:latin typeface="Arial"/>
                <a:ea typeface="+mn-ea"/>
                <a:cs typeface="Arial"/>
              </a:rPr>
              <a:t>the garrison </a:t>
            </a:r>
            <a:r>
              <a:rPr kumimoji="0" lang="en-US" sz="1400" i="0" u="none" strike="noStrike" kern="1200" cap="none" spc="-5" normalizeH="0" baseline="0" noProof="0" dirty="0">
                <a:ln>
                  <a:noFill/>
                </a:ln>
                <a:solidFill>
                  <a:schemeClr val="tx1"/>
                </a:solidFill>
                <a:effectLst/>
                <a:uLnTx/>
                <a:uFillTx/>
                <a:latin typeface="Arial"/>
                <a:ea typeface="+mn-ea"/>
                <a:cs typeface="Arial"/>
              </a:rPr>
              <a:t>AHO </a:t>
            </a:r>
            <a:r>
              <a:rPr kumimoji="0" lang="en-US" sz="1400" i="0" u="none" strike="noStrike" kern="1200" cap="none" spc="0" normalizeH="0" baseline="0" noProof="0" dirty="0">
                <a:ln>
                  <a:noFill/>
                </a:ln>
                <a:solidFill>
                  <a:schemeClr val="tx1"/>
                </a:solidFill>
                <a:effectLst/>
                <a:uLnTx/>
                <a:uFillTx/>
                <a:latin typeface="Arial"/>
                <a:ea typeface="+mn-ea"/>
                <a:cs typeface="Arial"/>
              </a:rPr>
              <a:t>to </a:t>
            </a:r>
            <a:r>
              <a:rPr kumimoji="0" lang="en-US" sz="1400" i="0" u="none" strike="noStrike" kern="1200" cap="none" spc="-5" normalizeH="0" baseline="0" noProof="0" dirty="0">
                <a:ln>
                  <a:noFill/>
                </a:ln>
                <a:solidFill>
                  <a:schemeClr val="tx1"/>
                </a:solidFill>
                <a:effectLst/>
                <a:uLnTx/>
                <a:uFillTx/>
                <a:latin typeface="Arial"/>
                <a:ea typeface="+mn-ea"/>
                <a:cs typeface="Arial"/>
              </a:rPr>
              <a:t>provide </a:t>
            </a:r>
            <a:r>
              <a:rPr kumimoji="0" lang="en-US" sz="1400" i="0" u="none" strike="noStrike" kern="1200" cap="none" spc="0" normalizeH="0" baseline="0" noProof="0" dirty="0">
                <a:ln>
                  <a:noFill/>
                </a:ln>
                <a:solidFill>
                  <a:schemeClr val="tx1"/>
                </a:solidFill>
                <a:effectLst/>
                <a:uLnTx/>
                <a:uFillTx/>
                <a:latin typeface="Arial"/>
                <a:ea typeface="+mn-ea"/>
                <a:cs typeface="Arial"/>
              </a:rPr>
              <a:t>a </a:t>
            </a:r>
            <a:r>
              <a:rPr kumimoji="0" lang="en-US" sz="1400" i="0" u="none" strike="noStrike" kern="1200" cap="none" spc="-5" normalizeH="0" baseline="0" noProof="0" dirty="0">
                <a:ln>
                  <a:noFill/>
                </a:ln>
                <a:solidFill>
                  <a:schemeClr val="tx1"/>
                </a:solidFill>
                <a:effectLst/>
                <a:uLnTx/>
                <a:uFillTx/>
                <a:latin typeface="Arial"/>
                <a:ea typeface="+mn-ea"/>
                <a:cs typeface="Arial"/>
              </a:rPr>
              <a:t>plain language brief presenting the facts on tenants’ rights and responsibilities </a:t>
            </a:r>
            <a:r>
              <a:rPr kumimoji="0" lang="en-US" sz="1400" i="0" u="none" strike="noStrike" kern="0" cap="none" spc="0" normalizeH="0" baseline="0" noProof="0" dirty="0">
                <a:ln>
                  <a:noFill/>
                </a:ln>
                <a:solidFill>
                  <a:schemeClr val="tx1"/>
                </a:solidFill>
                <a:effectLst/>
                <a:uLnTx/>
                <a:uFillTx/>
                <a:latin typeface="Arial"/>
                <a:ea typeface="+mn-ea"/>
                <a:cs typeface="Arial"/>
              </a:rPr>
              <a:t>associated</a:t>
            </a:r>
            <a:r>
              <a:rPr kumimoji="0" lang="en-US" sz="1400" i="0" u="none" strike="noStrike" kern="0" cap="none" spc="-55"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with</a:t>
            </a:r>
            <a:r>
              <a:rPr kumimoji="0" lang="en-US" sz="1400" i="0" u="none" strike="noStrike" kern="0" cap="none" spc="-20" normalizeH="0" baseline="0" noProof="0" dirty="0">
                <a:ln>
                  <a:noFill/>
                </a:ln>
                <a:solidFill>
                  <a:schemeClr val="tx1"/>
                </a:solidFill>
                <a:effectLst/>
                <a:uLnTx/>
                <a:uFillTx/>
                <a:latin typeface="Arial"/>
                <a:ea typeface="+mn-ea"/>
                <a:cs typeface="Arial"/>
              </a:rPr>
              <a:t> </a:t>
            </a:r>
            <a:r>
              <a:rPr kumimoji="0" lang="en-US" sz="1400" i="0" u="none" strike="noStrike" kern="0" cap="none" spc="0" normalizeH="0" baseline="0" noProof="0" dirty="0">
                <a:ln>
                  <a:noFill/>
                </a:ln>
                <a:solidFill>
                  <a:schemeClr val="tx1"/>
                </a:solidFill>
                <a:effectLst/>
                <a:uLnTx/>
                <a:uFillTx/>
                <a:latin typeface="Arial"/>
                <a:ea typeface="+mn-ea"/>
                <a:cs typeface="Arial"/>
              </a:rPr>
              <a:t>tenancy</a:t>
            </a:r>
            <a:r>
              <a:rPr kumimoji="0" lang="en-US" sz="1400" i="0" u="none" strike="noStrike" kern="0" cap="none" spc="-30"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of</a:t>
            </a:r>
            <a:r>
              <a:rPr kumimoji="0" lang="en-US" sz="1400" i="0" u="none" strike="noStrike" kern="0" cap="none" spc="-15" normalizeH="0" baseline="0" noProof="0" dirty="0">
                <a:ln>
                  <a:noFill/>
                </a:ln>
                <a:solidFill>
                  <a:schemeClr val="tx1"/>
                </a:solidFill>
                <a:effectLst/>
                <a:uLnTx/>
                <a:uFillTx/>
                <a:latin typeface="Arial"/>
                <a:ea typeface="+mn-ea"/>
                <a:cs typeface="Arial"/>
              </a:rPr>
              <a:t> </a:t>
            </a:r>
            <a:r>
              <a:rPr kumimoji="0" lang="en-US" sz="1400" i="0" u="none" strike="noStrike" kern="0" cap="none" spc="0" normalizeH="0" baseline="0" noProof="0" dirty="0">
                <a:ln>
                  <a:noFill/>
                </a:ln>
                <a:solidFill>
                  <a:schemeClr val="tx1"/>
                </a:solidFill>
                <a:effectLst/>
                <a:uLnTx/>
                <a:uFillTx/>
                <a:latin typeface="Arial"/>
                <a:ea typeface="+mn-ea"/>
                <a:cs typeface="Arial"/>
              </a:rPr>
              <a:t>the</a:t>
            </a:r>
            <a:r>
              <a:rPr kumimoji="0" lang="en-US" sz="1400" i="0" u="none" strike="noStrike" kern="0" cap="none" spc="-30"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housing</a:t>
            </a:r>
            <a:r>
              <a:rPr kumimoji="0" lang="en-US" sz="1400" i="0" u="none" strike="noStrike" kern="0" cap="none" spc="-160"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unit </a:t>
            </a:r>
            <a:r>
              <a:rPr kumimoji="0" lang="en-US" sz="1400" i="0" u="none" strike="noStrike" kern="1200" cap="none" spc="0" normalizeH="0" baseline="0" noProof="0" dirty="0">
                <a:ln>
                  <a:noFill/>
                </a:ln>
                <a:solidFill>
                  <a:schemeClr val="tx1"/>
                </a:solidFill>
                <a:effectLst/>
                <a:uLnTx/>
                <a:uFillTx/>
                <a:latin typeface="Arial"/>
                <a:ea typeface="+mn-ea"/>
                <a:cs typeface="Arial"/>
              </a:rPr>
              <a:t>to all residents </a:t>
            </a:r>
            <a:r>
              <a:rPr kumimoji="0" lang="en-US" sz="1400" i="0" u="none" strike="noStrike" kern="1200" cap="none" spc="-5" normalizeH="0" baseline="0" noProof="0" dirty="0">
                <a:ln>
                  <a:noFill/>
                </a:ln>
                <a:solidFill>
                  <a:schemeClr val="tx1"/>
                </a:solidFill>
                <a:effectLst/>
                <a:uLnTx/>
                <a:uFillTx/>
                <a:latin typeface="Arial"/>
                <a:ea typeface="+mn-ea"/>
                <a:cs typeface="Arial"/>
              </a:rPr>
              <a:t>of privatized housing prior </a:t>
            </a:r>
            <a:r>
              <a:rPr kumimoji="0" lang="en-US" sz="1400" i="0" u="none" strike="noStrike" kern="1200" cap="none" spc="0" normalizeH="0" baseline="0" noProof="0" dirty="0">
                <a:ln>
                  <a:noFill/>
                </a:ln>
                <a:solidFill>
                  <a:schemeClr val="tx1"/>
                </a:solidFill>
                <a:effectLst/>
                <a:uLnTx/>
                <a:uFillTx/>
                <a:latin typeface="Arial"/>
                <a:ea typeface="+mn-ea"/>
                <a:cs typeface="Arial"/>
              </a:rPr>
              <a:t>to lease signing </a:t>
            </a:r>
            <a:r>
              <a:rPr kumimoji="0" lang="en-US" sz="1400" i="0" u="none" strike="noStrike" kern="1200" cap="none" spc="-5" normalizeH="0" baseline="0" noProof="0" dirty="0">
                <a:ln>
                  <a:noFill/>
                </a:ln>
                <a:solidFill>
                  <a:schemeClr val="tx1"/>
                </a:solidFill>
                <a:effectLst/>
                <a:uLnTx/>
                <a:uFillTx/>
                <a:latin typeface="Arial"/>
                <a:ea typeface="+mn-ea"/>
                <a:cs typeface="Arial"/>
              </a:rPr>
              <a:t>and again 30 </a:t>
            </a:r>
            <a:r>
              <a:rPr kumimoji="0" lang="en-US" sz="1400" i="0" u="none" strike="noStrike" kern="1200" cap="none" spc="-10" normalizeH="0" baseline="0" noProof="0" dirty="0">
                <a:ln>
                  <a:noFill/>
                </a:ln>
                <a:solidFill>
                  <a:schemeClr val="tx1"/>
                </a:solidFill>
                <a:effectLst/>
                <a:uLnTx/>
                <a:uFillTx/>
                <a:latin typeface="Arial"/>
                <a:ea typeface="+mn-ea"/>
                <a:cs typeface="Arial"/>
              </a:rPr>
              <a:t>days </a:t>
            </a:r>
            <a:r>
              <a:rPr kumimoji="0" lang="en-US" sz="1400" i="0" u="none" strike="noStrike" kern="1200" cap="none" spc="0" normalizeH="0" baseline="0" noProof="0" dirty="0">
                <a:ln>
                  <a:noFill/>
                </a:ln>
                <a:solidFill>
                  <a:schemeClr val="tx1"/>
                </a:solidFill>
                <a:effectLst/>
                <a:uLnTx/>
                <a:uFillTx/>
                <a:latin typeface="Arial"/>
                <a:ea typeface="+mn-ea"/>
                <a:cs typeface="Arial"/>
              </a:rPr>
              <a:t>after </a:t>
            </a:r>
            <a:r>
              <a:rPr kumimoji="0" lang="en-US" sz="1400" i="0" u="none" strike="noStrike" kern="1200" cap="none" spc="-5" normalizeH="0" baseline="0" noProof="0" dirty="0">
                <a:ln>
                  <a:noFill/>
                </a:ln>
                <a:solidFill>
                  <a:schemeClr val="tx1"/>
                </a:solidFill>
                <a:effectLst/>
                <a:uLnTx/>
                <a:uFillTx/>
                <a:latin typeface="Arial"/>
                <a:ea typeface="+mn-ea"/>
                <a:cs typeface="Arial"/>
              </a:rPr>
              <a:t>move-in </a:t>
            </a:r>
            <a:r>
              <a:rPr kumimoji="0" lang="en-US" sz="1400" i="0" u="none" strike="noStrike" kern="1200" cap="none" spc="-37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on</a:t>
            </a:r>
            <a:r>
              <a:rPr kumimoji="0" lang="en-US" sz="1400" i="0" u="none" strike="noStrike" kern="1200" cap="none" spc="-20"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all </a:t>
            </a:r>
            <a:r>
              <a:rPr kumimoji="0" lang="en-US" sz="1400" i="0" u="none" strike="noStrike" kern="1200" cap="none" spc="0" normalizeH="0" baseline="0" noProof="0" dirty="0">
                <a:ln>
                  <a:noFill/>
                </a:ln>
                <a:solidFill>
                  <a:schemeClr val="tx1"/>
                </a:solidFill>
                <a:effectLst/>
                <a:uLnTx/>
                <a:uFillTx/>
                <a:latin typeface="Arial"/>
                <a:ea typeface="+mn-ea"/>
                <a:cs typeface="Arial"/>
              </a:rPr>
              <a:t>rights</a:t>
            </a:r>
            <a:r>
              <a:rPr kumimoji="0" lang="en-US" sz="1400" i="0" u="none" strike="noStrike" kern="1200" cap="none" spc="-2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and</a:t>
            </a:r>
            <a:r>
              <a:rPr kumimoji="0" lang="en-US" sz="1400" i="0" u="none" strike="noStrike" kern="1200" cap="none" spc="-10" normalizeH="0" baseline="0" noProof="0" dirty="0">
                <a:ln>
                  <a:noFill/>
                </a:ln>
                <a:solidFill>
                  <a:schemeClr val="tx1"/>
                </a:solidFill>
                <a:effectLst/>
                <a:uLnTx/>
                <a:uFillTx/>
                <a:latin typeface="Arial"/>
                <a:ea typeface="+mn-ea"/>
                <a:cs typeface="Arial"/>
              </a:rPr>
              <a:t> responsibilities.</a:t>
            </a:r>
          </a:p>
          <a:p>
            <a:pPr marL="24131" marR="229871" lvl="0" indent="0" algn="l" defTabSz="914400" rtl="0" eaLnBrk="1" fontAlgn="auto" latinLnBrk="0" hangingPunct="1">
              <a:lnSpc>
                <a:spcPct val="100000"/>
              </a:lnSpc>
              <a:spcBef>
                <a:spcPts val="105"/>
              </a:spcBef>
              <a:spcAft>
                <a:spcPts val="0"/>
              </a:spcAft>
              <a:buClrTx/>
              <a:buSzTx/>
              <a:buFontTx/>
              <a:buNone/>
              <a:tabLst/>
              <a:defRPr sz="1800" b="0" i="0" u="none" strike="noStrike" kern="0" cap="none" spc="0" baseline="0">
                <a:solidFill>
                  <a:srgbClr val="000000"/>
                </a:solidFill>
                <a:uFillTx/>
              </a:defRPr>
            </a:pPr>
            <a:endParaRPr kumimoji="0" lang="en-US" sz="1400"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a:ea typeface="+mn-ea"/>
                <a:cs typeface="Arial"/>
              </a:rPr>
              <a:t>“The Department of Defense is fully committed to ensuring that associated</a:t>
            </a:r>
            <a:r>
              <a:rPr kumimoji="0" lang="en-US" sz="1400" i="0" u="none" strike="noStrike" kern="1200" cap="none" spc="-4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with</a:t>
            </a:r>
            <a:r>
              <a:rPr kumimoji="0" lang="en-US" sz="1400" i="0" u="none" strike="noStrike" kern="1200" cap="none" spc="15" normalizeH="0" baseline="0" noProof="0" dirty="0">
                <a:ln>
                  <a:noFill/>
                </a:ln>
                <a:solidFill>
                  <a:schemeClr val="tx1"/>
                </a:solidFill>
                <a:effectLst/>
                <a:uLnTx/>
                <a:uFillTx/>
                <a:latin typeface="Arial"/>
                <a:ea typeface="+mn-ea"/>
                <a:cs typeface="Arial"/>
              </a:rPr>
              <a:t> </a:t>
            </a:r>
            <a:r>
              <a:rPr kumimoji="0" lang="en-US" sz="1400" i="0" u="none" strike="noStrike" kern="1200" cap="none" spc="0" normalizeH="0" baseline="0" noProof="0" dirty="0">
                <a:ln>
                  <a:noFill/>
                </a:ln>
                <a:solidFill>
                  <a:schemeClr val="tx1"/>
                </a:solidFill>
                <a:effectLst/>
                <a:uLnTx/>
                <a:uFillTx/>
                <a:latin typeface="Arial"/>
                <a:ea typeface="+mn-ea"/>
                <a:cs typeface="Arial"/>
              </a:rPr>
              <a:t>tenancy</a:t>
            </a:r>
            <a:r>
              <a:rPr kumimoji="0" lang="en-US" sz="1400" i="0" u="none" strike="noStrike" kern="1200" cap="none" spc="-30"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of </a:t>
            </a:r>
            <a:r>
              <a:rPr kumimoji="0" lang="en-US" sz="1400" i="0" u="none" strike="noStrike" kern="1200" cap="none" spc="0" normalizeH="0" baseline="0" noProof="0" dirty="0">
                <a:ln>
                  <a:noFill/>
                </a:ln>
                <a:solidFill>
                  <a:schemeClr val="tx1"/>
                </a:solidFill>
                <a:effectLst/>
                <a:uLnTx/>
                <a:uFillTx/>
                <a:latin typeface="Arial"/>
                <a:ea typeface="+mn-ea"/>
                <a:cs typeface="Arial"/>
              </a:rPr>
              <a:t>the</a:t>
            </a:r>
            <a:r>
              <a:rPr kumimoji="0" lang="en-US" sz="1400" i="0" u="none" strike="noStrike" kern="1200" cap="none" spc="-10"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housing</a:t>
            </a:r>
            <a:r>
              <a:rPr kumimoji="0" lang="en-US" sz="1400" i="0" u="none" strike="noStrike" kern="1200" cap="none" spc="-40" normalizeH="0" baseline="0" noProof="0" dirty="0">
                <a:ln>
                  <a:noFill/>
                </a:ln>
                <a:solidFill>
                  <a:schemeClr val="tx1"/>
                </a:solidFill>
                <a:effectLst/>
                <a:uLnTx/>
                <a:uFillTx/>
                <a:latin typeface="Arial"/>
                <a:ea typeface="+mn-ea"/>
                <a:cs typeface="Arial"/>
              </a:rPr>
              <a:t> </a:t>
            </a:r>
            <a:r>
              <a:rPr kumimoji="0" lang="en-US" sz="1400" i="0" u="none" strike="noStrike" kern="1200" cap="none" spc="0" normalizeH="0" baseline="0" noProof="0" dirty="0">
                <a:ln>
                  <a:noFill/>
                </a:ln>
                <a:solidFill>
                  <a:schemeClr val="tx1"/>
                </a:solidFill>
                <a:effectLst/>
                <a:uLnTx/>
                <a:uFillTx/>
                <a:latin typeface="Arial"/>
                <a:ea typeface="+mn-ea"/>
                <a:cs typeface="Arial"/>
              </a:rPr>
              <a:t>unit,</a:t>
            </a:r>
            <a:r>
              <a:rPr kumimoji="0" lang="en-US" sz="1400" i="0" u="none" strike="noStrike" kern="1200" cap="none" spc="-1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a:ln>
                  <a:noFill/>
                </a:ln>
                <a:solidFill>
                  <a:schemeClr val="tx1"/>
                </a:solidFill>
                <a:effectLst/>
                <a:uLnTx/>
                <a:uFillTx/>
                <a:latin typeface="Arial"/>
                <a:ea typeface="+mn-ea"/>
                <a:cs typeface="Arial"/>
              </a:rPr>
              <a:t>including </a:t>
            </a:r>
            <a:r>
              <a:rPr kumimoji="0" lang="en-US" sz="1400" i="0" u="none" strike="noStrike" kern="1200" cap="none" spc="0" normalizeH="0" baseline="0" noProof="0">
                <a:ln>
                  <a:noFill/>
                </a:ln>
                <a:solidFill>
                  <a:schemeClr val="tx1"/>
                </a:solidFill>
                <a:effectLst/>
                <a:uLnTx/>
                <a:uFillTx/>
                <a:latin typeface="Arial" pitchFamily="34"/>
                <a:ea typeface="+mn-ea"/>
                <a:cs typeface="Arial" pitchFamily="34"/>
              </a:rPr>
              <a:t>MHPI </a:t>
            </a: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housing projects provide our Nation’s most valued resource—its military members and their families—safe, quality, and well-maintained housing where our members and their families want and choose to live.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“The Department of Defense has issued all policy guidance necessary to implement prospectively all rights for military members and their families residing in privatized family and unaccompanied</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housing (Tenants) at all MHPI housing projects. However, as Congress recognized, retroactive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application of the requirements at existing projects requires voluntary agreement by the respective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MHPI company; the Department cannot unilaterally change the terms of the complex, public-private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partnerships that established the MHPI housing projects. The Department of Defense has been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seeking to secure voluntary agreements, and nearly all of the MHPI companies have agreed to</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implement all 18 Tenant rights at their existing projects. The Department will continue to pursue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agreements not yet reached. Tenants should contact their installation housing office to confirm the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rights fully available to them.”</a:t>
            </a:r>
          </a:p>
        </p:txBody>
      </p:sp>
      <p:sp>
        <p:nvSpPr>
          <p:cNvPr id="16" name="object 16"/>
          <p:cNvSpPr txBox="1">
            <a:spLocks noGrp="1"/>
          </p:cNvSpPr>
          <p:nvPr>
            <p:ph type="title"/>
          </p:nvPr>
        </p:nvSpPr>
        <p:spPr>
          <a:xfrm>
            <a:off x="2819400" y="71982"/>
            <a:ext cx="6176639" cy="505267"/>
          </a:xfrm>
          <a:prstGeom prst="rect">
            <a:avLst/>
          </a:prstGeom>
        </p:spPr>
        <p:txBody>
          <a:bodyPr vert="horz" wrap="square" lIns="0" tIns="12700" rIns="0" bIns="0" rtlCol="0">
            <a:spAutoFit/>
          </a:bodyPr>
          <a:lstStyle/>
          <a:p>
            <a:pPr marL="12700">
              <a:lnSpc>
                <a:spcPct val="100000"/>
              </a:lnSpc>
              <a:spcBef>
                <a:spcPts val="100"/>
              </a:spcBef>
            </a:pPr>
            <a:r>
              <a:rPr lang="en-US" spc="-10" dirty="0"/>
              <a:t>Plain Language Brief Explained</a:t>
            </a:r>
            <a:endParaRPr spc="-10" dirty="0"/>
          </a:p>
        </p:txBody>
      </p:sp>
      <p:pic>
        <p:nvPicPr>
          <p:cNvPr id="18" name="Picture 17" descr="A logo for a housing company&#10;&#10;Description automatically generated">
            <a:extLst>
              <a:ext uri="{FF2B5EF4-FFF2-40B4-BE49-F238E27FC236}">
                <a16:creationId xmlns:a16="http://schemas.microsoft.com/office/drawing/2014/main" id="{C0CC52AE-6E0A-6064-5F26-C928671ED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26167995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3</a:t>
            </a:fld>
            <a:endParaRPr sz="800" dirty="0"/>
          </a:p>
        </p:txBody>
      </p:sp>
      <p:sp>
        <p:nvSpPr>
          <p:cNvPr id="16" name="object 16"/>
          <p:cNvSpPr txBox="1">
            <a:spLocks noGrp="1"/>
          </p:cNvSpPr>
          <p:nvPr>
            <p:ph type="title"/>
          </p:nvPr>
        </p:nvSpPr>
        <p:spPr>
          <a:xfrm>
            <a:off x="3804279" y="71982"/>
            <a:ext cx="5191760" cy="513715"/>
          </a:xfrm>
          <a:prstGeom prst="rect">
            <a:avLst/>
          </a:prstGeom>
        </p:spPr>
        <p:txBody>
          <a:bodyPr vert="horz" wrap="square" lIns="0" tIns="12700" rIns="0" bIns="0" rtlCol="0">
            <a:spAutoFit/>
          </a:bodyPr>
          <a:lstStyle/>
          <a:p>
            <a:pPr marL="12700">
              <a:lnSpc>
                <a:spcPct val="100000"/>
              </a:lnSpc>
              <a:spcBef>
                <a:spcPts val="100"/>
              </a:spcBef>
            </a:pPr>
            <a:r>
              <a:rPr dirty="0"/>
              <a:t>Garrison</a:t>
            </a:r>
            <a:r>
              <a:rPr spc="-60" dirty="0"/>
              <a:t> </a:t>
            </a:r>
            <a:r>
              <a:rPr dirty="0"/>
              <a:t>Points</a:t>
            </a:r>
            <a:r>
              <a:rPr spc="-50" dirty="0"/>
              <a:t> </a:t>
            </a:r>
            <a:r>
              <a:rPr dirty="0"/>
              <a:t>of</a:t>
            </a:r>
            <a:r>
              <a:rPr spc="-45" dirty="0"/>
              <a:t> </a:t>
            </a:r>
            <a:r>
              <a:rPr spc="-10" dirty="0"/>
              <a:t>Contact</a:t>
            </a:r>
          </a:p>
        </p:txBody>
      </p:sp>
      <p:pic>
        <p:nvPicPr>
          <p:cNvPr id="18" name="Picture 17" descr="A logo for a housing company&#10;&#10;Description automatically generated">
            <a:extLst>
              <a:ext uri="{FF2B5EF4-FFF2-40B4-BE49-F238E27FC236}">
                <a16:creationId xmlns:a16="http://schemas.microsoft.com/office/drawing/2014/main" id="{C0CC52AE-6E0A-6064-5F26-C928671ED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9" name="object 15">
            <a:extLst>
              <a:ext uri="{FF2B5EF4-FFF2-40B4-BE49-F238E27FC236}">
                <a16:creationId xmlns:a16="http://schemas.microsoft.com/office/drawing/2014/main" id="{FE684D8C-6C30-1A37-E56C-0A248C51C390}"/>
              </a:ext>
            </a:extLst>
          </p:cNvPr>
          <p:cNvSpPr txBox="1"/>
          <p:nvPr/>
        </p:nvSpPr>
        <p:spPr>
          <a:xfrm>
            <a:off x="346841" y="1135117"/>
            <a:ext cx="8416160" cy="4568558"/>
          </a:xfrm>
          <a:prstGeom prst="rect">
            <a:avLst/>
          </a:prstGeom>
        </p:spPr>
        <p:txBody>
          <a:bodyPr vert="horz" wrap="square" lIns="0" tIns="13335" rIns="0" bIns="0" rtlCol="0">
            <a:spAutoFit/>
          </a:bodyPr>
          <a:lstStyle/>
          <a:p>
            <a:pPr marL="296545" marR="5080" indent="-284480" algn="just">
              <a:lnSpc>
                <a:spcPct val="100000"/>
              </a:lnSpc>
              <a:spcBef>
                <a:spcPts val="105"/>
              </a:spcBef>
              <a:buChar char="•"/>
              <a:tabLst>
                <a:tab pos="298450" algn="l"/>
              </a:tabLst>
            </a:pPr>
            <a:r>
              <a:rPr sz="1400" dirty="0">
                <a:latin typeface="Arial"/>
                <a:cs typeface="Arial"/>
              </a:rPr>
              <a:t>The</a:t>
            </a:r>
            <a:r>
              <a:rPr sz="1400" spc="20" dirty="0">
                <a:latin typeface="Arial"/>
                <a:cs typeface="Arial"/>
              </a:rPr>
              <a:t> </a:t>
            </a:r>
            <a:r>
              <a:rPr lang="en-US" sz="1400" dirty="0">
                <a:solidFill>
                  <a:schemeClr val="tx1"/>
                </a:solidFill>
                <a:latin typeface="Arial"/>
                <a:cs typeface="Arial"/>
              </a:rPr>
              <a:t>Fort George G. Meade </a:t>
            </a:r>
            <a:r>
              <a:rPr sz="1400" dirty="0">
                <a:latin typeface="Arial"/>
                <a:cs typeface="Arial"/>
              </a:rPr>
              <a:t>Army</a:t>
            </a:r>
            <a:r>
              <a:rPr sz="1400" spc="30" dirty="0">
                <a:latin typeface="Arial"/>
                <a:cs typeface="Arial"/>
              </a:rPr>
              <a:t> </a:t>
            </a:r>
            <a:r>
              <a:rPr sz="1400" dirty="0">
                <a:latin typeface="Arial"/>
                <a:cs typeface="Arial"/>
              </a:rPr>
              <a:t>Housing</a:t>
            </a:r>
            <a:r>
              <a:rPr sz="1400" spc="25" dirty="0">
                <a:latin typeface="Arial"/>
                <a:cs typeface="Arial"/>
              </a:rPr>
              <a:t> </a:t>
            </a:r>
            <a:r>
              <a:rPr sz="1400" dirty="0">
                <a:latin typeface="Arial"/>
                <a:cs typeface="Arial"/>
              </a:rPr>
              <a:t>Office</a:t>
            </a:r>
            <a:r>
              <a:rPr sz="1400" spc="15" dirty="0">
                <a:latin typeface="Arial"/>
                <a:cs typeface="Arial"/>
              </a:rPr>
              <a:t> </a:t>
            </a:r>
            <a:r>
              <a:rPr sz="1400" dirty="0">
                <a:latin typeface="Arial"/>
                <a:cs typeface="Arial"/>
              </a:rPr>
              <a:t>(AHO)</a:t>
            </a:r>
            <a:r>
              <a:rPr sz="1400" spc="20" dirty="0">
                <a:latin typeface="Arial"/>
                <a:cs typeface="Arial"/>
              </a:rPr>
              <a:t> </a:t>
            </a:r>
            <a:r>
              <a:rPr sz="1400" dirty="0">
                <a:latin typeface="Arial"/>
                <a:cs typeface="Arial"/>
              </a:rPr>
              <a:t>staff</a:t>
            </a:r>
            <a:r>
              <a:rPr sz="1400" spc="30" dirty="0">
                <a:latin typeface="Arial"/>
                <a:cs typeface="Arial"/>
              </a:rPr>
              <a:t> </a:t>
            </a:r>
            <a:r>
              <a:rPr sz="1400" dirty="0">
                <a:latin typeface="Arial"/>
                <a:cs typeface="Arial"/>
              </a:rPr>
              <a:t>are</a:t>
            </a:r>
            <a:r>
              <a:rPr sz="1400" spc="10" dirty="0">
                <a:latin typeface="Arial"/>
                <a:cs typeface="Arial"/>
              </a:rPr>
              <a:t> </a:t>
            </a:r>
            <a:r>
              <a:rPr sz="1400" dirty="0">
                <a:latin typeface="Arial"/>
                <a:cs typeface="Arial"/>
              </a:rPr>
              <a:t>employed</a:t>
            </a:r>
            <a:r>
              <a:rPr sz="1400" spc="25" dirty="0">
                <a:latin typeface="Arial"/>
                <a:cs typeface="Arial"/>
              </a:rPr>
              <a:t> </a:t>
            </a:r>
            <a:r>
              <a:rPr sz="1400" dirty="0">
                <a:latin typeface="Arial"/>
                <a:cs typeface="Arial"/>
              </a:rPr>
              <a:t>by</a:t>
            </a:r>
            <a:r>
              <a:rPr sz="1400" spc="2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Army</a:t>
            </a:r>
            <a:r>
              <a:rPr sz="1400" spc="20" dirty="0">
                <a:latin typeface="Arial"/>
                <a:cs typeface="Arial"/>
              </a:rPr>
              <a:t> </a:t>
            </a:r>
            <a:r>
              <a:rPr sz="1400" spc="-25" dirty="0">
                <a:latin typeface="Arial"/>
                <a:cs typeface="Arial"/>
              </a:rPr>
              <a:t>to 	</a:t>
            </a:r>
            <a:r>
              <a:rPr sz="1400" dirty="0">
                <a:latin typeface="Arial"/>
                <a:cs typeface="Arial"/>
              </a:rPr>
              <a:t>assist</a:t>
            </a:r>
            <a:r>
              <a:rPr sz="1400" spc="-5" dirty="0">
                <a:latin typeface="Arial"/>
                <a:cs typeface="Arial"/>
              </a:rPr>
              <a:t> </a:t>
            </a:r>
            <a:r>
              <a:rPr sz="1400" dirty="0">
                <a:latin typeface="Arial"/>
                <a:cs typeface="Arial"/>
              </a:rPr>
              <a:t>Service</a:t>
            </a:r>
            <a:r>
              <a:rPr sz="1400" spc="-10" dirty="0">
                <a:latin typeface="Arial"/>
                <a:cs typeface="Arial"/>
              </a:rPr>
              <a:t> </a:t>
            </a:r>
            <a:r>
              <a:rPr sz="1400" dirty="0">
                <a:latin typeface="Arial"/>
                <a:cs typeface="Arial"/>
              </a:rPr>
              <a:t>Members and</a:t>
            </a:r>
            <a:r>
              <a:rPr sz="1400" spc="-5" dirty="0">
                <a:latin typeface="Arial"/>
                <a:cs typeface="Arial"/>
              </a:rPr>
              <a:t> </a:t>
            </a:r>
            <a:r>
              <a:rPr sz="1400" dirty="0">
                <a:latin typeface="Arial"/>
                <a:cs typeface="Arial"/>
              </a:rPr>
              <a:t>their</a:t>
            </a:r>
            <a:r>
              <a:rPr sz="1400" spc="-10" dirty="0">
                <a:latin typeface="Arial"/>
                <a:cs typeface="Arial"/>
              </a:rPr>
              <a:t> </a:t>
            </a:r>
            <a:r>
              <a:rPr lang="en-US" sz="1400" spc="-10" dirty="0">
                <a:latin typeface="Arial"/>
                <a:cs typeface="Arial"/>
              </a:rPr>
              <a:t>f</a:t>
            </a:r>
            <a:r>
              <a:rPr sz="1400" dirty="0">
                <a:latin typeface="Arial"/>
                <a:cs typeface="Arial"/>
              </a:rPr>
              <a:t>amilies</a:t>
            </a:r>
            <a:r>
              <a:rPr sz="1400" spc="10" dirty="0">
                <a:latin typeface="Arial"/>
                <a:cs typeface="Arial"/>
              </a:rPr>
              <a:t> </a:t>
            </a:r>
            <a:r>
              <a:rPr sz="1400" dirty="0">
                <a:latin typeface="Arial"/>
                <a:cs typeface="Arial"/>
              </a:rPr>
              <a:t>with</a:t>
            </a:r>
            <a:r>
              <a:rPr sz="1400" spc="-10" dirty="0">
                <a:latin typeface="Arial"/>
                <a:cs typeface="Arial"/>
              </a:rPr>
              <a:t> </a:t>
            </a:r>
            <a:r>
              <a:rPr sz="1400" dirty="0">
                <a:latin typeface="Arial"/>
                <a:cs typeface="Arial"/>
              </a:rPr>
              <a:t>housing</a:t>
            </a:r>
            <a:r>
              <a:rPr sz="1400" spc="-5" dirty="0">
                <a:latin typeface="Arial"/>
                <a:cs typeface="Arial"/>
              </a:rPr>
              <a:t> </a:t>
            </a:r>
            <a:r>
              <a:rPr sz="1400" dirty="0">
                <a:latin typeface="Arial"/>
                <a:cs typeface="Arial"/>
              </a:rPr>
              <a:t>matters</a:t>
            </a:r>
            <a:r>
              <a:rPr sz="1400" spc="-15" dirty="0">
                <a:latin typeface="Arial"/>
                <a:cs typeface="Arial"/>
              </a:rPr>
              <a:t> </a:t>
            </a:r>
            <a:r>
              <a:rPr sz="1400" dirty="0">
                <a:latin typeface="Arial"/>
                <a:cs typeface="Arial"/>
              </a:rPr>
              <a:t>and</a:t>
            </a:r>
            <a:r>
              <a:rPr sz="1400" spc="-10" dirty="0">
                <a:latin typeface="Arial"/>
                <a:cs typeface="Arial"/>
              </a:rPr>
              <a:t> </a:t>
            </a:r>
            <a:r>
              <a:rPr sz="1400" dirty="0">
                <a:latin typeface="Arial"/>
                <a:cs typeface="Arial"/>
              </a:rPr>
              <a:t>advocate</a:t>
            </a:r>
            <a:r>
              <a:rPr sz="1400" spc="-5" dirty="0">
                <a:latin typeface="Arial"/>
                <a:cs typeface="Arial"/>
              </a:rPr>
              <a:t> </a:t>
            </a:r>
            <a:r>
              <a:rPr sz="1400" dirty="0">
                <a:latin typeface="Arial"/>
                <a:cs typeface="Arial"/>
              </a:rPr>
              <a:t>on</a:t>
            </a:r>
            <a:r>
              <a:rPr sz="1400" spc="-10" dirty="0">
                <a:latin typeface="Arial"/>
                <a:cs typeface="Arial"/>
              </a:rPr>
              <a:t> </a:t>
            </a:r>
            <a:r>
              <a:rPr sz="1400" dirty="0">
                <a:latin typeface="Arial"/>
                <a:cs typeface="Arial"/>
              </a:rPr>
              <a:t>their</a:t>
            </a:r>
            <a:r>
              <a:rPr sz="1400" spc="-10" dirty="0">
                <a:latin typeface="Arial"/>
                <a:cs typeface="Arial"/>
              </a:rPr>
              <a:t> </a:t>
            </a:r>
            <a:r>
              <a:rPr sz="1400" dirty="0">
                <a:latin typeface="Arial"/>
                <a:cs typeface="Arial"/>
              </a:rPr>
              <a:t>behalf</a:t>
            </a:r>
            <a:r>
              <a:rPr sz="1400" spc="10" dirty="0">
                <a:latin typeface="Arial"/>
                <a:cs typeface="Arial"/>
              </a:rPr>
              <a:t> </a:t>
            </a:r>
            <a:r>
              <a:rPr sz="1400" spc="-20" dirty="0">
                <a:latin typeface="Arial"/>
                <a:cs typeface="Arial"/>
              </a:rPr>
              <a:t>with 	</a:t>
            </a:r>
            <a:r>
              <a:rPr sz="1400" dirty="0">
                <a:latin typeface="Arial"/>
                <a:cs typeface="Arial"/>
              </a:rPr>
              <a:t>community</a:t>
            </a:r>
            <a:r>
              <a:rPr sz="1400" spc="265" dirty="0">
                <a:latin typeface="Arial"/>
                <a:cs typeface="Arial"/>
              </a:rPr>
              <a:t> </a:t>
            </a:r>
            <a:r>
              <a:rPr sz="1400" spc="-10" dirty="0">
                <a:latin typeface="Arial"/>
                <a:cs typeface="Arial"/>
              </a:rPr>
              <a:t>partners/agencies</a:t>
            </a:r>
            <a:r>
              <a:rPr sz="1400" spc="-100" dirty="0">
                <a:latin typeface="Arial"/>
                <a:cs typeface="Arial"/>
              </a:rPr>
              <a:t> </a:t>
            </a:r>
            <a:r>
              <a:rPr sz="1400" dirty="0">
                <a:latin typeface="Arial"/>
                <a:cs typeface="Arial"/>
              </a:rPr>
              <a:t>both</a:t>
            </a:r>
            <a:r>
              <a:rPr sz="1400" spc="-60" dirty="0">
                <a:latin typeface="Arial"/>
                <a:cs typeface="Arial"/>
              </a:rPr>
              <a:t> </a:t>
            </a:r>
            <a:r>
              <a:rPr sz="1400" dirty="0">
                <a:latin typeface="Arial"/>
                <a:cs typeface="Arial"/>
              </a:rPr>
              <a:t>on</a:t>
            </a:r>
            <a:r>
              <a:rPr sz="1400" spc="-60" dirty="0">
                <a:latin typeface="Arial"/>
                <a:cs typeface="Arial"/>
              </a:rPr>
              <a:t> </a:t>
            </a:r>
            <a:r>
              <a:rPr sz="1400" dirty="0">
                <a:latin typeface="Arial"/>
                <a:cs typeface="Arial"/>
              </a:rPr>
              <a:t>and</a:t>
            </a:r>
            <a:r>
              <a:rPr sz="1400" spc="-65" dirty="0">
                <a:latin typeface="Arial"/>
                <a:cs typeface="Arial"/>
              </a:rPr>
              <a:t> </a:t>
            </a:r>
            <a:r>
              <a:rPr sz="1400" spc="-10" dirty="0">
                <a:latin typeface="Arial"/>
                <a:cs typeface="Arial"/>
              </a:rPr>
              <a:t>off</a:t>
            </a:r>
            <a:r>
              <a:rPr sz="1400" spc="-65" dirty="0">
                <a:latin typeface="Arial"/>
                <a:cs typeface="Arial"/>
              </a:rPr>
              <a:t> </a:t>
            </a:r>
            <a:r>
              <a:rPr sz="1400" dirty="0">
                <a:latin typeface="Arial"/>
                <a:cs typeface="Arial"/>
              </a:rPr>
              <a:t>the</a:t>
            </a:r>
            <a:r>
              <a:rPr sz="1400" spc="-200" dirty="0">
                <a:latin typeface="Arial"/>
                <a:cs typeface="Arial"/>
              </a:rPr>
              <a:t> </a:t>
            </a:r>
            <a:r>
              <a:rPr sz="1400" spc="-10" dirty="0">
                <a:latin typeface="Arial"/>
                <a:cs typeface="Arial"/>
              </a:rPr>
              <a:t>installation</a:t>
            </a:r>
            <a:endParaRPr sz="1400" dirty="0">
              <a:latin typeface="Arial"/>
              <a:cs typeface="Arial"/>
            </a:endParaRPr>
          </a:p>
          <a:p>
            <a:pPr marL="299085" indent="-286385">
              <a:lnSpc>
                <a:spcPct val="100000"/>
              </a:lnSpc>
              <a:spcBef>
                <a:spcPts val="1195"/>
              </a:spcBef>
              <a:buChar char="•"/>
              <a:tabLst>
                <a:tab pos="299085" algn="l"/>
              </a:tabLst>
            </a:pPr>
            <a:r>
              <a:rPr sz="1400" spc="-10" dirty="0">
                <a:latin typeface="Arial"/>
                <a:cs typeface="Arial"/>
              </a:rPr>
              <a:t>The</a:t>
            </a:r>
            <a:r>
              <a:rPr sz="1400" spc="-215" dirty="0">
                <a:latin typeface="Arial"/>
                <a:cs typeface="Arial"/>
              </a:rPr>
              <a:t> </a:t>
            </a:r>
            <a:r>
              <a:rPr sz="1400" spc="-20" dirty="0">
                <a:latin typeface="Arial"/>
                <a:cs typeface="Arial"/>
              </a:rPr>
              <a:t>Army</a:t>
            </a:r>
            <a:r>
              <a:rPr sz="1400" spc="-25" dirty="0">
                <a:latin typeface="Arial"/>
                <a:cs typeface="Arial"/>
              </a:rPr>
              <a:t> </a:t>
            </a:r>
            <a:r>
              <a:rPr sz="1400" spc="-10" dirty="0">
                <a:latin typeface="Arial"/>
                <a:cs typeface="Arial"/>
              </a:rPr>
              <a:t>Housing</a:t>
            </a:r>
            <a:r>
              <a:rPr sz="1400" spc="-65" dirty="0">
                <a:latin typeface="Arial"/>
                <a:cs typeface="Arial"/>
              </a:rPr>
              <a:t> </a:t>
            </a:r>
            <a:r>
              <a:rPr lang="en-US" sz="1400" spc="-10" dirty="0">
                <a:latin typeface="Arial"/>
                <a:cs typeface="Arial"/>
              </a:rPr>
              <a:t>Chief</a:t>
            </a:r>
            <a:r>
              <a:rPr sz="1400" spc="-105" dirty="0">
                <a:latin typeface="Arial"/>
                <a:cs typeface="Arial"/>
              </a:rPr>
              <a:t> </a:t>
            </a:r>
            <a:r>
              <a:rPr sz="1400" spc="-10" dirty="0">
                <a:latin typeface="Arial"/>
                <a:cs typeface="Arial"/>
              </a:rPr>
              <a:t>reports</a:t>
            </a:r>
            <a:r>
              <a:rPr sz="1400" spc="-90" dirty="0">
                <a:latin typeface="Arial"/>
                <a:cs typeface="Arial"/>
              </a:rPr>
              <a:t> </a:t>
            </a:r>
            <a:r>
              <a:rPr sz="1400" dirty="0">
                <a:latin typeface="Arial"/>
                <a:cs typeface="Arial"/>
              </a:rPr>
              <a:t>directly</a:t>
            </a:r>
            <a:r>
              <a:rPr sz="1400" spc="-80"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the</a:t>
            </a:r>
            <a:r>
              <a:rPr sz="1400" spc="-20" dirty="0">
                <a:latin typeface="Arial"/>
                <a:cs typeface="Arial"/>
              </a:rPr>
              <a:t> </a:t>
            </a:r>
            <a:r>
              <a:rPr sz="1400" spc="-40" dirty="0">
                <a:latin typeface="Arial"/>
                <a:cs typeface="Arial"/>
              </a:rPr>
              <a:t>Director,</a:t>
            </a:r>
            <a:r>
              <a:rPr sz="1400" spc="-85" dirty="0">
                <a:latin typeface="Arial"/>
                <a:cs typeface="Arial"/>
              </a:rPr>
              <a:t> </a:t>
            </a:r>
            <a:r>
              <a:rPr sz="1400" dirty="0">
                <a:latin typeface="Arial"/>
                <a:cs typeface="Arial"/>
              </a:rPr>
              <a:t>Public</a:t>
            </a:r>
            <a:r>
              <a:rPr sz="1400" spc="-10" dirty="0">
                <a:latin typeface="Arial"/>
                <a:cs typeface="Arial"/>
              </a:rPr>
              <a:t> </a:t>
            </a:r>
            <a:r>
              <a:rPr sz="1400" dirty="0">
                <a:latin typeface="Arial"/>
                <a:cs typeface="Arial"/>
              </a:rPr>
              <a:t>Works</a:t>
            </a:r>
            <a:r>
              <a:rPr sz="1400" spc="-65" dirty="0">
                <a:latin typeface="Arial"/>
                <a:cs typeface="Arial"/>
              </a:rPr>
              <a:t> </a:t>
            </a:r>
            <a:r>
              <a:rPr sz="1400" dirty="0">
                <a:latin typeface="Arial"/>
                <a:cs typeface="Arial"/>
              </a:rPr>
              <a:t>and</a:t>
            </a:r>
            <a:r>
              <a:rPr sz="1400" spc="-25" dirty="0">
                <a:latin typeface="Arial"/>
                <a:cs typeface="Arial"/>
              </a:rPr>
              <a:t> </a:t>
            </a:r>
            <a:r>
              <a:rPr sz="1400" spc="-10" dirty="0">
                <a:latin typeface="Arial"/>
                <a:cs typeface="Arial"/>
              </a:rPr>
              <a:t>garrison</a:t>
            </a:r>
            <a:r>
              <a:rPr sz="1400" spc="-125" dirty="0">
                <a:latin typeface="Arial"/>
                <a:cs typeface="Arial"/>
              </a:rPr>
              <a:t> </a:t>
            </a:r>
            <a:r>
              <a:rPr sz="1400" spc="-10" dirty="0">
                <a:latin typeface="Arial"/>
                <a:cs typeface="Arial"/>
              </a:rPr>
              <a:t>leadership</a:t>
            </a:r>
            <a:endParaRPr sz="1400" dirty="0">
              <a:latin typeface="Arial"/>
              <a:cs typeface="Arial"/>
            </a:endParaRPr>
          </a:p>
          <a:p>
            <a:pPr marL="299085" marR="341630" indent="-287020">
              <a:lnSpc>
                <a:spcPct val="100000"/>
              </a:lnSpc>
              <a:spcBef>
                <a:spcPts val="1200"/>
              </a:spcBef>
              <a:buChar char="•"/>
              <a:tabLst>
                <a:tab pos="299085" algn="l"/>
              </a:tabLst>
            </a:pPr>
            <a:r>
              <a:rPr sz="1400" spc="-10" dirty="0">
                <a:latin typeface="Arial"/>
                <a:cs typeface="Arial"/>
              </a:rPr>
              <a:t>The</a:t>
            </a:r>
            <a:r>
              <a:rPr sz="1400" spc="-95" dirty="0">
                <a:latin typeface="Arial"/>
                <a:cs typeface="Arial"/>
              </a:rPr>
              <a:t> </a:t>
            </a:r>
            <a:r>
              <a:rPr sz="1400" dirty="0">
                <a:latin typeface="Arial"/>
                <a:cs typeface="Arial"/>
              </a:rPr>
              <a:t>AHO</a:t>
            </a:r>
            <a:r>
              <a:rPr sz="1400" spc="-15" dirty="0">
                <a:latin typeface="Arial"/>
                <a:cs typeface="Arial"/>
              </a:rPr>
              <a:t> </a:t>
            </a:r>
            <a:r>
              <a:rPr sz="1400" spc="-10" dirty="0">
                <a:latin typeface="Arial"/>
                <a:cs typeface="Arial"/>
              </a:rPr>
              <a:t>provides</a:t>
            </a:r>
            <a:r>
              <a:rPr sz="1400" spc="-45" dirty="0">
                <a:latin typeface="Arial"/>
                <a:cs typeface="Arial"/>
              </a:rPr>
              <a:t> </a:t>
            </a:r>
            <a:r>
              <a:rPr sz="1400" spc="-10" dirty="0">
                <a:latin typeface="Arial"/>
                <a:cs typeface="Arial"/>
              </a:rPr>
              <a:t>oversight</a:t>
            </a:r>
            <a:r>
              <a:rPr sz="1400" spc="-35"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the </a:t>
            </a:r>
            <a:r>
              <a:rPr sz="1400" spc="-10" dirty="0">
                <a:latin typeface="Arial"/>
                <a:cs typeface="Arial"/>
              </a:rPr>
              <a:t>privatized</a:t>
            </a:r>
            <a:r>
              <a:rPr lang="en-US" sz="1400" spc="-10" dirty="0">
                <a:latin typeface="Arial"/>
                <a:cs typeface="Arial"/>
              </a:rPr>
              <a:t> on post housing</a:t>
            </a:r>
            <a:r>
              <a:rPr sz="1400" spc="-40" dirty="0">
                <a:latin typeface="Arial"/>
                <a:cs typeface="Arial"/>
              </a:rPr>
              <a:t> </a:t>
            </a:r>
            <a:r>
              <a:rPr sz="1400" b="1" spc="-10" dirty="0">
                <a:latin typeface="Arial"/>
                <a:cs typeface="Arial"/>
              </a:rPr>
              <a:t>project</a:t>
            </a:r>
            <a:r>
              <a:rPr sz="1400" b="1" spc="-45" dirty="0">
                <a:latin typeface="Arial"/>
                <a:cs typeface="Arial"/>
              </a:rPr>
              <a:t> </a:t>
            </a:r>
            <a:r>
              <a:rPr lang="en-US" sz="1400" spc="-45" dirty="0">
                <a:latin typeface="Arial"/>
                <a:cs typeface="Arial"/>
              </a:rPr>
              <a:t>managed by the</a:t>
            </a:r>
            <a:r>
              <a:rPr sz="1400" spc="-10" dirty="0">
                <a:latin typeface="Arial"/>
                <a:cs typeface="Arial"/>
              </a:rPr>
              <a:t> privatized</a:t>
            </a:r>
            <a:r>
              <a:rPr sz="1400" spc="-70" dirty="0">
                <a:latin typeface="Arial"/>
                <a:cs typeface="Arial"/>
              </a:rPr>
              <a:t> </a:t>
            </a:r>
            <a:r>
              <a:rPr sz="1400" dirty="0">
                <a:latin typeface="Arial"/>
                <a:cs typeface="Arial"/>
              </a:rPr>
              <a:t>housing</a:t>
            </a:r>
            <a:r>
              <a:rPr sz="1400" spc="-40" dirty="0">
                <a:latin typeface="Arial"/>
                <a:cs typeface="Arial"/>
              </a:rPr>
              <a:t> </a:t>
            </a:r>
            <a:r>
              <a:rPr sz="1400" spc="-10" dirty="0">
                <a:latin typeface="Arial"/>
                <a:cs typeface="Arial"/>
              </a:rPr>
              <a:t>company</a:t>
            </a:r>
            <a:r>
              <a:rPr sz="1400" spc="-4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provides</a:t>
            </a:r>
            <a:r>
              <a:rPr sz="1400" spc="-15" dirty="0">
                <a:latin typeface="Arial"/>
                <a:cs typeface="Arial"/>
              </a:rPr>
              <a:t> </a:t>
            </a:r>
            <a:r>
              <a:rPr sz="1400" spc="-20" dirty="0">
                <a:latin typeface="Arial"/>
                <a:cs typeface="Arial"/>
              </a:rPr>
              <a:t>tenant/landlord</a:t>
            </a:r>
            <a:r>
              <a:rPr sz="1400" spc="-90" dirty="0">
                <a:latin typeface="Arial"/>
                <a:cs typeface="Arial"/>
              </a:rPr>
              <a:t> </a:t>
            </a:r>
            <a:r>
              <a:rPr sz="1400" spc="-10" dirty="0">
                <a:latin typeface="Arial"/>
                <a:cs typeface="Arial"/>
              </a:rPr>
              <a:t>dispute</a:t>
            </a:r>
            <a:r>
              <a:rPr lang="en-US" sz="1400" spc="-10" dirty="0">
                <a:latin typeface="Arial"/>
                <a:cs typeface="Arial"/>
              </a:rPr>
              <a:t> s</a:t>
            </a:r>
            <a:r>
              <a:rPr sz="1400" spc="-10" dirty="0">
                <a:latin typeface="Arial"/>
                <a:cs typeface="Arial"/>
              </a:rPr>
              <a:t>ervices</a:t>
            </a:r>
            <a:endParaRPr lang="en-US" sz="1400" spc="-10" dirty="0">
              <a:latin typeface="Arial"/>
              <a:cs typeface="Arial"/>
            </a:endParaRPr>
          </a:p>
          <a:p>
            <a:pPr marL="299085" marR="341630" indent="-287020">
              <a:lnSpc>
                <a:spcPct val="100000"/>
              </a:lnSpc>
              <a:spcBef>
                <a:spcPts val="1200"/>
              </a:spcBef>
              <a:buChar char="•"/>
              <a:tabLst>
                <a:tab pos="299085" algn="l"/>
              </a:tabLst>
            </a:pPr>
            <a:r>
              <a:rPr sz="1400" dirty="0">
                <a:latin typeface="Arial"/>
                <a:cs typeface="Arial"/>
              </a:rPr>
              <a:t>The</a:t>
            </a:r>
            <a:r>
              <a:rPr sz="1400" spc="-130" dirty="0">
                <a:latin typeface="Arial"/>
                <a:cs typeface="Arial"/>
              </a:rPr>
              <a:t> </a:t>
            </a:r>
            <a:r>
              <a:rPr sz="1400" dirty="0">
                <a:latin typeface="Arial"/>
                <a:cs typeface="Arial"/>
              </a:rPr>
              <a:t>AHO</a:t>
            </a:r>
            <a:r>
              <a:rPr sz="1400" spc="-60" dirty="0">
                <a:latin typeface="Arial"/>
                <a:cs typeface="Arial"/>
              </a:rPr>
              <a:t> </a:t>
            </a:r>
            <a:r>
              <a:rPr sz="1400" dirty="0">
                <a:latin typeface="Arial"/>
                <a:cs typeface="Arial"/>
              </a:rPr>
              <a:t>provides</a:t>
            </a:r>
            <a:r>
              <a:rPr sz="1400" spc="-60" dirty="0">
                <a:latin typeface="Arial"/>
                <a:cs typeface="Arial"/>
              </a:rPr>
              <a:t> </a:t>
            </a:r>
            <a:r>
              <a:rPr sz="1400" dirty="0">
                <a:latin typeface="Arial"/>
                <a:cs typeface="Arial"/>
              </a:rPr>
              <a:t>referral</a:t>
            </a:r>
            <a:r>
              <a:rPr sz="1400" spc="-55" dirty="0">
                <a:latin typeface="Arial"/>
                <a:cs typeface="Arial"/>
              </a:rPr>
              <a:t> </a:t>
            </a:r>
            <a:r>
              <a:rPr sz="1400" dirty="0">
                <a:latin typeface="Arial"/>
                <a:cs typeface="Arial"/>
              </a:rPr>
              <a:t>services</a:t>
            </a:r>
            <a:r>
              <a:rPr sz="1400" spc="-60"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Service</a:t>
            </a:r>
            <a:r>
              <a:rPr sz="1400" spc="-65" dirty="0">
                <a:latin typeface="Arial"/>
                <a:cs typeface="Arial"/>
              </a:rPr>
              <a:t> </a:t>
            </a:r>
            <a:r>
              <a:rPr sz="1400" spc="-10" dirty="0">
                <a:latin typeface="Arial"/>
                <a:cs typeface="Arial"/>
              </a:rPr>
              <a:t>Members</a:t>
            </a:r>
            <a:r>
              <a:rPr sz="1400" spc="-80" dirty="0">
                <a:latin typeface="Arial"/>
                <a:cs typeface="Arial"/>
              </a:rPr>
              <a:t> </a:t>
            </a:r>
            <a:r>
              <a:rPr sz="1400" spc="-25" dirty="0">
                <a:latin typeface="Arial"/>
                <a:cs typeface="Arial"/>
              </a:rPr>
              <a:t>and </a:t>
            </a:r>
            <a:r>
              <a:rPr lang="en-US" sz="1400" spc="-45" dirty="0">
                <a:latin typeface="Arial"/>
                <a:cs typeface="Arial"/>
              </a:rPr>
              <a:t>f</a:t>
            </a:r>
            <a:r>
              <a:rPr sz="1400" spc="-45" dirty="0">
                <a:latin typeface="Arial"/>
                <a:cs typeface="Arial"/>
              </a:rPr>
              <a:t>amilies</a:t>
            </a:r>
            <a:r>
              <a:rPr sz="1400" spc="-85" dirty="0">
                <a:latin typeface="Arial"/>
                <a:cs typeface="Arial"/>
              </a:rPr>
              <a:t> </a:t>
            </a:r>
            <a:r>
              <a:rPr sz="1400" dirty="0">
                <a:latin typeface="Arial"/>
                <a:cs typeface="Arial"/>
              </a:rPr>
              <a:t>that</a:t>
            </a:r>
            <a:r>
              <a:rPr sz="1400" spc="-50" dirty="0">
                <a:latin typeface="Arial"/>
                <a:cs typeface="Arial"/>
              </a:rPr>
              <a:t> </a:t>
            </a:r>
            <a:r>
              <a:rPr sz="1400" dirty="0">
                <a:latin typeface="Arial"/>
                <a:cs typeface="Arial"/>
              </a:rPr>
              <a:t>reside</a:t>
            </a:r>
            <a:r>
              <a:rPr sz="1400" spc="-60" dirty="0">
                <a:latin typeface="Arial"/>
                <a:cs typeface="Arial"/>
              </a:rPr>
              <a:t> </a:t>
            </a:r>
            <a:r>
              <a:rPr sz="1400" dirty="0">
                <a:latin typeface="Arial"/>
                <a:cs typeface="Arial"/>
              </a:rPr>
              <a:t>or</a:t>
            </a:r>
            <a:r>
              <a:rPr sz="1400" spc="-35" dirty="0">
                <a:latin typeface="Arial"/>
                <a:cs typeface="Arial"/>
              </a:rPr>
              <a:t> </a:t>
            </a:r>
            <a:r>
              <a:rPr sz="1400" dirty="0">
                <a:latin typeface="Arial"/>
                <a:cs typeface="Arial"/>
              </a:rPr>
              <a:t>are</a:t>
            </a:r>
            <a:r>
              <a:rPr sz="1400" spc="-50" dirty="0">
                <a:latin typeface="Arial"/>
                <a:cs typeface="Arial"/>
              </a:rPr>
              <a:t> </a:t>
            </a:r>
            <a:r>
              <a:rPr sz="1400" dirty="0">
                <a:latin typeface="Arial"/>
                <a:cs typeface="Arial"/>
              </a:rPr>
              <a:t>seeking</a:t>
            </a:r>
            <a:r>
              <a:rPr sz="1400" spc="-80" dirty="0">
                <a:latin typeface="Arial"/>
                <a:cs typeface="Arial"/>
              </a:rPr>
              <a:t> </a:t>
            </a:r>
            <a:r>
              <a:rPr sz="1400" dirty="0">
                <a:latin typeface="Arial"/>
                <a:cs typeface="Arial"/>
              </a:rPr>
              <a:t>to</a:t>
            </a:r>
            <a:r>
              <a:rPr sz="1400" spc="-50" dirty="0">
                <a:latin typeface="Arial"/>
                <a:cs typeface="Arial"/>
              </a:rPr>
              <a:t> </a:t>
            </a:r>
            <a:r>
              <a:rPr sz="1400" dirty="0">
                <a:latin typeface="Arial"/>
                <a:cs typeface="Arial"/>
              </a:rPr>
              <a:t>reside</a:t>
            </a:r>
            <a:r>
              <a:rPr sz="1400" spc="-75" dirty="0">
                <a:latin typeface="Arial"/>
                <a:cs typeface="Arial"/>
              </a:rPr>
              <a:t> </a:t>
            </a:r>
            <a:r>
              <a:rPr sz="1400" dirty="0">
                <a:latin typeface="Arial"/>
                <a:cs typeface="Arial"/>
              </a:rPr>
              <a:t>off</a:t>
            </a:r>
            <a:r>
              <a:rPr sz="1400" spc="-45" dirty="0">
                <a:latin typeface="Arial"/>
                <a:cs typeface="Arial"/>
              </a:rPr>
              <a:t> </a:t>
            </a:r>
            <a:r>
              <a:rPr sz="1400" dirty="0">
                <a:latin typeface="Arial"/>
                <a:cs typeface="Arial"/>
              </a:rPr>
              <a:t>the</a:t>
            </a:r>
            <a:r>
              <a:rPr sz="1400" spc="-60" dirty="0">
                <a:latin typeface="Arial"/>
                <a:cs typeface="Arial"/>
              </a:rPr>
              <a:t> </a:t>
            </a:r>
            <a:r>
              <a:rPr sz="1400" spc="-10" dirty="0">
                <a:latin typeface="Arial"/>
                <a:cs typeface="Arial"/>
              </a:rPr>
              <a:t>installation</a:t>
            </a:r>
            <a:endParaRPr lang="en-US" sz="1400" spc="-10" dirty="0">
              <a:latin typeface="Arial"/>
              <a:cs typeface="Arial"/>
            </a:endParaRPr>
          </a:p>
          <a:p>
            <a:pPr marL="12065" marR="341630">
              <a:lnSpc>
                <a:spcPct val="100000"/>
              </a:lnSpc>
              <a:spcBef>
                <a:spcPts val="1200"/>
              </a:spcBef>
              <a:tabLst>
                <a:tab pos="299085" algn="l"/>
              </a:tabLst>
            </a:pPr>
            <a:endParaRPr lang="en-US" sz="1400" dirty="0">
              <a:latin typeface="Arial"/>
              <a:cs typeface="Arial"/>
            </a:endParaRPr>
          </a:p>
          <a:p>
            <a:pPr marL="12065" marR="341630">
              <a:lnSpc>
                <a:spcPct val="100000"/>
              </a:lnSpc>
              <a:spcBef>
                <a:spcPts val="1200"/>
              </a:spcBef>
              <a:tabLst>
                <a:tab pos="299085" algn="l"/>
              </a:tabLst>
            </a:pPr>
            <a:r>
              <a:rPr sz="1600" u="sng" spc="-10" dirty="0">
                <a:latin typeface="Arial"/>
                <a:cs typeface="Arial"/>
              </a:rPr>
              <a:t>Garrison</a:t>
            </a:r>
            <a:r>
              <a:rPr sz="1600" u="sng" spc="-80" dirty="0">
                <a:latin typeface="Arial"/>
                <a:cs typeface="Arial"/>
              </a:rPr>
              <a:t> </a:t>
            </a:r>
            <a:r>
              <a:rPr sz="1600" u="sng" spc="-10" dirty="0">
                <a:latin typeface="Arial"/>
                <a:cs typeface="Arial"/>
              </a:rPr>
              <a:t>Leadership</a:t>
            </a:r>
            <a:endParaRPr lang="en-US" sz="1600" u="sng" dirty="0">
              <a:latin typeface="Arial"/>
              <a:cs typeface="Arial"/>
            </a:endParaRPr>
          </a:p>
          <a:p>
            <a:pPr marL="12065" marR="341630">
              <a:lnSpc>
                <a:spcPct val="100000"/>
              </a:lnSpc>
              <a:spcBef>
                <a:spcPts val="1200"/>
              </a:spcBef>
              <a:tabLst>
                <a:tab pos="299085" algn="l"/>
              </a:tabLst>
            </a:pPr>
            <a:r>
              <a:rPr lang="en-US" sz="1600" spc="-10" dirty="0">
                <a:latin typeface="Arial"/>
                <a:cs typeface="Arial"/>
              </a:rPr>
              <a:t>- </a:t>
            </a:r>
            <a:r>
              <a:rPr sz="1600" spc="-10" dirty="0">
                <a:latin typeface="Arial"/>
                <a:cs typeface="Arial"/>
              </a:rPr>
              <a:t>Garrison</a:t>
            </a:r>
            <a:r>
              <a:rPr sz="1600" spc="-30" dirty="0">
                <a:latin typeface="Arial"/>
                <a:cs typeface="Arial"/>
              </a:rPr>
              <a:t> </a:t>
            </a:r>
            <a:r>
              <a:rPr sz="1600" spc="-20" dirty="0">
                <a:latin typeface="Arial"/>
                <a:cs typeface="Arial"/>
              </a:rPr>
              <a:t>Commander:</a:t>
            </a:r>
            <a:r>
              <a:rPr sz="1600" spc="-30" dirty="0">
                <a:latin typeface="Arial"/>
                <a:cs typeface="Arial"/>
              </a:rPr>
              <a:t> </a:t>
            </a:r>
            <a:r>
              <a:rPr lang="en-US" sz="1600" spc="-20" dirty="0">
                <a:solidFill>
                  <a:schemeClr val="tx1"/>
                </a:solidFill>
                <a:latin typeface="Arial"/>
                <a:cs typeface="Arial"/>
              </a:rPr>
              <a:t>COL Yolanda Gore</a:t>
            </a:r>
            <a:endParaRPr lang="en-US" sz="1600" dirty="0">
              <a:solidFill>
                <a:schemeClr val="tx1"/>
              </a:solidFill>
              <a:latin typeface="Arial"/>
              <a:cs typeface="Arial"/>
            </a:endParaRPr>
          </a:p>
          <a:p>
            <a:pPr marL="12065" marR="341630">
              <a:lnSpc>
                <a:spcPct val="100000"/>
              </a:lnSpc>
              <a:spcBef>
                <a:spcPts val="1200"/>
              </a:spcBef>
              <a:tabLst>
                <a:tab pos="299085" algn="l"/>
              </a:tabLst>
            </a:pPr>
            <a:r>
              <a:rPr lang="en-US" sz="1600" spc="-10" dirty="0">
                <a:solidFill>
                  <a:schemeClr val="tx1"/>
                </a:solidFill>
                <a:latin typeface="Arial"/>
                <a:cs typeface="Arial"/>
              </a:rPr>
              <a:t>- </a:t>
            </a:r>
            <a:r>
              <a:rPr sz="1600" spc="-10" dirty="0">
                <a:latin typeface="Arial"/>
                <a:cs typeface="Arial"/>
              </a:rPr>
              <a:t>Garrison</a:t>
            </a:r>
            <a:r>
              <a:rPr sz="1600" spc="-65" dirty="0">
                <a:latin typeface="Arial"/>
                <a:cs typeface="Arial"/>
              </a:rPr>
              <a:t> </a:t>
            </a:r>
            <a:r>
              <a:rPr sz="1600" spc="-20" dirty="0">
                <a:latin typeface="Arial"/>
                <a:cs typeface="Arial"/>
              </a:rPr>
              <a:t>Command</a:t>
            </a:r>
            <a:r>
              <a:rPr sz="1600" spc="-45" dirty="0">
                <a:latin typeface="Arial"/>
                <a:cs typeface="Arial"/>
              </a:rPr>
              <a:t> </a:t>
            </a:r>
            <a:r>
              <a:rPr sz="1600" spc="-10" dirty="0">
                <a:latin typeface="Arial"/>
                <a:cs typeface="Arial"/>
              </a:rPr>
              <a:t>Sergeant</a:t>
            </a:r>
            <a:r>
              <a:rPr sz="1600" spc="-60" dirty="0">
                <a:latin typeface="Arial"/>
                <a:cs typeface="Arial"/>
              </a:rPr>
              <a:t> </a:t>
            </a:r>
            <a:r>
              <a:rPr sz="1600" dirty="0">
                <a:latin typeface="Arial"/>
                <a:cs typeface="Arial"/>
              </a:rPr>
              <a:t>Major:</a:t>
            </a:r>
            <a:r>
              <a:rPr sz="1600" spc="-30" dirty="0">
                <a:latin typeface="Arial"/>
                <a:cs typeface="Arial"/>
              </a:rPr>
              <a:t> </a:t>
            </a:r>
            <a:r>
              <a:rPr lang="en-US" sz="1600" spc="-10" dirty="0">
                <a:solidFill>
                  <a:schemeClr val="tx1"/>
                </a:solidFill>
                <a:latin typeface="Arial"/>
                <a:cs typeface="Arial"/>
              </a:rPr>
              <a:t>CSM Richard Moore</a:t>
            </a:r>
          </a:p>
          <a:p>
            <a:pPr marL="297815" marR="341630" indent="-285750">
              <a:lnSpc>
                <a:spcPct val="100000"/>
              </a:lnSpc>
              <a:spcBef>
                <a:spcPts val="1200"/>
              </a:spcBef>
              <a:buFontTx/>
              <a:buChar char="-"/>
              <a:tabLst>
                <a:tab pos="299085" algn="l"/>
              </a:tabLst>
            </a:pPr>
            <a:r>
              <a:rPr sz="1600" dirty="0">
                <a:latin typeface="Arial"/>
                <a:cs typeface="Arial"/>
              </a:rPr>
              <a:t>Deputy</a:t>
            </a:r>
            <a:r>
              <a:rPr sz="1600" spc="-5" dirty="0">
                <a:latin typeface="Arial"/>
                <a:cs typeface="Arial"/>
              </a:rPr>
              <a:t> </a:t>
            </a:r>
            <a:r>
              <a:rPr sz="1600" spc="-10" dirty="0">
                <a:latin typeface="Arial"/>
                <a:cs typeface="Arial"/>
              </a:rPr>
              <a:t>Garrison</a:t>
            </a:r>
            <a:r>
              <a:rPr sz="1600" spc="-35" dirty="0">
                <a:latin typeface="Arial"/>
                <a:cs typeface="Arial"/>
              </a:rPr>
              <a:t> </a:t>
            </a:r>
            <a:r>
              <a:rPr sz="1600" spc="-25" dirty="0">
                <a:latin typeface="Arial"/>
                <a:cs typeface="Arial"/>
              </a:rPr>
              <a:t>Commander/Manager:</a:t>
            </a:r>
            <a:r>
              <a:rPr sz="1600" spc="-45" dirty="0">
                <a:latin typeface="Arial"/>
                <a:cs typeface="Arial"/>
              </a:rPr>
              <a:t> </a:t>
            </a:r>
            <a:r>
              <a:rPr lang="en-US" sz="1600" spc="-10" dirty="0">
                <a:solidFill>
                  <a:schemeClr val="tx1"/>
                </a:solidFill>
                <a:latin typeface="Arial"/>
                <a:cs typeface="Arial"/>
              </a:rPr>
              <a:t>Brian Foley</a:t>
            </a:r>
          </a:p>
          <a:p>
            <a:pPr marL="297815" marR="341630" indent="-285750">
              <a:lnSpc>
                <a:spcPct val="100000"/>
              </a:lnSpc>
              <a:spcBef>
                <a:spcPts val="1200"/>
              </a:spcBef>
              <a:buFontTx/>
              <a:buChar char="-"/>
              <a:tabLst>
                <a:tab pos="299085" algn="l"/>
              </a:tabLst>
            </a:pPr>
            <a:r>
              <a:rPr lang="en-US" sz="1600" spc="-10" dirty="0">
                <a:solidFill>
                  <a:schemeClr val="tx1"/>
                </a:solidFill>
                <a:latin typeface="Arial"/>
                <a:cs typeface="Arial"/>
              </a:rPr>
              <a:t>Garrison Housing Chief: Aimee Stafford</a:t>
            </a:r>
            <a:endParaRPr sz="1600" dirty="0">
              <a:solidFill>
                <a:schemeClr val="tx1"/>
              </a:solidFill>
              <a:latin typeface="Arial"/>
              <a:cs typeface="Arial"/>
            </a:endParaRPr>
          </a:p>
        </p:txBody>
      </p:sp>
      <p:sp>
        <p:nvSpPr>
          <p:cNvPr id="21" name="TextBox 20">
            <a:extLst>
              <a:ext uri="{FF2B5EF4-FFF2-40B4-BE49-F238E27FC236}">
                <a16:creationId xmlns:a16="http://schemas.microsoft.com/office/drawing/2014/main" id="{6720D71E-2506-0401-8F88-BA7818F0B9BE}"/>
              </a:ext>
            </a:extLst>
          </p:cNvPr>
          <p:cNvSpPr txBox="1"/>
          <p:nvPr/>
        </p:nvSpPr>
        <p:spPr>
          <a:xfrm>
            <a:off x="6506903" y="3864502"/>
            <a:ext cx="2354196" cy="1077218"/>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Army Housing Office </a:t>
            </a:r>
          </a:p>
          <a:p>
            <a:r>
              <a:rPr lang="en-US" sz="1600" dirty="0">
                <a:solidFill>
                  <a:schemeClr val="tx1"/>
                </a:solidFill>
                <a:latin typeface="Arial" panose="020B0604020202020204" pitchFamily="34" charset="0"/>
                <a:cs typeface="Arial" panose="020B0604020202020204" pitchFamily="34" charset="0"/>
              </a:rPr>
              <a:t>3081 Ernie Pyle St</a:t>
            </a:r>
          </a:p>
          <a:p>
            <a:r>
              <a:rPr lang="en-US" sz="1600" dirty="0">
                <a:solidFill>
                  <a:schemeClr val="tx1"/>
                </a:solidFill>
                <a:latin typeface="Arial" panose="020B0604020202020204" pitchFamily="34" charset="0"/>
                <a:cs typeface="Arial" panose="020B0604020202020204" pitchFamily="34" charset="0"/>
              </a:rPr>
              <a:t>Fort Meade, MD 20755</a:t>
            </a:r>
          </a:p>
          <a:p>
            <a:r>
              <a:rPr lang="en-US" sz="1600" dirty="0">
                <a:solidFill>
                  <a:schemeClr val="tx1"/>
                </a:solidFill>
                <a:latin typeface="Arial" panose="020B0604020202020204" pitchFamily="34" charset="0"/>
                <a:cs typeface="Arial" panose="020B0604020202020204" pitchFamily="34" charset="0"/>
              </a:rPr>
              <a:t>301-677-7748</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4</a:t>
            </a:fld>
            <a:endParaRPr sz="800" dirty="0"/>
          </a:p>
        </p:txBody>
      </p:sp>
      <p:sp>
        <p:nvSpPr>
          <p:cNvPr id="15" name="object 15"/>
          <p:cNvSpPr txBox="1">
            <a:spLocks noGrp="1"/>
          </p:cNvSpPr>
          <p:nvPr>
            <p:ph type="title"/>
          </p:nvPr>
        </p:nvSpPr>
        <p:spPr>
          <a:xfrm>
            <a:off x="3823715" y="71982"/>
            <a:ext cx="5174483" cy="505267"/>
          </a:xfrm>
          <a:prstGeom prst="rect">
            <a:avLst/>
          </a:prstGeom>
        </p:spPr>
        <p:txBody>
          <a:bodyPr vert="horz" wrap="square" lIns="0" tIns="12700" rIns="0" bIns="0" rtlCol="0">
            <a:spAutoFit/>
          </a:bodyPr>
          <a:lstStyle/>
          <a:p>
            <a:pPr marL="12700">
              <a:lnSpc>
                <a:spcPct val="100000"/>
              </a:lnSpc>
              <a:spcBef>
                <a:spcPts val="100"/>
              </a:spcBef>
            </a:pPr>
            <a:r>
              <a:rPr lang="en-US" spc="-80" dirty="0"/>
              <a:t>Project</a:t>
            </a:r>
            <a:r>
              <a:rPr spc="-80" dirty="0"/>
              <a:t> </a:t>
            </a:r>
            <a:r>
              <a:rPr dirty="0"/>
              <a:t>Company</a:t>
            </a:r>
            <a:r>
              <a:rPr spc="-110" dirty="0"/>
              <a:t> </a:t>
            </a:r>
            <a:r>
              <a:rPr spc="-10" dirty="0"/>
              <a:t>Contacts</a:t>
            </a:r>
          </a:p>
        </p:txBody>
      </p:sp>
      <p:pic>
        <p:nvPicPr>
          <p:cNvPr id="18" name="Picture 17" descr="A logo for a housing company&#10;&#10;Description automatically generated">
            <a:extLst>
              <a:ext uri="{FF2B5EF4-FFF2-40B4-BE49-F238E27FC236}">
                <a16:creationId xmlns:a16="http://schemas.microsoft.com/office/drawing/2014/main" id="{7F98611E-1B44-53D0-C6DA-AA0DB5C4E3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6">
            <a:extLst>
              <a:ext uri="{FF2B5EF4-FFF2-40B4-BE49-F238E27FC236}">
                <a16:creationId xmlns:a16="http://schemas.microsoft.com/office/drawing/2014/main" id="{97080777-5130-3E36-AFC2-FEBD3DFFDF0C}"/>
              </a:ext>
            </a:extLst>
          </p:cNvPr>
          <p:cNvSpPr txBox="1"/>
          <p:nvPr/>
        </p:nvSpPr>
        <p:spPr>
          <a:xfrm>
            <a:off x="392652" y="1053542"/>
            <a:ext cx="8370347" cy="3968394"/>
          </a:xfrm>
          <a:prstGeom prst="rect">
            <a:avLst/>
          </a:prstGeom>
        </p:spPr>
        <p:txBody>
          <a:bodyPr vert="horz" wrap="square" lIns="0" tIns="13335" rIns="0" bIns="0" rtlCol="0">
            <a:spAutoFit/>
          </a:bodyPr>
          <a:lstStyle/>
          <a:p>
            <a:pPr marL="194310" marR="86995" indent="-182245">
              <a:lnSpc>
                <a:spcPct val="100000"/>
              </a:lnSpc>
              <a:spcBef>
                <a:spcPts val="105"/>
              </a:spcBef>
              <a:buChar char="•"/>
              <a:tabLst>
                <a:tab pos="195580" algn="l"/>
              </a:tabLst>
            </a:pPr>
            <a:r>
              <a:rPr lang="en-US" sz="1400" dirty="0" err="1">
                <a:solidFill>
                  <a:schemeClr val="tx1"/>
                </a:solidFill>
                <a:latin typeface="Arial"/>
                <a:cs typeface="Arial"/>
              </a:rPr>
              <a:t>Corvias</a:t>
            </a:r>
            <a:r>
              <a:rPr lang="en-US" sz="1400" dirty="0">
                <a:solidFill>
                  <a:schemeClr val="tx1"/>
                </a:solidFill>
                <a:latin typeface="Arial"/>
                <a:cs typeface="Arial"/>
              </a:rPr>
              <a:t> Property Management </a:t>
            </a:r>
            <a:r>
              <a:rPr sz="1400" dirty="0">
                <a:latin typeface="Arial"/>
                <a:cs typeface="Arial"/>
              </a:rPr>
              <a:t>is</a:t>
            </a:r>
            <a:r>
              <a:rPr sz="1400" spc="-10" dirty="0">
                <a:latin typeface="Arial"/>
                <a:cs typeface="Arial"/>
              </a:rPr>
              <a:t> </a:t>
            </a:r>
            <a:r>
              <a:rPr sz="1400" dirty="0">
                <a:latin typeface="Arial"/>
                <a:cs typeface="Arial"/>
              </a:rPr>
              <a:t>the</a:t>
            </a:r>
            <a:r>
              <a:rPr sz="1400" spc="-35" dirty="0">
                <a:latin typeface="Arial"/>
                <a:cs typeface="Arial"/>
              </a:rPr>
              <a:t> </a:t>
            </a:r>
            <a:r>
              <a:rPr sz="1400" spc="-10" dirty="0">
                <a:latin typeface="Arial"/>
                <a:cs typeface="Arial"/>
              </a:rPr>
              <a:t>privatized</a:t>
            </a:r>
            <a:r>
              <a:rPr sz="1400" spc="-65" dirty="0">
                <a:latin typeface="Arial"/>
                <a:cs typeface="Arial"/>
              </a:rPr>
              <a:t> </a:t>
            </a:r>
            <a:r>
              <a:rPr sz="1400" dirty="0">
                <a:latin typeface="Arial"/>
                <a:cs typeface="Arial"/>
              </a:rPr>
              <a:t>company</a:t>
            </a:r>
            <a:r>
              <a:rPr sz="1400" spc="-55" dirty="0">
                <a:latin typeface="Arial"/>
                <a:cs typeface="Arial"/>
              </a:rPr>
              <a:t> </a:t>
            </a:r>
            <a:r>
              <a:rPr sz="1400" dirty="0">
                <a:latin typeface="Arial"/>
                <a:cs typeface="Arial"/>
              </a:rPr>
              <a:t>that</a:t>
            </a:r>
            <a:r>
              <a:rPr sz="1400" spc="-35" dirty="0">
                <a:latin typeface="Arial"/>
                <a:cs typeface="Arial"/>
              </a:rPr>
              <a:t> </a:t>
            </a:r>
            <a:r>
              <a:rPr sz="1400" dirty="0">
                <a:latin typeface="Arial"/>
                <a:cs typeface="Arial"/>
              </a:rPr>
              <a:t>owns</a:t>
            </a:r>
            <a:r>
              <a:rPr sz="1400" spc="-20" dirty="0">
                <a:latin typeface="Arial"/>
                <a:cs typeface="Arial"/>
              </a:rPr>
              <a:t> </a:t>
            </a:r>
            <a:r>
              <a:rPr sz="1400" dirty="0">
                <a:latin typeface="Arial"/>
                <a:cs typeface="Arial"/>
              </a:rPr>
              <a:t>and</a:t>
            </a:r>
            <a:r>
              <a:rPr sz="1400" spc="-55" dirty="0">
                <a:latin typeface="Arial"/>
                <a:cs typeface="Arial"/>
              </a:rPr>
              <a:t> </a:t>
            </a:r>
            <a:r>
              <a:rPr sz="1400" spc="-10" dirty="0">
                <a:latin typeface="Arial"/>
                <a:cs typeface="Arial"/>
              </a:rPr>
              <a:t>manages</a:t>
            </a:r>
            <a:r>
              <a:rPr sz="1400" spc="-5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Family</a:t>
            </a:r>
            <a:r>
              <a:rPr sz="1400" spc="-55" dirty="0">
                <a:latin typeface="Arial"/>
                <a:cs typeface="Arial"/>
              </a:rPr>
              <a:t> </a:t>
            </a:r>
            <a:r>
              <a:rPr sz="1400" spc="-25" dirty="0">
                <a:latin typeface="Arial"/>
                <a:cs typeface="Arial"/>
              </a:rPr>
              <a:t>or 	</a:t>
            </a:r>
            <a:r>
              <a:rPr sz="1400" dirty="0">
                <a:solidFill>
                  <a:schemeClr val="tx1"/>
                </a:solidFill>
                <a:latin typeface="Arial"/>
                <a:cs typeface="Arial"/>
              </a:rPr>
              <a:t>Privatized</a:t>
            </a:r>
            <a:r>
              <a:rPr sz="1400" spc="-60" dirty="0">
                <a:solidFill>
                  <a:schemeClr val="tx1"/>
                </a:solidFill>
                <a:latin typeface="Arial"/>
                <a:cs typeface="Arial"/>
              </a:rPr>
              <a:t> </a:t>
            </a:r>
            <a:r>
              <a:rPr sz="1400" spc="-10" dirty="0">
                <a:solidFill>
                  <a:schemeClr val="tx1"/>
                </a:solidFill>
                <a:latin typeface="Arial"/>
                <a:cs typeface="Arial"/>
              </a:rPr>
              <a:t>Unaccompanied</a:t>
            </a:r>
            <a:r>
              <a:rPr sz="1400" spc="-35" dirty="0">
                <a:solidFill>
                  <a:schemeClr val="tx1"/>
                </a:solidFill>
                <a:latin typeface="Arial"/>
                <a:cs typeface="Arial"/>
              </a:rPr>
              <a:t> </a:t>
            </a:r>
            <a:r>
              <a:rPr sz="1400" spc="-10" dirty="0">
                <a:latin typeface="Arial"/>
                <a:cs typeface="Arial"/>
              </a:rPr>
              <a:t>housing</a:t>
            </a:r>
            <a:r>
              <a:rPr sz="1400" spc="-90" dirty="0">
                <a:latin typeface="Arial"/>
                <a:cs typeface="Arial"/>
              </a:rPr>
              <a:t> </a:t>
            </a:r>
            <a:r>
              <a:rPr sz="1400" dirty="0">
                <a:latin typeface="Arial"/>
                <a:cs typeface="Arial"/>
              </a:rPr>
              <a:t>on</a:t>
            </a:r>
            <a:r>
              <a:rPr sz="1400" spc="-45" dirty="0">
                <a:latin typeface="Arial"/>
                <a:cs typeface="Arial"/>
              </a:rPr>
              <a:t> </a:t>
            </a:r>
            <a:r>
              <a:rPr sz="1400" dirty="0">
                <a:latin typeface="Arial"/>
                <a:cs typeface="Arial"/>
              </a:rPr>
              <a:t>this</a:t>
            </a:r>
            <a:r>
              <a:rPr sz="1400" spc="-50" dirty="0">
                <a:latin typeface="Arial"/>
                <a:cs typeface="Arial"/>
              </a:rPr>
              <a:t> </a:t>
            </a:r>
            <a:r>
              <a:rPr sz="1400" spc="-10" dirty="0">
                <a:latin typeface="Arial"/>
                <a:cs typeface="Arial"/>
              </a:rPr>
              <a:t>installation</a:t>
            </a:r>
            <a:endParaRPr sz="1400" dirty="0">
              <a:latin typeface="Arial"/>
              <a:cs typeface="Arial"/>
            </a:endParaRPr>
          </a:p>
          <a:p>
            <a:pPr marL="474345" marR="336550" lvl="1" indent="-635">
              <a:lnSpc>
                <a:spcPct val="100000"/>
              </a:lnSpc>
              <a:spcBef>
                <a:spcPts val="600"/>
              </a:spcBef>
              <a:buFont typeface="Courier New"/>
              <a:buChar char="o"/>
              <a:tabLst>
                <a:tab pos="474345" algn="l"/>
                <a:tab pos="757555" algn="l"/>
              </a:tabLst>
            </a:pPr>
            <a:r>
              <a:rPr sz="1400" dirty="0">
                <a:solidFill>
                  <a:schemeClr val="tx1"/>
                </a:solidFill>
                <a:latin typeface="Arial"/>
                <a:cs typeface="Arial"/>
              </a:rPr>
              <a:t>	</a:t>
            </a:r>
            <a:r>
              <a:rPr lang="en-US" sz="1400" dirty="0" err="1">
                <a:solidFill>
                  <a:schemeClr val="tx1"/>
                </a:solidFill>
                <a:latin typeface="Arial"/>
                <a:cs typeface="Arial"/>
              </a:rPr>
              <a:t>Corvias</a:t>
            </a:r>
            <a:r>
              <a:rPr lang="en-US" sz="1400" dirty="0">
                <a:solidFill>
                  <a:schemeClr val="tx1"/>
                </a:solidFill>
                <a:latin typeface="Arial"/>
                <a:cs typeface="Arial"/>
              </a:rPr>
              <a:t> Property Management </a:t>
            </a:r>
            <a:r>
              <a:rPr sz="1400" dirty="0">
                <a:solidFill>
                  <a:schemeClr val="tx1"/>
                </a:solidFill>
                <a:latin typeface="Arial"/>
                <a:cs typeface="Arial"/>
              </a:rPr>
              <a:t>is </a:t>
            </a:r>
            <a:r>
              <a:rPr sz="1400" dirty="0">
                <a:latin typeface="Arial"/>
                <a:cs typeface="Arial"/>
              </a:rPr>
              <a:t>the</a:t>
            </a:r>
            <a:r>
              <a:rPr sz="1400" spc="-65" dirty="0">
                <a:latin typeface="Arial"/>
                <a:cs typeface="Arial"/>
              </a:rPr>
              <a:t> </a:t>
            </a:r>
            <a:r>
              <a:rPr sz="1400" dirty="0">
                <a:latin typeface="Arial"/>
                <a:cs typeface="Arial"/>
              </a:rPr>
              <a:t>private</a:t>
            </a:r>
            <a:r>
              <a:rPr sz="1400" spc="-60" dirty="0">
                <a:latin typeface="Arial"/>
                <a:cs typeface="Arial"/>
              </a:rPr>
              <a:t> </a:t>
            </a:r>
            <a:r>
              <a:rPr sz="1400" spc="-10" dirty="0">
                <a:latin typeface="Arial"/>
                <a:cs typeface="Arial"/>
              </a:rPr>
              <a:t>partner</a:t>
            </a:r>
            <a:r>
              <a:rPr sz="1400" spc="-125" dirty="0">
                <a:latin typeface="Arial"/>
                <a:cs typeface="Arial"/>
              </a:rPr>
              <a:t> </a:t>
            </a:r>
            <a:r>
              <a:rPr sz="1400" dirty="0">
                <a:latin typeface="Arial"/>
                <a:cs typeface="Arial"/>
              </a:rPr>
              <a:t>and</a:t>
            </a:r>
            <a:r>
              <a:rPr sz="1400" spc="-65" dirty="0">
                <a:latin typeface="Arial"/>
                <a:cs typeface="Arial"/>
              </a:rPr>
              <a:t> </a:t>
            </a:r>
            <a:r>
              <a:rPr sz="1400" spc="-10" dirty="0">
                <a:latin typeface="Arial"/>
                <a:cs typeface="Arial"/>
              </a:rPr>
              <a:t>managing</a:t>
            </a:r>
            <a:r>
              <a:rPr sz="1400" spc="-125" dirty="0">
                <a:latin typeface="Arial"/>
                <a:cs typeface="Arial"/>
              </a:rPr>
              <a:t> </a:t>
            </a:r>
            <a:r>
              <a:rPr sz="1400" spc="-10" dirty="0">
                <a:latin typeface="Arial"/>
                <a:cs typeface="Arial"/>
              </a:rPr>
              <a:t>member</a:t>
            </a:r>
            <a:r>
              <a:rPr sz="1400" spc="-80" dirty="0">
                <a:latin typeface="Arial"/>
                <a:cs typeface="Arial"/>
              </a:rPr>
              <a:t> </a:t>
            </a:r>
            <a:r>
              <a:rPr lang="en-US" sz="1400" dirty="0">
                <a:latin typeface="Arial"/>
                <a:cs typeface="Arial"/>
              </a:rPr>
              <a:t>of Meade Communities </a:t>
            </a:r>
            <a:r>
              <a:rPr lang="en-US" sz="1400" spc="-10" dirty="0">
                <a:solidFill>
                  <a:schemeClr val="tx1"/>
                </a:solidFill>
                <a:latin typeface="Arial"/>
                <a:cs typeface="Arial"/>
              </a:rPr>
              <a:t>and your landlord.</a:t>
            </a:r>
            <a:endParaRPr sz="1400" dirty="0">
              <a:solidFill>
                <a:schemeClr val="tx1"/>
              </a:solidFill>
              <a:latin typeface="Arial"/>
              <a:cs typeface="Arial"/>
            </a:endParaRPr>
          </a:p>
          <a:p>
            <a:pPr marL="474345" marR="5080" lvl="1" indent="-635">
              <a:lnSpc>
                <a:spcPct val="100000"/>
              </a:lnSpc>
              <a:spcBef>
                <a:spcPts val="1195"/>
              </a:spcBef>
              <a:buFont typeface="Courier New"/>
              <a:buChar char="o"/>
              <a:tabLst>
                <a:tab pos="474345" algn="l"/>
                <a:tab pos="757555" algn="l"/>
              </a:tabLst>
            </a:pPr>
            <a:r>
              <a:rPr sz="1400" dirty="0">
                <a:solidFill>
                  <a:schemeClr val="tx1"/>
                </a:solidFill>
                <a:latin typeface="Arial"/>
                <a:cs typeface="Arial"/>
              </a:rPr>
              <a:t>	</a:t>
            </a:r>
            <a:r>
              <a:rPr lang="en-US" sz="1400" dirty="0" err="1">
                <a:solidFill>
                  <a:schemeClr val="tx1"/>
                </a:solidFill>
                <a:latin typeface="Arial"/>
                <a:cs typeface="Arial"/>
              </a:rPr>
              <a:t>Corvias</a:t>
            </a:r>
            <a:r>
              <a:rPr lang="en-US" sz="1400" dirty="0">
                <a:solidFill>
                  <a:schemeClr val="tx1"/>
                </a:solidFill>
                <a:latin typeface="Arial"/>
                <a:cs typeface="Arial"/>
              </a:rPr>
              <a:t> Property Management </a:t>
            </a:r>
            <a:r>
              <a:rPr sz="1400" dirty="0">
                <a:latin typeface="Arial"/>
                <a:cs typeface="Arial"/>
              </a:rPr>
              <a:t>is</a:t>
            </a:r>
            <a:r>
              <a:rPr sz="1400" spc="-10" dirty="0">
                <a:latin typeface="Arial"/>
                <a:cs typeface="Arial"/>
              </a:rPr>
              <a:t> </a:t>
            </a:r>
            <a:r>
              <a:rPr sz="1400" dirty="0">
                <a:latin typeface="Arial"/>
                <a:cs typeface="Arial"/>
              </a:rPr>
              <a:t>the</a:t>
            </a:r>
            <a:r>
              <a:rPr sz="1400" spc="-15" dirty="0">
                <a:latin typeface="Arial"/>
                <a:cs typeface="Arial"/>
              </a:rPr>
              <a:t> </a:t>
            </a:r>
            <a:r>
              <a:rPr sz="1400" spc="-10" dirty="0">
                <a:latin typeface="Arial"/>
                <a:cs typeface="Arial"/>
              </a:rPr>
              <a:t>property</a:t>
            </a:r>
            <a:r>
              <a:rPr sz="1400" spc="-45" dirty="0">
                <a:latin typeface="Arial"/>
                <a:cs typeface="Arial"/>
              </a:rPr>
              <a:t> </a:t>
            </a:r>
            <a:r>
              <a:rPr sz="1400" spc="-10" dirty="0">
                <a:latin typeface="Arial"/>
                <a:cs typeface="Arial"/>
              </a:rPr>
              <a:t>management</a:t>
            </a:r>
            <a:r>
              <a:rPr sz="1400" spc="-45" dirty="0">
                <a:latin typeface="Arial"/>
                <a:cs typeface="Arial"/>
              </a:rPr>
              <a:t> </a:t>
            </a:r>
            <a:r>
              <a:rPr sz="1400" spc="-10" dirty="0">
                <a:latin typeface="Arial"/>
                <a:cs typeface="Arial"/>
              </a:rPr>
              <a:t>company</a:t>
            </a:r>
            <a:r>
              <a:rPr sz="1400" spc="-60" dirty="0">
                <a:latin typeface="Arial"/>
                <a:cs typeface="Arial"/>
              </a:rPr>
              <a:t> </a:t>
            </a:r>
            <a:r>
              <a:rPr sz="1400" spc="-20" dirty="0">
                <a:latin typeface="Arial"/>
                <a:cs typeface="Arial"/>
              </a:rPr>
              <a:t>that </a:t>
            </a:r>
            <a:r>
              <a:rPr sz="1400" spc="-10" dirty="0">
                <a:latin typeface="Arial"/>
                <a:cs typeface="Arial"/>
              </a:rPr>
              <a:t>manages</a:t>
            </a:r>
            <a:r>
              <a:rPr sz="1400" spc="-110"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day</a:t>
            </a:r>
            <a:r>
              <a:rPr sz="1400" spc="-45"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day</a:t>
            </a:r>
            <a:r>
              <a:rPr sz="1400" spc="-45" dirty="0">
                <a:latin typeface="Arial"/>
                <a:cs typeface="Arial"/>
              </a:rPr>
              <a:t> </a:t>
            </a:r>
            <a:r>
              <a:rPr sz="1400" spc="-10" dirty="0">
                <a:latin typeface="Arial"/>
                <a:cs typeface="Arial"/>
              </a:rPr>
              <a:t>operations</a:t>
            </a:r>
            <a:r>
              <a:rPr sz="1400" spc="-105"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the</a:t>
            </a:r>
            <a:r>
              <a:rPr sz="1400" spc="-50" dirty="0">
                <a:latin typeface="Arial"/>
                <a:cs typeface="Arial"/>
              </a:rPr>
              <a:t> </a:t>
            </a:r>
            <a:r>
              <a:rPr sz="1400" spc="-10" dirty="0">
                <a:latin typeface="Arial"/>
                <a:cs typeface="Arial"/>
              </a:rPr>
              <a:t>privatized</a:t>
            </a:r>
            <a:r>
              <a:rPr sz="1400" spc="-85" dirty="0">
                <a:latin typeface="Arial"/>
                <a:cs typeface="Arial"/>
              </a:rPr>
              <a:t> </a:t>
            </a:r>
            <a:r>
              <a:rPr sz="1400" spc="-10" dirty="0">
                <a:latin typeface="Arial"/>
                <a:cs typeface="Arial"/>
              </a:rPr>
              <a:t>housing</a:t>
            </a:r>
            <a:r>
              <a:rPr sz="1400" spc="-100"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include</a:t>
            </a:r>
            <a:r>
              <a:rPr sz="1400" spc="-60" dirty="0">
                <a:latin typeface="Arial"/>
                <a:cs typeface="Arial"/>
              </a:rPr>
              <a:t> </a:t>
            </a:r>
            <a:r>
              <a:rPr sz="1400" spc="-10" dirty="0">
                <a:latin typeface="Arial"/>
                <a:cs typeface="Arial"/>
              </a:rPr>
              <a:t>ensuring</a:t>
            </a:r>
            <a:r>
              <a:rPr sz="1400" spc="-125" dirty="0">
                <a:latin typeface="Arial"/>
                <a:cs typeface="Arial"/>
              </a:rPr>
              <a:t> </a:t>
            </a:r>
            <a:r>
              <a:rPr sz="1400" dirty="0">
                <a:latin typeface="Arial"/>
                <a:cs typeface="Arial"/>
              </a:rPr>
              <a:t>prompt</a:t>
            </a:r>
            <a:r>
              <a:rPr sz="1400" spc="-55" dirty="0">
                <a:latin typeface="Arial"/>
                <a:cs typeface="Arial"/>
              </a:rPr>
              <a:t> </a:t>
            </a:r>
            <a:r>
              <a:rPr sz="1400" spc="-25" dirty="0">
                <a:latin typeface="Arial"/>
                <a:cs typeface="Arial"/>
              </a:rPr>
              <a:t>and </a:t>
            </a:r>
            <a:r>
              <a:rPr sz="1400" spc="-10" dirty="0">
                <a:latin typeface="Arial"/>
                <a:cs typeface="Arial"/>
              </a:rPr>
              <a:t>professional</a:t>
            </a:r>
            <a:r>
              <a:rPr sz="1400" spc="-35" dirty="0">
                <a:latin typeface="Arial"/>
                <a:cs typeface="Arial"/>
              </a:rPr>
              <a:t> </a:t>
            </a:r>
            <a:r>
              <a:rPr sz="1400" spc="-10" dirty="0">
                <a:latin typeface="Arial"/>
                <a:cs typeface="Arial"/>
              </a:rPr>
              <a:t>maintenance</a:t>
            </a:r>
            <a:r>
              <a:rPr sz="1400" spc="-40" dirty="0">
                <a:latin typeface="Arial"/>
                <a:cs typeface="Arial"/>
              </a:rPr>
              <a:t> </a:t>
            </a:r>
            <a:r>
              <a:rPr sz="1400" dirty="0">
                <a:latin typeface="Arial"/>
                <a:cs typeface="Arial"/>
              </a:rPr>
              <a:t>and</a:t>
            </a:r>
            <a:r>
              <a:rPr sz="1400" spc="-35" dirty="0">
                <a:latin typeface="Arial"/>
                <a:cs typeface="Arial"/>
              </a:rPr>
              <a:t> </a:t>
            </a:r>
            <a:r>
              <a:rPr sz="1400" spc="-40" dirty="0">
                <a:latin typeface="Arial"/>
                <a:cs typeface="Arial"/>
              </a:rPr>
              <a:t>repair,</a:t>
            </a:r>
            <a:r>
              <a:rPr sz="1400" spc="-70" dirty="0">
                <a:latin typeface="Arial"/>
                <a:cs typeface="Arial"/>
              </a:rPr>
              <a:t> </a:t>
            </a:r>
            <a:r>
              <a:rPr lang="en-US" sz="1400" spc="-70" dirty="0">
                <a:latin typeface="Arial"/>
                <a:cs typeface="Arial"/>
              </a:rPr>
              <a:t>addressing of </a:t>
            </a:r>
            <a:r>
              <a:rPr sz="1400" spc="-10" dirty="0">
                <a:latin typeface="Arial"/>
                <a:cs typeface="Arial"/>
              </a:rPr>
              <a:t>property</a:t>
            </a:r>
            <a:r>
              <a:rPr sz="1400" spc="-40" dirty="0">
                <a:latin typeface="Arial"/>
                <a:cs typeface="Arial"/>
              </a:rPr>
              <a:t> </a:t>
            </a:r>
            <a:r>
              <a:rPr sz="1400" spc="-10" dirty="0">
                <a:latin typeface="Arial"/>
                <a:cs typeface="Arial"/>
              </a:rPr>
              <a:t>concerns,</a:t>
            </a:r>
            <a:r>
              <a:rPr sz="1400" spc="-35" dirty="0">
                <a:latin typeface="Arial"/>
                <a:cs typeface="Arial"/>
              </a:rPr>
              <a:t> </a:t>
            </a:r>
            <a:r>
              <a:rPr sz="1400" dirty="0">
                <a:latin typeface="Arial"/>
                <a:cs typeface="Arial"/>
              </a:rPr>
              <a:t>and</a:t>
            </a:r>
            <a:r>
              <a:rPr sz="1400" spc="-35" dirty="0">
                <a:latin typeface="Arial"/>
                <a:cs typeface="Arial"/>
              </a:rPr>
              <a:t> </a:t>
            </a:r>
            <a:r>
              <a:rPr sz="1400" spc="-10" dirty="0">
                <a:latin typeface="Arial"/>
                <a:cs typeface="Arial"/>
              </a:rPr>
              <a:t>rent/billing</a:t>
            </a:r>
            <a:r>
              <a:rPr sz="1400" spc="-40" dirty="0">
                <a:latin typeface="Arial"/>
                <a:cs typeface="Arial"/>
              </a:rPr>
              <a:t> </a:t>
            </a:r>
            <a:r>
              <a:rPr sz="1400" dirty="0">
                <a:latin typeface="Arial"/>
                <a:cs typeface="Arial"/>
              </a:rPr>
              <a:t>issues.</a:t>
            </a:r>
            <a:r>
              <a:rPr sz="1400" spc="-50" dirty="0">
                <a:latin typeface="Arial"/>
                <a:cs typeface="Arial"/>
              </a:rPr>
              <a:t> </a:t>
            </a:r>
            <a:endParaRPr lang="en-US" sz="1400" spc="-50" dirty="0">
              <a:latin typeface="Arial"/>
              <a:cs typeface="Arial"/>
            </a:endParaRPr>
          </a:p>
          <a:p>
            <a:pPr marL="473710" marR="5080" lvl="1">
              <a:lnSpc>
                <a:spcPct val="100000"/>
              </a:lnSpc>
              <a:spcBef>
                <a:spcPts val="1195"/>
              </a:spcBef>
              <a:tabLst>
                <a:tab pos="474345" algn="l"/>
                <a:tab pos="757555" algn="l"/>
              </a:tabLst>
            </a:pPr>
            <a:endParaRPr sz="1400" dirty="0">
              <a:latin typeface="Arial"/>
              <a:cs typeface="Arial"/>
            </a:endParaRPr>
          </a:p>
          <a:p>
            <a:pPr marL="104140">
              <a:lnSpc>
                <a:spcPct val="100000"/>
              </a:lnSpc>
              <a:spcBef>
                <a:spcPts val="5"/>
              </a:spcBef>
              <a:tabLst>
                <a:tab pos="286385" algn="l"/>
              </a:tabLst>
            </a:pPr>
            <a:r>
              <a:rPr lang="en-US" sz="1600" dirty="0" err="1">
                <a:solidFill>
                  <a:schemeClr val="tx1"/>
                </a:solidFill>
                <a:latin typeface="Arial"/>
                <a:cs typeface="Arial"/>
              </a:rPr>
              <a:t>Corvias</a:t>
            </a:r>
            <a:r>
              <a:rPr lang="en-US" sz="1600" dirty="0">
                <a:solidFill>
                  <a:schemeClr val="tx1"/>
                </a:solidFill>
                <a:latin typeface="Arial"/>
                <a:cs typeface="Arial"/>
              </a:rPr>
              <a:t> Property Management </a:t>
            </a:r>
            <a:r>
              <a:rPr sz="1600" spc="-10" dirty="0">
                <a:latin typeface="Arial"/>
                <a:cs typeface="Arial"/>
              </a:rPr>
              <a:t>Contacts</a:t>
            </a:r>
            <a:r>
              <a:rPr lang="en-US" sz="1600" spc="-10" dirty="0">
                <a:latin typeface="Arial"/>
                <a:cs typeface="Arial"/>
              </a:rPr>
              <a:t> and contact numbers</a:t>
            </a:r>
            <a:r>
              <a:rPr sz="1600" spc="-10" dirty="0">
                <a:latin typeface="Arial"/>
                <a:cs typeface="Arial"/>
              </a:rPr>
              <a:t>:</a:t>
            </a:r>
            <a:endParaRPr lang="en-US" sz="1600" dirty="0">
              <a:latin typeface="Arial"/>
              <a:cs typeface="Arial"/>
            </a:endParaRPr>
          </a:p>
          <a:p>
            <a:pPr marL="768350" lvl="1" indent="-286385">
              <a:spcBef>
                <a:spcPts val="1200"/>
              </a:spcBef>
              <a:buFont typeface="Courier New"/>
              <a:buChar char="o"/>
              <a:tabLst>
                <a:tab pos="768350" algn="l"/>
              </a:tabLst>
            </a:pPr>
            <a:r>
              <a:rPr lang="en-US" sz="1600" spc="-10" dirty="0">
                <a:solidFill>
                  <a:schemeClr val="tx1"/>
                </a:solidFill>
                <a:latin typeface="Arial"/>
                <a:cs typeface="Arial"/>
              </a:rPr>
              <a:t>Operations</a:t>
            </a:r>
            <a:r>
              <a:rPr lang="en-US" sz="1600" spc="-55" dirty="0">
                <a:solidFill>
                  <a:schemeClr val="tx1"/>
                </a:solidFill>
                <a:latin typeface="Arial"/>
                <a:cs typeface="Arial"/>
              </a:rPr>
              <a:t> </a:t>
            </a:r>
            <a:r>
              <a:rPr lang="en-US" sz="1600" spc="-10" dirty="0">
                <a:solidFill>
                  <a:schemeClr val="tx1"/>
                </a:solidFill>
                <a:latin typeface="Arial"/>
                <a:cs typeface="Arial"/>
              </a:rPr>
              <a:t>Director:</a:t>
            </a:r>
            <a:r>
              <a:rPr lang="en-US" sz="1600" spc="-40" dirty="0">
                <a:solidFill>
                  <a:schemeClr val="tx1"/>
                </a:solidFill>
                <a:latin typeface="Arial"/>
                <a:cs typeface="Arial"/>
              </a:rPr>
              <a:t> </a:t>
            </a:r>
            <a:r>
              <a:rPr lang="en-US" sz="1600" dirty="0">
                <a:solidFill>
                  <a:schemeClr val="tx1"/>
                </a:solidFill>
                <a:latin typeface="Arial"/>
                <a:cs typeface="Arial"/>
              </a:rPr>
              <a:t>Brittney Dabney - </a:t>
            </a:r>
            <a:r>
              <a:rPr lang="en-US" sz="1600" spc="-10" dirty="0">
                <a:latin typeface="Arial"/>
                <a:cs typeface="Arial"/>
              </a:rPr>
              <a:t>Program Office 410-672-4570</a:t>
            </a:r>
            <a:endParaRPr lang="en-US" sz="1600" dirty="0">
              <a:latin typeface="Arial"/>
              <a:cs typeface="Arial"/>
            </a:endParaRPr>
          </a:p>
          <a:p>
            <a:pPr marL="768350" lvl="1" indent="-286385">
              <a:lnSpc>
                <a:spcPct val="100000"/>
              </a:lnSpc>
              <a:spcBef>
                <a:spcPts val="1200"/>
              </a:spcBef>
              <a:buFont typeface="Courier New"/>
              <a:buChar char="o"/>
              <a:tabLst>
                <a:tab pos="768350" algn="l"/>
              </a:tabLst>
            </a:pPr>
            <a:r>
              <a:rPr lang="en-US" sz="1600" dirty="0">
                <a:solidFill>
                  <a:schemeClr val="tx1"/>
                </a:solidFill>
                <a:latin typeface="Arial"/>
                <a:cs typeface="Arial"/>
              </a:rPr>
              <a:t>Assistant Operations Director: Christie Taylor - </a:t>
            </a:r>
            <a:r>
              <a:rPr lang="en-US" sz="1600" spc="-10" dirty="0">
                <a:latin typeface="Arial"/>
                <a:cs typeface="Arial"/>
              </a:rPr>
              <a:t>Program Office 410-672-4570</a:t>
            </a:r>
            <a:endParaRPr sz="1600" dirty="0">
              <a:solidFill>
                <a:schemeClr val="tx1"/>
              </a:solidFill>
              <a:latin typeface="Arial"/>
              <a:cs typeface="Arial"/>
            </a:endParaRPr>
          </a:p>
          <a:p>
            <a:pPr marL="768350" lvl="1" indent="-286385">
              <a:lnSpc>
                <a:spcPct val="100000"/>
              </a:lnSpc>
              <a:spcBef>
                <a:spcPts val="1200"/>
              </a:spcBef>
              <a:buFont typeface="Courier New"/>
              <a:buChar char="o"/>
              <a:tabLst>
                <a:tab pos="768350" algn="l"/>
              </a:tabLst>
            </a:pPr>
            <a:r>
              <a:rPr lang="en-US" sz="1600" spc="-10" dirty="0">
                <a:solidFill>
                  <a:schemeClr val="tx1"/>
                </a:solidFill>
                <a:latin typeface="Arial"/>
                <a:cs typeface="Arial"/>
              </a:rPr>
              <a:t>Community Manager</a:t>
            </a:r>
            <a:r>
              <a:rPr sz="1600" spc="-10" dirty="0">
                <a:solidFill>
                  <a:schemeClr val="tx1"/>
                </a:solidFill>
                <a:latin typeface="Arial"/>
                <a:cs typeface="Arial"/>
              </a:rPr>
              <a:t>:</a:t>
            </a:r>
            <a:r>
              <a:rPr sz="1600" spc="-35" dirty="0">
                <a:solidFill>
                  <a:schemeClr val="tx1"/>
                </a:solidFill>
                <a:latin typeface="Arial"/>
                <a:cs typeface="Arial"/>
              </a:rPr>
              <a:t> </a:t>
            </a:r>
            <a:r>
              <a:rPr lang="en-US" sz="1600" spc="-10" dirty="0">
                <a:solidFill>
                  <a:schemeClr val="tx1"/>
                </a:solidFill>
                <a:latin typeface="Arial"/>
                <a:cs typeface="Arial"/>
              </a:rPr>
              <a:t>Ryan Marsh – 410-672-4059</a:t>
            </a:r>
            <a:endParaRPr sz="1600" dirty="0">
              <a:solidFill>
                <a:schemeClr val="tx1"/>
              </a:solidFill>
              <a:latin typeface="Arial"/>
              <a:cs typeface="Arial"/>
            </a:endParaRPr>
          </a:p>
          <a:p>
            <a:pPr marL="768350" lvl="1" indent="-286385">
              <a:lnSpc>
                <a:spcPct val="100000"/>
              </a:lnSpc>
              <a:spcBef>
                <a:spcPts val="1200"/>
              </a:spcBef>
              <a:buFont typeface="Courier New"/>
              <a:buChar char="o"/>
              <a:tabLst>
                <a:tab pos="768350" algn="l"/>
              </a:tabLst>
            </a:pPr>
            <a:r>
              <a:rPr lang="en-US" sz="1600" spc="-10" dirty="0">
                <a:solidFill>
                  <a:schemeClr val="tx1"/>
                </a:solidFill>
                <a:latin typeface="Arial"/>
                <a:cs typeface="Arial"/>
              </a:rPr>
              <a:t>Facilities Director</a:t>
            </a:r>
            <a:r>
              <a:rPr sz="1600" spc="-10" dirty="0">
                <a:solidFill>
                  <a:schemeClr val="tx1"/>
                </a:solidFill>
                <a:latin typeface="Arial"/>
                <a:cs typeface="Arial"/>
              </a:rPr>
              <a:t>:</a:t>
            </a:r>
            <a:r>
              <a:rPr sz="1600" spc="-45" dirty="0">
                <a:solidFill>
                  <a:schemeClr val="tx1"/>
                </a:solidFill>
                <a:latin typeface="Arial"/>
                <a:cs typeface="Arial"/>
              </a:rPr>
              <a:t> </a:t>
            </a:r>
            <a:r>
              <a:rPr lang="en-US" sz="1600" dirty="0">
                <a:solidFill>
                  <a:schemeClr val="tx1"/>
                </a:solidFill>
                <a:latin typeface="Arial"/>
                <a:cs typeface="Arial"/>
              </a:rPr>
              <a:t>David Brooks - </a:t>
            </a:r>
            <a:r>
              <a:rPr lang="en-US" sz="1600" spc="-10" dirty="0">
                <a:latin typeface="Arial"/>
                <a:cs typeface="Arial"/>
              </a:rPr>
              <a:t>Program Office 410-672-4570</a:t>
            </a:r>
            <a:endParaRPr sz="1600" dirty="0">
              <a:solidFill>
                <a:schemeClr val="tx1"/>
              </a:solidFill>
              <a:latin typeface="Arial"/>
              <a:cs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5</a:t>
            </a:fld>
            <a:endParaRPr sz="800" dirty="0"/>
          </a:p>
        </p:txBody>
      </p:sp>
      <p:sp>
        <p:nvSpPr>
          <p:cNvPr id="15" name="object 15"/>
          <p:cNvSpPr txBox="1">
            <a:spLocks noGrp="1"/>
          </p:cNvSpPr>
          <p:nvPr>
            <p:ph type="title"/>
          </p:nvPr>
        </p:nvSpPr>
        <p:spPr>
          <a:xfrm>
            <a:off x="4953000" y="71982"/>
            <a:ext cx="4045198"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Bill</a:t>
            </a:r>
            <a:r>
              <a:rPr lang="en-US" spc="-60" dirty="0"/>
              <a:t> </a:t>
            </a:r>
            <a:r>
              <a:rPr lang="en-US" dirty="0"/>
              <a:t>of</a:t>
            </a:r>
            <a:r>
              <a:rPr lang="en-US" spc="-70" dirty="0"/>
              <a:t> </a:t>
            </a:r>
            <a:r>
              <a:rPr lang="en-US" spc="-10" dirty="0"/>
              <a:t>Rights</a:t>
            </a:r>
            <a:endParaRPr spc="-10" dirty="0"/>
          </a:p>
        </p:txBody>
      </p:sp>
      <p:sp>
        <p:nvSpPr>
          <p:cNvPr id="16" name="object 16"/>
          <p:cNvSpPr txBox="1"/>
          <p:nvPr/>
        </p:nvSpPr>
        <p:spPr>
          <a:xfrm>
            <a:off x="386648" y="680014"/>
            <a:ext cx="8370703" cy="5322611"/>
          </a:xfrm>
          <a:prstGeom prst="rect">
            <a:avLst/>
          </a:prstGeom>
        </p:spPr>
        <p:txBody>
          <a:bodyPr vert="horz" wrap="square" lIns="0" tIns="13335" rIns="0" bIns="0" rtlCol="0">
            <a:spAutoFit/>
          </a:bodyPr>
          <a:lstStyle/>
          <a:p>
            <a:r>
              <a:rPr lang="en-US" sz="1600" b="1" dirty="0">
                <a:latin typeface="Arial" panose="020B0604020202020204" pitchFamily="34" charset="0"/>
                <a:cs typeface="Arial" panose="020B0604020202020204" pitchFamily="34" charset="0"/>
              </a:rPr>
              <a:t>In 2020, laws were passed to assure military tenants basic rights to:</a:t>
            </a:r>
          </a:p>
          <a:p>
            <a:endParaRPr lang="en-US" sz="1400" b="1" dirty="0">
              <a:latin typeface="Arial" panose="020B0604020202020204" pitchFamily="34" charset="0"/>
              <a:cs typeface="Arial" panose="020B0604020202020204" pitchFamily="34" charset="0"/>
            </a:endParaRP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Reside in a housing unit and a community that meets applicable health and environmental standards.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Reside in a housing unit that has working fixtures, appliances, and utilities and to reside in a community with well-maintained common areas and amenity spaces.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A previous seven-year maintenance history of the prospective housing unit within two business days after making request before signing a lease. A current tenant who did not receive maintenance information before signing a lease has the right to receive such information within five business days after making the request.</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A written lease with clearly defined rental terms to establish tenancy in a housing unit including any addendums and other regulations imposed by the Landlord regarding occupancy of the housing unit and use of common areas.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A plain-language briefing, before signing a lease and 30 days after move-in, by the AHO on all rights and responsibilities associated with tenancy of the housing unit, including information regarding the existence of any additional fees authorized by the lease, any utilities payments, the procedures for submitting and tracking work orders, the identity of the Military Tenant Advocate, and the dispute resolution process.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Given sufficient time and opportunity to prepare and be present for move-in and move-out inspections, including an opportunity to obtain and complete necessary paperwork.</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Report inadequate housing standards or deficits (defici</a:t>
            </a:r>
            <a:r>
              <a:rPr lang="en-US" sz="1400" dirty="0">
                <a:latin typeface="Arial" panose="020B0604020202020204" pitchFamily="34" charset="0"/>
                <a:cs typeface="Arial" panose="020B0604020202020204" pitchFamily="34" charset="0"/>
              </a:rPr>
              <a:t>encie</a:t>
            </a:r>
            <a:r>
              <a:rPr lang="en-US" sz="1400" b="0" dirty="0">
                <a:latin typeface="Arial" panose="020B0604020202020204" pitchFamily="34" charset="0"/>
                <a:cs typeface="Arial" panose="020B0604020202020204" pitchFamily="34" charset="0"/>
              </a:rPr>
              <a:t>s) in habitability of the housing unit to the Landlord, the chain of command, and Installation housing office without fear of reprisal or retaliation.</a:t>
            </a:r>
          </a:p>
          <a:p>
            <a:endParaRPr lang="en-US" sz="1200" dirty="0">
              <a:latin typeface="Arial" panose="020B0604020202020204" pitchFamily="34" charset="0"/>
              <a:cs typeface="Arial" panose="020B0604020202020204" pitchFamily="34" charset="0"/>
            </a:endParaRPr>
          </a:p>
        </p:txBody>
      </p:sp>
      <p:pic>
        <p:nvPicPr>
          <p:cNvPr id="18" name="Picture 17" descr="A logo for a housing company&#10;&#10;Description automatically generated">
            <a:extLst>
              <a:ext uri="{FF2B5EF4-FFF2-40B4-BE49-F238E27FC236}">
                <a16:creationId xmlns:a16="http://schemas.microsoft.com/office/drawing/2014/main" id="{0CD3C11F-9AC4-AF3E-A6E8-87E13689C8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370980533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6</a:t>
            </a:fld>
            <a:endParaRPr sz="800" dirty="0"/>
          </a:p>
        </p:txBody>
      </p:sp>
      <p:sp>
        <p:nvSpPr>
          <p:cNvPr id="15" name="object 15"/>
          <p:cNvSpPr txBox="1">
            <a:spLocks noGrp="1"/>
          </p:cNvSpPr>
          <p:nvPr>
            <p:ph type="title"/>
          </p:nvPr>
        </p:nvSpPr>
        <p:spPr>
          <a:xfrm>
            <a:off x="5029200" y="71982"/>
            <a:ext cx="3968998"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Bill</a:t>
            </a:r>
            <a:r>
              <a:rPr lang="en-US" spc="-60" dirty="0"/>
              <a:t> </a:t>
            </a:r>
            <a:r>
              <a:rPr lang="en-US" dirty="0"/>
              <a:t>of</a:t>
            </a:r>
            <a:r>
              <a:rPr lang="en-US" spc="-70" dirty="0"/>
              <a:t> </a:t>
            </a:r>
            <a:r>
              <a:rPr lang="en-US" spc="-10" dirty="0"/>
              <a:t>Rights</a:t>
            </a:r>
            <a:endParaRPr spc="-10" dirty="0"/>
          </a:p>
        </p:txBody>
      </p:sp>
      <p:pic>
        <p:nvPicPr>
          <p:cNvPr id="18" name="Picture 17" descr="A logo for a housing company&#10;&#10;Description automatically generated">
            <a:extLst>
              <a:ext uri="{FF2B5EF4-FFF2-40B4-BE49-F238E27FC236}">
                <a16:creationId xmlns:a16="http://schemas.microsoft.com/office/drawing/2014/main" id="{203C9448-0BB0-C888-D0C2-F0BA0E8CD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6">
            <a:extLst>
              <a:ext uri="{FF2B5EF4-FFF2-40B4-BE49-F238E27FC236}">
                <a16:creationId xmlns:a16="http://schemas.microsoft.com/office/drawing/2014/main" id="{5948C0BE-50EB-A303-82C4-00AE112A115C}"/>
              </a:ext>
            </a:extLst>
          </p:cNvPr>
          <p:cNvSpPr txBox="1"/>
          <p:nvPr/>
        </p:nvSpPr>
        <p:spPr>
          <a:xfrm>
            <a:off x="388884" y="875649"/>
            <a:ext cx="8374116" cy="4991751"/>
          </a:xfrm>
          <a:prstGeom prst="rect">
            <a:avLst/>
          </a:prstGeom>
        </p:spPr>
        <p:txBody>
          <a:bodyPr vert="horz" wrap="square" lIns="0" tIns="13335" rIns="0" bIns="0" rtlCol="0">
            <a:spAutoFit/>
          </a:bodyPr>
          <a:lstStyle/>
          <a:p>
            <a:pPr marL="285750" indent="-285750">
              <a:spcBef>
                <a:spcPts val="600"/>
              </a:spcBef>
              <a:buFont typeface="Arial" panose="020B0604020202020204" pitchFamily="34" charset="0"/>
              <a:buChar char="•"/>
            </a:pPr>
            <a:r>
              <a:rPr lang="en-US" sz="1400" b="0" dirty="0"/>
              <a:t>Access a military tenant advocate or a military legal assistance attorney, through the AHO to assist in the preparation of requests to initiate a dispute resolution. This includes the ability to submit a request to withhold payments during the formal dispute resolution process.</a:t>
            </a:r>
          </a:p>
          <a:p>
            <a:pPr marL="285750" indent="-285750">
              <a:spcBef>
                <a:spcPts val="600"/>
              </a:spcBef>
              <a:buFont typeface="Arial" panose="020B0604020202020204" pitchFamily="34" charset="0"/>
              <a:buChar char="•"/>
            </a:pPr>
            <a:r>
              <a:rPr lang="en-US" sz="1400" b="0" dirty="0"/>
              <a:t>Receive property management services provided by the Landlord that meet or exceed industry standards and that are performed by professionally and appropriately trained responsive and courteous customer service and maintenance staff.</a:t>
            </a:r>
          </a:p>
          <a:p>
            <a:pPr marL="285750" indent="-285750">
              <a:spcBef>
                <a:spcPts val="600"/>
              </a:spcBef>
              <a:buFont typeface="Arial" panose="020B0604020202020204" pitchFamily="34" charset="0"/>
              <a:buChar char="•"/>
            </a:pPr>
            <a:r>
              <a:rPr lang="en-US" sz="1400" b="0" dirty="0"/>
              <a:t>Have multiple, convenient methods to communicate directly with the Landlord maintenance staff, and to receive consistent, honest, accurate, straightforward and responsive communications.</a:t>
            </a:r>
          </a:p>
          <a:p>
            <a:pPr marL="285750" indent="-285750">
              <a:spcBef>
                <a:spcPts val="600"/>
              </a:spcBef>
              <a:buFont typeface="Arial" panose="020B0604020202020204" pitchFamily="34" charset="0"/>
              <a:buChar char="•"/>
            </a:pPr>
            <a:r>
              <a:rPr lang="en-US" sz="1400" b="0" dirty="0"/>
              <a:t>Have access to an electronic work order system through which a tenant may request maintenance or repairs of a housing unit and track the progress of the work.</a:t>
            </a:r>
          </a:p>
          <a:p>
            <a:pPr marL="1017905" lvl="1" indent="-284480">
              <a:lnSpc>
                <a:spcPct val="100000"/>
              </a:lnSpc>
              <a:spcBef>
                <a:spcPts val="900"/>
              </a:spcBef>
              <a:buFont typeface="Courier New"/>
              <a:buChar char="o"/>
              <a:tabLst>
                <a:tab pos="1017905" algn="l"/>
              </a:tabLst>
            </a:pPr>
            <a:r>
              <a:rPr lang="en-US" sz="1600" dirty="0" err="1">
                <a:solidFill>
                  <a:schemeClr val="tx1"/>
                </a:solidFill>
                <a:latin typeface="Arial" panose="020B0604020202020204" pitchFamily="34" charset="0"/>
                <a:cs typeface="Arial" panose="020B0604020202020204" pitchFamily="34" charset="0"/>
              </a:rPr>
              <a:t>Corvias</a:t>
            </a:r>
            <a:r>
              <a:rPr lang="en-US" sz="1600" dirty="0">
                <a:solidFill>
                  <a:schemeClr val="tx1"/>
                </a:solidFill>
                <a:latin typeface="Arial" panose="020B0604020202020204" pitchFamily="34" charset="0"/>
                <a:cs typeface="Arial" panose="020B0604020202020204" pitchFamily="34" charset="0"/>
              </a:rPr>
              <a:t> Property Management Maintenance Contacts:</a:t>
            </a:r>
          </a:p>
          <a:p>
            <a:pPr marL="1017905" lvl="1" indent="-284480">
              <a:lnSpc>
                <a:spcPct val="100000"/>
              </a:lnSpc>
              <a:spcBef>
                <a:spcPts val="59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8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Shop</a:t>
            </a:r>
            <a:r>
              <a:rPr lang="en-US" sz="1600" spc="-4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Contact</a:t>
            </a:r>
            <a:r>
              <a:rPr lang="en-US" sz="1600" spc="-6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Number:</a:t>
            </a:r>
            <a:r>
              <a:rPr lang="en-US" sz="1600" spc="-45"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1-844-346-1490</a:t>
            </a:r>
            <a:endParaRPr lang="en-US" sz="1600" dirty="0">
              <a:solidFill>
                <a:schemeClr val="tx1"/>
              </a:solidFill>
              <a:latin typeface="Arial" panose="020B0604020202020204" pitchFamily="34" charset="0"/>
              <a:cs typeface="Arial" panose="020B0604020202020204" pitchFamily="34" charset="0"/>
            </a:endParaRPr>
          </a:p>
          <a:p>
            <a:pPr marL="1017905" lvl="1" indent="-284480">
              <a:lnSpc>
                <a:spcPct val="100000"/>
              </a:lnSpc>
              <a:spcBef>
                <a:spcPts val="60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9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Shop</a:t>
            </a:r>
            <a:r>
              <a:rPr lang="en-US" sz="1600" spc="-4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Location:</a:t>
            </a:r>
            <a:r>
              <a:rPr lang="en-US" sz="1600" spc="320"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1001 21</a:t>
            </a:r>
            <a:r>
              <a:rPr lang="en-US" sz="1600" spc="-25" baseline="30000" dirty="0">
                <a:solidFill>
                  <a:schemeClr val="tx1"/>
                </a:solidFill>
                <a:latin typeface="Arial" panose="020B0604020202020204" pitchFamily="34" charset="0"/>
                <a:cs typeface="Arial" panose="020B0604020202020204" pitchFamily="34" charset="0"/>
              </a:rPr>
              <a:t>st</a:t>
            </a:r>
            <a:r>
              <a:rPr lang="en-US" sz="1600" spc="-25" dirty="0">
                <a:solidFill>
                  <a:schemeClr val="tx1"/>
                </a:solidFill>
                <a:latin typeface="Arial" panose="020B0604020202020204" pitchFamily="34" charset="0"/>
                <a:cs typeface="Arial" panose="020B0604020202020204" pitchFamily="34" charset="0"/>
              </a:rPr>
              <a:t> St, Fort Meade</a:t>
            </a:r>
            <a:endParaRPr lang="en-US" sz="1600" dirty="0">
              <a:solidFill>
                <a:schemeClr val="tx1"/>
              </a:solidFill>
              <a:latin typeface="Arial" panose="020B0604020202020204" pitchFamily="34" charset="0"/>
              <a:cs typeface="Arial" panose="020B0604020202020204" pitchFamily="34" charset="0"/>
            </a:endParaRPr>
          </a:p>
          <a:p>
            <a:pPr marL="1017905" lvl="1" indent="-284480">
              <a:lnSpc>
                <a:spcPct val="100000"/>
              </a:lnSpc>
              <a:spcBef>
                <a:spcPts val="59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9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Website:</a:t>
            </a:r>
            <a:r>
              <a:rPr lang="en-US" sz="1600" spc="-95" dirty="0">
                <a:solidFill>
                  <a:schemeClr val="tx1"/>
                </a:solidFill>
                <a:latin typeface="Arial" panose="020B0604020202020204" pitchFamily="34" charset="0"/>
                <a:cs typeface="Arial" panose="020B0604020202020204" pitchFamily="34" charset="0"/>
              </a:rPr>
              <a:t> </a:t>
            </a:r>
            <a:r>
              <a:rPr lang="en-US" sz="1600" dirty="0">
                <a:solidFill>
                  <a:schemeClr val="tx1"/>
                </a:solidFill>
              </a:rPr>
              <a:t>https://meade.corviaspm.com</a:t>
            </a:r>
            <a:endParaRPr lang="en-US" sz="1600" dirty="0">
              <a:solidFill>
                <a:schemeClr val="tx1"/>
              </a:solidFill>
              <a:latin typeface="Arial" panose="020B0604020202020204" pitchFamily="34" charset="0"/>
              <a:cs typeface="Arial" panose="020B0604020202020204" pitchFamily="34" charset="0"/>
            </a:endParaRPr>
          </a:p>
          <a:p>
            <a:pPr marL="1017905" lvl="1" indent="-284480">
              <a:lnSpc>
                <a:spcPct val="100000"/>
              </a:lnSpc>
              <a:spcBef>
                <a:spcPts val="60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24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Application:</a:t>
            </a:r>
            <a:r>
              <a:rPr lang="en-US" sz="1600" spc="-35" dirty="0">
                <a:solidFill>
                  <a:schemeClr val="tx1"/>
                </a:solidFill>
                <a:latin typeface="Arial" panose="020B0604020202020204" pitchFamily="34" charset="0"/>
                <a:cs typeface="Arial" panose="020B0604020202020204" pitchFamily="34" charset="0"/>
              </a:rPr>
              <a:t> </a:t>
            </a:r>
            <a:r>
              <a:rPr lang="en-US" sz="1600" spc="-30" dirty="0">
                <a:solidFill>
                  <a:schemeClr val="tx1"/>
                </a:solidFill>
                <a:latin typeface="Arial" panose="020B0604020202020204" pitchFamily="34" charset="0"/>
                <a:cs typeface="Arial" panose="020B0604020202020204" pitchFamily="34" charset="0"/>
              </a:rPr>
              <a:t>https://fortmeade.residentportal.com</a:t>
            </a:r>
            <a:endParaRPr lang="en-US" sz="1600" b="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b="0" dirty="0"/>
              <a:t>Prompt and professional maintenance and repair, to be informed of the required time frame for maintenance and repairs when a maintenance request is submitted and when maintenance or repairs are necessary to ensure habitability of a housing unit, to prompt relocation into suitable lodging or other housing at no cost to the tenant until the maintenance or repairs are completed.</a:t>
            </a:r>
          </a:p>
        </p:txBody>
      </p:sp>
    </p:spTree>
    <p:extLst>
      <p:ext uri="{BB962C8B-B14F-4D97-AF65-F5344CB8AC3E}">
        <p14:creationId xmlns:p14="http://schemas.microsoft.com/office/powerpoint/2010/main" val="37600366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7</a:t>
            </a:fld>
            <a:endParaRPr sz="800" dirty="0"/>
          </a:p>
        </p:txBody>
      </p:sp>
      <p:sp>
        <p:nvSpPr>
          <p:cNvPr id="15" name="object 15"/>
          <p:cNvSpPr txBox="1">
            <a:spLocks noGrp="1"/>
          </p:cNvSpPr>
          <p:nvPr>
            <p:ph type="title"/>
          </p:nvPr>
        </p:nvSpPr>
        <p:spPr>
          <a:xfrm>
            <a:off x="5029200" y="71982"/>
            <a:ext cx="3968998"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Bill</a:t>
            </a:r>
            <a:r>
              <a:rPr lang="en-US" spc="-60" dirty="0"/>
              <a:t> </a:t>
            </a:r>
            <a:r>
              <a:rPr lang="en-US" dirty="0"/>
              <a:t>of</a:t>
            </a:r>
            <a:r>
              <a:rPr lang="en-US" spc="-70" dirty="0"/>
              <a:t> </a:t>
            </a:r>
            <a:r>
              <a:rPr lang="en-US" spc="-10" dirty="0"/>
              <a:t>Rights</a:t>
            </a:r>
            <a:endParaRPr spc="-10" dirty="0"/>
          </a:p>
        </p:txBody>
      </p:sp>
      <p:pic>
        <p:nvPicPr>
          <p:cNvPr id="18" name="Picture 17" descr="A logo for a housing company&#10;&#10;Description automatically generated">
            <a:extLst>
              <a:ext uri="{FF2B5EF4-FFF2-40B4-BE49-F238E27FC236}">
                <a16:creationId xmlns:a16="http://schemas.microsoft.com/office/drawing/2014/main" id="{657D8FB3-4F1A-8D3A-44C3-A275858FA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6">
            <a:extLst>
              <a:ext uri="{FF2B5EF4-FFF2-40B4-BE49-F238E27FC236}">
                <a16:creationId xmlns:a16="http://schemas.microsoft.com/office/drawing/2014/main" id="{637146E4-D697-35D3-03FF-6E04D593DAEA}"/>
              </a:ext>
            </a:extLst>
          </p:cNvPr>
          <p:cNvSpPr txBox="1"/>
          <p:nvPr/>
        </p:nvSpPr>
        <p:spPr>
          <a:xfrm>
            <a:off x="304801" y="762000"/>
            <a:ext cx="8537080" cy="4922501"/>
          </a:xfrm>
          <a:prstGeom prst="rect">
            <a:avLst/>
          </a:prstGeom>
        </p:spPr>
        <p:txBody>
          <a:bodyPr vert="horz" wrap="square" lIns="0" tIns="13335" rIns="0" bIns="0" rtlCol="0">
            <a:spAutoFit/>
          </a:bodyPr>
          <a:lstStyle/>
          <a:p>
            <a:pPr marL="285750" indent="-285750">
              <a:spcBef>
                <a:spcPts val="600"/>
              </a:spcBef>
              <a:buFont typeface="Arial" panose="020B0604020202020204" pitchFamily="34" charset="0"/>
              <a:buChar char="•"/>
            </a:pPr>
            <a:r>
              <a:rPr lang="en-US" sz="1400" b="0" dirty="0"/>
              <a:t>Receive advice from military legal assistance on procedures involving mechanisms for resolving disputes with the property management company or property manager to include mediation, arbitration, and filing claims against the Landlord.</a:t>
            </a:r>
          </a:p>
          <a:p>
            <a:pPr marL="742950" lvl="1" indent="-285750">
              <a:spcBef>
                <a:spcPts val="600"/>
              </a:spcBef>
              <a:buFont typeface="Arial" panose="020B0604020202020204" pitchFamily="34" charset="0"/>
              <a:buChar char="•"/>
            </a:pPr>
            <a:r>
              <a:rPr lang="en-US" sz="1600" spc="-10" dirty="0">
                <a:latin typeface="Arial" panose="020B0604020202020204" pitchFamily="34" charset="0"/>
                <a:cs typeface="Arial" panose="020B0604020202020204" pitchFamily="34" charset="0"/>
              </a:rPr>
              <a:t>Installation</a:t>
            </a:r>
            <a:r>
              <a:rPr lang="en-US" sz="1600" spc="-7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Legal</a:t>
            </a:r>
            <a:r>
              <a:rPr lang="en-US" sz="1600" spc="-35"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Office</a:t>
            </a:r>
            <a:r>
              <a:rPr lang="en-US" sz="1600" spc="-7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spc="434"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Legal Assistance Office – 301-677-9504 or 9536</a:t>
            </a:r>
            <a:endParaRPr lang="en-US" sz="1600" b="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b="0" dirty="0"/>
              <a:t>Enter into a dispute resolution process should all other methods be  exhausted and, in which case, a decision in favor of the tenant may include a reduction in rent or an amount to be reimbursed or credited to the tenant.</a:t>
            </a:r>
          </a:p>
          <a:p>
            <a:pPr marL="285750" indent="-285750">
              <a:spcBef>
                <a:spcPts val="600"/>
              </a:spcBef>
              <a:buFont typeface="Arial" panose="020B0604020202020204" pitchFamily="34" charset="0"/>
              <a:buChar char="•"/>
            </a:pPr>
            <a:r>
              <a:rPr lang="en-US" sz="1400" b="0" dirty="0"/>
              <a:t>Have your basic allowance housing payments segregated and held in escrow, with approval of a designated commander, and not used by the property owner, property manager, or landlord pending completion of the dispute resolution process.</a:t>
            </a:r>
          </a:p>
          <a:p>
            <a:pPr marL="285750" indent="-285750">
              <a:spcBef>
                <a:spcPts val="600"/>
              </a:spcBef>
              <a:buFont typeface="Arial" panose="020B0604020202020204" pitchFamily="34" charset="0"/>
              <a:buChar char="•"/>
            </a:pPr>
            <a:r>
              <a:rPr lang="en-US" sz="1400" b="0" dirty="0"/>
              <a:t>Have reasonable advance notice of any entrance by the Landlord, Installation housing staff, or chain of command into the housing unit of no less than 24 hours, except in the case of an emergency or abandonment of the housing unit.</a:t>
            </a:r>
          </a:p>
          <a:p>
            <a:pPr marL="285750" indent="-285750">
              <a:spcBef>
                <a:spcPts val="600"/>
              </a:spcBef>
              <a:buFont typeface="Arial" panose="020B0604020202020204" pitchFamily="34" charset="0"/>
              <a:buChar char="•"/>
            </a:pPr>
            <a:r>
              <a:rPr lang="en-US" sz="1400" b="0" dirty="0"/>
              <a:t>Not pay non-refundable fees or have application of rent credits arbitrarily withheld.</a:t>
            </a:r>
          </a:p>
          <a:p>
            <a:pPr marL="742950" lvl="1" indent="-285750">
              <a:spcBef>
                <a:spcPts val="600"/>
              </a:spcBef>
              <a:buFont typeface="Arial" panose="020B0604020202020204" pitchFamily="34" charset="0"/>
              <a:buChar char="•"/>
            </a:pPr>
            <a:r>
              <a:rPr lang="en-US" sz="1400" dirty="0" err="1">
                <a:solidFill>
                  <a:schemeClr val="tx1"/>
                </a:solidFill>
                <a:latin typeface="Arial" panose="020B0604020202020204" pitchFamily="34" charset="0"/>
                <a:cs typeface="Arial" panose="020B0604020202020204" pitchFamily="34" charset="0"/>
              </a:rPr>
              <a:t>Corvias</a:t>
            </a:r>
            <a:r>
              <a:rPr lang="en-US" sz="1400" dirty="0">
                <a:solidFill>
                  <a:schemeClr val="tx1"/>
                </a:solidFill>
                <a:latin typeface="Arial" panose="020B0604020202020204" pitchFamily="34" charset="0"/>
                <a:cs typeface="Arial" panose="020B0604020202020204" pitchFamily="34" charset="0"/>
              </a:rPr>
              <a:t> Property Management charges non-refundable pet fees</a:t>
            </a:r>
            <a:endParaRPr lang="en-US" sz="1400" b="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b="0" dirty="0"/>
              <a:t>Expect common documents, forms, and processes for housing units will be the same for all Army Installations, to the maximum extent applicable without violating local, state, or federal regulations.</a:t>
            </a:r>
          </a:p>
          <a:p>
            <a:endParaRPr lang="en-US" dirty="0"/>
          </a:p>
          <a:p>
            <a:r>
              <a:rPr lang="en-US" sz="1400" b="0" i="1" dirty="0"/>
              <a:t>Note: Tenants seeking assistance with housing issues should continue to engage their garrison AHO, installation leadership, and/or chain of command.</a:t>
            </a:r>
          </a:p>
        </p:txBody>
      </p:sp>
    </p:spTree>
    <p:extLst>
      <p:ext uri="{BB962C8B-B14F-4D97-AF65-F5344CB8AC3E}">
        <p14:creationId xmlns:p14="http://schemas.microsoft.com/office/powerpoint/2010/main" val="23289857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8</a:t>
            </a:fld>
            <a:endParaRPr sz="800" dirty="0"/>
          </a:p>
        </p:txBody>
      </p:sp>
      <p:sp>
        <p:nvSpPr>
          <p:cNvPr id="15" name="object 15"/>
          <p:cNvSpPr txBox="1">
            <a:spLocks noGrp="1"/>
          </p:cNvSpPr>
          <p:nvPr>
            <p:ph type="title"/>
          </p:nvPr>
        </p:nvSpPr>
        <p:spPr>
          <a:xfrm>
            <a:off x="4694807" y="71982"/>
            <a:ext cx="4303391"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Responsibility</a:t>
            </a:r>
            <a:endParaRPr spc="-10" dirty="0"/>
          </a:p>
        </p:txBody>
      </p:sp>
      <p:pic>
        <p:nvPicPr>
          <p:cNvPr id="18" name="Picture 17" descr="A logo for a housing company&#10;&#10;Description automatically generated">
            <a:extLst>
              <a:ext uri="{FF2B5EF4-FFF2-40B4-BE49-F238E27FC236}">
                <a16:creationId xmlns:a16="http://schemas.microsoft.com/office/drawing/2014/main" id="{7B2C556C-C920-A544-8026-0695A804F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6">
            <a:extLst>
              <a:ext uri="{FF2B5EF4-FFF2-40B4-BE49-F238E27FC236}">
                <a16:creationId xmlns:a16="http://schemas.microsoft.com/office/drawing/2014/main" id="{1C2E56FE-75C8-3534-4352-7B1DFA0F3CBF}"/>
              </a:ext>
            </a:extLst>
          </p:cNvPr>
          <p:cNvSpPr txBox="1"/>
          <p:nvPr/>
        </p:nvSpPr>
        <p:spPr>
          <a:xfrm>
            <a:off x="280497" y="914121"/>
            <a:ext cx="8605546" cy="4845557"/>
          </a:xfrm>
          <a:prstGeom prst="rect">
            <a:avLst/>
          </a:prstGeom>
        </p:spPr>
        <p:txBody>
          <a:bodyPr vert="horz" wrap="square" lIns="0" tIns="13335" rIns="0" bIns="0" rtlCol="0">
            <a:spAutoFit/>
          </a:bodyPr>
          <a:lstStyle/>
          <a:p>
            <a:pPr marL="123189" marR="241935">
              <a:spcBef>
                <a:spcPts val="894"/>
              </a:spcBef>
              <a:tabLst>
                <a:tab pos="305435" algn="l"/>
              </a:tabLst>
            </a:pPr>
            <a:r>
              <a:rPr lang="en-US" sz="1600" b="1" dirty="0">
                <a:latin typeface="Arial" panose="020B0604020202020204" pitchFamily="34" charset="0"/>
                <a:cs typeface="Arial" panose="020B0604020202020204" pitchFamily="34" charset="0"/>
              </a:rPr>
              <a:t>Per your lease, it is your responsibility to:</a:t>
            </a: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Report in a timely manner any apparent environmental, safety, or health hazards of the home and any defective, broken, damaged, or malfunctioning building systems, fixtures, appliances, or other parts of the home, common areas, or related facilities to the landlord.</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Maintain standard upkeep of the home as instructed by the property management company.</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Conduct oneself as a tenant in a manner that will not disturb neighbors, and to assume responsibility for one’s actions and those of a family member or guest in the housing unit or common areas, including the responsibility not to engage in any inappropriate, unauthorized, or unlawful activity in the home or common areas.</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The Property Management Resident Handbook provides specific information. Located at</a:t>
            </a:r>
            <a:r>
              <a:rPr lang="en-US" sz="1600" dirty="0">
                <a:latin typeface="Arial" panose="020B0604020202020204" pitchFamily="34" charset="0"/>
                <a:cs typeface="Arial" panose="020B0604020202020204" pitchFamily="34" charset="0"/>
              </a:rPr>
              <a:t> </a:t>
            </a:r>
            <a:r>
              <a:rPr lang="en-US" sz="1400" dirty="0">
                <a:solidFill>
                  <a:schemeClr val="tx1"/>
                </a:solidFill>
                <a:hlinkClick r:id="rId6"/>
              </a:rPr>
              <a:t>https://meade.corviaspm.com</a:t>
            </a:r>
            <a:r>
              <a:rPr lang="en-US" sz="1400" dirty="0">
                <a:solidFill>
                  <a:schemeClr val="tx1"/>
                </a:solidFill>
              </a:rPr>
              <a:t> under residents.</a:t>
            </a:r>
            <a:endParaRPr lang="en-US" sz="1400" dirty="0">
              <a:solidFill>
                <a:schemeClr val="tx1"/>
              </a:solidFill>
              <a:latin typeface="Arial" panose="020B0604020202020204" pitchFamily="34" charset="0"/>
              <a:cs typeface="Arial" panose="020B0604020202020204" pitchFamily="34" charset="0"/>
            </a:endParaRPr>
          </a:p>
          <a:p>
            <a:pPr marL="123189" marR="241935">
              <a:spcBef>
                <a:spcPts val="600"/>
              </a:spcBef>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Allow the landlord reasonable access to the rental home in accordance with the terms of the tenant lease agreement to make necessary repairs in a timely manner.</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Read all lease-related materials provided by the landlord and to comply with the terms of the lease agreement, lease addenda, and any associated rules and guidelines.</a:t>
            </a:r>
          </a:p>
        </p:txBody>
      </p:sp>
    </p:spTree>
    <p:extLst>
      <p:ext uri="{BB962C8B-B14F-4D97-AF65-F5344CB8AC3E}">
        <p14:creationId xmlns:p14="http://schemas.microsoft.com/office/powerpoint/2010/main" val="38401611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9</a:t>
            </a:fld>
            <a:endParaRPr sz="800" dirty="0"/>
          </a:p>
        </p:txBody>
      </p:sp>
      <p:sp>
        <p:nvSpPr>
          <p:cNvPr id="16" name="object 16"/>
          <p:cNvSpPr txBox="1">
            <a:spLocks noGrp="1"/>
          </p:cNvSpPr>
          <p:nvPr>
            <p:ph type="title"/>
          </p:nvPr>
        </p:nvSpPr>
        <p:spPr>
          <a:xfrm>
            <a:off x="4660666" y="37383"/>
            <a:ext cx="4356735" cy="505267"/>
          </a:xfrm>
          <a:prstGeom prst="rect">
            <a:avLst/>
          </a:prstGeom>
        </p:spPr>
        <p:txBody>
          <a:bodyPr vert="horz" wrap="square" lIns="0" tIns="12700" rIns="0" bIns="0" rtlCol="0">
            <a:spAutoFit/>
          </a:bodyPr>
          <a:lstStyle/>
          <a:p>
            <a:pPr marL="12700">
              <a:lnSpc>
                <a:spcPct val="100000"/>
              </a:lnSpc>
              <a:spcBef>
                <a:spcPts val="100"/>
              </a:spcBef>
            </a:pPr>
            <a:r>
              <a:rPr lang="en-US" dirty="0"/>
              <a:t>Work Order Process</a:t>
            </a:r>
            <a:endParaRPr lang="en-US" spc="-10" dirty="0"/>
          </a:p>
        </p:txBody>
      </p:sp>
      <p:pic>
        <p:nvPicPr>
          <p:cNvPr id="18" name="Picture 17" descr="A logo for a housing company&#10;&#10;Description automatically generated">
            <a:extLst>
              <a:ext uri="{FF2B5EF4-FFF2-40B4-BE49-F238E27FC236}">
                <a16:creationId xmlns:a16="http://schemas.microsoft.com/office/drawing/2014/main" id="{5ABC118D-D3B4-8021-1D89-CFFF7594AA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4" name="object 15">
            <a:extLst>
              <a:ext uri="{FF2B5EF4-FFF2-40B4-BE49-F238E27FC236}">
                <a16:creationId xmlns:a16="http://schemas.microsoft.com/office/drawing/2014/main" id="{824869AA-EF5D-5EEF-9D9D-50AC85D41C80}"/>
              </a:ext>
            </a:extLst>
          </p:cNvPr>
          <p:cNvSpPr txBox="1"/>
          <p:nvPr/>
        </p:nvSpPr>
        <p:spPr>
          <a:xfrm>
            <a:off x="354329" y="714352"/>
            <a:ext cx="8305800" cy="4855175"/>
          </a:xfrm>
          <a:prstGeom prst="rect">
            <a:avLst/>
          </a:prstGeom>
        </p:spPr>
        <p:txBody>
          <a:bodyPr vert="horz" wrap="square" lIns="0" tIns="12700" rIns="0" bIns="0" rtlCol="0">
            <a:spAutoFit/>
          </a:bodyPr>
          <a:lstStyle/>
          <a:p>
            <a:pPr marL="2670810" marR="2719705" algn="ctr">
              <a:lnSpc>
                <a:spcPct val="100000"/>
              </a:lnSpc>
              <a:spcBef>
                <a:spcPts val="100"/>
              </a:spcBef>
            </a:pPr>
            <a:r>
              <a:rPr lang="en-US" sz="1800" b="1" dirty="0" err="1">
                <a:solidFill>
                  <a:schemeClr val="tx1"/>
                </a:solidFill>
                <a:latin typeface="Arial"/>
                <a:cs typeface="Arial"/>
              </a:rPr>
              <a:t>Corvias</a:t>
            </a:r>
            <a:r>
              <a:rPr lang="en-US" sz="1800" b="1" dirty="0">
                <a:solidFill>
                  <a:schemeClr val="tx1"/>
                </a:solidFill>
                <a:latin typeface="Arial"/>
                <a:cs typeface="Arial"/>
              </a:rPr>
              <a:t> Property Management</a:t>
            </a:r>
            <a:endParaRPr lang="en-US" sz="1800" dirty="0">
              <a:solidFill>
                <a:schemeClr val="tx1"/>
              </a:solidFill>
              <a:latin typeface="Arial"/>
              <a:cs typeface="Arial"/>
            </a:endParaRPr>
          </a:p>
          <a:p>
            <a:pPr marL="299085" indent="-286385">
              <a:lnSpc>
                <a:spcPct val="100000"/>
              </a:lnSpc>
              <a:spcBef>
                <a:spcPts val="1380"/>
              </a:spcBef>
              <a:buFont typeface="Wingdings"/>
              <a:buChar char=""/>
              <a:tabLst>
                <a:tab pos="299085" algn="l"/>
              </a:tabLst>
            </a:pPr>
            <a:r>
              <a:rPr lang="en-US" sz="1600" spc="-80" dirty="0">
                <a:latin typeface="Arial"/>
                <a:cs typeface="Arial"/>
              </a:rPr>
              <a:t>To</a:t>
            </a:r>
            <a:r>
              <a:rPr lang="en-US" sz="1600" spc="-30" dirty="0">
                <a:latin typeface="Arial"/>
                <a:cs typeface="Arial"/>
              </a:rPr>
              <a:t> </a:t>
            </a:r>
            <a:r>
              <a:rPr lang="en-US" sz="1600" dirty="0">
                <a:latin typeface="Arial"/>
                <a:cs typeface="Arial"/>
              </a:rPr>
              <a:t>alert</a:t>
            </a:r>
            <a:r>
              <a:rPr lang="en-US" sz="1600" spc="-25" dirty="0">
                <a:latin typeface="Arial"/>
                <a:cs typeface="Arial"/>
              </a:rPr>
              <a:t> </a:t>
            </a:r>
            <a:r>
              <a:rPr lang="en-US" sz="1600" dirty="0">
                <a:latin typeface="Arial"/>
                <a:cs typeface="Arial"/>
              </a:rPr>
              <a:t>the</a:t>
            </a:r>
            <a:r>
              <a:rPr lang="en-US" sz="1600" spc="-25" dirty="0">
                <a:latin typeface="Arial"/>
                <a:cs typeface="Arial"/>
              </a:rPr>
              <a:t> </a:t>
            </a:r>
            <a:r>
              <a:rPr lang="en-US" sz="1600" dirty="0">
                <a:latin typeface="Arial"/>
                <a:cs typeface="Arial"/>
              </a:rPr>
              <a:t>Landlord</a:t>
            </a:r>
            <a:r>
              <a:rPr lang="en-US" sz="1600" spc="-40" dirty="0">
                <a:latin typeface="Arial"/>
                <a:cs typeface="Arial"/>
              </a:rPr>
              <a:t> </a:t>
            </a:r>
            <a:r>
              <a:rPr lang="en-US" sz="1600" dirty="0">
                <a:latin typeface="Arial"/>
                <a:cs typeface="Arial"/>
              </a:rPr>
              <a:t>(</a:t>
            </a:r>
            <a:r>
              <a:rPr lang="en-US" sz="1600" dirty="0" err="1">
                <a:solidFill>
                  <a:schemeClr val="tx1"/>
                </a:solidFill>
                <a:latin typeface="Arial"/>
                <a:cs typeface="Arial"/>
              </a:rPr>
              <a:t>Corvias</a:t>
            </a:r>
            <a:r>
              <a:rPr lang="en-US" sz="1600" dirty="0">
                <a:solidFill>
                  <a:schemeClr val="tx1"/>
                </a:solidFill>
                <a:latin typeface="Arial"/>
                <a:cs typeface="Arial"/>
              </a:rPr>
              <a:t> Property Management</a:t>
            </a:r>
            <a:r>
              <a:rPr lang="en-US" sz="1600" dirty="0">
                <a:latin typeface="Arial"/>
                <a:cs typeface="Arial"/>
              </a:rPr>
              <a:t>)</a:t>
            </a:r>
            <a:r>
              <a:rPr lang="en-US" sz="1600" spc="-30" dirty="0">
                <a:latin typeface="Arial"/>
                <a:cs typeface="Arial"/>
              </a:rPr>
              <a:t> </a:t>
            </a:r>
            <a:r>
              <a:rPr lang="en-US" sz="1600" dirty="0">
                <a:latin typeface="Arial"/>
                <a:cs typeface="Arial"/>
              </a:rPr>
              <a:t>of</a:t>
            </a:r>
            <a:r>
              <a:rPr lang="en-US" sz="1600" spc="-25" dirty="0">
                <a:latin typeface="Arial"/>
                <a:cs typeface="Arial"/>
              </a:rPr>
              <a:t> </a:t>
            </a:r>
            <a:r>
              <a:rPr lang="en-US" sz="1600" dirty="0">
                <a:latin typeface="Arial"/>
                <a:cs typeface="Arial"/>
              </a:rPr>
              <a:t>maintenance</a:t>
            </a:r>
            <a:r>
              <a:rPr lang="en-US" sz="1600" spc="-40" dirty="0">
                <a:latin typeface="Arial"/>
                <a:cs typeface="Arial"/>
              </a:rPr>
              <a:t> </a:t>
            </a:r>
            <a:r>
              <a:rPr lang="en-US" sz="1600" spc="-10" dirty="0">
                <a:latin typeface="Arial"/>
                <a:cs typeface="Arial"/>
              </a:rPr>
              <a:t>issues:</a:t>
            </a:r>
            <a:endParaRPr lang="en-US" sz="1600" dirty="0">
              <a:latin typeface="Arial"/>
              <a:cs typeface="Arial"/>
            </a:endParaRPr>
          </a:p>
          <a:p>
            <a:pPr marL="1017905" lvl="1" indent="-284480">
              <a:lnSpc>
                <a:spcPct val="100000"/>
              </a:lnSpc>
              <a:spcBef>
                <a:spcPts val="595"/>
              </a:spcBef>
              <a:buFont typeface="Courier New"/>
              <a:buChar char="o"/>
              <a:tabLst>
                <a:tab pos="1017905" algn="l"/>
              </a:tabLst>
            </a:pPr>
            <a:r>
              <a:rPr sz="1600" dirty="0">
                <a:latin typeface="Arial"/>
                <a:cs typeface="Arial"/>
              </a:rPr>
              <a:t>Emergency</a:t>
            </a:r>
            <a:r>
              <a:rPr sz="1600" spc="-25" dirty="0">
                <a:latin typeface="Arial"/>
                <a:cs typeface="Arial"/>
              </a:rPr>
              <a:t> </a:t>
            </a:r>
            <a:r>
              <a:rPr sz="1600" dirty="0">
                <a:latin typeface="Arial"/>
                <a:cs typeface="Arial"/>
              </a:rPr>
              <a:t>or</a:t>
            </a:r>
            <a:r>
              <a:rPr sz="1600" spc="-15" dirty="0">
                <a:latin typeface="Arial"/>
                <a:cs typeface="Arial"/>
              </a:rPr>
              <a:t> </a:t>
            </a:r>
            <a:r>
              <a:rPr sz="1600" dirty="0">
                <a:latin typeface="Arial"/>
                <a:cs typeface="Arial"/>
              </a:rPr>
              <a:t>Urgent</a:t>
            </a:r>
            <a:r>
              <a:rPr sz="1600" spc="-15" dirty="0">
                <a:latin typeface="Arial"/>
                <a:cs typeface="Arial"/>
              </a:rPr>
              <a:t> </a:t>
            </a:r>
            <a:r>
              <a:rPr sz="1600" dirty="0">
                <a:latin typeface="Arial"/>
                <a:cs typeface="Arial"/>
              </a:rPr>
              <a:t>work</a:t>
            </a:r>
            <a:r>
              <a:rPr sz="1600" spc="-5" dirty="0">
                <a:latin typeface="Arial"/>
                <a:cs typeface="Arial"/>
              </a:rPr>
              <a:t> </a:t>
            </a:r>
            <a:r>
              <a:rPr sz="1600" dirty="0">
                <a:latin typeface="Arial"/>
                <a:cs typeface="Arial"/>
              </a:rPr>
              <a:t>orders</a:t>
            </a:r>
            <a:r>
              <a:rPr sz="1600" spc="-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Call</a:t>
            </a:r>
            <a:r>
              <a:rPr sz="1600" spc="-40" dirty="0">
                <a:latin typeface="Arial"/>
                <a:cs typeface="Arial"/>
              </a:rPr>
              <a:t> </a:t>
            </a:r>
            <a:r>
              <a:rPr sz="1600" dirty="0">
                <a:latin typeface="Arial"/>
                <a:cs typeface="Arial"/>
              </a:rPr>
              <a:t>in</a:t>
            </a:r>
            <a:r>
              <a:rPr sz="1600" spc="-40" dirty="0">
                <a:latin typeface="Arial"/>
                <a:cs typeface="Arial"/>
              </a:rPr>
              <a:t> </a:t>
            </a:r>
            <a:r>
              <a:rPr sz="1600" dirty="0">
                <a:latin typeface="Arial"/>
                <a:cs typeface="Arial"/>
              </a:rPr>
              <a:t>immediately</a:t>
            </a:r>
            <a:r>
              <a:rPr sz="1600" spc="-35" dirty="0">
                <a:latin typeface="Arial"/>
                <a:cs typeface="Arial"/>
              </a:rPr>
              <a:t> </a:t>
            </a:r>
            <a:r>
              <a:rPr sz="1600" dirty="0">
                <a:latin typeface="Arial"/>
                <a:cs typeface="Arial"/>
              </a:rPr>
              <a:t>to:</a:t>
            </a:r>
            <a:r>
              <a:rPr sz="1600" spc="-10" dirty="0">
                <a:latin typeface="Arial"/>
                <a:cs typeface="Arial"/>
              </a:rPr>
              <a:t> </a:t>
            </a:r>
            <a:r>
              <a:rPr lang="en-US" sz="1600" spc="-25" dirty="0">
                <a:solidFill>
                  <a:schemeClr val="tx1"/>
                </a:solidFill>
                <a:latin typeface="Arial" panose="020B0604020202020204" pitchFamily="34" charset="0"/>
                <a:cs typeface="Arial" panose="020B0604020202020204" pitchFamily="34" charset="0"/>
              </a:rPr>
              <a:t>1-844-346-1490</a:t>
            </a:r>
            <a:endParaRPr lang="en-US" sz="1600" dirty="0">
              <a:solidFill>
                <a:schemeClr val="tx1"/>
              </a:solidFill>
              <a:latin typeface="Arial" panose="020B0604020202020204" pitchFamily="34" charset="0"/>
              <a:cs typeface="Arial" panose="020B0604020202020204" pitchFamily="34" charset="0"/>
            </a:endParaRPr>
          </a:p>
          <a:p>
            <a:pPr marL="756285" lvl="1" indent="-286385">
              <a:lnSpc>
                <a:spcPct val="100000"/>
              </a:lnSpc>
              <a:spcBef>
                <a:spcPts val="1200"/>
              </a:spcBef>
              <a:buFont typeface="Courier New" panose="02070309020205020404" pitchFamily="49" charset="0"/>
              <a:buChar char="o"/>
              <a:tabLst>
                <a:tab pos="756285" algn="l"/>
              </a:tabLst>
            </a:pPr>
            <a:r>
              <a:rPr sz="1600" dirty="0">
                <a:latin typeface="Arial"/>
                <a:cs typeface="Arial"/>
              </a:rPr>
              <a:t>Routine</a:t>
            </a:r>
            <a:r>
              <a:rPr sz="1600" spc="-35" dirty="0">
                <a:latin typeface="Arial"/>
                <a:cs typeface="Arial"/>
              </a:rPr>
              <a:t> </a:t>
            </a:r>
            <a:r>
              <a:rPr sz="1600" dirty="0">
                <a:latin typeface="Arial"/>
                <a:cs typeface="Arial"/>
              </a:rPr>
              <a:t>work orders</a:t>
            </a:r>
            <a:r>
              <a:rPr sz="1600" spc="-1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enter</a:t>
            </a:r>
            <a:r>
              <a:rPr sz="1600" spc="-20" dirty="0">
                <a:latin typeface="Arial"/>
                <a:cs typeface="Arial"/>
              </a:rPr>
              <a:t> </a:t>
            </a:r>
            <a:r>
              <a:rPr sz="1600" dirty="0">
                <a:latin typeface="Arial"/>
                <a:cs typeface="Arial"/>
              </a:rPr>
              <a:t>online</a:t>
            </a:r>
            <a:r>
              <a:rPr sz="1600" spc="-40" dirty="0">
                <a:latin typeface="Arial"/>
                <a:cs typeface="Arial"/>
              </a:rPr>
              <a:t> </a:t>
            </a:r>
            <a:r>
              <a:rPr sz="1600" dirty="0">
                <a:latin typeface="Arial"/>
                <a:cs typeface="Arial"/>
              </a:rPr>
              <a:t>through</a:t>
            </a:r>
            <a:r>
              <a:rPr sz="1600" spc="-10" dirty="0">
                <a:latin typeface="Arial"/>
                <a:cs typeface="Arial"/>
              </a:rPr>
              <a:t> </a:t>
            </a:r>
            <a:r>
              <a:rPr sz="1600" dirty="0">
                <a:latin typeface="Arial"/>
                <a:cs typeface="Arial"/>
              </a:rPr>
              <a:t>the</a:t>
            </a:r>
            <a:r>
              <a:rPr sz="1600" spc="-15" dirty="0">
                <a:latin typeface="Arial"/>
                <a:cs typeface="Arial"/>
              </a:rPr>
              <a:t> </a:t>
            </a:r>
            <a:r>
              <a:rPr sz="1600" dirty="0">
                <a:latin typeface="Arial"/>
                <a:cs typeface="Arial"/>
              </a:rPr>
              <a:t>Resident</a:t>
            </a:r>
            <a:r>
              <a:rPr sz="1600" spc="-40" dirty="0">
                <a:latin typeface="Arial"/>
                <a:cs typeface="Arial"/>
              </a:rPr>
              <a:t> </a:t>
            </a:r>
            <a:r>
              <a:rPr sz="1600" spc="-10" dirty="0">
                <a:latin typeface="Arial"/>
                <a:cs typeface="Arial"/>
              </a:rPr>
              <a:t>Portal</a:t>
            </a:r>
            <a:endParaRPr sz="1600" dirty="0">
              <a:latin typeface="Arial"/>
              <a:cs typeface="Arial"/>
            </a:endParaRPr>
          </a:p>
          <a:p>
            <a:pPr marL="755015" marR="271145" indent="-285750">
              <a:spcBef>
                <a:spcPts val="1200"/>
              </a:spcBef>
              <a:buFont typeface="Courier New" panose="02070309020205020404" pitchFamily="49" charset="0"/>
              <a:buChar char="o"/>
            </a:pPr>
            <a:r>
              <a:rPr sz="1600" dirty="0">
                <a:latin typeface="Arial"/>
                <a:cs typeface="Arial"/>
              </a:rPr>
              <a:t>The Resident</a:t>
            </a:r>
            <a:r>
              <a:rPr sz="1600" spc="-20" dirty="0">
                <a:latin typeface="Arial"/>
                <a:cs typeface="Arial"/>
              </a:rPr>
              <a:t> </a:t>
            </a:r>
            <a:r>
              <a:rPr sz="1600" dirty="0">
                <a:latin typeface="Arial"/>
                <a:cs typeface="Arial"/>
              </a:rPr>
              <a:t>Portal</a:t>
            </a:r>
            <a:r>
              <a:rPr sz="1600" spc="10" dirty="0">
                <a:latin typeface="Arial"/>
                <a:cs typeface="Arial"/>
              </a:rPr>
              <a:t> </a:t>
            </a:r>
            <a:r>
              <a:rPr sz="1600" dirty="0">
                <a:latin typeface="Arial"/>
                <a:cs typeface="Arial"/>
              </a:rPr>
              <a:t>is</a:t>
            </a:r>
            <a:r>
              <a:rPr sz="1600" spc="-15" dirty="0">
                <a:latin typeface="Arial"/>
                <a:cs typeface="Arial"/>
              </a:rPr>
              <a:t> </a:t>
            </a:r>
            <a:r>
              <a:rPr sz="1600" dirty="0">
                <a:latin typeface="Arial"/>
                <a:cs typeface="Arial"/>
              </a:rPr>
              <a:t>available</a:t>
            </a:r>
            <a:r>
              <a:rPr sz="1600" spc="-45" dirty="0">
                <a:latin typeface="Arial"/>
                <a:cs typeface="Arial"/>
              </a:rPr>
              <a:t> </a:t>
            </a:r>
            <a:r>
              <a:rPr sz="1600" dirty="0">
                <a:latin typeface="Arial"/>
                <a:cs typeface="Arial"/>
              </a:rPr>
              <a:t>online</a:t>
            </a:r>
            <a:r>
              <a:rPr sz="1600" spc="-20" dirty="0">
                <a:latin typeface="Arial"/>
                <a:cs typeface="Arial"/>
              </a:rPr>
              <a:t> </a:t>
            </a:r>
            <a:r>
              <a:rPr lang="en-US" sz="1600" spc="-30" dirty="0">
                <a:solidFill>
                  <a:schemeClr val="tx1"/>
                </a:solidFill>
                <a:latin typeface="Arial" panose="020B0604020202020204" pitchFamily="34" charset="0"/>
                <a:cs typeface="Arial" panose="020B0604020202020204" pitchFamily="34" charset="0"/>
              </a:rPr>
              <a:t>https://fortmeade.residentportal.com</a:t>
            </a:r>
            <a:endParaRPr lang="en-US" sz="1600" b="0" dirty="0">
              <a:solidFill>
                <a:schemeClr val="tx1"/>
              </a:solidFill>
              <a:latin typeface="Arial" panose="020B0604020202020204" pitchFamily="34" charset="0"/>
              <a:cs typeface="Arial" panose="020B0604020202020204" pitchFamily="34" charset="0"/>
            </a:endParaRPr>
          </a:p>
          <a:p>
            <a:pPr marL="755015" marR="271145" indent="-285750">
              <a:lnSpc>
                <a:spcPct val="100000"/>
              </a:lnSpc>
              <a:spcBef>
                <a:spcPts val="1200"/>
              </a:spcBef>
              <a:buFont typeface="Courier New" panose="02070309020205020404" pitchFamily="49" charset="0"/>
              <a:buChar char="o"/>
            </a:pPr>
            <a:r>
              <a:rPr sz="1600" dirty="0">
                <a:latin typeface="Arial"/>
                <a:cs typeface="Arial"/>
              </a:rPr>
              <a:t>or </a:t>
            </a:r>
            <a:r>
              <a:rPr sz="1600" spc="-10" dirty="0">
                <a:latin typeface="Arial"/>
                <a:cs typeface="Arial"/>
              </a:rPr>
              <a:t>download </a:t>
            </a:r>
            <a:r>
              <a:rPr sz="1600" dirty="0">
                <a:latin typeface="Arial"/>
                <a:cs typeface="Arial"/>
              </a:rPr>
              <a:t>the</a:t>
            </a:r>
            <a:r>
              <a:rPr sz="1600" spc="-15" dirty="0">
                <a:latin typeface="Arial"/>
                <a:cs typeface="Arial"/>
              </a:rPr>
              <a:t> </a:t>
            </a:r>
            <a:r>
              <a:rPr sz="1600" spc="-10" dirty="0">
                <a:latin typeface="Arial"/>
                <a:cs typeface="Arial"/>
              </a:rPr>
              <a:t>Resident</a:t>
            </a:r>
            <a:r>
              <a:rPr sz="1600" spc="-105" dirty="0">
                <a:latin typeface="Arial"/>
                <a:cs typeface="Arial"/>
              </a:rPr>
              <a:t> </a:t>
            </a:r>
            <a:r>
              <a:rPr lang="en-US" sz="1600" dirty="0">
                <a:latin typeface="Arial"/>
                <a:cs typeface="Arial"/>
              </a:rPr>
              <a:t>Portal Mobile</a:t>
            </a:r>
            <a:r>
              <a:rPr sz="1600" spc="-15" dirty="0">
                <a:latin typeface="Arial"/>
                <a:cs typeface="Arial"/>
              </a:rPr>
              <a:t> </a:t>
            </a:r>
            <a:r>
              <a:rPr sz="1600" dirty="0">
                <a:latin typeface="Arial"/>
                <a:cs typeface="Arial"/>
              </a:rPr>
              <a:t>in</a:t>
            </a:r>
            <a:r>
              <a:rPr sz="1600" spc="-20" dirty="0">
                <a:latin typeface="Arial"/>
                <a:cs typeface="Arial"/>
              </a:rPr>
              <a:t> </a:t>
            </a:r>
            <a:r>
              <a:rPr sz="1600" spc="-10" dirty="0">
                <a:latin typeface="Arial"/>
                <a:cs typeface="Arial"/>
              </a:rPr>
              <a:t>the</a:t>
            </a:r>
            <a:r>
              <a:rPr sz="1600" spc="-95" dirty="0">
                <a:latin typeface="Arial"/>
                <a:cs typeface="Arial"/>
              </a:rPr>
              <a:t> </a:t>
            </a:r>
            <a:r>
              <a:rPr sz="1600" dirty="0">
                <a:latin typeface="Arial"/>
                <a:cs typeface="Arial"/>
              </a:rPr>
              <a:t>App</a:t>
            </a:r>
            <a:r>
              <a:rPr sz="1600" spc="-20" dirty="0">
                <a:latin typeface="Arial"/>
                <a:cs typeface="Arial"/>
              </a:rPr>
              <a:t> </a:t>
            </a:r>
            <a:r>
              <a:rPr sz="1600" dirty="0">
                <a:latin typeface="Arial"/>
                <a:cs typeface="Arial"/>
              </a:rPr>
              <a:t>Store</a:t>
            </a:r>
            <a:r>
              <a:rPr sz="1600" spc="-5" dirty="0">
                <a:latin typeface="Arial"/>
                <a:cs typeface="Arial"/>
              </a:rPr>
              <a:t> </a:t>
            </a:r>
            <a:r>
              <a:rPr sz="1600" dirty="0">
                <a:latin typeface="Arial"/>
                <a:cs typeface="Arial"/>
              </a:rPr>
              <a:t>or</a:t>
            </a:r>
            <a:r>
              <a:rPr sz="1600" spc="5" dirty="0">
                <a:latin typeface="Arial"/>
                <a:cs typeface="Arial"/>
              </a:rPr>
              <a:t> </a:t>
            </a:r>
            <a:r>
              <a:rPr sz="1600" dirty="0">
                <a:latin typeface="Arial"/>
                <a:cs typeface="Arial"/>
              </a:rPr>
              <a:t>on</a:t>
            </a:r>
            <a:r>
              <a:rPr sz="1600" spc="-20" dirty="0">
                <a:latin typeface="Arial"/>
                <a:cs typeface="Arial"/>
              </a:rPr>
              <a:t> </a:t>
            </a:r>
            <a:r>
              <a:rPr sz="1600" dirty="0">
                <a:latin typeface="Arial"/>
                <a:cs typeface="Arial"/>
              </a:rPr>
              <a:t>Google</a:t>
            </a:r>
            <a:r>
              <a:rPr sz="1600" spc="-5" dirty="0">
                <a:latin typeface="Arial"/>
                <a:cs typeface="Arial"/>
              </a:rPr>
              <a:t> </a:t>
            </a:r>
            <a:r>
              <a:rPr sz="1600" spc="-20" dirty="0">
                <a:latin typeface="Arial"/>
                <a:cs typeface="Arial"/>
              </a:rPr>
              <a:t>Play</a:t>
            </a:r>
            <a:endParaRPr sz="1600" dirty="0">
              <a:latin typeface="Arial"/>
              <a:cs typeface="Arial"/>
            </a:endParaRPr>
          </a:p>
          <a:p>
            <a:pPr marL="299085" indent="-286385">
              <a:lnSpc>
                <a:spcPct val="100000"/>
              </a:lnSpc>
              <a:spcBef>
                <a:spcPts val="1200"/>
              </a:spcBef>
              <a:buFont typeface="Wingdings"/>
              <a:buChar char=""/>
              <a:tabLst>
                <a:tab pos="299085" algn="l"/>
              </a:tabLst>
            </a:pPr>
            <a:r>
              <a:rPr sz="1600" dirty="0">
                <a:latin typeface="Arial"/>
                <a:cs typeface="Arial"/>
              </a:rPr>
              <a:t>Track</a:t>
            </a:r>
            <a:r>
              <a:rPr sz="1600" spc="-50" dirty="0">
                <a:latin typeface="Arial"/>
                <a:cs typeface="Arial"/>
              </a:rPr>
              <a:t> </a:t>
            </a:r>
            <a:r>
              <a:rPr sz="1600" dirty="0">
                <a:latin typeface="Arial"/>
                <a:cs typeface="Arial"/>
              </a:rPr>
              <a:t>progress</a:t>
            </a:r>
            <a:r>
              <a:rPr sz="1600" spc="-25"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work</a:t>
            </a:r>
            <a:r>
              <a:rPr sz="1600" spc="-10" dirty="0">
                <a:latin typeface="Arial"/>
                <a:cs typeface="Arial"/>
              </a:rPr>
              <a:t> </a:t>
            </a:r>
            <a:r>
              <a:rPr sz="1600" dirty="0">
                <a:latin typeface="Arial"/>
                <a:cs typeface="Arial"/>
              </a:rPr>
              <a:t>orders</a:t>
            </a:r>
            <a:r>
              <a:rPr sz="1600" spc="-25" dirty="0">
                <a:latin typeface="Arial"/>
                <a:cs typeface="Arial"/>
              </a:rPr>
              <a:t> </a:t>
            </a:r>
            <a:r>
              <a:rPr sz="1600" dirty="0">
                <a:latin typeface="Arial"/>
                <a:cs typeface="Arial"/>
              </a:rPr>
              <a:t>by</a:t>
            </a:r>
            <a:r>
              <a:rPr sz="1600" spc="-25" dirty="0">
                <a:latin typeface="Arial"/>
                <a:cs typeface="Arial"/>
              </a:rPr>
              <a:t> </a:t>
            </a:r>
            <a:r>
              <a:rPr sz="1600" dirty="0">
                <a:latin typeface="Arial"/>
                <a:cs typeface="Arial"/>
              </a:rPr>
              <a:t>viewing</a:t>
            </a:r>
            <a:r>
              <a:rPr sz="1600" spc="-50" dirty="0">
                <a:latin typeface="Arial"/>
                <a:cs typeface="Arial"/>
              </a:rPr>
              <a:t> </a:t>
            </a:r>
            <a:r>
              <a:rPr sz="1600" dirty="0">
                <a:latin typeface="Arial"/>
                <a:cs typeface="Arial"/>
              </a:rPr>
              <a:t>information</a:t>
            </a:r>
            <a:r>
              <a:rPr sz="1600" spc="-25" dirty="0">
                <a:latin typeface="Arial"/>
                <a:cs typeface="Arial"/>
              </a:rPr>
              <a:t> </a:t>
            </a:r>
            <a:r>
              <a:rPr sz="1600" dirty="0">
                <a:latin typeface="Arial"/>
                <a:cs typeface="Arial"/>
              </a:rPr>
              <a:t>in</a:t>
            </a:r>
            <a:r>
              <a:rPr sz="1600" spc="-55" dirty="0">
                <a:latin typeface="Arial"/>
                <a:cs typeface="Arial"/>
              </a:rPr>
              <a:t> </a:t>
            </a:r>
            <a:r>
              <a:rPr sz="1600" dirty="0">
                <a:latin typeface="Arial"/>
                <a:cs typeface="Arial"/>
              </a:rPr>
              <a:t>the</a:t>
            </a:r>
            <a:r>
              <a:rPr sz="1600" spc="-25" dirty="0">
                <a:latin typeface="Arial"/>
                <a:cs typeface="Arial"/>
              </a:rPr>
              <a:t> </a:t>
            </a:r>
            <a:r>
              <a:rPr sz="1600" spc="-10" dirty="0">
                <a:latin typeface="Arial"/>
                <a:cs typeface="Arial"/>
              </a:rPr>
              <a:t>Resident</a:t>
            </a:r>
            <a:r>
              <a:rPr lang="en-US" sz="1600" spc="-10" dirty="0">
                <a:latin typeface="Arial"/>
                <a:cs typeface="Arial"/>
              </a:rPr>
              <a:t> Portal Mobile</a:t>
            </a:r>
            <a:r>
              <a:rPr sz="1600" spc="-100" dirty="0">
                <a:latin typeface="Arial"/>
                <a:cs typeface="Arial"/>
              </a:rPr>
              <a:t> </a:t>
            </a:r>
            <a:r>
              <a:rPr sz="1600" spc="-25" dirty="0">
                <a:latin typeface="Arial"/>
                <a:cs typeface="Arial"/>
              </a:rPr>
              <a:t>App</a:t>
            </a:r>
            <a:endParaRPr sz="1600" dirty="0">
              <a:latin typeface="Arial"/>
              <a:cs typeface="Arial"/>
            </a:endParaRPr>
          </a:p>
          <a:p>
            <a:pPr marL="299085" marR="415925" indent="-287020">
              <a:lnSpc>
                <a:spcPct val="100000"/>
              </a:lnSpc>
              <a:spcBef>
                <a:spcPts val="1200"/>
              </a:spcBef>
              <a:buFont typeface="Wingdings"/>
              <a:buChar char=""/>
              <a:tabLst>
                <a:tab pos="299085" algn="l"/>
              </a:tabLst>
            </a:pPr>
            <a:r>
              <a:rPr sz="1600" dirty="0">
                <a:latin typeface="Arial"/>
                <a:cs typeface="Arial"/>
              </a:rPr>
              <a:t>Work</a:t>
            </a:r>
            <a:r>
              <a:rPr sz="1600" spc="-20" dirty="0">
                <a:latin typeface="Arial"/>
                <a:cs typeface="Arial"/>
              </a:rPr>
              <a:t> </a:t>
            </a:r>
            <a:r>
              <a:rPr sz="1600" dirty="0">
                <a:latin typeface="Arial"/>
                <a:cs typeface="Arial"/>
              </a:rPr>
              <a:t>order</a:t>
            </a:r>
            <a:r>
              <a:rPr sz="1600" spc="-25" dirty="0">
                <a:latin typeface="Arial"/>
                <a:cs typeface="Arial"/>
              </a:rPr>
              <a:t> </a:t>
            </a:r>
            <a:r>
              <a:rPr sz="1600" dirty="0">
                <a:latin typeface="Arial"/>
                <a:cs typeface="Arial"/>
              </a:rPr>
              <a:t>or</a:t>
            </a:r>
            <a:r>
              <a:rPr sz="1600" spc="-15" dirty="0">
                <a:latin typeface="Arial"/>
                <a:cs typeface="Arial"/>
              </a:rPr>
              <a:t> </a:t>
            </a:r>
            <a:r>
              <a:rPr sz="1600" dirty="0">
                <a:latin typeface="Arial"/>
                <a:cs typeface="Arial"/>
              </a:rPr>
              <a:t>maintenance</a:t>
            </a:r>
            <a:r>
              <a:rPr sz="1600" spc="-30" dirty="0">
                <a:latin typeface="Arial"/>
                <a:cs typeface="Arial"/>
              </a:rPr>
              <a:t> </a:t>
            </a:r>
            <a:r>
              <a:rPr sz="1600" dirty="0">
                <a:latin typeface="Arial"/>
                <a:cs typeface="Arial"/>
              </a:rPr>
              <a:t>ticket</a:t>
            </a:r>
            <a:r>
              <a:rPr sz="1600" spc="-35" dirty="0">
                <a:latin typeface="Arial"/>
                <a:cs typeface="Arial"/>
              </a:rPr>
              <a:t> </a:t>
            </a:r>
            <a:r>
              <a:rPr sz="1600" dirty="0">
                <a:latin typeface="Arial"/>
                <a:cs typeface="Arial"/>
              </a:rPr>
              <a:t>will</a:t>
            </a:r>
            <a:r>
              <a:rPr sz="1600" spc="-40" dirty="0">
                <a:latin typeface="Arial"/>
                <a:cs typeface="Arial"/>
              </a:rPr>
              <a:t> </a:t>
            </a:r>
            <a:r>
              <a:rPr sz="1600" dirty="0">
                <a:latin typeface="Arial"/>
                <a:cs typeface="Arial"/>
              </a:rPr>
              <a:t>be</a:t>
            </a:r>
            <a:r>
              <a:rPr sz="1600" spc="-35" dirty="0">
                <a:latin typeface="Arial"/>
                <a:cs typeface="Arial"/>
              </a:rPr>
              <a:t> </a:t>
            </a:r>
            <a:r>
              <a:rPr sz="1600" dirty="0">
                <a:latin typeface="Arial"/>
                <a:cs typeface="Arial"/>
              </a:rPr>
              <a:t>closed</a:t>
            </a:r>
            <a:r>
              <a:rPr sz="1600" spc="-40" dirty="0">
                <a:latin typeface="Arial"/>
                <a:cs typeface="Arial"/>
              </a:rPr>
              <a:t> </a:t>
            </a:r>
            <a:r>
              <a:rPr sz="1600" dirty="0">
                <a:latin typeface="Arial"/>
                <a:cs typeface="Arial"/>
              </a:rPr>
              <a:t>once</a:t>
            </a:r>
            <a:r>
              <a:rPr sz="1600" spc="-35" dirty="0">
                <a:latin typeface="Arial"/>
                <a:cs typeface="Arial"/>
              </a:rPr>
              <a:t> </a:t>
            </a:r>
            <a:r>
              <a:rPr sz="1600" dirty="0">
                <a:latin typeface="Arial"/>
                <a:cs typeface="Arial"/>
              </a:rPr>
              <a:t>tenant</a:t>
            </a:r>
            <a:r>
              <a:rPr sz="1600" spc="-20" dirty="0">
                <a:latin typeface="Arial"/>
                <a:cs typeface="Arial"/>
              </a:rPr>
              <a:t> </a:t>
            </a:r>
            <a:r>
              <a:rPr sz="1600" dirty="0">
                <a:latin typeface="Arial"/>
                <a:cs typeface="Arial"/>
              </a:rPr>
              <a:t>and</a:t>
            </a:r>
            <a:r>
              <a:rPr sz="1600" spc="-20" dirty="0">
                <a:latin typeface="Arial"/>
                <a:cs typeface="Arial"/>
              </a:rPr>
              <a:t> </a:t>
            </a:r>
            <a:r>
              <a:rPr sz="1600" dirty="0">
                <a:latin typeface="Arial"/>
                <a:cs typeface="Arial"/>
              </a:rPr>
              <a:t>Garrison</a:t>
            </a:r>
            <a:r>
              <a:rPr sz="1600" spc="-10" dirty="0">
                <a:latin typeface="Arial"/>
                <a:cs typeface="Arial"/>
              </a:rPr>
              <a:t> Housing </a:t>
            </a:r>
            <a:r>
              <a:rPr sz="1600" dirty="0">
                <a:latin typeface="Arial"/>
                <a:cs typeface="Arial"/>
              </a:rPr>
              <a:t>Office</a:t>
            </a:r>
            <a:r>
              <a:rPr sz="1600" spc="-30" dirty="0">
                <a:latin typeface="Arial"/>
                <a:cs typeface="Arial"/>
              </a:rPr>
              <a:t> </a:t>
            </a:r>
            <a:r>
              <a:rPr sz="1600" dirty="0">
                <a:latin typeface="Arial"/>
                <a:cs typeface="Arial"/>
              </a:rPr>
              <a:t>signs</a:t>
            </a:r>
            <a:r>
              <a:rPr sz="1600" spc="-50" dirty="0">
                <a:latin typeface="Arial"/>
                <a:cs typeface="Arial"/>
              </a:rPr>
              <a:t> </a:t>
            </a:r>
            <a:r>
              <a:rPr sz="1600" dirty="0">
                <a:latin typeface="Arial"/>
                <a:cs typeface="Arial"/>
              </a:rPr>
              <a:t>off</a:t>
            </a:r>
            <a:r>
              <a:rPr sz="1600" spc="-25" dirty="0">
                <a:latin typeface="Arial"/>
                <a:cs typeface="Arial"/>
              </a:rPr>
              <a:t> </a:t>
            </a:r>
            <a:r>
              <a:rPr sz="1600" dirty="0">
                <a:latin typeface="Arial"/>
                <a:cs typeface="Arial"/>
              </a:rPr>
              <a:t>stating</a:t>
            </a:r>
            <a:r>
              <a:rPr sz="1600" spc="-45" dirty="0">
                <a:latin typeface="Arial"/>
                <a:cs typeface="Arial"/>
              </a:rPr>
              <a:t> </a:t>
            </a:r>
            <a:r>
              <a:rPr sz="1600" dirty="0">
                <a:latin typeface="Arial"/>
                <a:cs typeface="Arial"/>
              </a:rPr>
              <a:t>that</a:t>
            </a:r>
            <a:r>
              <a:rPr sz="1600" spc="-20"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work</a:t>
            </a:r>
            <a:r>
              <a:rPr sz="1600" spc="-25" dirty="0">
                <a:latin typeface="Arial"/>
                <a:cs typeface="Arial"/>
              </a:rPr>
              <a:t> </a:t>
            </a:r>
            <a:r>
              <a:rPr sz="1600" dirty="0">
                <a:latin typeface="Arial"/>
                <a:cs typeface="Arial"/>
              </a:rPr>
              <a:t>was</a:t>
            </a:r>
            <a:r>
              <a:rPr sz="1600" spc="-25" dirty="0">
                <a:latin typeface="Arial"/>
                <a:cs typeface="Arial"/>
              </a:rPr>
              <a:t> </a:t>
            </a:r>
            <a:r>
              <a:rPr sz="1600" spc="-10" dirty="0">
                <a:latin typeface="Arial"/>
                <a:cs typeface="Arial"/>
              </a:rPr>
              <a:t>completed</a:t>
            </a:r>
            <a:endParaRPr sz="1600" dirty="0">
              <a:latin typeface="Arial"/>
              <a:cs typeface="Arial"/>
            </a:endParaRPr>
          </a:p>
          <a:p>
            <a:pPr marL="299085" indent="-286385">
              <a:lnSpc>
                <a:spcPct val="100000"/>
              </a:lnSpc>
              <a:spcBef>
                <a:spcPts val="1200"/>
              </a:spcBef>
              <a:buFont typeface="Wingdings"/>
              <a:buChar char=""/>
              <a:tabLst>
                <a:tab pos="299085" algn="l"/>
              </a:tabLst>
            </a:pPr>
            <a:r>
              <a:rPr sz="1600" dirty="0">
                <a:latin typeface="Arial"/>
                <a:cs typeface="Arial"/>
              </a:rPr>
              <a:t>Important</a:t>
            </a:r>
            <a:r>
              <a:rPr sz="1600" spc="-10" dirty="0">
                <a:latin typeface="Arial"/>
                <a:cs typeface="Arial"/>
              </a:rPr>
              <a:t> </a:t>
            </a:r>
            <a:r>
              <a:rPr sz="1600" dirty="0">
                <a:latin typeface="Arial"/>
                <a:cs typeface="Arial"/>
              </a:rPr>
              <a:t>to</a:t>
            </a:r>
            <a:r>
              <a:rPr sz="1600" spc="-25" dirty="0">
                <a:latin typeface="Arial"/>
                <a:cs typeface="Arial"/>
              </a:rPr>
              <a:t> </a:t>
            </a:r>
            <a:r>
              <a:rPr sz="1600" dirty="0">
                <a:latin typeface="Arial"/>
                <a:cs typeface="Arial"/>
              </a:rPr>
              <a:t>contact</a:t>
            </a:r>
            <a:r>
              <a:rPr sz="1600" spc="-30" dirty="0">
                <a:latin typeface="Arial"/>
                <a:cs typeface="Arial"/>
              </a:rPr>
              <a:t> </a:t>
            </a:r>
            <a:r>
              <a:rPr lang="en-US" sz="1600" spc="-30" dirty="0" err="1">
                <a:solidFill>
                  <a:schemeClr val="tx1"/>
                </a:solidFill>
                <a:latin typeface="Arial"/>
                <a:cs typeface="Arial"/>
              </a:rPr>
              <a:t>Corvias</a:t>
            </a:r>
            <a:r>
              <a:rPr lang="en-US" sz="1600" spc="-30" dirty="0">
                <a:solidFill>
                  <a:schemeClr val="tx1"/>
                </a:solidFill>
                <a:latin typeface="Arial"/>
                <a:cs typeface="Arial"/>
              </a:rPr>
              <a:t> Property Management </a:t>
            </a:r>
            <a:r>
              <a:rPr sz="1600" dirty="0">
                <a:latin typeface="Arial"/>
                <a:cs typeface="Arial"/>
              </a:rPr>
              <a:t>to</a:t>
            </a:r>
            <a:r>
              <a:rPr sz="1600" spc="-30" dirty="0">
                <a:latin typeface="Arial"/>
                <a:cs typeface="Arial"/>
              </a:rPr>
              <a:t> </a:t>
            </a:r>
            <a:r>
              <a:rPr sz="1600" dirty="0">
                <a:latin typeface="Arial"/>
                <a:cs typeface="Arial"/>
              </a:rPr>
              <a:t>report</a:t>
            </a:r>
            <a:r>
              <a:rPr sz="1600" spc="-15" dirty="0">
                <a:latin typeface="Arial"/>
                <a:cs typeface="Arial"/>
              </a:rPr>
              <a:t> </a:t>
            </a:r>
            <a:r>
              <a:rPr sz="1600" dirty="0">
                <a:latin typeface="Arial"/>
                <a:cs typeface="Arial"/>
              </a:rPr>
              <a:t>maintenance</a:t>
            </a:r>
            <a:r>
              <a:rPr sz="1600" spc="-45" dirty="0">
                <a:latin typeface="Arial"/>
                <a:cs typeface="Arial"/>
              </a:rPr>
              <a:t> </a:t>
            </a:r>
            <a:r>
              <a:rPr sz="1600" dirty="0">
                <a:latin typeface="Arial"/>
                <a:cs typeface="Arial"/>
              </a:rPr>
              <a:t>issues</a:t>
            </a:r>
            <a:r>
              <a:rPr sz="1600" spc="-45" dirty="0">
                <a:latin typeface="Arial"/>
                <a:cs typeface="Arial"/>
              </a:rPr>
              <a:t> </a:t>
            </a:r>
            <a:r>
              <a:rPr sz="1600" dirty="0">
                <a:latin typeface="Arial"/>
                <a:cs typeface="Arial"/>
              </a:rPr>
              <a:t>right</a:t>
            </a:r>
            <a:r>
              <a:rPr sz="1600" spc="-30" dirty="0">
                <a:latin typeface="Arial"/>
                <a:cs typeface="Arial"/>
              </a:rPr>
              <a:t> </a:t>
            </a:r>
            <a:r>
              <a:rPr sz="1600" spc="-20" dirty="0">
                <a:latin typeface="Arial"/>
                <a:cs typeface="Arial"/>
              </a:rPr>
              <a:t>away</a:t>
            </a:r>
            <a:endParaRPr sz="1600" dirty="0">
              <a:latin typeface="Arial"/>
              <a:cs typeface="Arial"/>
            </a:endParaRPr>
          </a:p>
          <a:p>
            <a:pPr marL="299085" marR="156210" indent="-287020">
              <a:lnSpc>
                <a:spcPct val="100000"/>
              </a:lnSpc>
              <a:spcBef>
                <a:spcPts val="1200"/>
              </a:spcBef>
              <a:buFont typeface="Wingdings"/>
              <a:buChar char=""/>
              <a:tabLst>
                <a:tab pos="299085" algn="l"/>
              </a:tabLst>
            </a:pPr>
            <a:r>
              <a:rPr sz="1600" dirty="0">
                <a:latin typeface="Arial"/>
                <a:cs typeface="Arial"/>
              </a:rPr>
              <a:t>Contact</a:t>
            </a:r>
            <a:r>
              <a:rPr sz="1600" spc="-40" dirty="0">
                <a:latin typeface="Arial"/>
                <a:cs typeface="Arial"/>
              </a:rPr>
              <a:t> </a:t>
            </a:r>
            <a:r>
              <a:rPr lang="en-US" sz="1600" spc="-30" dirty="0" err="1">
                <a:solidFill>
                  <a:schemeClr val="tx1"/>
                </a:solidFill>
                <a:latin typeface="Arial"/>
                <a:cs typeface="Arial"/>
              </a:rPr>
              <a:t>Corvias</a:t>
            </a:r>
            <a:r>
              <a:rPr lang="en-US" sz="1600" spc="-30" dirty="0">
                <a:solidFill>
                  <a:schemeClr val="tx1"/>
                </a:solidFill>
                <a:latin typeface="Arial"/>
                <a:cs typeface="Arial"/>
              </a:rPr>
              <a:t> Property Management </a:t>
            </a:r>
            <a:r>
              <a:rPr sz="1600" dirty="0">
                <a:latin typeface="Arial"/>
                <a:cs typeface="Arial"/>
              </a:rPr>
              <a:t>to</a:t>
            </a:r>
            <a:r>
              <a:rPr sz="1600" spc="-40" dirty="0">
                <a:latin typeface="Arial"/>
                <a:cs typeface="Arial"/>
              </a:rPr>
              <a:t> </a:t>
            </a:r>
            <a:r>
              <a:rPr sz="1600" dirty="0">
                <a:latin typeface="Arial"/>
                <a:cs typeface="Arial"/>
              </a:rPr>
              <a:t>report</a:t>
            </a:r>
            <a:r>
              <a:rPr sz="1600" spc="-30" dirty="0">
                <a:latin typeface="Arial"/>
                <a:cs typeface="Arial"/>
              </a:rPr>
              <a:t> </a:t>
            </a:r>
            <a:r>
              <a:rPr sz="1600" spc="-10" dirty="0">
                <a:latin typeface="Arial"/>
                <a:cs typeface="Arial"/>
              </a:rPr>
              <a:t>emergency, </a:t>
            </a:r>
            <a:r>
              <a:rPr sz="1600" dirty="0">
                <a:latin typeface="Arial"/>
                <a:cs typeface="Arial"/>
              </a:rPr>
              <a:t>urgent,</a:t>
            </a:r>
            <a:r>
              <a:rPr sz="1600" spc="-30" dirty="0">
                <a:latin typeface="Arial"/>
                <a:cs typeface="Arial"/>
              </a:rPr>
              <a:t> </a:t>
            </a:r>
            <a:r>
              <a:rPr sz="1600" dirty="0">
                <a:latin typeface="Arial"/>
                <a:cs typeface="Arial"/>
              </a:rPr>
              <a:t>routine</a:t>
            </a:r>
            <a:r>
              <a:rPr sz="1600" spc="-50" dirty="0">
                <a:latin typeface="Arial"/>
                <a:cs typeface="Arial"/>
              </a:rPr>
              <a:t> </a:t>
            </a:r>
            <a:r>
              <a:rPr sz="1600" dirty="0">
                <a:latin typeface="Arial"/>
                <a:cs typeface="Arial"/>
              </a:rPr>
              <a:t>work</a:t>
            </a:r>
            <a:r>
              <a:rPr sz="1600" spc="-25" dirty="0">
                <a:latin typeface="Arial"/>
                <a:cs typeface="Arial"/>
              </a:rPr>
              <a:t> </a:t>
            </a:r>
            <a:r>
              <a:rPr sz="1600" spc="-10" dirty="0">
                <a:latin typeface="Arial"/>
                <a:cs typeface="Arial"/>
              </a:rPr>
              <a:t>orders, </a:t>
            </a:r>
            <a:r>
              <a:rPr sz="1600" dirty="0">
                <a:latin typeface="Arial"/>
                <a:cs typeface="Arial"/>
              </a:rPr>
              <a:t>trouble</a:t>
            </a:r>
            <a:r>
              <a:rPr sz="1600" spc="-30" dirty="0">
                <a:latin typeface="Arial"/>
                <a:cs typeface="Arial"/>
              </a:rPr>
              <a:t> </a:t>
            </a:r>
            <a:r>
              <a:rPr sz="1600" dirty="0">
                <a:latin typeface="Arial"/>
                <a:cs typeface="Arial"/>
              </a:rPr>
              <a:t>calls,</a:t>
            </a:r>
            <a:r>
              <a:rPr sz="1600" spc="-55" dirty="0">
                <a:latin typeface="Arial"/>
                <a:cs typeface="Arial"/>
              </a:rPr>
              <a:t> </a:t>
            </a:r>
            <a:r>
              <a:rPr sz="1600" dirty="0">
                <a:latin typeface="Arial"/>
                <a:cs typeface="Arial"/>
              </a:rPr>
              <a:t>safety</a:t>
            </a:r>
            <a:r>
              <a:rPr sz="1600" spc="-20" dirty="0">
                <a:latin typeface="Arial"/>
                <a:cs typeface="Arial"/>
              </a:rPr>
              <a:t> </a:t>
            </a:r>
            <a:r>
              <a:rPr sz="1600" dirty="0">
                <a:latin typeface="Arial"/>
                <a:cs typeface="Arial"/>
              </a:rPr>
              <a:t>concerns,</a:t>
            </a:r>
            <a:r>
              <a:rPr sz="1600" spc="-30" dirty="0">
                <a:latin typeface="Arial"/>
                <a:cs typeface="Arial"/>
              </a:rPr>
              <a:t> </a:t>
            </a:r>
            <a:r>
              <a:rPr sz="1600" dirty="0">
                <a:latin typeface="Arial"/>
                <a:cs typeface="Arial"/>
              </a:rPr>
              <a:t>or</a:t>
            </a:r>
            <a:r>
              <a:rPr sz="1600" spc="-30" dirty="0">
                <a:latin typeface="Arial"/>
                <a:cs typeface="Arial"/>
              </a:rPr>
              <a:t> </a:t>
            </a:r>
            <a:r>
              <a:rPr sz="1600" dirty="0">
                <a:latin typeface="Arial"/>
                <a:cs typeface="Arial"/>
              </a:rPr>
              <a:t>resident</a:t>
            </a:r>
            <a:r>
              <a:rPr sz="1600" spc="-25" dirty="0">
                <a:latin typeface="Arial"/>
                <a:cs typeface="Arial"/>
              </a:rPr>
              <a:t> </a:t>
            </a:r>
            <a:r>
              <a:rPr sz="1600" dirty="0">
                <a:latin typeface="Arial"/>
                <a:cs typeface="Arial"/>
              </a:rPr>
              <a:t>compliance</a:t>
            </a:r>
            <a:r>
              <a:rPr sz="1600" spc="-55" dirty="0">
                <a:latin typeface="Arial"/>
                <a:cs typeface="Arial"/>
              </a:rPr>
              <a:t> </a:t>
            </a:r>
            <a:r>
              <a:rPr sz="1600" spc="-10" dirty="0">
                <a:latin typeface="Arial"/>
                <a:cs typeface="Arial"/>
              </a:rPr>
              <a:t>issues</a:t>
            </a:r>
            <a:endParaRPr sz="1600" dirty="0">
              <a:latin typeface="Arial"/>
              <a:cs typeface="Arial"/>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ADDA22485C1847A6B1E1D007E908BA" ma:contentTypeVersion="0" ma:contentTypeDescription="Create a new document." ma:contentTypeScope="" ma:versionID="a6a37122ac2ba5ea8adbce9e6ef19a02">
  <xsd:schema xmlns:xsd="http://www.w3.org/2001/XMLSchema" xmlns:xs="http://www.w3.org/2001/XMLSchema" xmlns:p="http://schemas.microsoft.com/office/2006/metadata/properties" targetNamespace="http://schemas.microsoft.com/office/2006/metadata/properties" ma:root="true" ma:fieldsID="124fd2d4348e31d7b7bcc391e9da95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1A5BDB-1613-4500-9663-0C3CC5581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66E8D0-8FAE-429C-B609-2DC97D4A8C8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677B001-A3C7-44C9-97A0-A3D6AFA4A1B4}">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998</TotalTime>
  <Words>2592</Words>
  <Application>Microsoft Office PowerPoint</Application>
  <PresentationFormat>On-screen Show (4:3)</PresentationFormat>
  <Paragraphs>197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Courier New</vt:lpstr>
      <vt:lpstr>Wingdings</vt:lpstr>
      <vt:lpstr>Office Theme</vt:lpstr>
      <vt:lpstr>PowerPoint Presentation</vt:lpstr>
      <vt:lpstr>Plain Language Brief Explained</vt:lpstr>
      <vt:lpstr>Garrison Points of Contact</vt:lpstr>
      <vt:lpstr>Project Company Contacts</vt:lpstr>
      <vt:lpstr>Tenant Bill of Rights</vt:lpstr>
      <vt:lpstr>Tenant Bill of Rights</vt:lpstr>
      <vt:lpstr>Tenant Bill of Rights</vt:lpstr>
      <vt:lpstr>Tenant Responsibility</vt:lpstr>
      <vt:lpstr>Work Order Process</vt:lpstr>
      <vt:lpstr>Types of Service Calls</vt:lpstr>
      <vt:lpstr>Informal Dispute Resolution</vt:lpstr>
      <vt:lpstr>Formal Dispute Resolution</vt:lpstr>
      <vt:lpstr>Additional Information</vt:lpstr>
      <vt:lpstr>Army Housing Office</vt:lpstr>
      <vt:lpstr>Corvias Leasing Center</vt:lpstr>
      <vt:lpstr>DOD Housing Feedback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Herndon, Lawrence CIV USA</dc:creator>
  <cp:lastModifiedBy>Bethel-Washington, Caryn CIV USARMY ID-SUSTAINMENT (USA)</cp:lastModifiedBy>
  <cp:revision>23</cp:revision>
  <dcterms:created xsi:type="dcterms:W3CDTF">2024-07-25T18:55:59Z</dcterms:created>
  <dcterms:modified xsi:type="dcterms:W3CDTF">2024-11-13T21:18:46Z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0x010100FCADDA22485C1847A6B1E1D007E908BA</vt:lpwstr>
  </property>
  <property fmtid="{D5CDD505-2E9C-101B-9397-08002B2CF9AE}" pid="3" name="Created">
    <vt:filetime>2024-01-22T00:00:00Z</vt:filetime>
  </property>
  <property fmtid="{D5CDD505-2E9C-101B-9397-08002B2CF9AE}" pid="4" name="Creator">
    <vt:lpwstr>Acrobat PDFMaker 20 for PowerPoint</vt:lpwstr>
  </property>
  <property fmtid="{D5CDD505-2E9C-101B-9397-08002B2CF9AE}" pid="5" name="LastSaved">
    <vt:filetime>2024-07-25T00:00:00Z</vt:filetime>
  </property>
  <property fmtid="{D5CDD505-2E9C-101B-9397-08002B2CF9AE}" pid="6" name="Producer">
    <vt:lpwstr>Adobe PDF Library 23.8.197</vt:lpwstr>
  </property>
  <property fmtid="{D5CDD505-2E9C-101B-9397-08002B2CF9AE}" pid="7" name="StaffPOC">
    <vt:lpwstr>11;#Fitton, Jeffrey James CIV USARMY IMCOM HQ (USA)</vt:lpwstr>
  </property>
</Properties>
</file>