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2" r:id="rId3"/>
    <p:sldMasterId id="2147483674" r:id="rId4"/>
  </p:sldMasterIdLst>
  <p:notesMasterIdLst>
    <p:notesMasterId r:id="rId15"/>
  </p:notesMasterIdLst>
  <p:handoutMasterIdLst>
    <p:handoutMasterId r:id="rId16"/>
  </p:handoutMasterIdLst>
  <p:sldIdLst>
    <p:sldId id="294" r:id="rId5"/>
    <p:sldId id="322" r:id="rId6"/>
    <p:sldId id="358" r:id="rId7"/>
    <p:sldId id="359" r:id="rId8"/>
    <p:sldId id="360" r:id="rId9"/>
    <p:sldId id="357" r:id="rId10"/>
    <p:sldId id="338" r:id="rId11"/>
    <p:sldId id="343" r:id="rId12"/>
    <p:sldId id="350" r:id="rId13"/>
    <p:sldId id="321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ley, Larry - CIV" initials="WL-C" lastIdx="2" clrIdx="0">
    <p:extLst>
      <p:ext uri="{19B8F6BF-5375-455C-9EA6-DF929625EA0E}">
        <p15:presenceInfo xmlns:p15="http://schemas.microsoft.com/office/powerpoint/2012/main" userId="Whitley, Larry - CI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87" autoAdjust="0"/>
  </p:normalViewPr>
  <p:slideViewPr>
    <p:cSldViewPr snapToGrid="0">
      <p:cViewPr varScale="1">
        <p:scale>
          <a:sx n="70" d="100"/>
          <a:sy n="70" d="100"/>
        </p:scale>
        <p:origin x="63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E0501-BC03-4DC0-8D76-22A68A3C8AED}" type="datetime1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January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0D84C-7353-46F3-9613-65E91F8D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72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D79D058-1FC2-4C9C-9537-DFC39EAFCB00}" type="datetime1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January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4D99428-EB41-4402-96AF-61B72072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7279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BD44C3F-CED4-4CF9-949A-DA0D7F56CD92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9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79D058-1FC2-4C9C-9537-DFC39EAFCB00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3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5DE-0D55-4013-997C-1F6D65F5B1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701685" y="4416431"/>
            <a:ext cx="5607050" cy="4183064"/>
          </a:xfrm>
          <a:prstGeom prst="rect">
            <a:avLst/>
          </a:prstGeom>
        </p:spPr>
        <p:txBody>
          <a:bodyPr lIns="91400" tIns="45699" rIns="91400" bIns="45699"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5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5DE-0D55-4013-997C-1F6D65F5B1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701685" y="4416431"/>
            <a:ext cx="5607050" cy="4183064"/>
          </a:xfrm>
          <a:prstGeom prst="rect">
            <a:avLst/>
          </a:prstGeom>
        </p:spPr>
        <p:txBody>
          <a:bodyPr lIns="91400" tIns="45699" rIns="91400" bIns="45699"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1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5DE-0D55-4013-997C-1F6D65F5B1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701685" y="4416431"/>
            <a:ext cx="5607050" cy="4183064"/>
          </a:xfrm>
          <a:prstGeom prst="rect">
            <a:avLst/>
          </a:prstGeom>
        </p:spPr>
        <p:txBody>
          <a:bodyPr lIns="91400" tIns="45699" rIns="91400" bIns="45699"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2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99428-EB41-4402-96AF-61B72072562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Fort Meade Garrison                                                                                            JAN 2019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072" y="0"/>
            <a:ext cx="507076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6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nce of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10"/>
          <p:cNvSpPr>
            <a:spLocks noChangeShapeType="1"/>
          </p:cNvSpPr>
          <p:nvPr/>
        </p:nvSpPr>
        <p:spPr bwMode="auto">
          <a:xfrm flipV="1">
            <a:off x="1425062" y="1132114"/>
            <a:ext cx="5623560" cy="4940370"/>
          </a:xfrm>
          <a:prstGeom prst="line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21919"/>
            <a:ext cx="9144000" cy="906379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842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850090"/>
            <a:ext cx="91439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16388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of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850090"/>
            <a:ext cx="91439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cs typeface="Arial" panose="020B0604020202020204" pitchFamily="34" charset="0"/>
              </a:rPr>
              <a:t>End of Brief</a:t>
            </a:r>
          </a:p>
        </p:txBody>
      </p:sp>
    </p:spTree>
    <p:extLst>
      <p:ext uri="{BB962C8B-B14F-4D97-AF65-F5344CB8AC3E}">
        <p14:creationId xmlns:p14="http://schemas.microsoft.com/office/powerpoint/2010/main" val="6178900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1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78" y="73636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19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4114800"/>
            <a:ext cx="2926079" cy="3429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9896" y="6673334"/>
            <a:ext cx="5628904" cy="18466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COL Daniel G. Bonnichsen / daniel.g.bonnichsen.mil@mail.mil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673334"/>
            <a:ext cx="2103120" cy="1846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Slide 1 of 17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15887" y="1008404"/>
            <a:ext cx="0" cy="527652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 userDrawn="1"/>
        </p:nvCxnSpPr>
        <p:spPr>
          <a:xfrm flipV="1">
            <a:off x="145280" y="3426865"/>
            <a:ext cx="8767985" cy="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130645" y="6674751"/>
            <a:ext cx="2057400" cy="18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140900JUN18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04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55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307570" y="6369252"/>
            <a:ext cx="307571" cy="3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22758"/>
            <a:ext cx="9144000" cy="1235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063" b="11873"/>
          <a:stretch/>
        </p:blipFill>
        <p:spPr>
          <a:xfrm flipV="1">
            <a:off x="0" y="6365545"/>
            <a:ext cx="9144000" cy="492457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-8791" y="5309044"/>
            <a:ext cx="9152792" cy="1411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1800" b="1" dirty="0" smtClean="0">
                <a:solidFill>
                  <a:prstClr val="black">
                    <a:tint val="75000"/>
                  </a:prstClr>
                </a:solidFill>
              </a:rPr>
              <a:t>Provide required services, infrastructure, a safe and secure community, and a quality of life that supports mission readiness and the Fort Meade community.</a:t>
            </a:r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734" y="18214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68" y="54559"/>
            <a:ext cx="9079832" cy="1235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1873"/>
          <a:stretch/>
        </p:blipFill>
        <p:spPr>
          <a:xfrm flipH="1" flipV="1">
            <a:off x="-8791" y="0"/>
            <a:ext cx="9152792" cy="984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503" y="355317"/>
            <a:ext cx="516230" cy="4633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91778" y="3639049"/>
            <a:ext cx="6424613" cy="427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91778" y="4296213"/>
            <a:ext cx="6424613" cy="427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Date of Presentation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7455" y="6520901"/>
            <a:ext cx="2400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UNCLASSIFIED - FOUO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08" y="332065"/>
            <a:ext cx="597460" cy="50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259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130"/>
            <a:ext cx="9144000" cy="906379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6101" y="1074822"/>
            <a:ext cx="8253413" cy="470033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lphaL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Font typeface="+mj-lt"/>
              <a:buAutoNum type="arabicParenR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+mj-lt"/>
              <a:buAutoNum type="alphaLcParenR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400050">
              <a:buFont typeface="+mj-lt"/>
              <a:buAutoNum type="romanUcPeriod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025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80099"/>
            <a:ext cx="9144000" cy="906379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47937" y="994613"/>
            <a:ext cx="0" cy="52537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0964" y="994611"/>
            <a:ext cx="4466974" cy="4892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62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2763" indent="-223838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0563" indent="-177800"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3838">
              <a:buFont typeface="Wingdings" panose="05000000000000000000" pitchFamily="2" charset="2"/>
              <a:buChar char="v"/>
              <a:tabLst>
                <a:tab pos="858838" algn="l"/>
              </a:tabLs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47937" y="994237"/>
            <a:ext cx="4466974" cy="4893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62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2763" indent="-223838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0563" indent="-177800"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3838">
              <a:buFont typeface="Wingdings" panose="05000000000000000000" pitchFamily="2" charset="2"/>
              <a:buChar char="v"/>
              <a:tabLst>
                <a:tab pos="858838" algn="l"/>
              </a:tabLs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168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32" y="235131"/>
            <a:ext cx="9144000" cy="906379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47937" y="994613"/>
            <a:ext cx="0" cy="52537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6464" y="3433011"/>
            <a:ext cx="8815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0964" y="994611"/>
            <a:ext cx="4466974" cy="2439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62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2763" indent="-223838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0563" indent="-177800"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3838">
              <a:buFont typeface="Wingdings" panose="05000000000000000000" pitchFamily="2" charset="2"/>
              <a:buChar char="v"/>
              <a:tabLst>
                <a:tab pos="858838" algn="l"/>
              </a:tabLs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47937" y="994236"/>
            <a:ext cx="4466974" cy="2439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62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2763" indent="-223838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0563" indent="-177800"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3838">
              <a:buFont typeface="Wingdings" panose="05000000000000000000" pitchFamily="2" charset="2"/>
              <a:buChar char="v"/>
              <a:tabLst>
                <a:tab pos="858838" algn="l"/>
              </a:tabLs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9309" y="3521996"/>
            <a:ext cx="4466974" cy="2439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62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2763" indent="-223838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0563" indent="-177800"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3838">
              <a:buFont typeface="Wingdings" panose="05000000000000000000" pitchFamily="2" charset="2"/>
              <a:buChar char="v"/>
              <a:tabLst>
                <a:tab pos="858838" algn="l"/>
              </a:tabLs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84032" y="3521246"/>
            <a:ext cx="4466974" cy="2439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762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2763" indent="-223838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0563" indent="-177800"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3838">
              <a:buFont typeface="Wingdings" panose="05000000000000000000" pitchFamily="2" charset="2"/>
              <a:buChar char="v"/>
              <a:tabLst>
                <a:tab pos="858838" algn="l"/>
              </a:tabLs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058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00296"/>
            <a:ext cx="9144000" cy="906379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2295" y="1042656"/>
            <a:ext cx="5237748" cy="5165641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lphaL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Font typeface="+mj-lt"/>
              <a:buAutoNum type="arabicParenR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+mj-lt"/>
              <a:buAutoNum type="alphaLcParenR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400050">
              <a:buFont typeface="+mj-lt"/>
              <a:buAutoNum type="romanUcPeriod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62589" y="1042655"/>
            <a:ext cx="3560762" cy="47167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962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4"/>
          <a:srcRect t="44063" b="11873"/>
          <a:stretch/>
        </p:blipFill>
        <p:spPr>
          <a:xfrm flipV="1">
            <a:off x="0" y="6365543"/>
            <a:ext cx="9144000" cy="4924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/>
          <a:srcRect t="-1" b="11873"/>
          <a:stretch/>
        </p:blipFill>
        <p:spPr>
          <a:xfrm flipH="1" flipV="1">
            <a:off x="-8791" y="0"/>
            <a:ext cx="9152792" cy="984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502" y="355317"/>
            <a:ext cx="957155" cy="4633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44011"/>
            <a:ext cx="29324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Fort Meade Garrison</a:t>
            </a:r>
            <a:endParaRPr lang="en-US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67455" y="6520901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  <a:endParaRPr lang="en-US" sz="800" b="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of  21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743701" y="6644011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2019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18"/>
          <p:cNvSpPr>
            <a:spLocks noChangeArrowheads="1"/>
          </p:cNvSpPr>
          <p:nvPr userDrawn="1"/>
        </p:nvSpPr>
        <p:spPr bwMode="auto">
          <a:xfrm>
            <a:off x="661012" y="4649812"/>
            <a:ext cx="78880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>
                <a:schemeClr val="accent1"/>
              </a:buClr>
              <a:buSzPct val="85000"/>
              <a:defRPr/>
            </a:pPr>
            <a:r>
              <a:rPr lang="en-US" altLang="en-US" sz="1800" b="0" i="0" dirty="0" smtClean="0"/>
              <a:t>Our mission: Provide required infrastructure, a safe and secure community, support services and a high quality of life that enables Fort Meade to be the Nation's Platform for Information, Intelligence and Cyber Operations.</a:t>
            </a:r>
          </a:p>
        </p:txBody>
      </p:sp>
      <p:pic>
        <p:nvPicPr>
          <p:cNvPr id="13" name="Picture 698" descr="We are the Armys Hm all script - red text copy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64" y="5648007"/>
            <a:ext cx="35464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703"/>
          <p:cNvSpPr>
            <a:spLocks noChangeShapeType="1"/>
          </p:cNvSpPr>
          <p:nvPr userDrawn="1"/>
        </p:nvSpPr>
        <p:spPr bwMode="auto">
          <a:xfrm>
            <a:off x="649995" y="4574945"/>
            <a:ext cx="7888077" cy="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-8791" y="1737835"/>
            <a:ext cx="9143999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Fort George G. Meade</a:t>
            </a:r>
          </a:p>
          <a:p>
            <a:pPr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Community Council</a:t>
            </a:r>
            <a:endParaRPr lang="en-US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" y="3118061"/>
            <a:ext cx="915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September 26, 2019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6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-1" b="11873"/>
          <a:stretch/>
        </p:blipFill>
        <p:spPr>
          <a:xfrm>
            <a:off x="0" y="5873086"/>
            <a:ext cx="9144000" cy="984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/>
          <a:srcRect t="28484" b="-1"/>
          <a:stretch/>
        </p:blipFill>
        <p:spPr>
          <a:xfrm>
            <a:off x="0" y="0"/>
            <a:ext cx="9144000" cy="89668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8081301" y="6080974"/>
            <a:ext cx="956178" cy="463336"/>
            <a:chOff x="8081301" y="6080974"/>
            <a:chExt cx="956178" cy="463336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8511257" y="6080974"/>
              <a:ext cx="526222" cy="435185"/>
              <a:chOff x="8503764" y="6062881"/>
              <a:chExt cx="526222" cy="43518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503764" y="6062881"/>
                <a:ext cx="0" cy="435185"/>
              </a:xfrm>
              <a:prstGeom prst="line">
                <a:avLst/>
              </a:prstGeom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 descr="IMCOM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5280" y="6062881"/>
                <a:ext cx="444706" cy="414134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081301" y="6080974"/>
              <a:ext cx="341406" cy="46333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6644011"/>
            <a:ext cx="29324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Fort Meade Garrison</a:t>
            </a:r>
            <a:endParaRPr lang="en-US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67455" y="6520901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  <a:endParaRPr lang="en-US" sz="800" b="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of  21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743701" y="6644011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2019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-1" b="11873"/>
          <a:stretch/>
        </p:blipFill>
        <p:spPr>
          <a:xfrm>
            <a:off x="0" y="5873086"/>
            <a:ext cx="9144000" cy="984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/>
          <a:srcRect t="28484" b="-1"/>
          <a:stretch/>
        </p:blipFill>
        <p:spPr>
          <a:xfrm>
            <a:off x="0" y="2"/>
            <a:ext cx="9144000" cy="89668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8081301" y="6080974"/>
            <a:ext cx="956178" cy="463336"/>
            <a:chOff x="8081301" y="6080974"/>
            <a:chExt cx="956178" cy="463336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8511257" y="6080974"/>
              <a:ext cx="526222" cy="435185"/>
              <a:chOff x="8503764" y="6062881"/>
              <a:chExt cx="526222" cy="43518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503764" y="6062881"/>
                <a:ext cx="0" cy="435185"/>
              </a:xfrm>
              <a:prstGeom prst="line">
                <a:avLst/>
              </a:prstGeom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 descr="IMCOM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5280" y="6062881"/>
                <a:ext cx="444706" cy="414134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081301" y="6080974"/>
              <a:ext cx="341406" cy="46333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" y="6644011"/>
            <a:ext cx="293248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charset="0"/>
                <a:cs typeface="Arial" charset="0"/>
              </a:rPr>
              <a:t>Fort Meade Garrison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67455" y="6520902"/>
            <a:ext cx="240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  <a:p>
            <a:pPr algn="ctr">
              <a:defRPr/>
            </a:pPr>
            <a:fld id="{CF4C318D-DFA6-44A0-90B0-ABFCB78A54B4}" type="slidenum">
              <a:rPr lang="en-US" sz="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 21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743701" y="6644011"/>
            <a:ext cx="2400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2019</a:t>
            </a:r>
            <a:endParaRPr 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44011"/>
            <a:ext cx="35433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cs typeface="Arial" charset="0"/>
              </a:rPr>
              <a:t>Name of Action Officer  / Directorate / Phone Number / Email – Arial 8pt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3701" y="6644011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DateTimeGroup – Arial 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1873"/>
          <a:stretch/>
        </p:blipFill>
        <p:spPr>
          <a:xfrm>
            <a:off x="0" y="5873086"/>
            <a:ext cx="9144000" cy="9849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84" b="-1"/>
          <a:stretch/>
        </p:blipFill>
        <p:spPr>
          <a:xfrm>
            <a:off x="0" y="2"/>
            <a:ext cx="9144000" cy="8966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301" y="6080974"/>
            <a:ext cx="341406" cy="46333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371850" y="6436588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3701" y="6645327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8 </a:t>
            </a:r>
            <a:r>
              <a:rPr lang="en-US" sz="800">
                <a:solidFill>
                  <a:prstClr val="black"/>
                </a:solidFill>
                <a:cs typeface="Arial" panose="020B0604020202020204" pitchFamily="34" charset="0"/>
              </a:rPr>
              <a:t>OCTOBER </a:t>
            </a:r>
            <a:r>
              <a:rPr lang="en-US" sz="800" smtClean="0">
                <a:solidFill>
                  <a:prstClr val="black"/>
                </a:solidFill>
                <a:cs typeface="Arial" panose="020B0604020202020204" pitchFamily="34" charset="0"/>
              </a:rPr>
              <a:t>2019</a:t>
            </a:r>
            <a:endParaRPr lang="en-US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3371849" y="6637014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Slide </a:t>
            </a:r>
            <a:fld id="{82629BBB-2D35-4A67-B862-EE53E2591242}" type="slidenum">
              <a:rPr lang="en-US" sz="800">
                <a:solidFill>
                  <a:prstClr val="black"/>
                </a:solidFill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 of XXX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257" y="6057722"/>
            <a:ext cx="597460" cy="50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61" y="2473651"/>
            <a:ext cx="5041829" cy="1182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9438" y="3656378"/>
            <a:ext cx="412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Next Meeting:</a:t>
            </a:r>
          </a:p>
          <a:p>
            <a:pPr algn="ctr"/>
            <a:r>
              <a:rPr lang="en-US" sz="3600" b="1" dirty="0" smtClean="0"/>
              <a:t>November 21, 2019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6204" y="6338655"/>
            <a:ext cx="332913" cy="3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049" y="347835"/>
            <a:ext cx="407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Building Community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676" y="1109709"/>
            <a:ext cx="8788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effort today is focused on the Commander’s Intent to: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Capture scheduled events – Fort Meade garrison, tenant units, social associations, civic and state and local government organizations.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the collected information to inform the garrison calendar of events and de-conflict post-wide events being conducted by different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an on-line calendar presence that is accessible to all visitors to the Fort Meade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Put in place a process for routinely reviewing and updating the information displayed in the on-line calendar of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</a:rPr>
              <a:t>US Army Garrison Fort </a:t>
            </a:r>
            <a:r>
              <a:rPr lang="en-US" sz="2800" dirty="0" smtClean="0">
                <a:solidFill>
                  <a:srgbClr val="000000"/>
                </a:solidFill>
              </a:rPr>
              <a:t>Meade</a:t>
            </a:r>
          </a:p>
          <a:p>
            <a:r>
              <a:rPr lang="en-US" sz="2800" kern="0" dirty="0">
                <a:solidFill>
                  <a:prstClr val="black"/>
                </a:solidFill>
              </a:rPr>
              <a:t>Upcoming Major Events – Next 6 Months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2880"/>
            <a:ext cx="3609975" cy="32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800" dirty="0">
                <a:solidFill>
                  <a:srgbClr val="000000"/>
                </a:solidFill>
                <a:ea typeface="Times New Roman" panose="02020603050405020304" pitchFamily="18" charset="0"/>
              </a:rPr>
              <a:t>Mary A. Staab / Director, Plans, Training, Mobilization and Security / 301.677.6213 / Mary.a.staab.civ@mail.mil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9977" y="896464"/>
          <a:ext cx="8579223" cy="5276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1736"/>
                <a:gridCol w="3157487"/>
              </a:tblGrid>
              <a:tr h="10887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October</a:t>
                      </a:r>
                      <a:r>
                        <a:rPr lang="en-US" sz="2000" b="1" u="none" strike="noStrike" dirty="0">
                          <a:effectLst/>
                        </a:rPr>
                        <a:t/>
                      </a:r>
                      <a:br>
                        <a:rPr lang="en-US" sz="2000" b="1" u="none" strike="noStrike" dirty="0">
                          <a:effectLst/>
                        </a:rPr>
                      </a:br>
                      <a:r>
                        <a:rPr lang="en-US" sz="1300" b="1" u="none" strike="noStrike" dirty="0">
                          <a:effectLst/>
                        </a:rPr>
                        <a:t>Cyber Awareness Month</a:t>
                      </a:r>
                      <a:br>
                        <a:rPr lang="en-US" sz="1300" b="1" u="none" strike="noStrike" dirty="0">
                          <a:effectLst/>
                        </a:rPr>
                      </a:br>
                      <a:r>
                        <a:rPr lang="en-US" sz="1300" b="1" u="none" strike="noStrike" dirty="0">
                          <a:effectLst/>
                        </a:rPr>
                        <a:t>Disability Awareness Month</a:t>
                      </a:r>
                      <a:br>
                        <a:rPr lang="en-US" sz="1300" b="1" u="none" strike="noStrike" dirty="0">
                          <a:effectLst/>
                        </a:rPr>
                      </a:br>
                      <a:r>
                        <a:rPr lang="en-US" sz="1300" b="1" u="none" strike="noStrike" dirty="0">
                          <a:effectLst/>
                        </a:rPr>
                        <a:t>Domestic Violence Awareness Month</a:t>
                      </a:r>
                      <a:br>
                        <a:rPr lang="en-US" sz="1300" b="1" u="none" strike="noStrike" dirty="0">
                          <a:effectLst/>
                        </a:rPr>
                      </a:br>
                      <a:r>
                        <a:rPr lang="en-US" sz="1300" b="1" u="none" strike="noStrike" dirty="0">
                          <a:effectLst/>
                        </a:rPr>
                        <a:t>Energy Action Month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Installation Prayer Breakfast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3 Oct, 5 Dec, 2 Jan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Artisan &amp; Ales Fest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5-Oct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CSM </a:t>
                      </a:r>
                      <a:r>
                        <a:rPr lang="en-US" sz="1300" u="none" strike="noStrike" dirty="0" err="1">
                          <a:effectLst/>
                        </a:rPr>
                        <a:t>Behnkendorf</a:t>
                      </a:r>
                      <a:r>
                        <a:rPr lang="en-US" sz="1300" u="none" strike="noStrike" dirty="0">
                          <a:effectLst/>
                        </a:rPr>
                        <a:t> Assumption of Responsibility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8-Oct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Installation Planning Board (IPB)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8-Oct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CG Quarterly Housing Town Hall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8-Oct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Environmental Quality Control Council (EQCC)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10-Oct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Safety and Occupational Health Advisory Council (SOHAC)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10-Oct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Columbus Day Weekend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11-14 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Army 10 Miler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13-Oct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Sexual Assault Prevention Board (SARB)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15-Oct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Protection/ Antiterrorism Executive Committee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17-Oct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MDW Exercise: Vigilant Shield (VS) 20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21-25 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IMCOM Full Scale Exercise (FSE) Team Site Visit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22-24 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Installation Soldier Readiness Processing (SRP)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22-24 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Red Ribbon Week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23-31 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Retiree Appreciation Day (RAD)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25-Oct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Honor Flight (Maine)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25-Oct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Installation Run Series: Ghouls, Goblins and Ghosts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26-Oct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GC IPT Executive Council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29-Oct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/>
                </a:tc>
              </a:tr>
              <a:tr h="178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Halloween/ Hallelujah Festival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31-Oct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</a:rPr>
              <a:t>US Army Garrison Fort </a:t>
            </a:r>
            <a:r>
              <a:rPr lang="en-US" sz="2800" dirty="0" smtClean="0">
                <a:solidFill>
                  <a:srgbClr val="000000"/>
                </a:solidFill>
              </a:rPr>
              <a:t>Meade</a:t>
            </a:r>
          </a:p>
          <a:p>
            <a:r>
              <a:rPr lang="en-US" sz="2800" kern="0" dirty="0"/>
              <a:t>Upcoming Major Events – Next 6 Months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2880"/>
            <a:ext cx="3609975" cy="32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Mary A. Staab / Director, Plans, Training, Mobilization and Security / 301.677.6213 / Mary.a.staab.civ@mail.mil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0659" y="977156"/>
          <a:ext cx="8579223" cy="510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4283"/>
                <a:gridCol w="3154940"/>
              </a:tblGrid>
              <a:tr h="11030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November</a:t>
                      </a:r>
                      <a:b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Native American Heritage </a:t>
                      </a:r>
                      <a:b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Military Family Appreciation Month</a:t>
                      </a:r>
                      <a:b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Warrior Care Month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Daylight Savings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3-Nov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</a:tr>
              <a:tr h="21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Installation Army/Navy Football Game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5-Nov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>
                    <a:solidFill>
                      <a:srgbClr val="FFE593"/>
                    </a:solidFill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Monthly Prayer Breakfast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7 Nov, 5 Dec, 2 Jan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</a:tr>
              <a:tr h="21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ISOC Security Quarterly Huddle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7-Nov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>
                    <a:solidFill>
                      <a:srgbClr val="FFE593"/>
                    </a:solidFill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Veterans Day Observance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7-Nov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</a:tr>
              <a:tr h="2126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Right Arm Night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7-Nov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>
                    <a:solidFill>
                      <a:srgbClr val="FFE593"/>
                    </a:solidFill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Veterans Day Weekend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8-11 Nov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</a:tr>
              <a:tr h="2126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Community/ Veterans Job Fair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13-Nov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>
                    <a:solidFill>
                      <a:srgbClr val="FFE593"/>
                    </a:solidFill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German / Italian Wreath laying Ceremony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17-Nov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</a:tr>
              <a:tr h="2126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Fall Clean-up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17-23 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>
                    <a:solidFill>
                      <a:srgbClr val="FFE593"/>
                    </a:solidFill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Team Member Orientation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19-Nov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</a:tr>
              <a:tr h="21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Traffic Safety Council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20-Nov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>
                    <a:solidFill>
                      <a:srgbClr val="FFE593"/>
                    </a:solidFill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National Native American Indian Heritage Month Observance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20-Nov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</a:tr>
              <a:tr h="21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Partner Commander Luncheon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21-Nov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>
                    <a:solidFill>
                      <a:srgbClr val="FFE593"/>
                    </a:solidFill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Community Council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21-Nov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</a:tr>
              <a:tr h="2126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Run Series: Turkey Trot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23-Nov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>
                    <a:solidFill>
                      <a:srgbClr val="FFE593"/>
                    </a:solidFill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Thanksgiving Feasting at the Dining Facility and Club Meade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28-Nov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/>
                </a:tc>
              </a:tr>
              <a:tr h="21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Thanksgiving Weekend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ctr"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28 Nov - 1 Dec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7" marR="9227" marT="9227" marB="0" anchor="b">
                    <a:solidFill>
                      <a:srgbClr val="FFE59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2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</a:rPr>
              <a:t>US Army Garrison Fort </a:t>
            </a:r>
            <a:r>
              <a:rPr lang="en-US" sz="2800" dirty="0" smtClean="0">
                <a:solidFill>
                  <a:srgbClr val="000000"/>
                </a:solidFill>
              </a:rPr>
              <a:t>Meade</a:t>
            </a:r>
          </a:p>
          <a:p>
            <a:r>
              <a:rPr lang="en-US" sz="2800" kern="0" dirty="0">
                <a:solidFill>
                  <a:prstClr val="black"/>
                </a:solidFill>
              </a:rPr>
              <a:t>Upcoming Major Events – Next 6 Months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2880"/>
            <a:ext cx="3609975" cy="32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800" dirty="0">
                <a:solidFill>
                  <a:srgbClr val="000000"/>
                </a:solidFill>
                <a:ea typeface="Times New Roman" panose="02020603050405020304" pitchFamily="18" charset="0"/>
              </a:rPr>
              <a:t>Mary A. Staab / Director, Plans, Training, Mobilization and Security / 301.677.6213 / Mary.a.staab.civ@mail.mil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1925" y="1076885"/>
          <a:ext cx="8707604" cy="3313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5453"/>
                <a:gridCol w="3202151"/>
              </a:tblGrid>
              <a:tr h="6036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December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Holiday Tree Lighting Ceremony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3-Dec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1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Monthly Prayer Breakfast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5 Dec, 2 Jan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FFEA"/>
                    </a:solidFill>
                  </a:tcPr>
                </a:tc>
              </a:tr>
              <a:tr h="298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Protection Working Group (PWG) / Threat Working Group (TWG)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5-Dec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01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Garrison Hail and Farewell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12-Dec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FFEA"/>
                    </a:solidFill>
                  </a:tcPr>
                </a:tc>
              </a:tr>
              <a:tr h="301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Run Series: Ugly Sweater 5K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14-Dec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1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Tax Center Support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16-Dec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FFEA"/>
                    </a:solidFill>
                  </a:tcPr>
                </a:tc>
              </a:tr>
              <a:tr h="301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Commander's Call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18-Dec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1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Christmas Federal Holiday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25-Dec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FFEA"/>
                    </a:solidFill>
                  </a:tcPr>
                </a:tc>
              </a:tr>
              <a:tr h="301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New Years Eve Holiday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1-Jan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1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57505" y="889317"/>
            <a:ext cx="8886496" cy="53821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ARTISANS &amp; ALES: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Location: </a:t>
            </a:r>
            <a:r>
              <a:rPr lang="en-US" altLang="en-US" sz="1800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Burba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Cottage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Date: October 5, 2019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MASQUERADE MURDER MYSTERY DINNER THEATER: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Location: Club Meade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Date: October 11, 2019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Time: Door Open 6 p.m. / Dinner 6:30 p.m./ Showtime 7 p.m.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altLang="en-US" sz="105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FATHER / DAUGHTER BALL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(FROZEN THEME)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Location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Club Meade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Date: October 19, 2019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Time: 5 p.m. – 8:30 p.m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</a:rPr>
              <a:t>Army vs Navy Flag Football Game &amp; 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Tailgate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November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5 at Mullins 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Field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Free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Tailgate (food &amp; drinks) starts at 3 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p.m.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Game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kickoff at 3:45 p.m.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218" y="239063"/>
            <a:ext cx="785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Directorate of Family and Morale, Welfare and Recreation</a:t>
            </a:r>
          </a:p>
        </p:txBody>
      </p:sp>
    </p:spTree>
    <p:extLst>
      <p:ext uri="{BB962C8B-B14F-4D97-AF65-F5344CB8AC3E}">
        <p14:creationId xmlns:p14="http://schemas.microsoft.com/office/powerpoint/2010/main" val="13568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36" y="295682"/>
            <a:ext cx="4942760" cy="644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979" y="912392"/>
            <a:ext cx="766860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2019-20 Flu Campaign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*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Tentative schedule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*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(pending vaccine availability) </a:t>
            </a:r>
          </a:p>
          <a:p>
            <a:endParaRPr lang="en-US" sz="11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*McGill Training Center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October 21 – November 1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Weekdays 8 a.m. to 3:30 p.m.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Note:  October 25 a.m. reserved for Retirees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*Main Exchange (PX)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November 12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8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a.m. to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4:30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p.m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endParaRPr lang="en-US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*Open to All Active Duty, DOD Civilians, TRICARE beneficiaries assigned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 Military Treatment Facilities ages 3 and above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(*Not available for Johns Hopkins &amp; USFHP patients)</a:t>
            </a:r>
          </a:p>
          <a:p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476" y="224285"/>
            <a:ext cx="488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Fort Meade USO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798" y="1118586"/>
            <a:ext cx="89043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Ft. Meade USO </a:t>
            </a:r>
            <a:r>
              <a:rPr lang="en-US" sz="2000" b="1" dirty="0" smtClean="0">
                <a:solidFill>
                  <a:prstClr val="black"/>
                </a:solidFill>
              </a:rPr>
              <a:t>Program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 	</a:t>
            </a:r>
            <a:r>
              <a:rPr lang="en-US" sz="2000" dirty="0" smtClean="0"/>
              <a:t>Ft</a:t>
            </a:r>
            <a:r>
              <a:rPr lang="en-US" sz="2000" dirty="0"/>
              <a:t>. Meade USO Fall Festival – Tuesday, October </a:t>
            </a:r>
            <a:r>
              <a:rPr lang="en-US" sz="2000" dirty="0" smtClean="0"/>
              <a:t>22, </a:t>
            </a:r>
            <a:r>
              <a:rPr lang="en-US" sz="2000" dirty="0"/>
              <a:t>2019 </a:t>
            </a:r>
            <a:r>
              <a:rPr lang="en-US" sz="2000" dirty="0" smtClean="0"/>
              <a:t>(Open </a:t>
            </a:r>
            <a:r>
              <a:rPr lang="en-US" sz="2000" dirty="0"/>
              <a:t>to all Active Duty Service members and their dependents with valid Military </a:t>
            </a:r>
            <a:r>
              <a:rPr lang="en-US" sz="2000" dirty="0" smtClean="0"/>
              <a:t>ID) 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USO Metro Holiday Programming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	Registration </a:t>
            </a:r>
            <a:r>
              <a:rPr lang="en-US" sz="2000" dirty="0">
                <a:solidFill>
                  <a:prstClr val="black"/>
                </a:solidFill>
              </a:rPr>
              <a:t>for all USO Metro Holiday </a:t>
            </a:r>
            <a:r>
              <a:rPr lang="en-US" sz="2000" dirty="0" smtClean="0">
                <a:solidFill>
                  <a:prstClr val="black"/>
                </a:solidFill>
              </a:rPr>
              <a:t>Programming, October 9</a:t>
            </a:r>
            <a:r>
              <a:rPr lang="en-US" sz="2000" baseline="30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to </a:t>
            </a:r>
            <a:r>
              <a:rPr lang="en-US" sz="2000" dirty="0">
                <a:solidFill>
                  <a:prstClr val="black"/>
                </a:solidFill>
              </a:rPr>
              <a:t>October </a:t>
            </a:r>
            <a:r>
              <a:rPr lang="en-US" sz="2000" dirty="0" smtClean="0">
                <a:solidFill>
                  <a:prstClr val="black"/>
                </a:solidFill>
              </a:rPr>
              <a:t>16  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	Open </a:t>
            </a:r>
            <a:r>
              <a:rPr lang="en-US" sz="2000" dirty="0">
                <a:solidFill>
                  <a:prstClr val="black"/>
                </a:solidFill>
              </a:rPr>
              <a:t>to service members E1 – E6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USO Metro - Turkey’s For Troops </a:t>
            </a:r>
            <a:r>
              <a:rPr lang="en-US" sz="2000" dirty="0"/>
              <a:t>– Thursday, November </a:t>
            </a:r>
            <a:r>
              <a:rPr lang="en-US" sz="2000" dirty="0" smtClean="0"/>
              <a:t>21, </a:t>
            </a:r>
            <a:r>
              <a:rPr lang="en-US" sz="2000" dirty="0"/>
              <a:t>2019 </a:t>
            </a:r>
            <a:endParaRPr lang="en-US" sz="2000" dirty="0" smtClean="0"/>
          </a:p>
          <a:p>
            <a:r>
              <a:rPr lang="en-US" sz="2000" dirty="0" smtClean="0"/>
              <a:t>	Pick-Up </a:t>
            </a:r>
            <a:r>
              <a:rPr lang="en-US" sz="2000" dirty="0"/>
              <a:t>Locations: Community Ballroom @ Ft. Myer, VA or USO Warrior &amp; Family Center @ Bethesda, MD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USO Metro – Trees for Our Heroes </a:t>
            </a:r>
            <a:r>
              <a:rPr lang="en-US" sz="2000" dirty="0"/>
              <a:t>– Saturday, December </a:t>
            </a:r>
            <a:r>
              <a:rPr lang="en-US" sz="2000" dirty="0" smtClean="0"/>
              <a:t>7, </a:t>
            </a:r>
            <a:r>
              <a:rPr lang="en-US" sz="2000" dirty="0"/>
              <a:t>2019 </a:t>
            </a:r>
            <a:endParaRPr lang="en-US" sz="2000" dirty="0" smtClean="0"/>
          </a:p>
          <a:p>
            <a:r>
              <a:rPr lang="en-US" sz="2000" dirty="0" smtClean="0"/>
              <a:t>	Program </a:t>
            </a:r>
            <a:r>
              <a:rPr lang="en-US" sz="2000" dirty="0"/>
              <a:t>Location: Tree Farm in Western Maryland – location given to those selected in the lottery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USO Metro – Project Elf </a:t>
            </a:r>
            <a:r>
              <a:rPr lang="en-US" sz="2000" dirty="0"/>
              <a:t>– Wednesday, December </a:t>
            </a:r>
            <a:r>
              <a:rPr lang="en-US" sz="2000" dirty="0" smtClean="0"/>
              <a:t>11, </a:t>
            </a:r>
            <a:r>
              <a:rPr lang="en-US" sz="2000" dirty="0"/>
              <a:t>2019 </a:t>
            </a:r>
            <a:endParaRPr lang="en-US" sz="2000" dirty="0" smtClean="0"/>
          </a:p>
          <a:p>
            <a:r>
              <a:rPr lang="en-US" sz="2000" dirty="0" smtClean="0"/>
              <a:t>	Pick-Up </a:t>
            </a:r>
            <a:r>
              <a:rPr lang="en-US" sz="2000" dirty="0"/>
              <a:t>Locations: McGill Training Center @ Ft. Meade or USO All Star Depot @ Ft. Belvoir, VA </a:t>
            </a:r>
          </a:p>
          <a:p>
            <a:pPr lvl="0"/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71" y="367824"/>
            <a:ext cx="4078577" cy="64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25" y="918136"/>
            <a:ext cx="2488654" cy="2593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25" y="3815863"/>
            <a:ext cx="2662825" cy="192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777" y="1100831"/>
            <a:ext cx="64955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Building Community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have materials that can be used in this process.</a:t>
            </a:r>
          </a:p>
          <a:p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information we ask you to provide is: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Name </a:t>
            </a:r>
            <a:r>
              <a:rPr lang="en-US" sz="2800" b="1" dirty="0">
                <a:solidFill>
                  <a:srgbClr val="0070C0"/>
                </a:solidFill>
              </a:rPr>
              <a:t>of the event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Date/Time </a:t>
            </a:r>
            <a:r>
              <a:rPr lang="en-US" sz="2800" b="1" dirty="0">
                <a:solidFill>
                  <a:srgbClr val="0070C0"/>
                </a:solidFill>
              </a:rPr>
              <a:t>of the event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Location </a:t>
            </a:r>
            <a:r>
              <a:rPr lang="en-US" sz="2800" b="1" dirty="0">
                <a:solidFill>
                  <a:srgbClr val="0070C0"/>
                </a:solidFill>
              </a:rPr>
              <a:t>of the event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POC/Contact information </a:t>
            </a:r>
            <a:r>
              <a:rPr lang="en-US" sz="2800" b="1" dirty="0">
                <a:solidFill>
                  <a:srgbClr val="0070C0"/>
                </a:solidFill>
              </a:rPr>
              <a:t>for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COM Briefin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 Mast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 Mast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COM New">
  <a:themeElements>
    <a:clrScheme name="Norma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COM New" id="{0B6F7CFE-9008-401D-AE0C-F10E05551E16}" vid="{EC43D2FA-6136-4FFA-BF87-4EE626DAA7A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8349</TotalTime>
  <Words>761</Words>
  <Application>Microsoft Office PowerPoint</Application>
  <PresentationFormat>On-screen Show (4:3)</PresentationFormat>
  <Paragraphs>181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Adobe Devanagari</vt:lpstr>
      <vt:lpstr>Arial</vt:lpstr>
      <vt:lpstr>Arial Black</vt:lpstr>
      <vt:lpstr>Calibri</vt:lpstr>
      <vt:lpstr>Calibri Light</vt:lpstr>
      <vt:lpstr>Times New Roman</vt:lpstr>
      <vt:lpstr>Wingdings</vt:lpstr>
      <vt:lpstr>IMCOM Briefing Template</vt:lpstr>
      <vt:lpstr>Content Slide Master Template</vt:lpstr>
      <vt:lpstr>1_Content Slide Master Template</vt:lpstr>
      <vt:lpstr>IMCOM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katy.d.carter2</dc:creator>
  <cp:lastModifiedBy>Nieves, Joseph - CIV</cp:lastModifiedBy>
  <cp:revision>426</cp:revision>
  <cp:lastPrinted>2016-11-17T20:32:47Z</cp:lastPrinted>
  <dcterms:created xsi:type="dcterms:W3CDTF">2016-08-03T18:26:40Z</dcterms:created>
  <dcterms:modified xsi:type="dcterms:W3CDTF">2019-09-26T14:58:15Z</dcterms:modified>
</cp:coreProperties>
</file>