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94" r:id="rId4"/>
    <p:sldId id="322" r:id="rId5"/>
    <p:sldId id="323" r:id="rId6"/>
    <p:sldId id="324" r:id="rId7"/>
    <p:sldId id="356" r:id="rId8"/>
    <p:sldId id="325" r:id="rId9"/>
    <p:sldId id="329" r:id="rId10"/>
    <p:sldId id="358" r:id="rId11"/>
    <p:sldId id="359" r:id="rId12"/>
    <p:sldId id="357" r:id="rId13"/>
    <p:sldId id="331" r:id="rId14"/>
    <p:sldId id="332" r:id="rId15"/>
    <p:sldId id="333" r:id="rId16"/>
    <p:sldId id="334" r:id="rId17"/>
    <p:sldId id="336" r:id="rId18"/>
    <p:sldId id="338" r:id="rId19"/>
    <p:sldId id="354" r:id="rId20"/>
    <p:sldId id="339" r:id="rId21"/>
    <p:sldId id="355" r:id="rId22"/>
    <p:sldId id="351" r:id="rId23"/>
    <p:sldId id="352" r:id="rId24"/>
    <p:sldId id="344" r:id="rId25"/>
    <p:sldId id="343" r:id="rId26"/>
    <p:sldId id="349" r:id="rId27"/>
    <p:sldId id="350" r:id="rId28"/>
    <p:sldId id="321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ley, Larry - CIV" initials="WL-C" lastIdx="2" clrIdx="0">
    <p:extLst>
      <p:ext uri="{19B8F6BF-5375-455C-9EA6-DF929625EA0E}">
        <p15:presenceInfo xmlns:p15="http://schemas.microsoft.com/office/powerpoint/2012/main" userId="Whitley, Larry - CI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87" autoAdjust="0"/>
  </p:normalViewPr>
  <p:slideViewPr>
    <p:cSldViewPr snapToGrid="0">
      <p:cViewPr varScale="1">
        <p:scale>
          <a:sx n="108" d="100"/>
          <a:sy n="108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E0501-BC03-4DC0-8D76-22A68A3C8AED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0D84C-7353-46F3-9613-65E91F8D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72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D79D058-1FC2-4C9C-9537-DFC39EAFCB00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4D99428-EB41-4402-96AF-61B720725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7279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BD44C3F-CED4-4CF9-949A-DA0D7F56CD9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9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79D058-1FC2-4C9C-9537-DFC39EAFCB00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30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8968-4DF2-453A-89A2-C08E84CCA3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6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0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5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Fort Meade Garrison                                                                                            JAN 2019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99428-EB41-4402-96AF-61B72072562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7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79D058-1FC2-4C9C-9537-DFC39EAFCB00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2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072" y="0"/>
            <a:ext cx="507076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55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307570" y="6369252"/>
            <a:ext cx="307571" cy="3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4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4C84B2D-C860-42FD-8764-FB5FDC628B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4"/>
          <a:srcRect t="44063" b="11873"/>
          <a:stretch/>
        </p:blipFill>
        <p:spPr>
          <a:xfrm flipV="1">
            <a:off x="0" y="6365543"/>
            <a:ext cx="9144000" cy="4924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/>
          <a:srcRect t="-1" b="11873"/>
          <a:stretch/>
        </p:blipFill>
        <p:spPr>
          <a:xfrm flipH="1" flipV="1">
            <a:off x="-8791" y="0"/>
            <a:ext cx="9152792" cy="984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502" y="355317"/>
            <a:ext cx="957155" cy="4633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44011"/>
            <a:ext cx="29324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67455" y="652090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lang="en-US" sz="800" b="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743701" y="6644011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July 2019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18"/>
          <p:cNvSpPr>
            <a:spLocks noChangeArrowheads="1"/>
          </p:cNvSpPr>
          <p:nvPr userDrawn="1"/>
        </p:nvSpPr>
        <p:spPr bwMode="auto">
          <a:xfrm>
            <a:off x="661012" y="4649812"/>
            <a:ext cx="78880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chemeClr val="accent1"/>
              </a:buClr>
              <a:buSzPct val="85000"/>
              <a:defRPr/>
            </a:pPr>
            <a:r>
              <a:rPr lang="en-US" altLang="en-US" sz="1800" b="0" i="0" dirty="0" smtClean="0"/>
              <a:t>Our mission: Provide required infrastructure, a safe and secure community, support services and a high quality of life that enables Fort Meade to be the Nation's Platform for Information, Intelligence and Cyber Operations.</a:t>
            </a:r>
          </a:p>
        </p:txBody>
      </p:sp>
      <p:pic>
        <p:nvPicPr>
          <p:cNvPr id="13" name="Picture 698" descr="We are the Armys Hm all script - red text copy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64" y="5648007"/>
            <a:ext cx="35464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703"/>
          <p:cNvSpPr>
            <a:spLocks noChangeShapeType="1"/>
          </p:cNvSpPr>
          <p:nvPr userDrawn="1"/>
        </p:nvSpPr>
        <p:spPr bwMode="auto">
          <a:xfrm>
            <a:off x="649995" y="4574945"/>
            <a:ext cx="7888077" cy="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-8791" y="1737835"/>
            <a:ext cx="9143999" cy="1004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Fort George G. Meade</a:t>
            </a:r>
          </a:p>
          <a:p>
            <a:pPr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Community Council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" y="3118061"/>
            <a:ext cx="915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July 25, 2019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6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-1" b="11873"/>
          <a:stretch/>
        </p:blipFill>
        <p:spPr>
          <a:xfrm>
            <a:off x="0" y="5873086"/>
            <a:ext cx="9144000" cy="984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/>
          <a:srcRect t="28484" b="-1"/>
          <a:stretch/>
        </p:blipFill>
        <p:spPr>
          <a:xfrm>
            <a:off x="0" y="0"/>
            <a:ext cx="9144000" cy="89668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8081301" y="6080974"/>
            <a:ext cx="956178" cy="463336"/>
            <a:chOff x="8081301" y="6080974"/>
            <a:chExt cx="956178" cy="463336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8511257" y="6080974"/>
              <a:ext cx="526222" cy="435185"/>
              <a:chOff x="8503764" y="6062881"/>
              <a:chExt cx="526222" cy="43518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503764" y="6062881"/>
                <a:ext cx="0" cy="435185"/>
              </a:xfrm>
              <a:prstGeom prst="line">
                <a:avLst/>
              </a:prstGeom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IMCO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280" y="6062881"/>
                <a:ext cx="444706" cy="414134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081301" y="6080974"/>
              <a:ext cx="341406" cy="4633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6644011"/>
            <a:ext cx="29324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67455" y="6520901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lang="en-US" sz="800" b="0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43701" y="6644011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July 2019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t="-1" b="11873"/>
          <a:stretch/>
        </p:blipFill>
        <p:spPr>
          <a:xfrm>
            <a:off x="0" y="5873086"/>
            <a:ext cx="9144000" cy="984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t="28484" b="-1"/>
          <a:stretch/>
        </p:blipFill>
        <p:spPr>
          <a:xfrm>
            <a:off x="0" y="2"/>
            <a:ext cx="9144000" cy="896685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8081301" y="6080974"/>
            <a:ext cx="956178" cy="463336"/>
            <a:chOff x="8081301" y="6080974"/>
            <a:chExt cx="956178" cy="463336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8511257" y="6080974"/>
              <a:ext cx="526222" cy="435185"/>
              <a:chOff x="8503764" y="6062881"/>
              <a:chExt cx="526222" cy="43518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8503764" y="6062881"/>
                <a:ext cx="0" cy="435185"/>
              </a:xfrm>
              <a:prstGeom prst="line">
                <a:avLst/>
              </a:prstGeom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 descr="IMCO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280" y="6062881"/>
                <a:ext cx="444706" cy="414134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081301" y="6080974"/>
              <a:ext cx="341406" cy="4633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1" y="6644011"/>
            <a:ext cx="29324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Fort Meade Garrison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67455" y="6520902"/>
            <a:ext cx="24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  <a:p>
            <a:pPr algn="ctr">
              <a:defRPr/>
            </a:pPr>
            <a:fld id="{CF4C318D-DFA6-44A0-90B0-ABFCB78A54B4}" type="slidenum">
              <a:rPr lang="en-US" sz="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21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743701" y="6644011"/>
            <a:ext cx="240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2019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meade.army.mwr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sajobs.gov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issaries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issaries.com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5196" y="111555"/>
            <a:ext cx="588645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DFMWR</a:t>
            </a:r>
          </a:p>
          <a:p>
            <a:pPr algn="ctr">
              <a:defRPr/>
            </a:pPr>
            <a:r>
              <a:rPr lang="en-US" sz="135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Business Operations Division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889317"/>
            <a:ext cx="9144001" cy="5477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Fort Meade, Woman Rock the Forts Concert, Army Entertainment: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11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Location McGill Training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August 30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 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Tickets = $25 in advance / $35 at the door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11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Featuring Maddie &amp; Tae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11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Platinum Single – Girl in a Country Song / Gold Single - Fly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Toured with </a:t>
            </a:r>
            <a:r>
              <a:rPr lang="en-US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Dierks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Bentley, Lee Brie, Brad Paisley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Featured as CMT’s 2017 Next woman of Country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Forbes 30 under 30 Musicians 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US" altLang="en-US" sz="1100" b="1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 Guest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Ruthie Collins &amp; </a:t>
            </a:r>
            <a:r>
              <a:rPr lang="en-US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Natale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Stovall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alt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Lakin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----------------------------------------------------------------===========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TICKETS ARE LIMITED &amp; ON SALE NOW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altLang="en-US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Call Club Meade @ 301-677-3831 for more information.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18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422" y="231946"/>
            <a:ext cx="401682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DFMWR</a:t>
            </a:r>
          </a:p>
          <a:p>
            <a:pPr algn="ctr">
              <a:defRPr/>
            </a:pPr>
            <a:r>
              <a:rPr lang="en-US" sz="135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Community Recreation Division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55194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 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  </a:t>
            </a:r>
            <a:r>
              <a:rPr lang="en-US" altLang="en-US" sz="2400" b="1" dirty="0">
                <a:latin typeface="Arial" panose="020B0604020202020204" pitchFamily="34" charset="0"/>
              </a:rPr>
              <a:t>Around the Fort Sprint Triathlon</a:t>
            </a:r>
          </a:p>
          <a:p>
            <a:r>
              <a:rPr lang="en-US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en-US" sz="2000" dirty="0" smtClean="0">
                <a:latin typeface="Arial" panose="020B0604020202020204" pitchFamily="34" charset="0"/>
              </a:rPr>
              <a:t>September 14, </a:t>
            </a:r>
            <a:r>
              <a:rPr lang="en-US" altLang="en-US" sz="2000" dirty="0">
                <a:latin typeface="Arial" panose="020B0604020202020204" pitchFamily="34" charset="0"/>
              </a:rPr>
              <a:t>Gaffney Fitness Center</a:t>
            </a:r>
          </a:p>
          <a:p>
            <a:endParaRPr lang="en-US" altLang="en-US" sz="2000" dirty="0">
              <a:latin typeface="Arial" panose="020B060402020202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500 meter swim, 12.8 bike, 5k Run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Must be 18 years or older to participate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Worried about doing the swim, or bike, or run? Put </a:t>
            </a:r>
            <a:r>
              <a:rPr lang="en-US" altLang="en-US" sz="2000" dirty="0" smtClean="0">
                <a:latin typeface="Arial" panose="020B0604020202020204" pitchFamily="34" charset="0"/>
              </a:rPr>
              <a:t>a</a:t>
            </a:r>
          </a:p>
          <a:p>
            <a:pPr marL="400050" lvl="1"/>
            <a:r>
              <a:rPr lang="en-US" altLang="en-US" sz="2000" dirty="0" smtClean="0">
                <a:latin typeface="Arial" panose="020B0604020202020204" pitchFamily="34" charset="0"/>
              </a:rPr>
              <a:t>   three </a:t>
            </a:r>
            <a:r>
              <a:rPr lang="en-US" altLang="en-US" sz="2000" dirty="0">
                <a:latin typeface="Arial" panose="020B0604020202020204" pitchFamily="34" charset="0"/>
              </a:rPr>
              <a:t>person team together!!!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Register online at </a:t>
            </a:r>
            <a:r>
              <a:rPr lang="en-US" altLang="en-US" sz="2000" dirty="0">
                <a:latin typeface="Arial" panose="020B0604020202020204" pitchFamily="34" charset="0"/>
                <a:hlinkClick r:id="rId2"/>
              </a:rPr>
              <a:t>www.meade.army.mwr.com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Event starts at </a:t>
            </a:r>
            <a:r>
              <a:rPr lang="en-US" altLang="en-US" sz="2000" dirty="0" smtClean="0">
                <a:latin typeface="Arial" panose="020B0604020202020204" pitchFamily="34" charset="0"/>
              </a:rPr>
              <a:t>8 am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First time Triathletes Welcome!!!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altLang="en-US" sz="2400" b="1" dirty="0">
              <a:latin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</a:rPr>
              <a:t>    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u="sng" dirty="0">
                <a:latin typeface="Arial" panose="020B0604020202020204" pitchFamily="34" charset="0"/>
              </a:rPr>
              <a:t>Pricing </a:t>
            </a:r>
            <a:r>
              <a:rPr lang="en-US" altLang="en-US" sz="2000" dirty="0">
                <a:latin typeface="Arial" panose="020B0604020202020204" pitchFamily="34" charset="0"/>
              </a:rPr>
              <a:t> (good through </a:t>
            </a:r>
            <a:r>
              <a:rPr lang="en-US" altLang="en-US" sz="2000" dirty="0" smtClean="0">
                <a:latin typeface="Arial" panose="020B0604020202020204" pitchFamily="34" charset="0"/>
              </a:rPr>
              <a:t>August 2</a:t>
            </a:r>
            <a:r>
              <a:rPr lang="en-US" altLang="en-US" sz="2000" dirty="0">
                <a:latin typeface="Arial" panose="020B0604020202020204" pitchFamily="34" charset="0"/>
              </a:rPr>
              <a:t>, then rates increase)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        Active Duty Individual: $55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        Non-Active Duty Individual: $65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        Teams: $</a:t>
            </a:r>
            <a:r>
              <a:rPr lang="en-US" altLang="en-US" sz="2000" dirty="0" smtClean="0">
                <a:latin typeface="Arial" panose="020B0604020202020204" pitchFamily="34" charset="0"/>
              </a:rPr>
              <a:t>85</a:t>
            </a:r>
          </a:p>
          <a:p>
            <a:endParaRPr lang="en-US" altLang="en-US" sz="900" dirty="0" smtClean="0">
              <a:latin typeface="Arial" panose="020B0604020202020204" pitchFamily="34" charset="0"/>
            </a:endParaRPr>
          </a:p>
          <a:p>
            <a:r>
              <a:rPr lang="en-US" altLang="en-US" sz="2000" b="1" dirty="0" smtClean="0">
                <a:latin typeface="Arial" panose="020B0604020202020204" pitchFamily="34" charset="0"/>
              </a:rPr>
              <a:t>For more information, call: 301-677-5822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83" y="856144"/>
            <a:ext cx="2570128" cy="17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2743" y="209117"/>
            <a:ext cx="3429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DFMWR</a:t>
            </a:r>
          </a:p>
          <a:p>
            <a:pPr algn="ctr">
              <a:defRPr/>
            </a:pPr>
            <a:r>
              <a:rPr lang="en-US" sz="135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Community Recreation Division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B2D-C860-42FD-8764-FB5FDC628B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12381" y="-67451044"/>
            <a:ext cx="12668435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546225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bays - 15 with hydraulic lifts, 8 flat bays, and a motorcycle lift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tools and equipment for use on all domestic and </a:t>
            </a:r>
          </a:p>
          <a:p>
            <a:pPr marL="1546225" lvl="3" indent="-169863">
              <a:lnSpc>
                <a:spcPct val="120000"/>
              </a:lnSpc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foreign privately owned vehicles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clean and earth-friendly environment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staff and volunteers to guide customers through repairs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546225" algn="l"/>
                <a:tab pos="1601788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Operation:  THU &amp; FRI, 1200 – 2000; SAT, 0900 – 1700; SUN, 1000 – 1500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equipment includes a John Bean tire changer and a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Branick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Nitrogen Inflation System</a:t>
            </a:r>
          </a:p>
          <a:p>
            <a:pPr marL="1546225" lvl="4" indent="-1698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front end alignment, call for prices, worked performed while you wait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9234" y="915549"/>
            <a:ext cx="6748578" cy="84986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Skills Center</a:t>
            </a:r>
            <a:r>
              <a:rPr lang="en-US" sz="2400" b="1" dirty="0">
                <a:latin typeface="Arial Black" panose="020B0A04020102020204" pitchFamily="34" charset="0"/>
              </a:rPr>
              <a:t/>
            </a:r>
            <a:br>
              <a:rPr lang="en-US" sz="2400" b="1" dirty="0">
                <a:latin typeface="Arial Black" panose="020B0A040201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6530A Taylor Avenue, Fort Meade, MD  301-677-5542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33653" y="1624881"/>
            <a:ext cx="831097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546225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bays - 15 with hydraulic lifts, 8 flat bays, and a motorcycle lift</a:t>
            </a: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tools and equipment for use on all domestic and </a:t>
            </a:r>
          </a:p>
          <a:p>
            <a:pPr marL="1546225" lvl="3" indent="-169863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foreign privately owned vehicles</a:t>
            </a: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clean and earth-friendly environment</a:t>
            </a: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staff and volunteers to guide customers through repairs</a:t>
            </a: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546225" algn="l"/>
                <a:tab pos="1601788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Operation: 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Fri, noon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pm; Sat, 9 am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pm; Sun, 10 am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pm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equipment includes a John Bean tire changer and 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Branick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Nitrogen Inflation System</a:t>
            </a:r>
          </a:p>
          <a:p>
            <a:pPr marL="1546225" lvl="4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front end alignment, call for prices, worked performed while you wait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8" y="995777"/>
            <a:ext cx="1062069" cy="1085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158" y="3309387"/>
            <a:ext cx="2103302" cy="168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938" y="1072300"/>
            <a:ext cx="1188823" cy="932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01" y="3550699"/>
            <a:ext cx="1390008" cy="17923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34778" y="4635029"/>
            <a:ext cx="5216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four tires to nitrogen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our new Nitrogen Inflation System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 cars: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SUVs: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Refills: $2 per tire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653006">
            <a:off x="6027700" y="5130318"/>
            <a:ext cx="3389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dirty="0">
              <a:solidFill>
                <a:srgbClr val="C00000"/>
              </a:solidFill>
            </a:endParaRPr>
          </a:p>
          <a:p>
            <a:pPr lvl="0"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appointment necessary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5830" y="6355235"/>
            <a:ext cx="327396" cy="3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1" y="219819"/>
            <a:ext cx="6857999" cy="6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DFMWR</a:t>
            </a:r>
          </a:p>
          <a:p>
            <a:pPr algn="ctr">
              <a:defRPr/>
            </a:pPr>
            <a:r>
              <a:rPr lang="en-US" sz="1350" b="1" kern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Child and Youth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2325593"/>
            <a:ext cx="7773074" cy="4115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582" y="1163299"/>
            <a:ext cx="88732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Career </a:t>
            </a:r>
            <a:r>
              <a:rPr lang="en-US" altLang="en-US" sz="24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Opportunities</a:t>
            </a:r>
          </a:p>
          <a:p>
            <a:endParaRPr lang="en-US" altLang="en-US" sz="24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Seeking individuals to fill entry level Child and Youth Program Assistant positions with flexible hours starting at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$14.03 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per </a:t>
            </a:r>
            <a:r>
              <a:rPr lang="en-US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Family members who are interested in working with children and youth ages 6 weeks to 18 years old are encouraged to apply.  </a:t>
            </a:r>
            <a:r>
              <a:rPr lang="en-US" altLang="en-US" sz="24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Requirements:  18+ years, H.S. diploma, lift 40 </a:t>
            </a:r>
            <a:r>
              <a:rPr lang="en-US" altLang="en-US" sz="2400" i="1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lbs</a:t>
            </a:r>
            <a:endParaRPr lang="en-US" altLang="en-US" sz="2400" i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i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Job announcement is open on a continuous basis at 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www.usajobs.gov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or call (301) 677-6660 (NAF Human Resources Office) for more information on how to apply</a:t>
            </a:r>
          </a:p>
        </p:txBody>
      </p:sp>
    </p:spTree>
    <p:extLst>
      <p:ext uri="{BB962C8B-B14F-4D97-AF65-F5344CB8AC3E}">
        <p14:creationId xmlns:p14="http://schemas.microsoft.com/office/powerpoint/2010/main" val="20305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14" y="299496"/>
            <a:ext cx="6858000" cy="662153"/>
          </a:xfrm>
        </p:spPr>
        <p:txBody>
          <a:bodyPr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DFMWR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5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Child and </a:t>
            </a:r>
            <a:r>
              <a:rPr lang="en-US" sz="135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Youth Services</a:t>
            </a:r>
            <a:endParaRPr lang="en-US" sz="13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4B2D-C860-42FD-8764-FB5FDC628B2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40"/>
          <p:cNvSpPr txBox="1">
            <a:spLocks noChangeArrowheads="1"/>
          </p:cNvSpPr>
          <p:nvPr/>
        </p:nvSpPr>
        <p:spPr bwMode="auto">
          <a:xfrm>
            <a:off x="1" y="912813"/>
            <a:ext cx="9055222" cy="53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CYS </a:t>
            </a:r>
            <a:r>
              <a:rPr lang="en-US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Fall Sports </a:t>
            </a:r>
            <a:r>
              <a:rPr 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Program </a:t>
            </a:r>
            <a:endParaRPr lang="en-US" sz="2400" b="1" baseline="30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Did you play sports in high school or college?  Do you have a desire to encourage children to explore the world of sports, learn the fundamentals of good sportsmanship, and have fun at the same time?</a:t>
            </a: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Volunteers are a very important resource for Child and Youth Services (CYS).  Even if you have never played or coached a sport before, you can still become a certified volunteer coach!  </a:t>
            </a: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Head coaches and assistant coaches can receive discounts. Parent Central Services will calculate discounts offered to each coach.</a:t>
            </a: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Call the CYS Sports Department at 301-677-1177 to </a:t>
            </a:r>
            <a:r>
              <a:rPr 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register.</a:t>
            </a:r>
          </a:p>
          <a:p>
            <a:pPr marL="0" lvl="1" indent="0">
              <a:lnSpc>
                <a:spcPct val="100000"/>
              </a:lnSpc>
              <a:buNone/>
              <a:defRPr/>
            </a:pPr>
            <a:endParaRPr lang="en-US" sz="8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buNone/>
              <a:defRPr/>
            </a:pPr>
            <a:r>
              <a:rPr lang="en-US" sz="1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Coaching </a:t>
            </a:r>
            <a:r>
              <a:rPr lang="en-US" sz="1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Requirements:</a:t>
            </a: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Required CPR / First Aid and instructional training is provided by CYS prior to the beginning of the </a:t>
            </a:r>
            <a:r>
              <a:rPr 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season.</a:t>
            </a:r>
            <a:endParaRPr 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Background checks must be cleared on all coaches prior to team </a:t>
            </a:r>
            <a:r>
              <a:rPr 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assignment.</a:t>
            </a:r>
            <a:endParaRPr lang="en-US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19113" lvl="1" indent="-173038">
              <a:lnSpc>
                <a:spcPct val="100000"/>
              </a:lnSpc>
              <a:defRPr/>
            </a:pPr>
            <a:r>
              <a:rPr 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Coaches must be certified through the National Alliance for Youth Sports (NAYS</a:t>
            </a:r>
            <a:r>
              <a:rPr 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7" y="6356353"/>
            <a:ext cx="304060" cy="3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40" y="345677"/>
            <a:ext cx="5130229" cy="562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72" y="1289009"/>
            <a:ext cx="859574" cy="7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3662"/>
            <a:ext cx="4545701" cy="33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tamica.barnum\AppData\Local\Microsoft\Windows\Temporary Internet Files\Content.IE5\NO9USLBP\lifeskill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86" y="2649539"/>
            <a:ext cx="10985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354" y="1022679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 Black"/>
                <a:ea typeface="Times New Roman"/>
                <a:cs typeface="Arial"/>
              </a:rPr>
              <a:t>Life Skills Education </a:t>
            </a:r>
            <a:r>
              <a:rPr lang="en-US" sz="1600" u="sng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                        </a:t>
            </a: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Stress </a:t>
            </a: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Management</a:t>
            </a: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8, 9-11 am</a:t>
            </a:r>
            <a:r>
              <a:rPr lang="en-US" sz="1600" u="sng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 </a:t>
            </a:r>
            <a:endParaRPr lang="en-US" sz="1600" u="sng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12, 9-11 am</a:t>
            </a:r>
            <a:endParaRPr lang="en-US" sz="1600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lvl="1">
              <a:tabLst>
                <a:tab pos="914400" algn="l"/>
              </a:tabLst>
            </a:pP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Anger Management</a:t>
            </a: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8, 1-3 pm</a:t>
            </a:r>
            <a:endParaRPr lang="en-US" sz="1600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12, 1-3 pm</a:t>
            </a:r>
            <a:endParaRPr lang="en-US" sz="1600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lvl="0">
              <a:tabLst>
                <a:tab pos="457200" algn="l"/>
              </a:tabLst>
            </a:pPr>
            <a:endParaRPr lang="en-US" sz="1200" dirty="0">
              <a:solidFill>
                <a:prstClr val="black"/>
              </a:solidFill>
              <a:latin typeface="Arial Black"/>
              <a:ea typeface="Times New Roman"/>
              <a:cs typeface="Arial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Time Management</a:t>
            </a:r>
            <a:endParaRPr lang="en-US" sz="16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22, 9-11 am</a:t>
            </a:r>
            <a:endParaRPr lang="en-US" sz="1600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lvl="1">
              <a:tabLst>
                <a:tab pos="914400" algn="l"/>
              </a:tabLst>
            </a:pPr>
            <a:endParaRPr lang="en-US" sz="1200" u="sng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prstClr val="black"/>
                </a:solidFill>
                <a:latin typeface="Arial Black"/>
                <a:ea typeface="Times New Roman"/>
                <a:cs typeface="Arial"/>
              </a:rPr>
              <a:t>Effective </a:t>
            </a:r>
            <a:r>
              <a:rPr lang="en-US" sz="1600" dirty="0" smtClean="0">
                <a:solidFill>
                  <a:prstClr val="black"/>
                </a:solidFill>
                <a:latin typeface="Arial Black"/>
                <a:ea typeface="Times New Roman"/>
                <a:cs typeface="Arial"/>
              </a:rPr>
              <a:t>Communication</a:t>
            </a:r>
            <a:endParaRPr lang="en-US" sz="1600" dirty="0">
              <a:solidFill>
                <a:prstClr val="black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26, 9-11 am</a:t>
            </a:r>
          </a:p>
          <a:p>
            <a:pPr marL="0" lvl="1">
              <a:tabLst>
                <a:tab pos="914400" algn="l"/>
              </a:tabLst>
            </a:pPr>
            <a:endParaRPr lang="en-US" sz="1200" u="sng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lvl="0">
              <a:defRPr/>
            </a:pPr>
            <a:r>
              <a:rPr lang="en-US" altLang="en-US" sz="1600" u="sng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ＭＳ Ｐゴシック" pitchFamily="34" charset="-128"/>
              </a:rPr>
              <a:t>Transition, Goals, Plans, Success</a:t>
            </a:r>
            <a:endParaRPr lang="en-US" altLang="en-US" sz="1600" u="sng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Retiree </a:t>
            </a:r>
            <a:r>
              <a:rPr lang="en-US" altLang="en-US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Brief, 8-11:30 am</a:t>
            </a:r>
            <a:endParaRPr lang="en-US" altLang="en-US" sz="1600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5</a:t>
            </a:r>
            <a:endParaRPr lang="en-US" sz="16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16</a:t>
            </a: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Accessing Higher Education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pitchFamily="34" charset="-128"/>
                <a:cs typeface="Arial"/>
              </a:rPr>
              <a:t>Aug  28-29, </a:t>
            </a: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8 am-4 pm</a:t>
            </a:r>
          </a:p>
          <a:p>
            <a:pPr>
              <a:tabLst>
                <a:tab pos="914400" algn="l"/>
              </a:tabLst>
            </a:pPr>
            <a:endParaRPr lang="en-US" sz="1200" dirty="0" smtClean="0">
              <a:solidFill>
                <a:prstClr val="black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endParaRPr lang="en-US" sz="1600" dirty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8118" y="1106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</a:rPr>
              <a:t>Transition, Goals, Plans, </a:t>
            </a:r>
            <a:r>
              <a:rPr lang="en-US" altLang="en-US" sz="1600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</a:rPr>
              <a:t>Success (Cont’d)</a:t>
            </a:r>
            <a:endParaRPr lang="en-US" altLang="en-US" sz="1600" u="sng" dirty="0">
              <a:latin typeface="Arial Black" panose="020B0A04020102020204" pitchFamily="34" charset="0"/>
              <a:ea typeface="ＭＳ Ｐゴシック" pitchFamily="34" charset="-128"/>
            </a:endParaRPr>
          </a:p>
          <a:p>
            <a:pPr lvl="0">
              <a:defRPr/>
            </a:pPr>
            <a:r>
              <a:rPr lang="en-US" altLang="en-US" sz="1600" dirty="0" smtClean="0">
                <a:latin typeface="Arial Black" panose="020B0A04020102020204" pitchFamily="34" charset="0"/>
                <a:ea typeface="ＭＳ Ｐゴシック" pitchFamily="34" charset="-128"/>
              </a:rPr>
              <a:t>• Career Exploration and Planning Track</a:t>
            </a:r>
            <a:endParaRPr lang="en-US" altLang="en-US" sz="1600" dirty="0">
              <a:latin typeface="Arial Black" panose="020B0A04020102020204" pitchFamily="34" charset="0"/>
              <a:ea typeface="ＭＳ Ｐゴシック" pitchFamily="34" charset="-128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ＭＳ Ｐゴシック" pitchFamily="34" charset="-128"/>
                <a:cs typeface="Arial"/>
              </a:rPr>
              <a:t>Sep 4-5, </a:t>
            </a:r>
            <a:r>
              <a:rPr lang="en-US" altLang="en-US" sz="1600" dirty="0" smtClean="0">
                <a:latin typeface="Arial Black" panose="020B0A04020102020204" pitchFamily="34" charset="0"/>
                <a:ea typeface="ＭＳ Ｐゴシック" pitchFamily="34" charset="-128"/>
              </a:rPr>
              <a:t>8 am-4 pm</a:t>
            </a:r>
            <a:endParaRPr lang="en-US" sz="1600" dirty="0">
              <a:solidFill>
                <a:srgbClr val="000000"/>
              </a:solidFill>
              <a:latin typeface="Arial Black" panose="020B0A04020102020204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118" y="2517475"/>
            <a:ext cx="425870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ＭＳ Ｐゴシック" pitchFamily="34" charset="-128"/>
              </a:rPr>
              <a:t>Financial Classes  </a:t>
            </a:r>
            <a:endParaRPr lang="en-US" altLang="en-US" sz="1600" u="sng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</a:t>
            </a:r>
            <a:r>
              <a:rPr lang="en-US" altLang="en-US" sz="1600" dirty="0">
                <a:latin typeface="Arial Black" panose="020B0A04020102020204" pitchFamily="34" charset="0"/>
                <a:ea typeface="ＭＳ Ｐゴシック" pitchFamily="34" charset="-128"/>
              </a:rPr>
              <a:t>Car Buying  </a:t>
            </a:r>
            <a:r>
              <a:rPr lang="en-US" altLang="en-US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8-10 am </a:t>
            </a:r>
            <a:endParaRPr lang="en-US" altLang="en-US" sz="1600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7</a:t>
            </a: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11</a:t>
            </a: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Developing a Spending Plan </a:t>
            </a: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   </a:t>
            </a:r>
            <a:r>
              <a:rPr lang="en-US" altLang="en-US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8 am-10 am </a:t>
            </a:r>
            <a:endParaRPr lang="en-US" altLang="en-US" sz="1600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Aug 21</a:t>
            </a: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</a:t>
            </a: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25</a:t>
            </a:r>
          </a:p>
          <a:p>
            <a:pPr lvl="0"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</a:t>
            </a:r>
            <a:r>
              <a:rPr lang="en-US" altLang="en-US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Maryland 529  12:30-2 pm </a:t>
            </a:r>
            <a:endParaRPr lang="en-US" altLang="en-US" sz="1600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12</a:t>
            </a:r>
          </a:p>
          <a:p>
            <a:pPr lvl="0">
              <a:tabLst>
                <a:tab pos="457200" algn="l"/>
              </a:tabLst>
            </a:pPr>
            <a:r>
              <a:rPr lang="en-US" alt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• </a:t>
            </a:r>
            <a:r>
              <a:rPr lang="en-US" sz="1600" dirty="0" smtClean="0">
                <a:solidFill>
                  <a:prstClr val="black"/>
                </a:solidFill>
                <a:latin typeface="Arial Black"/>
                <a:ea typeface="Times New Roman"/>
                <a:cs typeface="Arial"/>
              </a:rPr>
              <a:t>Family </a:t>
            </a:r>
            <a:r>
              <a:rPr lang="en-US" sz="1600" dirty="0">
                <a:solidFill>
                  <a:prstClr val="black"/>
                </a:solidFill>
                <a:latin typeface="Arial Black"/>
                <a:ea typeface="Times New Roman"/>
                <a:cs typeface="Arial"/>
              </a:rPr>
              <a:t>Financial Planning </a:t>
            </a:r>
            <a:r>
              <a:rPr lang="en-US" sz="1600" dirty="0" smtClean="0">
                <a:solidFill>
                  <a:prstClr val="black"/>
                </a:solidFill>
                <a:latin typeface="Arial Black"/>
                <a:ea typeface="Times New Roman"/>
                <a:cs typeface="Arial"/>
              </a:rPr>
              <a:t>Workshop</a:t>
            </a: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 Black"/>
                <a:ea typeface="Times New Roman"/>
                <a:cs typeface="Arial"/>
              </a:rPr>
              <a:t>Sep 13, 9-11 am</a:t>
            </a:r>
          </a:p>
          <a:p>
            <a:pPr lvl="0">
              <a:tabLst>
                <a:tab pos="457200" algn="l"/>
              </a:tabLst>
            </a:pPr>
            <a:endParaRPr lang="en-US" sz="1400" dirty="0" smtClean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endParaRPr lang="en-US" sz="1400" dirty="0" smtClean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  <a:p>
            <a:pPr marL="742950" lvl="1" indent="-285750">
              <a:buFont typeface="Arial"/>
              <a:buChar char="•"/>
              <a:tabLst>
                <a:tab pos="914400" algn="l"/>
              </a:tabLst>
            </a:pPr>
            <a:endParaRPr lang="en-US" sz="1400" dirty="0" smtClean="0">
              <a:solidFill>
                <a:srgbClr val="000000"/>
              </a:solidFill>
              <a:latin typeface="Arial Black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9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36" y="295682"/>
            <a:ext cx="4942760" cy="644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727" y="1243776"/>
            <a:ext cx="7899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RECENT SERVICE RELOCATIONS</a:t>
            </a:r>
          </a:p>
          <a:p>
            <a:pPr lvl="0"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Allergy &amp; Immunizations – 1st  floor,1M08</a:t>
            </a:r>
          </a:p>
          <a:p>
            <a:pPr lvl="0"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cs typeface="Arial" panose="020B0604020202020204" pitchFamily="34" charset="0"/>
              </a:rPr>
              <a:t>Behavioral Health/SUDCC/FAP – 3rd floor, 3C01</a:t>
            </a:r>
          </a:p>
          <a:p>
            <a:pPr lvl="0"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cs typeface="Arial" panose="020B0604020202020204" pitchFamily="34" charset="0"/>
              </a:rPr>
              <a:t>Force Health Protection – Bldg. T-2746 </a:t>
            </a:r>
            <a:endParaRPr lang="en-US" sz="2000" b="1" dirty="0" smtClean="0">
              <a:latin typeface="Eras Demi ITC" panose="020B08050305040208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591" y="3722613"/>
            <a:ext cx="793463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 *** MEDDAC Organizational Day***</a:t>
            </a:r>
          </a:p>
          <a:p>
            <a:pPr lvl="0"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KACC and PX Pharmacy Closed </a:t>
            </a:r>
          </a:p>
          <a:p>
            <a:pPr lvl="0"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Friday, August 9 at Noon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1" y="2718157"/>
            <a:ext cx="855342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36" y="295682"/>
            <a:ext cx="4942760" cy="644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484" y="1656485"/>
            <a:ext cx="793463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*** MEDDAC Training Day***</a:t>
            </a:r>
          </a:p>
          <a:p>
            <a:pPr lvl="0"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KACC and PX Pharmacy Closed </a:t>
            </a:r>
          </a:p>
          <a:p>
            <a:pPr lvl="0"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AUG 27, 7 am – 1 pm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25" y="3077847"/>
            <a:ext cx="8059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Food Handlers’ Course- </a:t>
            </a:r>
            <a:r>
              <a:rPr lang="en-US" sz="2000" b="1" dirty="0" smtClean="0">
                <a:latin typeface="Eras Demi ITC" panose="020B0805030504020804" pitchFamily="34" charset="0"/>
                <a:cs typeface="Arial" panose="020B0604020202020204" pitchFamily="34" charset="0"/>
              </a:rPr>
              <a:t>Next course: August 6 at Bldg. 4550 Pershing Conference Room, 1-3:30 pm</a:t>
            </a:r>
          </a:p>
          <a:p>
            <a:pPr lvl="0" algn="ctr"/>
            <a:r>
              <a:rPr lang="en-US" sz="2000" b="1" dirty="0" smtClean="0">
                <a:latin typeface="Eras Demi ITC" panose="020B0805030504020804" pitchFamily="34" charset="0"/>
              </a:rPr>
              <a:t>Upcoming course dates: SEP 3, OCT 1, NOV 5, DEC</a:t>
            </a:r>
            <a:r>
              <a:rPr lang="en-US" sz="2400" b="1" dirty="0">
                <a:latin typeface="Eras Demi ITC" panose="020B0805030504020804" pitchFamily="34" charset="0"/>
              </a:rPr>
              <a:t> </a:t>
            </a:r>
            <a:r>
              <a:rPr lang="en-US" sz="2400" b="1" dirty="0" smtClean="0">
                <a:latin typeface="Eras Demi ITC" panose="020B0805030504020804" pitchFamily="34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922" y="4483377"/>
            <a:ext cx="8149756" cy="1025851"/>
          </a:xfrm>
          <a:prstGeom prst="rect">
            <a:avLst/>
          </a:prstGeom>
        </p:spPr>
        <p:txBody>
          <a:bodyPr wrap="square" lIns="101526" tIns="50765" rIns="101526" bIns="50765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**NEW** </a:t>
            </a:r>
            <a:r>
              <a:rPr lang="en-US" sz="2000" dirty="0" smtClean="0">
                <a:latin typeface="Eras Bold ITC" panose="020B0907030504020204" pitchFamily="34" charset="0"/>
                <a:cs typeface="Arial" panose="020B0604020202020204" pitchFamily="34" charset="0"/>
              </a:rPr>
              <a:t>Kimbrough Newcomers Orientation</a:t>
            </a:r>
          </a:p>
          <a:p>
            <a:pPr lvl="0" algn="ctr"/>
            <a:r>
              <a:rPr lang="en-US" sz="20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Wednesday, August 21, 10 am </a:t>
            </a:r>
            <a:r>
              <a:rPr lang="en-US" sz="20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&amp; </a:t>
            </a:r>
            <a:r>
              <a:rPr lang="en-US" sz="20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2 pm</a:t>
            </a:r>
            <a:endParaRPr lang="en-US" sz="2000" dirty="0">
              <a:latin typeface="Eras Demi ITC" panose="020B0805030504020804" pitchFamily="34" charset="0"/>
            </a:endParaRPr>
          </a:p>
          <a:p>
            <a:pPr algn="ctr"/>
            <a:endParaRPr lang="en-US" sz="2000" dirty="0"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91" y="366704"/>
            <a:ext cx="4298053" cy="644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69" y="1376848"/>
            <a:ext cx="793513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Housing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Reece Crossings Pool Party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Complete sets of new fitness equipment installed at Midway &amp; Heritage Community Centers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Popsicles Every Friday at Meuse and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Potomac Community Center’s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 out our Newsletter for updates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16" y="3432728"/>
            <a:ext cx="2886820" cy="23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257" y="1070788"/>
            <a:ext cx="8687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The Exchange celebrates 124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Anniversary on TODAY, July 25th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Cake cutting at 1130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Product Demos, Tastings, and Giveaways.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Vendor specials and drawings throughout the mall.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7257" y="2505012"/>
            <a:ext cx="898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August 1–31, </a:t>
            </a:r>
            <a:r>
              <a:rPr lang="en-US" sz="2000" dirty="0"/>
              <a:t>2019 </a:t>
            </a:r>
            <a:r>
              <a:rPr lang="en-US" sz="2000" dirty="0" smtClean="0"/>
              <a:t>– Awake </a:t>
            </a:r>
            <a:r>
              <a:rPr lang="en-US" sz="2000" dirty="0"/>
              <a:t>Chocolate Company and the Exchange will offer Exchange customers worldwide the opportunity to enter the AWAKE CHOCOLATE SWEEPSTAKES for a chance to win a ONE </a:t>
            </a:r>
            <a:r>
              <a:rPr lang="en-US" sz="2000" dirty="0" smtClean="0"/>
              <a:t>of 10, $</a:t>
            </a:r>
            <a:r>
              <a:rPr lang="en-US" sz="2000" dirty="0"/>
              <a:t>500 Exchange Gift </a:t>
            </a:r>
            <a:r>
              <a:rPr lang="en-US" sz="2000" dirty="0" smtClean="0"/>
              <a:t>Cards.  Customers will need to enter online at ShopMyExchange.com/sweepstakes.</a:t>
            </a:r>
            <a:endParaRPr lang="en-US" sz="2000" dirty="0"/>
          </a:p>
        </p:txBody>
      </p:sp>
      <p:sp>
        <p:nvSpPr>
          <p:cNvPr id="4" name="TextBox 5"/>
          <p:cNvSpPr txBox="1"/>
          <p:nvPr/>
        </p:nvSpPr>
        <p:spPr>
          <a:xfrm>
            <a:off x="116573" y="3828451"/>
            <a:ext cx="902742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August 3–29, </a:t>
            </a:r>
            <a:r>
              <a:rPr lang="en-US" sz="2000" dirty="0"/>
              <a:t>2019 </a:t>
            </a:r>
            <a:r>
              <a:rPr lang="en-US" sz="2000" dirty="0" smtClean="0"/>
              <a:t>– Unilever </a:t>
            </a:r>
            <a:r>
              <a:rPr lang="en-US" sz="2000" dirty="0"/>
              <a:t>and the Exchange will offer Exchange customers worldwide the opportunity to enter the UNILEVER AXE BACK TO SCHOOL SWEEPSTAKES for a chance to win ONE </a:t>
            </a:r>
            <a:r>
              <a:rPr lang="en-US" sz="2000" dirty="0" smtClean="0"/>
              <a:t>of 25, $</a:t>
            </a:r>
            <a:r>
              <a:rPr lang="en-US" sz="2000" dirty="0"/>
              <a:t>500 Exchange Gift Cards. Customers will need to enter online at </a:t>
            </a:r>
            <a:r>
              <a:rPr lang="en-US" sz="2000" dirty="0" smtClean="0"/>
              <a:t>ShopMyExchange.com/sweepstakes.</a:t>
            </a:r>
          </a:p>
          <a:p>
            <a:endParaRPr lang="en-US" sz="11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August 17, 2019 – Back-To-School </a:t>
            </a:r>
            <a:r>
              <a:rPr lang="en-US" sz="2000" dirty="0"/>
              <a:t>In Store Beauty </a:t>
            </a:r>
            <a:r>
              <a:rPr lang="en-US" sz="2000" dirty="0" smtClean="0"/>
              <a:t>Event.  </a:t>
            </a:r>
            <a:r>
              <a:rPr lang="en-US" sz="2000" dirty="0"/>
              <a:t>This event has 2 coupon money saving offers; $</a:t>
            </a:r>
            <a:r>
              <a:rPr lang="en-US" sz="2000" dirty="0" smtClean="0"/>
              <a:t>5 </a:t>
            </a:r>
            <a:r>
              <a:rPr lang="en-US" sz="2000" dirty="0"/>
              <a:t>off </a:t>
            </a:r>
            <a:r>
              <a:rPr lang="en-US" sz="2000" dirty="0" smtClean="0"/>
              <a:t>$30 </a:t>
            </a:r>
            <a:r>
              <a:rPr lang="en-US" sz="2000" dirty="0"/>
              <a:t>purchase and $</a:t>
            </a:r>
            <a:r>
              <a:rPr lang="en-US" sz="2000" dirty="0" smtClean="0"/>
              <a:t>15 </a:t>
            </a:r>
            <a:r>
              <a:rPr lang="en-US" sz="2000" dirty="0"/>
              <a:t>off </a:t>
            </a:r>
            <a:r>
              <a:rPr lang="en-US" sz="2000" dirty="0" smtClean="0"/>
              <a:t>$60 </a:t>
            </a:r>
            <a:r>
              <a:rPr lang="en-US" sz="2000" dirty="0"/>
              <a:t>purchase </a:t>
            </a:r>
            <a:r>
              <a:rPr lang="en-US" sz="2000" dirty="0" smtClean="0"/>
              <a:t>with </a:t>
            </a:r>
            <a:r>
              <a:rPr lang="en-US" sz="2000" dirty="0"/>
              <a:t>MILITARY STAR</a:t>
            </a:r>
            <a:r>
              <a:rPr lang="en-US" sz="2000" dirty="0" smtClean="0"/>
              <a:t>® card.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56" y="419594"/>
            <a:ext cx="40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Fort Meade Exchange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1815" y="6356411"/>
            <a:ext cx="306280" cy="3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049" y="347835"/>
            <a:ext cx="407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Due Outs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08" y="1207363"/>
            <a:ext cx="8602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major discussion concerned the Garrison Commander’s desire to change some of the output being pushed out at Community Council.  He proposed engaging council participants in developing a comprehensive “Community Events” calendar which would: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information on the major events within the community that are available for community members to attend and/or support,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visibility on the Fort Meade website and on the Fort Meade App,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“permanent” points of contact for the organizations that have events listed on the events calendar.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July 25 Community Council meeting will have a portion dedicated to informing participants about expectations for their input into the Community Events calendar during the September (Sept. 26) meeting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reason for the road closure of 6</a:t>
            </a:r>
            <a:r>
              <a:rPr lang="en-US" baseline="30000" dirty="0" smtClean="0"/>
              <a:t>th</a:t>
            </a:r>
            <a:r>
              <a:rPr lang="en-US" dirty="0" smtClean="0"/>
              <a:t> Armored Cavalry Road between Mapes and Simonds St. remained 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56" y="419594"/>
            <a:ext cx="40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Fort Meade Commissary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01" y="1826645"/>
            <a:ext cx="425908" cy="425908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3451005" y="945286"/>
            <a:ext cx="2332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smtClean="0">
                <a:latin typeface="Gill Sans MT Condensed" panose="020B0506020104020203" pitchFamily="34" charset="0"/>
              </a:rPr>
              <a:t>July 2019</a:t>
            </a:r>
            <a:endParaRPr lang="en-US" sz="4000" u="sng" dirty="0">
              <a:latin typeface="Gill Sans MT Condensed" panose="020B0506020104020203" pitchFamily="34" charset="0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625674" y="2136516"/>
            <a:ext cx="245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www.commissaries.com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2" y="943280"/>
            <a:ext cx="1263526" cy="996381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7317909" y="1889191"/>
            <a:ext cx="15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301.677.4316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2121593" y="2898393"/>
            <a:ext cx="519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- 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EMERALD POS 8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 – 14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 September 2019</a:t>
            </a:r>
            <a:endParaRPr lang="en-US" sz="2000" b="1" dirty="0">
              <a:latin typeface="Gill Sans MT Condensed" panose="020B0506020104020203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476200" y="1882227"/>
            <a:ext cx="442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Gill Sans MT Condensed" panose="020B0506020104020203" pitchFamily="34" charset="0"/>
              </a:rPr>
              <a:t>- 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DAX/IM Deployment August 18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 - 24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, 2019</a:t>
            </a:r>
            <a:endParaRPr lang="en-US" sz="2000" b="1" dirty="0">
              <a:latin typeface="Gill Sans MT Condensed" panose="020B0506020104020203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513481" y="5184978"/>
            <a:ext cx="452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MT Condensed" panose="020B0506020104020203" pitchFamily="34" charset="0"/>
              </a:rPr>
              <a:t>- </a:t>
            </a:r>
            <a:r>
              <a:rPr lang="en-US" sz="2000" b="1" dirty="0">
                <a:latin typeface="Gill Sans MT Condensed" panose="020B0506020104020203" pitchFamily="34" charset="0"/>
              </a:rPr>
              <a:t>Military STAR Card is Accepted at Your Commissary</a:t>
            </a:r>
            <a:r>
              <a:rPr lang="en-US" sz="2000" dirty="0">
                <a:latin typeface="Gill Sans MT Condensed" panose="020B0506020104020203" pitchFamily="34" charset="0"/>
              </a:rPr>
              <a:t>	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" y="1560776"/>
            <a:ext cx="1427040" cy="757769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2736060" y="3960829"/>
            <a:ext cx="519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- 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Back to School Sidewalk Sale 26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 - 28</a:t>
            </a:r>
            <a:r>
              <a:rPr lang="en-US" sz="2000" b="1" baseline="30000" dirty="0" smtClean="0">
                <a:latin typeface="Gill Sans MT Condensed" panose="020B0506020104020203" pitchFamily="34" charset="0"/>
              </a:rPr>
              <a:t>th</a:t>
            </a:r>
            <a:r>
              <a:rPr lang="en-US" sz="2000" b="1" dirty="0" smtClean="0">
                <a:latin typeface="Gill Sans MT Condensed" panose="020B0506020104020203" pitchFamily="34" charset="0"/>
              </a:rPr>
              <a:t> September 2019</a:t>
            </a:r>
            <a:endParaRPr lang="en-US" sz="2000" b="1" dirty="0">
              <a:latin typeface="Gill Sans MT Condensed" panose="020B0506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1250" r="22271"/>
          <a:stretch/>
        </p:blipFill>
        <p:spPr>
          <a:xfrm>
            <a:off x="331376" y="4823514"/>
            <a:ext cx="896646" cy="12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56" y="419594"/>
            <a:ext cx="407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Fort Meade Commissary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01" y="1826645"/>
            <a:ext cx="425908" cy="425908"/>
          </a:xfrm>
          <a:prstGeom prst="rect">
            <a:avLst/>
          </a:prstGeom>
        </p:spPr>
      </p:pic>
      <p:sp>
        <p:nvSpPr>
          <p:cNvPr id="5" name="TextBox 24"/>
          <p:cNvSpPr txBox="1"/>
          <p:nvPr/>
        </p:nvSpPr>
        <p:spPr>
          <a:xfrm>
            <a:off x="6625674" y="2136516"/>
            <a:ext cx="245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www.commissaries.com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2" y="943280"/>
            <a:ext cx="1263526" cy="996381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7317909" y="1889191"/>
            <a:ext cx="15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301.677.4316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79" y="1054910"/>
            <a:ext cx="6547671" cy="3932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4" y="2252553"/>
            <a:ext cx="1335140" cy="27922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166" y="4816097"/>
            <a:ext cx="420050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9897" y="69246"/>
            <a:ext cx="5464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Religious </a:t>
            </a:r>
            <a:r>
              <a:rPr lang="en-US" sz="2000" b="1" dirty="0">
                <a:solidFill>
                  <a:prstClr val="black"/>
                </a:solidFill>
                <a:latin typeface="Arial"/>
                <a:cs typeface="Arial"/>
              </a:rPr>
              <a:t>Support Office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CH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(MAJ) </a:t>
            </a:r>
            <a:r>
              <a:rPr lang="en-US" sz="1400" dirty="0">
                <a:latin typeface="Arial"/>
                <a:cs typeface="Arial"/>
              </a:rPr>
              <a:t>Dwayne W. Hughes, Acting, Senior Garrison Chaplain</a:t>
            </a:r>
          </a:p>
          <a:p>
            <a:pPr lvl="0" algn="ctr"/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SFC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Tysean Chapman 301 766-5823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4633"/>
            <a:ext cx="9144000" cy="666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400" u="sng" dirty="0"/>
              <a:t>Weekly Services: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Roman Catholic Service </a:t>
            </a:r>
            <a:r>
              <a:rPr lang="en-US" altLang="en-US" dirty="0"/>
              <a:t>– Sun, </a:t>
            </a:r>
            <a:r>
              <a:rPr lang="en-US" altLang="en-US" dirty="0" smtClean="0"/>
              <a:t>9 am </a:t>
            </a:r>
            <a:r>
              <a:rPr lang="en-US" altLang="en-US" dirty="0"/>
              <a:t>(AHCC), </a:t>
            </a:r>
            <a:r>
              <a:rPr lang="en-US" altLang="en-US" dirty="0" smtClean="0"/>
              <a:t>Tues </a:t>
            </a:r>
            <a:r>
              <a:rPr lang="en-US" altLang="en-US" dirty="0"/>
              <a:t>– </a:t>
            </a:r>
            <a:r>
              <a:rPr lang="en-US" altLang="en-US" dirty="0" smtClean="0"/>
              <a:t>noon </a:t>
            </a:r>
            <a:r>
              <a:rPr lang="en-US" altLang="en-US" dirty="0"/>
              <a:t>(MPC) 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Jewish</a:t>
            </a:r>
            <a:r>
              <a:rPr lang="en-US" altLang="en-US" dirty="0"/>
              <a:t> – </a:t>
            </a:r>
            <a:r>
              <a:rPr lang="en-US" altLang="en-US" dirty="0" smtClean="0"/>
              <a:t>Mon–Fri</a:t>
            </a:r>
            <a:r>
              <a:rPr lang="en-US" altLang="en-US" dirty="0"/>
              <a:t>, </a:t>
            </a:r>
            <a:r>
              <a:rPr lang="en-US" altLang="en-US" dirty="0" smtClean="0"/>
              <a:t>6:20 am </a:t>
            </a:r>
            <a:r>
              <a:rPr lang="en-US" altLang="en-US" dirty="0"/>
              <a:t>(AHCC), Luncheon Wednesday </a:t>
            </a:r>
            <a:r>
              <a:rPr lang="en-US" altLang="en-US" dirty="0" smtClean="0"/>
              <a:t>noon </a:t>
            </a:r>
            <a:r>
              <a:rPr lang="en-US" altLang="en-US" dirty="0"/>
              <a:t>(AHCC)</a:t>
            </a:r>
            <a:endParaRPr lang="en-US" altLang="en-US" dirty="0">
              <a:solidFill>
                <a:srgbClr val="FF000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Protestant</a:t>
            </a:r>
            <a:r>
              <a:rPr lang="en-US" altLang="en-US" dirty="0"/>
              <a:t> – Sun, </a:t>
            </a:r>
            <a:r>
              <a:rPr lang="en-US" altLang="en-US" dirty="0" smtClean="0"/>
              <a:t>10:30 am </a:t>
            </a:r>
            <a:r>
              <a:rPr lang="en-US" altLang="en-US" b="1" dirty="0"/>
              <a:t>Traditional</a:t>
            </a:r>
            <a:r>
              <a:rPr lang="en-US" altLang="en-US" dirty="0"/>
              <a:t> (MPC), </a:t>
            </a:r>
            <a:r>
              <a:rPr lang="en-US" altLang="en-US" dirty="0" smtClean="0"/>
              <a:t>10:30 am </a:t>
            </a:r>
            <a:r>
              <a:rPr lang="en-US" altLang="en-US" b="1" dirty="0" smtClean="0"/>
              <a:t>Chapel </a:t>
            </a:r>
            <a:r>
              <a:rPr lang="en-US" altLang="en-US" b="1" dirty="0"/>
              <a:t>Next</a:t>
            </a:r>
            <a:r>
              <a:rPr lang="en-US" altLang="en-US" dirty="0"/>
              <a:t>, (CAV), </a:t>
            </a:r>
            <a:r>
              <a:rPr lang="en-US" altLang="en-US" dirty="0" smtClean="0"/>
              <a:t>11 am </a:t>
            </a:r>
            <a:r>
              <a:rPr lang="en-US" altLang="en-US" b="1" dirty="0"/>
              <a:t>Gospel,</a:t>
            </a:r>
            <a:r>
              <a:rPr lang="en-US" altLang="en-US" dirty="0"/>
              <a:t> (AHCC)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Latter Day Saints (LDS) </a:t>
            </a:r>
            <a:r>
              <a:rPr lang="en-US" altLang="en-US" dirty="0"/>
              <a:t>– </a:t>
            </a:r>
            <a:r>
              <a:rPr lang="en-US" altLang="en-US" dirty="0" smtClean="0"/>
              <a:t>9 am </a:t>
            </a:r>
            <a:r>
              <a:rPr lang="en-US" altLang="en-US" dirty="0"/>
              <a:t>(CAV) 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Garrison Bible Study </a:t>
            </a:r>
            <a:r>
              <a:rPr lang="en-US" altLang="en-US" dirty="0"/>
              <a:t>– Wed, </a:t>
            </a:r>
            <a:r>
              <a:rPr lang="en-US" altLang="en-US" dirty="0" smtClean="0"/>
              <a:t>11:45 am (MPC</a:t>
            </a:r>
            <a:r>
              <a:rPr lang="en-US" altLang="en-US" dirty="0"/>
              <a:t>) – Discussion Group/Study Book of Job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Protestant Women of the Chapel </a:t>
            </a:r>
            <a:r>
              <a:rPr lang="en-US" altLang="en-US" b="1" dirty="0" smtClean="0"/>
              <a:t>– </a:t>
            </a:r>
            <a:r>
              <a:rPr lang="en-US" altLang="en-US" dirty="0" smtClean="0"/>
              <a:t>Wed, 9:30-11:30 am (AHCC</a:t>
            </a:r>
            <a:r>
              <a:rPr lang="en-US" altLang="en-US" dirty="0"/>
              <a:t>)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Catholic Women of the Chapel - </a:t>
            </a:r>
            <a:r>
              <a:rPr lang="en-US" altLang="en-US" dirty="0"/>
              <a:t>Tues </a:t>
            </a:r>
            <a:r>
              <a:rPr lang="en-US" altLang="en-US" dirty="0" smtClean="0"/>
              <a:t>9-11 am </a:t>
            </a:r>
            <a:r>
              <a:rPr lang="en-US" altLang="en-US" dirty="0"/>
              <a:t>(MPC</a:t>
            </a:r>
            <a:r>
              <a:rPr lang="en-US" altLang="en-US" dirty="0" smtClean="0"/>
              <a:t>)</a:t>
            </a:r>
          </a:p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Catholic Mass – </a:t>
            </a:r>
            <a:r>
              <a:rPr lang="en-US" altLang="en-US" dirty="0" smtClean="0"/>
              <a:t>Tues – Noon (MPC) (Tuesdays Only)</a:t>
            </a:r>
            <a:endParaRPr lang="en-US" altLang="en-US" dirty="0"/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b="1" i="1" dirty="0">
                <a:latin typeface="Arial"/>
                <a:cs typeface="Arial"/>
              </a:rPr>
              <a:t>**Historic Main Post Chapel (MPC); Argonne Hills Chapel Center (AHCC); Cavalry Chapel (CAV)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1100" dirty="0"/>
          </a:p>
          <a:p>
            <a:pPr>
              <a:spcAft>
                <a:spcPts val="600"/>
              </a:spcAft>
            </a:pPr>
            <a:r>
              <a:rPr lang="en-US" altLang="en-US" sz="2400" u="sng" dirty="0"/>
              <a:t>Upcoming Events: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Prayer </a:t>
            </a:r>
            <a:r>
              <a:rPr lang="en-US" b="1" dirty="0">
                <a:cs typeface="Arial" panose="020B0604020202020204" pitchFamily="34" charset="0"/>
              </a:rPr>
              <a:t>Breakfast – </a:t>
            </a:r>
            <a:r>
              <a:rPr lang="en-US" dirty="0" smtClean="0">
                <a:cs typeface="Arial" panose="020B0604020202020204" pitchFamily="34" charset="0"/>
              </a:rPr>
              <a:t>Aug 1, 7 am, </a:t>
            </a:r>
            <a:r>
              <a:rPr lang="en-US" dirty="0">
                <a:cs typeface="Arial" panose="020B0604020202020204" pitchFamily="34" charset="0"/>
              </a:rPr>
              <a:t>Club Meade </a:t>
            </a: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 panose="020B0604020202020204" pitchFamily="34" charset="0"/>
              </a:rPr>
              <a:t>Strong Bonds </a:t>
            </a:r>
            <a:r>
              <a:rPr lang="en-US" b="1" dirty="0" smtClean="0">
                <a:cs typeface="Arial" panose="020B0604020202020204" pitchFamily="34" charset="0"/>
              </a:rPr>
              <a:t>(Single Parent Enrichment) </a:t>
            </a:r>
            <a:r>
              <a:rPr lang="en-US" dirty="0" smtClean="0">
                <a:cs typeface="Arial" panose="020B0604020202020204" pitchFamily="34" charset="0"/>
              </a:rPr>
              <a:t>–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Sep 6-8 – Tentative (Details TBD)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Kings Kids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(Resumes) </a:t>
            </a:r>
            <a:r>
              <a:rPr lang="en-US" b="1" dirty="0" smtClean="0">
                <a:cs typeface="Arial" panose="020B0604020202020204" pitchFamily="34" charset="0"/>
              </a:rPr>
              <a:t>– </a:t>
            </a:r>
            <a:r>
              <a:rPr lang="en-US" dirty="0" smtClean="0">
                <a:cs typeface="Arial" panose="020B0604020202020204" pitchFamily="34" charset="0"/>
              </a:rPr>
              <a:t>Sep 13, 10:30 am (MPC) (3-5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Grade) During Protestant Worship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PWOC Weekly Evening Bible Study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(NEW) </a:t>
            </a:r>
            <a:r>
              <a:rPr lang="en-US" b="1" dirty="0" smtClean="0">
                <a:cs typeface="Arial" panose="020B0604020202020204" pitchFamily="34" charset="0"/>
              </a:rPr>
              <a:t>– </a:t>
            </a:r>
            <a:r>
              <a:rPr lang="en-US" dirty="0" smtClean="0">
                <a:cs typeface="Arial" panose="020B0604020202020204" pitchFamily="34" charset="0"/>
              </a:rPr>
              <a:t>Sep 17 – </a:t>
            </a:r>
            <a:r>
              <a:rPr lang="en-US" dirty="0">
                <a:cs typeface="Arial" panose="020B0604020202020204" pitchFamily="34" charset="0"/>
              </a:rPr>
              <a:t>6</a:t>
            </a:r>
            <a:r>
              <a:rPr lang="en-US" dirty="0" smtClean="0">
                <a:cs typeface="Arial" panose="020B0604020202020204" pitchFamily="34" charset="0"/>
              </a:rPr>
              <a:t>:45 pm (CAV)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anose="020B0604020202020204" pitchFamily="34" charset="0"/>
              </a:rPr>
              <a:t>Annual Hallelujah Festival (Alternative to Halloween) – </a:t>
            </a:r>
            <a:r>
              <a:rPr lang="en-US" dirty="0" smtClean="0">
                <a:cs typeface="Arial" panose="020B0604020202020204" pitchFamily="34" charset="0"/>
              </a:rPr>
              <a:t>Oct 1, 7 pm – Fort Meade Pavilion </a:t>
            </a:r>
            <a:endParaRPr lang="en-US" b="1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017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476" y="224285"/>
            <a:ext cx="488360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Directorate of Human Resources</a:t>
            </a:r>
          </a:p>
          <a:p>
            <a:pPr lvl="0" algn="ctr"/>
            <a:r>
              <a:rPr lang="en-US" sz="1350" b="1" dirty="0">
                <a:solidFill>
                  <a:prstClr val="white"/>
                </a:solidFill>
                <a:latin typeface="Arial"/>
                <a:cs typeface="Arial"/>
              </a:rPr>
              <a:t>Army Community Service Division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308" t="19662" r="13654" b="6307"/>
          <a:stretch/>
        </p:blipFill>
        <p:spPr>
          <a:xfrm>
            <a:off x="140946" y="1015980"/>
            <a:ext cx="6787198" cy="4590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1080" y="1015980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/>
              </a:rPr>
              <a:t>Goal: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Arial" panose="020B0604020202020204"/>
              </a:rPr>
              <a:t>500 Participants</a:t>
            </a:r>
            <a:endParaRPr lang="en-US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8144" y="1914449"/>
            <a:ext cx="2144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/>
              </a:rPr>
              <a:t>Also, can access thru Fort Meade website and FGGM App</a:t>
            </a:r>
            <a:endParaRPr lang="en-US" b="1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78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69" y="133166"/>
            <a:ext cx="5080791" cy="7812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087" y="5749615"/>
            <a:ext cx="7918881" cy="767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307" y="3299778"/>
            <a:ext cx="3865199" cy="2566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85"/>
            <a:ext cx="4518734" cy="472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890" y="914400"/>
            <a:ext cx="3133616" cy="2347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3887" y="5758979"/>
            <a:ext cx="1813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use 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-112" charset="-128"/>
              </a:rPr>
              <a:t>the Meade App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00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71" y="367824"/>
            <a:ext cx="4078577" cy="644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65287"/>
            <a:ext cx="91439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Next MDW CG Town Hall, Sept. </a:t>
            </a:r>
            <a:r>
              <a:rPr lang="en-US" sz="2200" b="1" dirty="0" smtClean="0">
                <a:solidFill>
                  <a:srgbClr val="FF0000"/>
                </a:solidFill>
              </a:rPr>
              <a:t>24, at 6 p.m., at the </a:t>
            </a:r>
            <a:r>
              <a:rPr lang="en-US" sz="2200" b="1" dirty="0" smtClean="0">
                <a:solidFill>
                  <a:srgbClr val="FF0000"/>
                </a:solidFill>
              </a:rPr>
              <a:t>Post Theater 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/>
                </a:solidFill>
              </a:rPr>
              <a:t>Next Fort Meade GC Facebook Town Hall will be </a:t>
            </a:r>
            <a:r>
              <a:rPr lang="en-US" sz="2200" b="1" dirty="0" smtClean="0">
                <a:solidFill>
                  <a:schemeClr val="accent5"/>
                </a:solidFill>
              </a:rPr>
              <a:t>August 27, at 5 p.m.</a:t>
            </a:r>
            <a:endParaRPr lang="en-US" sz="2200" b="1" dirty="0" smtClean="0">
              <a:solidFill>
                <a:schemeClr val="accent5"/>
              </a:solidFill>
            </a:endParaRP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New Fort Meade website continues to evolve to meet information needs of the community and the general public – newly hired New Media Manager on board – Joe Nieves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29" y="3286580"/>
            <a:ext cx="2873085" cy="299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73" y="4002293"/>
            <a:ext cx="1884203" cy="188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8" y="4002294"/>
            <a:ext cx="2662825" cy="19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61" y="2473651"/>
            <a:ext cx="5041829" cy="1182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9438" y="3656378"/>
            <a:ext cx="412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Next Meeting:</a:t>
            </a:r>
          </a:p>
          <a:p>
            <a:pPr algn="ctr"/>
            <a:r>
              <a:rPr lang="en-US" sz="3600" b="1" dirty="0" smtClean="0"/>
              <a:t>September 26, 2019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6204" y="6338655"/>
            <a:ext cx="332913" cy="3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42" y="285692"/>
            <a:ext cx="75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Plans, Training Mobilization and Security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93722" y="864758"/>
            <a:ext cx="9144000" cy="492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Arial" panose="020B0604020202020204"/>
              </a:rPr>
              <a:t>Installation Key Events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69" y="1435733"/>
            <a:ext cx="3981907" cy="286232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JULY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 – Soldier for Life – Transition Assistance Program (SFL-TAP) Hiring Event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25 – Community Council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26 -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Murder Mystery Dinner Theater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324" y="1433271"/>
            <a:ext cx="4740676" cy="3693319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AUGUST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Awareness 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01 – Prayer Breakfast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 – Women’s Equality Day Observance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 – Bowie Baysox Military Appreciation Day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24 – The US Army Field Band Summer Concert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30 -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Maddie &amp; Tae Concert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6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11" y="321203"/>
            <a:ext cx="75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Plans, Training Mobilization and Security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19" y="850984"/>
            <a:ext cx="9144000" cy="646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28" y="1310528"/>
            <a:ext cx="4017630" cy="464742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SEPTEMBER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National Recovery 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Suicide Prevention Month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Emergency Preparedness 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Hispanic Heritage 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05 - Prayer Breakfast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– Installation 9/11 Remembrance Run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18 - Community Job Fair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24 – Housing Town Hall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25 – Hispanic Heritage Observance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26 –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Community Council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223" y="1310528"/>
            <a:ext cx="4216893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u="sng" dirty="0" smtClean="0">
                <a:solidFill>
                  <a:prstClr val="black"/>
                </a:solidFill>
              </a:rPr>
              <a:t>OCTOBER</a:t>
            </a:r>
          </a:p>
          <a:p>
            <a:pPr algn="ctr"/>
            <a:endParaRPr lang="en-US" sz="2000" b="1" u="sng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000" b="1" i="1" dirty="0"/>
              <a:t>Cyber Awareness Month</a:t>
            </a:r>
          </a:p>
          <a:p>
            <a:pPr lvl="0">
              <a:defRPr/>
            </a:pPr>
            <a:r>
              <a:rPr lang="en-US" sz="2000" b="1" i="1" dirty="0"/>
              <a:t>Disability Awareness Month</a:t>
            </a:r>
          </a:p>
          <a:p>
            <a:pPr lvl="0">
              <a:defRPr/>
            </a:pPr>
            <a:r>
              <a:rPr lang="en-US" sz="2000" b="1" i="1" dirty="0"/>
              <a:t>Domestic Violence Awareness Month</a:t>
            </a:r>
          </a:p>
          <a:p>
            <a:pPr lvl="0">
              <a:defRPr/>
            </a:pPr>
            <a:r>
              <a:rPr lang="en-US" sz="2000" b="1" i="1" dirty="0"/>
              <a:t>Energy Action </a:t>
            </a:r>
            <a:r>
              <a:rPr lang="en-US" sz="2000" b="1" i="1" dirty="0" smtClean="0"/>
              <a:t>Month</a:t>
            </a:r>
          </a:p>
          <a:p>
            <a:pPr lvl="0">
              <a:defRPr/>
            </a:pPr>
            <a:endParaRPr lang="en-US" sz="2000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03 - </a:t>
            </a:r>
            <a:r>
              <a:rPr lang="en-US" sz="2000" b="1" i="1" dirty="0">
                <a:solidFill>
                  <a:prstClr val="black"/>
                </a:solidFill>
              </a:rPr>
              <a:t>Prayer Breakfast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06 – Army Ten Miler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26 </a:t>
            </a:r>
            <a:r>
              <a:rPr lang="en-US" sz="2000" b="1" i="1" dirty="0">
                <a:solidFill>
                  <a:prstClr val="black"/>
                </a:solidFill>
              </a:rPr>
              <a:t>- Run Series: Ghosts, Ghouls, &amp; Goblins </a:t>
            </a:r>
            <a:r>
              <a:rPr lang="en-US" sz="2000" b="1" i="1" dirty="0" smtClean="0">
                <a:solidFill>
                  <a:prstClr val="black"/>
                </a:solidFill>
              </a:rPr>
              <a:t>5K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prstClr val="black"/>
                </a:solidFill>
              </a:rPr>
              <a:t>31- </a:t>
            </a:r>
            <a:r>
              <a:rPr lang="en-US" sz="2000" b="1" i="1" dirty="0" smtClean="0">
                <a:solidFill>
                  <a:prstClr val="black"/>
                </a:solidFill>
              </a:rPr>
              <a:t>Hallelujah Fest / Halloween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b="1" i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Flu Shot Campaign Dates/TBD</a:t>
            </a:r>
          </a:p>
        </p:txBody>
      </p:sp>
    </p:spTree>
    <p:extLst>
      <p:ext uri="{BB962C8B-B14F-4D97-AF65-F5344CB8AC3E}">
        <p14:creationId xmlns:p14="http://schemas.microsoft.com/office/powerpoint/2010/main" val="2404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111" y="321203"/>
            <a:ext cx="75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Plans, Training Mobilization and Security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19" y="850984"/>
            <a:ext cx="9144000" cy="646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212" y="1405649"/>
            <a:ext cx="4112947" cy="440120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NOVEMBER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Native American Heritage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Military Family Appreciation 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Warrior Care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Month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07 - Prayer Breakfast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07 – FGGM Veteran’s Day Observance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13 - Community &amp; Veteran's Job Fair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 – Native American Observance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21 – Community Council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23 - Run Series: Turkey Trot 5K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7310" y="1405649"/>
            <a:ext cx="3854521" cy="193899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DECEMBER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05 – Prayer Breakfast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05- Holiday Tree Lighting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07 - Run Series: Reindeer Run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31 – New Years at the Lanes </a:t>
            </a:r>
          </a:p>
        </p:txBody>
      </p:sp>
    </p:spTree>
    <p:extLst>
      <p:ext uri="{BB962C8B-B14F-4D97-AF65-F5344CB8AC3E}">
        <p14:creationId xmlns:p14="http://schemas.microsoft.com/office/powerpoint/2010/main" val="20015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9984" y="287007"/>
            <a:ext cx="75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Deputy Garrison Commander - Transformation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55" y="1005949"/>
            <a:ext cx="9144000" cy="5216813"/>
            <a:chOff x="-1523999" y="899417"/>
            <a:chExt cx="12192000" cy="4834064"/>
          </a:xfrm>
        </p:grpSpPr>
        <p:sp>
          <p:nvSpPr>
            <p:cNvPr id="4" name="TextBox 3"/>
            <p:cNvSpPr txBox="1"/>
            <p:nvPr/>
          </p:nvSpPr>
          <p:spPr>
            <a:xfrm>
              <a:off x="-1523999" y="899417"/>
              <a:ext cx="5845321" cy="4834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b="1" u="sng" kern="0" dirty="0">
                  <a:solidFill>
                    <a:prstClr val="black"/>
                  </a:solidFill>
                </a:rPr>
                <a:t>Access Control Points:</a:t>
              </a: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 err="1">
                  <a:solidFill>
                    <a:prstClr val="black"/>
                  </a:solidFill>
                </a:rPr>
                <a:t>Mapes</a:t>
              </a:r>
              <a:r>
                <a:rPr lang="en-US" sz="2000" b="1" kern="0" dirty="0">
                  <a:solidFill>
                    <a:prstClr val="black"/>
                  </a:solidFill>
                </a:rPr>
                <a:t> / 175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Estimated Completion Date-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Sept 2019 (USACE)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SHA- Gate install (Dec 2019)</a:t>
              </a:r>
              <a:endParaRPr lang="en-US" sz="2000" kern="0" dirty="0">
                <a:solidFill>
                  <a:prstClr val="black"/>
                </a:solidFill>
              </a:endParaRP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</a:rPr>
                <a:t>Reece</a:t>
              </a:r>
              <a:endParaRPr lang="en-US" sz="2000" b="1" kern="0" dirty="0">
                <a:solidFill>
                  <a:prstClr val="black"/>
                </a:solidFill>
              </a:endParaRP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Bids came in over cost</a:t>
              </a:r>
              <a:endParaRPr lang="en-US" sz="2000" kern="0" dirty="0">
                <a:solidFill>
                  <a:prstClr val="black"/>
                </a:solidFill>
              </a:endParaRP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USACE is negotiating 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18 months </a:t>
              </a:r>
              <a:r>
                <a:rPr lang="en-US" sz="2000" kern="0" dirty="0">
                  <a:solidFill>
                    <a:prstClr val="black"/>
                  </a:solidFill>
                </a:rPr>
                <a:t>for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construction</a:t>
              </a:r>
              <a:endParaRPr lang="en-US" sz="2000" kern="0" dirty="0">
                <a:solidFill>
                  <a:prstClr val="black"/>
                </a:solidFill>
              </a:endParaRP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 err="1">
                  <a:solidFill>
                    <a:prstClr val="black"/>
                  </a:solidFill>
                </a:rPr>
                <a:t>Rockenbach</a:t>
              </a:r>
              <a:endParaRPr lang="en-US" sz="2000" b="1" kern="0" dirty="0">
                <a:solidFill>
                  <a:prstClr val="black"/>
                </a:solidFill>
              </a:endParaRP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SHA project run by Eastern Federal Lands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Re-Start </a:t>
              </a:r>
              <a:r>
                <a:rPr lang="en-US" sz="2000" kern="0" dirty="0">
                  <a:solidFill>
                    <a:prstClr val="black"/>
                  </a:solidFill>
                </a:rPr>
                <a:t>Date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was April 2019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Estimated Completion date- March 2021</a:t>
              </a:r>
            </a:p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  <a:p>
              <a:pPr marL="1200121" lvl="2" indent="-285744">
                <a:buFont typeface="Arial" panose="020B0604020202020204" pitchFamily="34" charset="0"/>
                <a:buChar char="•"/>
                <a:defRPr/>
              </a:pPr>
              <a:endParaRPr lang="en-US" sz="1700" kern="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21324" y="899417"/>
              <a:ext cx="6346677" cy="43064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prstClr val="black"/>
                  </a:solidFill>
                </a:rPr>
                <a:t>MD 175</a:t>
              </a: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>
                  <a:solidFill>
                    <a:prstClr val="black"/>
                  </a:solidFill>
                </a:rPr>
                <a:t>Disney to Reece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Estimated completion date- December 2019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87% </a:t>
              </a:r>
              <a:r>
                <a:rPr lang="en-US" sz="2000" kern="0" dirty="0">
                  <a:solidFill>
                    <a:prstClr val="black"/>
                  </a:solidFill>
                </a:rPr>
                <a:t>complete. On schedule</a:t>
              </a: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</a:rPr>
                <a:t>Reece </a:t>
              </a:r>
              <a:r>
                <a:rPr lang="en-US" sz="2000" b="1" kern="0" dirty="0">
                  <a:solidFill>
                    <a:prstClr val="black"/>
                  </a:solidFill>
                </a:rPr>
                <a:t>to </a:t>
              </a:r>
              <a:r>
                <a:rPr lang="en-US" sz="2000" b="1" kern="0" dirty="0" err="1">
                  <a:solidFill>
                    <a:prstClr val="black"/>
                  </a:solidFill>
                </a:rPr>
                <a:t>Mapes</a:t>
              </a:r>
              <a:endParaRPr lang="en-US" sz="2000" b="1" kern="0" dirty="0">
                <a:solidFill>
                  <a:prstClr val="black"/>
                </a:solidFill>
              </a:endParaRP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Estimated completion date-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April 2020</a:t>
              </a:r>
              <a:endParaRPr lang="en-US" sz="2000" kern="0" dirty="0">
                <a:solidFill>
                  <a:prstClr val="black"/>
                </a:solidFill>
              </a:endParaRP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82% </a:t>
              </a:r>
              <a:r>
                <a:rPr lang="en-US" sz="2000" kern="0" dirty="0">
                  <a:solidFill>
                    <a:prstClr val="black"/>
                  </a:solidFill>
                </a:rPr>
                <a:t>complete. </a:t>
              </a:r>
            </a:p>
            <a:p>
              <a:pPr marL="285732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</a:rPr>
                <a:t>New Crofton Connector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504 Ending August 2019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Being replaced by AA County Crofton Connector</a:t>
              </a:r>
            </a:p>
            <a:p>
              <a:pPr marL="742921" lvl="1" indent="-285744">
                <a:buFont typeface="Arial" panose="020B0604020202020204" pitchFamily="34" charset="0"/>
                <a:buChar char="•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Schedule TBP</a:t>
              </a:r>
            </a:p>
            <a:p>
              <a:pPr>
                <a:defRPr/>
              </a:pPr>
              <a:endParaRPr lang="en-US" sz="16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3495" y="6296706"/>
            <a:ext cx="366665" cy="3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50" y="1777013"/>
            <a:ext cx="5162678" cy="2534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218" y="239063"/>
            <a:ext cx="785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Family and Morale, Welfare and Recreation</a:t>
            </a:r>
          </a:p>
        </p:txBody>
      </p:sp>
    </p:spTree>
    <p:extLst>
      <p:ext uri="{BB962C8B-B14F-4D97-AF65-F5344CB8AC3E}">
        <p14:creationId xmlns:p14="http://schemas.microsoft.com/office/powerpoint/2010/main" val="6906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278" y="-71024"/>
            <a:ext cx="7226423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Family and Morale, Welfare and </a:t>
            </a:r>
            <a:r>
              <a:rPr lang="en-US" sz="2400" b="1" dirty="0" smtClean="0">
                <a:solidFill>
                  <a:prstClr val="black"/>
                </a:solidFill>
              </a:rPr>
              <a:t>Recreation</a:t>
            </a:r>
          </a:p>
          <a:p>
            <a:pPr lvl="0" algn="ctr">
              <a:defRPr/>
            </a:pPr>
            <a:r>
              <a:rPr lang="en-US" sz="135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Army Community Services Division</a:t>
            </a:r>
            <a:endParaRPr lang="en-US" sz="1350" b="1" kern="0" dirty="0">
              <a:solidFill>
                <a:prstClr val="white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870"/>
            <a:ext cx="9144000" cy="42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3278" y="-71024"/>
            <a:ext cx="7226423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Directorate of Family and Morale, Welfare and </a:t>
            </a:r>
            <a:r>
              <a:rPr lang="en-US" sz="2400" b="1" dirty="0" smtClean="0">
                <a:solidFill>
                  <a:prstClr val="black"/>
                </a:solidFill>
              </a:rPr>
              <a:t>Recreation</a:t>
            </a:r>
          </a:p>
          <a:p>
            <a:pPr lvl="0" algn="ctr">
              <a:defRPr/>
            </a:pPr>
            <a:r>
              <a:rPr lang="en-US" sz="135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Army Community Services Division</a:t>
            </a:r>
            <a:endParaRPr lang="en-US" sz="1350" b="1" kern="0" dirty="0">
              <a:solidFill>
                <a:prstClr val="white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669"/>
            <a:ext cx="9144000" cy="43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COM Briefin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 Ma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7598</TotalTime>
  <Words>1973</Words>
  <Application>Microsoft Office PowerPoint</Application>
  <PresentationFormat>On-screen Show (4:3)</PresentationFormat>
  <Paragraphs>324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Calibri Light</vt:lpstr>
      <vt:lpstr>Eras Bold ITC</vt:lpstr>
      <vt:lpstr>Eras Demi ITC</vt:lpstr>
      <vt:lpstr>Eras Medium ITC</vt:lpstr>
      <vt:lpstr>Gill Sans MT Condensed</vt:lpstr>
      <vt:lpstr>Times New Roman</vt:lpstr>
      <vt:lpstr>Wingdings</vt:lpstr>
      <vt:lpstr>IMCOM Briefing Template</vt:lpstr>
      <vt:lpstr>Content Slide Master Template</vt:lpstr>
      <vt:lpstr>1_Content Slide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Automotive Skills Center 6530A Taylor Avenue, Fort Meade, MD  301-677-5542</vt:lpstr>
      <vt:lpstr>PowerPoint Presentation</vt:lpstr>
      <vt:lpstr>DFMWR Child and Youth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katy.d.carter2</dc:creator>
  <cp:lastModifiedBy>Whitley, Larry - CIV</cp:lastModifiedBy>
  <cp:revision>407</cp:revision>
  <cp:lastPrinted>2016-11-17T20:32:47Z</cp:lastPrinted>
  <dcterms:created xsi:type="dcterms:W3CDTF">2016-08-03T18:26:40Z</dcterms:created>
  <dcterms:modified xsi:type="dcterms:W3CDTF">2019-08-01T12:59:25Z</dcterms:modified>
</cp:coreProperties>
</file>