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9"/>
  </p:notesMasterIdLst>
  <p:sldIdLst>
    <p:sldId id="256" r:id="rId5"/>
    <p:sldId id="258" r:id="rId6"/>
    <p:sldId id="289" r:id="rId7"/>
    <p:sldId id="290" r:id="rId8"/>
    <p:sldId id="286" r:id="rId9"/>
    <p:sldId id="287" r:id="rId10"/>
    <p:sldId id="283" r:id="rId11"/>
    <p:sldId id="288" r:id="rId12"/>
    <p:sldId id="281" r:id="rId13"/>
    <p:sldId id="282" r:id="rId14"/>
    <p:sldId id="259" r:id="rId15"/>
    <p:sldId id="264" r:id="rId16"/>
    <p:sldId id="279" r:id="rId17"/>
    <p:sldId id="285" r:id="rId18"/>
    <p:sldId id="280" r:id="rId19"/>
    <p:sldId id="278" r:id="rId20"/>
    <p:sldId id="277" r:id="rId21"/>
    <p:sldId id="268" r:id="rId22"/>
    <p:sldId id="273" r:id="rId23"/>
    <p:sldId id="272" r:id="rId24"/>
    <p:sldId id="271" r:id="rId25"/>
    <p:sldId id="269" r:id="rId26"/>
    <p:sldId id="291" r:id="rId27"/>
    <p:sldId id="263" r:id="rId28"/>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C1F2D"/>
    <a:srgbClr val="BFB8A6"/>
    <a:srgbClr val="6C6C5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7" d="100"/>
          <a:sy n="87" d="100"/>
        </p:scale>
        <p:origin x="1968"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843C336A-5755-0542-A654-1B181C12296A}" type="datetimeFigureOut">
              <a:rPr lang="en-US" smtClean="0"/>
              <a:t>2/8/2022</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C8BE9DBE-CFC8-FA43-8757-7925CCAB23E9}" type="slidenum">
              <a:rPr lang="en-US" smtClean="0"/>
              <a:t>‹#›</a:t>
            </a:fld>
            <a:endParaRPr lang="en-US"/>
          </a:p>
        </p:txBody>
      </p:sp>
    </p:spTree>
    <p:extLst>
      <p:ext uri="{BB962C8B-B14F-4D97-AF65-F5344CB8AC3E}">
        <p14:creationId xmlns:p14="http://schemas.microsoft.com/office/powerpoint/2010/main" val="88843257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BE9DBE-CFC8-FA43-8757-7925CCAB23E9}" type="slidenum">
              <a:rPr lang="en-US" smtClean="0"/>
              <a:t>1</a:t>
            </a:fld>
            <a:endParaRPr lang="en-US"/>
          </a:p>
        </p:txBody>
      </p:sp>
    </p:spTree>
    <p:extLst>
      <p:ext uri="{BB962C8B-B14F-4D97-AF65-F5344CB8AC3E}">
        <p14:creationId xmlns:p14="http://schemas.microsoft.com/office/powerpoint/2010/main" val="14743115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BE9DBE-CFC8-FA43-8757-7925CCAB23E9}" type="slidenum">
              <a:rPr lang="en-US" smtClean="0"/>
              <a:t>7</a:t>
            </a:fld>
            <a:endParaRPr lang="en-US"/>
          </a:p>
        </p:txBody>
      </p:sp>
    </p:spTree>
    <p:extLst>
      <p:ext uri="{BB962C8B-B14F-4D97-AF65-F5344CB8AC3E}">
        <p14:creationId xmlns:p14="http://schemas.microsoft.com/office/powerpoint/2010/main" val="8465473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BE9DBE-CFC8-FA43-8757-7925CCAB23E9}" type="slidenum">
              <a:rPr lang="en-US" smtClean="0"/>
              <a:t>9</a:t>
            </a:fld>
            <a:endParaRPr lang="en-US"/>
          </a:p>
        </p:txBody>
      </p:sp>
    </p:spTree>
    <p:extLst>
      <p:ext uri="{BB962C8B-B14F-4D97-AF65-F5344CB8AC3E}">
        <p14:creationId xmlns:p14="http://schemas.microsoft.com/office/powerpoint/2010/main" val="20017967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096000"/>
          </a:xfrm>
          <a:prstGeom prst="rect">
            <a:avLst/>
          </a:prstGeom>
        </p:spPr>
      </p:pic>
      <p:pic>
        <p:nvPicPr>
          <p:cNvPr id="7" name="Picture 6" descr="AMC-PPT-CoverBottomFrame-ASC.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807174"/>
            <a:ext cx="9144000" cy="2060448"/>
          </a:xfrm>
          <a:prstGeom prst="rect">
            <a:avLst/>
          </a:prstGeom>
        </p:spPr>
      </p:pic>
      <p:pic>
        <p:nvPicPr>
          <p:cNvPr id="6" name="Picture 5" descr="AMC-PPT-CoverTopFrame-Universal.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2151888" cy="1962912"/>
          </a:xfrm>
          <a:prstGeom prst="rect">
            <a:avLst/>
          </a:prstGeom>
        </p:spPr>
      </p:pic>
      <p:sp>
        <p:nvSpPr>
          <p:cNvPr id="2" name="Title 1"/>
          <p:cNvSpPr>
            <a:spLocks noGrp="1"/>
          </p:cNvSpPr>
          <p:nvPr>
            <p:ph type="ctrTitle" hasCustomPrompt="1"/>
          </p:nvPr>
        </p:nvSpPr>
        <p:spPr>
          <a:xfrm>
            <a:off x="843221" y="5142849"/>
            <a:ext cx="5879966" cy="822440"/>
          </a:xfrm>
        </p:spPr>
        <p:txBody>
          <a:bodyPr/>
          <a:lstStyle>
            <a:lvl1pPr>
              <a:defRPr sz="2800" b="1" i="0">
                <a:solidFill>
                  <a:srgbClr val="FFFFFF"/>
                </a:solidFill>
                <a:latin typeface="Arial"/>
                <a:cs typeface="Arial"/>
              </a:defRPr>
            </a:lvl1pPr>
          </a:lstStyle>
          <a:p>
            <a:r>
              <a:rPr lang="en-US" dirty="0"/>
              <a:t>CLICK TO EDIT TITLE STYLE</a:t>
            </a:r>
          </a:p>
        </p:txBody>
      </p:sp>
      <p:sp>
        <p:nvSpPr>
          <p:cNvPr id="3" name="Subtitle 2"/>
          <p:cNvSpPr>
            <a:spLocks noGrp="1"/>
          </p:cNvSpPr>
          <p:nvPr>
            <p:ph type="subTitle" idx="1"/>
          </p:nvPr>
        </p:nvSpPr>
        <p:spPr>
          <a:xfrm>
            <a:off x="843220" y="5965289"/>
            <a:ext cx="5879967" cy="459477"/>
          </a:xfrm>
        </p:spPr>
        <p:txBody>
          <a:bodyPr/>
          <a:lstStyle>
            <a:lvl1pPr marL="0" indent="0" algn="l">
              <a:buNone/>
              <a:defRPr b="0" i="0">
                <a:solidFill>
                  <a:schemeClr val="tx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43220" y="6433767"/>
            <a:ext cx="2133600" cy="287708"/>
          </a:xfrm>
          <a:prstGeom prst="rect">
            <a:avLst/>
          </a:prstGeom>
        </p:spPr>
        <p:txBody>
          <a:bodyPr/>
          <a:lstStyle>
            <a:lvl1pPr>
              <a:defRPr sz="1400" b="0" i="0">
                <a:solidFill>
                  <a:schemeClr val="bg1"/>
                </a:solidFill>
                <a:latin typeface="Arial"/>
                <a:cs typeface="Arial"/>
              </a:defRPr>
            </a:lvl1pPr>
          </a:lstStyle>
          <a:p>
            <a:r>
              <a:rPr lang="en-US"/>
              <a:t>6 July 2018</a:t>
            </a:r>
            <a:endParaRPr lang="en-US" dirty="0"/>
          </a:p>
        </p:txBody>
      </p:sp>
    </p:spTree>
    <p:extLst>
      <p:ext uri="{BB962C8B-B14F-4D97-AF65-F5344CB8AC3E}">
        <p14:creationId xmlns:p14="http://schemas.microsoft.com/office/powerpoint/2010/main" val="8082971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3650DDD2-8224-FD42-89E0-975387AD3410}" type="slidenum">
              <a:rPr lang="en-US" smtClean="0"/>
              <a:t>‹#›</a:t>
            </a:fld>
            <a:endParaRPr lang="en-US" dirty="0"/>
          </a:p>
        </p:txBody>
      </p:sp>
    </p:spTree>
    <p:extLst>
      <p:ext uri="{BB962C8B-B14F-4D97-AF65-F5344CB8AC3E}">
        <p14:creationId xmlns:p14="http://schemas.microsoft.com/office/powerpoint/2010/main" val="24176888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3650DDD2-8224-FD42-89E0-975387AD3410}" type="slidenum">
              <a:rPr lang="en-US" smtClean="0"/>
              <a:t>‹#›</a:t>
            </a:fld>
            <a:endParaRPr lang="en-US"/>
          </a:p>
        </p:txBody>
      </p:sp>
    </p:spTree>
    <p:extLst>
      <p:ext uri="{BB962C8B-B14F-4D97-AF65-F5344CB8AC3E}">
        <p14:creationId xmlns:p14="http://schemas.microsoft.com/office/powerpoint/2010/main" val="39040513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3650DDD2-8224-FD42-89E0-975387AD3410}" type="slidenum">
              <a:rPr lang="en-US" smtClean="0"/>
              <a:t>‹#›</a:t>
            </a:fld>
            <a:endParaRPr lang="en-US"/>
          </a:p>
        </p:txBody>
      </p:sp>
    </p:spTree>
    <p:extLst>
      <p:ext uri="{BB962C8B-B14F-4D97-AF65-F5344CB8AC3E}">
        <p14:creationId xmlns:p14="http://schemas.microsoft.com/office/powerpoint/2010/main" val="31977133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3650DDD2-8224-FD42-89E0-975387AD3410}" type="slidenum">
              <a:rPr lang="en-US" smtClean="0"/>
              <a:t>‹#›</a:t>
            </a:fld>
            <a:endParaRPr lang="en-US"/>
          </a:p>
        </p:txBody>
      </p:sp>
    </p:spTree>
    <p:extLst>
      <p:ext uri="{BB962C8B-B14F-4D97-AF65-F5344CB8AC3E}">
        <p14:creationId xmlns:p14="http://schemas.microsoft.com/office/powerpoint/2010/main" val="26848550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5" name="Slide Number Placeholder 4"/>
          <p:cNvSpPr>
            <a:spLocks noGrp="1"/>
          </p:cNvSpPr>
          <p:nvPr>
            <p:ph type="sldNum" sz="quarter" idx="12"/>
          </p:nvPr>
        </p:nvSpPr>
        <p:spPr/>
        <p:txBody>
          <a:bodyPr/>
          <a:lstStyle/>
          <a:p>
            <a:fld id="{3650DDD2-8224-FD42-89E0-975387AD3410}" type="slidenum">
              <a:rPr lang="en-US" smtClean="0"/>
              <a:t>‹#›</a:t>
            </a:fld>
            <a:endParaRPr lang="en-US"/>
          </a:p>
        </p:txBody>
      </p:sp>
    </p:spTree>
    <p:extLst>
      <p:ext uri="{BB962C8B-B14F-4D97-AF65-F5344CB8AC3E}">
        <p14:creationId xmlns:p14="http://schemas.microsoft.com/office/powerpoint/2010/main" val="33651343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650DDD2-8224-FD42-89E0-975387AD3410}" type="slidenum">
              <a:rPr lang="en-US" smtClean="0"/>
              <a:t>‹#›</a:t>
            </a:fld>
            <a:endParaRPr lang="en-US"/>
          </a:p>
        </p:txBody>
      </p:sp>
    </p:spTree>
    <p:extLst>
      <p:ext uri="{BB962C8B-B14F-4D97-AF65-F5344CB8AC3E}">
        <p14:creationId xmlns:p14="http://schemas.microsoft.com/office/powerpoint/2010/main" val="18796861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217715"/>
            <a:ext cx="3008313" cy="1162050"/>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575050" y="1217715"/>
            <a:ext cx="5111750" cy="490844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666052"/>
            <a:ext cx="3008313" cy="34601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3650DDD2-8224-FD42-89E0-975387AD3410}" type="slidenum">
              <a:rPr lang="en-US" smtClean="0"/>
              <a:t>‹#›</a:t>
            </a:fld>
            <a:endParaRPr lang="en-US"/>
          </a:p>
        </p:txBody>
      </p:sp>
    </p:spTree>
    <p:extLst>
      <p:ext uri="{BB962C8B-B14F-4D97-AF65-F5344CB8AC3E}">
        <p14:creationId xmlns:p14="http://schemas.microsoft.com/office/powerpoint/2010/main" val="9837849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3650DDD2-8224-FD42-89E0-975387AD3410}" type="slidenum">
              <a:rPr lang="en-US" smtClean="0"/>
              <a:t>‹#›</a:t>
            </a:fld>
            <a:endParaRPr lang="en-US"/>
          </a:p>
        </p:txBody>
      </p:sp>
    </p:spTree>
    <p:extLst>
      <p:ext uri="{BB962C8B-B14F-4D97-AF65-F5344CB8AC3E}">
        <p14:creationId xmlns:p14="http://schemas.microsoft.com/office/powerpoint/2010/main" val="34107886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24438" y="93386"/>
            <a:ext cx="7762362" cy="401557"/>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924438" y="1214012"/>
            <a:ext cx="7274114" cy="500113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3492621" y="6641981"/>
            <a:ext cx="2133600" cy="216020"/>
          </a:xfrm>
          <a:prstGeom prst="rect">
            <a:avLst/>
          </a:prstGeom>
        </p:spPr>
        <p:txBody>
          <a:bodyPr vert="horz" lIns="91440" tIns="45720" rIns="91440" bIns="45720" rtlCol="0" anchor="ctr"/>
          <a:lstStyle>
            <a:lvl1pPr algn="ctr">
              <a:defRPr sz="1200" b="0" i="0">
                <a:solidFill>
                  <a:schemeClr val="tx1">
                    <a:lumMod val="85000"/>
                    <a:lumOff val="15000"/>
                  </a:schemeClr>
                </a:solidFill>
                <a:latin typeface="Arial"/>
                <a:cs typeface="Arial"/>
              </a:defRPr>
            </a:lvl1pPr>
          </a:lstStyle>
          <a:p>
            <a:fld id="{3650DDD2-8224-FD42-89E0-975387AD3410}" type="slidenum">
              <a:rPr lang="en-US" smtClean="0"/>
              <a:pPr/>
              <a:t>‹#›</a:t>
            </a:fld>
            <a:endParaRPr lang="en-US" dirty="0"/>
          </a:p>
        </p:txBody>
      </p:sp>
      <p:sp>
        <p:nvSpPr>
          <p:cNvPr id="8" name="Date Placeholder 7"/>
          <p:cNvSpPr>
            <a:spLocks noGrp="1"/>
          </p:cNvSpPr>
          <p:nvPr>
            <p:ph type="dt" sz="half" idx="2"/>
          </p:nvPr>
        </p:nvSpPr>
        <p:spPr>
          <a:xfrm>
            <a:off x="76636" y="6173787"/>
            <a:ext cx="2133600" cy="365125"/>
          </a:xfrm>
          <a:prstGeom prst="rect">
            <a:avLst/>
          </a:prstGeom>
        </p:spPr>
        <p:txBody>
          <a:bodyPr vert="horz" lIns="91440" tIns="45720" rIns="91440" bIns="45720" rtlCol="0" anchor="ctr"/>
          <a:lstStyle>
            <a:lvl1pPr algn="l">
              <a:defRPr sz="1200" b="0" i="0">
                <a:solidFill>
                  <a:schemeClr val="tx1">
                    <a:tint val="75000"/>
                  </a:schemeClr>
                </a:solidFill>
                <a:latin typeface="Arial"/>
                <a:cs typeface="Arial"/>
              </a:defRPr>
            </a:lvl1pPr>
          </a:lstStyle>
          <a:p>
            <a:r>
              <a:rPr lang="en-US"/>
              <a:t>6 July 2018</a:t>
            </a:r>
            <a:endParaRPr lang="en-US" dirty="0"/>
          </a:p>
        </p:txBody>
      </p:sp>
      <p:sp>
        <p:nvSpPr>
          <p:cNvPr id="9" name="Footer Placeholder 8"/>
          <p:cNvSpPr>
            <a:spLocks noGrp="1"/>
          </p:cNvSpPr>
          <p:nvPr>
            <p:ph type="ftr" sz="quarter" idx="3"/>
          </p:nvPr>
        </p:nvSpPr>
        <p:spPr>
          <a:xfrm>
            <a:off x="5412252" y="6221241"/>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a:cs typeface="Arial"/>
              </a:defRPr>
            </a:lvl1pPr>
          </a:lstStyle>
          <a:p>
            <a:endParaRPr lang="en-US" dirty="0"/>
          </a:p>
        </p:txBody>
      </p:sp>
      <p:pic>
        <p:nvPicPr>
          <p:cNvPr id="4" name="Picture 3" descr="AMC-PPT_InsideTopFrame-Universal.png"/>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0"/>
            <a:ext cx="9144000" cy="1146048"/>
          </a:xfrm>
          <a:prstGeom prst="rect">
            <a:avLst/>
          </a:prstGeom>
        </p:spPr>
      </p:pic>
      <p:pic>
        <p:nvPicPr>
          <p:cNvPr id="10" name="Picture 9" descr="AMC-PPT_InsideBottomFrame-ASC.png"/>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5943600"/>
            <a:ext cx="9144000" cy="914400"/>
          </a:xfrm>
          <a:prstGeom prst="rect">
            <a:avLst/>
          </a:prstGeom>
        </p:spPr>
      </p:pic>
    </p:spTree>
    <p:extLst>
      <p:ext uri="{BB962C8B-B14F-4D97-AF65-F5344CB8AC3E}">
        <p14:creationId xmlns:p14="http://schemas.microsoft.com/office/powerpoint/2010/main" val="27303806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hdr="0" ftr="0"/>
  <p:txStyles>
    <p:titleStyle>
      <a:lvl1pPr algn="l" defTabSz="457200" rtl="0" eaLnBrk="1" latinLnBrk="0" hangingPunct="1">
        <a:spcBef>
          <a:spcPct val="0"/>
        </a:spcBef>
        <a:buNone/>
        <a:defRPr sz="2800" b="1" i="0" kern="1200">
          <a:solidFill>
            <a:srgbClr val="BFB8A6"/>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600" b="0" i="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400" b="0" i="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b="0" i="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800" b="0" i="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800" b="0" i="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www.militaryonesource.mil/"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mailto:usarmy.meade.406-afsb-lrc.mbx.personal-property-group-box@army.mil"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LRC MEADE Transportation PPPO Briefing</a:t>
            </a:r>
            <a:endParaRPr lang="en-US" dirty="0"/>
          </a:p>
        </p:txBody>
      </p:sp>
      <p:pic>
        <p:nvPicPr>
          <p:cNvPr id="7" name="Picture 6"/>
          <p:cNvPicPr>
            <a:picLocks noChangeAspect="1"/>
          </p:cNvPicPr>
          <p:nvPr/>
        </p:nvPicPr>
        <p:blipFill rotWithShape="1">
          <a:blip r:embed="rId4"/>
          <a:srcRect l="865" t="129" r="2561" b="27747"/>
          <a:stretch/>
        </p:blipFill>
        <p:spPr>
          <a:xfrm>
            <a:off x="1" y="0"/>
            <a:ext cx="9143999" cy="5062830"/>
          </a:xfrm>
          <a:prstGeom prst="rect">
            <a:avLst/>
          </a:prstGeom>
        </p:spPr>
      </p:pic>
    </p:spTree>
    <p:extLst>
      <p:ext uri="{BB962C8B-B14F-4D97-AF65-F5344CB8AC3E}">
        <p14:creationId xmlns:p14="http://schemas.microsoft.com/office/powerpoint/2010/main" val="35133979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PPPO  </a:t>
            </a:r>
            <a:r>
              <a:rPr lang="en-US" dirty="0"/>
              <a:t>Briefing</a:t>
            </a:r>
          </a:p>
        </p:txBody>
      </p:sp>
      <p:sp>
        <p:nvSpPr>
          <p:cNvPr id="4" name="Rectangle 3"/>
          <p:cNvSpPr/>
          <p:nvPr/>
        </p:nvSpPr>
        <p:spPr>
          <a:xfrm>
            <a:off x="1071449" y="700020"/>
            <a:ext cx="7001103" cy="523220"/>
          </a:xfrm>
          <a:prstGeom prst="rect">
            <a:avLst/>
          </a:prstGeom>
          <a:noFill/>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en-US" sz="2800" b="1" u="sng" cap="all" dirty="0">
                <a:ln w="0"/>
                <a:effectLst/>
                <a:latin typeface="Arial" panose="020B0604020202020204" pitchFamily="34" charset="0"/>
                <a:cs typeface="Arial" panose="020B0604020202020204" pitchFamily="34" charset="0"/>
              </a:rPr>
              <a:t>Personally procured move (PPM)</a:t>
            </a:r>
          </a:p>
        </p:txBody>
      </p:sp>
      <p:sp>
        <p:nvSpPr>
          <p:cNvPr id="5" name="TextBox 4"/>
          <p:cNvSpPr txBox="1"/>
          <p:nvPr/>
        </p:nvSpPr>
        <p:spPr>
          <a:xfrm>
            <a:off x="98905" y="1456892"/>
            <a:ext cx="8778240" cy="3046988"/>
          </a:xfrm>
          <a:prstGeom prst="rect">
            <a:avLst/>
          </a:prstGeom>
          <a:noFill/>
        </p:spPr>
        <p:txBody>
          <a:bodyPr wrap="square">
            <a:spAutoFit/>
          </a:bodyPr>
          <a:lstStyle/>
          <a:p>
            <a:pPr>
              <a:defRPr/>
            </a:pPr>
            <a:endParaRPr lang="en-US" sz="2400" dirty="0" smtClean="0">
              <a:latin typeface="Arial" panose="020B0604020202020204" pitchFamily="34" charset="0"/>
              <a:cs typeface="Arial" panose="020B0604020202020204" pitchFamily="34" charset="0"/>
            </a:endParaRPr>
          </a:p>
          <a:p>
            <a:pPr>
              <a:defRPr/>
            </a:pPr>
            <a:endParaRPr lang="en-US"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defRPr/>
            </a:pPr>
            <a:endParaRPr lang="en-US" sz="2400" dirty="0" smtClean="0">
              <a:latin typeface="Arial" panose="020B0604020202020204" pitchFamily="34" charset="0"/>
              <a:cs typeface="Arial" panose="020B0604020202020204" pitchFamily="34" charset="0"/>
            </a:endParaRPr>
          </a:p>
          <a:p>
            <a:pPr marL="342900" indent="-342900">
              <a:buFont typeface="Arial" panose="020B0604020202020204" pitchFamily="34" charset="0"/>
              <a:buChar char="•"/>
              <a:defRPr/>
            </a:pPr>
            <a:r>
              <a:rPr lang="en-US" sz="2400" dirty="0" smtClean="0">
                <a:latin typeface="Arial" panose="020B0604020202020204" pitchFamily="34" charset="0"/>
                <a:cs typeface="Arial" panose="020B0604020202020204" pitchFamily="34" charset="0"/>
              </a:rPr>
              <a:t>PPMs </a:t>
            </a:r>
            <a:r>
              <a:rPr lang="en-US" sz="2400" dirty="0">
                <a:latin typeface="Arial" panose="020B0604020202020204" pitchFamily="34" charset="0"/>
                <a:cs typeface="Arial" panose="020B0604020202020204" pitchFamily="34" charset="0"/>
              </a:rPr>
              <a:t>for Separations and Retirements will not be processed by DFAS until </a:t>
            </a:r>
            <a:r>
              <a:rPr lang="en-US" sz="2400" u="sng" dirty="0">
                <a:solidFill>
                  <a:srgbClr val="FF0000"/>
                </a:solidFill>
                <a:latin typeface="Arial" panose="020B0604020202020204" pitchFamily="34" charset="0"/>
                <a:cs typeface="Arial" panose="020B0604020202020204" pitchFamily="34" charset="0"/>
              </a:rPr>
              <a:t>after</a:t>
            </a:r>
            <a:r>
              <a:rPr lang="en-US" sz="2400" dirty="0">
                <a:solidFill>
                  <a:srgbClr val="FF0000"/>
                </a:solidFill>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your effective date of separation or retirement.  </a:t>
            </a:r>
          </a:p>
          <a:p>
            <a:pPr marL="342900" indent="-342900">
              <a:defRPr/>
            </a:pPr>
            <a:r>
              <a:rPr lang="en-US" sz="2400" dirty="0">
                <a:latin typeface="Arial" panose="020B0604020202020204" pitchFamily="34" charset="0"/>
                <a:cs typeface="Arial" panose="020B0604020202020204" pitchFamily="34" charset="0"/>
              </a:rPr>
              <a:t>           </a:t>
            </a:r>
          </a:p>
          <a:p>
            <a:pPr>
              <a:defRPr/>
            </a:pPr>
            <a:endParaRPr lang="en-US" sz="2400" dirty="0">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12"/>
          </p:nvPr>
        </p:nvSpPr>
        <p:spPr/>
        <p:txBody>
          <a:bodyPr/>
          <a:lstStyle/>
          <a:p>
            <a:fld id="{3650DDD2-8224-FD42-89E0-975387AD3410}" type="slidenum">
              <a:rPr lang="en-US" smtClean="0"/>
              <a:t>10</a:t>
            </a:fld>
            <a:endParaRPr lang="en-US" dirty="0"/>
          </a:p>
        </p:txBody>
      </p:sp>
    </p:spTree>
    <p:extLst>
      <p:ext uri="{BB962C8B-B14F-4D97-AF65-F5344CB8AC3E}">
        <p14:creationId xmlns:p14="http://schemas.microsoft.com/office/powerpoint/2010/main" val="25197082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a:stretch>
            <a:fillRect/>
          </a:stretch>
        </p:blipFill>
        <p:spPr bwMode="auto">
          <a:xfrm>
            <a:off x="924438" y="645685"/>
            <a:ext cx="8013401" cy="5204131"/>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PPPO Briefing</a:t>
            </a:r>
            <a:endParaRPr lang="en-US" dirty="0"/>
          </a:p>
        </p:txBody>
      </p:sp>
      <p:sp>
        <p:nvSpPr>
          <p:cNvPr id="5" name="Slide Number Placeholder 4"/>
          <p:cNvSpPr>
            <a:spLocks noGrp="1"/>
          </p:cNvSpPr>
          <p:nvPr>
            <p:ph type="sldNum" sz="quarter" idx="12"/>
          </p:nvPr>
        </p:nvSpPr>
        <p:spPr/>
        <p:txBody>
          <a:bodyPr/>
          <a:lstStyle/>
          <a:p>
            <a:fld id="{3650DDD2-8224-FD42-89E0-975387AD3410}" type="slidenum">
              <a:rPr lang="en-US" smtClean="0"/>
              <a:t>11</a:t>
            </a:fld>
            <a:endParaRPr lang="en-US" dirty="0"/>
          </a:p>
        </p:txBody>
      </p:sp>
    </p:spTree>
    <p:extLst>
      <p:ext uri="{BB962C8B-B14F-4D97-AF65-F5344CB8AC3E}">
        <p14:creationId xmlns:p14="http://schemas.microsoft.com/office/powerpoint/2010/main" val="17009649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PPPO Briefing</a:t>
            </a:r>
            <a:endParaRPr lang="en-US" dirty="0">
              <a:latin typeface="Arial" panose="020B0604020202020204" pitchFamily="34" charset="0"/>
              <a:cs typeface="Arial" panose="020B0604020202020204" pitchFamily="34" charset="0"/>
            </a:endParaRPr>
          </a:p>
        </p:txBody>
      </p:sp>
      <p:sp>
        <p:nvSpPr>
          <p:cNvPr id="4" name="TextBox 3"/>
          <p:cNvSpPr txBox="1"/>
          <p:nvPr/>
        </p:nvSpPr>
        <p:spPr>
          <a:xfrm>
            <a:off x="182880" y="1458100"/>
            <a:ext cx="8778240" cy="4770537"/>
          </a:xfrm>
          <a:prstGeom prst="rect">
            <a:avLst/>
          </a:prstGeom>
          <a:noFill/>
        </p:spPr>
        <p:txBody>
          <a:bodyPr>
            <a:spAutoFit/>
          </a:bodyPr>
          <a:lstStyle/>
          <a:p>
            <a:pPr marL="342900" indent="-342900">
              <a:buFont typeface="Arial" pitchFamily="34" charset="0"/>
              <a:buChar char="•"/>
              <a:defRPr/>
            </a:pPr>
            <a:r>
              <a:rPr lang="en-US" sz="2000" dirty="0">
                <a:latin typeface="Arial" panose="020B0604020202020204" pitchFamily="34" charset="0"/>
                <a:cs typeface="Arial" panose="020B0604020202020204" pitchFamily="34" charset="0"/>
              </a:rPr>
              <a:t>Transportation to areas other than your authorized locations</a:t>
            </a:r>
          </a:p>
          <a:p>
            <a:pPr marL="342900" indent="-342900">
              <a:buFont typeface="Arial" pitchFamily="34" charset="0"/>
              <a:buChar char="•"/>
              <a:defRPr/>
            </a:pPr>
            <a:endParaRPr lang="en-US" sz="1000" dirty="0">
              <a:latin typeface="Arial" panose="020B0604020202020204" pitchFamily="34" charset="0"/>
              <a:cs typeface="Arial" panose="020B0604020202020204" pitchFamily="34" charset="0"/>
            </a:endParaRPr>
          </a:p>
          <a:p>
            <a:pPr marL="342900" indent="-342900">
              <a:buFont typeface="Arial" pitchFamily="34" charset="0"/>
              <a:buChar char="•"/>
              <a:defRPr/>
            </a:pPr>
            <a:r>
              <a:rPr lang="en-US" sz="2000" dirty="0">
                <a:latin typeface="Arial" panose="020B0604020202020204" pitchFamily="34" charset="0"/>
                <a:cs typeface="Arial" panose="020B0604020202020204" pitchFamily="34" charset="0"/>
              </a:rPr>
              <a:t>If you have more than one lot shipping from origin to destination conducted under the same order</a:t>
            </a:r>
          </a:p>
          <a:p>
            <a:pPr marL="342900" indent="-342900">
              <a:buFont typeface="Arial" pitchFamily="34" charset="0"/>
              <a:buChar char="•"/>
              <a:defRPr/>
            </a:pPr>
            <a:endParaRPr lang="en-US" sz="1000" dirty="0">
              <a:latin typeface="Arial" panose="020B0604020202020204" pitchFamily="34" charset="0"/>
              <a:cs typeface="Arial" panose="020B0604020202020204" pitchFamily="34" charset="0"/>
            </a:endParaRPr>
          </a:p>
          <a:p>
            <a:pPr marL="342900" indent="-342900">
              <a:buFont typeface="Arial" pitchFamily="34" charset="0"/>
              <a:buChar char="•"/>
              <a:defRPr/>
            </a:pPr>
            <a:r>
              <a:rPr lang="en-US" sz="2000" dirty="0">
                <a:latin typeface="Arial" panose="020B0604020202020204" pitchFamily="34" charset="0"/>
                <a:cs typeface="Arial" panose="020B0604020202020204" pitchFamily="34" charset="0"/>
              </a:rPr>
              <a:t>Overweight (all moves count toward weight allowance)</a:t>
            </a:r>
          </a:p>
          <a:p>
            <a:pPr marL="342900" indent="-342900">
              <a:buFont typeface="Arial" pitchFamily="34" charset="0"/>
              <a:buChar char="•"/>
              <a:defRPr/>
            </a:pPr>
            <a:endParaRPr lang="en-US" sz="1000" dirty="0">
              <a:latin typeface="Arial" panose="020B0604020202020204" pitchFamily="34" charset="0"/>
              <a:cs typeface="Arial" panose="020B0604020202020204" pitchFamily="34" charset="0"/>
            </a:endParaRPr>
          </a:p>
          <a:p>
            <a:pPr marL="342900" indent="-342900">
              <a:buFont typeface="Arial" pitchFamily="34" charset="0"/>
              <a:buChar char="•"/>
              <a:defRPr/>
            </a:pPr>
            <a:r>
              <a:rPr lang="en-US" sz="2000" dirty="0">
                <a:latin typeface="Arial" panose="020B0604020202020204" pitchFamily="34" charset="0"/>
                <a:cs typeface="Arial" panose="020B0604020202020204" pitchFamily="34" charset="0"/>
              </a:rPr>
              <a:t>Transportation of unauthorized items</a:t>
            </a:r>
          </a:p>
          <a:p>
            <a:pPr marL="342900" indent="-342900">
              <a:buFont typeface="Arial" pitchFamily="34" charset="0"/>
              <a:buChar char="•"/>
              <a:defRPr/>
            </a:pPr>
            <a:endParaRPr lang="en-US" sz="1000" dirty="0">
              <a:latin typeface="Arial" panose="020B0604020202020204" pitchFamily="34" charset="0"/>
              <a:cs typeface="Arial" panose="020B0604020202020204" pitchFamily="34" charset="0"/>
            </a:endParaRPr>
          </a:p>
          <a:p>
            <a:pPr marL="342900" indent="-342900">
              <a:buFont typeface="Arial" pitchFamily="34" charset="0"/>
              <a:buChar char="•"/>
              <a:defRPr/>
            </a:pPr>
            <a:r>
              <a:rPr lang="en-US" sz="2000" dirty="0">
                <a:latin typeface="Arial" panose="020B0604020202020204" pitchFamily="34" charset="0"/>
                <a:cs typeface="Arial" panose="020B0604020202020204" pitchFamily="34" charset="0"/>
              </a:rPr>
              <a:t>Any additional service requested by member (i.e. crates)</a:t>
            </a:r>
          </a:p>
          <a:p>
            <a:pPr marL="342900" indent="-342900">
              <a:buFont typeface="Arial" pitchFamily="34" charset="0"/>
              <a:buChar char="•"/>
              <a:defRPr/>
            </a:pPr>
            <a:endParaRPr lang="en-US" sz="1000" dirty="0">
              <a:latin typeface="Arial" panose="020B0604020202020204" pitchFamily="34" charset="0"/>
              <a:cs typeface="Arial" panose="020B0604020202020204" pitchFamily="34" charset="0"/>
            </a:endParaRPr>
          </a:p>
          <a:p>
            <a:pPr marL="342900" indent="-342900">
              <a:buFont typeface="Arial" pitchFamily="34" charset="0"/>
              <a:buChar char="•"/>
              <a:defRPr/>
            </a:pPr>
            <a:r>
              <a:rPr lang="en-US" sz="2000" dirty="0">
                <a:latin typeface="Arial" panose="020B0604020202020204" pitchFamily="34" charset="0"/>
                <a:cs typeface="Arial" panose="020B0604020202020204" pitchFamily="34" charset="0"/>
              </a:rPr>
              <a:t>Attempted Pick-up/Delivery</a:t>
            </a:r>
          </a:p>
          <a:p>
            <a:pPr marL="342900" indent="-342900">
              <a:buFont typeface="Arial" pitchFamily="34" charset="0"/>
              <a:buChar char="•"/>
              <a:defRPr/>
            </a:pPr>
            <a:endParaRPr lang="en-US" sz="2000" dirty="0">
              <a:latin typeface="Arial" panose="020B0604020202020204" pitchFamily="34" charset="0"/>
              <a:cs typeface="Arial" panose="020B0604020202020204" pitchFamily="34" charset="0"/>
            </a:endParaRPr>
          </a:p>
          <a:p>
            <a:pPr>
              <a:defRPr/>
            </a:pPr>
            <a:r>
              <a:rPr lang="en-US" sz="2000" b="1" dirty="0">
                <a:latin typeface="Arial" panose="020B0604020202020204" pitchFamily="34" charset="0"/>
                <a:cs typeface="Arial" panose="020B0604020202020204" pitchFamily="34" charset="0"/>
              </a:rPr>
              <a:t>Excess costs will be handled by DFAS; could take anywhere from 6 months to 2 years to settle.</a:t>
            </a:r>
            <a:r>
              <a:rPr lang="en-US" sz="2800" b="1" dirty="0">
                <a:latin typeface="Arial" panose="020B0604020202020204" pitchFamily="34" charset="0"/>
                <a:cs typeface="Arial" panose="020B0604020202020204" pitchFamily="34" charset="0"/>
              </a:rPr>
              <a:t>  </a:t>
            </a:r>
          </a:p>
          <a:p>
            <a:pPr>
              <a:defRPr/>
            </a:pPr>
            <a:endParaRPr lang="en-US" dirty="0">
              <a:latin typeface="Arial" panose="020B0604020202020204" pitchFamily="34" charset="0"/>
              <a:cs typeface="Arial" panose="020B0604020202020204" pitchFamily="34" charset="0"/>
            </a:endParaRPr>
          </a:p>
          <a:p>
            <a:pPr>
              <a:defRPr/>
            </a:pPr>
            <a:endParaRPr lang="en-US" dirty="0">
              <a:latin typeface="Arial" panose="020B0604020202020204" pitchFamily="34" charset="0"/>
              <a:cs typeface="Arial" panose="020B0604020202020204" pitchFamily="34" charset="0"/>
            </a:endParaRPr>
          </a:p>
        </p:txBody>
      </p:sp>
      <p:sp>
        <p:nvSpPr>
          <p:cNvPr id="5" name="Rectangle 4"/>
          <p:cNvSpPr/>
          <p:nvPr/>
        </p:nvSpPr>
        <p:spPr>
          <a:xfrm>
            <a:off x="1685697" y="693658"/>
            <a:ext cx="5772606" cy="523220"/>
          </a:xfrm>
          <a:prstGeom prst="rect">
            <a:avLst/>
          </a:prstGeom>
          <a:noFill/>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en-US" sz="2800" b="1" u="sng" cap="all" dirty="0">
                <a:ln w="0"/>
                <a:effectLst/>
                <a:latin typeface="Arial" panose="020B0604020202020204" pitchFamily="34" charset="0"/>
                <a:cs typeface="Arial" panose="020B0604020202020204" pitchFamily="34" charset="0"/>
              </a:rPr>
              <a:t>Excess COSTS</a:t>
            </a:r>
          </a:p>
        </p:txBody>
      </p:sp>
      <p:sp>
        <p:nvSpPr>
          <p:cNvPr id="6" name="Slide Number Placeholder 5"/>
          <p:cNvSpPr>
            <a:spLocks noGrp="1"/>
          </p:cNvSpPr>
          <p:nvPr>
            <p:ph type="sldNum" sz="quarter" idx="12"/>
          </p:nvPr>
        </p:nvSpPr>
        <p:spPr/>
        <p:txBody>
          <a:bodyPr/>
          <a:lstStyle/>
          <a:p>
            <a:fld id="{3650DDD2-8224-FD42-89E0-975387AD3410}" type="slidenum">
              <a:rPr lang="en-US" smtClean="0"/>
              <a:t>12</a:t>
            </a:fld>
            <a:endParaRPr lang="en-US" dirty="0"/>
          </a:p>
        </p:txBody>
      </p:sp>
    </p:spTree>
    <p:extLst>
      <p:ext uri="{BB962C8B-B14F-4D97-AF65-F5344CB8AC3E}">
        <p14:creationId xmlns:p14="http://schemas.microsoft.com/office/powerpoint/2010/main" val="7387143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PPPO Briefing</a:t>
            </a:r>
            <a:endParaRPr lang="en-US" dirty="0"/>
          </a:p>
        </p:txBody>
      </p:sp>
      <p:sp>
        <p:nvSpPr>
          <p:cNvPr id="3" name="Rectangle 17"/>
          <p:cNvSpPr>
            <a:spLocks noChangeArrowheads="1"/>
          </p:cNvSpPr>
          <p:nvPr/>
        </p:nvSpPr>
        <p:spPr bwMode="auto">
          <a:xfrm>
            <a:off x="182880" y="1444168"/>
            <a:ext cx="8778240" cy="4524315"/>
          </a:xfrm>
          <a:prstGeom prst="rect">
            <a:avLst/>
          </a:prstGeom>
          <a:noFill/>
          <a:ln w="9525">
            <a:noFill/>
            <a:miter lim="800000"/>
            <a:headEnd/>
            <a:tailEnd/>
          </a:ln>
        </p:spPr>
        <p:txBody>
          <a:bodyPr>
            <a:spAutoFit/>
          </a:bodyPr>
          <a:lstStyle/>
          <a:p>
            <a:r>
              <a:rPr lang="en-US" sz="2800" dirty="0">
                <a:latin typeface="Arial" panose="020B0604020202020204" pitchFamily="34" charset="0"/>
                <a:cs typeface="Arial" panose="020B0604020202020204" pitchFamily="34" charset="0"/>
              </a:rPr>
              <a:t>NO WEEKENDS OR FEDERAL HOLIDAYS</a:t>
            </a:r>
          </a:p>
          <a:p>
            <a:endParaRPr lang="en-US" sz="1000" b="1" u="sng"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smtClean="0">
                <a:latin typeface="Arial" panose="020B0604020202020204" pitchFamily="34" charset="0"/>
                <a:cs typeface="Arial" panose="020B0604020202020204" pitchFamily="34" charset="0"/>
              </a:rPr>
              <a:t>1,000 </a:t>
            </a:r>
            <a:r>
              <a:rPr lang="en-US" sz="2000" dirty="0">
                <a:latin typeface="Arial" panose="020B0604020202020204" pitchFamily="34" charset="0"/>
                <a:cs typeface="Arial" panose="020B0604020202020204" pitchFamily="34" charset="0"/>
              </a:rPr>
              <a:t>lbs per fully furnished room</a:t>
            </a:r>
          </a:p>
          <a:p>
            <a:endParaRPr lang="en-US" sz="1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  	1 - </a:t>
            </a:r>
            <a:r>
              <a:rPr lang="en-US" sz="2000" dirty="0" smtClean="0">
                <a:latin typeface="Arial" panose="020B0604020202020204" pitchFamily="34" charset="0"/>
                <a:cs typeface="Arial" panose="020B0604020202020204" pitchFamily="34" charset="0"/>
              </a:rPr>
              <a:t>4,999 </a:t>
            </a:r>
            <a:r>
              <a:rPr lang="en-US" sz="2000" dirty="0">
                <a:latin typeface="Arial" panose="020B0604020202020204" pitchFamily="34" charset="0"/>
                <a:cs typeface="Arial" panose="020B0604020202020204" pitchFamily="34" charset="0"/>
              </a:rPr>
              <a:t>lbs = 1 day</a:t>
            </a:r>
          </a:p>
          <a:p>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5,000 – 11,999 = 3 </a:t>
            </a:r>
            <a:r>
              <a:rPr lang="en-US" sz="2000" dirty="0">
                <a:latin typeface="Arial" panose="020B0604020202020204" pitchFamily="34" charset="0"/>
                <a:cs typeface="Arial" panose="020B0604020202020204" pitchFamily="34" charset="0"/>
              </a:rPr>
              <a:t>days</a:t>
            </a:r>
          </a:p>
          <a:p>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Over </a:t>
            </a:r>
            <a:r>
              <a:rPr lang="en-US" sz="2000" dirty="0">
                <a:latin typeface="Arial" panose="020B0604020202020204" pitchFamily="34" charset="0"/>
                <a:cs typeface="Arial" panose="020B0604020202020204" pitchFamily="34" charset="0"/>
              </a:rPr>
              <a:t>12,000 lbs = 4 days</a:t>
            </a:r>
          </a:p>
          <a:p>
            <a:endParaRPr lang="en-US" sz="1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Date changes must be submitted in writing to </a:t>
            </a:r>
            <a:r>
              <a:rPr lang="en-US" sz="2000" dirty="0" smtClean="0">
                <a:latin typeface="Arial" panose="020B0604020202020204" pitchFamily="34" charset="0"/>
                <a:cs typeface="Arial" panose="020B0604020202020204" pitchFamily="34" charset="0"/>
              </a:rPr>
              <a:t>Transportation </a:t>
            </a:r>
            <a:r>
              <a:rPr lang="en-US" sz="2000" dirty="0">
                <a:latin typeface="Arial" panose="020B0604020202020204" pitchFamily="34" charset="0"/>
                <a:cs typeface="Arial" panose="020B0604020202020204" pitchFamily="34" charset="0"/>
              </a:rPr>
              <a:t>office and negotiated with the </a:t>
            </a:r>
            <a:r>
              <a:rPr lang="en-US" sz="2000" dirty="0" smtClean="0">
                <a:latin typeface="Arial" panose="020B0604020202020204" pitchFamily="34" charset="0"/>
                <a:cs typeface="Arial" panose="020B0604020202020204" pitchFamily="34" charset="0"/>
              </a:rPr>
              <a:t>Transportation Service Provider (TSP).</a:t>
            </a:r>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24 hours notice for change is required.</a:t>
            </a:r>
          </a:p>
          <a:p>
            <a:pPr>
              <a:buFont typeface="Arial" pitchFamily="34" charset="0"/>
              <a:buChar char="•"/>
            </a:pPr>
            <a:endParaRPr lang="en-US" sz="1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solidFill>
                  <a:srgbClr val="FF0000"/>
                </a:solidFill>
                <a:latin typeface="Arial" panose="020B0604020202020204" pitchFamily="34" charset="0"/>
                <a:cs typeface="Arial" panose="020B0604020202020204" pitchFamily="34" charset="0"/>
              </a:rPr>
              <a:t>Dates are not 100% until TSP has accepted the shipment.  If you have turned in your documents to </a:t>
            </a:r>
            <a:r>
              <a:rPr lang="en-US" sz="2000" dirty="0" smtClean="0">
                <a:solidFill>
                  <a:srgbClr val="FF0000"/>
                </a:solidFill>
                <a:latin typeface="Arial" panose="020B0604020202020204" pitchFamily="34" charset="0"/>
                <a:cs typeface="Arial" panose="020B0604020202020204" pitchFamily="34" charset="0"/>
              </a:rPr>
              <a:t>the transportation office </a:t>
            </a:r>
            <a:r>
              <a:rPr lang="en-US" sz="2000" dirty="0">
                <a:solidFill>
                  <a:srgbClr val="FF0000"/>
                </a:solidFill>
                <a:latin typeface="Arial" panose="020B0604020202020204" pitchFamily="34" charset="0"/>
                <a:cs typeface="Arial" panose="020B0604020202020204" pitchFamily="34" charset="0"/>
              </a:rPr>
              <a:t>and have NOT been contacted by the TSP after 10 business days, contact </a:t>
            </a:r>
            <a:r>
              <a:rPr lang="en-US" sz="2000" dirty="0" smtClean="0">
                <a:solidFill>
                  <a:srgbClr val="FF0000"/>
                </a:solidFill>
                <a:latin typeface="Arial" panose="020B0604020202020204" pitchFamily="34" charset="0"/>
                <a:cs typeface="Arial" panose="020B0604020202020204" pitchFamily="34" charset="0"/>
              </a:rPr>
              <a:t>transportation office.</a:t>
            </a:r>
            <a:endParaRPr lang="en-US" sz="2000" dirty="0">
              <a:latin typeface="Arial" panose="020B0604020202020204" pitchFamily="34" charset="0"/>
              <a:cs typeface="Arial" panose="020B0604020202020204" pitchFamily="34" charset="0"/>
            </a:endParaRPr>
          </a:p>
        </p:txBody>
      </p:sp>
      <p:sp>
        <p:nvSpPr>
          <p:cNvPr id="4" name="Rectangle 3"/>
          <p:cNvSpPr/>
          <p:nvPr/>
        </p:nvSpPr>
        <p:spPr>
          <a:xfrm>
            <a:off x="1685697" y="693658"/>
            <a:ext cx="5772606" cy="523220"/>
          </a:xfrm>
          <a:prstGeom prst="rect">
            <a:avLst/>
          </a:prstGeom>
          <a:noFill/>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en-US" sz="2800" b="1" u="sng" cap="all" dirty="0">
                <a:ln w="0"/>
                <a:effectLst/>
                <a:latin typeface="Arial" panose="020B0604020202020204" pitchFamily="34" charset="0"/>
                <a:cs typeface="Arial" panose="020B0604020202020204" pitchFamily="34" charset="0"/>
              </a:rPr>
              <a:t>Pick Up Date and Changes</a:t>
            </a:r>
          </a:p>
        </p:txBody>
      </p:sp>
      <p:sp>
        <p:nvSpPr>
          <p:cNvPr id="6" name="Slide Number Placeholder 5"/>
          <p:cNvSpPr>
            <a:spLocks noGrp="1"/>
          </p:cNvSpPr>
          <p:nvPr>
            <p:ph type="sldNum" sz="quarter" idx="12"/>
          </p:nvPr>
        </p:nvSpPr>
        <p:spPr/>
        <p:txBody>
          <a:bodyPr/>
          <a:lstStyle/>
          <a:p>
            <a:fld id="{3650DDD2-8224-FD42-89E0-975387AD3410}" type="slidenum">
              <a:rPr lang="en-US" smtClean="0"/>
              <a:t>13</a:t>
            </a:fld>
            <a:endParaRPr lang="en-US" dirty="0"/>
          </a:p>
        </p:txBody>
      </p:sp>
    </p:spTree>
    <p:extLst>
      <p:ext uri="{BB962C8B-B14F-4D97-AF65-F5344CB8AC3E}">
        <p14:creationId xmlns:p14="http://schemas.microsoft.com/office/powerpoint/2010/main" val="23802471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PPPO Briefing</a:t>
            </a:r>
            <a:endParaRPr lang="en-US" dirty="0"/>
          </a:p>
        </p:txBody>
      </p:sp>
      <p:sp>
        <p:nvSpPr>
          <p:cNvPr id="3" name="Rectangle 17"/>
          <p:cNvSpPr>
            <a:spLocks noChangeArrowheads="1"/>
          </p:cNvSpPr>
          <p:nvPr/>
        </p:nvSpPr>
        <p:spPr bwMode="auto">
          <a:xfrm>
            <a:off x="182880" y="1301293"/>
            <a:ext cx="8778240" cy="6863417"/>
          </a:xfrm>
          <a:prstGeom prst="rect">
            <a:avLst/>
          </a:prstGeom>
          <a:noFill/>
          <a:ln w="9525">
            <a:noFill/>
            <a:miter lim="800000"/>
            <a:headEnd/>
            <a:tailEnd/>
          </a:ln>
        </p:spPr>
        <p:txBody>
          <a:bodyPr>
            <a:spAutoFit/>
          </a:bodyPr>
          <a:lstStyle/>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The demand for transportation movement of HHGs during the summer months or Peak Season exceeds the capabilities of Transportation Service Providers (TSPs) servicing our area.</a:t>
            </a:r>
          </a:p>
          <a:p>
            <a:pPr marL="342900" indent="-3429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Which can make our shipping dates for Household goods pickup sometimes 4-6 weeks out.</a:t>
            </a:r>
          </a:p>
          <a:p>
            <a:pPr marL="342900" indent="-3429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It is unrealistic to believe TSPs can significantly “ramp up” their operations, both from a financial standpoint and availability of skilled personnel in the transportation network for four months in the summer.</a:t>
            </a:r>
          </a:p>
          <a:p>
            <a:pPr marL="342900" indent="-3429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When a TSP cannot satisfy the timeframe, we suggest conducting a PPM, arranging for a releasing agent, or contracting with a TSP not within the network that has availability.  We provide a cost estimate for reimbursement for a PPM to ensure the service member does not exceed the projected rate from the government.</a:t>
            </a:r>
          </a:p>
          <a:p>
            <a:pPr marL="342900" indent="-3429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      </a:t>
            </a:r>
          </a:p>
          <a:p>
            <a:pPr marL="342900" indent="-3429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p:txBody>
      </p:sp>
      <p:sp>
        <p:nvSpPr>
          <p:cNvPr id="4" name="Rectangle 3"/>
          <p:cNvSpPr/>
          <p:nvPr/>
        </p:nvSpPr>
        <p:spPr>
          <a:xfrm>
            <a:off x="1685697" y="693658"/>
            <a:ext cx="5772606" cy="523220"/>
          </a:xfrm>
          <a:prstGeom prst="rect">
            <a:avLst/>
          </a:prstGeom>
          <a:noFill/>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en-US" sz="2800" b="1" u="sng" cap="all" dirty="0">
                <a:ln w="0"/>
                <a:effectLst/>
                <a:latin typeface="Arial" panose="020B0604020202020204" pitchFamily="34" charset="0"/>
                <a:cs typeface="Arial" panose="020B0604020202020204" pitchFamily="34" charset="0"/>
              </a:rPr>
              <a:t>Peak season</a:t>
            </a:r>
          </a:p>
        </p:txBody>
      </p:sp>
      <p:sp>
        <p:nvSpPr>
          <p:cNvPr id="6" name="Slide Number Placeholder 5"/>
          <p:cNvSpPr>
            <a:spLocks noGrp="1"/>
          </p:cNvSpPr>
          <p:nvPr>
            <p:ph type="sldNum" sz="quarter" idx="12"/>
          </p:nvPr>
        </p:nvSpPr>
        <p:spPr/>
        <p:txBody>
          <a:bodyPr/>
          <a:lstStyle/>
          <a:p>
            <a:fld id="{3650DDD2-8224-FD42-89E0-975387AD3410}" type="slidenum">
              <a:rPr lang="en-US" smtClean="0"/>
              <a:t>14</a:t>
            </a:fld>
            <a:endParaRPr lang="en-US" dirty="0"/>
          </a:p>
        </p:txBody>
      </p:sp>
    </p:spTree>
    <p:extLst>
      <p:ext uri="{BB962C8B-B14F-4D97-AF65-F5344CB8AC3E}">
        <p14:creationId xmlns:p14="http://schemas.microsoft.com/office/powerpoint/2010/main" val="39920844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PPPO </a:t>
            </a:r>
            <a:r>
              <a:rPr lang="en-US" dirty="0"/>
              <a:t>Retirement / Separation Briefing</a:t>
            </a:r>
          </a:p>
        </p:txBody>
      </p:sp>
      <p:sp>
        <p:nvSpPr>
          <p:cNvPr id="3" name="TextBox 2"/>
          <p:cNvSpPr txBox="1"/>
          <p:nvPr/>
        </p:nvSpPr>
        <p:spPr>
          <a:xfrm>
            <a:off x="187325" y="1457350"/>
            <a:ext cx="8737734" cy="4031873"/>
          </a:xfrm>
          <a:prstGeom prst="rect">
            <a:avLst/>
          </a:prstGeom>
          <a:noFill/>
        </p:spPr>
        <p:txBody>
          <a:bodyPr wrap="square">
            <a:spAutoFit/>
          </a:bodyPr>
          <a:lstStyle/>
          <a:p>
            <a:pPr>
              <a:defRPr/>
            </a:pPr>
            <a:r>
              <a:rPr lang="en-US" sz="1600" dirty="0">
                <a:latin typeface="Arial" panose="020B0604020202020204" pitchFamily="34" charset="0"/>
                <a:cs typeface="Arial" panose="020B0604020202020204" pitchFamily="34" charset="0"/>
              </a:rPr>
              <a:t>1) You or your releasing agent must be at pick up address between 8:00 am and 5:00 pm.</a:t>
            </a:r>
            <a:endParaRPr lang="en-US" sz="1600" dirty="0">
              <a:solidFill>
                <a:srgbClr val="FF0000"/>
              </a:solidFill>
              <a:latin typeface="Arial" panose="020B0604020202020204" pitchFamily="34" charset="0"/>
              <a:cs typeface="Arial" panose="020B0604020202020204" pitchFamily="34" charset="0"/>
            </a:endParaRPr>
          </a:p>
          <a:p>
            <a:pPr>
              <a:defRPr/>
            </a:pPr>
            <a:endParaRPr lang="en-US" sz="1600" dirty="0">
              <a:latin typeface="Arial" panose="020B0604020202020204" pitchFamily="34" charset="0"/>
              <a:cs typeface="Arial" panose="020B0604020202020204" pitchFamily="34" charset="0"/>
            </a:endParaRPr>
          </a:p>
          <a:p>
            <a:pPr>
              <a:defRPr/>
            </a:pPr>
            <a:r>
              <a:rPr lang="en-US" sz="1600" dirty="0">
                <a:latin typeface="Arial" panose="020B0604020202020204" pitchFamily="34" charset="0"/>
                <a:cs typeface="Arial" panose="020B0604020202020204" pitchFamily="34" charset="0"/>
              </a:rPr>
              <a:t>2) Disassemble outdoor equipment (i.e. playhouses, swing sets, or trampolines).</a:t>
            </a:r>
          </a:p>
          <a:p>
            <a:pPr>
              <a:defRPr/>
            </a:pPr>
            <a:endParaRPr lang="en-US" sz="1600" dirty="0">
              <a:latin typeface="Arial" panose="020B0604020202020204" pitchFamily="34" charset="0"/>
              <a:cs typeface="Arial" panose="020B0604020202020204" pitchFamily="34" charset="0"/>
            </a:endParaRPr>
          </a:p>
          <a:p>
            <a:pPr>
              <a:defRPr/>
            </a:pPr>
            <a:r>
              <a:rPr lang="en-US" sz="1600" dirty="0">
                <a:latin typeface="Arial" panose="020B0604020202020204" pitchFamily="34" charset="0"/>
                <a:cs typeface="Arial" panose="020B0604020202020204" pitchFamily="34" charset="0"/>
              </a:rPr>
              <a:t>3) Disconnect all electronics and appliances.  Empty, defrost, and clean freezers and refrigerators.</a:t>
            </a:r>
          </a:p>
          <a:p>
            <a:pPr>
              <a:defRPr/>
            </a:pPr>
            <a:endParaRPr lang="en-US" sz="1600" dirty="0">
              <a:latin typeface="Arial" panose="020B0604020202020204" pitchFamily="34" charset="0"/>
              <a:cs typeface="Arial" panose="020B0604020202020204" pitchFamily="34" charset="0"/>
            </a:endParaRPr>
          </a:p>
          <a:p>
            <a:pPr>
              <a:defRPr/>
            </a:pPr>
            <a:r>
              <a:rPr lang="en-US" sz="1600" dirty="0">
                <a:latin typeface="Arial" panose="020B0604020202020204" pitchFamily="34" charset="0"/>
                <a:cs typeface="Arial" panose="020B0604020202020204" pitchFamily="34" charset="0"/>
              </a:rPr>
              <a:t>4) Store everything that YOU are moving (i.e. PPM items or luggage you plan to take on the plane) into an area that the movers won’t be in, so it is not packed by mistake.</a:t>
            </a:r>
          </a:p>
          <a:p>
            <a:pPr>
              <a:defRPr/>
            </a:pPr>
            <a:endParaRPr lang="en-US" sz="1600" dirty="0">
              <a:latin typeface="Arial" panose="020B0604020202020204" pitchFamily="34" charset="0"/>
              <a:cs typeface="Arial" panose="020B0604020202020204" pitchFamily="34" charset="0"/>
            </a:endParaRPr>
          </a:p>
          <a:p>
            <a:pPr>
              <a:defRPr/>
            </a:pPr>
            <a:r>
              <a:rPr lang="en-US" sz="1600" dirty="0">
                <a:latin typeface="Arial" panose="020B0604020202020204" pitchFamily="34" charset="0"/>
                <a:cs typeface="Arial" panose="020B0604020202020204" pitchFamily="34" charset="0"/>
              </a:rPr>
              <a:t>5) Secure all valuables and paperwork that you do not want packed. If property is inadvertently packed the TSP will charge a retrieval fee. </a:t>
            </a:r>
          </a:p>
          <a:p>
            <a:pPr>
              <a:defRPr/>
            </a:pPr>
            <a:endParaRPr lang="en-US" sz="1600" dirty="0">
              <a:latin typeface="Arial" panose="020B0604020202020204" pitchFamily="34" charset="0"/>
              <a:cs typeface="Arial" panose="020B0604020202020204" pitchFamily="34" charset="0"/>
            </a:endParaRPr>
          </a:p>
          <a:p>
            <a:pPr>
              <a:defRPr/>
            </a:pPr>
            <a:r>
              <a:rPr lang="en-US" sz="1600" dirty="0">
                <a:latin typeface="Arial" panose="020B0604020202020204" pitchFamily="34" charset="0"/>
                <a:cs typeface="Arial" panose="020B0604020202020204" pitchFamily="34" charset="0"/>
              </a:rPr>
              <a:t>6) If you have the original boxes for your electronics, place them with the equipment for the movers to use.</a:t>
            </a:r>
          </a:p>
          <a:p>
            <a:pPr>
              <a:defRPr/>
            </a:pPr>
            <a:endParaRPr lang="en-US" sz="1600" dirty="0">
              <a:latin typeface="Arial" panose="020B0604020202020204" pitchFamily="34" charset="0"/>
              <a:cs typeface="Arial" panose="020B0604020202020204" pitchFamily="34" charset="0"/>
            </a:endParaRPr>
          </a:p>
        </p:txBody>
      </p:sp>
      <p:sp>
        <p:nvSpPr>
          <p:cNvPr id="4" name="Rectangle 3"/>
          <p:cNvSpPr/>
          <p:nvPr/>
        </p:nvSpPr>
        <p:spPr>
          <a:xfrm>
            <a:off x="1681538" y="700905"/>
            <a:ext cx="5555974" cy="523220"/>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en-US" sz="2800" b="1" u="sng" cap="all" dirty="0">
                <a:ln w="0"/>
                <a:effectLst/>
                <a:latin typeface="Arial" panose="020B0604020202020204" pitchFamily="34" charset="0"/>
                <a:cs typeface="Arial" panose="020B0604020202020204" pitchFamily="34" charset="0"/>
              </a:rPr>
              <a:t>PREPARATION</a:t>
            </a:r>
          </a:p>
        </p:txBody>
      </p:sp>
      <p:sp>
        <p:nvSpPr>
          <p:cNvPr id="6" name="Slide Number Placeholder 5"/>
          <p:cNvSpPr>
            <a:spLocks noGrp="1"/>
          </p:cNvSpPr>
          <p:nvPr>
            <p:ph type="sldNum" sz="quarter" idx="12"/>
          </p:nvPr>
        </p:nvSpPr>
        <p:spPr/>
        <p:txBody>
          <a:bodyPr/>
          <a:lstStyle/>
          <a:p>
            <a:fld id="{3650DDD2-8224-FD42-89E0-975387AD3410}" type="slidenum">
              <a:rPr lang="en-US" smtClean="0"/>
              <a:t>15</a:t>
            </a:fld>
            <a:endParaRPr lang="en-US" dirty="0"/>
          </a:p>
        </p:txBody>
      </p:sp>
    </p:spTree>
    <p:extLst>
      <p:ext uri="{BB962C8B-B14F-4D97-AF65-F5344CB8AC3E}">
        <p14:creationId xmlns:p14="http://schemas.microsoft.com/office/powerpoint/2010/main" val="33770428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PPPO Briefing</a:t>
            </a:r>
            <a:endParaRPr lang="en-US" dirty="0"/>
          </a:p>
        </p:txBody>
      </p:sp>
      <p:sp>
        <p:nvSpPr>
          <p:cNvPr id="3" name="TextBox 2"/>
          <p:cNvSpPr txBox="1"/>
          <p:nvPr/>
        </p:nvSpPr>
        <p:spPr>
          <a:xfrm>
            <a:off x="187325" y="1348800"/>
            <a:ext cx="8789250" cy="4862870"/>
          </a:xfrm>
          <a:prstGeom prst="rect">
            <a:avLst/>
          </a:prstGeom>
          <a:noFill/>
        </p:spPr>
        <p:txBody>
          <a:bodyPr wrap="square">
            <a:spAutoFit/>
          </a:bodyPr>
          <a:lstStyle/>
          <a:p>
            <a:pPr marL="228600" indent="-228600">
              <a:defRPr/>
            </a:pPr>
            <a:r>
              <a:rPr lang="en-US" sz="1600" dirty="0">
                <a:latin typeface="Arial" panose="020B0604020202020204" pitchFamily="34" charset="0"/>
                <a:cs typeface="Arial" panose="020B0604020202020204" pitchFamily="34" charset="0"/>
              </a:rPr>
              <a:t>7) You can’t ship unauthorized items such as: combustible liquids, corrosive liquids, explosives, flammables, compressed gases, aerosol cans, perishable foods, cleaning supplies, perfume, and plants. If you are unsure if an item can be shipped, please ask.</a:t>
            </a:r>
          </a:p>
          <a:p>
            <a:pPr marL="228600" indent="-228600">
              <a:defRPr/>
            </a:pPr>
            <a:endParaRPr lang="en-US" sz="1000" dirty="0">
              <a:latin typeface="Arial" panose="020B0604020202020204" pitchFamily="34" charset="0"/>
              <a:cs typeface="Arial" panose="020B0604020202020204" pitchFamily="34" charset="0"/>
            </a:endParaRPr>
          </a:p>
          <a:p>
            <a:pPr marL="228600" indent="-228600">
              <a:defRPr/>
            </a:pPr>
            <a:r>
              <a:rPr lang="en-US" sz="1600" dirty="0">
                <a:latin typeface="Arial" panose="020B0604020202020204" pitchFamily="34" charset="0"/>
                <a:cs typeface="Arial" panose="020B0604020202020204" pitchFamily="34" charset="0"/>
              </a:rPr>
              <a:t>8) Ensure your home is clean and orderly.  Any untidiness that hinders the performance of the packers could result in your move being stopped.</a:t>
            </a:r>
          </a:p>
          <a:p>
            <a:pPr marL="228600" indent="-228600">
              <a:defRPr/>
            </a:pPr>
            <a:endParaRPr lang="en-US" sz="1000" dirty="0">
              <a:latin typeface="Arial" panose="020B0604020202020204" pitchFamily="34" charset="0"/>
              <a:cs typeface="Arial" panose="020B0604020202020204" pitchFamily="34" charset="0"/>
            </a:endParaRPr>
          </a:p>
          <a:p>
            <a:pPr marL="228600" indent="-228600">
              <a:defRPr/>
            </a:pPr>
            <a:r>
              <a:rPr lang="en-US" sz="1600" dirty="0">
                <a:latin typeface="Arial" panose="020B0604020202020204" pitchFamily="34" charset="0"/>
                <a:cs typeface="Arial" panose="020B0604020202020204" pitchFamily="34" charset="0"/>
              </a:rPr>
              <a:t>9) If you have more than one shipment (i.e. HHG &amp; NTS), separate your items. Do not schedule multiple shipments for the same days.</a:t>
            </a:r>
          </a:p>
          <a:p>
            <a:pPr marL="228600" indent="-228600">
              <a:defRPr/>
            </a:pPr>
            <a:endParaRPr lang="en-US" sz="1000" dirty="0">
              <a:latin typeface="Arial" panose="020B0604020202020204" pitchFamily="34" charset="0"/>
              <a:cs typeface="Arial" panose="020B0604020202020204" pitchFamily="34" charset="0"/>
            </a:endParaRPr>
          </a:p>
          <a:p>
            <a:pPr marL="228600" indent="-228600">
              <a:defRPr/>
            </a:pPr>
            <a:r>
              <a:rPr lang="en-US" sz="1600" dirty="0">
                <a:latin typeface="Arial" panose="020B0604020202020204" pitchFamily="34" charset="0"/>
                <a:cs typeface="Arial" panose="020B0604020202020204" pitchFamily="34" charset="0"/>
              </a:rPr>
              <a:t>10) Remove property from an attic or crawl space.  Packers are not required to go into areas with unfinished floors or inadequate lighting.</a:t>
            </a:r>
          </a:p>
          <a:p>
            <a:pPr marL="228600" indent="-228600">
              <a:defRPr/>
            </a:pPr>
            <a:endParaRPr lang="en-US" sz="1000" dirty="0">
              <a:latin typeface="Arial" panose="020B0604020202020204" pitchFamily="34" charset="0"/>
              <a:cs typeface="Arial" panose="020B0604020202020204" pitchFamily="34" charset="0"/>
            </a:endParaRPr>
          </a:p>
          <a:p>
            <a:pPr marL="228600" indent="-228600">
              <a:defRPr/>
            </a:pPr>
            <a:r>
              <a:rPr lang="en-US" sz="1600" dirty="0">
                <a:latin typeface="Arial" panose="020B0604020202020204" pitchFamily="34" charset="0"/>
                <a:cs typeface="Arial" panose="020B0604020202020204" pitchFamily="34" charset="0"/>
              </a:rPr>
              <a:t>11) Ensure property is free of infestation.</a:t>
            </a:r>
          </a:p>
          <a:p>
            <a:pPr marL="228600" indent="-228600">
              <a:defRPr/>
            </a:pPr>
            <a:endParaRPr lang="en-US" sz="1000" dirty="0">
              <a:latin typeface="Arial" panose="020B0604020202020204" pitchFamily="34" charset="0"/>
              <a:cs typeface="Arial" panose="020B0604020202020204" pitchFamily="34" charset="0"/>
            </a:endParaRPr>
          </a:p>
          <a:p>
            <a:pPr marL="228600" indent="-228600">
              <a:defRPr/>
            </a:pPr>
            <a:r>
              <a:rPr lang="en-US" sz="1600" dirty="0">
                <a:latin typeface="Arial" panose="020B0604020202020204" pitchFamily="34" charset="0"/>
                <a:cs typeface="Arial" panose="020B0604020202020204" pitchFamily="34" charset="0"/>
              </a:rPr>
              <a:t>12) Small pictures can remain on walls but mounted TVs do need to be taken down.</a:t>
            </a:r>
          </a:p>
          <a:p>
            <a:pPr marL="228600" indent="-228600">
              <a:defRPr/>
            </a:pPr>
            <a:endParaRPr lang="en-US" sz="1000" dirty="0">
              <a:latin typeface="Arial" panose="020B0604020202020204" pitchFamily="34" charset="0"/>
              <a:cs typeface="Arial" panose="020B0604020202020204" pitchFamily="34" charset="0"/>
            </a:endParaRPr>
          </a:p>
          <a:p>
            <a:pPr marL="228600" indent="-228600">
              <a:defRPr/>
            </a:pPr>
            <a:r>
              <a:rPr lang="en-US" sz="1600" dirty="0">
                <a:latin typeface="Arial" panose="020B0604020202020204" pitchFamily="34" charset="0"/>
                <a:cs typeface="Arial" panose="020B0604020202020204" pitchFamily="34" charset="0"/>
              </a:rPr>
              <a:t>13) Before the packers leave do a final walk-thru to ensure that everything has been  </a:t>
            </a:r>
          </a:p>
          <a:p>
            <a:pPr marL="228600" indent="-228600">
              <a:defRPr/>
            </a:pPr>
            <a:r>
              <a:rPr lang="en-US" sz="1600" dirty="0">
                <a:latin typeface="Arial" panose="020B0604020202020204" pitchFamily="34" charset="0"/>
                <a:cs typeface="Arial" panose="020B0604020202020204" pitchFamily="34" charset="0"/>
              </a:rPr>
              <a:t>      packed and loaded onto the moving truck.</a:t>
            </a:r>
          </a:p>
          <a:p>
            <a:pPr marL="228600" indent="-228600">
              <a:defRPr/>
            </a:pPr>
            <a:endParaRPr lang="en-US" sz="1000" dirty="0">
              <a:latin typeface="Arial" panose="020B0604020202020204" pitchFamily="34" charset="0"/>
              <a:cs typeface="Arial" panose="020B0604020202020204" pitchFamily="34" charset="0"/>
            </a:endParaRPr>
          </a:p>
          <a:p>
            <a:pPr marL="228600" indent="-228600">
              <a:defRPr/>
            </a:pPr>
            <a:r>
              <a:rPr lang="en-US" sz="1600" dirty="0">
                <a:latin typeface="Arial" panose="020B0604020202020204" pitchFamily="34" charset="0"/>
                <a:cs typeface="Arial" panose="020B0604020202020204" pitchFamily="34" charset="0"/>
              </a:rPr>
              <a:t>14) </a:t>
            </a:r>
            <a:r>
              <a:rPr lang="en-US" sz="1600" dirty="0">
                <a:solidFill>
                  <a:srgbClr val="FF0000"/>
                </a:solidFill>
                <a:latin typeface="Arial" panose="020B0604020202020204" pitchFamily="34" charset="0"/>
                <a:cs typeface="Arial" panose="020B0604020202020204" pitchFamily="34" charset="0"/>
              </a:rPr>
              <a:t>If you have any concerns during your move, please </a:t>
            </a:r>
            <a:r>
              <a:rPr lang="en-US" sz="1600" dirty="0" smtClean="0">
                <a:solidFill>
                  <a:srgbClr val="FF0000"/>
                </a:solidFill>
                <a:latin typeface="Arial" panose="020B0604020202020204" pitchFamily="34" charset="0"/>
                <a:cs typeface="Arial" panose="020B0604020202020204" pitchFamily="34" charset="0"/>
              </a:rPr>
              <a:t>call the transportation office</a:t>
            </a:r>
            <a:endParaRPr lang="en-US" sz="1600" dirty="0">
              <a:solidFill>
                <a:srgbClr val="FF0000"/>
              </a:solidFill>
              <a:latin typeface="Arial" panose="020B0604020202020204" pitchFamily="34" charset="0"/>
              <a:cs typeface="Arial" panose="020B0604020202020204" pitchFamily="34" charset="0"/>
            </a:endParaRPr>
          </a:p>
          <a:p>
            <a:pPr marL="228600" indent="-228600">
              <a:defRPr/>
            </a:pPr>
            <a:r>
              <a:rPr lang="en-US" sz="1600" dirty="0">
                <a:solidFill>
                  <a:srgbClr val="FF0000"/>
                </a:solidFill>
                <a:latin typeface="Arial" panose="020B0604020202020204" pitchFamily="34" charset="0"/>
                <a:cs typeface="Arial" panose="020B0604020202020204" pitchFamily="34" charset="0"/>
              </a:rPr>
              <a:t> </a:t>
            </a:r>
            <a:endParaRPr lang="en-US" sz="1600" dirty="0">
              <a:latin typeface="Arial" panose="020B0604020202020204" pitchFamily="34" charset="0"/>
              <a:cs typeface="Arial" panose="020B0604020202020204" pitchFamily="34" charset="0"/>
            </a:endParaRPr>
          </a:p>
        </p:txBody>
      </p:sp>
      <p:sp>
        <p:nvSpPr>
          <p:cNvPr id="4" name="Rectangle 3"/>
          <p:cNvSpPr/>
          <p:nvPr/>
        </p:nvSpPr>
        <p:spPr>
          <a:xfrm>
            <a:off x="1511576" y="704850"/>
            <a:ext cx="5555974" cy="523220"/>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en-US" sz="2800" b="1" u="sng" cap="all" dirty="0">
                <a:ln w="0"/>
                <a:effectLst/>
                <a:latin typeface="Arial" panose="020B0604020202020204" pitchFamily="34" charset="0"/>
                <a:cs typeface="Arial" panose="020B0604020202020204" pitchFamily="34" charset="0"/>
              </a:rPr>
              <a:t>PREPARATION</a:t>
            </a:r>
          </a:p>
        </p:txBody>
      </p:sp>
      <p:sp>
        <p:nvSpPr>
          <p:cNvPr id="6" name="Slide Number Placeholder 5"/>
          <p:cNvSpPr>
            <a:spLocks noGrp="1"/>
          </p:cNvSpPr>
          <p:nvPr>
            <p:ph type="sldNum" sz="quarter" idx="12"/>
          </p:nvPr>
        </p:nvSpPr>
        <p:spPr/>
        <p:txBody>
          <a:bodyPr/>
          <a:lstStyle/>
          <a:p>
            <a:fld id="{3650DDD2-8224-FD42-89E0-975387AD3410}" type="slidenum">
              <a:rPr lang="en-US" smtClean="0"/>
              <a:t>16</a:t>
            </a:fld>
            <a:endParaRPr lang="en-US" dirty="0"/>
          </a:p>
        </p:txBody>
      </p:sp>
    </p:spTree>
    <p:extLst>
      <p:ext uri="{BB962C8B-B14F-4D97-AF65-F5344CB8AC3E}">
        <p14:creationId xmlns:p14="http://schemas.microsoft.com/office/powerpoint/2010/main" val="651251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PPPO </a:t>
            </a:r>
            <a:r>
              <a:rPr lang="en-US" dirty="0"/>
              <a:t>Retirement / Separation Briefing</a:t>
            </a:r>
          </a:p>
        </p:txBody>
      </p:sp>
      <p:sp>
        <p:nvSpPr>
          <p:cNvPr id="3" name="TextBox 14"/>
          <p:cNvSpPr txBox="1">
            <a:spLocks noChangeArrowheads="1"/>
          </p:cNvSpPr>
          <p:nvPr/>
        </p:nvSpPr>
        <p:spPr bwMode="auto">
          <a:xfrm>
            <a:off x="182880" y="1457583"/>
            <a:ext cx="8778240" cy="4401205"/>
          </a:xfrm>
          <a:prstGeom prst="rect">
            <a:avLst/>
          </a:prstGeom>
          <a:noFill/>
          <a:ln w="9525">
            <a:noFill/>
            <a:miter lim="800000"/>
            <a:headEnd/>
            <a:tailEnd/>
          </a:ln>
        </p:spPr>
        <p:txBody>
          <a:bodyPr wrap="square">
            <a:spAutoFit/>
          </a:bodyPr>
          <a:lstStyle/>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Motorcycles - drain fuel, keep oil at a low level, disconnect the battery, and tape the terminals.</a:t>
            </a:r>
          </a:p>
          <a:p>
            <a:pPr marL="457200" indent="-45720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Boats/Trailers </a:t>
            </a:r>
            <a:r>
              <a:rPr lang="en-US" sz="2800" dirty="0" smtClean="0">
                <a:latin typeface="Arial" panose="020B0604020202020204" pitchFamily="34" charset="0"/>
                <a:cs typeface="Arial" panose="020B0604020202020204" pitchFamily="34" charset="0"/>
              </a:rPr>
              <a:t>over 14ft </a:t>
            </a:r>
            <a:r>
              <a:rPr lang="en-US" sz="2800" dirty="0">
                <a:latin typeface="Arial" panose="020B0604020202020204" pitchFamily="34" charset="0"/>
                <a:cs typeface="Arial" panose="020B0604020202020204" pitchFamily="34" charset="0"/>
              </a:rPr>
              <a:t>- could result in excess cost due to mode of shipment (OTO).</a:t>
            </a:r>
          </a:p>
          <a:p>
            <a:pPr>
              <a:buFont typeface="Arial" pitchFamily="34" charset="0"/>
              <a:buChar char="•"/>
            </a:pPr>
            <a:endParaRPr lang="en-US" sz="2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Firearms - Must be able to provide make, model, manufacturer, serial number, and caliber. </a:t>
            </a:r>
          </a:p>
          <a:p>
            <a:endParaRPr lang="en-US" sz="2800" dirty="0">
              <a:latin typeface="Arial" panose="020B0604020202020204" pitchFamily="34" charset="0"/>
              <a:cs typeface="Arial" panose="020B0604020202020204" pitchFamily="34" charset="0"/>
            </a:endParaRPr>
          </a:p>
          <a:p>
            <a:pPr algn="ctr"/>
            <a:r>
              <a:rPr lang="en-US" sz="2800" dirty="0">
                <a:solidFill>
                  <a:srgbClr val="FF0000"/>
                </a:solidFill>
                <a:latin typeface="Arial" panose="020B0604020202020204" pitchFamily="34" charset="0"/>
                <a:cs typeface="Arial" panose="020B0604020202020204" pitchFamily="34" charset="0"/>
              </a:rPr>
              <a:t>NOTE: Ammunition cannot be shipped </a:t>
            </a:r>
          </a:p>
        </p:txBody>
      </p:sp>
      <p:sp>
        <p:nvSpPr>
          <p:cNvPr id="4" name="Rectangle 3"/>
          <p:cNvSpPr/>
          <p:nvPr/>
        </p:nvSpPr>
        <p:spPr>
          <a:xfrm>
            <a:off x="1794013" y="690602"/>
            <a:ext cx="5555974" cy="523220"/>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en-US" sz="2800" b="1" u="sng" cap="all" dirty="0">
                <a:ln w="0"/>
                <a:effectLst/>
                <a:latin typeface="Arial" panose="020B0604020202020204" pitchFamily="34" charset="0"/>
                <a:cs typeface="Arial" panose="020B0604020202020204" pitchFamily="34" charset="0"/>
              </a:rPr>
              <a:t>SPECIAL ITEMS</a:t>
            </a:r>
          </a:p>
        </p:txBody>
      </p:sp>
      <p:sp>
        <p:nvSpPr>
          <p:cNvPr id="6" name="Slide Number Placeholder 5"/>
          <p:cNvSpPr>
            <a:spLocks noGrp="1"/>
          </p:cNvSpPr>
          <p:nvPr>
            <p:ph type="sldNum" sz="quarter" idx="12"/>
          </p:nvPr>
        </p:nvSpPr>
        <p:spPr/>
        <p:txBody>
          <a:bodyPr/>
          <a:lstStyle/>
          <a:p>
            <a:fld id="{3650DDD2-8224-FD42-89E0-975387AD3410}" type="slidenum">
              <a:rPr lang="en-US" smtClean="0"/>
              <a:t>17</a:t>
            </a:fld>
            <a:endParaRPr lang="en-US" dirty="0"/>
          </a:p>
        </p:txBody>
      </p:sp>
    </p:spTree>
    <p:extLst>
      <p:ext uri="{BB962C8B-B14F-4D97-AF65-F5344CB8AC3E}">
        <p14:creationId xmlns:p14="http://schemas.microsoft.com/office/powerpoint/2010/main" val="21827576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PPPO Briefing</a:t>
            </a:r>
            <a:endParaRPr lang="en-US" dirty="0"/>
          </a:p>
        </p:txBody>
      </p:sp>
      <p:sp>
        <p:nvSpPr>
          <p:cNvPr id="5" name="Rectangle 14"/>
          <p:cNvSpPr>
            <a:spLocks noChangeArrowheads="1"/>
          </p:cNvSpPr>
          <p:nvPr/>
        </p:nvSpPr>
        <p:spPr bwMode="auto">
          <a:xfrm>
            <a:off x="182880" y="1457325"/>
            <a:ext cx="8778240" cy="2062103"/>
          </a:xfrm>
          <a:prstGeom prst="rect">
            <a:avLst/>
          </a:prstGeom>
          <a:noFill/>
          <a:ln w="9525">
            <a:noFill/>
            <a:miter lim="800000"/>
            <a:headEnd/>
            <a:tailEnd/>
          </a:ln>
        </p:spPr>
        <p:txBody>
          <a:bodyPr>
            <a:spAutoFit/>
          </a:bodyPr>
          <a:lstStyle/>
          <a:p>
            <a:r>
              <a:rPr lang="en-US" sz="3200" dirty="0"/>
              <a:t>If you have pets, they must be put away when the packers come to pack and load. If a pet is packed by mistake and boxes have to be searched, the </a:t>
            </a:r>
            <a:r>
              <a:rPr lang="en-US" sz="3200" dirty="0">
                <a:latin typeface="Arial" panose="020B0604020202020204" pitchFamily="34" charset="0"/>
                <a:cs typeface="Arial" panose="020B0604020202020204" pitchFamily="34" charset="0"/>
              </a:rPr>
              <a:t>cost</a:t>
            </a:r>
            <a:r>
              <a:rPr lang="en-US" sz="3200" dirty="0"/>
              <a:t> will be at member’s expense.</a:t>
            </a:r>
          </a:p>
        </p:txBody>
      </p:sp>
      <p:pic>
        <p:nvPicPr>
          <p:cNvPr id="6" name="Picture 26" descr="http://farm3.static.flickr.com/2489/3981746402_c1e7e6d4b0.jpg"/>
          <p:cNvPicPr>
            <a:picLocks noChangeAspect="1" noChangeArrowheads="1"/>
          </p:cNvPicPr>
          <p:nvPr/>
        </p:nvPicPr>
        <p:blipFill>
          <a:blip r:embed="rId2" cstate="print"/>
          <a:srcRect/>
          <a:stretch>
            <a:fillRect/>
          </a:stretch>
        </p:blipFill>
        <p:spPr bwMode="auto">
          <a:xfrm>
            <a:off x="3142445" y="3762931"/>
            <a:ext cx="2780518" cy="2625194"/>
          </a:xfrm>
          <a:prstGeom prst="rect">
            <a:avLst/>
          </a:prstGeom>
          <a:noFill/>
          <a:ln w="9525">
            <a:noFill/>
            <a:miter lim="800000"/>
            <a:headEnd/>
            <a:tailEnd/>
          </a:ln>
        </p:spPr>
      </p:pic>
      <p:sp>
        <p:nvSpPr>
          <p:cNvPr id="12" name="Rectangle 11"/>
          <p:cNvSpPr/>
          <p:nvPr/>
        </p:nvSpPr>
        <p:spPr>
          <a:xfrm>
            <a:off x="1794013" y="690602"/>
            <a:ext cx="5555974" cy="523220"/>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en-US" sz="2800" b="1" u="sng" cap="all" dirty="0">
                <a:ln w="0"/>
                <a:effectLst/>
                <a:latin typeface="Arial" panose="020B0604020202020204" pitchFamily="34" charset="0"/>
                <a:cs typeface="Arial" panose="020B0604020202020204" pitchFamily="34" charset="0"/>
              </a:rPr>
              <a:t>Pets</a:t>
            </a:r>
          </a:p>
        </p:txBody>
      </p:sp>
      <p:sp>
        <p:nvSpPr>
          <p:cNvPr id="4" name="Slide Number Placeholder 3"/>
          <p:cNvSpPr>
            <a:spLocks noGrp="1"/>
          </p:cNvSpPr>
          <p:nvPr>
            <p:ph type="sldNum" sz="quarter" idx="12"/>
          </p:nvPr>
        </p:nvSpPr>
        <p:spPr/>
        <p:txBody>
          <a:bodyPr/>
          <a:lstStyle/>
          <a:p>
            <a:fld id="{3650DDD2-8224-FD42-89E0-975387AD3410}" type="slidenum">
              <a:rPr lang="en-US" smtClean="0"/>
              <a:t>18</a:t>
            </a:fld>
            <a:endParaRPr lang="en-US" dirty="0"/>
          </a:p>
        </p:txBody>
      </p:sp>
    </p:spTree>
    <p:extLst>
      <p:ext uri="{BB962C8B-B14F-4D97-AF65-F5344CB8AC3E}">
        <p14:creationId xmlns:p14="http://schemas.microsoft.com/office/powerpoint/2010/main" val="4532139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PPPO Briefing</a:t>
            </a:r>
            <a:endParaRPr lang="en-US" dirty="0"/>
          </a:p>
        </p:txBody>
      </p:sp>
      <p:sp>
        <p:nvSpPr>
          <p:cNvPr id="3" name="TextBox 16"/>
          <p:cNvSpPr txBox="1">
            <a:spLocks noChangeArrowheads="1"/>
          </p:cNvSpPr>
          <p:nvPr/>
        </p:nvSpPr>
        <p:spPr bwMode="auto">
          <a:xfrm>
            <a:off x="220663" y="5279934"/>
            <a:ext cx="6684962" cy="1169551"/>
          </a:xfrm>
          <a:prstGeom prst="rect">
            <a:avLst/>
          </a:prstGeom>
          <a:noFill/>
          <a:ln w="9525">
            <a:noFill/>
            <a:miter lim="800000"/>
            <a:headEnd/>
            <a:tailEnd/>
          </a:ln>
        </p:spPr>
        <p:txBody>
          <a:bodyPr wrap="square">
            <a:spAutoFit/>
          </a:bodyPr>
          <a:lstStyle/>
          <a:p>
            <a:r>
              <a:rPr lang="en-US" sz="1400" b="1" dirty="0">
                <a:latin typeface="Arial" panose="020B0604020202020204" pitchFamily="34" charset="0"/>
                <a:cs typeface="Arial" panose="020B0604020202020204" pitchFamily="34" charset="0"/>
              </a:rPr>
              <a:t>EFFECTIVE 01 APRIL ALL </a:t>
            </a:r>
            <a:r>
              <a:rPr lang="en-US" sz="1400" b="1" dirty="0" smtClean="0">
                <a:latin typeface="Arial" panose="020B0604020202020204" pitchFamily="34" charset="0"/>
                <a:cs typeface="Arial" panose="020B0604020202020204" pitchFamily="34" charset="0"/>
              </a:rPr>
              <a:t>SPOUSE </a:t>
            </a:r>
            <a:r>
              <a:rPr lang="en-US" sz="1400" b="1" dirty="0">
                <a:latin typeface="Arial" panose="020B0604020202020204" pitchFamily="34" charset="0"/>
                <a:cs typeface="Arial" panose="020B0604020202020204" pitchFamily="34" charset="0"/>
              </a:rPr>
              <a:t>PRO-GEAR MUST BE ANNOTATED ON A </a:t>
            </a:r>
            <a:r>
              <a:rPr lang="en-US" sz="1400" b="1" dirty="0" smtClean="0">
                <a:latin typeface="Arial" panose="020B0604020202020204" pitchFamily="34" charset="0"/>
                <a:cs typeface="Arial" panose="020B0604020202020204" pitchFamily="34" charset="0"/>
              </a:rPr>
              <a:t>SPOUSE </a:t>
            </a:r>
            <a:r>
              <a:rPr lang="en-US" sz="1400" b="1" dirty="0">
                <a:latin typeface="Arial" panose="020B0604020202020204" pitchFamily="34" charset="0"/>
                <a:cs typeface="Arial" panose="020B0604020202020204" pitchFamily="34" charset="0"/>
              </a:rPr>
              <a:t>PRO-GEAR WORKSHEET AND APPROVED BY OUR GOVERNMENT OFFICALS PRIOR TO SHIPMENT OF HOUSEHOLD GOODS.  THIS FORM IS PROVIDED BY OUR OFFICE.   THIS ONLY APPLIES TO ALL ARMY, NAVY, MARINE, AND COAST GUARD MEMBERS.</a:t>
            </a:r>
          </a:p>
        </p:txBody>
      </p:sp>
      <p:sp>
        <p:nvSpPr>
          <p:cNvPr id="4" name="Rectangle 3"/>
          <p:cNvSpPr/>
          <p:nvPr/>
        </p:nvSpPr>
        <p:spPr>
          <a:xfrm>
            <a:off x="1681538" y="666030"/>
            <a:ext cx="5555974" cy="523220"/>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en-US" sz="2800" b="1" u="sng" cap="all" dirty="0">
                <a:ln w="0"/>
                <a:effectLst/>
                <a:latin typeface="Arial" panose="020B0604020202020204" pitchFamily="34" charset="0"/>
                <a:cs typeface="Arial" panose="020B0604020202020204" pitchFamily="34" charset="0"/>
              </a:rPr>
              <a:t>Pro-Gear / PBP&amp;E</a:t>
            </a:r>
          </a:p>
        </p:txBody>
      </p:sp>
      <p:sp>
        <p:nvSpPr>
          <p:cNvPr id="5" name="TextBox 18"/>
          <p:cNvSpPr txBox="1">
            <a:spLocks noChangeArrowheads="1"/>
          </p:cNvSpPr>
          <p:nvPr/>
        </p:nvSpPr>
        <p:spPr bwMode="auto">
          <a:xfrm>
            <a:off x="171450" y="1150183"/>
            <a:ext cx="8778240" cy="1384995"/>
          </a:xfrm>
          <a:prstGeom prst="rect">
            <a:avLst/>
          </a:prstGeom>
          <a:noFill/>
          <a:ln w="9525">
            <a:noFill/>
            <a:miter lim="800000"/>
            <a:headEnd/>
            <a:tailEnd/>
          </a:ln>
        </p:spPr>
        <p:txBody>
          <a:bodyPr>
            <a:spAutoFit/>
          </a:bodyPr>
          <a:lstStyle/>
          <a:p>
            <a:r>
              <a:rPr lang="en-US" sz="1400" dirty="0">
                <a:latin typeface="Arial" panose="020B0604020202020204" pitchFamily="34" charset="0"/>
                <a:cs typeface="Arial" panose="020B0604020202020204" pitchFamily="34" charset="0"/>
              </a:rPr>
              <a:t>What is considered pro-gear </a:t>
            </a:r>
            <a:r>
              <a:rPr lang="en-US" sz="1400" dirty="0" smtClean="0">
                <a:latin typeface="Arial" panose="020B0604020202020204" pitchFamily="34" charset="0"/>
                <a:cs typeface="Arial" panose="020B0604020202020204" pitchFamily="34" charset="0"/>
              </a:rPr>
              <a:t>or MILITARY UNIFORMS, </a:t>
            </a:r>
            <a:r>
              <a:rPr lang="en-US" sz="1400" dirty="0">
                <a:latin typeface="Arial" panose="020B0604020202020204" pitchFamily="34" charset="0"/>
                <a:cs typeface="Arial" panose="020B0604020202020204" pitchFamily="34" charset="0"/>
              </a:rPr>
              <a:t>PROFESSIONAL BOOKS, PAPERS, AND EQUIPMENT (PBP&amp;E)?</a:t>
            </a:r>
          </a:p>
          <a:p>
            <a:endParaRPr lang="en-US" sz="1400" dirty="0">
              <a:latin typeface="Arial" panose="020B0604020202020204" pitchFamily="34" charset="0"/>
              <a:cs typeface="Arial" panose="020B0604020202020204" pitchFamily="34" charset="0"/>
            </a:endParaRPr>
          </a:p>
          <a:p>
            <a:r>
              <a:rPr lang="en-US" sz="1400" b="1" dirty="0">
                <a:latin typeface="Arial" panose="020B0604020202020204" pitchFamily="34" charset="0"/>
                <a:cs typeface="Arial" panose="020B0604020202020204" pitchFamily="34" charset="0"/>
              </a:rPr>
              <a:t>Professional:</a:t>
            </a:r>
          </a:p>
          <a:p>
            <a:r>
              <a:rPr lang="en-US" sz="1400" dirty="0" smtClean="0">
                <a:latin typeface="Arial" panose="020B0604020202020204" pitchFamily="34" charset="0"/>
                <a:cs typeface="Arial" panose="020B0604020202020204" pitchFamily="34" charset="0"/>
              </a:rPr>
              <a:t>Military Uniforms, Reference </a:t>
            </a:r>
            <a:r>
              <a:rPr lang="en-US" sz="1400" dirty="0">
                <a:latin typeface="Arial" panose="020B0604020202020204" pitchFamily="34" charset="0"/>
                <a:cs typeface="Arial" panose="020B0604020202020204" pitchFamily="34" charset="0"/>
              </a:rPr>
              <a:t>material (books), papers, associated w/current MOS but not to exceed a 2000 </a:t>
            </a:r>
            <a:r>
              <a:rPr lang="en-US" sz="1400" dirty="0" smtClean="0">
                <a:latin typeface="Arial" panose="020B0604020202020204" pitchFamily="34" charset="0"/>
                <a:cs typeface="Arial" panose="020B0604020202020204" pitchFamily="34" charset="0"/>
              </a:rPr>
              <a:t>pounds </a:t>
            </a:r>
            <a:r>
              <a:rPr lang="en-US" sz="1400" dirty="0">
                <a:latin typeface="Arial" panose="020B0604020202020204" pitchFamily="34" charset="0"/>
                <a:cs typeface="Arial" panose="020B0604020202020204" pitchFamily="34" charset="0"/>
              </a:rPr>
              <a:t>max weight.</a:t>
            </a:r>
          </a:p>
        </p:txBody>
      </p:sp>
      <p:sp>
        <p:nvSpPr>
          <p:cNvPr id="6" name="TextBox 20"/>
          <p:cNvSpPr txBox="1">
            <a:spLocks noChangeArrowheads="1"/>
          </p:cNvSpPr>
          <p:nvPr/>
        </p:nvSpPr>
        <p:spPr bwMode="auto">
          <a:xfrm>
            <a:off x="171450" y="2523873"/>
            <a:ext cx="7007225" cy="2739211"/>
          </a:xfrm>
          <a:prstGeom prst="rect">
            <a:avLst/>
          </a:prstGeom>
          <a:noFill/>
          <a:ln w="9525">
            <a:noFill/>
            <a:miter lim="800000"/>
            <a:headEnd/>
            <a:tailEnd/>
          </a:ln>
        </p:spPr>
        <p:txBody>
          <a:bodyPr>
            <a:spAutoFit/>
          </a:bodyPr>
          <a:lstStyle/>
          <a:p>
            <a:r>
              <a:rPr lang="en-US" sz="1400" b="1" dirty="0">
                <a:latin typeface="Arial" panose="020B0604020202020204" pitchFamily="34" charset="0"/>
                <a:cs typeface="Arial" panose="020B0604020202020204" pitchFamily="34" charset="0"/>
              </a:rPr>
              <a:t>Exclusions:</a:t>
            </a:r>
          </a:p>
          <a:p>
            <a:r>
              <a:rPr lang="en-US" sz="1400" b="1" dirty="0">
                <a:latin typeface="Arial" panose="020B0604020202020204" pitchFamily="34" charset="0"/>
                <a:cs typeface="Arial" panose="020B0604020202020204" pitchFamily="34" charset="0"/>
              </a:rPr>
              <a:t>1. </a:t>
            </a:r>
            <a:r>
              <a:rPr lang="en-US" sz="1400" dirty="0">
                <a:latin typeface="Arial" panose="020B0604020202020204" pitchFamily="34" charset="0"/>
                <a:cs typeface="Arial" panose="020B0604020202020204" pitchFamily="34" charset="0"/>
              </a:rPr>
              <a:t>Commercial products for sale/resale used in conducting business</a:t>
            </a:r>
          </a:p>
          <a:p>
            <a:r>
              <a:rPr lang="en-US" sz="1400" b="1" dirty="0">
                <a:latin typeface="Arial" panose="020B0604020202020204" pitchFamily="34" charset="0"/>
                <a:cs typeface="Arial" panose="020B0604020202020204" pitchFamily="34" charset="0"/>
              </a:rPr>
              <a:t>2. </a:t>
            </a:r>
            <a:r>
              <a:rPr lang="en-US" sz="1400" dirty="0">
                <a:latin typeface="Arial" panose="020B0604020202020204" pitchFamily="34" charset="0"/>
                <a:cs typeface="Arial" panose="020B0604020202020204" pitchFamily="34" charset="0"/>
              </a:rPr>
              <a:t>Sports equipment </a:t>
            </a:r>
          </a:p>
          <a:p>
            <a:r>
              <a:rPr lang="en-US" sz="1400" b="1" dirty="0">
                <a:latin typeface="Arial" panose="020B0604020202020204" pitchFamily="34" charset="0"/>
                <a:cs typeface="Arial" panose="020B0604020202020204" pitchFamily="34" charset="0"/>
              </a:rPr>
              <a:t>3. </a:t>
            </a:r>
            <a:r>
              <a:rPr lang="en-US" sz="1400" dirty="0">
                <a:latin typeface="Arial" panose="020B0604020202020204" pitchFamily="34" charset="0"/>
                <a:cs typeface="Arial" panose="020B0604020202020204" pitchFamily="34" charset="0"/>
              </a:rPr>
              <a:t>Office furniture</a:t>
            </a:r>
            <a:r>
              <a:rPr lang="en-US" sz="1400" b="1" dirty="0">
                <a:latin typeface="Arial" panose="020B0604020202020204" pitchFamily="34" charset="0"/>
                <a:cs typeface="Arial" panose="020B0604020202020204" pitchFamily="34" charset="0"/>
              </a:rPr>
              <a:t> </a:t>
            </a:r>
          </a:p>
          <a:p>
            <a:r>
              <a:rPr lang="en-US" sz="1400" b="1" dirty="0">
                <a:latin typeface="Arial" panose="020B0604020202020204" pitchFamily="34" charset="0"/>
                <a:cs typeface="Arial" panose="020B0604020202020204" pitchFamily="34" charset="0"/>
              </a:rPr>
              <a:t>4. </a:t>
            </a:r>
            <a:r>
              <a:rPr lang="en-US" sz="1400" dirty="0">
                <a:latin typeface="Arial" panose="020B0604020202020204" pitchFamily="34" charset="0"/>
                <a:cs typeface="Arial" panose="020B0604020202020204" pitchFamily="34" charset="0"/>
              </a:rPr>
              <a:t>Household furniture</a:t>
            </a:r>
            <a:endParaRPr lang="en-US" sz="1400" b="1" dirty="0">
              <a:latin typeface="Arial" panose="020B0604020202020204" pitchFamily="34" charset="0"/>
              <a:cs typeface="Arial" panose="020B0604020202020204" pitchFamily="34" charset="0"/>
            </a:endParaRPr>
          </a:p>
          <a:p>
            <a:r>
              <a:rPr lang="en-US" sz="1400" b="1" dirty="0">
                <a:latin typeface="Arial" panose="020B0604020202020204" pitchFamily="34" charset="0"/>
                <a:cs typeface="Arial" panose="020B0604020202020204" pitchFamily="34" charset="0"/>
              </a:rPr>
              <a:t>5. </a:t>
            </a:r>
            <a:r>
              <a:rPr lang="en-US" sz="1400" dirty="0">
                <a:latin typeface="Arial" panose="020B0604020202020204" pitchFamily="34" charset="0"/>
                <a:cs typeface="Arial" panose="020B0604020202020204" pitchFamily="34" charset="0"/>
              </a:rPr>
              <a:t>Shop fixtures</a:t>
            </a:r>
            <a:r>
              <a:rPr lang="en-US" sz="1400" b="1" dirty="0">
                <a:latin typeface="Arial" panose="020B0604020202020204" pitchFamily="34" charset="0"/>
                <a:cs typeface="Arial" panose="020B0604020202020204" pitchFamily="34" charset="0"/>
              </a:rPr>
              <a:t> </a:t>
            </a:r>
          </a:p>
          <a:p>
            <a:r>
              <a:rPr lang="en-US" sz="1400" b="1" dirty="0">
                <a:latin typeface="Arial" panose="020B0604020202020204" pitchFamily="34" charset="0"/>
                <a:cs typeface="Arial" panose="020B0604020202020204" pitchFamily="34" charset="0"/>
              </a:rPr>
              <a:t>6. </a:t>
            </a:r>
            <a:r>
              <a:rPr lang="en-US" sz="1400" dirty="0">
                <a:latin typeface="Arial" panose="020B0604020202020204" pitchFamily="34" charset="0"/>
                <a:cs typeface="Arial" panose="020B0604020202020204" pitchFamily="34" charset="0"/>
              </a:rPr>
              <a:t>Furniture of any kind </a:t>
            </a:r>
          </a:p>
          <a:p>
            <a:r>
              <a:rPr lang="en-US" sz="1400" b="1" dirty="0">
                <a:latin typeface="Arial" panose="020B0604020202020204" pitchFamily="34" charset="0"/>
                <a:cs typeface="Arial" panose="020B0604020202020204" pitchFamily="34" charset="0"/>
              </a:rPr>
              <a:t>7.</a:t>
            </a:r>
            <a:r>
              <a:rPr lang="en-US" sz="1400" dirty="0">
                <a:latin typeface="Arial" panose="020B0604020202020204" pitchFamily="34" charset="0"/>
                <a:cs typeface="Arial" panose="020B0604020202020204" pitchFamily="34" charset="0"/>
              </a:rPr>
              <a:t> Plaques, awards, and memorabilia</a:t>
            </a:r>
          </a:p>
          <a:p>
            <a:r>
              <a:rPr lang="en-US" sz="1400" b="1" dirty="0">
                <a:latin typeface="Arial" panose="020B0604020202020204" pitchFamily="34" charset="0"/>
                <a:cs typeface="Arial" panose="020B0604020202020204" pitchFamily="34" charset="0"/>
              </a:rPr>
              <a:t>8. </a:t>
            </a:r>
            <a:r>
              <a:rPr lang="en-US" sz="1400" dirty="0">
                <a:latin typeface="Arial" panose="020B0604020202020204" pitchFamily="34" charset="0"/>
                <a:cs typeface="Arial" panose="020B0604020202020204" pitchFamily="34" charset="0"/>
              </a:rPr>
              <a:t>Personal computer equipment and peripheral devices</a:t>
            </a:r>
          </a:p>
          <a:p>
            <a:r>
              <a:rPr lang="en-US" sz="1400" b="1" dirty="0">
                <a:latin typeface="Arial" panose="020B0604020202020204" pitchFamily="34" charset="0"/>
                <a:cs typeface="Arial" panose="020B0604020202020204" pitchFamily="34" charset="0"/>
              </a:rPr>
              <a:t>9. </a:t>
            </a:r>
            <a:r>
              <a:rPr lang="en-US" sz="1400" dirty="0">
                <a:latin typeface="Arial" panose="020B0604020202020204" pitchFamily="34" charset="0"/>
                <a:cs typeface="Arial" panose="020B0604020202020204" pitchFamily="34" charset="0"/>
              </a:rPr>
              <a:t>Table servicing (flatware, dishes, and glassware)</a:t>
            </a:r>
            <a:endParaRPr lang="en-US" sz="1400" b="1" dirty="0">
              <a:latin typeface="Arial" panose="020B0604020202020204" pitchFamily="34" charset="0"/>
              <a:cs typeface="Arial" panose="020B0604020202020204" pitchFamily="34" charset="0"/>
            </a:endParaRPr>
          </a:p>
          <a:p>
            <a:endParaRPr lang="en-US" sz="1600" b="1" dirty="0">
              <a:latin typeface="Arial" panose="020B0604020202020204" pitchFamily="34" charset="0"/>
              <a:cs typeface="Arial" panose="020B0604020202020204" pitchFamily="34" charset="0"/>
            </a:endParaRPr>
          </a:p>
          <a:p>
            <a:r>
              <a:rPr lang="en-US" sz="1600" b="1" dirty="0">
                <a:latin typeface="Arial" panose="020B0604020202020204" pitchFamily="34" charset="0"/>
                <a:cs typeface="Arial" panose="020B0604020202020204" pitchFamily="34" charset="0"/>
              </a:rPr>
              <a:t>“M-PRO” MUST be on inventory to annotate PRO/PBP&amp;E</a:t>
            </a:r>
          </a:p>
        </p:txBody>
      </p:sp>
      <p:pic>
        <p:nvPicPr>
          <p:cNvPr id="7" name="Picture 26" descr="http://4.bp.blogspot.com/-R5D_lXNtzRs/T1VXjiXC4vI/AAAAAAAALr8/vx5K7QhBceE/s1600/TA-50.jpg"/>
          <p:cNvPicPr>
            <a:picLocks noChangeAspect="1" noChangeArrowheads="1"/>
          </p:cNvPicPr>
          <p:nvPr/>
        </p:nvPicPr>
        <p:blipFill>
          <a:blip r:embed="rId2" cstate="print"/>
          <a:srcRect/>
          <a:stretch>
            <a:fillRect/>
          </a:stretch>
        </p:blipFill>
        <p:spPr bwMode="auto">
          <a:xfrm>
            <a:off x="6644563" y="2447144"/>
            <a:ext cx="2240253" cy="1679242"/>
          </a:xfrm>
          <a:prstGeom prst="rect">
            <a:avLst/>
          </a:prstGeom>
          <a:noFill/>
          <a:ln w="9525">
            <a:noFill/>
            <a:miter lim="800000"/>
            <a:headEnd/>
            <a:tailEnd/>
          </a:ln>
        </p:spPr>
      </p:pic>
      <p:pic>
        <p:nvPicPr>
          <p:cNvPr id="8" name="Picture 28" descr="http://www.med-dept.com/images/tmfm.gif"/>
          <p:cNvPicPr>
            <a:picLocks noChangeAspect="1" noChangeArrowheads="1"/>
          </p:cNvPicPr>
          <p:nvPr/>
        </p:nvPicPr>
        <p:blipFill>
          <a:blip r:embed="rId3" cstate="print"/>
          <a:srcRect/>
          <a:stretch>
            <a:fillRect/>
          </a:stretch>
        </p:blipFill>
        <p:spPr bwMode="auto">
          <a:xfrm>
            <a:off x="7028571" y="4258064"/>
            <a:ext cx="1856245" cy="1394048"/>
          </a:xfrm>
          <a:prstGeom prst="rect">
            <a:avLst/>
          </a:prstGeom>
          <a:noFill/>
          <a:ln w="9525">
            <a:noFill/>
            <a:miter lim="800000"/>
            <a:headEnd/>
            <a:tailEnd/>
          </a:ln>
        </p:spPr>
      </p:pic>
      <p:sp>
        <p:nvSpPr>
          <p:cNvPr id="10" name="Slide Number Placeholder 9"/>
          <p:cNvSpPr>
            <a:spLocks noGrp="1"/>
          </p:cNvSpPr>
          <p:nvPr>
            <p:ph type="sldNum" sz="quarter" idx="12"/>
          </p:nvPr>
        </p:nvSpPr>
        <p:spPr/>
        <p:txBody>
          <a:bodyPr/>
          <a:lstStyle/>
          <a:p>
            <a:fld id="{3650DDD2-8224-FD42-89E0-975387AD3410}" type="slidenum">
              <a:rPr lang="en-US" smtClean="0"/>
              <a:t>19</a:t>
            </a:fld>
            <a:endParaRPr lang="en-US" dirty="0"/>
          </a:p>
        </p:txBody>
      </p:sp>
    </p:spTree>
    <p:extLst>
      <p:ext uri="{BB962C8B-B14F-4D97-AF65-F5344CB8AC3E}">
        <p14:creationId xmlns:p14="http://schemas.microsoft.com/office/powerpoint/2010/main" val="19323968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PPPO Briefing</a:t>
            </a:r>
            <a:endParaRPr lang="en-US" dirty="0"/>
          </a:p>
        </p:txBody>
      </p:sp>
      <p:sp>
        <p:nvSpPr>
          <p:cNvPr id="5" name="Rectangle 4"/>
          <p:cNvSpPr/>
          <p:nvPr/>
        </p:nvSpPr>
        <p:spPr>
          <a:xfrm>
            <a:off x="1685697" y="704820"/>
            <a:ext cx="5772606" cy="523220"/>
          </a:xfrm>
          <a:prstGeom prst="rect">
            <a:avLst/>
          </a:prstGeom>
          <a:noFill/>
          <a:effectLst/>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en-US" sz="2800" b="1" u="sng" cap="all" dirty="0">
                <a:ln w="0"/>
                <a:effectLst/>
                <a:latin typeface="Arial" panose="020B0604020202020204" pitchFamily="34" charset="0"/>
                <a:cs typeface="Arial" panose="020B0604020202020204" pitchFamily="34" charset="0"/>
              </a:rPr>
              <a:t>DPS</a:t>
            </a:r>
            <a:r>
              <a:rPr lang="en-US" sz="2800" b="1" u="sng" cap="all" dirty="0">
                <a:ln w="0"/>
                <a:effectLst>
                  <a:reflection blurRad="12700" stA="50000" endPos="50000" dist="5000" dir="5400000" sy="-100000" rotWithShape="0"/>
                </a:effectLst>
                <a:latin typeface="Arial" panose="020B0604020202020204" pitchFamily="34" charset="0"/>
                <a:cs typeface="Arial" panose="020B0604020202020204" pitchFamily="34" charset="0"/>
              </a:rPr>
              <a:t> </a:t>
            </a:r>
            <a:r>
              <a:rPr lang="en-US" sz="2800" b="1" u="sng" cap="all" dirty="0">
                <a:ln w="0"/>
                <a:effectLst/>
                <a:latin typeface="Arial" panose="020B0604020202020204" pitchFamily="34" charset="0"/>
                <a:cs typeface="Arial" panose="020B0604020202020204" pitchFamily="34" charset="0"/>
              </a:rPr>
              <a:t>Registration</a:t>
            </a:r>
          </a:p>
        </p:txBody>
      </p:sp>
      <p:sp>
        <p:nvSpPr>
          <p:cNvPr id="7" name="TextBox 6"/>
          <p:cNvSpPr txBox="1"/>
          <p:nvPr/>
        </p:nvSpPr>
        <p:spPr>
          <a:xfrm>
            <a:off x="145178" y="1434306"/>
            <a:ext cx="8853644" cy="5755422"/>
          </a:xfrm>
          <a:prstGeom prst="rect">
            <a:avLst/>
          </a:prstGeom>
          <a:noFill/>
        </p:spPr>
        <p:txBody>
          <a:bodyPr wrap="square">
            <a:spAutoFit/>
          </a:bodyPr>
          <a:lstStyle/>
          <a:p>
            <a:pPr marL="342900" indent="-342900" algn="ctr">
              <a:defRPr/>
            </a:pPr>
            <a:r>
              <a:rPr lang="en-US" sz="2800" b="1" dirty="0">
                <a:latin typeface="Arial" panose="020B0604020202020204" pitchFamily="34" charset="0"/>
                <a:cs typeface="Arial" panose="020B0604020202020204" pitchFamily="34" charset="0"/>
              </a:rPr>
              <a:t>Register for your DPS username and password immediately.</a:t>
            </a:r>
          </a:p>
          <a:p>
            <a:pPr marL="342900" indent="-342900" algn="ctr">
              <a:defRPr/>
            </a:pPr>
            <a:endParaRPr lang="en-US" sz="2800" b="1" dirty="0">
              <a:latin typeface="Arial" panose="020B0604020202020204" pitchFamily="34" charset="0"/>
              <a:cs typeface="Arial" panose="020B0604020202020204" pitchFamily="34" charset="0"/>
            </a:endParaRPr>
          </a:p>
          <a:p>
            <a:pPr marL="342900" indent="-342900" algn="ctr">
              <a:defRPr/>
            </a:pPr>
            <a:r>
              <a:rPr lang="en-US" sz="2800" b="1" dirty="0">
                <a:latin typeface="Arial" panose="020B0604020202020204" pitchFamily="34" charset="0"/>
                <a:cs typeface="Arial" panose="020B0604020202020204" pitchFamily="34" charset="0"/>
              </a:rPr>
              <a:t>Go to </a:t>
            </a:r>
            <a:r>
              <a:rPr lang="en-US" sz="2800" b="1" dirty="0" smtClean="0">
                <a:latin typeface="Arial" panose="020B0604020202020204" pitchFamily="34" charset="0"/>
                <a:cs typeface="Arial" panose="020B0604020202020204" pitchFamily="34" charset="0"/>
                <a:hlinkClick r:id="rId2"/>
              </a:rPr>
              <a:t>www.militaryonesource.mil</a:t>
            </a:r>
            <a:r>
              <a:rPr lang="en-US" sz="2800" b="1" dirty="0" smtClean="0">
                <a:latin typeface="Arial" panose="020B0604020202020204" pitchFamily="34" charset="0"/>
                <a:cs typeface="Arial" panose="020B0604020202020204" pitchFamily="34" charset="0"/>
              </a:rPr>
              <a:t>. Click </a:t>
            </a:r>
            <a:r>
              <a:rPr lang="en-US" sz="2800" b="1" dirty="0">
                <a:latin typeface="Arial" panose="020B0604020202020204" pitchFamily="34" charset="0"/>
                <a:cs typeface="Arial" panose="020B0604020202020204" pitchFamily="34" charset="0"/>
              </a:rPr>
              <a:t>on </a:t>
            </a:r>
            <a:r>
              <a:rPr lang="en-US" sz="2800" b="1" dirty="0" smtClean="0">
                <a:latin typeface="Arial" panose="020B0604020202020204" pitchFamily="34" charset="0"/>
                <a:cs typeface="Arial" panose="020B0604020202020204" pitchFamily="34" charset="0"/>
              </a:rPr>
              <a:t>Menu and select Moving and Housing. </a:t>
            </a:r>
          </a:p>
          <a:p>
            <a:pPr marL="342900" indent="-342900" algn="ctr">
              <a:defRPr/>
            </a:pPr>
            <a:r>
              <a:rPr lang="en-US" sz="2800" b="1" dirty="0" smtClean="0">
                <a:latin typeface="Arial" panose="020B0604020202020204" pitchFamily="34" charset="0"/>
                <a:cs typeface="Arial" panose="020B0604020202020204" pitchFamily="34" charset="0"/>
              </a:rPr>
              <a:t>Click Log in to DPS. </a:t>
            </a:r>
            <a:endParaRPr lang="en-US" sz="2800" b="1" dirty="0">
              <a:latin typeface="Arial" panose="020B0604020202020204" pitchFamily="34" charset="0"/>
              <a:cs typeface="Arial" panose="020B0604020202020204" pitchFamily="34" charset="0"/>
            </a:endParaRPr>
          </a:p>
          <a:p>
            <a:pPr marL="342900" indent="-342900" algn="ctr">
              <a:defRPr/>
            </a:pPr>
            <a:endParaRPr lang="en-US" sz="2800" b="1" dirty="0">
              <a:latin typeface="Arial" panose="020B0604020202020204" pitchFamily="34" charset="0"/>
              <a:cs typeface="Arial" panose="020B0604020202020204" pitchFamily="34" charset="0"/>
            </a:endParaRPr>
          </a:p>
          <a:p>
            <a:pPr marL="342900" indent="-342900" algn="ctr">
              <a:defRPr/>
            </a:pPr>
            <a:r>
              <a:rPr lang="en-US" sz="3200" b="1" dirty="0">
                <a:solidFill>
                  <a:srgbClr val="FF0000"/>
                </a:solidFill>
                <a:latin typeface="Arial" panose="020B0604020202020204" pitchFamily="34" charset="0"/>
                <a:cs typeface="Arial" panose="020B0604020202020204" pitchFamily="34" charset="0"/>
              </a:rPr>
              <a:t>DPS HELP DESK: 1-800-462-2176</a:t>
            </a:r>
          </a:p>
          <a:p>
            <a:pPr marL="342900" indent="-342900" algn="ctr">
              <a:defRPr/>
            </a:pPr>
            <a:r>
              <a:rPr lang="en-US" sz="2800" b="1" dirty="0">
                <a:latin typeface="Arial" panose="020B0604020202020204" pitchFamily="34" charset="0"/>
                <a:cs typeface="Arial" panose="020B0604020202020204" pitchFamily="34" charset="0"/>
              </a:rPr>
              <a:t>           </a:t>
            </a:r>
          </a:p>
          <a:p>
            <a:pPr algn="ctr">
              <a:defRPr/>
            </a:pPr>
            <a:r>
              <a:rPr lang="en-US" sz="2400" b="1" dirty="0">
                <a:latin typeface="Arial" panose="020B0604020202020204" pitchFamily="34" charset="0"/>
                <a:cs typeface="Arial" panose="020B0604020202020204" pitchFamily="34" charset="0"/>
              </a:rPr>
              <a:t>In the event you need to file a claim for damaged and/or lost items, you will need access to the DPS system.</a:t>
            </a:r>
          </a:p>
          <a:p>
            <a:pPr algn="ctr">
              <a:defRPr/>
            </a:pPr>
            <a:endParaRPr lang="en-US" sz="1400" b="1" dirty="0">
              <a:latin typeface="Arial" panose="020B0604020202020204" pitchFamily="34" charset="0"/>
              <a:cs typeface="Arial" panose="020B0604020202020204" pitchFamily="34" charset="0"/>
            </a:endParaRPr>
          </a:p>
          <a:p>
            <a:pPr algn="ctr">
              <a:defRPr/>
            </a:pPr>
            <a:r>
              <a:rPr lang="en-US" sz="1400" b="1" dirty="0">
                <a:latin typeface="Arial" panose="020B0604020202020204" pitchFamily="34" charset="0"/>
                <a:cs typeface="Arial" panose="020B0604020202020204" pitchFamily="34" charset="0"/>
              </a:rPr>
              <a:t> </a:t>
            </a:r>
          </a:p>
          <a:p>
            <a:pPr algn="ctr">
              <a:defRPr/>
            </a:pPr>
            <a:endParaRPr lang="en-US" b="1" dirty="0">
              <a:latin typeface="Arial" panose="020B0604020202020204" pitchFamily="34" charset="0"/>
              <a:cs typeface="Arial" panose="020B0604020202020204" pitchFamily="34" charset="0"/>
            </a:endParaRPr>
          </a:p>
          <a:p>
            <a:pPr algn="ctr">
              <a:defRPr/>
            </a:pPr>
            <a:endParaRPr lang="en-US"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3650DDD2-8224-FD42-89E0-975387AD3410}" type="slidenum">
              <a:rPr lang="en-US" smtClean="0"/>
              <a:t>2</a:t>
            </a:fld>
            <a:endParaRPr lang="en-US" dirty="0"/>
          </a:p>
        </p:txBody>
      </p:sp>
    </p:spTree>
    <p:extLst>
      <p:ext uri="{BB962C8B-B14F-4D97-AF65-F5344CB8AC3E}">
        <p14:creationId xmlns:p14="http://schemas.microsoft.com/office/powerpoint/2010/main" val="20979943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PPPO Briefing</a:t>
            </a:r>
            <a:endParaRPr lang="en-US" dirty="0"/>
          </a:p>
        </p:txBody>
      </p:sp>
      <p:sp>
        <p:nvSpPr>
          <p:cNvPr id="3" name="Rectangle 14"/>
          <p:cNvSpPr>
            <a:spLocks noChangeArrowheads="1"/>
          </p:cNvSpPr>
          <p:nvPr/>
        </p:nvSpPr>
        <p:spPr bwMode="auto">
          <a:xfrm>
            <a:off x="182880" y="1446062"/>
            <a:ext cx="8778240" cy="2862322"/>
          </a:xfrm>
          <a:prstGeom prst="rect">
            <a:avLst/>
          </a:prstGeom>
          <a:noFill/>
          <a:ln w="9525">
            <a:noFill/>
            <a:miter lim="800000"/>
            <a:headEnd/>
            <a:tailEnd/>
          </a:ln>
        </p:spPr>
        <p:txBody>
          <a:bodyPr wrap="square">
            <a:spAutoFit/>
          </a:bodyPr>
          <a:lstStyle/>
          <a:p>
            <a:pPr marL="342900" indent="-342900">
              <a:buFont typeface="Arial" pitchFamily="34" charset="0"/>
              <a:buChar char="•"/>
            </a:pPr>
            <a:r>
              <a:rPr lang="en-US" sz="2000" dirty="0">
                <a:latin typeface="Arial" panose="020B0604020202020204" pitchFamily="34" charset="0"/>
                <a:cs typeface="Arial" panose="020B0604020202020204" pitchFamily="34" charset="0"/>
              </a:rPr>
              <a:t>Ensure your inventory is accurate.  If you disagree with an item, make sure you annotate the inventory before signing.</a:t>
            </a:r>
          </a:p>
          <a:p>
            <a:pPr>
              <a:buFont typeface="Arial" pitchFamily="34" charset="0"/>
              <a:buChar char="•"/>
            </a:pPr>
            <a:endParaRPr lang="en-US" sz="2000" dirty="0">
              <a:latin typeface="Arial" panose="020B0604020202020204" pitchFamily="34" charset="0"/>
              <a:cs typeface="Arial" panose="020B0604020202020204" pitchFamily="34" charset="0"/>
            </a:endParaRPr>
          </a:p>
          <a:p>
            <a:pPr marL="342900" indent="-342900">
              <a:buFont typeface="Arial" pitchFamily="34" charset="0"/>
              <a:buChar char="•"/>
            </a:pPr>
            <a:r>
              <a:rPr lang="en-US" sz="2000" dirty="0">
                <a:latin typeface="Arial" panose="020B0604020202020204" pitchFamily="34" charset="0"/>
                <a:cs typeface="Arial" panose="020B0604020202020204" pitchFamily="34" charset="0"/>
              </a:rPr>
              <a:t>High value inventory should include make, model, and serial numbers for electronics.</a:t>
            </a:r>
          </a:p>
          <a:p>
            <a:pPr>
              <a:buFont typeface="Arial" pitchFamily="34" charset="0"/>
              <a:buChar char="•"/>
            </a:pPr>
            <a:endParaRPr lang="en-US" sz="2000" dirty="0">
              <a:latin typeface="Arial" panose="020B0604020202020204" pitchFamily="34" charset="0"/>
              <a:cs typeface="Arial" panose="020B0604020202020204" pitchFamily="34" charset="0"/>
            </a:endParaRPr>
          </a:p>
          <a:p>
            <a:pPr marL="342900" indent="-342900">
              <a:buFont typeface="Arial" pitchFamily="34" charset="0"/>
              <a:buChar char="•"/>
            </a:pPr>
            <a:r>
              <a:rPr lang="en-US" sz="2000" dirty="0">
                <a:latin typeface="Arial" panose="020B0604020202020204" pitchFamily="34" charset="0"/>
                <a:cs typeface="Arial" panose="020B0604020202020204" pitchFamily="34" charset="0"/>
              </a:rPr>
              <a:t>Pro-gear must be annotated on inventory.</a:t>
            </a:r>
          </a:p>
          <a:p>
            <a:pPr>
              <a:buFont typeface="Arial" pitchFamily="34" charset="0"/>
              <a:buChar char="•"/>
            </a:pPr>
            <a:endParaRPr lang="en-US" sz="2000" dirty="0">
              <a:latin typeface="Arial" panose="020B0604020202020204" pitchFamily="34" charset="0"/>
              <a:cs typeface="Arial" panose="020B0604020202020204" pitchFamily="34" charset="0"/>
            </a:endParaRPr>
          </a:p>
          <a:p>
            <a:pPr marL="342900" indent="-342900">
              <a:buFont typeface="Arial" pitchFamily="34" charset="0"/>
              <a:buChar char="•"/>
            </a:pPr>
            <a:r>
              <a:rPr lang="en-US" sz="2000" dirty="0">
                <a:latin typeface="Arial" panose="020B0604020202020204" pitchFamily="34" charset="0"/>
                <a:cs typeface="Arial" panose="020B0604020202020204" pitchFamily="34" charset="0"/>
              </a:rPr>
              <a:t>Keep a copy of your inventory.</a:t>
            </a:r>
          </a:p>
        </p:txBody>
      </p:sp>
      <p:sp>
        <p:nvSpPr>
          <p:cNvPr id="4" name="Rectangle 3"/>
          <p:cNvSpPr/>
          <p:nvPr/>
        </p:nvSpPr>
        <p:spPr>
          <a:xfrm>
            <a:off x="1794013" y="666030"/>
            <a:ext cx="5555974" cy="523220"/>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en-US" sz="2800" b="1" u="sng" cap="all" dirty="0">
                <a:ln w="0"/>
                <a:effectLst/>
                <a:latin typeface="Arial" panose="020B0604020202020204" pitchFamily="34" charset="0"/>
                <a:cs typeface="Arial" panose="020B0604020202020204" pitchFamily="34" charset="0"/>
              </a:rPr>
              <a:t>Inventory</a:t>
            </a:r>
          </a:p>
        </p:txBody>
      </p:sp>
      <p:sp>
        <p:nvSpPr>
          <p:cNvPr id="6" name="Slide Number Placeholder 5"/>
          <p:cNvSpPr>
            <a:spLocks noGrp="1"/>
          </p:cNvSpPr>
          <p:nvPr>
            <p:ph type="sldNum" sz="quarter" idx="12"/>
          </p:nvPr>
        </p:nvSpPr>
        <p:spPr/>
        <p:txBody>
          <a:bodyPr/>
          <a:lstStyle/>
          <a:p>
            <a:fld id="{3650DDD2-8224-FD42-89E0-975387AD3410}" type="slidenum">
              <a:rPr lang="en-US" smtClean="0"/>
              <a:t>20</a:t>
            </a:fld>
            <a:endParaRPr lang="en-US" dirty="0"/>
          </a:p>
        </p:txBody>
      </p:sp>
    </p:spTree>
    <p:extLst>
      <p:ext uri="{BB962C8B-B14F-4D97-AF65-F5344CB8AC3E}">
        <p14:creationId xmlns:p14="http://schemas.microsoft.com/office/powerpoint/2010/main" val="2119941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PPPO Briefing</a:t>
            </a:r>
            <a:endParaRPr lang="en-US" dirty="0"/>
          </a:p>
        </p:txBody>
      </p:sp>
      <p:sp>
        <p:nvSpPr>
          <p:cNvPr id="3" name="TextBox 14"/>
          <p:cNvSpPr txBox="1">
            <a:spLocks noChangeArrowheads="1"/>
          </p:cNvSpPr>
          <p:nvPr/>
        </p:nvSpPr>
        <p:spPr bwMode="auto">
          <a:xfrm>
            <a:off x="182880" y="1446062"/>
            <a:ext cx="8778240" cy="3170099"/>
          </a:xfrm>
          <a:prstGeom prst="rect">
            <a:avLst/>
          </a:prstGeom>
          <a:noFill/>
          <a:ln w="9525">
            <a:noFill/>
            <a:miter lim="800000"/>
            <a:headEnd/>
            <a:tailEnd/>
          </a:ln>
        </p:spPr>
        <p:txBody>
          <a:bodyPr>
            <a:spAutoFit/>
          </a:bodyPr>
          <a:lstStyle/>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90 days of Temporary Storage authorized, unless the property has released from NTS there is no additional storage.</a:t>
            </a:r>
          </a:p>
          <a:p>
            <a:pPr>
              <a:buFont typeface="Arial" pitchFamily="34" charset="0"/>
              <a:buChar char="•"/>
            </a:pPr>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Additional 90 days can be requested at destination transportation office.</a:t>
            </a:r>
          </a:p>
          <a:p>
            <a:pPr>
              <a:buFont typeface="Arial" pitchFamily="34" charset="0"/>
              <a:buChar char="•"/>
            </a:pPr>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If storage is converted to owner’s expense, </a:t>
            </a:r>
            <a:r>
              <a:rPr lang="en-US" sz="2000" dirty="0" smtClean="0">
                <a:latin typeface="Arial" panose="020B0604020202020204" pitchFamily="34" charset="0"/>
                <a:cs typeface="Arial" panose="020B0604020202020204" pitchFamily="34" charset="0"/>
              </a:rPr>
              <a:t>full replacement value no longer applies. </a:t>
            </a:r>
            <a:r>
              <a:rPr lang="en-US" sz="2000" dirty="0">
                <a:latin typeface="Arial" panose="020B0604020202020204" pitchFamily="34" charset="0"/>
                <a:cs typeface="Arial" panose="020B0604020202020204" pitchFamily="34" charset="0"/>
              </a:rPr>
              <a:t>Local delivery is still authorized.</a:t>
            </a:r>
          </a:p>
          <a:p>
            <a:pPr>
              <a:buFont typeface="Arial" pitchFamily="34" charset="0"/>
              <a:buChar char="•"/>
            </a:pPr>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Additional delivery is authorized within </a:t>
            </a:r>
            <a:r>
              <a:rPr lang="en-US" sz="2000" dirty="0" smtClean="0">
                <a:latin typeface="Arial" panose="020B0604020202020204" pitchFamily="34" charset="0"/>
                <a:cs typeface="Arial" panose="020B0604020202020204" pitchFamily="34" charset="0"/>
              </a:rPr>
              <a:t>50 </a:t>
            </a:r>
            <a:r>
              <a:rPr lang="en-US" sz="2000" dirty="0">
                <a:latin typeface="Arial" panose="020B0604020202020204" pitchFamily="34" charset="0"/>
                <a:cs typeface="Arial" panose="020B0604020202020204" pitchFamily="34" charset="0"/>
              </a:rPr>
              <a:t>miles of primary delivery address.</a:t>
            </a:r>
            <a:endParaRPr lang="en-US" sz="2000" u="sng" dirty="0">
              <a:latin typeface="Arial" panose="020B0604020202020204" pitchFamily="34" charset="0"/>
              <a:cs typeface="Arial" panose="020B0604020202020204" pitchFamily="34" charset="0"/>
            </a:endParaRPr>
          </a:p>
        </p:txBody>
      </p:sp>
      <p:sp>
        <p:nvSpPr>
          <p:cNvPr id="4" name="Rectangle 3"/>
          <p:cNvSpPr/>
          <p:nvPr/>
        </p:nvSpPr>
        <p:spPr>
          <a:xfrm>
            <a:off x="1794013" y="666030"/>
            <a:ext cx="5555974" cy="523220"/>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en-US" sz="2800" b="1" u="sng" cap="all" dirty="0">
                <a:ln w="0"/>
                <a:effectLst/>
                <a:latin typeface="Arial" panose="020B0604020202020204" pitchFamily="34" charset="0"/>
                <a:cs typeface="Arial" panose="020B0604020202020204" pitchFamily="34" charset="0"/>
              </a:rPr>
              <a:t>At destination</a:t>
            </a:r>
          </a:p>
        </p:txBody>
      </p:sp>
      <p:sp>
        <p:nvSpPr>
          <p:cNvPr id="6" name="Slide Number Placeholder 5"/>
          <p:cNvSpPr>
            <a:spLocks noGrp="1"/>
          </p:cNvSpPr>
          <p:nvPr>
            <p:ph type="sldNum" sz="quarter" idx="12"/>
          </p:nvPr>
        </p:nvSpPr>
        <p:spPr/>
        <p:txBody>
          <a:bodyPr/>
          <a:lstStyle/>
          <a:p>
            <a:fld id="{3650DDD2-8224-FD42-89E0-975387AD3410}" type="slidenum">
              <a:rPr lang="en-US" smtClean="0"/>
              <a:t>21</a:t>
            </a:fld>
            <a:endParaRPr lang="en-US" dirty="0"/>
          </a:p>
        </p:txBody>
      </p:sp>
    </p:spTree>
    <p:extLst>
      <p:ext uri="{BB962C8B-B14F-4D97-AF65-F5344CB8AC3E}">
        <p14:creationId xmlns:p14="http://schemas.microsoft.com/office/powerpoint/2010/main" val="9201392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PPPO  </a:t>
            </a:r>
            <a:r>
              <a:rPr lang="en-US" dirty="0"/>
              <a:t>Briefing</a:t>
            </a:r>
          </a:p>
        </p:txBody>
      </p:sp>
      <p:sp>
        <p:nvSpPr>
          <p:cNvPr id="4" name="Rectangle 14"/>
          <p:cNvSpPr>
            <a:spLocks noChangeArrowheads="1"/>
          </p:cNvSpPr>
          <p:nvPr/>
        </p:nvSpPr>
        <p:spPr bwMode="auto">
          <a:xfrm>
            <a:off x="182880" y="1457325"/>
            <a:ext cx="8778240" cy="5016758"/>
          </a:xfrm>
          <a:prstGeom prst="rect">
            <a:avLst/>
          </a:prstGeom>
          <a:noFill/>
          <a:ln w="9525">
            <a:noFill/>
            <a:miter lim="800000"/>
            <a:headEnd/>
            <a:tailEnd/>
          </a:ln>
        </p:spPr>
        <p:txBody>
          <a:bodyPr wrap="square">
            <a:spAutoFit/>
          </a:bodyPr>
          <a:lstStyle/>
          <a:p>
            <a:r>
              <a:rPr lang="en-US" sz="2400" dirty="0">
                <a:latin typeface="Arial" panose="020B0604020202020204" pitchFamily="34" charset="0"/>
                <a:cs typeface="Arial" panose="020B0604020202020204" pitchFamily="34" charset="0"/>
              </a:rPr>
              <a:t>Before you submit any paperwork to </a:t>
            </a:r>
            <a:r>
              <a:rPr lang="en-US" sz="2400" dirty="0" smtClean="0">
                <a:latin typeface="Arial" panose="020B0604020202020204" pitchFamily="34" charset="0"/>
                <a:cs typeface="Arial" panose="020B0604020202020204" pitchFamily="34" charset="0"/>
              </a:rPr>
              <a:t>PPPO</a:t>
            </a:r>
            <a:r>
              <a:rPr lang="en-US" sz="2400" dirty="0">
                <a:latin typeface="Arial" panose="020B0604020202020204" pitchFamily="34" charset="0"/>
                <a:cs typeface="Arial" panose="020B0604020202020204" pitchFamily="34" charset="0"/>
              </a:rPr>
              <a:t>: </a:t>
            </a:r>
          </a:p>
          <a:p>
            <a:endParaRPr lang="en-US" sz="2400" dirty="0">
              <a:latin typeface="Arial" panose="020B0604020202020204" pitchFamily="34" charset="0"/>
              <a:cs typeface="Arial" panose="020B0604020202020204" pitchFamily="34" charset="0"/>
            </a:endParaRPr>
          </a:p>
          <a:p>
            <a:pPr marL="800100" lvl="1" indent="-342900">
              <a:buFont typeface="+mj-lt"/>
              <a:buAutoNum type="arabicPeriod"/>
            </a:pPr>
            <a:r>
              <a:rPr lang="en-US" sz="1800" dirty="0">
                <a:latin typeface="Arial" panose="020B0604020202020204" pitchFamily="34" charset="0"/>
                <a:cs typeface="Arial" panose="020B0604020202020204" pitchFamily="34" charset="0"/>
              </a:rPr>
              <a:t>Make sure you have listed required information if shipping/storing motorcycle and/or firearms.  </a:t>
            </a:r>
          </a:p>
          <a:p>
            <a:pPr marL="800100" lvl="1" indent="-342900">
              <a:buFont typeface="+mj-lt"/>
              <a:buAutoNum type="arabicPeriod"/>
            </a:pPr>
            <a:endParaRPr lang="en-US" sz="1800" dirty="0">
              <a:latin typeface="Arial" panose="020B0604020202020204" pitchFamily="34" charset="0"/>
              <a:cs typeface="Arial" panose="020B0604020202020204" pitchFamily="34" charset="0"/>
            </a:endParaRPr>
          </a:p>
          <a:p>
            <a:pPr marL="800100" lvl="1" indent="-342900">
              <a:buFont typeface="+mj-lt"/>
              <a:buAutoNum type="arabicPeriod"/>
            </a:pPr>
            <a:r>
              <a:rPr lang="en-US" sz="1800" dirty="0">
                <a:latin typeface="Arial" panose="020B0604020202020204" pitchFamily="34" charset="0"/>
                <a:cs typeface="Arial" panose="020B0604020202020204" pitchFamily="34" charset="0"/>
              </a:rPr>
              <a:t>If you have an extra-pick address at a storage facility, don’t forget to give the complete street address, storage facility name, and unit number.</a:t>
            </a:r>
          </a:p>
          <a:p>
            <a:pPr marL="800100" lvl="1" indent="-342900">
              <a:buFont typeface="+mj-lt"/>
              <a:buAutoNum type="arabicPeriod"/>
            </a:pPr>
            <a:endParaRPr lang="en-US" sz="1800" dirty="0">
              <a:latin typeface="Arial" panose="020B0604020202020204" pitchFamily="34" charset="0"/>
              <a:cs typeface="Arial" panose="020B0604020202020204" pitchFamily="34" charset="0"/>
            </a:endParaRPr>
          </a:p>
          <a:p>
            <a:pPr marL="800100" lvl="1" indent="-342900">
              <a:buFont typeface="+mj-lt"/>
              <a:buAutoNum type="arabicPeriod"/>
            </a:pPr>
            <a:r>
              <a:rPr lang="en-US" sz="1800" dirty="0">
                <a:latin typeface="Arial" panose="020B0604020202020204" pitchFamily="34" charset="0"/>
                <a:cs typeface="Arial" panose="020B0604020202020204" pitchFamily="34" charset="0"/>
              </a:rPr>
              <a:t>If you think you may not be available during the entire pack/load days, please list a releasing agent; we need their name &amp; phone number.</a:t>
            </a:r>
          </a:p>
          <a:p>
            <a:pPr marL="800100" lvl="1" indent="-342900">
              <a:buFont typeface="+mj-lt"/>
              <a:buAutoNum type="arabicPeriod"/>
            </a:pPr>
            <a:endParaRPr lang="en-US" sz="1800" dirty="0">
              <a:latin typeface="Arial" panose="020B0604020202020204" pitchFamily="34" charset="0"/>
              <a:cs typeface="Arial" panose="020B0604020202020204" pitchFamily="34" charset="0"/>
            </a:endParaRPr>
          </a:p>
          <a:p>
            <a:pPr marL="800100" lvl="1" indent="-342900">
              <a:buFont typeface="+mj-lt"/>
              <a:buAutoNum type="arabicPeriod"/>
            </a:pPr>
            <a:r>
              <a:rPr lang="en-US" sz="1800" dirty="0">
                <a:latin typeface="Arial" panose="020B0604020202020204" pitchFamily="34" charset="0"/>
                <a:cs typeface="Arial" panose="020B0604020202020204" pitchFamily="34" charset="0"/>
              </a:rPr>
              <a:t>Review all documents before submitting to ensure correct address, phone numbers, email address, etc. have been updated.</a:t>
            </a:r>
          </a:p>
          <a:p>
            <a:pPr marL="800100" lvl="1" indent="-342900">
              <a:buFont typeface="+mj-lt"/>
              <a:buAutoNum type="arabicPeriod"/>
            </a:pPr>
            <a:endParaRPr lang="en-US" dirty="0">
              <a:latin typeface="Arial" panose="020B0604020202020204" pitchFamily="34" charset="0"/>
              <a:cs typeface="Arial" panose="020B0604020202020204" pitchFamily="34" charset="0"/>
            </a:endParaRPr>
          </a:p>
          <a:p>
            <a:pPr marL="800100" lvl="1" indent="-342900">
              <a:buFont typeface="+mj-lt"/>
              <a:buAutoNum type="arabicPeriod"/>
            </a:pPr>
            <a:r>
              <a:rPr lang="en-US" sz="1800" dirty="0">
                <a:latin typeface="Arial" panose="020B0604020202020204" pitchFamily="34" charset="0"/>
                <a:cs typeface="Arial" panose="020B0604020202020204" pitchFamily="34" charset="0"/>
              </a:rPr>
              <a:t>For all service members doing a partial PPM, you may return all your paperwork back to our office via email or fax for processing. </a:t>
            </a:r>
          </a:p>
          <a:p>
            <a:pPr>
              <a:buFont typeface="Arial" pitchFamily="34" charset="0"/>
              <a:buChar char="•"/>
            </a:pPr>
            <a:endParaRPr lang="en-US" sz="2000" b="1" dirty="0">
              <a:latin typeface="Arial" panose="020B0604020202020204" pitchFamily="34" charset="0"/>
              <a:cs typeface="Arial" panose="020B0604020202020204" pitchFamily="34" charset="0"/>
            </a:endParaRPr>
          </a:p>
        </p:txBody>
      </p:sp>
      <p:sp>
        <p:nvSpPr>
          <p:cNvPr id="5" name="Rectangle 4"/>
          <p:cNvSpPr/>
          <p:nvPr/>
        </p:nvSpPr>
        <p:spPr>
          <a:xfrm>
            <a:off x="1794013" y="666030"/>
            <a:ext cx="5555974" cy="523220"/>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2800" b="1" u="sng" dirty="0">
                <a:latin typeface="Arial" panose="020B0604020202020204" pitchFamily="34" charset="0"/>
                <a:cs typeface="Arial" panose="020B0604020202020204" pitchFamily="34" charset="0"/>
              </a:rPr>
              <a:t>REMINDERS</a:t>
            </a:r>
          </a:p>
        </p:txBody>
      </p:sp>
      <p:sp>
        <p:nvSpPr>
          <p:cNvPr id="6" name="Slide Number Placeholder 5"/>
          <p:cNvSpPr>
            <a:spLocks noGrp="1"/>
          </p:cNvSpPr>
          <p:nvPr>
            <p:ph type="sldNum" sz="quarter" idx="12"/>
          </p:nvPr>
        </p:nvSpPr>
        <p:spPr/>
        <p:txBody>
          <a:bodyPr/>
          <a:lstStyle/>
          <a:p>
            <a:fld id="{3650DDD2-8224-FD42-89E0-975387AD3410}" type="slidenum">
              <a:rPr lang="en-US" smtClean="0"/>
              <a:t>22</a:t>
            </a:fld>
            <a:endParaRPr lang="en-US" dirty="0"/>
          </a:p>
        </p:txBody>
      </p:sp>
    </p:spTree>
    <p:extLst>
      <p:ext uri="{BB962C8B-B14F-4D97-AF65-F5344CB8AC3E}">
        <p14:creationId xmlns:p14="http://schemas.microsoft.com/office/powerpoint/2010/main" val="10683988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PPPO Briefing</a:t>
            </a:r>
            <a:endParaRPr lang="en-US" dirty="0"/>
          </a:p>
        </p:txBody>
      </p:sp>
      <p:sp>
        <p:nvSpPr>
          <p:cNvPr id="3" name="Content Placeholder 2"/>
          <p:cNvSpPr>
            <a:spLocks noGrp="1"/>
          </p:cNvSpPr>
          <p:nvPr>
            <p:ph idx="1"/>
          </p:nvPr>
        </p:nvSpPr>
        <p:spPr>
          <a:xfrm>
            <a:off x="190123" y="1214012"/>
            <a:ext cx="8673220" cy="5001132"/>
          </a:xfrm>
        </p:spPr>
        <p:txBody>
          <a:bodyPr>
            <a:normAutofit/>
          </a:bodyPr>
          <a:lstStyle/>
          <a:p>
            <a:pPr marL="0" indent="0" algn="ctr">
              <a:buNone/>
            </a:pPr>
            <a:r>
              <a:rPr lang="en-US" sz="2800" b="1" dirty="0" smtClean="0"/>
              <a:t>Contact Information</a:t>
            </a:r>
          </a:p>
          <a:p>
            <a:pPr marL="0" indent="0" algn="ctr">
              <a:buNone/>
            </a:pPr>
            <a:endParaRPr lang="en-US" dirty="0" smtClean="0"/>
          </a:p>
          <a:p>
            <a:pPr marL="0" indent="0" algn="ctr">
              <a:buNone/>
            </a:pPr>
            <a:r>
              <a:rPr lang="en-US" b="1" dirty="0" smtClean="0"/>
              <a:t>Front Desk Number</a:t>
            </a:r>
            <a:r>
              <a:rPr lang="en-US" dirty="0" smtClean="0"/>
              <a:t>: 301-677-9639</a:t>
            </a:r>
          </a:p>
          <a:p>
            <a:pPr marL="0" indent="0" algn="ctr">
              <a:buNone/>
            </a:pPr>
            <a:endParaRPr lang="en-US" dirty="0"/>
          </a:p>
          <a:p>
            <a:pPr marL="0" indent="0" algn="ctr">
              <a:buNone/>
            </a:pPr>
            <a:r>
              <a:rPr lang="en-US" b="1" dirty="0" smtClean="0"/>
              <a:t>       Email address</a:t>
            </a:r>
            <a:r>
              <a:rPr lang="en-US" dirty="0" smtClean="0"/>
              <a:t>: </a:t>
            </a:r>
            <a:r>
              <a:rPr lang="en-US" dirty="0" smtClean="0">
                <a:hlinkClick r:id="rId2"/>
              </a:rPr>
              <a:t>usarmy.meade.406-afsb-lrc.mbx.personal-property-group-box@army.mil</a:t>
            </a:r>
            <a:endParaRPr lang="en-US" dirty="0" smtClean="0"/>
          </a:p>
          <a:p>
            <a:pPr marL="0" indent="0" algn="ctr">
              <a:buNone/>
            </a:pPr>
            <a:endParaRPr lang="en-US" dirty="0"/>
          </a:p>
          <a:p>
            <a:pPr marL="0" indent="0" algn="ctr">
              <a:buNone/>
            </a:pPr>
            <a:r>
              <a:rPr lang="en-US" b="1" dirty="0" smtClean="0"/>
              <a:t>JPPSOMA- Fort Belvoir</a:t>
            </a:r>
            <a:r>
              <a:rPr lang="en-US" dirty="0" smtClean="0"/>
              <a:t>: 1-800-521-9959</a:t>
            </a:r>
          </a:p>
        </p:txBody>
      </p:sp>
      <p:sp>
        <p:nvSpPr>
          <p:cNvPr id="4" name="Slide Number Placeholder 3"/>
          <p:cNvSpPr>
            <a:spLocks noGrp="1"/>
          </p:cNvSpPr>
          <p:nvPr>
            <p:ph type="sldNum" sz="quarter" idx="12"/>
          </p:nvPr>
        </p:nvSpPr>
        <p:spPr/>
        <p:txBody>
          <a:bodyPr/>
          <a:lstStyle/>
          <a:p>
            <a:fld id="{3650DDD2-8224-FD42-89E0-975387AD3410}" type="slidenum">
              <a:rPr lang="en-US" smtClean="0"/>
              <a:t>23</a:t>
            </a:fld>
            <a:endParaRPr lang="en-US" dirty="0"/>
          </a:p>
        </p:txBody>
      </p:sp>
    </p:spTree>
    <p:extLst>
      <p:ext uri="{BB962C8B-B14F-4D97-AF65-F5344CB8AC3E}">
        <p14:creationId xmlns:p14="http://schemas.microsoft.com/office/powerpoint/2010/main" val="38537785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31"/>
          <p:cNvGrpSpPr>
            <a:grpSpLocks/>
          </p:cNvGrpSpPr>
          <p:nvPr/>
        </p:nvGrpSpPr>
        <p:grpSpPr bwMode="auto">
          <a:xfrm>
            <a:off x="234461" y="5310074"/>
            <a:ext cx="7080738" cy="1175483"/>
            <a:chOff x="48" y="3350"/>
            <a:chExt cx="5664" cy="876"/>
          </a:xfrm>
        </p:grpSpPr>
        <p:pic>
          <p:nvPicPr>
            <p:cNvPr id="6" name="Picture 28" descr="Navy Seal"/>
            <p:cNvPicPr>
              <a:picLocks noChangeAspect="1" noChangeArrowheads="1"/>
            </p:cNvPicPr>
            <p:nvPr/>
          </p:nvPicPr>
          <p:blipFill>
            <a:blip r:embed="rId2" cstate="print"/>
            <a:srcRect/>
            <a:stretch>
              <a:fillRect/>
            </a:stretch>
          </p:blipFill>
          <p:spPr bwMode="auto">
            <a:xfrm>
              <a:off x="1872" y="3362"/>
              <a:ext cx="1056" cy="864"/>
            </a:xfrm>
            <a:prstGeom prst="rect">
              <a:avLst/>
            </a:prstGeom>
            <a:noFill/>
            <a:ln w="9525">
              <a:noFill/>
              <a:miter lim="800000"/>
              <a:headEnd/>
              <a:tailEnd/>
            </a:ln>
          </p:spPr>
        </p:pic>
        <p:pic>
          <p:nvPicPr>
            <p:cNvPr id="7" name="Picture 24" descr="coast_guard_seal"/>
            <p:cNvPicPr>
              <a:picLocks noChangeAspect="1" noChangeArrowheads="1"/>
            </p:cNvPicPr>
            <p:nvPr/>
          </p:nvPicPr>
          <p:blipFill>
            <a:blip r:embed="rId3" cstate="print"/>
            <a:srcRect/>
            <a:stretch>
              <a:fillRect/>
            </a:stretch>
          </p:blipFill>
          <p:spPr bwMode="auto">
            <a:xfrm>
              <a:off x="3888" y="3360"/>
              <a:ext cx="891" cy="864"/>
            </a:xfrm>
            <a:prstGeom prst="rect">
              <a:avLst/>
            </a:prstGeom>
            <a:noFill/>
            <a:ln w="9525">
              <a:noFill/>
              <a:miter lim="800000"/>
              <a:headEnd/>
              <a:tailEnd/>
            </a:ln>
          </p:spPr>
        </p:pic>
        <p:pic>
          <p:nvPicPr>
            <p:cNvPr id="8" name="Picture 25" descr="DoD Seal"/>
            <p:cNvPicPr>
              <a:picLocks noChangeAspect="1" noChangeArrowheads="1"/>
            </p:cNvPicPr>
            <p:nvPr/>
          </p:nvPicPr>
          <p:blipFill>
            <a:blip r:embed="rId4" cstate="print"/>
            <a:srcRect/>
            <a:stretch>
              <a:fillRect/>
            </a:stretch>
          </p:blipFill>
          <p:spPr bwMode="auto">
            <a:xfrm>
              <a:off x="48" y="3350"/>
              <a:ext cx="958" cy="874"/>
            </a:xfrm>
            <a:prstGeom prst="rect">
              <a:avLst/>
            </a:prstGeom>
            <a:noFill/>
            <a:ln w="9525">
              <a:noFill/>
              <a:miter lim="800000"/>
              <a:headEnd/>
              <a:tailEnd/>
            </a:ln>
          </p:spPr>
        </p:pic>
        <p:pic>
          <p:nvPicPr>
            <p:cNvPr id="9" name="Picture 26" descr="Marine Corp Seal"/>
            <p:cNvPicPr>
              <a:picLocks noChangeAspect="1" noChangeArrowheads="1"/>
            </p:cNvPicPr>
            <p:nvPr/>
          </p:nvPicPr>
          <p:blipFill>
            <a:blip r:embed="rId5" cstate="print"/>
            <a:srcRect/>
            <a:stretch>
              <a:fillRect/>
            </a:stretch>
          </p:blipFill>
          <p:spPr bwMode="auto">
            <a:xfrm>
              <a:off x="2880" y="3362"/>
              <a:ext cx="1008" cy="858"/>
            </a:xfrm>
            <a:prstGeom prst="rect">
              <a:avLst/>
            </a:prstGeom>
            <a:noFill/>
            <a:ln w="9525">
              <a:noFill/>
              <a:miter lim="800000"/>
              <a:headEnd/>
              <a:tailEnd/>
            </a:ln>
          </p:spPr>
        </p:pic>
        <p:pic>
          <p:nvPicPr>
            <p:cNvPr id="10" name="Picture 27" descr="US Army Emblem"/>
            <p:cNvPicPr>
              <a:picLocks noChangeAspect="1" noChangeArrowheads="1"/>
            </p:cNvPicPr>
            <p:nvPr/>
          </p:nvPicPr>
          <p:blipFill>
            <a:blip r:embed="rId6" cstate="print"/>
            <a:srcRect/>
            <a:stretch>
              <a:fillRect/>
            </a:stretch>
          </p:blipFill>
          <p:spPr bwMode="auto">
            <a:xfrm>
              <a:off x="1008" y="3356"/>
              <a:ext cx="912" cy="868"/>
            </a:xfrm>
            <a:prstGeom prst="rect">
              <a:avLst/>
            </a:prstGeom>
            <a:noFill/>
            <a:ln w="9525">
              <a:noFill/>
              <a:miter lim="800000"/>
              <a:headEnd/>
              <a:tailEnd/>
            </a:ln>
          </p:spPr>
        </p:pic>
        <p:pic>
          <p:nvPicPr>
            <p:cNvPr id="11" name="Picture 29" descr="USAF Official Emblem2"/>
            <p:cNvPicPr>
              <a:picLocks noChangeAspect="1" noChangeArrowheads="1"/>
            </p:cNvPicPr>
            <p:nvPr/>
          </p:nvPicPr>
          <p:blipFill>
            <a:blip r:embed="rId7" cstate="print"/>
            <a:srcRect/>
            <a:stretch>
              <a:fillRect/>
            </a:stretch>
          </p:blipFill>
          <p:spPr bwMode="auto">
            <a:xfrm>
              <a:off x="4767" y="3368"/>
              <a:ext cx="945" cy="856"/>
            </a:xfrm>
            <a:prstGeom prst="rect">
              <a:avLst/>
            </a:prstGeom>
            <a:noFill/>
            <a:ln w="9525">
              <a:noFill/>
              <a:miter lim="800000"/>
              <a:headEnd/>
              <a:tailEnd/>
            </a:ln>
          </p:spPr>
        </p:pic>
      </p:grpSp>
      <p:sp>
        <p:nvSpPr>
          <p:cNvPr id="2" name="Title 1"/>
          <p:cNvSpPr>
            <a:spLocks noGrp="1"/>
          </p:cNvSpPr>
          <p:nvPr>
            <p:ph type="title"/>
          </p:nvPr>
        </p:nvSpPr>
        <p:spPr/>
        <p:txBody>
          <a:bodyPr/>
          <a:lstStyle/>
          <a:p>
            <a:r>
              <a:rPr lang="en-US" dirty="0" smtClean="0"/>
              <a:t>PPPO </a:t>
            </a:r>
            <a:r>
              <a:rPr lang="en-US" dirty="0"/>
              <a:t>Briefing</a:t>
            </a:r>
          </a:p>
        </p:txBody>
      </p:sp>
      <p:sp>
        <p:nvSpPr>
          <p:cNvPr id="4" name="Text Box 10"/>
          <p:cNvSpPr txBox="1">
            <a:spLocks noChangeArrowheads="1"/>
          </p:cNvSpPr>
          <p:nvPr/>
        </p:nvSpPr>
        <p:spPr bwMode="auto">
          <a:xfrm>
            <a:off x="1108075" y="609144"/>
            <a:ext cx="7086600" cy="4893647"/>
          </a:xfrm>
          <a:prstGeom prst="rect">
            <a:avLst/>
          </a:prstGeom>
          <a:noFill/>
          <a:ln w="9525">
            <a:noFill/>
            <a:miter lim="800000"/>
            <a:headEnd/>
            <a:tailEnd/>
          </a:ln>
          <a:effectLst/>
        </p:spPr>
        <p:txBody>
          <a:bodyPr>
            <a:spAutoFit/>
          </a:bodyPr>
          <a:lstStyle/>
          <a:p>
            <a:pPr algn="ctr">
              <a:spcBef>
                <a:spcPct val="50000"/>
              </a:spcBef>
              <a:defRPr/>
            </a:pPr>
            <a:r>
              <a:rPr lang="en-US" sz="6000" b="1" dirty="0">
                <a:solidFill>
                  <a:srgbClr val="C00000"/>
                </a:solidFill>
                <a:effectLst>
                  <a:outerShdw blurRad="38100" dist="38100" dir="2700000" algn="tl">
                    <a:srgbClr val="C0C0C0"/>
                  </a:outerShdw>
                </a:effectLst>
                <a:latin typeface="Arial" panose="020B0604020202020204" pitchFamily="34" charset="0"/>
                <a:ea typeface="ＭＳ Ｐゴシック" pitchFamily="34" charset="-128"/>
                <a:cs typeface="Arial" panose="020B0604020202020204" pitchFamily="34" charset="0"/>
              </a:rPr>
              <a:t>ARE THERE ANY QUESTIONS?</a:t>
            </a:r>
          </a:p>
          <a:p>
            <a:pPr algn="ctr">
              <a:spcBef>
                <a:spcPct val="50000"/>
              </a:spcBef>
              <a:defRPr/>
            </a:pPr>
            <a:r>
              <a:rPr lang="en-US" sz="2400" b="1" dirty="0">
                <a:solidFill>
                  <a:srgbClr val="3636E0"/>
                </a:solidFill>
                <a:effectLst>
                  <a:outerShdw blurRad="38100" dist="38100" dir="2700000" algn="tl">
                    <a:srgbClr val="C0C0C0"/>
                  </a:outerShdw>
                </a:effectLst>
                <a:latin typeface="Arial" panose="020B0604020202020204" pitchFamily="34" charset="0"/>
                <a:ea typeface="ＭＳ Ｐゴシック" pitchFamily="34" charset="-128"/>
                <a:cs typeface="Arial" panose="020B0604020202020204" pitchFamily="34" charset="0"/>
              </a:rPr>
              <a:t>Reminder: You MUST </a:t>
            </a:r>
            <a:r>
              <a:rPr lang="en-US" sz="2400" b="1" dirty="0" smtClean="0">
                <a:solidFill>
                  <a:srgbClr val="3636E0"/>
                </a:solidFill>
                <a:effectLst>
                  <a:outerShdw blurRad="38100" dist="38100" dir="2700000" algn="tl">
                    <a:srgbClr val="C0C0C0"/>
                  </a:outerShdw>
                </a:effectLst>
                <a:latin typeface="Arial" panose="020B0604020202020204" pitchFamily="34" charset="0"/>
                <a:ea typeface="ＭＳ Ｐゴシック" pitchFamily="34" charset="-128"/>
                <a:cs typeface="Arial" panose="020B0604020202020204" pitchFamily="34" charset="0"/>
              </a:rPr>
              <a:t>submit below documents to the transportation office. You can email or bring the documents into the office.</a:t>
            </a:r>
            <a:endParaRPr lang="en-US" sz="2400" b="1" dirty="0">
              <a:solidFill>
                <a:srgbClr val="3636E0"/>
              </a:solidFill>
              <a:effectLst>
                <a:outerShdw blurRad="38100" dist="38100" dir="2700000" algn="tl">
                  <a:srgbClr val="C0C0C0"/>
                </a:outerShdw>
              </a:effectLst>
              <a:latin typeface="Arial" panose="020B0604020202020204" pitchFamily="34" charset="0"/>
              <a:ea typeface="ＭＳ Ｐゴシック" pitchFamily="34" charset="-128"/>
              <a:cs typeface="Arial" panose="020B0604020202020204" pitchFamily="34" charset="0"/>
            </a:endParaRPr>
          </a:p>
          <a:p>
            <a:pPr marL="457200" indent="-457200" algn="ctr">
              <a:spcBef>
                <a:spcPct val="50000"/>
              </a:spcBef>
              <a:buFont typeface="Arial" panose="020B0604020202020204" pitchFamily="34" charset="0"/>
              <a:buChar char="•"/>
              <a:defRPr/>
            </a:pPr>
            <a:r>
              <a:rPr lang="en-US" sz="2400" b="1" dirty="0" smtClean="0">
                <a:solidFill>
                  <a:srgbClr val="3636E0"/>
                </a:solidFill>
                <a:effectLst>
                  <a:outerShdw blurRad="38100" dist="38100" dir="2700000" algn="tl">
                    <a:srgbClr val="C0C0C0"/>
                  </a:outerShdw>
                </a:effectLst>
                <a:latin typeface="Arial" panose="020B0604020202020204" pitchFamily="34" charset="0"/>
                <a:ea typeface="ＭＳ Ｐゴシック" pitchFamily="34" charset="-128"/>
                <a:cs typeface="Arial" panose="020B0604020202020204" pitchFamily="34" charset="0"/>
              </a:rPr>
              <a:t>  Orders/Amendments</a:t>
            </a:r>
            <a:endParaRPr lang="en-US" sz="2400" b="1" dirty="0">
              <a:solidFill>
                <a:srgbClr val="3636E0"/>
              </a:solidFill>
              <a:effectLst>
                <a:outerShdw blurRad="38100" dist="38100" dir="2700000" algn="tl">
                  <a:srgbClr val="C0C0C0"/>
                </a:outerShdw>
              </a:effectLst>
              <a:latin typeface="Arial" panose="020B0604020202020204" pitchFamily="34" charset="0"/>
              <a:ea typeface="ＭＳ Ｐゴシック" pitchFamily="34" charset="-128"/>
              <a:cs typeface="Arial" panose="020B0604020202020204" pitchFamily="34" charset="0"/>
            </a:endParaRPr>
          </a:p>
          <a:p>
            <a:pPr marL="457200" indent="-457200" algn="ctr">
              <a:spcBef>
                <a:spcPct val="50000"/>
              </a:spcBef>
              <a:buFont typeface="Arial" panose="020B0604020202020204" pitchFamily="34" charset="0"/>
              <a:buChar char="•"/>
              <a:defRPr/>
            </a:pPr>
            <a:r>
              <a:rPr lang="en-US" sz="2400" b="1" dirty="0">
                <a:solidFill>
                  <a:srgbClr val="3636E0"/>
                </a:solidFill>
                <a:effectLst>
                  <a:outerShdw blurRad="38100" dist="38100" dir="2700000" algn="tl">
                    <a:srgbClr val="C0C0C0"/>
                  </a:outerShdw>
                </a:effectLst>
                <a:latin typeface="Arial" panose="020B0604020202020204" pitchFamily="34" charset="0"/>
                <a:ea typeface="ＭＳ Ｐゴシック" pitchFamily="34" charset="-128"/>
                <a:cs typeface="Arial" panose="020B0604020202020204" pitchFamily="34" charset="0"/>
              </a:rPr>
              <a:t>Signed DD1299</a:t>
            </a:r>
          </a:p>
          <a:p>
            <a:pPr marL="457200" indent="-457200" algn="ctr">
              <a:spcBef>
                <a:spcPct val="50000"/>
              </a:spcBef>
              <a:buFont typeface="Arial" panose="020B0604020202020204" pitchFamily="34" charset="0"/>
              <a:buChar char="•"/>
              <a:defRPr/>
            </a:pPr>
            <a:r>
              <a:rPr lang="en-US" sz="2400" b="1" dirty="0">
                <a:solidFill>
                  <a:srgbClr val="3636E0"/>
                </a:solidFill>
                <a:effectLst>
                  <a:outerShdw blurRad="38100" dist="38100" dir="2700000" algn="tl">
                    <a:srgbClr val="C0C0C0"/>
                  </a:outerShdw>
                </a:effectLst>
                <a:latin typeface="Arial" panose="020B0604020202020204" pitchFamily="34" charset="0"/>
                <a:ea typeface="ＭＳ Ｐゴシック" pitchFamily="34" charset="-128"/>
                <a:cs typeface="Arial" panose="020B0604020202020204" pitchFamily="34" charset="0"/>
              </a:rPr>
              <a:t>Signed </a:t>
            </a:r>
            <a:r>
              <a:rPr lang="en-US" sz="2400" b="1" dirty="0" smtClean="0">
                <a:solidFill>
                  <a:srgbClr val="3636E0"/>
                </a:solidFill>
                <a:effectLst>
                  <a:outerShdw blurRad="38100" dist="38100" dir="2700000" algn="tl">
                    <a:srgbClr val="C0C0C0"/>
                  </a:outerShdw>
                </a:effectLst>
                <a:latin typeface="Arial" panose="020B0604020202020204" pitchFamily="34" charset="0"/>
                <a:ea typeface="ＭＳ Ｐゴシック" pitchFamily="34" charset="-128"/>
                <a:cs typeface="Arial" panose="020B0604020202020204" pitchFamily="34" charset="0"/>
              </a:rPr>
              <a:t>DD1799</a:t>
            </a:r>
            <a:endParaRPr lang="en-US" sz="2400" b="1" dirty="0">
              <a:solidFill>
                <a:srgbClr val="3636E0"/>
              </a:solidFill>
              <a:effectLst>
                <a:outerShdw blurRad="38100" dist="38100" dir="2700000" algn="tl">
                  <a:srgbClr val="C0C0C0"/>
                </a:outerShdw>
              </a:effectLst>
              <a:latin typeface="Arial" panose="020B0604020202020204" pitchFamily="34" charset="0"/>
              <a:ea typeface="ＭＳ Ｐゴシック" pitchFamily="34" charset="-128"/>
              <a:cs typeface="Arial" panose="020B0604020202020204" pitchFamily="34" charset="0"/>
            </a:endParaRPr>
          </a:p>
        </p:txBody>
      </p:sp>
      <p:sp>
        <p:nvSpPr>
          <p:cNvPr id="12" name="Slide Number Placeholder 11"/>
          <p:cNvSpPr>
            <a:spLocks noGrp="1"/>
          </p:cNvSpPr>
          <p:nvPr>
            <p:ph type="sldNum" sz="quarter" idx="12"/>
          </p:nvPr>
        </p:nvSpPr>
        <p:spPr/>
        <p:txBody>
          <a:bodyPr/>
          <a:lstStyle/>
          <a:p>
            <a:fld id="{3650DDD2-8224-FD42-89E0-975387AD3410}" type="slidenum">
              <a:rPr lang="en-US" smtClean="0"/>
              <a:t>24</a:t>
            </a:fld>
            <a:endParaRPr lang="en-US" dirty="0"/>
          </a:p>
        </p:txBody>
      </p:sp>
    </p:spTree>
    <p:extLst>
      <p:ext uri="{BB962C8B-B14F-4D97-AF65-F5344CB8AC3E}">
        <p14:creationId xmlns:p14="http://schemas.microsoft.com/office/powerpoint/2010/main" val="15562315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PPPO Briefing</a:t>
            </a:r>
            <a:endParaRPr lang="en-US" dirty="0"/>
          </a:p>
        </p:txBody>
      </p:sp>
      <p:sp>
        <p:nvSpPr>
          <p:cNvPr id="3" name="Content Placeholder 2"/>
          <p:cNvSpPr>
            <a:spLocks noGrp="1"/>
          </p:cNvSpPr>
          <p:nvPr>
            <p:ph idx="1"/>
          </p:nvPr>
        </p:nvSpPr>
        <p:spPr>
          <a:xfrm>
            <a:off x="108641" y="1214012"/>
            <a:ext cx="8890503" cy="4933291"/>
          </a:xfrm>
        </p:spPr>
        <p:txBody>
          <a:bodyPr>
            <a:normAutofit/>
          </a:bodyPr>
          <a:lstStyle/>
          <a:p>
            <a:pPr marL="0" lvl="0" indent="0" algn="ctr" defTabSz="914400" fontAlgn="base">
              <a:spcBef>
                <a:spcPct val="0"/>
              </a:spcBef>
              <a:spcAft>
                <a:spcPct val="0"/>
              </a:spcAft>
              <a:buNone/>
            </a:pPr>
            <a:r>
              <a:rPr lang="en-US" sz="2800" b="1" u="sng" dirty="0">
                <a:solidFill>
                  <a:srgbClr val="FF0000"/>
                </a:solidFill>
                <a:ea typeface="Calibri" pitchFamily="34" charset="0"/>
                <a:cs typeface="Times New Roman" pitchFamily="18" charset="0"/>
              </a:rPr>
              <a:t>NOTE</a:t>
            </a:r>
            <a:r>
              <a:rPr lang="en-US" sz="2800" b="1" u="sng" dirty="0" smtClean="0">
                <a:solidFill>
                  <a:srgbClr val="FF0000"/>
                </a:solidFill>
                <a:ea typeface="Calibri" pitchFamily="34" charset="0"/>
                <a:cs typeface="Times New Roman" pitchFamily="18" charset="0"/>
              </a:rPr>
              <a:t>!!</a:t>
            </a:r>
          </a:p>
          <a:p>
            <a:pPr marL="0" lvl="0" indent="0" defTabSz="914400" fontAlgn="base">
              <a:spcBef>
                <a:spcPct val="0"/>
              </a:spcBef>
              <a:spcAft>
                <a:spcPct val="0"/>
              </a:spcAft>
              <a:buNone/>
            </a:pPr>
            <a:endParaRPr lang="en-US" sz="2400" dirty="0">
              <a:cs typeface="Arial" pitchFamily="34" charset="0"/>
            </a:endParaRPr>
          </a:p>
          <a:p>
            <a:pPr defTabSz="914400" eaLnBrk="0" fontAlgn="base" hangingPunct="0">
              <a:spcBef>
                <a:spcPct val="0"/>
              </a:spcBef>
              <a:spcAft>
                <a:spcPct val="0"/>
              </a:spcAft>
            </a:pPr>
            <a:r>
              <a:rPr lang="en-US" sz="2400" dirty="0" smtClean="0">
                <a:latin typeface="Arial" panose="020B0604020202020204" pitchFamily="34" charset="0"/>
                <a:ea typeface="Calibri" pitchFamily="34" charset="0"/>
                <a:cs typeface="Arial" panose="020B0604020202020204" pitchFamily="34" charset="0"/>
              </a:rPr>
              <a:t>If you have previously used DPS you will see your old shipments in the system.  </a:t>
            </a:r>
            <a:endParaRPr lang="en-US" sz="2400" dirty="0">
              <a:latin typeface="Arial" panose="020B0604020202020204" pitchFamily="34" charset="0"/>
              <a:cs typeface="Arial" panose="020B0604020202020204" pitchFamily="34" charset="0"/>
            </a:endParaRPr>
          </a:p>
          <a:p>
            <a:pPr defTabSz="914400" eaLnBrk="0" fontAlgn="base" hangingPunct="0">
              <a:spcBef>
                <a:spcPct val="0"/>
              </a:spcBef>
              <a:spcAft>
                <a:spcPct val="0"/>
              </a:spcAft>
            </a:pPr>
            <a:endParaRPr lang="en-US" sz="2400" i="1" u="sng" dirty="0">
              <a:latin typeface="Arial" panose="020B0604020202020204" pitchFamily="34" charset="0"/>
              <a:ea typeface="Calibri" pitchFamily="34" charset="0"/>
              <a:cs typeface="Arial" panose="020B0604020202020204" pitchFamily="34" charset="0"/>
            </a:endParaRPr>
          </a:p>
          <a:p>
            <a:pPr defTabSz="914400" eaLnBrk="0" fontAlgn="base" hangingPunct="0">
              <a:spcBef>
                <a:spcPct val="0"/>
              </a:spcBef>
              <a:spcAft>
                <a:spcPct val="0"/>
              </a:spcAft>
            </a:pPr>
            <a:r>
              <a:rPr lang="en-US" sz="2400" b="1" i="1" u="sng" dirty="0" smtClean="0">
                <a:latin typeface="Arial" panose="020B0604020202020204" pitchFamily="34" charset="0"/>
                <a:ea typeface="Calibri" pitchFamily="34" charset="0"/>
                <a:cs typeface="Arial" panose="020B0604020202020204" pitchFamily="34" charset="0"/>
              </a:rPr>
              <a:t>DO  </a:t>
            </a:r>
            <a:r>
              <a:rPr lang="en-US" sz="2400" b="1" i="1" u="sng" dirty="0">
                <a:latin typeface="Arial" panose="020B0604020202020204" pitchFamily="34" charset="0"/>
                <a:ea typeface="Calibri" pitchFamily="34" charset="0"/>
                <a:cs typeface="Arial" panose="020B0604020202020204" pitchFamily="34" charset="0"/>
              </a:rPr>
              <a:t>NOT </a:t>
            </a:r>
            <a:r>
              <a:rPr lang="en-US" sz="2400" b="1" i="1" u="sng" dirty="0" smtClean="0">
                <a:latin typeface="Arial" panose="020B0604020202020204" pitchFamily="34" charset="0"/>
                <a:ea typeface="Calibri" pitchFamily="34" charset="0"/>
                <a:cs typeface="Arial" panose="020B0604020202020204" pitchFamily="34" charset="0"/>
              </a:rPr>
              <a:t>create a shipment using the old order information</a:t>
            </a:r>
            <a:r>
              <a:rPr lang="en-US" sz="2400" b="1" dirty="0" smtClean="0">
                <a:latin typeface="Arial" panose="020B0604020202020204" pitchFamily="34" charset="0"/>
                <a:ea typeface="Calibri" pitchFamily="34" charset="0"/>
                <a:cs typeface="Arial" panose="020B0604020202020204" pitchFamily="34" charset="0"/>
              </a:rPr>
              <a:t>. </a:t>
            </a:r>
            <a:endParaRPr lang="en-US" sz="2400" b="1" dirty="0">
              <a:latin typeface="Arial" panose="020B0604020202020204" pitchFamily="34" charset="0"/>
              <a:cs typeface="Arial" panose="020B0604020202020204" pitchFamily="34" charset="0"/>
            </a:endParaRPr>
          </a:p>
          <a:p>
            <a:pPr defTabSz="914400" eaLnBrk="0" fontAlgn="base" hangingPunct="0">
              <a:spcBef>
                <a:spcPct val="0"/>
              </a:spcBef>
              <a:spcAft>
                <a:spcPct val="0"/>
              </a:spcAft>
            </a:pPr>
            <a:endParaRPr lang="en-US" sz="2400" dirty="0">
              <a:latin typeface="Arial" panose="020B0604020202020204" pitchFamily="34" charset="0"/>
              <a:ea typeface="Calibri" pitchFamily="34" charset="0"/>
              <a:cs typeface="Arial" panose="020B0604020202020204" pitchFamily="34" charset="0"/>
            </a:endParaRPr>
          </a:p>
          <a:p>
            <a:pPr defTabSz="914400" eaLnBrk="0" fontAlgn="base" hangingPunct="0">
              <a:spcBef>
                <a:spcPct val="0"/>
              </a:spcBef>
              <a:spcAft>
                <a:spcPct val="0"/>
              </a:spcAft>
            </a:pPr>
            <a:r>
              <a:rPr lang="en-US" sz="2400" dirty="0" smtClean="0">
                <a:latin typeface="Arial" panose="020B0604020202020204" pitchFamily="34" charset="0"/>
                <a:ea typeface="Calibri" pitchFamily="34" charset="0"/>
                <a:cs typeface="Arial" panose="020B0604020202020204" pitchFamily="34" charset="0"/>
              </a:rPr>
              <a:t>Click </a:t>
            </a:r>
            <a:r>
              <a:rPr lang="en-US" sz="2400" i="1" u="sng" dirty="0" smtClean="0">
                <a:solidFill>
                  <a:srgbClr val="FF0000"/>
                </a:solidFill>
                <a:latin typeface="Arial" panose="020B0604020202020204" pitchFamily="34" charset="0"/>
                <a:ea typeface="Calibri" pitchFamily="34" charset="0"/>
                <a:cs typeface="Arial" panose="020B0604020202020204" pitchFamily="34" charset="0"/>
              </a:rPr>
              <a:t>Start a new move:</a:t>
            </a:r>
            <a:r>
              <a:rPr lang="en-US" sz="2400" dirty="0" smtClean="0">
                <a:latin typeface="Arial" panose="020B0604020202020204" pitchFamily="34" charset="0"/>
                <a:ea typeface="Calibri" pitchFamily="34" charset="0"/>
                <a:cs typeface="Arial" panose="020B0604020202020204" pitchFamily="34" charset="0"/>
              </a:rPr>
              <a:t> proceed with entering your new order information.</a:t>
            </a:r>
          </a:p>
          <a:p>
            <a:pPr marL="0" indent="0" eaLnBrk="0" fontAlgn="base" hangingPunct="0">
              <a:spcBef>
                <a:spcPct val="0"/>
              </a:spcBef>
              <a:spcAft>
                <a:spcPct val="0"/>
              </a:spcAft>
              <a:buNone/>
            </a:pPr>
            <a:r>
              <a:rPr lang="en-US" sz="2400" dirty="0">
                <a:latin typeface="Arial" panose="020B0604020202020204" pitchFamily="34" charset="0"/>
                <a:ea typeface="Calibri" pitchFamily="34" charset="0"/>
                <a:cs typeface="Arial" panose="020B0604020202020204" pitchFamily="34" charset="0"/>
              </a:rPr>
              <a:t> </a:t>
            </a:r>
            <a:endParaRPr lang="en-US" sz="2400" dirty="0" smtClean="0">
              <a:latin typeface="Arial" panose="020B0604020202020204" pitchFamily="34" charset="0"/>
              <a:ea typeface="Calibri" pitchFamily="34" charset="0"/>
              <a:cs typeface="Arial" panose="020B0604020202020204" pitchFamily="34" charset="0"/>
            </a:endParaRPr>
          </a:p>
          <a:p>
            <a:pPr eaLnBrk="0" fontAlgn="base" hangingPunct="0">
              <a:spcBef>
                <a:spcPct val="0"/>
              </a:spcBef>
              <a:spcAft>
                <a:spcPct val="0"/>
              </a:spcAft>
            </a:pPr>
            <a:r>
              <a:rPr lang="en-US" sz="2400" dirty="0" smtClean="0">
                <a:latin typeface="Arial" panose="020B0604020202020204" pitchFamily="34" charset="0"/>
                <a:ea typeface="Calibri" pitchFamily="34" charset="0"/>
                <a:cs typeface="Arial" panose="020B0604020202020204" pitchFamily="34" charset="0"/>
              </a:rPr>
              <a:t>If </a:t>
            </a:r>
            <a:r>
              <a:rPr lang="en-US" sz="2400" dirty="0">
                <a:latin typeface="Arial" panose="020B0604020202020204" pitchFamily="34" charset="0"/>
                <a:ea typeface="Calibri" pitchFamily="34" charset="0"/>
                <a:cs typeface="Arial" panose="020B0604020202020204" pitchFamily="34" charset="0"/>
              </a:rPr>
              <a:t>the system ask you to select a GBLOC for Origin Address: Select BGAC  </a:t>
            </a:r>
          </a:p>
          <a:p>
            <a:pPr eaLnBrk="0" fontAlgn="base" hangingPunct="0">
              <a:spcBef>
                <a:spcPct val="0"/>
              </a:spcBef>
              <a:spcAft>
                <a:spcPct val="0"/>
              </a:spcAft>
            </a:pPr>
            <a:endParaRPr lang="en-US" sz="2400" dirty="0">
              <a:cs typeface="Arial" pitchFamily="34" charset="0"/>
            </a:endParaRPr>
          </a:p>
          <a:p>
            <a:pPr algn="ctr"/>
            <a:endParaRPr lang="en-US" dirty="0"/>
          </a:p>
        </p:txBody>
      </p:sp>
      <p:sp>
        <p:nvSpPr>
          <p:cNvPr id="4" name="Slide Number Placeholder 3"/>
          <p:cNvSpPr>
            <a:spLocks noGrp="1"/>
          </p:cNvSpPr>
          <p:nvPr>
            <p:ph type="sldNum" sz="quarter" idx="12"/>
          </p:nvPr>
        </p:nvSpPr>
        <p:spPr/>
        <p:txBody>
          <a:bodyPr/>
          <a:lstStyle/>
          <a:p>
            <a:fld id="{3650DDD2-8224-FD42-89E0-975387AD3410}" type="slidenum">
              <a:rPr lang="en-US" smtClean="0"/>
              <a:t>3</a:t>
            </a:fld>
            <a:endParaRPr lang="en-US" dirty="0"/>
          </a:p>
        </p:txBody>
      </p:sp>
    </p:spTree>
    <p:extLst>
      <p:ext uri="{BB962C8B-B14F-4D97-AF65-F5344CB8AC3E}">
        <p14:creationId xmlns:p14="http://schemas.microsoft.com/office/powerpoint/2010/main" val="10171974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PPPO Briefing</a:t>
            </a:r>
            <a:endParaRPr lang="en-US" dirty="0"/>
          </a:p>
        </p:txBody>
      </p:sp>
      <p:sp>
        <p:nvSpPr>
          <p:cNvPr id="3" name="Content Placeholder 2"/>
          <p:cNvSpPr>
            <a:spLocks noGrp="1"/>
          </p:cNvSpPr>
          <p:nvPr>
            <p:ph idx="1"/>
          </p:nvPr>
        </p:nvSpPr>
        <p:spPr>
          <a:xfrm>
            <a:off x="81481" y="1214012"/>
            <a:ext cx="8117071" cy="5001132"/>
          </a:xfrm>
        </p:spPr>
        <p:txBody>
          <a:bodyPr>
            <a:normAutofit fontScale="92500"/>
          </a:bodyPr>
          <a:lstStyle/>
          <a:p>
            <a:r>
              <a:rPr lang="en-US" sz="2400" b="1" dirty="0"/>
              <a:t>OCONUS PCS </a:t>
            </a:r>
          </a:p>
          <a:p>
            <a:r>
              <a:rPr lang="en-US" sz="2400" b="1" dirty="0"/>
              <a:t>Authorized 3 Shipments:</a:t>
            </a:r>
          </a:p>
          <a:p>
            <a:endParaRPr lang="en-US" sz="2400" dirty="0"/>
          </a:p>
          <a:p>
            <a:pPr marL="285750" indent="-285750">
              <a:buFont typeface="Arial" panose="020B0604020202020204" pitchFamily="34" charset="0"/>
              <a:buChar char="•"/>
            </a:pPr>
            <a:r>
              <a:rPr lang="en-US" sz="2400" dirty="0"/>
              <a:t>Unaccompanied baggage (UB</a:t>
            </a:r>
            <a:r>
              <a:rPr lang="en-US" sz="2400" dirty="0" smtClean="0"/>
              <a:t>) Transit time: 30-45 days</a:t>
            </a:r>
            <a:endParaRPr lang="en-US" sz="2400" dirty="0"/>
          </a:p>
          <a:p>
            <a:pPr marL="285750" indent="-285750">
              <a:buFont typeface="Arial" panose="020B0604020202020204" pitchFamily="34" charset="0"/>
              <a:buChar char="•"/>
            </a:pPr>
            <a:r>
              <a:rPr lang="en-US" sz="2400" dirty="0"/>
              <a:t>Household Goods (HHG</a:t>
            </a:r>
            <a:r>
              <a:rPr lang="en-US" sz="2400" dirty="0" smtClean="0"/>
              <a:t>) Transit time: 45-60 days</a:t>
            </a:r>
            <a:endParaRPr lang="en-US" sz="2400" dirty="0"/>
          </a:p>
          <a:p>
            <a:pPr marL="285750" indent="-285750">
              <a:buFont typeface="Arial" panose="020B0604020202020204" pitchFamily="34" charset="0"/>
              <a:buChar char="•"/>
            </a:pPr>
            <a:r>
              <a:rPr lang="en-US" sz="2400" dirty="0"/>
              <a:t>Non-Temporary Storage (NTS</a:t>
            </a:r>
            <a:r>
              <a:rPr lang="en-US" sz="2400" dirty="0" smtClean="0"/>
              <a:t>) Transit time: tour duration  </a:t>
            </a:r>
            <a:endParaRPr lang="en-US" sz="2400" dirty="0"/>
          </a:p>
          <a:p>
            <a:pPr marL="285750" indent="-285750">
              <a:buFont typeface="Arial" panose="020B0604020202020204" pitchFamily="34" charset="0"/>
              <a:buChar char="•"/>
            </a:pPr>
            <a:endParaRPr lang="en-US" sz="2400" dirty="0"/>
          </a:p>
          <a:p>
            <a:r>
              <a:rPr lang="en-US" sz="2400" b="1" dirty="0"/>
              <a:t> CONUS PCS  </a:t>
            </a:r>
          </a:p>
          <a:p>
            <a:r>
              <a:rPr lang="en-US" sz="2400" b="1" dirty="0"/>
              <a:t>Authorized 2 Shipments:</a:t>
            </a:r>
          </a:p>
          <a:p>
            <a:endParaRPr lang="en-US" sz="2400" b="1" dirty="0"/>
          </a:p>
          <a:p>
            <a:pPr marL="285750" indent="-285750">
              <a:buFont typeface="Arial" panose="020B0604020202020204" pitchFamily="34" charset="0"/>
              <a:buChar char="•"/>
            </a:pPr>
            <a:r>
              <a:rPr lang="en-US" sz="2400" dirty="0"/>
              <a:t>Household Goods (HHG)</a:t>
            </a:r>
          </a:p>
          <a:p>
            <a:pPr marL="285750" indent="-285750">
              <a:buFont typeface="Arial" panose="020B0604020202020204" pitchFamily="34" charset="0"/>
              <a:buChar char="•"/>
            </a:pPr>
            <a:r>
              <a:rPr lang="en-US" sz="2400" dirty="0"/>
              <a:t>Personally Procured Move (PPM)</a:t>
            </a:r>
          </a:p>
          <a:p>
            <a:pPr marL="285750" indent="-2857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12"/>
          </p:nvPr>
        </p:nvSpPr>
        <p:spPr/>
        <p:txBody>
          <a:bodyPr/>
          <a:lstStyle/>
          <a:p>
            <a:fld id="{3650DDD2-8224-FD42-89E0-975387AD3410}" type="slidenum">
              <a:rPr lang="en-US" smtClean="0"/>
              <a:t>4</a:t>
            </a:fld>
            <a:endParaRPr lang="en-US" dirty="0"/>
          </a:p>
        </p:txBody>
      </p:sp>
    </p:spTree>
    <p:extLst>
      <p:ext uri="{BB962C8B-B14F-4D97-AF65-F5344CB8AC3E}">
        <p14:creationId xmlns:p14="http://schemas.microsoft.com/office/powerpoint/2010/main" val="24500215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PPPO Briefing</a:t>
            </a:r>
            <a:endParaRPr lang="en-US" dirty="0"/>
          </a:p>
        </p:txBody>
      </p:sp>
      <p:sp>
        <p:nvSpPr>
          <p:cNvPr id="4" name="Rectangle 3"/>
          <p:cNvSpPr/>
          <p:nvPr/>
        </p:nvSpPr>
        <p:spPr>
          <a:xfrm>
            <a:off x="1685697" y="700020"/>
            <a:ext cx="5772606" cy="523220"/>
          </a:xfrm>
          <a:prstGeom prst="rect">
            <a:avLst/>
          </a:prstGeom>
          <a:noFill/>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en-US" sz="2800" b="1" u="sng" cap="all" dirty="0">
                <a:ln w="0"/>
                <a:effectLst/>
                <a:latin typeface="Arial" panose="020B0604020202020204" pitchFamily="34" charset="0"/>
                <a:cs typeface="Arial" panose="020B0604020202020204" pitchFamily="34" charset="0"/>
              </a:rPr>
              <a:t>RETIREMENT</a:t>
            </a:r>
          </a:p>
        </p:txBody>
      </p:sp>
      <p:sp>
        <p:nvSpPr>
          <p:cNvPr id="8" name="Rectangle 14"/>
          <p:cNvSpPr>
            <a:spLocks noChangeArrowheads="1"/>
          </p:cNvSpPr>
          <p:nvPr/>
        </p:nvSpPr>
        <p:spPr bwMode="auto">
          <a:xfrm>
            <a:off x="51393" y="1316509"/>
            <a:ext cx="8778240" cy="4801314"/>
          </a:xfrm>
          <a:prstGeom prst="rect">
            <a:avLst/>
          </a:prstGeom>
          <a:noFill/>
          <a:ln w="9525">
            <a:noFill/>
            <a:miter lim="800000"/>
            <a:headEnd/>
            <a:tailEnd/>
          </a:ln>
        </p:spPr>
        <p:txBody>
          <a:bodyPr>
            <a:spAutoFit/>
          </a:bodyPr>
          <a:lstStyle/>
          <a:p>
            <a:r>
              <a:rPr lang="en-US" dirty="0">
                <a:latin typeface="Arial" panose="020B0604020202020204" pitchFamily="34" charset="0"/>
                <a:cs typeface="Arial" panose="020B0604020202020204" pitchFamily="34" charset="0"/>
              </a:rPr>
              <a:t>On retirement orders you have </a:t>
            </a:r>
            <a:r>
              <a:rPr lang="en-US" u="sng" dirty="0">
                <a:solidFill>
                  <a:srgbClr val="FF0000"/>
                </a:solidFill>
                <a:latin typeface="Arial" panose="020B0604020202020204" pitchFamily="34" charset="0"/>
                <a:cs typeface="Arial" panose="020B0604020202020204" pitchFamily="34" charset="0"/>
              </a:rPr>
              <a:t>one year </a:t>
            </a:r>
            <a:r>
              <a:rPr lang="en-US" dirty="0">
                <a:latin typeface="Arial" panose="020B0604020202020204" pitchFamily="34" charset="0"/>
                <a:cs typeface="Arial" panose="020B0604020202020204" pitchFamily="34" charset="0"/>
              </a:rPr>
              <a:t>from the effective</a:t>
            </a:r>
          </a:p>
          <a:p>
            <a:r>
              <a:rPr lang="en-US" dirty="0">
                <a:latin typeface="Arial" panose="020B0604020202020204" pitchFamily="34" charset="0"/>
                <a:cs typeface="Arial" panose="020B0604020202020204" pitchFamily="34" charset="0"/>
              </a:rPr>
              <a:t>date of retirement to make any final move to home of selection. </a:t>
            </a:r>
          </a:p>
          <a:p>
            <a:endParaRPr lang="en-US"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dirty="0">
                <a:latin typeface="Arial" panose="020B0604020202020204" pitchFamily="34" charset="0"/>
                <a:cs typeface="Arial" panose="020B0604020202020204" pitchFamily="34" charset="0"/>
              </a:rPr>
              <a:t>HHG must be turned over for transportation within 1 year following your effective retirement date. Time limit extensions may be authorized or approved only for the specific period of time the Service member anticipates is needed to complete the move.</a:t>
            </a:r>
          </a:p>
          <a:p>
            <a:pPr marL="342900" indent="-342900">
              <a:buFont typeface="Arial" pitchFamily="34" charset="0"/>
              <a:buChar char="•"/>
              <a:defRPr/>
            </a:pPr>
            <a:r>
              <a:rPr lang="en-US" dirty="0">
                <a:latin typeface="Arial" panose="020B0604020202020204" pitchFamily="34" charset="0"/>
                <a:cs typeface="Arial" panose="020B0604020202020204" pitchFamily="34" charset="0"/>
              </a:rPr>
              <a:t>Extension may be requested; however, there is no guarantee that it will be approved.</a:t>
            </a:r>
          </a:p>
          <a:p>
            <a:pPr marL="342900" indent="-342900">
              <a:buFont typeface="Arial" pitchFamily="34" charset="0"/>
              <a:buChar char="•"/>
              <a:defRPr/>
            </a:pPr>
            <a:endParaRPr lang="en-US" dirty="0">
              <a:latin typeface="Arial" panose="020B0604020202020204" pitchFamily="34" charset="0"/>
              <a:cs typeface="Arial" panose="020B0604020202020204" pitchFamily="34" charset="0"/>
            </a:endParaRPr>
          </a:p>
          <a:p>
            <a:pPr marL="342900" indent="-342900">
              <a:buFont typeface="Arial" pitchFamily="34" charset="0"/>
              <a:buChar char="•"/>
              <a:defRPr/>
            </a:pPr>
            <a:r>
              <a:rPr lang="en-US" dirty="0">
                <a:latin typeface="Arial" panose="020B0604020202020204" pitchFamily="34" charset="0"/>
                <a:cs typeface="Arial" panose="020B0604020202020204" pitchFamily="34" charset="0"/>
              </a:rPr>
              <a:t>Requests should be submitted to the Transportation Office in writing via email, fax, or walk-in at least </a:t>
            </a:r>
            <a:r>
              <a:rPr lang="en-US" dirty="0" smtClean="0">
                <a:latin typeface="Arial" panose="020B0604020202020204" pitchFamily="34" charset="0"/>
                <a:cs typeface="Arial" panose="020B0604020202020204" pitchFamily="34" charset="0"/>
              </a:rPr>
              <a:t>60-90 </a:t>
            </a:r>
            <a:r>
              <a:rPr lang="en-US" dirty="0">
                <a:latin typeface="Arial" panose="020B0604020202020204" pitchFamily="34" charset="0"/>
                <a:cs typeface="Arial" panose="020B0604020202020204" pitchFamily="34" charset="0"/>
              </a:rPr>
              <a:t>days </a:t>
            </a:r>
            <a:r>
              <a:rPr lang="en-US" u="sng" dirty="0">
                <a:solidFill>
                  <a:srgbClr val="FF0000"/>
                </a:solidFill>
                <a:latin typeface="Arial" panose="020B0604020202020204" pitchFamily="34" charset="0"/>
                <a:cs typeface="Arial" panose="020B0604020202020204" pitchFamily="34" charset="0"/>
              </a:rPr>
              <a:t>prior</a:t>
            </a:r>
            <a:r>
              <a:rPr lang="en-US" dirty="0">
                <a:latin typeface="Arial" panose="020B0604020202020204" pitchFamily="34" charset="0"/>
                <a:cs typeface="Arial" panose="020B0604020202020204" pitchFamily="34" charset="0"/>
              </a:rPr>
              <a:t> to your entitlement expiring. Request must be </a:t>
            </a:r>
            <a:r>
              <a:rPr lang="en-US" dirty="0" smtClean="0">
                <a:latin typeface="Arial" panose="020B0604020202020204" pitchFamily="34" charset="0"/>
                <a:cs typeface="Arial" panose="020B0604020202020204" pitchFamily="34" charset="0"/>
              </a:rPr>
              <a:t>submitted in one year increments- up to five years.  </a:t>
            </a:r>
            <a:endParaRPr lang="en-US"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dirty="0">
                <a:latin typeface="Arial" panose="020B0604020202020204" pitchFamily="34" charset="0"/>
                <a:cs typeface="Arial" panose="020B0604020202020204" pitchFamily="34" charset="0"/>
              </a:rPr>
              <a:t>All retirees are authorized to move to your home of selection within the continental US (including Hawaii, and Alaska).  </a:t>
            </a:r>
          </a:p>
          <a:p>
            <a:endParaRPr lang="en-US" dirty="0">
              <a:latin typeface="Arial" panose="020B0604020202020204" pitchFamily="34" charset="0"/>
              <a:cs typeface="Arial" panose="020B0604020202020204" pitchFamily="34" charset="0"/>
            </a:endParaRPr>
          </a:p>
        </p:txBody>
      </p:sp>
      <p:pic>
        <p:nvPicPr>
          <p:cNvPr id="9" name="Picture 2" descr="http://www.campbell.army.mil/campbell/directorates/DHR/retire/PublishingImages/Army%20Retired%20Decal%20sticker.jpg"/>
          <p:cNvPicPr>
            <a:picLocks noChangeAspect="1" noChangeArrowheads="1"/>
          </p:cNvPicPr>
          <p:nvPr/>
        </p:nvPicPr>
        <p:blipFill>
          <a:blip r:embed="rId2" cstate="print"/>
          <a:srcRect/>
          <a:stretch>
            <a:fillRect/>
          </a:stretch>
        </p:blipFill>
        <p:spPr bwMode="auto">
          <a:xfrm>
            <a:off x="7287692" y="735013"/>
            <a:ext cx="1617116" cy="1482194"/>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3650DDD2-8224-FD42-89E0-975387AD3410}" type="slidenum">
              <a:rPr lang="en-US" smtClean="0"/>
              <a:t>5</a:t>
            </a:fld>
            <a:endParaRPr lang="en-US" dirty="0"/>
          </a:p>
        </p:txBody>
      </p:sp>
    </p:spTree>
    <p:extLst>
      <p:ext uri="{BB962C8B-B14F-4D97-AF65-F5344CB8AC3E}">
        <p14:creationId xmlns:p14="http://schemas.microsoft.com/office/powerpoint/2010/main" val="14214273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PPPO Briefing</a:t>
            </a:r>
            <a:endParaRPr lang="en-US" dirty="0"/>
          </a:p>
        </p:txBody>
      </p:sp>
      <p:sp>
        <p:nvSpPr>
          <p:cNvPr id="4" name="Rectangle 3"/>
          <p:cNvSpPr/>
          <p:nvPr/>
        </p:nvSpPr>
        <p:spPr>
          <a:xfrm>
            <a:off x="1685697" y="700020"/>
            <a:ext cx="5772606" cy="523220"/>
          </a:xfrm>
          <a:prstGeom prst="rect">
            <a:avLst/>
          </a:prstGeom>
          <a:noFill/>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en-US" sz="2800" b="1" u="sng" cap="all" dirty="0">
                <a:ln w="0"/>
                <a:effectLst/>
                <a:latin typeface="Arial" panose="020B0604020202020204" pitchFamily="34" charset="0"/>
                <a:cs typeface="Arial" panose="020B0604020202020204" pitchFamily="34" charset="0"/>
              </a:rPr>
              <a:t>RETIREMENT continued</a:t>
            </a:r>
          </a:p>
        </p:txBody>
      </p:sp>
      <p:sp>
        <p:nvSpPr>
          <p:cNvPr id="8" name="Rectangle 14"/>
          <p:cNvSpPr>
            <a:spLocks noChangeArrowheads="1"/>
          </p:cNvSpPr>
          <p:nvPr/>
        </p:nvSpPr>
        <p:spPr bwMode="auto">
          <a:xfrm>
            <a:off x="51393" y="1316509"/>
            <a:ext cx="8778240" cy="4401205"/>
          </a:xfrm>
          <a:prstGeom prst="rect">
            <a:avLst/>
          </a:prstGeom>
          <a:noFill/>
          <a:ln w="9525">
            <a:noFill/>
            <a:miter lim="800000"/>
            <a:headEnd/>
            <a:tailEnd/>
          </a:ln>
        </p:spPr>
        <p:txBody>
          <a:bodyPr>
            <a:spAutoFit/>
          </a:bodyPr>
          <a:lstStyle/>
          <a:p>
            <a:endParaRPr lang="en-US"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dirty="0">
                <a:latin typeface="Arial" panose="020B0604020202020204" pitchFamily="34" charset="0"/>
                <a:cs typeface="Arial" panose="020B0604020202020204" pitchFamily="34" charset="0"/>
              </a:rPr>
              <a:t>Once shipment reaches its destination you will be authorized </a:t>
            </a:r>
          </a:p>
          <a:p>
            <a:r>
              <a:rPr lang="en-US" dirty="0">
                <a:latin typeface="Arial" panose="020B0604020202020204" pitchFamily="34" charset="0"/>
                <a:cs typeface="Arial" panose="020B0604020202020204" pitchFamily="34" charset="0"/>
              </a:rPr>
              <a:t>90 days of storage and a local delivery out. </a:t>
            </a:r>
          </a:p>
          <a:p>
            <a:r>
              <a:rPr lang="en-US" sz="2000" dirty="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-OR-</a:t>
            </a:r>
          </a:p>
          <a:p>
            <a:pPr marL="342900" indent="-342900">
              <a:buFont typeface="Arial" panose="020B0604020202020204" pitchFamily="34" charset="0"/>
              <a:buChar char="•"/>
            </a:pPr>
            <a:r>
              <a:rPr lang="en-US" dirty="0">
                <a:latin typeface="Arial" panose="020B0604020202020204" pitchFamily="34" charset="0"/>
                <a:cs typeface="Arial" panose="020B0604020202020204" pitchFamily="34" charset="0"/>
              </a:rPr>
              <a:t>You may choose to leave shipment in Non-Temporary Storage for up to one year from retirement date at origin until a home of selection is determined. You must request release of household goods in writing to our office and have an address at the time of request.  Understand once the shipment is released and reaches its destination </a:t>
            </a:r>
            <a:r>
              <a:rPr lang="en-US" u="sng" dirty="0">
                <a:solidFill>
                  <a:srgbClr val="FF0000"/>
                </a:solidFill>
                <a:latin typeface="Arial" panose="020B0604020202020204" pitchFamily="34" charset="0"/>
                <a:cs typeface="Arial" panose="020B0604020202020204" pitchFamily="34" charset="0"/>
              </a:rPr>
              <a:t>storage is not authorized.</a:t>
            </a:r>
          </a:p>
          <a:p>
            <a:pPr marL="342900" indent="-342900">
              <a:buFont typeface="Arial" panose="020B0604020202020204" pitchFamily="34" charset="0"/>
              <a:buChar char="•"/>
            </a:pPr>
            <a:r>
              <a:rPr lang="en-US" b="1" u="sng" dirty="0">
                <a:solidFill>
                  <a:srgbClr val="FF0000"/>
                </a:solidFill>
                <a:latin typeface="Arial" panose="020B0604020202020204" pitchFamily="34" charset="0"/>
                <a:cs typeface="Arial" panose="020B0604020202020204" pitchFamily="34" charset="0"/>
              </a:rPr>
              <a:t>If you have not requested delivery prior to your NTS expiration, the storage costs will be converted to a commercial account in your name. In order to have the property shipped at government expense, you will need to request a shipping and travel entitlement extension prior to the storage expiration date. An extension approval ONLY covers shipment of the property, not storage beyond the initial one year.</a:t>
            </a:r>
          </a:p>
        </p:txBody>
      </p:sp>
      <p:pic>
        <p:nvPicPr>
          <p:cNvPr id="9" name="Picture 2" descr="http://www.campbell.army.mil/campbell/directorates/DHR/retire/PublishingImages/Army%20Retired%20Decal%20sticker.jpg"/>
          <p:cNvPicPr>
            <a:picLocks noChangeAspect="1" noChangeArrowheads="1"/>
          </p:cNvPicPr>
          <p:nvPr/>
        </p:nvPicPr>
        <p:blipFill>
          <a:blip r:embed="rId2" cstate="print"/>
          <a:srcRect/>
          <a:stretch>
            <a:fillRect/>
          </a:stretch>
        </p:blipFill>
        <p:spPr bwMode="auto">
          <a:xfrm>
            <a:off x="7287692" y="735013"/>
            <a:ext cx="1617116" cy="1482194"/>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3650DDD2-8224-FD42-89E0-975387AD3410}" type="slidenum">
              <a:rPr lang="en-US" smtClean="0"/>
              <a:t>6</a:t>
            </a:fld>
            <a:endParaRPr lang="en-US" dirty="0"/>
          </a:p>
        </p:txBody>
      </p:sp>
    </p:spTree>
    <p:extLst>
      <p:ext uri="{BB962C8B-B14F-4D97-AF65-F5344CB8AC3E}">
        <p14:creationId xmlns:p14="http://schemas.microsoft.com/office/powerpoint/2010/main" val="12601468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PPPO Briefing</a:t>
            </a:r>
            <a:endParaRPr lang="en-US" dirty="0">
              <a:latin typeface="Arial" panose="020B0604020202020204" pitchFamily="34" charset="0"/>
              <a:cs typeface="Arial" panose="020B0604020202020204" pitchFamily="34" charset="0"/>
            </a:endParaRPr>
          </a:p>
        </p:txBody>
      </p:sp>
      <p:sp>
        <p:nvSpPr>
          <p:cNvPr id="4" name="Rectangle 3"/>
          <p:cNvSpPr/>
          <p:nvPr/>
        </p:nvSpPr>
        <p:spPr>
          <a:xfrm>
            <a:off x="1685697" y="700020"/>
            <a:ext cx="5772606" cy="523220"/>
          </a:xfrm>
          <a:prstGeom prst="rect">
            <a:avLst/>
          </a:prstGeom>
          <a:noFill/>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en-US" sz="2800" b="1" u="sng" cap="all" dirty="0">
                <a:ln w="0"/>
                <a:effectLst/>
                <a:latin typeface="Arial" panose="020B0604020202020204" pitchFamily="34" charset="0"/>
                <a:cs typeface="Arial" panose="020B0604020202020204" pitchFamily="34" charset="0"/>
              </a:rPr>
              <a:t>Separation / ets</a:t>
            </a:r>
          </a:p>
        </p:txBody>
      </p:sp>
      <p:sp>
        <p:nvSpPr>
          <p:cNvPr id="5" name="Rectangle 15"/>
          <p:cNvSpPr>
            <a:spLocks noChangeArrowheads="1"/>
          </p:cNvSpPr>
          <p:nvPr/>
        </p:nvSpPr>
        <p:spPr bwMode="auto">
          <a:xfrm>
            <a:off x="182880" y="1459954"/>
            <a:ext cx="8778240" cy="4955203"/>
          </a:xfrm>
          <a:prstGeom prst="rect">
            <a:avLst/>
          </a:prstGeom>
          <a:noFill/>
          <a:ln w="9525">
            <a:noFill/>
            <a:miter lim="800000"/>
            <a:headEnd/>
            <a:tailEnd/>
          </a:ln>
        </p:spPr>
        <p:txBody>
          <a:bodyPr>
            <a:spAutoFit/>
          </a:bodyPr>
          <a:lstStyle/>
          <a:p>
            <a:r>
              <a:rPr lang="en-US" dirty="0">
                <a:latin typeface="Arial" panose="020B0604020202020204" pitchFamily="34" charset="0"/>
                <a:cs typeface="Arial" panose="020B0604020202020204" pitchFamily="34" charset="0"/>
              </a:rPr>
              <a:t>On separation orders you have </a:t>
            </a:r>
            <a:r>
              <a:rPr lang="en-US" u="sng" dirty="0">
                <a:solidFill>
                  <a:srgbClr val="FF0000"/>
                </a:solidFill>
                <a:latin typeface="Arial" panose="020B0604020202020204" pitchFamily="34" charset="0"/>
                <a:cs typeface="Arial" panose="020B0604020202020204" pitchFamily="34" charset="0"/>
              </a:rPr>
              <a:t>180 days </a:t>
            </a:r>
            <a:r>
              <a:rPr lang="en-US" dirty="0">
                <a:latin typeface="Arial" panose="020B0604020202020204" pitchFamily="34" charset="0"/>
                <a:cs typeface="Arial" panose="020B0604020202020204" pitchFamily="34" charset="0"/>
              </a:rPr>
              <a:t>from effective date of separation to ship household goods to Home of Record or Place Of Entry.</a:t>
            </a:r>
          </a:p>
          <a:p>
            <a:r>
              <a:rPr lang="en-US" dirty="0">
                <a:latin typeface="Arial" panose="020B0604020202020204" pitchFamily="34" charset="0"/>
                <a:cs typeface="Arial" panose="020B0604020202020204" pitchFamily="34" charset="0"/>
              </a:rPr>
              <a:t> </a:t>
            </a:r>
          </a:p>
          <a:p>
            <a:pPr marL="342900" indent="-342900">
              <a:buFont typeface="Arial" pitchFamily="34" charset="0"/>
              <a:buChar char="•"/>
            </a:pPr>
            <a:r>
              <a:rPr lang="en-US" dirty="0">
                <a:latin typeface="Arial" panose="020B0604020202020204" pitchFamily="34" charset="0"/>
                <a:cs typeface="Arial" panose="020B0604020202020204" pitchFamily="34" charset="0"/>
              </a:rPr>
              <a:t>If shipping HHGs to anywhere other than HOR or PLEAD you will pay the excess cost if any is associated with the move. Once shipment reaches destination you are authorized 90 days of storage and a local delivery out. </a:t>
            </a:r>
          </a:p>
          <a:p>
            <a:pPr lvl="7"/>
            <a:r>
              <a:rPr lang="en-US" sz="2800" dirty="0">
                <a:latin typeface="Arial" panose="020B0604020202020204" pitchFamily="34" charset="0"/>
                <a:cs typeface="Arial" panose="020B0604020202020204" pitchFamily="34" charset="0"/>
              </a:rPr>
              <a:t>-OR-</a:t>
            </a:r>
          </a:p>
          <a:p>
            <a:pPr marL="342900" indent="-342900">
              <a:buFont typeface="Arial" pitchFamily="34" charset="0"/>
              <a:buChar char="•"/>
            </a:pPr>
            <a:r>
              <a:rPr lang="en-US" dirty="0">
                <a:latin typeface="Arial" panose="020B0604020202020204" pitchFamily="34" charset="0"/>
                <a:cs typeface="Arial" panose="020B0604020202020204" pitchFamily="34" charset="0"/>
              </a:rPr>
              <a:t>You may choose to leave HHG in Non-Temporary Storage at origin for 180 days. You must request release of household goods in writing to our office and have an address at the time of request.  Understand once shipment is released and reaches destination </a:t>
            </a:r>
            <a:r>
              <a:rPr lang="en-US" u="sng" dirty="0">
                <a:solidFill>
                  <a:srgbClr val="FF0000"/>
                </a:solidFill>
                <a:latin typeface="Arial" panose="020B0604020202020204" pitchFamily="34" charset="0"/>
                <a:cs typeface="Arial" panose="020B0604020202020204" pitchFamily="34" charset="0"/>
              </a:rPr>
              <a:t>storage is not authorized.</a:t>
            </a:r>
          </a:p>
          <a:p>
            <a:endParaRPr lang="en-US" u="sng" dirty="0">
              <a:solidFill>
                <a:srgbClr val="FF0000"/>
              </a:solidFill>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Time Limit: Travel must begin before the 181</a:t>
            </a:r>
            <a:r>
              <a:rPr lang="en-US" baseline="30000" dirty="0">
                <a:latin typeface="Arial" panose="020B0604020202020204" pitchFamily="34" charset="0"/>
                <a:cs typeface="Arial" panose="020B0604020202020204" pitchFamily="34" charset="0"/>
              </a:rPr>
              <a:t>st</a:t>
            </a:r>
            <a:r>
              <a:rPr lang="en-US" dirty="0">
                <a:latin typeface="Arial" panose="020B0604020202020204" pitchFamily="34" charset="0"/>
                <a:cs typeface="Arial" panose="020B0604020202020204" pitchFamily="34" charset="0"/>
              </a:rPr>
              <a:t> day following separation from the service or relief from active duty. When travel before the 181</a:t>
            </a:r>
            <a:r>
              <a:rPr lang="en-US" baseline="30000" dirty="0">
                <a:latin typeface="Arial" panose="020B0604020202020204" pitchFamily="34" charset="0"/>
                <a:cs typeface="Arial" panose="020B0604020202020204" pitchFamily="34" charset="0"/>
              </a:rPr>
              <a:t>st</a:t>
            </a:r>
            <a:r>
              <a:rPr lang="en-US" dirty="0">
                <a:latin typeface="Arial" panose="020B0604020202020204" pitchFamily="34" charset="0"/>
                <a:cs typeface="Arial" panose="020B0604020202020204" pitchFamily="34" charset="0"/>
              </a:rPr>
              <a:t> day would impose a hardship on the member, a time extension may be approved/disapproved for a specific additional period of time through the Secretarial Process. </a:t>
            </a:r>
          </a:p>
          <a:p>
            <a:endParaRPr lang="en-US" u="sng" dirty="0">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12"/>
          </p:nvPr>
        </p:nvSpPr>
        <p:spPr/>
        <p:txBody>
          <a:bodyPr/>
          <a:lstStyle/>
          <a:p>
            <a:fld id="{3650DDD2-8224-FD42-89E0-975387AD3410}" type="slidenum">
              <a:rPr lang="en-US" smtClean="0"/>
              <a:t>7</a:t>
            </a:fld>
            <a:endParaRPr lang="en-US" dirty="0"/>
          </a:p>
        </p:txBody>
      </p:sp>
    </p:spTree>
    <p:extLst>
      <p:ext uri="{BB962C8B-B14F-4D97-AF65-F5344CB8AC3E}">
        <p14:creationId xmlns:p14="http://schemas.microsoft.com/office/powerpoint/2010/main" val="41570056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PPPO Briefing</a:t>
            </a:r>
            <a:endParaRPr lang="en-US" dirty="0">
              <a:latin typeface="Arial" panose="020B0604020202020204" pitchFamily="34" charset="0"/>
              <a:cs typeface="Arial" panose="020B0604020202020204" pitchFamily="34" charset="0"/>
            </a:endParaRPr>
          </a:p>
        </p:txBody>
      </p:sp>
      <p:sp>
        <p:nvSpPr>
          <p:cNvPr id="4" name="Rectangle 3"/>
          <p:cNvSpPr/>
          <p:nvPr/>
        </p:nvSpPr>
        <p:spPr>
          <a:xfrm>
            <a:off x="1685697" y="700020"/>
            <a:ext cx="5772606" cy="523220"/>
          </a:xfrm>
          <a:prstGeom prst="rect">
            <a:avLst/>
          </a:prstGeom>
          <a:noFill/>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en-US" sz="2800" b="1" u="sng" cap="all" dirty="0">
                <a:ln w="0"/>
                <a:latin typeface="Arial" panose="020B0604020202020204" pitchFamily="34" charset="0"/>
                <a:cs typeface="Arial" panose="020B0604020202020204" pitchFamily="34" charset="0"/>
              </a:rPr>
              <a:t>Local moves</a:t>
            </a:r>
            <a:endParaRPr lang="en-US" sz="2800" b="1" u="sng" cap="all" dirty="0">
              <a:ln w="0"/>
              <a:effectLst/>
              <a:latin typeface="Arial" panose="020B0604020202020204" pitchFamily="34" charset="0"/>
              <a:cs typeface="Arial" panose="020B0604020202020204" pitchFamily="34" charset="0"/>
            </a:endParaRPr>
          </a:p>
        </p:txBody>
      </p:sp>
      <p:sp>
        <p:nvSpPr>
          <p:cNvPr id="5" name="Rectangle 15"/>
          <p:cNvSpPr>
            <a:spLocks noChangeArrowheads="1"/>
          </p:cNvSpPr>
          <p:nvPr/>
        </p:nvSpPr>
        <p:spPr bwMode="auto">
          <a:xfrm>
            <a:off x="182880" y="1459954"/>
            <a:ext cx="8778240" cy="4401205"/>
          </a:xfrm>
          <a:prstGeom prst="rect">
            <a:avLst/>
          </a:prstGeom>
          <a:noFill/>
          <a:ln w="9525">
            <a:noFill/>
            <a:miter lim="800000"/>
            <a:headEnd/>
            <a:tailEnd/>
          </a:ln>
        </p:spPr>
        <p:txBody>
          <a:bodyPr>
            <a:spAutoFit/>
          </a:bodyPr>
          <a:lstStyle/>
          <a:p>
            <a:r>
              <a:rPr lang="en-US" dirty="0">
                <a:latin typeface="Arial" panose="020B0604020202020204" pitchFamily="34" charset="0"/>
                <a:cs typeface="Arial" panose="020B0604020202020204" pitchFamily="34" charset="0"/>
              </a:rPr>
              <a:t>On a Retirement or a Separation Order you are authorized to do a local move which will be considered as your final move on your separation or retirement order.</a:t>
            </a:r>
          </a:p>
          <a:p>
            <a:r>
              <a:rPr lang="en-US" dirty="0">
                <a:latin typeface="Arial" panose="020B0604020202020204" pitchFamily="34" charset="0"/>
                <a:cs typeface="Arial" panose="020B0604020202020204" pitchFamily="34" charset="0"/>
              </a:rPr>
              <a:t> </a:t>
            </a:r>
          </a:p>
          <a:p>
            <a:r>
              <a:rPr lang="en-US" dirty="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-OR-</a:t>
            </a:r>
          </a:p>
          <a:p>
            <a:pPr marL="342900" indent="-342900">
              <a:buFont typeface="Arial" pitchFamily="34" charset="0"/>
              <a:buChar char="•"/>
            </a:pPr>
            <a:r>
              <a:rPr lang="en-US" dirty="0">
                <a:latin typeface="Arial" panose="020B0604020202020204" pitchFamily="34" charset="0"/>
                <a:cs typeface="Arial" panose="020B0604020202020204" pitchFamily="34" charset="0"/>
              </a:rPr>
              <a:t>If you live in government quarters/housing and directed/required by appropriate authority to vacate, you would then be authorized a Courtesy Move to the local economy at government expense and the move will not be counted as your final move. In this situation the Housing Office will provide the documentation to authorize this move. </a:t>
            </a:r>
          </a:p>
          <a:p>
            <a:pPr marL="342900" indent="-342900">
              <a:buFont typeface="Arial" pitchFamily="34" charset="0"/>
              <a:buChar char="•"/>
            </a:pPr>
            <a:endParaRPr lang="en-US" dirty="0">
              <a:latin typeface="Arial" panose="020B0604020202020204" pitchFamily="34" charset="0"/>
              <a:cs typeface="Arial" panose="020B0604020202020204" pitchFamily="34" charset="0"/>
            </a:endParaRPr>
          </a:p>
          <a:p>
            <a:pPr marL="342900" indent="-342900">
              <a:buFont typeface="Arial" pitchFamily="34" charset="0"/>
              <a:buChar char="•"/>
            </a:pPr>
            <a:r>
              <a:rPr lang="en-US" dirty="0">
                <a:latin typeface="Arial" panose="020B0604020202020204" pitchFamily="34" charset="0"/>
                <a:cs typeface="Arial" panose="020B0604020202020204" pitchFamily="34" charset="0"/>
              </a:rPr>
              <a:t>Before our office will schedule your local move you must have keys in hand because storage is not authorized on local move. </a:t>
            </a:r>
          </a:p>
          <a:p>
            <a:endParaRPr lang="en-US" u="sng" dirty="0">
              <a:solidFill>
                <a:srgbClr val="FF0000"/>
              </a:solidFill>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u="sng" dirty="0">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12"/>
          </p:nvPr>
        </p:nvSpPr>
        <p:spPr/>
        <p:txBody>
          <a:bodyPr/>
          <a:lstStyle/>
          <a:p>
            <a:fld id="{3650DDD2-8224-FD42-89E0-975387AD3410}" type="slidenum">
              <a:rPr lang="en-US" smtClean="0"/>
              <a:t>8</a:t>
            </a:fld>
            <a:endParaRPr lang="en-US" dirty="0"/>
          </a:p>
        </p:txBody>
      </p:sp>
    </p:spTree>
    <p:extLst>
      <p:ext uri="{BB962C8B-B14F-4D97-AF65-F5344CB8AC3E}">
        <p14:creationId xmlns:p14="http://schemas.microsoft.com/office/powerpoint/2010/main" val="15821515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PPPO Briefing</a:t>
            </a:r>
            <a:endParaRPr lang="en-US" dirty="0">
              <a:latin typeface="Arial" panose="020B0604020202020204" pitchFamily="34" charset="0"/>
              <a:cs typeface="Arial" panose="020B0604020202020204" pitchFamily="34" charset="0"/>
            </a:endParaRPr>
          </a:p>
        </p:txBody>
      </p:sp>
      <p:sp>
        <p:nvSpPr>
          <p:cNvPr id="4" name="Rectangle 3"/>
          <p:cNvSpPr/>
          <p:nvPr/>
        </p:nvSpPr>
        <p:spPr>
          <a:xfrm>
            <a:off x="793702" y="548202"/>
            <a:ext cx="7685906" cy="523220"/>
          </a:xfrm>
          <a:prstGeom prst="rect">
            <a:avLst/>
          </a:prstGeom>
          <a:noFill/>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en-US" sz="2800" b="1" u="sng" cap="all" dirty="0">
                <a:ln w="0"/>
                <a:effectLst/>
                <a:latin typeface="Arial" panose="020B0604020202020204" pitchFamily="34" charset="0"/>
                <a:cs typeface="Arial" panose="020B0604020202020204" pitchFamily="34" charset="0"/>
              </a:rPr>
              <a:t>releasing property stored in </a:t>
            </a:r>
            <a:r>
              <a:rPr lang="en-US" sz="2800" b="1" u="sng" cap="all" dirty="0" err="1">
                <a:ln w="0"/>
                <a:effectLst/>
                <a:latin typeface="Arial" panose="020B0604020202020204" pitchFamily="34" charset="0"/>
                <a:cs typeface="Arial" panose="020B0604020202020204" pitchFamily="34" charset="0"/>
              </a:rPr>
              <a:t>nts</a:t>
            </a:r>
            <a:endParaRPr lang="en-US" sz="2800" b="1" u="sng" cap="all" dirty="0">
              <a:ln w="0"/>
              <a:effectLst/>
              <a:latin typeface="Arial" panose="020B0604020202020204" pitchFamily="34" charset="0"/>
              <a:cs typeface="Arial" panose="020B0604020202020204" pitchFamily="34" charset="0"/>
            </a:endParaRPr>
          </a:p>
        </p:txBody>
      </p:sp>
      <p:sp>
        <p:nvSpPr>
          <p:cNvPr id="6" name="TextBox 5"/>
          <p:cNvSpPr txBox="1"/>
          <p:nvPr/>
        </p:nvSpPr>
        <p:spPr>
          <a:xfrm>
            <a:off x="182880" y="1071225"/>
            <a:ext cx="8778240" cy="5139869"/>
          </a:xfrm>
          <a:prstGeom prst="rect">
            <a:avLst/>
          </a:prstGeom>
          <a:noFill/>
        </p:spPr>
        <p:txBody>
          <a:bodyPr>
            <a:spAutoFit/>
          </a:bodyPr>
          <a:lstStyle/>
          <a:p>
            <a:pPr marL="457200" lvl="0" indent="-457200">
              <a:buFont typeface="Arial" pitchFamily="34" charset="0"/>
              <a:buChar char="•"/>
              <a:defRPr/>
            </a:pPr>
            <a:r>
              <a:rPr lang="en-US" sz="2000" dirty="0">
                <a:solidFill>
                  <a:prstClr val="black"/>
                </a:solidFill>
                <a:latin typeface="Arial" panose="020B0604020202020204" pitchFamily="34" charset="0"/>
                <a:cs typeface="Arial" panose="020B0604020202020204" pitchFamily="34" charset="0"/>
              </a:rPr>
              <a:t>First submit your request in the </a:t>
            </a:r>
            <a:r>
              <a:rPr lang="en-US" sz="2000" dirty="0" smtClean="0">
                <a:solidFill>
                  <a:prstClr val="black"/>
                </a:solidFill>
                <a:latin typeface="Arial" panose="020B0604020202020204" pitchFamily="34" charset="0"/>
                <a:cs typeface="Arial" panose="020B0604020202020204" pitchFamily="34" charset="0"/>
              </a:rPr>
              <a:t>DPS system as a HHG shipment </a:t>
            </a:r>
            <a:r>
              <a:rPr lang="en-US" sz="2000" dirty="0">
                <a:solidFill>
                  <a:prstClr val="black"/>
                </a:solidFill>
                <a:latin typeface="Arial" panose="020B0604020202020204" pitchFamily="34" charset="0"/>
                <a:cs typeface="Arial" panose="020B0604020202020204" pitchFamily="34" charset="0"/>
              </a:rPr>
              <a:t>please make sure your request is complete with; delivery address, current phone number, and any authorized receiving agents over the age of 18 as well as their phone numbers.  Please sign and date your DD1299&amp; DD1797, provide us with the signed copies and orders to our email address so that we may process your request.</a:t>
            </a:r>
          </a:p>
          <a:p>
            <a:pPr marL="457200" lvl="0" indent="-457200">
              <a:buFont typeface="Arial" pitchFamily="34" charset="0"/>
              <a:buChar char="•"/>
              <a:defRPr/>
            </a:pPr>
            <a:endParaRPr lang="en-US" sz="2000" dirty="0">
              <a:solidFill>
                <a:prstClr val="black"/>
              </a:solidFill>
              <a:latin typeface="Arial" panose="020B0604020202020204" pitchFamily="34" charset="0"/>
              <a:cs typeface="Arial" panose="020B0604020202020204" pitchFamily="34" charset="0"/>
            </a:endParaRPr>
          </a:p>
          <a:p>
            <a:pPr marL="457200" lvl="0" indent="-457200">
              <a:buFont typeface="Arial" pitchFamily="34" charset="0"/>
              <a:buChar char="•"/>
              <a:defRPr/>
            </a:pPr>
            <a:r>
              <a:rPr lang="en-US" sz="2000" dirty="0">
                <a:solidFill>
                  <a:prstClr val="black"/>
                </a:solidFill>
                <a:latin typeface="Arial" panose="020B0604020202020204" pitchFamily="34" charset="0"/>
                <a:cs typeface="Arial" panose="020B0604020202020204" pitchFamily="34" charset="0"/>
              </a:rPr>
              <a:t>Once request is received, depending on time of year &amp; delivery location, it could take 4-6 weeks to receive property when going CONUS; allow more transit time if going OCONUS.</a:t>
            </a:r>
          </a:p>
          <a:p>
            <a:pPr marL="457200" lvl="0" indent="-457200">
              <a:buFont typeface="Arial" pitchFamily="34" charset="0"/>
              <a:buChar char="•"/>
              <a:defRPr/>
            </a:pPr>
            <a:endParaRPr lang="en-US" sz="2000" dirty="0">
              <a:solidFill>
                <a:prstClr val="black"/>
              </a:solidFill>
              <a:latin typeface="Arial" panose="020B0604020202020204" pitchFamily="34" charset="0"/>
              <a:cs typeface="Arial" panose="020B0604020202020204" pitchFamily="34" charset="0"/>
            </a:endParaRPr>
          </a:p>
          <a:p>
            <a:pPr marL="457200" lvl="0" indent="-457200">
              <a:buFont typeface="Arial" pitchFamily="34" charset="0"/>
              <a:buChar char="•"/>
              <a:defRPr/>
            </a:pPr>
            <a:r>
              <a:rPr lang="en-US" sz="2000" b="1" dirty="0" smtClean="0">
                <a:solidFill>
                  <a:prstClr val="black"/>
                </a:solidFill>
                <a:latin typeface="Arial" panose="020B0604020202020204" pitchFamily="34" charset="0"/>
                <a:cs typeface="Arial" panose="020B0604020202020204" pitchFamily="34" charset="0"/>
              </a:rPr>
              <a:t>Remember</a:t>
            </a:r>
            <a:r>
              <a:rPr lang="en-US" sz="2000" b="1" dirty="0">
                <a:solidFill>
                  <a:prstClr val="black"/>
                </a:solidFill>
                <a:latin typeface="Arial" panose="020B0604020202020204" pitchFamily="34" charset="0"/>
                <a:cs typeface="Arial" panose="020B0604020202020204" pitchFamily="34" charset="0"/>
              </a:rPr>
              <a:t>: NO storage is authorized at destination</a:t>
            </a:r>
            <a:r>
              <a:rPr lang="en-US" sz="2000" b="1" dirty="0" smtClean="0">
                <a:solidFill>
                  <a:prstClr val="black"/>
                </a:solidFill>
                <a:latin typeface="Arial" panose="020B0604020202020204" pitchFamily="34" charset="0"/>
                <a:cs typeface="Arial" panose="020B0604020202020204" pitchFamily="34" charset="0"/>
              </a:rPr>
              <a:t>.</a:t>
            </a:r>
          </a:p>
          <a:p>
            <a:pPr marL="457200" lvl="0" indent="-457200">
              <a:buFont typeface="Arial" pitchFamily="34" charset="0"/>
              <a:buChar char="•"/>
              <a:defRPr/>
            </a:pPr>
            <a:endParaRPr lang="en-US" sz="2000" b="1" dirty="0">
              <a:solidFill>
                <a:prstClr val="black"/>
              </a:solidFill>
              <a:latin typeface="Arial" panose="020B0604020202020204" pitchFamily="34" charset="0"/>
              <a:cs typeface="Arial" panose="020B0604020202020204" pitchFamily="34" charset="0"/>
            </a:endParaRPr>
          </a:p>
          <a:p>
            <a:pPr marL="457200" lvl="0" indent="-457200">
              <a:buFont typeface="Arial" pitchFamily="34" charset="0"/>
              <a:buChar char="•"/>
              <a:defRPr/>
            </a:pPr>
            <a:r>
              <a:rPr lang="en-US" sz="2000" b="1" dirty="0" smtClean="0">
                <a:solidFill>
                  <a:prstClr val="black"/>
                </a:solidFill>
                <a:latin typeface="Arial" panose="020B0604020202020204" pitchFamily="34" charset="0"/>
                <a:cs typeface="Arial" panose="020B0604020202020204" pitchFamily="34" charset="0"/>
              </a:rPr>
              <a:t>DO NOT create a NTSR shipment in the DPS website. The shipment should be created as a HHG shipment. </a:t>
            </a:r>
            <a:endParaRPr lang="en-US" sz="2000" b="1" dirty="0">
              <a:solidFill>
                <a:prstClr val="black"/>
              </a:solidFill>
              <a:latin typeface="Arial" panose="020B0604020202020204" pitchFamily="34" charset="0"/>
              <a:cs typeface="Arial" panose="020B0604020202020204" pitchFamily="34" charset="0"/>
            </a:endParaRPr>
          </a:p>
          <a:p>
            <a:pPr marL="457200" lvl="0" indent="-457200">
              <a:buFont typeface="Arial" pitchFamily="34" charset="0"/>
              <a:buChar char="•"/>
              <a:defRPr/>
            </a:pPr>
            <a:endParaRPr lang="en-US" sz="2800" dirty="0">
              <a:solidFill>
                <a:srgbClr val="FF0000"/>
              </a:solidFill>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p:txBody>
          <a:bodyPr/>
          <a:lstStyle/>
          <a:p>
            <a:fld id="{3650DDD2-8224-FD42-89E0-975387AD3410}" type="slidenum">
              <a:rPr lang="en-US" smtClean="0"/>
              <a:t>9</a:t>
            </a:fld>
            <a:endParaRPr lang="en-US" dirty="0"/>
          </a:p>
        </p:txBody>
      </p:sp>
    </p:spTree>
    <p:extLst>
      <p:ext uri="{BB962C8B-B14F-4D97-AF65-F5344CB8AC3E}">
        <p14:creationId xmlns:p14="http://schemas.microsoft.com/office/powerpoint/2010/main" val="1504204784"/>
      </p:ext>
    </p:extLst>
  </p:cSld>
  <p:clrMapOvr>
    <a:masterClrMapping/>
  </p:clrMapOvr>
</p:sld>
</file>

<file path=ppt/theme/theme1.xml><?xml version="1.0" encoding="utf-8"?>
<a:theme xmlns:a="http://schemas.openxmlformats.org/drawingml/2006/main" name="AMC-AMCOM-PPT_Template_2018">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MC ASC PPT Template 2018.potx [Read-Only]" id="{0758C03B-E1A5-4291-AFC3-C1A2D4BFE9E8}" vid="{3346CA10-EE43-4695-AE32-96E6637C3D3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986CC14B8EA6B40A105B3D6522A1027" ma:contentTypeVersion="23" ma:contentTypeDescription="Create a new document." ma:contentTypeScope="" ma:versionID="4297cda2da15343a87859edf48d3872e">
  <xsd:schema xmlns:xsd="http://www.w3.org/2001/XMLSchema" xmlns:xs="http://www.w3.org/2001/XMLSchema" xmlns:p="http://schemas.microsoft.com/office/2006/metadata/properties" xmlns:ns1="http://schemas.microsoft.com/sharepoint/v3" xmlns:ns2="dac2943a-9a29-442f-ab03-4d7ae18b91b2" targetNamespace="http://schemas.microsoft.com/office/2006/metadata/properties" ma:root="true" ma:fieldsID="6275f4f96cfa34da248d19da1441c885" ns1:_="" ns2:_="">
    <xsd:import namespace="http://schemas.microsoft.com/sharepoint/v3"/>
    <xsd:import namespace="dac2943a-9a29-442f-ab03-4d7ae18b91b2"/>
    <xsd:element name="properties">
      <xsd:complexType>
        <xsd:sequence>
          <xsd:element name="documentManagement">
            <xsd:complexType>
              <xsd:all>
                <xsd:element ref="ns1:ARIMS_Rec_Num_ID" minOccurs="0"/>
                <xsd:element ref="ns1:ARIMS_REVENT_HASOCCURED" minOccurs="0"/>
                <xsd:element ref="ns1:OSymbol" minOccurs="0"/>
                <xsd:element ref="ns1:PII" minOccurs="0"/>
                <xsd:element ref="ns2:Security_Classification" minOccurs="0"/>
                <xsd:element ref="ns1:ARIMS_Year_Type" minOccurs="0"/>
                <xsd:element ref="ns1:ARIMS_REVENT_txt" minOccurs="0"/>
                <xsd:element ref="ns1:ARIMS_REVENT_BOOL" minOccurs="0"/>
                <xsd:element ref="ns1:DOC_METADATA_ADDED" minOccurs="0"/>
                <xsd:element ref="ns1:ARIMS_Rec_Num_txt" minOccurs="0"/>
                <xsd:element ref="ns1:ARIMS_Rec_Cat_ID" minOccurs="0"/>
                <xsd:element ref="ns1:FOUO" minOccurs="0"/>
                <xsd:element ref="ns1:Vital_Record" minOccurs="0"/>
                <xsd:element ref="ns1:ARIMS_RC_Transfer_Flag" minOccurs="0"/>
                <xsd:element ref="ns1:ARIMS_Author_Email" minOccurs="0"/>
                <xsd:element ref="ns1:ACQ_Sensitive" minOccurs="0"/>
                <xsd:element ref="ns1:ARMINS_METADATA_ADDED" minOccurs="0"/>
                <xsd:element ref="ns1:ARIMS_Disposition_Code" minOccurs="0"/>
                <xsd:element ref="ns1:ARCHIVEYN" minOccurs="0"/>
                <xsd:element ref="ns1:ARIMS_Record" minOccurs="0"/>
                <xsd:element ref="ns1:LOGCAP_Record" minOccurs="0"/>
                <xsd:element ref="ns1:ARIMS_Rec_Cat_tx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RIMS_Rec_Num_ID" ma:index="8" nillable="true" ma:displayName="ARIMS Record Number ID" ma:internalName="ARIMS_Rec_Num_ID">
      <xsd:simpleType>
        <xsd:restriction base="dms:Text"/>
      </xsd:simpleType>
    </xsd:element>
    <xsd:element name="ARIMS_REVENT_HASOCCURED" ma:index="9" nillable="true" ma:displayName="ARIMS RETENTION EVENT HAS OCCURED" ma:description="Indicates that the retention event has occured" ma:internalName="ARIMS_REVENT_HASOCCURED">
      <xsd:simpleType>
        <xsd:restriction base="dms:Boolean"/>
      </xsd:simpleType>
    </xsd:element>
    <xsd:element name="OSymbol" ma:index="10" nillable="true" ma:displayName="Office Symbol" ma:description="" ma:internalName="OSymbol">
      <xsd:simpleType>
        <xsd:restriction base="dms:Text"/>
      </xsd:simpleType>
    </xsd:element>
    <xsd:element name="PII" ma:index="11" nillable="true" ma:displayName="PII" ma:description="Check this box if the document contains PII" ma:internalName="PII">
      <xsd:simpleType>
        <xsd:restriction base="dms:Boolean"/>
      </xsd:simpleType>
    </xsd:element>
    <xsd:element name="ARIMS_Year_Type" ma:index="13" nillable="true" ma:displayName="Year Type" ma:description="This field contains the ARIMS Year Type" ma:internalName="ARIMS_Year_Type">
      <xsd:simpleType>
        <xsd:restriction base="dms:Text"/>
      </xsd:simpleType>
    </xsd:element>
    <xsd:element name="ARIMS_REVENT_txt" ma:index="14" nillable="true" ma:displayName="ARIMS RETENTION EVENT DESC" ma:description="Description of the retention event" ma:internalName="ARIMS_REVENT_txt">
      <xsd:simpleType>
        <xsd:restriction base="dms:Text"/>
      </xsd:simpleType>
    </xsd:element>
    <xsd:element name="ARIMS_REVENT_BOOL" ma:index="15" nillable="true" ma:displayName="ARIMS RETENTION EVENT Y/N" ma:description="Checking this box indicates that an ARIMS record has an event associcated with it" ma:internalName="ARIMS_REVENT_BOOL">
      <xsd:simpleType>
        <xsd:restriction base="dms:Boolean"/>
      </xsd:simpleType>
    </xsd:element>
    <xsd:element name="DOC_METADATA_ADDED" ma:index="16" nillable="true" ma:displayName="DOC_METADATA_ADDED" ma:internalName="DOC_METADATA_ADDED">
      <xsd:simpleType>
        <xsd:restriction base="dms:Boolean"/>
      </xsd:simpleType>
    </xsd:element>
    <xsd:element name="ARIMS_Rec_Num_txt" ma:index="17" nillable="true" ma:displayName="ARIMS Record Number" ma:internalName="ARIMS_Rec_Num_txt">
      <xsd:simpleType>
        <xsd:restriction base="dms:Text"/>
      </xsd:simpleType>
    </xsd:element>
    <xsd:element name="ARIMS_Rec_Cat_ID" ma:index="18" nillable="true" ma:displayName="ARIMS Record Category ID" ma:internalName="ARIMS_Rec_Cat_ID">
      <xsd:simpleType>
        <xsd:restriction base="dms:Text"/>
      </xsd:simpleType>
    </xsd:element>
    <xsd:element name="FOUO" ma:index="19" nillable="true" ma:displayName="FOUO" ma:description="Check this box if the document is FOUO. Click Here for Help https://ascsp.osc.army.mil/pages/DocumentMangment_Helpfile.aspx#fouo" ma:internalName="FOUO">
      <xsd:simpleType>
        <xsd:restriction base="dms:Boolean"/>
      </xsd:simpleType>
    </xsd:element>
    <xsd:element name="Vital_Record" ma:index="20" nillable="true" ma:displayName="Vital Record" ma:description="Check this box if the document contains vital information. Click here for Help https://ascsp.osc.army.mil/pages/DocumentMangment_Helpfile.aspx#vital" ma:internalName="Vital_Record">
      <xsd:simpleType>
        <xsd:restriction base="dms:Boolean"/>
      </xsd:simpleType>
    </xsd:element>
    <xsd:element name="ARIMS_RC_Transfer_Flag" ma:index="21" nillable="true" ma:displayName="Record Center Transfer Flag" ma:description="" ma:internalName="ARIMS_RC_Transfer_Flag">
      <xsd:simpleType>
        <xsd:restriction base="dms:Text"/>
      </xsd:simpleType>
    </xsd:element>
    <xsd:element name="ARIMS_Author_Email" ma:index="22" nillable="true" ma:displayName="Author Email" ma:description="This field contains the ARIMS document owners email address" ma:internalName="ARIMS_Author_Email">
      <xsd:simpleType>
        <xsd:restriction base="dms:Text"/>
      </xsd:simpleType>
    </xsd:element>
    <xsd:element name="ACQ_Sensitive" ma:index="23" nillable="true" ma:displayName="ACQ Sensitive" ma:description="Check this box if this is/will contain acquisition sensitive information. Click Here for Help https://ascsp.osc.army.mil/pages/DocumentMangment_Helpfile.aspx#acq" ma:internalName="ACQ_Sensitive">
      <xsd:simpleType>
        <xsd:restriction base="dms:Boolean"/>
      </xsd:simpleType>
    </xsd:element>
    <xsd:element name="ARMINS_METADATA_ADDED" ma:index="24" nillable="true" ma:displayName="ARMINS_METADATA_ADDED" ma:internalName="ARMINS_METADATA_ADDED">
      <xsd:simpleType>
        <xsd:restriction base="dms:Boolean"/>
      </xsd:simpleType>
    </xsd:element>
    <xsd:element name="ARIMS_Disposition_Code" ma:index="25" nillable="true" ma:displayName="Disposition Code" ma:description="This field contais the ARIMS disposition code" ma:internalName="ARIMS_Disposition_Code">
      <xsd:simpleType>
        <xsd:restriction base="dms:Text"/>
      </xsd:simpleType>
    </xsd:element>
    <xsd:element name="ARCHIVEYN" ma:index="26" nillable="true" ma:displayName="Can be Archived" ma:description="Check here to indicate document can no longer be edited" ma:internalName="ARCHIVEYN">
      <xsd:simpleType>
        <xsd:restriction base="dms:Boolean"/>
      </xsd:simpleType>
    </xsd:element>
    <xsd:element name="ARIMS_Record" ma:index="27" nillable="true" ma:displayName="ARIMS Record" ma:description="Check this box if this is/will be a record that must be retained per Army records retention standards. https://ascsp.osc.army.mil/pages/DocumentMangment_Helpfile.aspx#ARIMS" ma:internalName="ARIMS_Record">
      <xsd:simpleType>
        <xsd:restriction base="dms:Boolean"/>
      </xsd:simpleType>
    </xsd:element>
    <xsd:element name="LOGCAP_Record" ma:index="28" nillable="true" ma:displayName="LOGCAP Record" ma:description="Check this box if this is/will contain LOGCAP information" ma:internalName="LOGCAP_Record">
      <xsd:simpleType>
        <xsd:restriction base="dms:Boolean"/>
      </xsd:simpleType>
    </xsd:element>
    <xsd:element name="ARIMS_Rec_Cat_txt" ma:index="29" nillable="true" ma:displayName="ARIMS Record Category" ma:internalName="ARIMS_Rec_Cat_tx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ac2943a-9a29-442f-ab03-4d7ae18b91b2" elementFormDefault="qualified">
    <xsd:import namespace="http://schemas.microsoft.com/office/2006/documentManagement/types"/>
    <xsd:import namespace="http://schemas.microsoft.com/office/infopath/2007/PartnerControls"/>
    <xsd:element name="Security_Classification" ma:index="12" nillable="true" ma:displayName="Security Classification" ma:default="UNCLASSIFIED" ma:format="Dropdown" ma:internalName="Security_Classification">
      <xsd:simpleType>
        <xsd:restriction base="dms:Choice">
          <xsd:enumeration value="UNCLASSIFIED"/>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ARIMS_Year_Type xmlns="http://schemas.microsoft.com/sharepoint/v3" xsi:nil="true"/>
    <DOC_METADATA_ADDED xmlns="http://schemas.microsoft.com/sharepoint/v3" xsi:nil="true"/>
    <ACQ_Sensitive xmlns="http://schemas.microsoft.com/sharepoint/v3" xsi:nil="true"/>
    <Vital_Record xmlns="http://schemas.microsoft.com/sharepoint/v3" xsi:nil="true"/>
    <ARIMS_REVENT_txt xmlns="http://schemas.microsoft.com/sharepoint/v3" xsi:nil="true"/>
    <FOUO xmlns="http://schemas.microsoft.com/sharepoint/v3" xsi:nil="true"/>
    <ARIMS_Rec_Num_ID xmlns="http://schemas.microsoft.com/sharepoint/v3" xsi:nil="true"/>
    <ARIMS_Rec_Cat_ID xmlns="http://schemas.microsoft.com/sharepoint/v3" xsi:nil="true"/>
    <ARMINS_METADATA_ADDED xmlns="http://schemas.microsoft.com/sharepoint/v3" xsi:nil="true"/>
    <ARIMS_Record xmlns="http://schemas.microsoft.com/sharepoint/v3" xsi:nil="true"/>
    <ARIMS_RC_Transfer_Flag xmlns="http://schemas.microsoft.com/sharepoint/v3" xsi:nil="true"/>
    <ARIMS_Author_Email xmlns="http://schemas.microsoft.com/sharepoint/v3" xsi:nil="true"/>
    <OSymbol xmlns="http://schemas.microsoft.com/sharepoint/v3" xsi:nil="true"/>
    <ARIMS_REVENT_HASOCCURED xmlns="http://schemas.microsoft.com/sharepoint/v3" xsi:nil="true"/>
    <PII xmlns="http://schemas.microsoft.com/sharepoint/v3" xsi:nil="true"/>
    <ARIMS_Rec_Cat_txt xmlns="http://schemas.microsoft.com/sharepoint/v3" xsi:nil="true"/>
    <ARIMS_Disposition_Code xmlns="http://schemas.microsoft.com/sharepoint/v3" xsi:nil="true"/>
    <ARCHIVEYN xmlns="http://schemas.microsoft.com/sharepoint/v3" xsi:nil="true"/>
    <ARIMS_REVENT_BOOL xmlns="http://schemas.microsoft.com/sharepoint/v3" xsi:nil="true"/>
    <ARIMS_Rec_Num_txt xmlns="http://schemas.microsoft.com/sharepoint/v3" xsi:nil="true"/>
    <Security_Classification xmlns="dac2943a-9a29-442f-ab03-4d7ae18b91b2">UNCLASSIFIED</Security_Classification>
    <LOGCAP_Record xmlns="http://schemas.microsoft.com/sharepoint/v3" xsi:nil="true"/>
  </documentManagement>
</p:properties>
</file>

<file path=customXml/itemProps1.xml><?xml version="1.0" encoding="utf-8"?>
<ds:datastoreItem xmlns:ds="http://schemas.openxmlformats.org/officeDocument/2006/customXml" ds:itemID="{FA06C632-0A9F-4059-9987-3CFE7894AF7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dac2943a-9a29-442f-ab03-4d7ae18b91b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51E60A2-F056-4EB8-8897-AC42CE693781}">
  <ds:schemaRefs>
    <ds:schemaRef ds:uri="http://schemas.microsoft.com/sharepoint/v3/contenttype/forms"/>
  </ds:schemaRefs>
</ds:datastoreItem>
</file>

<file path=customXml/itemProps3.xml><?xml version="1.0" encoding="utf-8"?>
<ds:datastoreItem xmlns:ds="http://schemas.openxmlformats.org/officeDocument/2006/customXml" ds:itemID="{B0B06E92-D8C0-4367-9A3A-CC563241C90F}">
  <ds:schemaRefs>
    <ds:schemaRef ds:uri="http://purl.org/dc/elements/1.1/"/>
    <ds:schemaRef ds:uri="http://schemas.microsoft.com/office/2006/metadata/properties"/>
    <ds:schemaRef ds:uri="http://schemas.microsoft.com/sharepoint/v3"/>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dac2943a-9a29-442f-ab03-4d7ae18b91b2"/>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897</TotalTime>
  <Words>2276</Words>
  <Application>Microsoft Office PowerPoint</Application>
  <PresentationFormat>On-screen Show (4:3)</PresentationFormat>
  <Paragraphs>266</Paragraphs>
  <Slides>24</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ＭＳ Ｐゴシック</vt:lpstr>
      <vt:lpstr>Arial</vt:lpstr>
      <vt:lpstr>Calibri</vt:lpstr>
      <vt:lpstr>Times New Roman</vt:lpstr>
      <vt:lpstr>AMC-AMCOM-PPT_Template_2018</vt:lpstr>
      <vt:lpstr>LRC MEADE Transportation PPPO Briefing</vt:lpstr>
      <vt:lpstr>PPPO Briefing</vt:lpstr>
      <vt:lpstr>PPPO Briefing</vt:lpstr>
      <vt:lpstr>PPPO Briefing</vt:lpstr>
      <vt:lpstr>PPPO Briefing</vt:lpstr>
      <vt:lpstr>PPPO Briefing</vt:lpstr>
      <vt:lpstr>PPPO Briefing</vt:lpstr>
      <vt:lpstr>PPPO Briefing</vt:lpstr>
      <vt:lpstr>PPPO Briefing</vt:lpstr>
      <vt:lpstr>PPPO  Briefing</vt:lpstr>
      <vt:lpstr>PPPO Briefing</vt:lpstr>
      <vt:lpstr>PPPO Briefing</vt:lpstr>
      <vt:lpstr>PPPO Briefing</vt:lpstr>
      <vt:lpstr>PPPO Briefing</vt:lpstr>
      <vt:lpstr>PPPO Retirement / Separation Briefing</vt:lpstr>
      <vt:lpstr>PPPO Briefing</vt:lpstr>
      <vt:lpstr>PPPO Retirement / Separation Briefing</vt:lpstr>
      <vt:lpstr>PPPO Briefing</vt:lpstr>
      <vt:lpstr>PPPO Briefing</vt:lpstr>
      <vt:lpstr>PPPO Briefing</vt:lpstr>
      <vt:lpstr>PPPO Briefing</vt:lpstr>
      <vt:lpstr>PPPO  Briefing</vt:lpstr>
      <vt:lpstr>PPPO Briefing</vt:lpstr>
      <vt:lpstr>PPPO Briefing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ASC PowerPoint Presentation Template 2018</dc:title>
  <dc:creator>Henry</dc:creator>
  <cp:lastModifiedBy>Collins, Tenecia - CIV</cp:lastModifiedBy>
  <cp:revision>82</cp:revision>
  <cp:lastPrinted>2022-02-08T18:53:23Z</cp:lastPrinted>
  <dcterms:created xsi:type="dcterms:W3CDTF">2017-05-05T15:44:58Z</dcterms:created>
  <dcterms:modified xsi:type="dcterms:W3CDTF">2022-02-08T19:37:03Z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0x0101009986CC14B8EA6B40A105B3D6522A1027</vt:lpwstr>
  </property>
</Properties>
</file>