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4"/>
    <p:sldMasterId id="2147483777" r:id="rId5"/>
    <p:sldMasterId id="2147483807" r:id="rId6"/>
    <p:sldMasterId id="2147483865" r:id="rId7"/>
  </p:sldMasterIdLst>
  <p:notesMasterIdLst>
    <p:notesMasterId r:id="rId25"/>
  </p:notesMasterIdLst>
  <p:handoutMasterIdLst>
    <p:handoutMasterId r:id="rId26"/>
  </p:handoutMasterIdLst>
  <p:sldIdLst>
    <p:sldId id="256" r:id="rId8"/>
    <p:sldId id="525" r:id="rId9"/>
    <p:sldId id="528" r:id="rId10"/>
    <p:sldId id="533" r:id="rId11"/>
    <p:sldId id="540" r:id="rId12"/>
    <p:sldId id="539" r:id="rId13"/>
    <p:sldId id="554" r:id="rId14"/>
    <p:sldId id="546" r:id="rId15"/>
    <p:sldId id="545" r:id="rId16"/>
    <p:sldId id="547" r:id="rId17"/>
    <p:sldId id="536" r:id="rId18"/>
    <p:sldId id="549" r:id="rId19"/>
    <p:sldId id="550" r:id="rId20"/>
    <p:sldId id="530" r:id="rId21"/>
    <p:sldId id="531" r:id="rId22"/>
    <p:sldId id="553" r:id="rId23"/>
    <p:sldId id="526" r:id="rId24"/>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tes, Madeleine Mrs CIV USA IMCOM HQ" initials="BMMCUIH" lastIdx="1" clrIdx="0">
    <p:extLst>
      <p:ext uri="{19B8F6BF-5375-455C-9EA6-DF929625EA0E}">
        <p15:presenceInfo xmlns:p15="http://schemas.microsoft.com/office/powerpoint/2012/main" userId="Bates, Madeleine Mrs CIV USA IMCOM HQ" providerId="None"/>
      </p:ext>
    </p:extLst>
  </p:cmAuthor>
  <p:cmAuthor id="2" name="Collier, Orin B (Brad) CIV USARMY HQDA ACSIM (US)" initials="COB(CUHA(" lastIdx="1" clrIdx="1">
    <p:extLst>
      <p:ext uri="{19B8F6BF-5375-455C-9EA6-DF929625EA0E}">
        <p15:presenceInfo xmlns:p15="http://schemas.microsoft.com/office/powerpoint/2012/main" userId="S-1-5-21-412667653-668731278-4213794525-310988" providerId="AD"/>
      </p:ext>
    </p:extLst>
  </p:cmAuthor>
  <p:cmAuthor id="3" name="Whitley, Larry - CIV" initials="WL-C" lastIdx="2" clrIdx="2">
    <p:extLst>
      <p:ext uri="{19B8F6BF-5375-455C-9EA6-DF929625EA0E}">
        <p15:presenceInfo xmlns:p15="http://schemas.microsoft.com/office/powerpoint/2012/main" userId="Whitley, Larry - CIV"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4F81BD"/>
    <a:srgbClr val="7F7F73"/>
    <a:srgbClr val="536B84"/>
    <a:srgbClr val="FFFFCC"/>
    <a:srgbClr val="CDCCC8"/>
    <a:srgbClr val="C3C2BE"/>
    <a:srgbClr val="AEAD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17CD14-A4A8-4E47-AE93-EC5DA06DA836}" v="9" dt="2020-04-30T14:43:42.87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5116" autoAdjust="0"/>
  </p:normalViewPr>
  <p:slideViewPr>
    <p:cSldViewPr>
      <p:cViewPr varScale="1">
        <p:scale>
          <a:sx n="113" d="100"/>
          <a:sy n="113" d="100"/>
        </p:scale>
        <p:origin x="1302" y="84"/>
      </p:cViewPr>
      <p:guideLst>
        <p:guide orient="horz" pos="2880"/>
        <p:guide pos="216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ille Torres" userId="43cbc83f-d3d5-402a-8530-fe9b17b6ddd4" providerId="ADAL" clId="{A817CD14-A4A8-4E47-AE93-EC5DA06DA836}"/>
    <pc:docChg chg="modSld">
      <pc:chgData name="Camille Torres" userId="43cbc83f-d3d5-402a-8530-fe9b17b6ddd4" providerId="ADAL" clId="{A817CD14-A4A8-4E47-AE93-EC5DA06DA836}" dt="2020-04-30T14:43:43.390" v="130" actId="13926"/>
      <pc:docMkLst>
        <pc:docMk/>
      </pc:docMkLst>
      <pc:sldChg chg="modSp">
        <pc:chgData name="Camille Torres" userId="43cbc83f-d3d5-402a-8530-fe9b17b6ddd4" providerId="ADAL" clId="{A817CD14-A4A8-4E47-AE93-EC5DA06DA836}" dt="2020-04-30T14:31:31.233" v="2" actId="207"/>
        <pc:sldMkLst>
          <pc:docMk/>
          <pc:sldMk cId="959706639" sldId="549"/>
        </pc:sldMkLst>
        <pc:spChg chg="mod">
          <ac:chgData name="Camille Torres" userId="43cbc83f-d3d5-402a-8530-fe9b17b6ddd4" providerId="ADAL" clId="{A817CD14-A4A8-4E47-AE93-EC5DA06DA836}" dt="2020-04-30T14:31:31.233" v="2" actId="207"/>
          <ac:spMkLst>
            <pc:docMk/>
            <pc:sldMk cId="959706639" sldId="549"/>
            <ac:spMk id="4" creationId="{00000000-0000-0000-0000-000000000000}"/>
          </ac:spMkLst>
        </pc:spChg>
      </pc:sldChg>
      <pc:sldChg chg="modSp">
        <pc:chgData name="Camille Torres" userId="43cbc83f-d3d5-402a-8530-fe9b17b6ddd4" providerId="ADAL" clId="{A817CD14-A4A8-4E47-AE93-EC5DA06DA836}" dt="2020-04-30T14:34:24.352" v="21" actId="403"/>
        <pc:sldMkLst>
          <pc:docMk/>
          <pc:sldMk cId="2522180069" sldId="550"/>
        </pc:sldMkLst>
        <pc:spChg chg="mod">
          <ac:chgData name="Camille Torres" userId="43cbc83f-d3d5-402a-8530-fe9b17b6ddd4" providerId="ADAL" clId="{A817CD14-A4A8-4E47-AE93-EC5DA06DA836}" dt="2020-04-30T14:34:24.352" v="21" actId="403"/>
          <ac:spMkLst>
            <pc:docMk/>
            <pc:sldMk cId="2522180069" sldId="550"/>
            <ac:spMk id="8" creationId="{00000000-0000-0000-0000-000000000000}"/>
          </ac:spMkLst>
        </pc:spChg>
      </pc:sldChg>
      <pc:sldChg chg="modSp">
        <pc:chgData name="Camille Torres" userId="43cbc83f-d3d5-402a-8530-fe9b17b6ddd4" providerId="ADAL" clId="{A817CD14-A4A8-4E47-AE93-EC5DA06DA836}" dt="2020-04-30T14:43:43.390" v="130" actId="13926"/>
        <pc:sldMkLst>
          <pc:docMk/>
          <pc:sldMk cId="1206424244" sldId="553"/>
        </pc:sldMkLst>
        <pc:spChg chg="mod">
          <ac:chgData name="Camille Torres" userId="43cbc83f-d3d5-402a-8530-fe9b17b6ddd4" providerId="ADAL" clId="{A817CD14-A4A8-4E47-AE93-EC5DA06DA836}" dt="2020-04-30T14:43:43.390" v="130" actId="13926"/>
          <ac:spMkLst>
            <pc:docMk/>
            <pc:sldMk cId="1206424244" sldId="553"/>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739" y="0"/>
            <a:ext cx="4029075" cy="350838"/>
          </a:xfrm>
          <a:prstGeom prst="rect">
            <a:avLst/>
          </a:prstGeom>
        </p:spPr>
        <p:txBody>
          <a:bodyPr vert="horz" lIns="91440" tIns="45720" rIns="91440" bIns="45720" rtlCol="0"/>
          <a:lstStyle>
            <a:lvl1pPr algn="r">
              <a:defRPr sz="1200"/>
            </a:lvl1pPr>
          </a:lstStyle>
          <a:p>
            <a:fld id="{75891E74-ED6F-46BF-9490-5716819DBC99}" type="datetimeFigureOut">
              <a:rPr lang="en-US" smtClean="0"/>
              <a:t>12/14/2021</a:t>
            </a:fld>
            <a:endParaRPr lang="en-US"/>
          </a:p>
        </p:txBody>
      </p:sp>
      <p:sp>
        <p:nvSpPr>
          <p:cNvPr id="4" name="Footer Placeholder 3"/>
          <p:cNvSpPr>
            <a:spLocks noGrp="1"/>
          </p:cNvSpPr>
          <p:nvPr>
            <p:ph type="ftr" sz="quarter" idx="2"/>
          </p:nvPr>
        </p:nvSpPr>
        <p:spPr>
          <a:xfrm>
            <a:off x="1" y="6659565"/>
            <a:ext cx="4029075" cy="3508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739" y="6659565"/>
            <a:ext cx="4029075" cy="350837"/>
          </a:xfrm>
          <a:prstGeom prst="rect">
            <a:avLst/>
          </a:prstGeom>
        </p:spPr>
        <p:txBody>
          <a:bodyPr vert="horz" lIns="91440" tIns="45720" rIns="91440" bIns="45720" rtlCol="0" anchor="b"/>
          <a:lstStyle>
            <a:lvl1pPr algn="r">
              <a:defRPr sz="1200"/>
            </a:lvl1pPr>
          </a:lstStyle>
          <a:p>
            <a:fld id="{F780D487-D645-45AB-B848-F00F3593FB00}" type="slidenum">
              <a:rPr lang="en-US" smtClean="0"/>
              <a:t>‹#›</a:t>
            </a:fld>
            <a:endParaRPr lang="en-US"/>
          </a:p>
        </p:txBody>
      </p:sp>
    </p:spTree>
    <p:extLst>
      <p:ext uri="{BB962C8B-B14F-4D97-AF65-F5344CB8AC3E}">
        <p14:creationId xmlns:p14="http://schemas.microsoft.com/office/powerpoint/2010/main" val="1849893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4028440" cy="352143"/>
          </a:xfrm>
          <a:prstGeom prst="rect">
            <a:avLst/>
          </a:prstGeom>
        </p:spPr>
        <p:txBody>
          <a:bodyPr vert="horz" lIns="93168" tIns="46584" rIns="93168" bIns="46584" rtlCol="0"/>
          <a:lstStyle>
            <a:lvl1pPr algn="l">
              <a:defRPr sz="1200"/>
            </a:lvl1pPr>
          </a:lstStyle>
          <a:p>
            <a:endParaRPr lang="en-US" dirty="0"/>
          </a:p>
        </p:txBody>
      </p:sp>
      <p:sp>
        <p:nvSpPr>
          <p:cNvPr id="3" name="Date Placeholder 2"/>
          <p:cNvSpPr>
            <a:spLocks noGrp="1"/>
          </p:cNvSpPr>
          <p:nvPr>
            <p:ph type="dt" idx="1"/>
          </p:nvPr>
        </p:nvSpPr>
        <p:spPr>
          <a:xfrm>
            <a:off x="5266348" y="3"/>
            <a:ext cx="4028440" cy="352143"/>
          </a:xfrm>
          <a:prstGeom prst="rect">
            <a:avLst/>
          </a:prstGeom>
        </p:spPr>
        <p:txBody>
          <a:bodyPr vert="horz" lIns="93168" tIns="46584" rIns="93168" bIns="46584" rtlCol="0"/>
          <a:lstStyle>
            <a:lvl1pPr algn="r">
              <a:defRPr sz="1200"/>
            </a:lvl1pPr>
          </a:lstStyle>
          <a:p>
            <a:fld id="{AFF4E9DA-1FA6-4D3E-AEB1-089C0E425C2C}" type="datetimeFigureOut">
              <a:rPr lang="en-US" smtClean="0"/>
              <a:t>12/14/2021</a:t>
            </a:fld>
            <a:endParaRPr lang="en-US" dirty="0"/>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68" tIns="46584" rIns="93168" bIns="46584" rtlCol="0" anchor="ctr"/>
          <a:lstStyle/>
          <a:p>
            <a:endParaRPr lang="en-US" dirty="0"/>
          </a:p>
        </p:txBody>
      </p:sp>
      <p:sp>
        <p:nvSpPr>
          <p:cNvPr id="5" name="Notes Placeholder 4"/>
          <p:cNvSpPr>
            <a:spLocks noGrp="1"/>
          </p:cNvSpPr>
          <p:nvPr>
            <p:ph type="body" sz="quarter" idx="3"/>
          </p:nvPr>
        </p:nvSpPr>
        <p:spPr>
          <a:xfrm>
            <a:off x="929641" y="3373757"/>
            <a:ext cx="7437120" cy="2760344"/>
          </a:xfrm>
          <a:prstGeom prst="rect">
            <a:avLst/>
          </a:prstGeom>
        </p:spPr>
        <p:txBody>
          <a:bodyPr vert="horz" lIns="93168" tIns="46584" rIns="93168"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3168" tIns="46584" rIns="93168"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6348" y="6658258"/>
            <a:ext cx="4028440" cy="352142"/>
          </a:xfrm>
          <a:prstGeom prst="rect">
            <a:avLst/>
          </a:prstGeom>
        </p:spPr>
        <p:txBody>
          <a:bodyPr vert="horz" lIns="93168" tIns="46584" rIns="93168" bIns="46584" rtlCol="0" anchor="b"/>
          <a:lstStyle>
            <a:lvl1pPr algn="r">
              <a:defRPr sz="1200"/>
            </a:lvl1pPr>
          </a:lstStyle>
          <a:p>
            <a:fld id="{1C9528B8-2D24-44AD-B4F5-A280D960C6FF}" type="slidenum">
              <a:rPr lang="en-US" smtClean="0"/>
              <a:t>‹#›</a:t>
            </a:fld>
            <a:endParaRPr lang="en-US" dirty="0"/>
          </a:p>
        </p:txBody>
      </p:sp>
    </p:spTree>
    <p:extLst>
      <p:ext uri="{BB962C8B-B14F-4D97-AF65-F5344CB8AC3E}">
        <p14:creationId xmlns:p14="http://schemas.microsoft.com/office/powerpoint/2010/main" val="3727271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99428-EB41-4402-96AF-61B72072562D}" type="slidenum">
              <a:rPr lang="en-US" smtClean="0"/>
              <a:t>17</a:t>
            </a:fld>
            <a:endParaRPr lang="en-US"/>
          </a:p>
        </p:txBody>
      </p:sp>
    </p:spTree>
    <p:extLst>
      <p:ext uri="{BB962C8B-B14F-4D97-AF65-F5344CB8AC3E}">
        <p14:creationId xmlns:p14="http://schemas.microsoft.com/office/powerpoint/2010/main" val="1114793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
            <a:ext cx="9144000" cy="5029200"/>
          </a:xfrm>
          <a:prstGeom prst="rect">
            <a:avLst/>
          </a:prstGeom>
        </p:spPr>
      </p:pic>
      <p:pic>
        <p:nvPicPr>
          <p:cNvPr id="7" name="Army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6" y="1"/>
            <a:ext cx="1495425" cy="1857375"/>
          </a:xfrm>
          <a:prstGeom prst="rect">
            <a:avLst/>
          </a:prstGeom>
        </p:spPr>
      </p:pic>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10" name="Subtitle 2"/>
          <p:cNvSpPr>
            <a:spLocks noGrp="1"/>
          </p:cNvSpPr>
          <p:nvPr>
            <p:ph type="subTitle" idx="1"/>
          </p:nvPr>
        </p:nvSpPr>
        <p:spPr>
          <a:xfrm>
            <a:off x="511746" y="5863175"/>
            <a:ext cx="7155611" cy="286682"/>
          </a:xfrm>
          <a:prstGeom prst="rect">
            <a:avLst/>
          </a:prstGeom>
        </p:spPr>
        <p:txBody>
          <a:bodyPr wrap="square" lIns="0" tIns="0" rIns="0" bIns="0">
            <a:spAutoFit/>
          </a:bodyPr>
          <a:lstStyle>
            <a:lvl1pPr marL="0" indent="0" algn="l" defTabSz="788864" rtl="0" eaLnBrk="1" latinLnBrk="0" hangingPunct="1">
              <a:lnSpc>
                <a:spcPct val="90000"/>
              </a:lnSpc>
              <a:spcBef>
                <a:spcPct val="0"/>
              </a:spcBef>
              <a:buNone/>
              <a:defRPr lang="en-US" sz="2070" b="1" kern="1200" dirty="0">
                <a:solidFill>
                  <a:schemeClr val="tx1"/>
                </a:solidFill>
                <a:latin typeface="Arial" panose="020B0604020202020204" pitchFamily="34" charset="0"/>
                <a:ea typeface="+mj-ea"/>
                <a:cs typeface="Arial" panose="020B0604020202020204" pitchFamily="34" charset="0"/>
              </a:defRPr>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dirty="0"/>
              <a:t>Click to edit Master subtitle style</a:t>
            </a:r>
          </a:p>
        </p:txBody>
      </p:sp>
      <p:sp>
        <p:nvSpPr>
          <p:cNvPr id="13" name="Title 1"/>
          <p:cNvSpPr>
            <a:spLocks noGrp="1"/>
          </p:cNvSpPr>
          <p:nvPr>
            <p:ph type="ctrTitle"/>
          </p:nvPr>
        </p:nvSpPr>
        <p:spPr>
          <a:xfrm>
            <a:off x="511746" y="5366882"/>
            <a:ext cx="7155611" cy="418128"/>
          </a:xfrm>
          <a:prstGeom prst="rect">
            <a:avLst/>
          </a:prstGeom>
        </p:spPr>
        <p:txBody>
          <a:bodyPr wrap="square" lIns="0" tIns="0" rIns="0" bIns="0" anchor="t" anchorCtr="0">
            <a:spAutoFit/>
          </a:bodyPr>
          <a:lstStyle>
            <a:lvl1pPr marL="0" algn="l" defTabSz="788864" rtl="0" eaLnBrk="1" latinLnBrk="0" hangingPunct="1">
              <a:lnSpc>
                <a:spcPct val="90000"/>
              </a:lnSpc>
              <a:spcBef>
                <a:spcPct val="0"/>
              </a:spcBef>
              <a:buNone/>
              <a:defRPr lang="en-US" sz="301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788864" rtl="0" eaLnBrk="1" latinLnBrk="0" hangingPunct="1">
              <a:lnSpc>
                <a:spcPct val="90000"/>
              </a:lnSpc>
              <a:spcBef>
                <a:spcPct val="0"/>
              </a:spcBef>
              <a:buNone/>
            </a:pPr>
            <a:r>
              <a:rPr lang="en-US" dirty="0"/>
              <a:t>Click to edit Master title style</a:t>
            </a: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218989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32955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2700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PW-FM">
    <p:spTree>
      <p:nvGrpSpPr>
        <p:cNvPr id="1" name=""/>
        <p:cNvGrpSpPr/>
        <p:nvPr/>
      </p:nvGrpSpPr>
      <p:grpSpPr>
        <a:xfrm>
          <a:off x="0" y="0"/>
          <a:ext cx="0" cy="0"/>
          <a:chOff x="0" y="0"/>
          <a:chExt cx="0" cy="0"/>
        </a:xfrm>
      </p:grpSpPr>
      <p:sp>
        <p:nvSpPr>
          <p:cNvPr id="4" name="Title 3"/>
          <p:cNvSpPr>
            <a:spLocks noGrp="1"/>
          </p:cNvSpPr>
          <p:nvPr>
            <p:ph type="title"/>
          </p:nvPr>
        </p:nvSpPr>
        <p:spPr>
          <a:xfrm>
            <a:off x="628650" y="914400"/>
            <a:ext cx="7886700" cy="584775"/>
          </a:xfrm>
          <a:prstGeom prst="rect">
            <a:avLst/>
          </a:prstGeom>
        </p:spPr>
        <p:txBody>
          <a:bodyPr>
            <a:spAutoFit/>
          </a:bodyPr>
          <a:lstStyle>
            <a:lvl1pPr>
              <a:defRPr sz="3200" b="1"/>
            </a:lvl1pPr>
          </a:lstStyle>
          <a:p>
            <a:r>
              <a:rPr lang="en-US" dirty="0"/>
              <a:t>Click to edit Master title style</a:t>
            </a:r>
          </a:p>
        </p:txBody>
      </p:sp>
    </p:spTree>
    <p:extLst>
      <p:ext uri="{BB962C8B-B14F-4D97-AF65-F5344CB8AC3E}">
        <p14:creationId xmlns:p14="http://schemas.microsoft.com/office/powerpoint/2010/main" val="393194062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7345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SC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8754" y="2471681"/>
            <a:ext cx="7886700" cy="1421928"/>
          </a:xfrm>
          <a:prstGeom prst="rect">
            <a:avLst/>
          </a:prstGeom>
        </p:spPr>
        <p:txBody>
          <a:bodyPr anchor="b"/>
          <a:lstStyle>
            <a:lvl1pPr>
              <a:defRPr sz="4800">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360900193"/>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MSC Title, Sub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a:prstGeom prst="rect">
            <a:avLst/>
          </a:prstGeo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836761" y="1144468"/>
            <a:ext cx="7772400" cy="3657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Tree>
    <p:extLst>
      <p:ext uri="{BB962C8B-B14F-4D97-AF65-F5344CB8AC3E}">
        <p14:creationId xmlns:p14="http://schemas.microsoft.com/office/powerpoint/2010/main" val="934708617"/>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SC 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a:prstGeom prst="rect">
            <a:avLst/>
          </a:prstGeo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347802887"/>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999398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btitle and Content">
    <p:spTree>
      <p:nvGrpSpPr>
        <p:cNvPr id="1" name=""/>
        <p:cNvGrpSpPr/>
        <p:nvPr/>
      </p:nvGrpSpPr>
      <p:grpSpPr>
        <a:xfrm>
          <a:off x="0" y="0"/>
          <a:ext cx="0" cy="0"/>
          <a:chOff x="0" y="0"/>
          <a:chExt cx="0" cy="0"/>
        </a:xfrm>
      </p:grpSpPr>
      <p:sp>
        <p:nvSpPr>
          <p:cNvPr id="9"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
        <p:nvSpPr>
          <p:cNvPr id="11"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a:solidFill>
                  <a:prstClr val="black"/>
                </a:solidFill>
              </a:rPr>
              <a:t>20 NOV 19_V#2</a:t>
            </a:r>
            <a:endParaRPr lang="en-US" dirty="0">
              <a:solidFill>
                <a:prstClr val="black"/>
              </a:solidFill>
            </a:endParaRPr>
          </a:p>
        </p:txBody>
      </p:sp>
      <p:sp>
        <p:nvSpPr>
          <p:cNvPr id="14"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2426678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ubtitle Only">
    <p:spTree>
      <p:nvGrpSpPr>
        <p:cNvPr id="1" name=""/>
        <p:cNvGrpSpPr/>
        <p:nvPr/>
      </p:nvGrpSpPr>
      <p:grpSpPr>
        <a:xfrm>
          <a:off x="0" y="0"/>
          <a:ext cx="0" cy="0"/>
          <a:chOff x="0" y="0"/>
          <a:chExt cx="0" cy="0"/>
        </a:xfrm>
      </p:grpSpPr>
      <p:sp>
        <p:nvSpPr>
          <p:cNvPr id="9"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
        <p:nvSpPr>
          <p:cNvPr id="8"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a:solidFill>
                  <a:prstClr val="black"/>
                </a:solidFill>
              </a:rPr>
              <a:t>20 NOV 19_V#2</a:t>
            </a:r>
            <a:endParaRPr lang="en-US" dirty="0">
              <a:solidFill>
                <a:prstClr val="black"/>
              </a:solidFill>
            </a:endParaRPr>
          </a:p>
        </p:txBody>
      </p:sp>
      <p:sp>
        <p:nvSpPr>
          <p:cNvPr id="13"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305067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76742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390" y="1017182"/>
            <a:ext cx="8437943" cy="5411610"/>
          </a:xfrm>
          <a:prstGeom prst="rect">
            <a:avLst/>
          </a:prstGeom>
        </p:spPr>
        <p:txBody>
          <a:bodyPr>
            <a:normAutofit/>
          </a:bodyPr>
          <a:lstStyle>
            <a:lvl1pPr>
              <a:lnSpc>
                <a:spcPct val="100000"/>
              </a:lnSpc>
              <a:spcBef>
                <a:spcPts val="0"/>
              </a:spcBef>
              <a:defRPr sz="1800"/>
            </a:lvl1pPr>
            <a:lvl2pPr>
              <a:lnSpc>
                <a:spcPct val="100000"/>
              </a:lnSpc>
              <a:spcBef>
                <a:spcPts val="0"/>
              </a:spcBef>
              <a:defRPr sz="1800"/>
            </a:lvl2pPr>
            <a:lvl3pPr>
              <a:lnSpc>
                <a:spcPct val="100000"/>
              </a:lnSpc>
              <a:spcBef>
                <a:spcPts val="0"/>
              </a:spcBef>
              <a:defRPr sz="1800"/>
            </a:lvl3pPr>
            <a:lvl4pPr>
              <a:lnSpc>
                <a:spcPct val="100000"/>
              </a:lnSpc>
              <a:spcBef>
                <a:spcPts val="0"/>
              </a:spcBef>
              <a:defRPr sz="1800"/>
            </a:lvl4pPr>
            <a:lvl5pPr>
              <a:lnSpc>
                <a:spcPct val="100000"/>
              </a:lnSpc>
              <a:spcBef>
                <a:spcPts val="0"/>
              </a:spcBef>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a:solidFill>
                  <a:prstClr val="black"/>
                </a:solidFill>
              </a:rPr>
              <a:t>20 NOV 19_V#2</a:t>
            </a:r>
            <a:endParaRPr lang="en-US" dirty="0">
              <a:solidFill>
                <a:prstClr val="black"/>
              </a:solidFill>
            </a:endParaRPr>
          </a:p>
        </p:txBody>
      </p:sp>
      <p:sp>
        <p:nvSpPr>
          <p:cNvPr id="7"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3759267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8650" y="2718036"/>
            <a:ext cx="7886700" cy="1421928"/>
          </a:xfrm>
          <a:prstGeom prst="rect">
            <a:avLst/>
          </a:prstGeom>
        </p:spPr>
        <p:txBody>
          <a:bodyPr anchor="b"/>
          <a:lstStyle>
            <a:lvl1pPr algn="ctr">
              <a:defRPr sz="480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6"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a:solidFill>
                  <a:prstClr val="black"/>
                </a:solidFill>
              </a:rPr>
              <a:t>20 NOV 19_V#2</a:t>
            </a:r>
            <a:endParaRPr lang="en-US" dirty="0">
              <a:solidFill>
                <a:prstClr val="black"/>
              </a:solidFill>
            </a:endParaRPr>
          </a:p>
        </p:txBody>
      </p:sp>
      <p:sp>
        <p:nvSpPr>
          <p:cNvPr id="12"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3992066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btitle and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
        <p:nvSpPr>
          <p:cNvPr id="6" name="Date Placeholder 3"/>
          <p:cNvSpPr>
            <a:spLocks noGrp="1"/>
          </p:cNvSpPr>
          <p:nvPr>
            <p:ph type="dt" sz="half" idx="16"/>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a:solidFill>
                  <a:prstClr val="black"/>
                </a:solidFill>
              </a:rPr>
              <a:t>20 NOV 19_V#2</a:t>
            </a:r>
            <a:endParaRPr lang="en-US" dirty="0">
              <a:solidFill>
                <a:prstClr val="black"/>
              </a:solidFill>
            </a:endParaRPr>
          </a:p>
        </p:txBody>
      </p:sp>
      <p:sp>
        <p:nvSpPr>
          <p:cNvPr id="9"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14428960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
            <a:ext cx="9144000" cy="5029200"/>
          </a:xfrm>
          <a:prstGeom prst="rect">
            <a:avLst/>
          </a:prstGeom>
        </p:spPr>
      </p:pic>
      <p:pic>
        <p:nvPicPr>
          <p:cNvPr id="7" name="Army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6" y="1"/>
            <a:ext cx="1495425" cy="1857375"/>
          </a:xfrm>
          <a:prstGeom prst="rect">
            <a:avLst/>
          </a:prstGeom>
        </p:spPr>
      </p:pic>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10" name="Subtitle 2"/>
          <p:cNvSpPr>
            <a:spLocks noGrp="1"/>
          </p:cNvSpPr>
          <p:nvPr>
            <p:ph type="subTitle" idx="1"/>
          </p:nvPr>
        </p:nvSpPr>
        <p:spPr>
          <a:xfrm>
            <a:off x="511746" y="5863175"/>
            <a:ext cx="7155611" cy="286682"/>
          </a:xfrm>
          <a:prstGeom prst="rect">
            <a:avLst/>
          </a:prstGeom>
        </p:spPr>
        <p:txBody>
          <a:bodyPr wrap="square" lIns="0" tIns="0" rIns="0" bIns="0">
            <a:spAutoFit/>
          </a:bodyPr>
          <a:lstStyle>
            <a:lvl1pPr marL="0" indent="0" algn="l" defTabSz="788864" rtl="0" eaLnBrk="1" latinLnBrk="0" hangingPunct="1">
              <a:lnSpc>
                <a:spcPct val="90000"/>
              </a:lnSpc>
              <a:spcBef>
                <a:spcPct val="0"/>
              </a:spcBef>
              <a:buNone/>
              <a:defRPr lang="en-US" sz="2070" b="1" kern="1200" dirty="0">
                <a:solidFill>
                  <a:schemeClr val="tx1"/>
                </a:solidFill>
                <a:latin typeface="Arial" panose="020B0604020202020204" pitchFamily="34" charset="0"/>
                <a:ea typeface="+mj-ea"/>
                <a:cs typeface="Arial" panose="020B0604020202020204" pitchFamily="34" charset="0"/>
              </a:defRPr>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a:t>Click to edit Master subtitle style</a:t>
            </a:r>
            <a:endParaRPr lang="en-US" dirty="0"/>
          </a:p>
        </p:txBody>
      </p:sp>
      <p:sp>
        <p:nvSpPr>
          <p:cNvPr id="13" name="Title 1"/>
          <p:cNvSpPr>
            <a:spLocks noGrp="1"/>
          </p:cNvSpPr>
          <p:nvPr>
            <p:ph type="ctrTitle"/>
          </p:nvPr>
        </p:nvSpPr>
        <p:spPr>
          <a:xfrm>
            <a:off x="511746" y="5366882"/>
            <a:ext cx="7155611" cy="418128"/>
          </a:xfrm>
          <a:prstGeom prst="rect">
            <a:avLst/>
          </a:prstGeom>
        </p:spPr>
        <p:txBody>
          <a:bodyPr wrap="square" lIns="0" tIns="0" rIns="0" bIns="0" anchor="t" anchorCtr="0">
            <a:spAutoFit/>
          </a:bodyPr>
          <a:lstStyle>
            <a:lvl1pPr marL="0" algn="l" defTabSz="788864" rtl="0" eaLnBrk="1" latinLnBrk="0" hangingPunct="1">
              <a:lnSpc>
                <a:spcPct val="90000"/>
              </a:lnSpc>
              <a:spcBef>
                <a:spcPct val="0"/>
              </a:spcBef>
              <a:buNone/>
              <a:defRPr lang="en-US" sz="301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788864" rtl="0" eaLnBrk="1" latinLnBrk="0" hangingPunct="1">
              <a:lnSpc>
                <a:spcPct val="90000"/>
              </a:lnSpc>
              <a:spcBef>
                <a:spcPct val="0"/>
              </a:spcBef>
              <a:buNone/>
            </a:pPr>
            <a:r>
              <a:rPr lang="en-US" dirty="0"/>
              <a:t>Click to edit Master title style</a:t>
            </a: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3530119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34075844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MSC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4035"/>
            <a:ext cx="7955280" cy="480131"/>
          </a:xfrm>
          <a:prstGeom prst="rect">
            <a:avLst/>
          </a:prstGeom>
        </p:spPr>
        <p:txBody>
          <a:bodyPr vert="horz" lIns="182880" tIns="45720" rIns="91440" bIns="45720" rtlCol="0" anchor="t" anchorCtr="0">
            <a:spAutoFit/>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a:xfrm>
            <a:off x="836761" y="711257"/>
            <a:ext cx="77724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3604525"/>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6616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17581449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55051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IMPW-FM">
    <p:spTree>
      <p:nvGrpSpPr>
        <p:cNvPr id="1" name=""/>
        <p:cNvGrpSpPr/>
        <p:nvPr/>
      </p:nvGrpSpPr>
      <p:grpSpPr>
        <a:xfrm>
          <a:off x="0" y="0"/>
          <a:ext cx="0" cy="0"/>
          <a:chOff x="0" y="0"/>
          <a:chExt cx="0" cy="0"/>
        </a:xfrm>
      </p:grpSpPr>
      <p:sp>
        <p:nvSpPr>
          <p:cNvPr id="4" name="Title 3"/>
          <p:cNvSpPr>
            <a:spLocks noGrp="1"/>
          </p:cNvSpPr>
          <p:nvPr>
            <p:ph type="title"/>
          </p:nvPr>
        </p:nvSpPr>
        <p:spPr>
          <a:xfrm>
            <a:off x="628650" y="914400"/>
            <a:ext cx="7886700" cy="584775"/>
          </a:xfrm>
          <a:prstGeom prst="rect">
            <a:avLst/>
          </a:prstGeom>
        </p:spPr>
        <p:txBody>
          <a:bodyPr>
            <a:spAutoFit/>
          </a:bodyPr>
          <a:lstStyle>
            <a:lvl1pPr>
              <a:defRPr sz="3200" b="1"/>
            </a:lvl1pPr>
          </a:lstStyle>
          <a:p>
            <a:r>
              <a:rPr lang="en-US" dirty="0"/>
              <a:t>Click to edit Master title style</a:t>
            </a:r>
          </a:p>
        </p:txBody>
      </p:sp>
    </p:spTree>
    <p:extLst>
      <p:ext uri="{BB962C8B-B14F-4D97-AF65-F5344CB8AC3E}">
        <p14:creationId xmlns:p14="http://schemas.microsoft.com/office/powerpoint/2010/main" val="10186031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5021701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9639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MSC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8754" y="2471681"/>
            <a:ext cx="7886700" cy="1421928"/>
          </a:xfrm>
          <a:prstGeom prst="rect">
            <a:avLst/>
          </a:prstGeom>
        </p:spPr>
        <p:txBody>
          <a:bodyPr anchor="b"/>
          <a:lstStyle>
            <a:lvl1pPr>
              <a:defRPr sz="4800">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269349336"/>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16728675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btitle and Content">
    <p:spTree>
      <p:nvGrpSpPr>
        <p:cNvPr id="1" name=""/>
        <p:cNvGrpSpPr/>
        <p:nvPr/>
      </p:nvGrpSpPr>
      <p:grpSpPr>
        <a:xfrm>
          <a:off x="0" y="0"/>
          <a:ext cx="0" cy="0"/>
          <a:chOff x="0" y="0"/>
          <a:chExt cx="0" cy="0"/>
        </a:xfrm>
      </p:grpSpPr>
      <p:sp>
        <p:nvSpPr>
          <p:cNvPr id="9"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
        <p:nvSpPr>
          <p:cNvPr id="11"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a:solidFill>
                  <a:prstClr val="black"/>
                </a:solidFill>
              </a:rPr>
              <a:t>20 NOV 19_V#2</a:t>
            </a:r>
            <a:endParaRPr lang="en-US" dirty="0">
              <a:solidFill>
                <a:prstClr val="black"/>
              </a:solidFill>
            </a:endParaRPr>
          </a:p>
        </p:txBody>
      </p:sp>
      <p:sp>
        <p:nvSpPr>
          <p:cNvPr id="14"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16342115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title Only">
    <p:spTree>
      <p:nvGrpSpPr>
        <p:cNvPr id="1" name=""/>
        <p:cNvGrpSpPr/>
        <p:nvPr/>
      </p:nvGrpSpPr>
      <p:grpSpPr>
        <a:xfrm>
          <a:off x="0" y="0"/>
          <a:ext cx="0" cy="0"/>
          <a:chOff x="0" y="0"/>
          <a:chExt cx="0" cy="0"/>
        </a:xfrm>
      </p:grpSpPr>
      <p:sp>
        <p:nvSpPr>
          <p:cNvPr id="9"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
        <p:nvSpPr>
          <p:cNvPr id="8"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a:solidFill>
                  <a:prstClr val="black"/>
                </a:solidFill>
              </a:rPr>
              <a:t>20 NOV 19_V#2</a:t>
            </a:r>
            <a:endParaRPr lang="en-US" dirty="0">
              <a:solidFill>
                <a:prstClr val="black"/>
              </a:solidFill>
            </a:endParaRPr>
          </a:p>
        </p:txBody>
      </p:sp>
      <p:sp>
        <p:nvSpPr>
          <p:cNvPr id="13"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868662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390" y="1017182"/>
            <a:ext cx="8437943" cy="5411610"/>
          </a:xfrm>
          <a:prstGeom prst="rect">
            <a:avLst/>
          </a:prstGeom>
        </p:spPr>
        <p:txBody>
          <a:bodyPr>
            <a:normAutofit/>
          </a:bodyPr>
          <a:lstStyle>
            <a:lvl1pPr>
              <a:lnSpc>
                <a:spcPct val="100000"/>
              </a:lnSpc>
              <a:spcBef>
                <a:spcPts val="0"/>
              </a:spcBef>
              <a:defRPr sz="1800"/>
            </a:lvl1pPr>
            <a:lvl2pPr>
              <a:lnSpc>
                <a:spcPct val="100000"/>
              </a:lnSpc>
              <a:spcBef>
                <a:spcPts val="0"/>
              </a:spcBef>
              <a:defRPr sz="1800"/>
            </a:lvl2pPr>
            <a:lvl3pPr>
              <a:lnSpc>
                <a:spcPct val="100000"/>
              </a:lnSpc>
              <a:spcBef>
                <a:spcPts val="0"/>
              </a:spcBef>
              <a:defRPr sz="1800"/>
            </a:lvl3pPr>
            <a:lvl4pPr>
              <a:lnSpc>
                <a:spcPct val="100000"/>
              </a:lnSpc>
              <a:spcBef>
                <a:spcPts val="0"/>
              </a:spcBef>
              <a:defRPr sz="1800"/>
            </a:lvl4pPr>
            <a:lvl5pPr>
              <a:lnSpc>
                <a:spcPct val="100000"/>
              </a:lnSpc>
              <a:spcBef>
                <a:spcPts val="0"/>
              </a:spcBef>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a:solidFill>
                  <a:prstClr val="black"/>
                </a:solidFill>
              </a:rPr>
              <a:t>20 NOV 19_V#2</a:t>
            </a:r>
            <a:endParaRPr lang="en-US" dirty="0">
              <a:solidFill>
                <a:prstClr val="black"/>
              </a:solidFill>
            </a:endParaRPr>
          </a:p>
        </p:txBody>
      </p:sp>
      <p:sp>
        <p:nvSpPr>
          <p:cNvPr id="7"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32722584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8650" y="2718036"/>
            <a:ext cx="7886700" cy="1421928"/>
          </a:xfrm>
          <a:prstGeom prst="rect">
            <a:avLst/>
          </a:prstGeom>
        </p:spPr>
        <p:txBody>
          <a:bodyPr anchor="b"/>
          <a:lstStyle>
            <a:lvl1pPr algn="ctr">
              <a:defRPr sz="480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6"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a:solidFill>
                  <a:prstClr val="black"/>
                </a:solidFill>
              </a:rPr>
              <a:t>20 NOV 19_V#2</a:t>
            </a:r>
            <a:endParaRPr lang="en-US" dirty="0">
              <a:solidFill>
                <a:prstClr val="black"/>
              </a:solidFill>
            </a:endParaRPr>
          </a:p>
        </p:txBody>
      </p:sp>
      <p:sp>
        <p:nvSpPr>
          <p:cNvPr id="12"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35064245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ubtitle and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
        <p:nvSpPr>
          <p:cNvPr id="6" name="Date Placeholder 3"/>
          <p:cNvSpPr>
            <a:spLocks noGrp="1"/>
          </p:cNvSpPr>
          <p:nvPr>
            <p:ph type="dt" sz="half" idx="16"/>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a:solidFill>
                  <a:prstClr val="black"/>
                </a:solidFill>
              </a:rPr>
              <a:t>20 NOV 19_V#2</a:t>
            </a:r>
            <a:endParaRPr lang="en-US" dirty="0">
              <a:solidFill>
                <a:prstClr val="black"/>
              </a:solidFill>
            </a:endParaRPr>
          </a:p>
        </p:txBody>
      </p:sp>
      <p:sp>
        <p:nvSpPr>
          <p:cNvPr id="9"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32562140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
            <a:ext cx="9144000" cy="5029200"/>
          </a:xfrm>
          <a:prstGeom prst="rect">
            <a:avLst/>
          </a:prstGeom>
        </p:spPr>
      </p:pic>
      <p:pic>
        <p:nvPicPr>
          <p:cNvPr id="7" name="Army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6" y="1"/>
            <a:ext cx="1495425" cy="1857375"/>
          </a:xfrm>
          <a:prstGeom prst="rect">
            <a:avLst/>
          </a:prstGeom>
        </p:spPr>
      </p:pic>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10" name="Subtitle 2"/>
          <p:cNvSpPr>
            <a:spLocks noGrp="1"/>
          </p:cNvSpPr>
          <p:nvPr>
            <p:ph type="subTitle" idx="1"/>
          </p:nvPr>
        </p:nvSpPr>
        <p:spPr>
          <a:xfrm>
            <a:off x="511746" y="5863175"/>
            <a:ext cx="7155611" cy="286682"/>
          </a:xfrm>
          <a:prstGeom prst="rect">
            <a:avLst/>
          </a:prstGeom>
        </p:spPr>
        <p:txBody>
          <a:bodyPr wrap="square" lIns="0" tIns="0" rIns="0" bIns="0">
            <a:spAutoFit/>
          </a:bodyPr>
          <a:lstStyle>
            <a:lvl1pPr marL="0" indent="0" algn="l" defTabSz="788864" rtl="0" eaLnBrk="1" latinLnBrk="0" hangingPunct="1">
              <a:lnSpc>
                <a:spcPct val="90000"/>
              </a:lnSpc>
              <a:spcBef>
                <a:spcPct val="0"/>
              </a:spcBef>
              <a:buNone/>
              <a:defRPr lang="en-US" sz="2070" b="1" kern="1200" dirty="0">
                <a:solidFill>
                  <a:schemeClr val="tx1"/>
                </a:solidFill>
                <a:latin typeface="Arial" panose="020B0604020202020204" pitchFamily="34" charset="0"/>
                <a:ea typeface="+mj-ea"/>
                <a:cs typeface="Arial" panose="020B0604020202020204" pitchFamily="34" charset="0"/>
              </a:defRPr>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a:t>Click to edit Master subtitle style</a:t>
            </a:r>
            <a:endParaRPr lang="en-US" dirty="0"/>
          </a:p>
        </p:txBody>
      </p:sp>
      <p:sp>
        <p:nvSpPr>
          <p:cNvPr id="13" name="Title 1"/>
          <p:cNvSpPr>
            <a:spLocks noGrp="1"/>
          </p:cNvSpPr>
          <p:nvPr>
            <p:ph type="ctrTitle"/>
          </p:nvPr>
        </p:nvSpPr>
        <p:spPr>
          <a:xfrm>
            <a:off x="511746" y="5366882"/>
            <a:ext cx="7155611" cy="418128"/>
          </a:xfrm>
          <a:prstGeom prst="rect">
            <a:avLst/>
          </a:prstGeom>
        </p:spPr>
        <p:txBody>
          <a:bodyPr wrap="square" lIns="0" tIns="0" rIns="0" bIns="0" anchor="t" anchorCtr="0">
            <a:spAutoFit/>
          </a:bodyPr>
          <a:lstStyle>
            <a:lvl1pPr marL="0" algn="l" defTabSz="788864" rtl="0" eaLnBrk="1" latinLnBrk="0" hangingPunct="1">
              <a:lnSpc>
                <a:spcPct val="90000"/>
              </a:lnSpc>
              <a:spcBef>
                <a:spcPct val="0"/>
              </a:spcBef>
              <a:buNone/>
              <a:defRPr lang="en-US" sz="301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788864" rtl="0" eaLnBrk="1" latinLnBrk="0" hangingPunct="1">
              <a:lnSpc>
                <a:spcPct val="90000"/>
              </a:lnSpc>
              <a:spcBef>
                <a:spcPct val="0"/>
              </a:spcBef>
              <a:buNone/>
            </a:pPr>
            <a:r>
              <a:rPr lang="en-US" dirty="0"/>
              <a:t>Click to edit Master title style</a:t>
            </a: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37015969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182482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51160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MSC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4035"/>
            <a:ext cx="7955280" cy="480131"/>
          </a:xfrm>
          <a:prstGeom prst="rect">
            <a:avLst/>
          </a:prstGeom>
        </p:spPr>
        <p:txBody>
          <a:bodyPr vert="horz" lIns="182880" tIns="45720" rIns="91440" bIns="45720" rtlCol="0" anchor="t" anchorCtr="0">
            <a:spAutoFit/>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a:xfrm>
            <a:off x="836761" y="711257"/>
            <a:ext cx="77724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0322611"/>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36650064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06218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IMPW-FM">
    <p:spTree>
      <p:nvGrpSpPr>
        <p:cNvPr id="1" name=""/>
        <p:cNvGrpSpPr/>
        <p:nvPr/>
      </p:nvGrpSpPr>
      <p:grpSpPr>
        <a:xfrm>
          <a:off x="0" y="0"/>
          <a:ext cx="0" cy="0"/>
          <a:chOff x="0" y="0"/>
          <a:chExt cx="0" cy="0"/>
        </a:xfrm>
      </p:grpSpPr>
      <p:sp>
        <p:nvSpPr>
          <p:cNvPr id="4" name="Title 3"/>
          <p:cNvSpPr>
            <a:spLocks noGrp="1"/>
          </p:cNvSpPr>
          <p:nvPr>
            <p:ph type="title"/>
          </p:nvPr>
        </p:nvSpPr>
        <p:spPr>
          <a:xfrm>
            <a:off x="628650" y="914400"/>
            <a:ext cx="7886700" cy="584775"/>
          </a:xfrm>
          <a:prstGeom prst="rect">
            <a:avLst/>
          </a:prstGeom>
        </p:spPr>
        <p:txBody>
          <a:bodyPr>
            <a:spAutoFit/>
          </a:bodyPr>
          <a:lstStyle>
            <a:lvl1pPr>
              <a:defRPr sz="3200" b="1"/>
            </a:lvl1pPr>
          </a:lstStyle>
          <a:p>
            <a:r>
              <a:rPr lang="en-US" dirty="0"/>
              <a:t>Click to edit Master title style</a:t>
            </a:r>
          </a:p>
        </p:txBody>
      </p:sp>
    </p:spTree>
    <p:extLst>
      <p:ext uri="{BB962C8B-B14F-4D97-AF65-F5344CB8AC3E}">
        <p14:creationId xmlns:p14="http://schemas.microsoft.com/office/powerpoint/2010/main" val="252282894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4384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MSC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8754" y="2471681"/>
            <a:ext cx="7886700" cy="1421928"/>
          </a:xfrm>
          <a:prstGeom prst="rect">
            <a:avLst/>
          </a:prstGeom>
        </p:spPr>
        <p:txBody>
          <a:bodyPr anchor="b"/>
          <a:lstStyle>
            <a:lvl1pPr>
              <a:defRPr sz="4800">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117326252"/>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MSC Title, Sub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a:prstGeom prst="rect">
            <a:avLst/>
          </a:prstGeo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836761" y="1144468"/>
            <a:ext cx="7772400" cy="3657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Tree>
    <p:extLst>
      <p:ext uri="{BB962C8B-B14F-4D97-AF65-F5344CB8AC3E}">
        <p14:creationId xmlns:p14="http://schemas.microsoft.com/office/powerpoint/2010/main" val="713562610"/>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MSC 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a:prstGeom prst="rect">
            <a:avLst/>
          </a:prstGeo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1443627587"/>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3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38311182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ubtitle and Content">
    <p:spTree>
      <p:nvGrpSpPr>
        <p:cNvPr id="1" name=""/>
        <p:cNvGrpSpPr/>
        <p:nvPr/>
      </p:nvGrpSpPr>
      <p:grpSpPr>
        <a:xfrm>
          <a:off x="0" y="0"/>
          <a:ext cx="0" cy="0"/>
          <a:chOff x="0" y="0"/>
          <a:chExt cx="0" cy="0"/>
        </a:xfrm>
      </p:grpSpPr>
      <p:sp>
        <p:nvSpPr>
          <p:cNvPr id="9"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
        <p:nvSpPr>
          <p:cNvPr id="11"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a:solidFill>
                  <a:prstClr val="black"/>
                </a:solidFill>
              </a:rPr>
              <a:t>20 NOV 19_V#2</a:t>
            </a:r>
            <a:endParaRPr lang="en-US" dirty="0">
              <a:solidFill>
                <a:prstClr val="black"/>
              </a:solidFill>
            </a:endParaRPr>
          </a:p>
        </p:txBody>
      </p:sp>
      <p:sp>
        <p:nvSpPr>
          <p:cNvPr id="14"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1111186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IMPW-FM">
    <p:spTree>
      <p:nvGrpSpPr>
        <p:cNvPr id="1" name=""/>
        <p:cNvGrpSpPr/>
        <p:nvPr/>
      </p:nvGrpSpPr>
      <p:grpSpPr>
        <a:xfrm>
          <a:off x="0" y="0"/>
          <a:ext cx="0" cy="0"/>
          <a:chOff x="0" y="0"/>
          <a:chExt cx="0" cy="0"/>
        </a:xfrm>
      </p:grpSpPr>
      <p:sp>
        <p:nvSpPr>
          <p:cNvPr id="4" name="Title 3"/>
          <p:cNvSpPr>
            <a:spLocks noGrp="1"/>
          </p:cNvSpPr>
          <p:nvPr>
            <p:ph type="title"/>
          </p:nvPr>
        </p:nvSpPr>
        <p:spPr>
          <a:xfrm>
            <a:off x="628650" y="914400"/>
            <a:ext cx="7886700" cy="584775"/>
          </a:xfrm>
          <a:prstGeom prst="rect">
            <a:avLst/>
          </a:prstGeom>
        </p:spPr>
        <p:txBody>
          <a:bodyPr>
            <a:spAutoFit/>
          </a:bodyPr>
          <a:lstStyle>
            <a:lvl1pPr>
              <a:defRPr sz="3200" b="1"/>
            </a:lvl1pPr>
          </a:lstStyle>
          <a:p>
            <a:r>
              <a:rPr lang="en-US" dirty="0"/>
              <a:t>Click to edit Master title style</a:t>
            </a:r>
          </a:p>
        </p:txBody>
      </p:sp>
    </p:spTree>
    <p:extLst>
      <p:ext uri="{BB962C8B-B14F-4D97-AF65-F5344CB8AC3E}">
        <p14:creationId xmlns:p14="http://schemas.microsoft.com/office/powerpoint/2010/main" val="233406828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ubtitle Only">
    <p:spTree>
      <p:nvGrpSpPr>
        <p:cNvPr id="1" name=""/>
        <p:cNvGrpSpPr/>
        <p:nvPr/>
      </p:nvGrpSpPr>
      <p:grpSpPr>
        <a:xfrm>
          <a:off x="0" y="0"/>
          <a:ext cx="0" cy="0"/>
          <a:chOff x="0" y="0"/>
          <a:chExt cx="0" cy="0"/>
        </a:xfrm>
      </p:grpSpPr>
      <p:sp>
        <p:nvSpPr>
          <p:cNvPr id="9"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
        <p:nvSpPr>
          <p:cNvPr id="8"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a:solidFill>
                  <a:prstClr val="black"/>
                </a:solidFill>
              </a:rPr>
              <a:t>20 NOV 19_V#2</a:t>
            </a:r>
            <a:endParaRPr lang="en-US" dirty="0">
              <a:solidFill>
                <a:prstClr val="black"/>
              </a:solidFill>
            </a:endParaRPr>
          </a:p>
        </p:txBody>
      </p:sp>
      <p:sp>
        <p:nvSpPr>
          <p:cNvPr id="13"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10002764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390" y="1017182"/>
            <a:ext cx="8437943" cy="5411610"/>
          </a:xfrm>
          <a:prstGeom prst="rect">
            <a:avLst/>
          </a:prstGeom>
        </p:spPr>
        <p:txBody>
          <a:bodyPr>
            <a:normAutofit/>
          </a:bodyPr>
          <a:lstStyle>
            <a:lvl1pPr>
              <a:lnSpc>
                <a:spcPct val="100000"/>
              </a:lnSpc>
              <a:spcBef>
                <a:spcPts val="0"/>
              </a:spcBef>
              <a:defRPr sz="1800"/>
            </a:lvl1pPr>
            <a:lvl2pPr>
              <a:lnSpc>
                <a:spcPct val="100000"/>
              </a:lnSpc>
              <a:spcBef>
                <a:spcPts val="0"/>
              </a:spcBef>
              <a:defRPr sz="1800"/>
            </a:lvl2pPr>
            <a:lvl3pPr>
              <a:lnSpc>
                <a:spcPct val="100000"/>
              </a:lnSpc>
              <a:spcBef>
                <a:spcPts val="0"/>
              </a:spcBef>
              <a:defRPr sz="1800"/>
            </a:lvl3pPr>
            <a:lvl4pPr>
              <a:lnSpc>
                <a:spcPct val="100000"/>
              </a:lnSpc>
              <a:spcBef>
                <a:spcPts val="0"/>
              </a:spcBef>
              <a:defRPr sz="1800"/>
            </a:lvl4pPr>
            <a:lvl5pPr>
              <a:lnSpc>
                <a:spcPct val="100000"/>
              </a:lnSpc>
              <a:spcBef>
                <a:spcPts val="0"/>
              </a:spcBef>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a:solidFill>
                  <a:prstClr val="black"/>
                </a:solidFill>
              </a:rPr>
              <a:t>20 NOV 19_V#2</a:t>
            </a:r>
            <a:endParaRPr lang="en-US" dirty="0">
              <a:solidFill>
                <a:prstClr val="black"/>
              </a:solidFill>
            </a:endParaRPr>
          </a:p>
        </p:txBody>
      </p:sp>
      <p:sp>
        <p:nvSpPr>
          <p:cNvPr id="7"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37426067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8650" y="2718036"/>
            <a:ext cx="7886700" cy="1421928"/>
          </a:xfrm>
          <a:prstGeom prst="rect">
            <a:avLst/>
          </a:prstGeom>
        </p:spPr>
        <p:txBody>
          <a:bodyPr anchor="b"/>
          <a:lstStyle>
            <a:lvl1pPr algn="ctr">
              <a:defRPr sz="480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6"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a:solidFill>
                  <a:prstClr val="black"/>
                </a:solidFill>
              </a:rPr>
              <a:t>20 NOV 19_V#2</a:t>
            </a:r>
            <a:endParaRPr lang="en-US" dirty="0">
              <a:solidFill>
                <a:prstClr val="black"/>
              </a:solidFill>
            </a:endParaRPr>
          </a:p>
        </p:txBody>
      </p:sp>
      <p:sp>
        <p:nvSpPr>
          <p:cNvPr id="12"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33240466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ubtitle and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
        <p:nvSpPr>
          <p:cNvPr id="6" name="Date Placeholder 3"/>
          <p:cNvSpPr>
            <a:spLocks noGrp="1"/>
          </p:cNvSpPr>
          <p:nvPr>
            <p:ph type="dt" sz="half" idx="16"/>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a:solidFill>
                  <a:prstClr val="black"/>
                </a:solidFill>
              </a:rPr>
              <a:t>20 NOV 19_V#2</a:t>
            </a:r>
            <a:endParaRPr lang="en-US" dirty="0">
              <a:solidFill>
                <a:prstClr val="black"/>
              </a:solidFill>
            </a:endParaRPr>
          </a:p>
        </p:txBody>
      </p:sp>
      <p:sp>
        <p:nvSpPr>
          <p:cNvPr id="9"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8736329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
            <a:ext cx="9144000" cy="5029200"/>
          </a:xfrm>
          <a:prstGeom prst="rect">
            <a:avLst/>
          </a:prstGeom>
        </p:spPr>
      </p:pic>
      <p:pic>
        <p:nvPicPr>
          <p:cNvPr id="7" name="Army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6" y="1"/>
            <a:ext cx="1495425" cy="1857375"/>
          </a:xfrm>
          <a:prstGeom prst="rect">
            <a:avLst/>
          </a:prstGeom>
        </p:spPr>
      </p:pic>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10" name="Subtitle 2"/>
          <p:cNvSpPr>
            <a:spLocks noGrp="1"/>
          </p:cNvSpPr>
          <p:nvPr>
            <p:ph type="subTitle" idx="1"/>
          </p:nvPr>
        </p:nvSpPr>
        <p:spPr>
          <a:xfrm>
            <a:off x="511746" y="5863175"/>
            <a:ext cx="7155611" cy="286682"/>
          </a:xfrm>
          <a:prstGeom prst="rect">
            <a:avLst/>
          </a:prstGeom>
        </p:spPr>
        <p:txBody>
          <a:bodyPr wrap="square" lIns="0" tIns="0" rIns="0" bIns="0">
            <a:spAutoFit/>
          </a:bodyPr>
          <a:lstStyle>
            <a:lvl1pPr marL="0" indent="0" algn="l" defTabSz="788864" rtl="0" eaLnBrk="1" latinLnBrk="0" hangingPunct="1">
              <a:lnSpc>
                <a:spcPct val="90000"/>
              </a:lnSpc>
              <a:spcBef>
                <a:spcPct val="0"/>
              </a:spcBef>
              <a:buNone/>
              <a:defRPr lang="en-US" sz="2070" b="1" kern="1200" dirty="0">
                <a:solidFill>
                  <a:schemeClr val="tx1"/>
                </a:solidFill>
                <a:latin typeface="Arial" panose="020B0604020202020204" pitchFamily="34" charset="0"/>
                <a:ea typeface="+mj-ea"/>
                <a:cs typeface="Arial" panose="020B0604020202020204" pitchFamily="34" charset="0"/>
              </a:defRPr>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a:t>Click to edit Master subtitle style</a:t>
            </a:r>
            <a:endParaRPr lang="en-US" dirty="0"/>
          </a:p>
        </p:txBody>
      </p:sp>
      <p:sp>
        <p:nvSpPr>
          <p:cNvPr id="13" name="Title 1"/>
          <p:cNvSpPr>
            <a:spLocks noGrp="1"/>
          </p:cNvSpPr>
          <p:nvPr>
            <p:ph type="ctrTitle"/>
          </p:nvPr>
        </p:nvSpPr>
        <p:spPr>
          <a:xfrm>
            <a:off x="511746" y="5366882"/>
            <a:ext cx="7155611" cy="418128"/>
          </a:xfrm>
          <a:prstGeom prst="rect">
            <a:avLst/>
          </a:prstGeom>
        </p:spPr>
        <p:txBody>
          <a:bodyPr wrap="square" lIns="0" tIns="0" rIns="0" bIns="0" anchor="t" anchorCtr="0">
            <a:spAutoFit/>
          </a:bodyPr>
          <a:lstStyle>
            <a:lvl1pPr marL="0" algn="l" defTabSz="788864" rtl="0" eaLnBrk="1" latinLnBrk="0" hangingPunct="1">
              <a:lnSpc>
                <a:spcPct val="90000"/>
              </a:lnSpc>
              <a:spcBef>
                <a:spcPct val="0"/>
              </a:spcBef>
              <a:buNone/>
              <a:defRPr lang="en-US" sz="301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788864" rtl="0" eaLnBrk="1" latinLnBrk="0" hangingPunct="1">
              <a:lnSpc>
                <a:spcPct val="90000"/>
              </a:lnSpc>
              <a:spcBef>
                <a:spcPct val="0"/>
              </a:spcBef>
              <a:buNone/>
            </a:pPr>
            <a:r>
              <a:rPr lang="en-US" dirty="0"/>
              <a:t>Click to edit Master title style</a:t>
            </a: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993579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3344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459192" y="6646189"/>
            <a:ext cx="2225616" cy="184666"/>
          </a:xfrm>
          <a:prstGeom prst="rect">
            <a:avLst/>
          </a:prstGeom>
        </p:spPr>
        <p:txBody>
          <a:bodyPr/>
          <a:lstStyle/>
          <a:p>
            <a:fld id="{1A3C3F5D-9F0A-4D26-898B-10DC4C85EEE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34733930"/>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9200252"/>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3097865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image" Target="../media/image2.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image" Target="../media/image1.png"/><Relationship Id="rId2" Type="http://schemas.openxmlformats.org/officeDocument/2006/relationships/slideLayout" Target="../slideLayouts/slideLayout10.xml"/><Relationship Id="rId16"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image" Target="../media/image3.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1.png"/><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image" Target="../media/image3.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image" Target="../media/image1.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4.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image" Target="../media/image3.pn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image" Target="../media/image2.png"/><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LowerBa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5966637"/>
            <a:ext cx="9144000" cy="923925"/>
          </a:xfrm>
          <a:prstGeom prst="rect">
            <a:avLst/>
          </a:prstGeom>
        </p:spPr>
      </p:pic>
      <p:pic>
        <p:nvPicPr>
          <p:cNvPr id="19" name="TopBa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793"/>
            <a:ext cx="9144000" cy="1028700"/>
          </a:xfrm>
          <a:prstGeom prst="rect">
            <a:avLst/>
          </a:prstGeom>
        </p:spPr>
      </p:pic>
      <p:pic>
        <p:nvPicPr>
          <p:cNvPr id="22" name="Picture 2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296101" y="6127544"/>
            <a:ext cx="659247" cy="602112"/>
          </a:xfrm>
          <a:prstGeom prst="rect">
            <a:avLst/>
          </a:prstGeom>
        </p:spPr>
      </p:pic>
      <p:sp>
        <p:nvSpPr>
          <p:cNvPr id="3" name="TextBox 2"/>
          <p:cNvSpPr txBox="1"/>
          <p:nvPr userDrawn="1"/>
        </p:nvSpPr>
        <p:spPr>
          <a:xfrm>
            <a:off x="4343412" y="6629400"/>
            <a:ext cx="341760" cy="246221"/>
          </a:xfrm>
          <a:prstGeom prst="rect">
            <a:avLst/>
          </a:prstGeom>
          <a:noFill/>
        </p:spPr>
        <p:txBody>
          <a:bodyPr wrap="none" rtlCol="0">
            <a:spAutoFit/>
          </a:bodyPr>
          <a:lstStyle/>
          <a:p>
            <a:fld id="{9CB19856-4629-4C9F-86CF-D387DA0425B5}" type="slidenum">
              <a:rPr lang="en-US" sz="1000" b="1" smtClean="0">
                <a:latin typeface=" Arial"/>
              </a:rPr>
              <a:t>‹#›</a:t>
            </a:fld>
            <a:endParaRPr lang="en-US" sz="1000" b="1" dirty="0">
              <a:latin typeface=" Arial"/>
            </a:endParaRPr>
          </a:p>
        </p:txBody>
      </p:sp>
    </p:spTree>
    <p:extLst>
      <p:ext uri="{BB962C8B-B14F-4D97-AF65-F5344CB8AC3E}">
        <p14:creationId xmlns:p14="http://schemas.microsoft.com/office/powerpoint/2010/main" val="2097212402"/>
      </p:ext>
    </p:extLst>
  </p:cSld>
  <p:clrMap bg1="lt1" tx1="dk1" bg2="lt2" tx2="dk2" accent1="accent1" accent2="accent2" accent3="accent3" accent4="accent4" accent5="accent5" accent6="accent6" hlink="hlink" folHlink="folHlink"/>
  <p:sldLayoutIdLst>
    <p:sldLayoutId id="2147483668" r:id="rId1"/>
    <p:sldLayoutId id="2147483674" r:id="rId2"/>
    <p:sldLayoutId id="2147483724" r:id="rId3"/>
    <p:sldLayoutId id="2147483728" r:id="rId4"/>
    <p:sldLayoutId id="2147483729" r:id="rId5"/>
    <p:sldLayoutId id="2147483731" r:id="rId6"/>
    <p:sldLayoutId id="2147483776" r:id="rId7"/>
    <p:sldLayoutId id="2147483895" r:id="rId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LowerBa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5966637"/>
            <a:ext cx="9144000" cy="923925"/>
          </a:xfrm>
          <a:prstGeom prst="rect">
            <a:avLst/>
          </a:prstGeom>
        </p:spPr>
      </p:pic>
      <p:pic>
        <p:nvPicPr>
          <p:cNvPr id="19" name="TopBa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793"/>
            <a:ext cx="9144000" cy="1028700"/>
          </a:xfrm>
          <a:prstGeom prst="rect">
            <a:avLst/>
          </a:prstGeom>
        </p:spPr>
      </p:pic>
      <p:pic>
        <p:nvPicPr>
          <p:cNvPr id="22" name="Picture 2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296101" y="6127544"/>
            <a:ext cx="659247" cy="602112"/>
          </a:xfrm>
          <a:prstGeom prst="rect">
            <a:avLst/>
          </a:prstGeom>
        </p:spPr>
      </p:pic>
      <p:sp>
        <p:nvSpPr>
          <p:cNvPr id="3" name="TextBox 2"/>
          <p:cNvSpPr txBox="1"/>
          <p:nvPr userDrawn="1"/>
        </p:nvSpPr>
        <p:spPr>
          <a:xfrm>
            <a:off x="4343412" y="6629400"/>
            <a:ext cx="341760" cy="246221"/>
          </a:xfrm>
          <a:prstGeom prst="rect">
            <a:avLst/>
          </a:prstGeom>
          <a:noFill/>
        </p:spPr>
        <p:txBody>
          <a:bodyPr wrap="none" rtlCol="0">
            <a:spAutoFit/>
          </a:bodyPr>
          <a:lstStyle/>
          <a:p>
            <a:fld id="{9CB19856-4629-4C9F-86CF-D387DA0425B5}" type="slidenum">
              <a:rPr lang="en-US" sz="1000" b="1" smtClean="0">
                <a:solidFill>
                  <a:prstClr val="black"/>
                </a:solidFill>
                <a:latin typeface=" Arial"/>
              </a:rPr>
              <a:pPr/>
              <a:t>‹#›</a:t>
            </a:fld>
            <a:endParaRPr lang="en-US" sz="1000" b="1" dirty="0">
              <a:solidFill>
                <a:prstClr val="black"/>
              </a:solidFill>
              <a:latin typeface=" Arial"/>
            </a:endParaRPr>
          </a:p>
        </p:txBody>
      </p:sp>
    </p:spTree>
    <p:extLst>
      <p:ext uri="{BB962C8B-B14F-4D97-AF65-F5344CB8AC3E}">
        <p14:creationId xmlns:p14="http://schemas.microsoft.com/office/powerpoint/2010/main" val="1837435076"/>
      </p:ext>
    </p:extLst>
  </p:cSld>
  <p:clrMap bg1="lt1" tx1="dk1" bg2="lt2" tx2="dk2" accent1="accent1" accent2="accent2" accent3="accent3" accent4="accent4" accent5="accent5" accent6="accent6" hlink="hlink" folHlink="folHlink"/>
  <p:sldLayoutIdLst>
    <p:sldLayoutId id="2147483779" r:id="rId1"/>
    <p:sldLayoutId id="2147483784" r:id="rId2"/>
    <p:sldLayoutId id="2147483785" r:id="rId3"/>
    <p:sldLayoutId id="2147483786" r:id="rId4"/>
    <p:sldLayoutId id="2147483787" r:id="rId5"/>
    <p:sldLayoutId id="2147483788"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LowerBa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5966637"/>
            <a:ext cx="9144000" cy="923925"/>
          </a:xfrm>
          <a:prstGeom prst="rect">
            <a:avLst/>
          </a:prstGeom>
        </p:spPr>
      </p:pic>
      <p:pic>
        <p:nvPicPr>
          <p:cNvPr id="19" name="TopBa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793"/>
            <a:ext cx="9144000" cy="1028700"/>
          </a:xfrm>
          <a:prstGeom prst="rect">
            <a:avLst/>
          </a:prstGeom>
        </p:spPr>
      </p:pic>
      <p:pic>
        <p:nvPicPr>
          <p:cNvPr id="22" name="Picture 2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296101" y="6127544"/>
            <a:ext cx="659247" cy="602112"/>
          </a:xfrm>
          <a:prstGeom prst="rect">
            <a:avLst/>
          </a:prstGeom>
        </p:spPr>
      </p:pic>
      <p:sp>
        <p:nvSpPr>
          <p:cNvPr id="3" name="TextBox 2"/>
          <p:cNvSpPr txBox="1"/>
          <p:nvPr userDrawn="1"/>
        </p:nvSpPr>
        <p:spPr>
          <a:xfrm>
            <a:off x="4343412" y="6629400"/>
            <a:ext cx="341760" cy="246221"/>
          </a:xfrm>
          <a:prstGeom prst="rect">
            <a:avLst/>
          </a:prstGeom>
          <a:noFill/>
        </p:spPr>
        <p:txBody>
          <a:bodyPr wrap="none" rtlCol="0">
            <a:spAutoFit/>
          </a:bodyPr>
          <a:lstStyle/>
          <a:p>
            <a:fld id="{9CB19856-4629-4C9F-86CF-D387DA0425B5}" type="slidenum">
              <a:rPr lang="en-US" sz="1000" b="1" smtClean="0">
                <a:solidFill>
                  <a:prstClr val="black"/>
                </a:solidFill>
                <a:latin typeface=" Arial"/>
              </a:rPr>
              <a:pPr/>
              <a:t>‹#›</a:t>
            </a:fld>
            <a:endParaRPr lang="en-US" sz="1000" b="1" dirty="0">
              <a:solidFill>
                <a:prstClr val="black"/>
              </a:solidFill>
              <a:latin typeface=" Arial"/>
            </a:endParaRPr>
          </a:p>
        </p:txBody>
      </p:sp>
    </p:spTree>
    <p:extLst>
      <p:ext uri="{BB962C8B-B14F-4D97-AF65-F5344CB8AC3E}">
        <p14:creationId xmlns:p14="http://schemas.microsoft.com/office/powerpoint/2010/main" val="3102593716"/>
      </p:ext>
    </p:extLst>
  </p:cSld>
  <p:clrMap bg1="lt1" tx1="dk1" bg2="lt2" tx2="dk2" accent1="accent1" accent2="accent2" accent3="accent3" accent4="accent4" accent5="accent5" accent6="accent6" hlink="hlink" folHlink="folHlink"/>
  <p:sldLayoutIdLst>
    <p:sldLayoutId id="2147483809" r:id="rId1"/>
    <p:sldLayoutId id="2147483812" r:id="rId2"/>
    <p:sldLayoutId id="2147483813" r:id="rId3"/>
    <p:sldLayoutId id="2147483815" r:id="rId4"/>
    <p:sldLayoutId id="2147483816" r:id="rId5"/>
    <p:sldLayoutId id="2147483817" r:id="rId6"/>
    <p:sldLayoutId id="2147483818" r:id="rId7"/>
    <p:sldLayoutId id="2147483819" r:id="rId8"/>
    <p:sldLayoutId id="2147483825" r:id="rId9"/>
    <p:sldLayoutId id="2147483826" r:id="rId10"/>
    <p:sldLayoutId id="2147483827" r:id="rId11"/>
    <p:sldLayoutId id="2147483828" r:id="rId12"/>
    <p:sldLayoutId id="2147483829" r:id="rId13"/>
    <p:sldLayoutId id="2147483830" r:id="rId14"/>
    <p:sldLayoutId id="2147483831"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LowerBa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5966637"/>
            <a:ext cx="9144000" cy="923925"/>
          </a:xfrm>
          <a:prstGeom prst="rect">
            <a:avLst/>
          </a:prstGeom>
        </p:spPr>
      </p:pic>
      <p:pic>
        <p:nvPicPr>
          <p:cNvPr id="19" name="TopBa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793"/>
            <a:ext cx="9144000" cy="1028700"/>
          </a:xfrm>
          <a:prstGeom prst="rect">
            <a:avLst/>
          </a:prstGeom>
        </p:spPr>
      </p:pic>
      <p:pic>
        <p:nvPicPr>
          <p:cNvPr id="22" name="Picture 21"/>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296101" y="6127544"/>
            <a:ext cx="659247" cy="602112"/>
          </a:xfrm>
          <a:prstGeom prst="rect">
            <a:avLst/>
          </a:prstGeom>
        </p:spPr>
      </p:pic>
      <p:sp>
        <p:nvSpPr>
          <p:cNvPr id="3" name="TextBox 2"/>
          <p:cNvSpPr txBox="1"/>
          <p:nvPr userDrawn="1"/>
        </p:nvSpPr>
        <p:spPr>
          <a:xfrm>
            <a:off x="4343412" y="6629400"/>
            <a:ext cx="341760" cy="246221"/>
          </a:xfrm>
          <a:prstGeom prst="rect">
            <a:avLst/>
          </a:prstGeom>
          <a:noFill/>
        </p:spPr>
        <p:txBody>
          <a:bodyPr wrap="none" rtlCol="0">
            <a:spAutoFit/>
          </a:bodyPr>
          <a:lstStyle/>
          <a:p>
            <a:fld id="{9CB19856-4629-4C9F-86CF-D387DA0425B5}" type="slidenum">
              <a:rPr lang="en-US" sz="1000" b="1" smtClean="0">
                <a:solidFill>
                  <a:prstClr val="black"/>
                </a:solidFill>
                <a:latin typeface=" Arial"/>
              </a:rPr>
              <a:pPr/>
              <a:t>‹#›</a:t>
            </a:fld>
            <a:endParaRPr lang="en-US" sz="1000" b="1" dirty="0">
              <a:solidFill>
                <a:prstClr val="black"/>
              </a:solidFill>
              <a:latin typeface=" Arial"/>
            </a:endParaRPr>
          </a:p>
        </p:txBody>
      </p:sp>
    </p:spTree>
    <p:extLst>
      <p:ext uri="{BB962C8B-B14F-4D97-AF65-F5344CB8AC3E}">
        <p14:creationId xmlns:p14="http://schemas.microsoft.com/office/powerpoint/2010/main" val="1073075102"/>
      </p:ext>
    </p:extLst>
  </p:cSld>
  <p:clrMap bg1="lt1" tx1="dk1" bg2="lt2" tx2="dk2" accent1="accent1" accent2="accent2" accent3="accent3" accent4="accent4" accent5="accent5" accent6="accent6" hlink="hlink" folHlink="folHlink"/>
  <p:sldLayoutIdLst>
    <p:sldLayoutId id="2147483867" r:id="rId1"/>
    <p:sldLayoutId id="2147483870" r:id="rId2"/>
    <p:sldLayoutId id="2147483872" r:id="rId3"/>
    <p:sldLayoutId id="2147483873" r:id="rId4"/>
    <p:sldLayoutId id="2147483874" r:id="rId5"/>
    <p:sldLayoutId id="2147483875" r:id="rId6"/>
    <p:sldLayoutId id="2147483876"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hyperlink" Target="https://meade.corviasmilitaryliving.com/residents/resident-responsibilities"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fortmeadecorvias.residentportal.com/"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90054" y="6477000"/>
            <a:ext cx="2043545" cy="182101"/>
          </a:xfrm>
          <a:prstGeom prst="rect">
            <a:avLst/>
          </a:prstGeom>
        </p:spPr>
        <p:txBody>
          <a:bodyPr vert="horz" wrap="square" lIns="0" tIns="12700" rIns="0" bIns="0" rtlCol="0">
            <a:spAutoFit/>
          </a:bodyPr>
          <a:lstStyle/>
          <a:p>
            <a:pPr marR="100965">
              <a:lnSpc>
                <a:spcPct val="100000"/>
              </a:lnSpc>
            </a:pPr>
            <a:r>
              <a:rPr lang="en-US" sz="1100" dirty="0">
                <a:solidFill>
                  <a:schemeClr val="bg1"/>
                </a:solidFill>
                <a:latin typeface="Arial"/>
                <a:cs typeface="Arial"/>
              </a:rPr>
              <a:t>As of  </a:t>
            </a:r>
            <a:r>
              <a:rPr lang="en-US" sz="1100" dirty="0" smtClean="0">
                <a:solidFill>
                  <a:schemeClr val="bg1"/>
                </a:solidFill>
                <a:latin typeface="Arial"/>
                <a:cs typeface="Arial"/>
              </a:rPr>
              <a:t>14 </a:t>
            </a:r>
            <a:r>
              <a:rPr lang="en-US" sz="1100" dirty="0" smtClean="0">
                <a:solidFill>
                  <a:schemeClr val="bg1"/>
                </a:solidFill>
                <a:latin typeface="Arial"/>
                <a:cs typeface="Arial"/>
              </a:rPr>
              <a:t>December </a:t>
            </a:r>
            <a:r>
              <a:rPr lang="en-US" sz="1100" dirty="0" smtClean="0">
                <a:solidFill>
                  <a:schemeClr val="bg1"/>
                </a:solidFill>
                <a:latin typeface="Arial"/>
                <a:cs typeface="Arial"/>
              </a:rPr>
              <a:t>2021</a:t>
            </a:r>
            <a:endParaRPr sz="1100" dirty="0">
              <a:solidFill>
                <a:schemeClr val="bg1"/>
              </a:solidFill>
              <a:latin typeface="Arial"/>
              <a:cs typeface="Arial"/>
            </a:endParaRPr>
          </a:p>
        </p:txBody>
      </p:sp>
      <p:sp>
        <p:nvSpPr>
          <p:cNvPr id="7" name="object 7"/>
          <p:cNvSpPr txBox="1"/>
          <p:nvPr/>
        </p:nvSpPr>
        <p:spPr>
          <a:xfrm>
            <a:off x="5562600" y="6224366"/>
            <a:ext cx="3662680" cy="505267"/>
          </a:xfrm>
          <a:prstGeom prst="rect">
            <a:avLst/>
          </a:prstGeom>
        </p:spPr>
        <p:txBody>
          <a:bodyPr vert="horz" wrap="square" lIns="0" tIns="12700" rIns="0" bIns="0" rtlCol="0">
            <a:spAutoFit/>
          </a:bodyPr>
          <a:lstStyle/>
          <a:p>
            <a:pPr>
              <a:lnSpc>
                <a:spcPct val="100000"/>
              </a:lnSpc>
              <a:spcBef>
                <a:spcPts val="95"/>
              </a:spcBef>
            </a:pPr>
            <a:r>
              <a:rPr lang="en-US" sz="3200" b="1" spc="-5" dirty="0">
                <a:latin typeface="Arial"/>
                <a:cs typeface="Arial"/>
              </a:rPr>
              <a:t>USAG Fort Meade </a:t>
            </a:r>
            <a:endParaRPr lang="en-US" sz="2400" b="1" dirty="0">
              <a:solidFill>
                <a:srgbClr val="FF0000"/>
              </a:solidFill>
              <a:latin typeface="Arial"/>
              <a:cs typeface="Arial"/>
            </a:endParaRPr>
          </a:p>
        </p:txBody>
      </p:sp>
      <p:sp>
        <p:nvSpPr>
          <p:cNvPr id="9" name="Title 8"/>
          <p:cNvSpPr>
            <a:spLocks noGrp="1"/>
          </p:cNvSpPr>
          <p:nvPr>
            <p:ph type="ctrTitle"/>
          </p:nvPr>
        </p:nvSpPr>
        <p:spPr>
          <a:xfrm>
            <a:off x="90054" y="5378424"/>
            <a:ext cx="8977746" cy="775597"/>
          </a:xfrm>
        </p:spPr>
        <p:txBody>
          <a:bodyPr/>
          <a:lstStyle/>
          <a:p>
            <a:r>
              <a:rPr lang="en-US" sz="2800" dirty="0">
                <a:solidFill>
                  <a:schemeClr val="tx1"/>
                </a:solidFill>
                <a:effectLst>
                  <a:outerShdw blurRad="38100" dist="38100" dir="2700000" algn="tl">
                    <a:srgbClr val="000000">
                      <a:alpha val="43137"/>
                    </a:srgbClr>
                  </a:outerShdw>
                </a:effectLst>
                <a:latin typeface="Arial"/>
                <a:cs typeface="Arial"/>
              </a:rPr>
              <a:t>Installation Housing Office </a:t>
            </a:r>
            <a:br>
              <a:rPr lang="en-US" sz="2800" dirty="0">
                <a:solidFill>
                  <a:schemeClr val="tx1"/>
                </a:solidFill>
                <a:effectLst>
                  <a:outerShdw blurRad="38100" dist="38100" dir="2700000" algn="tl">
                    <a:srgbClr val="000000">
                      <a:alpha val="43137"/>
                    </a:srgbClr>
                  </a:outerShdw>
                </a:effectLst>
                <a:latin typeface="Arial"/>
                <a:cs typeface="Arial"/>
              </a:rPr>
            </a:br>
            <a:endParaRPr lang="en-US" sz="28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990600"/>
            <a:ext cx="8839200" cy="5181600"/>
          </a:xfrm>
          <a:prstGeom prst="rect">
            <a:avLst/>
          </a:prstGeom>
          <a:noFill/>
        </p:spPr>
        <p:txBody>
          <a:bodyPr wrap="square" rtlCol="0">
            <a:noAutofit/>
          </a:bodyPr>
          <a:lstStyle/>
          <a:p>
            <a:r>
              <a:rPr lang="en-US" sz="1600" dirty="0">
                <a:latin typeface=" Arial"/>
              </a:rPr>
              <a:t>15. The right to have the Tenant’s basic allowance housing payments segregated, with approval of </a:t>
            </a:r>
            <a:r>
              <a:rPr lang="en-US" sz="1600" dirty="0" smtClean="0">
                <a:latin typeface=" Arial"/>
              </a:rPr>
              <a:t>a designated </a:t>
            </a:r>
            <a:r>
              <a:rPr lang="en-US" sz="1600" dirty="0">
                <a:latin typeface=" Arial"/>
              </a:rPr>
              <a:t>commander, and not used by the property owner, property manager, or </a:t>
            </a:r>
            <a:r>
              <a:rPr lang="en-US" sz="1600" dirty="0" smtClean="0">
                <a:latin typeface=" Arial"/>
              </a:rPr>
              <a:t>landlord pending </a:t>
            </a:r>
            <a:r>
              <a:rPr lang="en-US" sz="1600" dirty="0">
                <a:latin typeface=" Arial"/>
              </a:rPr>
              <a:t>completion of the dispute resolution process</a:t>
            </a:r>
            <a:r>
              <a:rPr lang="en-US" sz="1600" dirty="0" smtClean="0">
                <a:latin typeface=" Arial"/>
              </a:rPr>
              <a:t>.</a:t>
            </a:r>
          </a:p>
          <a:p>
            <a:endParaRPr lang="en-US" sz="1200" dirty="0">
              <a:latin typeface=" Arial"/>
            </a:endParaRPr>
          </a:p>
          <a:p>
            <a:r>
              <a:rPr lang="en-US" sz="1600" dirty="0">
                <a:latin typeface=" Arial"/>
              </a:rPr>
              <a:t>16. The right to have reasonable, advance notice of any entrance by a landlord, installation </a:t>
            </a:r>
            <a:r>
              <a:rPr lang="en-US" sz="1600" dirty="0" smtClean="0">
                <a:latin typeface=" Arial"/>
              </a:rPr>
              <a:t>housing staff</a:t>
            </a:r>
            <a:r>
              <a:rPr lang="en-US" sz="1600" dirty="0">
                <a:latin typeface=" Arial"/>
              </a:rPr>
              <a:t>, or chain of command into the housing unit, except in the case of an emergency </a:t>
            </a:r>
            <a:r>
              <a:rPr lang="en-US" sz="1600" dirty="0" smtClean="0">
                <a:latin typeface=" Arial"/>
              </a:rPr>
              <a:t>or abandonment </a:t>
            </a:r>
            <a:r>
              <a:rPr lang="en-US" sz="1600" dirty="0">
                <a:latin typeface=" Arial"/>
              </a:rPr>
              <a:t>of the housing unit</a:t>
            </a:r>
            <a:r>
              <a:rPr lang="en-US" sz="1600" dirty="0" smtClean="0">
                <a:latin typeface=" Arial"/>
              </a:rPr>
              <a:t>.</a:t>
            </a:r>
          </a:p>
          <a:p>
            <a:pPr marL="171450" indent="-171450">
              <a:buFont typeface="Arial" panose="020B0604020202020204" pitchFamily="34" charset="0"/>
              <a:buChar char="•"/>
            </a:pPr>
            <a:r>
              <a:rPr lang="en-US" sz="1200" dirty="0" smtClean="0">
                <a:latin typeface=" Arial"/>
              </a:rPr>
              <a:t>Neighborhood </a:t>
            </a:r>
            <a:r>
              <a:rPr lang="en-US" sz="1200" dirty="0">
                <a:latin typeface=" Arial"/>
              </a:rPr>
              <a:t>Offices will retain keys to each home in their neighborhoods, which will be kept under secure control of Property Manager’s staff members at all times. These keys are used to provide access for routine and emergency maintenance service to the homes and to assist the resident in the event of an accidental lockout.  In order to protect our residents’ rights to privacy and freedom of contentment, every effort will be made to keep disruptions to a minimum. Property Manager’s staff generally requires permission from a resident to enter a home for routine and preventative maintenance services and will provide the request for permission to the resident with at least 24 hours advance notice. </a:t>
            </a:r>
            <a:r>
              <a:rPr lang="en-US" sz="1200" dirty="0" smtClean="0">
                <a:latin typeface=" Arial"/>
              </a:rPr>
              <a:t>Homes </a:t>
            </a:r>
            <a:r>
              <a:rPr lang="en-US" sz="1200" dirty="0">
                <a:latin typeface=" Arial"/>
              </a:rPr>
              <a:t>are located within exclusive federal jurisdiction of the US and therefore under military control, which includes the Installation Commander’s inherent authority and obligation to ensure good order and discipline.  As such, the Installation Commander has the right and power to inspect, search and/or order the inspection or search of military persons and property within the family housing </a:t>
            </a:r>
            <a:r>
              <a:rPr lang="en-US" sz="1200" dirty="0" smtClean="0">
                <a:latin typeface=" Arial"/>
              </a:rPr>
              <a:t>areas.</a:t>
            </a:r>
          </a:p>
          <a:p>
            <a:endParaRPr lang="en-US" sz="1200" dirty="0">
              <a:latin typeface=" Arial"/>
            </a:endParaRPr>
          </a:p>
          <a:p>
            <a:r>
              <a:rPr lang="en-US" sz="1600" dirty="0">
                <a:latin typeface=" Arial"/>
              </a:rPr>
              <a:t>17. The right to not pay non-refundable fees or have application of rent credits arbitrarily held</a:t>
            </a:r>
            <a:r>
              <a:rPr lang="en-US" sz="1600" dirty="0" smtClean="0">
                <a:latin typeface=" Arial"/>
              </a:rPr>
              <a:t>.</a:t>
            </a:r>
          </a:p>
          <a:p>
            <a:endParaRPr lang="en-US" sz="1200" dirty="0">
              <a:latin typeface=" Arial"/>
            </a:endParaRPr>
          </a:p>
          <a:p>
            <a:r>
              <a:rPr lang="en-US" sz="1600" dirty="0">
                <a:latin typeface=" Arial"/>
              </a:rPr>
              <a:t>18. The right to expect common documents, forms, and processes for housing units will be the </a:t>
            </a:r>
            <a:r>
              <a:rPr lang="en-US" sz="1600" dirty="0" smtClean="0">
                <a:latin typeface=" Arial"/>
              </a:rPr>
              <a:t>same for </a:t>
            </a:r>
            <a:r>
              <a:rPr lang="en-US" sz="1600" dirty="0">
                <a:latin typeface=" Arial"/>
              </a:rPr>
              <a:t>all installations of the Department, to the maximum extent applicable without violating local</a:t>
            </a:r>
            <a:r>
              <a:rPr lang="en-US" sz="1600" dirty="0" smtClean="0">
                <a:latin typeface=" Arial"/>
              </a:rPr>
              <a:t>, State</a:t>
            </a:r>
            <a:r>
              <a:rPr lang="en-US" sz="1600" dirty="0">
                <a:latin typeface=" Arial"/>
              </a:rPr>
              <a:t>, and Federal regulations</a:t>
            </a:r>
            <a:r>
              <a:rPr lang="en-US" sz="1600" dirty="0" smtClean="0">
                <a:latin typeface=" Arial"/>
              </a:rPr>
              <a:t>.</a:t>
            </a:r>
          </a:p>
          <a:p>
            <a:endParaRPr lang="en-US" sz="500" dirty="0">
              <a:latin typeface=" Arial"/>
            </a:endParaRPr>
          </a:p>
          <a:p>
            <a:r>
              <a:rPr lang="en-US" sz="1600" i="1" dirty="0">
                <a:latin typeface=" Arial"/>
              </a:rPr>
              <a:t>Tenants seeking assistance with housing issues should continue to engage </a:t>
            </a:r>
            <a:endParaRPr lang="en-US" sz="1600" i="1" dirty="0" smtClean="0">
              <a:latin typeface=" Arial"/>
            </a:endParaRPr>
          </a:p>
          <a:p>
            <a:r>
              <a:rPr lang="en-US" sz="1600" i="1" dirty="0" smtClean="0">
                <a:latin typeface=" Arial"/>
              </a:rPr>
              <a:t>their </a:t>
            </a:r>
            <a:r>
              <a:rPr lang="en-US" sz="1600" i="1" dirty="0">
                <a:latin typeface=" Arial"/>
              </a:rPr>
              <a:t>installation </a:t>
            </a:r>
            <a:r>
              <a:rPr lang="en-US" sz="1600" i="1" dirty="0" smtClean="0">
                <a:latin typeface=" Arial"/>
              </a:rPr>
              <a:t>housing office</a:t>
            </a:r>
            <a:r>
              <a:rPr lang="en-US" sz="1600" i="1" dirty="0">
                <a:latin typeface=" Arial"/>
              </a:rPr>
              <a:t>, installation leadership, or chain of command.</a:t>
            </a:r>
          </a:p>
        </p:txBody>
      </p:sp>
      <p:sp>
        <p:nvSpPr>
          <p:cNvPr id="5" name="TextBox 4"/>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Bill of Rights</a:t>
            </a:r>
          </a:p>
        </p:txBody>
      </p:sp>
    </p:spTree>
    <p:extLst>
      <p:ext uri="{BB962C8B-B14F-4D97-AF65-F5344CB8AC3E}">
        <p14:creationId xmlns:p14="http://schemas.microsoft.com/office/powerpoint/2010/main" val="1879674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297" y="762000"/>
            <a:ext cx="5244206" cy="5399935"/>
          </a:xfrm>
          <a:prstGeom prst="rect">
            <a:avLst/>
          </a:prstGeom>
          <a:ln>
            <a:solidFill>
              <a:schemeClr val="tx1"/>
            </a:solidFill>
          </a:ln>
        </p:spPr>
      </p:pic>
      <p:sp>
        <p:nvSpPr>
          <p:cNvPr id="4" name="TextBox 3"/>
          <p:cNvSpPr txBox="1"/>
          <p:nvPr/>
        </p:nvSpPr>
        <p:spPr>
          <a:xfrm>
            <a:off x="228600" y="6324600"/>
            <a:ext cx="4953000" cy="276999"/>
          </a:xfrm>
          <a:prstGeom prst="rect">
            <a:avLst/>
          </a:prstGeom>
          <a:noFill/>
        </p:spPr>
        <p:txBody>
          <a:bodyPr wrap="square" rtlCol="0">
            <a:spAutoFit/>
          </a:bodyPr>
          <a:lstStyle/>
          <a:p>
            <a:r>
              <a:rPr lang="en-US" sz="1200" b="1" i="1" dirty="0">
                <a:latin typeface=" Arial"/>
              </a:rPr>
              <a:t>* Copy is available upon request</a:t>
            </a:r>
          </a:p>
        </p:txBody>
      </p:sp>
      <p:sp>
        <p:nvSpPr>
          <p:cNvPr id="6" name="TextBox 5"/>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Responsibilities</a:t>
            </a:r>
          </a:p>
        </p:txBody>
      </p:sp>
    </p:spTree>
    <p:extLst>
      <p:ext uri="{BB962C8B-B14F-4D97-AF65-F5344CB8AC3E}">
        <p14:creationId xmlns:p14="http://schemas.microsoft.com/office/powerpoint/2010/main" val="3751666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990600"/>
            <a:ext cx="8153400" cy="4953000"/>
          </a:xfrm>
          <a:prstGeom prst="rect">
            <a:avLst/>
          </a:prstGeom>
        </p:spPr>
        <p:txBody>
          <a:bodyPr wrap="square">
            <a:noAutofit/>
          </a:bodyPr>
          <a:lstStyle/>
          <a:p>
            <a:pPr marL="285750" indent="-285750">
              <a:buFont typeface="Wingdings" panose="05000000000000000000" pitchFamily="2" charset="2"/>
              <a:buChar char="§"/>
            </a:pPr>
            <a:r>
              <a:rPr lang="en-US" sz="1600" dirty="0">
                <a:latin typeface=" Arial"/>
              </a:rPr>
              <a:t>The Military Housing Privatization Initiative Tenant Bill of Rights highlights 5 important responsibilities for Service Members and their Families while they reside in privatized family housing.</a:t>
            </a:r>
          </a:p>
          <a:p>
            <a:pPr marL="800100" lvl="1" indent="-342900">
              <a:spcBef>
                <a:spcPts val="600"/>
              </a:spcBef>
              <a:spcAft>
                <a:spcPts val="600"/>
              </a:spcAft>
              <a:buFont typeface="+mj-lt"/>
              <a:buAutoNum type="arabicPeriod"/>
            </a:pPr>
            <a:r>
              <a:rPr lang="en-US" sz="1600" dirty="0">
                <a:latin typeface=" Arial"/>
              </a:rPr>
              <a:t>The responsibility to report in a timely manner any apparent environmental, safety, or health hazards of the home to the Landlord and any defective, broken, damaged, or malfunctioning building systems, fixtures, appliances, or other parts of the home, the common areas, or related facilities.</a:t>
            </a:r>
          </a:p>
          <a:p>
            <a:pPr marL="800100" lvl="1" indent="-342900">
              <a:buFont typeface="+mj-lt"/>
              <a:buAutoNum type="arabicPeriod"/>
            </a:pPr>
            <a:r>
              <a:rPr lang="en-US" sz="1600" dirty="0">
                <a:latin typeface=" Arial"/>
              </a:rPr>
              <a:t>The responsibility to maintain standard upkeep of the home as instructed by the housing management office. </a:t>
            </a:r>
          </a:p>
          <a:p>
            <a:pPr marL="811530" lvl="1"/>
            <a:endParaRPr lang="en-US" sz="1600" dirty="0" smtClean="0">
              <a:solidFill>
                <a:srgbClr val="FF0000"/>
              </a:solidFill>
              <a:latin typeface=" Arial"/>
            </a:endParaRPr>
          </a:p>
          <a:p>
            <a:pPr marL="811530" lvl="1"/>
            <a:r>
              <a:rPr lang="en-US" sz="1600" dirty="0" smtClean="0">
                <a:latin typeface=" Arial"/>
              </a:rPr>
              <a:t>Trash </a:t>
            </a:r>
            <a:r>
              <a:rPr lang="en-US" sz="1600" dirty="0">
                <a:latin typeface=" Arial"/>
              </a:rPr>
              <a:t>containers should be placed out on the curb after 6:00 PM on the evening before the regularly scheduled pick up day.  On the pickup day, containers must be cleared from the curb area no later than 6:00pm.  Trash container must be emptied and stored in the </a:t>
            </a:r>
            <a:r>
              <a:rPr lang="en-US" sz="1600" dirty="0" smtClean="0">
                <a:latin typeface=" Arial"/>
              </a:rPr>
              <a:t>designated location, rear </a:t>
            </a:r>
            <a:r>
              <a:rPr lang="en-US" sz="1600" dirty="0">
                <a:latin typeface=" Arial"/>
              </a:rPr>
              <a:t>yard or garage. </a:t>
            </a:r>
          </a:p>
          <a:p>
            <a:endParaRPr lang="en-US" sz="1600" dirty="0">
              <a:latin typeface=" Arial"/>
            </a:endParaRPr>
          </a:p>
        </p:txBody>
      </p:sp>
      <p:sp>
        <p:nvSpPr>
          <p:cNvPr id="5" name="TextBox 4"/>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Responsibilities</a:t>
            </a:r>
          </a:p>
        </p:txBody>
      </p:sp>
    </p:spTree>
    <p:extLst>
      <p:ext uri="{BB962C8B-B14F-4D97-AF65-F5344CB8AC3E}">
        <p14:creationId xmlns:p14="http://schemas.microsoft.com/office/powerpoint/2010/main" val="959706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990600"/>
            <a:ext cx="8686800" cy="5715000"/>
          </a:xfrm>
          <a:prstGeom prst="rect">
            <a:avLst/>
          </a:prstGeom>
          <a:noFill/>
        </p:spPr>
        <p:txBody>
          <a:bodyPr wrap="square" rtlCol="0">
            <a:noAutofit/>
          </a:bodyPr>
          <a:lstStyle/>
          <a:p>
            <a:pPr marL="800100" lvl="1" indent="-342900">
              <a:spcBef>
                <a:spcPts val="600"/>
              </a:spcBef>
              <a:spcAft>
                <a:spcPts val="600"/>
              </a:spcAft>
              <a:buFont typeface="+mj-lt"/>
              <a:buAutoNum type="arabicPeriod" startAt="3"/>
            </a:pPr>
            <a:r>
              <a:rPr lang="en-US" sz="1600" dirty="0">
                <a:latin typeface=" Arial"/>
              </a:rPr>
              <a:t>The responsibility to conduct oneself as a Tenant In a manner that will not disturb neighbors, and to assume responsibility for one’s actions and those of a family member or guest in the housing unit or common areas, including the responsibility not to engage in any inappropriate, unauthorized, or criminal activity in the home or common areas</a:t>
            </a:r>
            <a:r>
              <a:rPr lang="en-US" sz="1600" dirty="0" smtClean="0">
                <a:latin typeface=" Arial"/>
              </a:rPr>
              <a:t>.</a:t>
            </a:r>
            <a:endParaRPr lang="en-US" sz="1600" dirty="0">
              <a:latin typeface=" Arial"/>
            </a:endParaRPr>
          </a:p>
          <a:p>
            <a:pPr marL="1200150" lvl="2" indent="-285750">
              <a:spcBef>
                <a:spcPts val="600"/>
              </a:spcBef>
              <a:spcAft>
                <a:spcPts val="600"/>
              </a:spcAft>
              <a:buFont typeface="Courier New" panose="02070309020205020404" pitchFamily="49" charset="0"/>
              <a:buChar char="o"/>
            </a:pPr>
            <a:r>
              <a:rPr lang="en-US" sz="1400" dirty="0">
                <a:latin typeface=" Arial"/>
              </a:rPr>
              <a:t>The Resident and other authorized occupants may not disturb the peaceful enjoyment of the neighborhood. The Resident shall keep the volume of any radio, stereo, TV, musical instrument or electronic device in their home or vehicle sufficiently reduced at all times so as not to disturb other residents.  Please use extra discretion during the hours of 10:00 p.m. and 8:00 a.m. Fort Meade’s Directorate of Emergency Services (“DES) has policing authority over all Meade Communities housing areas. The Installation Commander and DES have ultimate authority in determining enforceable quiet hours. </a:t>
            </a:r>
            <a:endParaRPr lang="en-US" sz="1400" u="sng" dirty="0">
              <a:latin typeface=" Arial"/>
              <a:hlinkClick r:id="rId2">
                <a:extLst>
                  <a:ext uri="{A12FA001-AC4F-418D-AE19-62706E023703}">
                    <ahyp:hlinkClr xmlns:ahyp="http://schemas.microsoft.com/office/drawing/2018/hyperlinkcolor" xmlns="" val="tx"/>
                  </a:ext>
                </a:extLst>
              </a:hlinkClick>
            </a:endParaRPr>
          </a:p>
          <a:p>
            <a:pPr marL="1200150" lvl="2" indent="-285750">
              <a:spcBef>
                <a:spcPts val="600"/>
              </a:spcBef>
              <a:spcAft>
                <a:spcPts val="600"/>
              </a:spcAft>
              <a:buFont typeface="Courier New" panose="02070309020205020404" pitchFamily="49" charset="0"/>
              <a:buChar char="o"/>
            </a:pPr>
            <a:r>
              <a:rPr lang="en-US" u="sng" dirty="0">
                <a:hlinkClick r:id="rId2">
                  <a:extLst>
                    <a:ext uri="{A12FA001-AC4F-418D-AE19-62706E023703}">
                      <ahyp:hlinkClr xmlns:ahyp="http://schemas.microsoft.com/office/drawing/2018/hyperlinkcolor" xmlns="" val="tx"/>
                    </a:ext>
                  </a:extLst>
                </a:hlinkClick>
              </a:rPr>
              <a:t>https://meade.corviasmilitaryliving.com/residents/resident-responsibilities</a:t>
            </a:r>
            <a:endParaRPr lang="en-US" dirty="0"/>
          </a:p>
          <a:p>
            <a:pPr marL="800100" lvl="1" indent="-342900">
              <a:spcBef>
                <a:spcPts val="600"/>
              </a:spcBef>
              <a:spcAft>
                <a:spcPts val="600"/>
              </a:spcAft>
              <a:buFont typeface="+mj-lt"/>
              <a:buAutoNum type="arabicPeriod" startAt="4"/>
            </a:pPr>
            <a:r>
              <a:rPr lang="en-US" sz="1600" dirty="0">
                <a:latin typeface=" Arial"/>
              </a:rPr>
              <a:t>The responsibility to allow the Landlord reasonable access to the rental home in         accordance with the terms of the tenant lease agreement to all the Landlord to make necessary repairs in a timely manner. </a:t>
            </a:r>
          </a:p>
          <a:p>
            <a:pPr marL="800100" lvl="1" indent="-342900">
              <a:spcBef>
                <a:spcPts val="600"/>
              </a:spcBef>
              <a:spcAft>
                <a:spcPts val="600"/>
              </a:spcAft>
              <a:buFont typeface="+mj-lt"/>
              <a:buAutoNum type="arabicPeriod" startAt="4"/>
            </a:pPr>
            <a:r>
              <a:rPr lang="en-US" sz="1600" dirty="0" smtClean="0">
                <a:latin typeface=" Arial"/>
              </a:rPr>
              <a:t>The </a:t>
            </a:r>
            <a:r>
              <a:rPr lang="en-US" sz="1600" dirty="0">
                <a:latin typeface=" Arial"/>
              </a:rPr>
              <a:t>responsibility to read all lease-related materials provided by the Landlord and to comply with the terms of the lease agreement, lease addenda, and any associated rules and guidelines</a:t>
            </a:r>
            <a:r>
              <a:rPr lang="en-US" sz="1600" dirty="0" smtClean="0">
                <a:latin typeface=" Arial"/>
              </a:rPr>
              <a:t>.</a:t>
            </a:r>
            <a:endParaRPr lang="en-US" sz="1600" dirty="0">
              <a:solidFill>
                <a:srgbClr val="4F81BD"/>
              </a:solidFill>
              <a:latin typeface=" Arial"/>
            </a:endParaRPr>
          </a:p>
          <a:p>
            <a:pPr marL="457200" indent="-457200">
              <a:spcBef>
                <a:spcPts val="600"/>
              </a:spcBef>
              <a:spcAft>
                <a:spcPts val="600"/>
              </a:spcAft>
              <a:buFont typeface="Wingdings" panose="05000000000000000000" pitchFamily="2" charset="2"/>
              <a:buChar char="§"/>
            </a:pPr>
            <a:endParaRPr lang="en-US" dirty="0">
              <a:solidFill>
                <a:srgbClr val="4F81BD"/>
              </a:solidFill>
              <a:latin typeface=" Arial"/>
            </a:endParaRPr>
          </a:p>
        </p:txBody>
      </p:sp>
      <p:sp>
        <p:nvSpPr>
          <p:cNvPr id="4" name="TextBox 3"/>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Responsibilities</a:t>
            </a:r>
          </a:p>
        </p:txBody>
      </p:sp>
    </p:spTree>
    <p:extLst>
      <p:ext uri="{BB962C8B-B14F-4D97-AF65-F5344CB8AC3E}">
        <p14:creationId xmlns:p14="http://schemas.microsoft.com/office/powerpoint/2010/main" val="2522180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096863"/>
            <a:ext cx="8746066" cy="4770537"/>
          </a:xfrm>
          <a:prstGeom prst="rect">
            <a:avLst/>
          </a:prstGeom>
          <a:noFill/>
        </p:spPr>
        <p:txBody>
          <a:bodyPr wrap="square" rtlCol="0">
            <a:spAutoFit/>
          </a:bodyPr>
          <a:lstStyle/>
          <a:p>
            <a:pPr>
              <a:spcBef>
                <a:spcPts val="600"/>
              </a:spcBef>
              <a:spcAft>
                <a:spcPts val="600"/>
              </a:spcAft>
            </a:pPr>
            <a:r>
              <a:rPr lang="en-US" sz="1600" dirty="0">
                <a:latin typeface="Arial" panose="020B0604020202020204" pitchFamily="34" charset="0"/>
                <a:ea typeface="Verdana" panose="020B0604030504040204" pitchFamily="34" charset="0"/>
                <a:cs typeface="Arial" panose="020B0604020202020204" pitchFamily="34" charset="0"/>
              </a:rPr>
              <a:t>The goal of the HSO is to implement and maintain a high quality worldwide resource for relocation services that is innovative, comprehensive, and the first choice of information and support when Soldiers and families relocate.</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Non-discriminatory listings of adequate and affordable rental and for-sale housing </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Counseling/referral on eligible installation services (i.e. legal, education, Exceptional Family Member Program)</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Preliminary inquiries to validate housing discrimination complaints</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Liaison with community and government officials / organizations (on and off post)</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Housing data exchange with other DoD housing offices</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Liaisons with Army Community Services in support of the Housing Relocation Assistance Program</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Housing market area data for use in developing market </a:t>
            </a:r>
            <a:r>
              <a:rPr lang="en-US" sz="1600" dirty="0" smtClean="0">
                <a:latin typeface=" Arial"/>
                <a:ea typeface="Verdana" panose="020B0604030504040204" pitchFamily="34" charset="0"/>
                <a:cs typeface="Verdana" panose="020B0604030504040204" pitchFamily="34" charset="0"/>
              </a:rPr>
              <a:t>analyses,</a:t>
            </a:r>
            <a:r>
              <a:rPr lang="en-US" sz="1600" dirty="0" smtClean="0">
                <a:solidFill>
                  <a:srgbClr val="FF0000"/>
                </a:solidFill>
                <a:latin typeface=" Arial"/>
                <a:ea typeface="Verdana" panose="020B0604030504040204" pitchFamily="34" charset="0"/>
                <a:cs typeface="Verdana" panose="020B0604030504040204" pitchFamily="34" charset="0"/>
              </a:rPr>
              <a:t> </a:t>
            </a:r>
            <a:r>
              <a:rPr lang="en-US" sz="1600" dirty="0" smtClean="0">
                <a:latin typeface=" Arial"/>
                <a:ea typeface="Verdana" panose="020B0604030504040204" pitchFamily="34" charset="0"/>
                <a:cs typeface="Verdana" panose="020B0604030504040204" pitchFamily="34" charset="0"/>
              </a:rPr>
              <a:t>rental negotiations </a:t>
            </a:r>
            <a:r>
              <a:rPr lang="en-US" sz="1600" dirty="0">
                <a:latin typeface=" Arial"/>
                <a:ea typeface="Verdana" panose="020B0604030504040204" pitchFamily="34" charset="0"/>
                <a:cs typeface="Verdana" panose="020B0604030504040204" pitchFamily="34" charset="0"/>
              </a:rPr>
              <a:t>and lease review</a:t>
            </a:r>
          </a:p>
          <a:p>
            <a:pPr>
              <a:spcBef>
                <a:spcPts val="600"/>
              </a:spcBef>
              <a:spcAft>
                <a:spcPts val="600"/>
              </a:spcAft>
            </a:pPr>
            <a:endParaRPr lang="en-US" sz="1600" dirty="0">
              <a:latin typeface="Arial" panose="020B0604020202020204" pitchFamily="34" charset="0"/>
              <a:ea typeface="Verdana" panose="020B060403050404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381000" y="5761774"/>
            <a:ext cx="1066800" cy="715225"/>
          </a:xfrm>
          <a:prstGeom prst="rect">
            <a:avLst/>
          </a:prstGeom>
        </p:spPr>
      </p:pic>
      <p:sp>
        <p:nvSpPr>
          <p:cNvPr id="2" name="TextBox 1"/>
          <p:cNvSpPr txBox="1"/>
          <p:nvPr/>
        </p:nvSpPr>
        <p:spPr>
          <a:xfrm>
            <a:off x="762000" y="76201"/>
            <a:ext cx="7924800" cy="609600"/>
          </a:xfrm>
          <a:prstGeom prst="rect">
            <a:avLst/>
          </a:prstGeom>
          <a:noFill/>
        </p:spPr>
        <p:txBody>
          <a:bodyPr wrap="square" rtlCol="0">
            <a:noAutofit/>
          </a:bodyPr>
          <a:lstStyle/>
          <a:p>
            <a:r>
              <a:rPr lang="en-US" sz="2800" b="1" dirty="0">
                <a:solidFill>
                  <a:schemeClr val="bg1"/>
                </a:solidFill>
                <a:latin typeface="Arial" panose="020B0604020202020204" pitchFamily="34" charset="0"/>
                <a:ea typeface="Verdana" panose="020B0604030504040204" pitchFamily="34" charset="0"/>
                <a:cs typeface="Arial" panose="020B0604020202020204" pitchFamily="34" charset="0"/>
              </a:rPr>
              <a:t>Garrison Housing Services Office (HSO)</a:t>
            </a:r>
          </a:p>
          <a:p>
            <a:endParaRPr lang="en-US" sz="2800" b="1" dirty="0">
              <a:solidFill>
                <a:schemeClr val="bg1"/>
              </a:solidFill>
            </a:endParaRPr>
          </a:p>
        </p:txBody>
      </p:sp>
    </p:spTree>
    <p:extLst>
      <p:ext uri="{BB962C8B-B14F-4D97-AF65-F5344CB8AC3E}">
        <p14:creationId xmlns:p14="http://schemas.microsoft.com/office/powerpoint/2010/main" val="3733813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123091"/>
            <a:ext cx="8915400" cy="4031873"/>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sz="1600" dirty="0">
                <a:latin typeface=" Arial"/>
                <a:ea typeface="Verdana" panose="020B0604030504040204" pitchFamily="34" charset="0"/>
                <a:cs typeface="Verdana" panose="020B0604030504040204" pitchFamily="34" charset="0"/>
              </a:rPr>
              <a:t>One-Stop, Full Service from Arrival to Departure for the Following:</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Home buying counseling</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Landlord-tenant dispute resolution </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Basic Allowance for Housing (BAH) data submission </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Property inspections  </a:t>
            </a:r>
          </a:p>
          <a:p>
            <a:pPr marL="1257300" lvl="2" indent="-342900">
              <a:spcBef>
                <a:spcPts val="600"/>
              </a:spcBef>
              <a:spcAft>
                <a:spcPts val="600"/>
              </a:spcAft>
              <a:buFont typeface="Wingdings" panose="05000000000000000000" pitchFamily="2" charset="2"/>
              <a:buChar char="q"/>
            </a:pPr>
            <a:r>
              <a:rPr lang="en-US" sz="1600" dirty="0">
                <a:uFill>
                  <a:solidFill>
                    <a:srgbClr val="FF0000"/>
                  </a:solidFill>
                </a:uFill>
                <a:latin typeface=" Arial"/>
                <a:ea typeface="Verdana" panose="020B0604030504040204" pitchFamily="34" charset="0"/>
                <a:cs typeface="Verdana" panose="020B0604030504040204" pitchFamily="34" charset="0"/>
              </a:rPr>
              <a:t>NEW---Per FY20 NDAA: </a:t>
            </a:r>
            <a:r>
              <a:rPr lang="en-US" sz="1600" dirty="0">
                <a:uFill>
                  <a:solidFill>
                    <a:srgbClr val="FF0000"/>
                  </a:solidFill>
                </a:uFill>
                <a:latin typeface=" Arial"/>
              </a:rPr>
              <a:t>If tenant is not available for pre-assignment walkthrough inspection, Housing Office must attend on tenant's behalf</a:t>
            </a:r>
          </a:p>
          <a:p>
            <a:pPr marL="1257300" lvl="2" indent="-342900">
              <a:spcBef>
                <a:spcPts val="600"/>
              </a:spcBef>
              <a:spcAft>
                <a:spcPts val="600"/>
              </a:spcAft>
              <a:buFont typeface="Wingdings" panose="05000000000000000000" pitchFamily="2" charset="2"/>
              <a:buChar char="q"/>
            </a:pPr>
            <a:r>
              <a:rPr lang="en-US" sz="1600" dirty="0">
                <a:uFill>
                  <a:solidFill>
                    <a:srgbClr val="FF0000"/>
                  </a:solidFill>
                </a:uFill>
                <a:latin typeface=" Arial"/>
              </a:rPr>
              <a:t>NEW---Per FY20 NDAA: The Housing Manager shall initiate contact with resident 15 </a:t>
            </a:r>
            <a:r>
              <a:rPr lang="en-US" sz="1600" dirty="0" smtClean="0">
                <a:uFill>
                  <a:solidFill>
                    <a:srgbClr val="FF0000"/>
                  </a:solidFill>
                </a:uFill>
                <a:latin typeface=" Arial"/>
              </a:rPr>
              <a:t>days </a:t>
            </a:r>
            <a:r>
              <a:rPr lang="en-US" sz="1600" dirty="0">
                <a:uFill>
                  <a:solidFill>
                    <a:srgbClr val="FF0000"/>
                  </a:solidFill>
                </a:uFill>
                <a:latin typeface=" Arial"/>
              </a:rPr>
              <a:t>and 60 days after </a:t>
            </a:r>
            <a:r>
              <a:rPr lang="en-US" sz="1600" dirty="0" smtClean="0">
                <a:uFill>
                  <a:solidFill>
                    <a:srgbClr val="FF0000"/>
                  </a:solidFill>
                </a:uFill>
                <a:latin typeface=" Arial"/>
              </a:rPr>
              <a:t>move-in </a:t>
            </a:r>
            <a:r>
              <a:rPr lang="en-US" sz="1600" dirty="0">
                <a:uFill>
                  <a:solidFill>
                    <a:srgbClr val="FF0000"/>
                  </a:solidFill>
                </a:uFill>
                <a:latin typeface=" Arial"/>
              </a:rPr>
              <a:t>regarding the satisfaction of the resident.</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Administrative assistance with utility company fees/deposits, connections, and billings </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Informational briefings (in- and out-processing, entitlements</a:t>
            </a:r>
            <a:r>
              <a:rPr lang="en-US" sz="1600" dirty="0" smtClean="0">
                <a:latin typeface=" Arial"/>
                <a:ea typeface="Verdana" panose="020B0604030504040204" pitchFamily="34" charset="0"/>
                <a:cs typeface="Verdana" panose="020B0604030504040204" pitchFamily="34" charset="0"/>
              </a:rPr>
              <a:t>), community </a:t>
            </a:r>
            <a:r>
              <a:rPr lang="en-US" sz="1600" dirty="0">
                <a:latin typeface=" Arial"/>
                <a:ea typeface="Verdana" panose="020B0604030504040204" pitchFamily="34" charset="0"/>
                <a:cs typeface="Verdana" panose="020B0604030504040204" pitchFamily="34" charset="0"/>
              </a:rPr>
              <a:t>outreach</a:t>
            </a:r>
          </a:p>
        </p:txBody>
      </p:sp>
      <p:sp>
        <p:nvSpPr>
          <p:cNvPr id="4" name="TextBox 3"/>
          <p:cNvSpPr txBox="1"/>
          <p:nvPr/>
        </p:nvSpPr>
        <p:spPr>
          <a:xfrm>
            <a:off x="762000" y="76201"/>
            <a:ext cx="7924800" cy="609600"/>
          </a:xfrm>
          <a:prstGeom prst="rect">
            <a:avLst/>
          </a:prstGeom>
          <a:noFill/>
        </p:spPr>
        <p:txBody>
          <a:bodyPr wrap="square" rtlCol="0">
            <a:noAutofit/>
          </a:bodyPr>
          <a:lstStyle/>
          <a:p>
            <a:r>
              <a:rPr lang="en-US" sz="2800" b="1" dirty="0">
                <a:solidFill>
                  <a:schemeClr val="bg1"/>
                </a:solidFill>
                <a:latin typeface="Arial" panose="020B0604020202020204" pitchFamily="34" charset="0"/>
                <a:ea typeface="Verdana" panose="020B0604030504040204" pitchFamily="34" charset="0"/>
                <a:cs typeface="Arial" panose="020B0604020202020204" pitchFamily="34" charset="0"/>
              </a:rPr>
              <a:t>Garrison Housing Services Office (HSO)</a:t>
            </a:r>
          </a:p>
          <a:p>
            <a:endParaRPr lang="en-US" sz="2800" b="1" dirty="0">
              <a:solidFill>
                <a:schemeClr val="bg1"/>
              </a:solidFill>
            </a:endParaRPr>
          </a:p>
        </p:txBody>
      </p:sp>
    </p:spTree>
    <p:extLst>
      <p:ext uri="{BB962C8B-B14F-4D97-AF65-F5344CB8AC3E}">
        <p14:creationId xmlns:p14="http://schemas.microsoft.com/office/powerpoint/2010/main" val="828404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066800"/>
            <a:ext cx="8288866" cy="4941682"/>
          </a:xfrm>
          <a:prstGeom prst="rect">
            <a:avLst/>
          </a:prstGeom>
          <a:noFill/>
        </p:spPr>
        <p:txBody>
          <a:bodyPr wrap="square" rtlCol="0">
            <a:noAutofit/>
          </a:bodyPr>
          <a:lstStyle/>
          <a:p>
            <a:pPr marL="285750" indent="-285750">
              <a:spcBef>
                <a:spcPts val="600"/>
              </a:spcBef>
              <a:spcAft>
                <a:spcPts val="600"/>
              </a:spcAft>
              <a:buFont typeface="Wingdings" panose="05000000000000000000" pitchFamily="2" charset="2"/>
              <a:buChar char="§"/>
            </a:pPr>
            <a:r>
              <a:rPr lang="en-US" sz="1600" dirty="0">
                <a:latin typeface=" Arial"/>
                <a:ea typeface="Verdana" panose="020B0604030504040204" pitchFamily="34" charset="0"/>
                <a:cs typeface="Verdana" panose="020B0604030504040204" pitchFamily="34" charset="0"/>
              </a:rPr>
              <a:t>Tenants are permitted to anchor any furniture, television, or large appliance to the wall of the unit for purposes of preventing such item from tipping over without incurring a penalty or obligation to repair the wall upon vacating the unit if the Landlord does not anchor the furniture for the tenant.</a:t>
            </a:r>
          </a:p>
          <a:p>
            <a:pPr marL="285750" indent="-285750">
              <a:spcBef>
                <a:spcPts val="600"/>
              </a:spcBef>
              <a:spcAft>
                <a:spcPts val="600"/>
              </a:spcAft>
              <a:buFont typeface="Wingdings" panose="05000000000000000000" pitchFamily="2" charset="2"/>
              <a:buChar char="§"/>
            </a:pPr>
            <a:r>
              <a:rPr lang="en-US" sz="1600" dirty="0" smtClean="0">
                <a:latin typeface=" Arial"/>
              </a:rPr>
              <a:t>Fort </a:t>
            </a:r>
            <a:r>
              <a:rPr lang="en-US" sz="1600" dirty="0">
                <a:latin typeface=" Arial"/>
              </a:rPr>
              <a:t>Meade features playgrounds, picnic areas, outdoor basketball courts and other outdoor activities to include 5 swimming pools for the enjoyment of our residents. </a:t>
            </a:r>
          </a:p>
          <a:p>
            <a:pPr>
              <a:spcBef>
                <a:spcPts val="600"/>
              </a:spcBef>
              <a:spcAft>
                <a:spcPts val="600"/>
              </a:spcAft>
            </a:pPr>
            <a:endParaRPr lang="en-US" sz="1600" dirty="0">
              <a:latin typeface=" Arial"/>
              <a:ea typeface="Verdana" panose="020B0604030504040204" pitchFamily="34" charset="0"/>
              <a:cs typeface="Verdana" panose="020B0604030504040204" pitchFamily="34" charset="0"/>
            </a:endParaRPr>
          </a:p>
        </p:txBody>
      </p:sp>
      <p:sp>
        <p:nvSpPr>
          <p:cNvPr id="4" name="TextBox 3"/>
          <p:cNvSpPr txBox="1"/>
          <p:nvPr/>
        </p:nvSpPr>
        <p:spPr>
          <a:xfrm>
            <a:off x="762000" y="76201"/>
            <a:ext cx="7924800" cy="609600"/>
          </a:xfrm>
          <a:prstGeom prst="rect">
            <a:avLst/>
          </a:prstGeom>
          <a:noFill/>
        </p:spPr>
        <p:txBody>
          <a:bodyPr wrap="square" rtlCol="0">
            <a:noAutofit/>
          </a:bodyPr>
          <a:lstStyle/>
          <a:p>
            <a:r>
              <a:rPr lang="en-US" sz="2800" b="1" dirty="0">
                <a:solidFill>
                  <a:schemeClr val="bg1"/>
                </a:solidFill>
                <a:latin typeface="Arial" panose="020B0604020202020204" pitchFamily="34" charset="0"/>
                <a:ea typeface="Verdana" panose="020B0604030504040204" pitchFamily="34" charset="0"/>
                <a:cs typeface="Arial" panose="020B0604020202020204" pitchFamily="34" charset="0"/>
              </a:rPr>
              <a:t>Furniture Safety &amp; Additional Information</a:t>
            </a:r>
          </a:p>
          <a:p>
            <a:endParaRPr lang="en-US" sz="2800" b="1" dirty="0">
              <a:solidFill>
                <a:schemeClr val="bg1"/>
              </a:solidFill>
            </a:endParaRPr>
          </a:p>
        </p:txBody>
      </p:sp>
    </p:spTree>
    <p:extLst>
      <p:ext uri="{BB962C8B-B14F-4D97-AF65-F5344CB8AC3E}">
        <p14:creationId xmlns:p14="http://schemas.microsoft.com/office/powerpoint/2010/main" val="1206424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438400"/>
            <a:ext cx="9144000" cy="590931"/>
          </a:xfrm>
          <a:prstGeom prst="rect">
            <a:avLst/>
          </a:prstGeom>
        </p:spPr>
        <p:txBody>
          <a:bodyPr vert="horz" wrap="square" lIns="182880" tIns="45720" rIns="91440" bIns="45720" rtlCol="0" anchor="t" anchorCtr="0">
            <a:spAutoFit/>
          </a:bodyPr>
          <a:lstStyle>
            <a:lvl1pPr marL="0" algn="l" defTabSz="788864" rtl="0" eaLnBrk="1" latinLnBrk="0" hangingPunct="1">
              <a:lnSpc>
                <a:spcPct val="90000"/>
              </a:lnSpc>
              <a:spcBef>
                <a:spcPct val="0"/>
              </a:spcBef>
              <a:buNone/>
              <a:defRPr lang="en-US" sz="2416" b="1" kern="1200" dirty="0">
                <a:solidFill>
                  <a:srgbClr val="7F7F73"/>
                </a:solidFill>
                <a:latin typeface="Arial" panose="020B0604020202020204" pitchFamily="34" charset="0"/>
                <a:ea typeface="+mj-ea"/>
                <a:cs typeface="Arial" panose="020B0604020202020204" pitchFamily="34" charset="0"/>
              </a:defRPr>
            </a:lvl1pPr>
          </a:lstStyle>
          <a:p>
            <a:pPr algn="ctr"/>
            <a:r>
              <a:rPr lang="en-US" sz="3600" kern="0" dirty="0">
                <a:solidFill>
                  <a:schemeClr val="tx1"/>
                </a:solidFill>
              </a:rPr>
              <a:t>End of Brief</a:t>
            </a:r>
          </a:p>
        </p:txBody>
      </p:sp>
    </p:spTree>
    <p:extLst>
      <p:ext uri="{BB962C8B-B14F-4D97-AF65-F5344CB8AC3E}">
        <p14:creationId xmlns:p14="http://schemas.microsoft.com/office/powerpoint/2010/main" val="1350526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9100" y="1066800"/>
            <a:ext cx="8267700" cy="5029200"/>
          </a:xfrm>
          <a:prstGeom prst="rect">
            <a:avLst/>
          </a:prstGeom>
          <a:noFill/>
        </p:spPr>
        <p:txBody>
          <a:bodyPr wrap="square" rtlCol="0">
            <a:noAutofit/>
          </a:bodyPr>
          <a:lstStyle/>
          <a:p>
            <a:pPr marL="285750" indent="-285750">
              <a:spcBef>
                <a:spcPts val="600"/>
              </a:spcBef>
              <a:spcAft>
                <a:spcPts val="600"/>
              </a:spcAft>
              <a:buFont typeface="Wingdings" panose="05000000000000000000" pitchFamily="2" charset="2"/>
              <a:buChar char="§"/>
            </a:pPr>
            <a:r>
              <a:rPr lang="en-US" sz="1600" dirty="0">
                <a:latin typeface=" Arial"/>
              </a:rPr>
              <a:t>The Fort Meade Garrison Housing staff </a:t>
            </a:r>
            <a:r>
              <a:rPr lang="en-US" sz="1600" dirty="0" smtClean="0">
                <a:latin typeface=" Arial"/>
              </a:rPr>
              <a:t>provides assistance to Service </a:t>
            </a:r>
            <a:r>
              <a:rPr lang="en-US" sz="1600" dirty="0">
                <a:latin typeface=" Arial"/>
              </a:rPr>
              <a:t>Members and their Families with housing matters and </a:t>
            </a:r>
            <a:r>
              <a:rPr lang="en-US" sz="1600" dirty="0" smtClean="0">
                <a:latin typeface=" Arial"/>
              </a:rPr>
              <a:t>advocates </a:t>
            </a:r>
            <a:r>
              <a:rPr lang="en-US" sz="1600" dirty="0">
                <a:latin typeface=" Arial"/>
              </a:rPr>
              <a:t>on their behalf with community partners/agencies both on and off the installation</a:t>
            </a:r>
          </a:p>
          <a:p>
            <a:pPr marL="285750" indent="-285750">
              <a:spcBef>
                <a:spcPts val="600"/>
              </a:spcBef>
              <a:spcAft>
                <a:spcPts val="600"/>
              </a:spcAft>
              <a:buFont typeface="Wingdings" panose="05000000000000000000" pitchFamily="2" charset="2"/>
              <a:buChar char="§"/>
            </a:pPr>
            <a:r>
              <a:rPr lang="en-US" sz="1600" dirty="0">
                <a:latin typeface=" Arial"/>
              </a:rPr>
              <a:t>The Housing Service Office (HSO) provides referral services and tenant/landlord dispute services</a:t>
            </a:r>
          </a:p>
          <a:p>
            <a:pPr marL="285750" indent="-285750">
              <a:spcBef>
                <a:spcPts val="600"/>
              </a:spcBef>
              <a:spcAft>
                <a:spcPts val="600"/>
              </a:spcAft>
              <a:buFont typeface="Wingdings" panose="05000000000000000000" pitchFamily="2" charset="2"/>
              <a:buChar char="§"/>
            </a:pPr>
            <a:r>
              <a:rPr lang="en-US" sz="1600" dirty="0">
                <a:latin typeface=" Arial"/>
              </a:rPr>
              <a:t>The Installation Housing Office provides oversight of the privatized company managing on post housing and provides tenant/landlord dispute services</a:t>
            </a:r>
          </a:p>
          <a:p>
            <a:pPr marL="285750" indent="-285750">
              <a:spcBef>
                <a:spcPts val="600"/>
              </a:spcBef>
              <a:spcAft>
                <a:spcPts val="600"/>
              </a:spcAft>
              <a:buFont typeface="Wingdings" panose="05000000000000000000" pitchFamily="2" charset="2"/>
              <a:buChar char="§"/>
            </a:pPr>
            <a:r>
              <a:rPr lang="en-US" sz="1600" dirty="0">
                <a:latin typeface=" Arial"/>
              </a:rPr>
              <a:t>The garrison Housing Manager manages the Installation Housing Office and reports directly to the Director, Public Works and garrison leadership</a:t>
            </a:r>
          </a:p>
          <a:p>
            <a:endParaRPr lang="en-US" sz="2000" dirty="0">
              <a:latin typeface=" Arial"/>
            </a:endParaRPr>
          </a:p>
          <a:p>
            <a:r>
              <a:rPr lang="en-US" sz="1600" b="1" dirty="0">
                <a:latin typeface=" Arial"/>
              </a:rPr>
              <a:t>Garrison Leadership</a:t>
            </a:r>
            <a:endParaRPr lang="en-US" sz="1600" strike="sngStrike" dirty="0">
              <a:latin typeface=" Arial"/>
            </a:endParaRPr>
          </a:p>
          <a:p>
            <a:r>
              <a:rPr lang="en-US" sz="1600" dirty="0">
                <a:latin typeface=" Arial"/>
              </a:rPr>
              <a:t>Garrison Commander: COL </a:t>
            </a:r>
            <a:r>
              <a:rPr lang="en-US" sz="1600" dirty="0" smtClean="0">
                <a:latin typeface=" Arial"/>
              </a:rPr>
              <a:t>Christopher Nyland</a:t>
            </a:r>
            <a:endParaRPr lang="en-US" sz="1600" dirty="0">
              <a:latin typeface=" Arial"/>
            </a:endParaRPr>
          </a:p>
          <a:p>
            <a:r>
              <a:rPr lang="en-US" sz="1600" dirty="0">
                <a:latin typeface=" Arial"/>
              </a:rPr>
              <a:t>Garrison Command </a:t>
            </a:r>
            <a:r>
              <a:rPr lang="en-US" sz="1600" dirty="0" smtClean="0">
                <a:latin typeface=" Arial"/>
              </a:rPr>
              <a:t>Sergeant </a:t>
            </a:r>
            <a:r>
              <a:rPr lang="en-US" sz="1600" dirty="0">
                <a:latin typeface=" Arial"/>
              </a:rPr>
              <a:t>Major: CSM Michael Behnkendorf</a:t>
            </a:r>
          </a:p>
          <a:p>
            <a:r>
              <a:rPr lang="en-US" sz="1600" dirty="0">
                <a:latin typeface=" Arial"/>
              </a:rPr>
              <a:t>Garrison Deputy Garrison Commander-Transformation &amp; Housing: LTC </a:t>
            </a:r>
            <a:r>
              <a:rPr lang="en-US" sz="1600" dirty="0" smtClean="0">
                <a:latin typeface=" Arial"/>
              </a:rPr>
              <a:t>Stephen Ward</a:t>
            </a:r>
            <a:endParaRPr lang="en-US" sz="1600" dirty="0">
              <a:latin typeface=" Arial"/>
            </a:endParaRPr>
          </a:p>
          <a:p>
            <a:r>
              <a:rPr lang="en-US" sz="1600" dirty="0">
                <a:latin typeface=" Arial"/>
              </a:rPr>
              <a:t>Garrison Housing Manager: </a:t>
            </a:r>
            <a:r>
              <a:rPr lang="en-US" sz="1600" dirty="0" smtClean="0">
                <a:latin typeface=" Arial"/>
              </a:rPr>
              <a:t>Aimee Stafford</a:t>
            </a:r>
            <a:endParaRPr lang="en-US" sz="1600" dirty="0">
              <a:latin typeface=" Arial"/>
            </a:endParaRPr>
          </a:p>
        </p:txBody>
      </p:sp>
      <p:sp>
        <p:nvSpPr>
          <p:cNvPr id="4" name="TextBox 3"/>
          <p:cNvSpPr txBox="1"/>
          <p:nvPr/>
        </p:nvSpPr>
        <p:spPr>
          <a:xfrm>
            <a:off x="762000" y="76201"/>
            <a:ext cx="7924800" cy="609600"/>
          </a:xfrm>
          <a:prstGeom prst="rect">
            <a:avLst/>
          </a:prstGeom>
          <a:noFill/>
        </p:spPr>
        <p:txBody>
          <a:bodyPr wrap="square" rtlCol="0">
            <a:noAutofit/>
          </a:bodyPr>
          <a:lstStyle/>
          <a:p>
            <a:r>
              <a:rPr lang="en-US" sz="2800" b="1" dirty="0">
                <a:solidFill>
                  <a:schemeClr val="bg1"/>
                </a:solidFill>
                <a:latin typeface="Arial" panose="020B0604020202020204" pitchFamily="34" charset="0"/>
                <a:ea typeface="Verdana" panose="020B0604030504040204" pitchFamily="34" charset="0"/>
                <a:cs typeface="Arial" panose="020B0604020202020204" pitchFamily="34" charset="0"/>
              </a:rPr>
              <a:t>Welcome to the Garrison Housing Office </a:t>
            </a:r>
          </a:p>
        </p:txBody>
      </p:sp>
    </p:spTree>
    <p:extLst>
      <p:ext uri="{BB962C8B-B14F-4D97-AF65-F5344CB8AC3E}">
        <p14:creationId xmlns:p14="http://schemas.microsoft.com/office/powerpoint/2010/main" val="3058477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132106"/>
            <a:ext cx="8305800" cy="4370427"/>
          </a:xfrm>
          <a:prstGeom prst="rect">
            <a:avLst/>
          </a:prstGeom>
          <a:noFill/>
        </p:spPr>
        <p:txBody>
          <a:bodyPr wrap="square" rtlCol="0">
            <a:spAutoFit/>
          </a:bodyPr>
          <a:lstStyle/>
          <a:p>
            <a:pPr marL="285750" indent="-285750">
              <a:spcBef>
                <a:spcPts val="600"/>
              </a:spcBef>
              <a:spcAft>
                <a:spcPts val="600"/>
              </a:spcAft>
              <a:buFont typeface="Wingdings" panose="05000000000000000000" pitchFamily="2" charset="2"/>
              <a:buChar char="§"/>
            </a:pPr>
            <a:r>
              <a:rPr lang="en-US" sz="1600" dirty="0">
                <a:latin typeface=" Arial"/>
              </a:rPr>
              <a:t>Corvias Military Living, sometimes referred to as the Residential Communities Initiative (RCI) Company, is the privatized company that owns and manages the family housing on this installation   </a:t>
            </a:r>
          </a:p>
          <a:p>
            <a:pPr marL="285750" indent="-285750">
              <a:spcBef>
                <a:spcPts val="600"/>
              </a:spcBef>
              <a:spcAft>
                <a:spcPts val="600"/>
              </a:spcAft>
              <a:buFont typeface="Wingdings" panose="05000000000000000000" pitchFamily="2" charset="2"/>
              <a:buChar char="§"/>
            </a:pPr>
            <a:r>
              <a:rPr lang="en-US" sz="1600" dirty="0">
                <a:latin typeface=" Arial"/>
              </a:rPr>
              <a:t>Corvias is the private partner and managing member. </a:t>
            </a:r>
          </a:p>
          <a:p>
            <a:pPr marL="285750" indent="-285750">
              <a:spcBef>
                <a:spcPts val="600"/>
              </a:spcBef>
              <a:spcAft>
                <a:spcPts val="600"/>
              </a:spcAft>
              <a:buFont typeface="Wingdings" panose="05000000000000000000" pitchFamily="2" charset="2"/>
              <a:buChar char="§"/>
            </a:pPr>
            <a:r>
              <a:rPr lang="en-US" sz="1600" dirty="0">
                <a:latin typeface=" Arial"/>
              </a:rPr>
              <a:t>Corvias is also the property management company that manages the day to day operations of the privatized housing to include ensuring prompt and professional maintenance and repair, </a:t>
            </a:r>
            <a:r>
              <a:rPr lang="en-US" sz="1600" dirty="0" smtClean="0">
                <a:latin typeface=" Arial"/>
              </a:rPr>
              <a:t>addresses</a:t>
            </a:r>
            <a:r>
              <a:rPr lang="en-US" sz="1600" dirty="0" smtClean="0">
                <a:solidFill>
                  <a:srgbClr val="FF0000"/>
                </a:solidFill>
                <a:latin typeface=" Arial"/>
              </a:rPr>
              <a:t> </a:t>
            </a:r>
            <a:r>
              <a:rPr lang="en-US" sz="1600" dirty="0" smtClean="0">
                <a:latin typeface=" Arial"/>
              </a:rPr>
              <a:t>property </a:t>
            </a:r>
            <a:r>
              <a:rPr lang="en-US" sz="1600" dirty="0">
                <a:latin typeface=" Arial"/>
              </a:rPr>
              <a:t>concerns, and rent/billing issues.  This is your landlord for privatized housing</a:t>
            </a:r>
          </a:p>
          <a:p>
            <a:pPr>
              <a:spcBef>
                <a:spcPts val="600"/>
              </a:spcBef>
              <a:spcAft>
                <a:spcPts val="600"/>
              </a:spcAft>
            </a:pPr>
            <a:r>
              <a:rPr lang="en-US" sz="1600" dirty="0">
                <a:latin typeface=" Arial"/>
              </a:rPr>
              <a:t>Corvias Contacts: </a:t>
            </a:r>
          </a:p>
          <a:p>
            <a:pPr>
              <a:spcBef>
                <a:spcPts val="600"/>
              </a:spcBef>
              <a:spcAft>
                <a:spcPts val="600"/>
              </a:spcAft>
            </a:pPr>
            <a:r>
              <a:rPr lang="en-US" sz="1600" dirty="0">
                <a:latin typeface=" Arial"/>
              </a:rPr>
              <a:t>Operations Director:   </a:t>
            </a:r>
            <a:r>
              <a:rPr lang="en-US" sz="1600" dirty="0" smtClean="0">
                <a:latin typeface=" Arial"/>
              </a:rPr>
              <a:t>Heather Fuller (Acting)</a:t>
            </a:r>
          </a:p>
          <a:p>
            <a:pPr>
              <a:spcBef>
                <a:spcPts val="600"/>
              </a:spcBef>
              <a:spcAft>
                <a:spcPts val="600"/>
              </a:spcAft>
            </a:pPr>
            <a:r>
              <a:rPr lang="en-US" sz="1600" dirty="0" smtClean="0">
                <a:latin typeface=" Arial"/>
              </a:rPr>
              <a:t>Assistant Operations Director: Brittany Dabney</a:t>
            </a:r>
            <a:endParaRPr lang="en-US" sz="1600" dirty="0">
              <a:latin typeface=" Arial"/>
            </a:endParaRPr>
          </a:p>
          <a:p>
            <a:pPr>
              <a:spcBef>
                <a:spcPts val="600"/>
              </a:spcBef>
              <a:spcAft>
                <a:spcPts val="600"/>
              </a:spcAft>
            </a:pPr>
            <a:r>
              <a:rPr lang="en-US" sz="1600" dirty="0">
                <a:latin typeface=" Arial"/>
              </a:rPr>
              <a:t>Resident Manager:  Christie </a:t>
            </a:r>
            <a:r>
              <a:rPr lang="en-US" sz="1600" dirty="0" smtClean="0">
                <a:latin typeface=" Arial"/>
              </a:rPr>
              <a:t>Taylor and Abraham Santiago</a:t>
            </a:r>
            <a:endParaRPr lang="en-US" sz="1600" dirty="0">
              <a:latin typeface=" Arial"/>
            </a:endParaRPr>
          </a:p>
          <a:p>
            <a:pPr>
              <a:spcBef>
                <a:spcPts val="600"/>
              </a:spcBef>
              <a:spcAft>
                <a:spcPts val="600"/>
              </a:spcAft>
            </a:pPr>
            <a:r>
              <a:rPr lang="en-US" sz="1600" dirty="0">
                <a:latin typeface=" Arial"/>
              </a:rPr>
              <a:t>Facilities Director: </a:t>
            </a:r>
            <a:r>
              <a:rPr lang="en-US" sz="1600" dirty="0" err="1" smtClean="0">
                <a:latin typeface=" Arial"/>
              </a:rPr>
              <a:t>Dresin</a:t>
            </a:r>
            <a:r>
              <a:rPr lang="en-US" sz="1600" dirty="0" smtClean="0">
                <a:latin typeface=" Arial"/>
              </a:rPr>
              <a:t> Paris</a:t>
            </a:r>
            <a:endParaRPr lang="en-US" sz="1600" dirty="0">
              <a:latin typeface=" Arial"/>
            </a:endParaRPr>
          </a:p>
        </p:txBody>
      </p:sp>
      <p:sp>
        <p:nvSpPr>
          <p:cNvPr id="4" name="TextBox 3"/>
          <p:cNvSpPr txBox="1"/>
          <p:nvPr/>
        </p:nvSpPr>
        <p:spPr>
          <a:xfrm>
            <a:off x="762000" y="76201"/>
            <a:ext cx="7924800" cy="609600"/>
          </a:xfrm>
          <a:prstGeom prst="rect">
            <a:avLst/>
          </a:prstGeom>
          <a:noFill/>
        </p:spPr>
        <p:txBody>
          <a:bodyPr wrap="square" rtlCol="0">
            <a:noAutofit/>
          </a:bodyPr>
          <a:lstStyle/>
          <a:p>
            <a:r>
              <a:rPr lang="en-US" sz="2800" b="1" dirty="0">
                <a:solidFill>
                  <a:schemeClr val="bg1"/>
                </a:solidFill>
                <a:latin typeface="Arial" panose="020B0604020202020204" pitchFamily="34" charset="0"/>
                <a:ea typeface="Verdana" panose="020B0604030504040204" pitchFamily="34" charset="0"/>
                <a:cs typeface="Arial" panose="020B0604020202020204" pitchFamily="34" charset="0"/>
              </a:rPr>
              <a:t>Privatized Housing Contacts</a:t>
            </a:r>
          </a:p>
        </p:txBody>
      </p:sp>
    </p:spTree>
    <p:extLst>
      <p:ext uri="{BB962C8B-B14F-4D97-AF65-F5344CB8AC3E}">
        <p14:creationId xmlns:p14="http://schemas.microsoft.com/office/powerpoint/2010/main" val="2535831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6172200"/>
            <a:ext cx="4953000" cy="369332"/>
          </a:xfrm>
          <a:prstGeom prst="rect">
            <a:avLst/>
          </a:prstGeom>
          <a:noFill/>
        </p:spPr>
        <p:txBody>
          <a:bodyPr wrap="square" rtlCol="0">
            <a:spAutoFit/>
          </a:bodyPr>
          <a:lstStyle/>
          <a:p>
            <a:r>
              <a:rPr lang="en-US" i="1" dirty="0">
                <a:latin typeface=" Arial"/>
              </a:rPr>
              <a:t>* Copy is available upon request</a:t>
            </a:r>
          </a:p>
        </p:txBody>
      </p:sp>
      <p:sp>
        <p:nvSpPr>
          <p:cNvPr id="8" name="TextBox 7"/>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Bill of Rights</a:t>
            </a: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951" t="2413" r="2522" b="1677"/>
          <a:stretch/>
        </p:blipFill>
        <p:spPr>
          <a:xfrm>
            <a:off x="725965" y="838199"/>
            <a:ext cx="3871292" cy="5117005"/>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932" t="2672" r="2490" b="1683"/>
          <a:stretch/>
        </p:blipFill>
        <p:spPr>
          <a:xfrm>
            <a:off x="5029200" y="902796"/>
            <a:ext cx="3858432" cy="5052409"/>
          </a:xfrm>
          <a:prstGeom prst="rect">
            <a:avLst/>
          </a:prstGeom>
        </p:spPr>
      </p:pic>
    </p:spTree>
    <p:extLst>
      <p:ext uri="{BB962C8B-B14F-4D97-AF65-F5344CB8AC3E}">
        <p14:creationId xmlns:p14="http://schemas.microsoft.com/office/powerpoint/2010/main" val="737842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66800"/>
            <a:ext cx="8991600" cy="5016758"/>
          </a:xfrm>
          <a:prstGeom prst="rect">
            <a:avLst/>
          </a:prstGeom>
        </p:spPr>
        <p:txBody>
          <a:bodyPr wrap="square">
            <a:spAutoFit/>
          </a:bodyPr>
          <a:lstStyle/>
          <a:p>
            <a:r>
              <a:rPr lang="en-US" sz="1600" dirty="0">
                <a:latin typeface=" Arial"/>
              </a:rPr>
              <a:t>The following rights are effective on August 1, 2021</a:t>
            </a:r>
            <a:r>
              <a:rPr lang="en-US" sz="1600" dirty="0" smtClean="0">
                <a:latin typeface=" Arial"/>
              </a:rPr>
              <a:t>:</a:t>
            </a:r>
          </a:p>
          <a:p>
            <a:endParaRPr lang="en-US" sz="1600" dirty="0">
              <a:latin typeface=" Arial"/>
            </a:endParaRPr>
          </a:p>
          <a:p>
            <a:r>
              <a:rPr lang="en-US" sz="1600" dirty="0">
                <a:latin typeface=" Arial"/>
              </a:rPr>
              <a:t>1. The right to reside in a housing unit and a community that meets applicable health and</a:t>
            </a:r>
          </a:p>
          <a:p>
            <a:r>
              <a:rPr lang="en-US" sz="1600" dirty="0">
                <a:latin typeface=" Arial"/>
              </a:rPr>
              <a:t>environmental standards</a:t>
            </a:r>
            <a:r>
              <a:rPr lang="en-US" sz="1600" dirty="0" smtClean="0">
                <a:latin typeface=" Arial"/>
              </a:rPr>
              <a:t>.</a:t>
            </a:r>
          </a:p>
          <a:p>
            <a:endParaRPr lang="en-US" sz="1600" dirty="0">
              <a:latin typeface=" Arial"/>
            </a:endParaRPr>
          </a:p>
          <a:p>
            <a:r>
              <a:rPr lang="en-US" sz="1600" dirty="0">
                <a:latin typeface=" Arial"/>
              </a:rPr>
              <a:t>2. The right to reside in a housing unit that has working fixtures, appliances, and utilities and to</a:t>
            </a:r>
          </a:p>
          <a:p>
            <a:r>
              <a:rPr lang="en-US" sz="1600" dirty="0">
                <a:latin typeface=" Arial"/>
              </a:rPr>
              <a:t>reside in a community with well-maintained common areas and amenity spaces</a:t>
            </a:r>
            <a:r>
              <a:rPr lang="en-US" sz="1600" dirty="0" smtClean="0">
                <a:latin typeface=" Arial"/>
              </a:rPr>
              <a:t>.</a:t>
            </a:r>
          </a:p>
          <a:p>
            <a:endParaRPr lang="en-US" sz="1600" dirty="0">
              <a:latin typeface=" Arial"/>
            </a:endParaRPr>
          </a:p>
          <a:p>
            <a:r>
              <a:rPr lang="en-US" sz="1600" dirty="0">
                <a:latin typeface=" Arial"/>
              </a:rPr>
              <a:t>3. The right to be provided with a summary of the maintenance conducted with respect to a</a:t>
            </a:r>
          </a:p>
          <a:p>
            <a:r>
              <a:rPr lang="en-US" sz="1600" dirty="0">
                <a:latin typeface=" Arial"/>
              </a:rPr>
              <a:t>prospective housing unit by the landlord for the previous seven years, before signing a lease, and</a:t>
            </a:r>
          </a:p>
          <a:p>
            <a:r>
              <a:rPr lang="en-US" sz="1600" dirty="0">
                <a:latin typeface=" Arial"/>
              </a:rPr>
              <a:t>upon request, all information possessed by the landlord regarding such maintenance within two</a:t>
            </a:r>
          </a:p>
          <a:p>
            <a:r>
              <a:rPr lang="en-US" sz="1600" dirty="0">
                <a:latin typeface=" Arial"/>
              </a:rPr>
              <a:t>business days after making the request. Upon request, a current Tenant who did not receive</a:t>
            </a:r>
          </a:p>
          <a:p>
            <a:r>
              <a:rPr lang="en-US" sz="1600" dirty="0">
                <a:latin typeface=" Arial"/>
              </a:rPr>
              <a:t>maintenance information before signing a lease has the right to receive such information within</a:t>
            </a:r>
          </a:p>
          <a:p>
            <a:r>
              <a:rPr lang="en-US" sz="1600" dirty="0">
                <a:latin typeface=" Arial"/>
              </a:rPr>
              <a:t>five business days after making the request</a:t>
            </a:r>
            <a:r>
              <a:rPr lang="en-US" sz="1600" dirty="0" smtClean="0">
                <a:latin typeface=" Arial"/>
              </a:rPr>
              <a:t>.</a:t>
            </a:r>
          </a:p>
          <a:p>
            <a:endParaRPr lang="en-US" sz="1600" dirty="0">
              <a:latin typeface=" Arial"/>
            </a:endParaRPr>
          </a:p>
          <a:p>
            <a:r>
              <a:rPr lang="en-US" sz="1600" dirty="0">
                <a:latin typeface=" Arial"/>
              </a:rPr>
              <a:t>4. The right to a written lease with clearly defined rental terms to establish tenancy in a housing</a:t>
            </a:r>
          </a:p>
          <a:p>
            <a:r>
              <a:rPr lang="en-US" sz="1600" dirty="0">
                <a:latin typeface=" Arial"/>
              </a:rPr>
              <a:t>unit, including any addendums and other regulations imposed by the landlord regarding</a:t>
            </a:r>
          </a:p>
          <a:p>
            <a:r>
              <a:rPr lang="en-US" sz="1600" dirty="0">
                <a:latin typeface=" Arial"/>
              </a:rPr>
              <a:t>occupancy of the housing unit and use of common areas</a:t>
            </a:r>
            <a:r>
              <a:rPr lang="en-US" sz="1600" dirty="0" smtClean="0">
                <a:latin typeface=" Arial"/>
              </a:rPr>
              <a:t>.</a:t>
            </a:r>
          </a:p>
          <a:p>
            <a:endParaRPr lang="en-US" sz="1600" dirty="0"/>
          </a:p>
          <a:p>
            <a:endParaRPr lang="en-US" sz="1600" dirty="0"/>
          </a:p>
        </p:txBody>
      </p:sp>
      <p:sp>
        <p:nvSpPr>
          <p:cNvPr id="4" name="TextBox 3"/>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Bill of Rights</a:t>
            </a:r>
          </a:p>
        </p:txBody>
      </p:sp>
    </p:spTree>
    <p:extLst>
      <p:ext uri="{BB962C8B-B14F-4D97-AF65-F5344CB8AC3E}">
        <p14:creationId xmlns:p14="http://schemas.microsoft.com/office/powerpoint/2010/main" val="183997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39271" y="1066800"/>
            <a:ext cx="8171329" cy="4770537"/>
          </a:xfrm>
          <a:prstGeom prst="rect">
            <a:avLst/>
          </a:prstGeom>
          <a:noFill/>
        </p:spPr>
        <p:txBody>
          <a:bodyPr wrap="square" rtlCol="0">
            <a:spAutoFit/>
          </a:bodyPr>
          <a:lstStyle/>
          <a:p>
            <a:r>
              <a:rPr lang="en-US" sz="1600" dirty="0">
                <a:latin typeface=" Arial"/>
              </a:rPr>
              <a:t>5. The right to a plain-language briefing, before signing a lease and 30 days after move-in, by </a:t>
            </a:r>
            <a:r>
              <a:rPr lang="en-US" sz="1600" dirty="0" smtClean="0">
                <a:latin typeface=" Arial"/>
              </a:rPr>
              <a:t>the installation </a:t>
            </a:r>
            <a:r>
              <a:rPr lang="en-US" sz="1600" dirty="0">
                <a:latin typeface=" Arial"/>
              </a:rPr>
              <a:t>housing office on all rights and responsibilities associated with tenancy of </a:t>
            </a:r>
            <a:r>
              <a:rPr lang="en-US" sz="1600" dirty="0" smtClean="0">
                <a:latin typeface=" Arial"/>
              </a:rPr>
              <a:t>the housing </a:t>
            </a:r>
            <a:r>
              <a:rPr lang="en-US" sz="1600" dirty="0">
                <a:latin typeface=" Arial"/>
              </a:rPr>
              <a:t>unit, including information regarding the existence of any additional fees authorized </a:t>
            </a:r>
            <a:r>
              <a:rPr lang="en-US" sz="1600" dirty="0" smtClean="0">
                <a:latin typeface=" Arial"/>
              </a:rPr>
              <a:t>by the </a:t>
            </a:r>
            <a:r>
              <a:rPr lang="en-US" sz="1600" dirty="0">
                <a:latin typeface=" Arial"/>
              </a:rPr>
              <a:t>lease, any utilities payments, the procedures for submitting and tracking work orders, </a:t>
            </a:r>
            <a:r>
              <a:rPr lang="en-US" sz="1600" dirty="0" smtClean="0">
                <a:latin typeface=" Arial"/>
              </a:rPr>
              <a:t>the identity </a:t>
            </a:r>
            <a:r>
              <a:rPr lang="en-US" sz="1600" dirty="0">
                <a:latin typeface=" Arial"/>
              </a:rPr>
              <a:t>of the Military Tenant Advocate, and the dispute resolution process</a:t>
            </a:r>
            <a:r>
              <a:rPr lang="en-US" sz="1600" dirty="0" smtClean="0">
                <a:latin typeface=" Arial"/>
              </a:rPr>
              <a:t>.</a:t>
            </a:r>
          </a:p>
          <a:p>
            <a:endParaRPr lang="en-US" sz="1600" dirty="0">
              <a:latin typeface=" Arial"/>
            </a:endParaRPr>
          </a:p>
          <a:p>
            <a:r>
              <a:rPr lang="en-US" sz="1600" dirty="0">
                <a:latin typeface=" Arial"/>
              </a:rPr>
              <a:t>6. The right to have sufficient time and opportunity to prepare and be present for move-in </a:t>
            </a:r>
            <a:r>
              <a:rPr lang="en-US" sz="1600" dirty="0" smtClean="0">
                <a:latin typeface=" Arial"/>
              </a:rPr>
              <a:t>and move-out </a:t>
            </a:r>
            <a:r>
              <a:rPr lang="en-US" sz="1600" dirty="0">
                <a:latin typeface=" Arial"/>
              </a:rPr>
              <a:t>inspections, including an opportunity to obtain and complete necessary </a:t>
            </a:r>
            <a:r>
              <a:rPr lang="en-US" sz="1600" dirty="0" smtClean="0">
                <a:latin typeface=" Arial"/>
              </a:rPr>
              <a:t>paperwork.</a:t>
            </a:r>
          </a:p>
          <a:p>
            <a:endParaRPr lang="en-US" sz="1600" dirty="0">
              <a:latin typeface=" Arial"/>
            </a:endParaRPr>
          </a:p>
          <a:p>
            <a:r>
              <a:rPr lang="en-US" sz="1600" dirty="0" smtClean="0">
                <a:latin typeface=" Arial"/>
              </a:rPr>
              <a:t>7</a:t>
            </a:r>
            <a:r>
              <a:rPr lang="en-US" sz="1600" dirty="0">
                <a:latin typeface=" Arial"/>
              </a:rPr>
              <a:t>. The right to report inadequate housing standards or deficits in habitability of the housing unit </a:t>
            </a:r>
            <a:r>
              <a:rPr lang="en-US" sz="1600" dirty="0" smtClean="0">
                <a:latin typeface=" Arial"/>
              </a:rPr>
              <a:t>to the </a:t>
            </a:r>
            <a:r>
              <a:rPr lang="en-US" sz="1600" dirty="0">
                <a:latin typeface=" Arial"/>
              </a:rPr>
              <a:t>landlord, the chain of command, and housing management office without fear of reprisal </a:t>
            </a:r>
            <a:r>
              <a:rPr lang="en-US" sz="1600" dirty="0" smtClean="0">
                <a:latin typeface=" Arial"/>
              </a:rPr>
              <a:t>or retaliation</a:t>
            </a:r>
            <a:r>
              <a:rPr lang="en-US" sz="1600" dirty="0">
                <a:latin typeface=" Arial"/>
              </a:rPr>
              <a:t>, including reprisal or retaliation in the following forms: (A) unlawful recovery of, </a:t>
            </a:r>
            <a:r>
              <a:rPr lang="en-US" sz="1600" dirty="0" smtClean="0">
                <a:latin typeface=" Arial"/>
              </a:rPr>
              <a:t>or attempt </a:t>
            </a:r>
            <a:r>
              <a:rPr lang="en-US" sz="1600" dirty="0">
                <a:latin typeface=" Arial"/>
              </a:rPr>
              <a:t>to recover, possession of the housing unit; (B) unlawfully increasing the rent, </a:t>
            </a:r>
            <a:r>
              <a:rPr lang="en-US" sz="1600" dirty="0" smtClean="0">
                <a:latin typeface=" Arial"/>
              </a:rPr>
              <a:t>decreasing services</a:t>
            </a:r>
            <a:r>
              <a:rPr lang="en-US" sz="1600" dirty="0">
                <a:latin typeface=" Arial"/>
              </a:rPr>
              <a:t>, or increasing the obligations of a Tenant; (C) interference with a Tenant’s right </a:t>
            </a:r>
            <a:r>
              <a:rPr lang="en-US" sz="1600" dirty="0" smtClean="0">
                <a:latin typeface=" Arial"/>
              </a:rPr>
              <a:t>to </a:t>
            </a:r>
            <a:r>
              <a:rPr lang="en-US" sz="1600" dirty="0">
                <a:latin typeface=" Arial"/>
              </a:rPr>
              <a:t>privacy; (D) harassment of a Tenant; (E) refusal to honor the terms of the lease; or (F</a:t>
            </a:r>
            <a:r>
              <a:rPr lang="en-US" sz="1600" dirty="0" smtClean="0">
                <a:latin typeface=" Arial"/>
              </a:rPr>
              <a:t>) interference </a:t>
            </a:r>
            <a:r>
              <a:rPr lang="en-US" sz="1600" dirty="0">
                <a:latin typeface=" Arial"/>
              </a:rPr>
              <a:t>with the career of a Tenant.</a:t>
            </a:r>
            <a:endParaRPr lang="en-US" sz="1600" dirty="0" smtClean="0">
              <a:latin typeface=" Arial"/>
            </a:endParaRPr>
          </a:p>
          <a:p>
            <a:endParaRPr lang="en-US" sz="1600" dirty="0">
              <a:latin typeface=" Arial"/>
            </a:endParaRPr>
          </a:p>
        </p:txBody>
      </p:sp>
      <p:sp>
        <p:nvSpPr>
          <p:cNvPr id="4" name="TextBox 3"/>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Bill of Rights</a:t>
            </a:r>
          </a:p>
        </p:txBody>
      </p:sp>
    </p:spTree>
    <p:extLst>
      <p:ext uri="{BB962C8B-B14F-4D97-AF65-F5344CB8AC3E}">
        <p14:creationId xmlns:p14="http://schemas.microsoft.com/office/powerpoint/2010/main" val="2454049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39271" y="1066800"/>
            <a:ext cx="8171329" cy="5016758"/>
          </a:xfrm>
          <a:prstGeom prst="rect">
            <a:avLst/>
          </a:prstGeom>
          <a:noFill/>
        </p:spPr>
        <p:txBody>
          <a:bodyPr wrap="square" rtlCol="0">
            <a:spAutoFit/>
          </a:bodyPr>
          <a:lstStyle/>
          <a:p>
            <a:r>
              <a:rPr lang="en-US" sz="1600" dirty="0">
                <a:latin typeface=" Arial"/>
              </a:rPr>
              <a:t>8. The right of access to a Military Tenant Advocate through the housing management office of </a:t>
            </a:r>
            <a:r>
              <a:rPr lang="en-US" sz="1600" dirty="0" smtClean="0">
                <a:latin typeface=" Arial"/>
              </a:rPr>
              <a:t>the installation </a:t>
            </a:r>
            <a:r>
              <a:rPr lang="en-US" sz="1600" dirty="0">
                <a:latin typeface=" Arial"/>
              </a:rPr>
              <a:t>of the Department at which the housing unit is located or a military legal </a:t>
            </a:r>
            <a:r>
              <a:rPr lang="en-US" sz="1600" dirty="0" smtClean="0">
                <a:latin typeface=" Arial"/>
              </a:rPr>
              <a:t>assistance attorney </a:t>
            </a:r>
            <a:r>
              <a:rPr lang="en-US" sz="1600" dirty="0">
                <a:latin typeface=" Arial"/>
              </a:rPr>
              <a:t>to assist in the preparation of requests to initiate dispute resolution</a:t>
            </a:r>
            <a:r>
              <a:rPr lang="en-US" sz="1600" dirty="0" smtClean="0">
                <a:latin typeface=" Arial"/>
              </a:rPr>
              <a:t>.</a:t>
            </a:r>
          </a:p>
          <a:p>
            <a:endParaRPr lang="en-US" sz="1600" dirty="0">
              <a:latin typeface=" Arial"/>
            </a:endParaRPr>
          </a:p>
          <a:p>
            <a:r>
              <a:rPr lang="en-US" sz="1600" dirty="0" smtClean="0">
                <a:latin typeface=" Arial"/>
              </a:rPr>
              <a:t>The Fort Meade Installation Housing Office serves as your Military Tenant Advocate.</a:t>
            </a:r>
          </a:p>
          <a:p>
            <a:pPr marL="1200150" lvl="2" indent="-285750">
              <a:spcBef>
                <a:spcPts val="600"/>
              </a:spcBef>
              <a:spcAft>
                <a:spcPts val="600"/>
              </a:spcAft>
              <a:buFont typeface="Courier New" panose="02070309020205020404" pitchFamily="49" charset="0"/>
              <a:buChar char="o"/>
            </a:pPr>
            <a:r>
              <a:rPr lang="en-US" sz="1600" dirty="0" smtClean="0">
                <a:latin typeface=" Arial"/>
              </a:rPr>
              <a:t>The </a:t>
            </a:r>
            <a:r>
              <a:rPr lang="en-US" sz="1600" dirty="0">
                <a:latin typeface=" Arial"/>
              </a:rPr>
              <a:t>Fort Meade Installation Housing Office is located at 3081 Ernie Pyle Street, contact number 301-677-7748.</a:t>
            </a:r>
          </a:p>
          <a:p>
            <a:r>
              <a:rPr lang="en-US" sz="1600" dirty="0">
                <a:latin typeface=" Arial"/>
              </a:rPr>
              <a:t>9. The right to receive property management services provided by a landlord that meet or </a:t>
            </a:r>
            <a:r>
              <a:rPr lang="en-US" sz="1600" dirty="0" smtClean="0">
                <a:latin typeface=" Arial"/>
              </a:rPr>
              <a:t>exceed industry </a:t>
            </a:r>
            <a:r>
              <a:rPr lang="en-US" sz="1600" dirty="0">
                <a:latin typeface=" Arial"/>
              </a:rPr>
              <a:t>standards and that are performed by professionally and appropriately trained</a:t>
            </a:r>
            <a:r>
              <a:rPr lang="en-US" sz="1600" dirty="0" smtClean="0">
                <a:latin typeface=" Arial"/>
              </a:rPr>
              <a:t>, responsive</a:t>
            </a:r>
            <a:r>
              <a:rPr lang="en-US" sz="1600" dirty="0">
                <a:latin typeface=" Arial"/>
              </a:rPr>
              <a:t>, and courteous customer service and maintenance staff</a:t>
            </a:r>
            <a:r>
              <a:rPr lang="en-US" sz="1600" dirty="0" smtClean="0">
                <a:latin typeface=" Arial"/>
              </a:rPr>
              <a:t>.</a:t>
            </a:r>
          </a:p>
          <a:p>
            <a:endParaRPr lang="en-US" sz="1600" dirty="0">
              <a:latin typeface=" Arial"/>
            </a:endParaRPr>
          </a:p>
          <a:p>
            <a:r>
              <a:rPr lang="en-US" sz="1600" dirty="0">
                <a:latin typeface=" Arial"/>
              </a:rPr>
              <a:t>10. The right to have multiple, convenient methods to communicate directly with the </a:t>
            </a:r>
            <a:r>
              <a:rPr lang="en-US" sz="1600" dirty="0" smtClean="0">
                <a:latin typeface=" Arial"/>
              </a:rPr>
              <a:t>landlord maintenance </a:t>
            </a:r>
            <a:r>
              <a:rPr lang="en-US" sz="1600" dirty="0">
                <a:latin typeface=" Arial"/>
              </a:rPr>
              <a:t>staff, and to receive consistently honest, </a:t>
            </a:r>
            <a:r>
              <a:rPr lang="en-US" sz="1600" dirty="0" smtClean="0">
                <a:latin typeface=" Arial"/>
              </a:rPr>
              <a:t>accurate, straightforward</a:t>
            </a:r>
            <a:r>
              <a:rPr lang="en-US" sz="1600" dirty="0">
                <a:latin typeface=" Arial"/>
              </a:rPr>
              <a:t>, and </a:t>
            </a:r>
            <a:r>
              <a:rPr lang="en-US" sz="1600" dirty="0" smtClean="0">
                <a:latin typeface=" Arial"/>
              </a:rPr>
              <a:t>responsive communications.</a:t>
            </a:r>
          </a:p>
          <a:p>
            <a:endParaRPr lang="en-US" sz="1600" dirty="0" smtClean="0">
              <a:latin typeface=" Arial"/>
            </a:endParaRPr>
          </a:p>
          <a:p>
            <a:r>
              <a:rPr lang="en-US" sz="1600" dirty="0">
                <a:latin typeface=" Arial"/>
              </a:rPr>
              <a:t>11. The right to have access to an electronic work order system through which a Tenant may </a:t>
            </a:r>
            <a:r>
              <a:rPr lang="en-US" sz="1600" dirty="0" smtClean="0">
                <a:latin typeface=" Arial"/>
              </a:rPr>
              <a:t>request maintenance </a:t>
            </a:r>
            <a:r>
              <a:rPr lang="en-US" sz="1600" dirty="0">
                <a:latin typeface=" Arial"/>
              </a:rPr>
              <a:t>or repairs of a housing unit and track the progress of the work.</a:t>
            </a:r>
          </a:p>
        </p:txBody>
      </p:sp>
      <p:sp>
        <p:nvSpPr>
          <p:cNvPr id="4" name="TextBox 3"/>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Bill of Rights</a:t>
            </a:r>
          </a:p>
        </p:txBody>
      </p:sp>
    </p:spTree>
    <p:extLst>
      <p:ext uri="{BB962C8B-B14F-4D97-AF65-F5344CB8AC3E}">
        <p14:creationId xmlns:p14="http://schemas.microsoft.com/office/powerpoint/2010/main" val="868530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990600"/>
            <a:ext cx="8534400" cy="5386090"/>
          </a:xfrm>
          <a:prstGeom prst="rect">
            <a:avLst/>
          </a:prstGeom>
          <a:noFill/>
        </p:spPr>
        <p:txBody>
          <a:bodyPr wrap="square" rtlCol="0">
            <a:spAutoFit/>
          </a:bodyPr>
          <a:lstStyle/>
          <a:p>
            <a:r>
              <a:rPr lang="en-US" sz="1600" dirty="0">
                <a:latin typeface=" Arial"/>
              </a:rPr>
              <a:t>12. With respect to maintenance and repairs to a housing unit, the right to the following: (A</a:t>
            </a:r>
            <a:r>
              <a:rPr lang="en-US" sz="1600" dirty="0" smtClean="0">
                <a:latin typeface=" Arial"/>
              </a:rPr>
              <a:t>) prompt </a:t>
            </a:r>
            <a:r>
              <a:rPr lang="en-US" sz="1600" dirty="0">
                <a:latin typeface=" Arial"/>
              </a:rPr>
              <a:t>and professional maintenance and repair; (B) to be informed of the required time </a:t>
            </a:r>
            <a:r>
              <a:rPr lang="en-US" sz="1600" dirty="0" smtClean="0">
                <a:latin typeface=" Arial"/>
              </a:rPr>
              <a:t>frame for </a:t>
            </a:r>
            <a:r>
              <a:rPr lang="en-US" sz="1600" dirty="0">
                <a:latin typeface=" Arial"/>
              </a:rPr>
              <a:t>maintenance or repairs when a maintenance request is submitted; and (C) in the case </a:t>
            </a:r>
            <a:r>
              <a:rPr lang="en-US" sz="1600" dirty="0" smtClean="0">
                <a:latin typeface=" Arial"/>
              </a:rPr>
              <a:t>of maintenance </a:t>
            </a:r>
            <a:r>
              <a:rPr lang="en-US" sz="1600" dirty="0">
                <a:latin typeface=" Arial"/>
              </a:rPr>
              <a:t>or repairs necessary to ensure habitability of a housing unit, to prompt </a:t>
            </a:r>
            <a:r>
              <a:rPr lang="en-US" sz="1600" dirty="0" smtClean="0">
                <a:latin typeface=" Arial"/>
              </a:rPr>
              <a:t>relocation into </a:t>
            </a:r>
            <a:r>
              <a:rPr lang="en-US" sz="1600" dirty="0">
                <a:latin typeface=" Arial"/>
              </a:rPr>
              <a:t>suitable lodging or other housing at no cost to the Tenant until the maintenance or </a:t>
            </a:r>
            <a:r>
              <a:rPr lang="en-US" sz="1600" dirty="0" smtClean="0">
                <a:latin typeface=" Arial"/>
              </a:rPr>
              <a:t>repairs are </a:t>
            </a:r>
            <a:r>
              <a:rPr lang="en-US" sz="1600" dirty="0">
                <a:latin typeface=" Arial"/>
              </a:rPr>
              <a:t>completed</a:t>
            </a:r>
            <a:r>
              <a:rPr lang="en-US" sz="1600" dirty="0" smtClean="0">
                <a:latin typeface=" Arial"/>
              </a:rPr>
              <a:t>.</a:t>
            </a:r>
          </a:p>
          <a:p>
            <a:pPr marL="742950" lvl="1" indent="-285750">
              <a:spcBef>
                <a:spcPts val="600"/>
              </a:spcBef>
              <a:buFont typeface="Courier New" panose="02070309020205020404" pitchFamily="49" charset="0"/>
              <a:buChar char="o"/>
            </a:pPr>
            <a:r>
              <a:rPr lang="en-US" sz="1600" dirty="0" err="1">
                <a:latin typeface=" Arial"/>
              </a:rPr>
              <a:t>Corvias</a:t>
            </a:r>
            <a:endParaRPr lang="en-US" sz="1600" dirty="0">
              <a:latin typeface=" Arial"/>
            </a:endParaRPr>
          </a:p>
          <a:p>
            <a:pPr marL="731520" indent="-285750">
              <a:spcBef>
                <a:spcPts val="600"/>
              </a:spcBef>
              <a:buFont typeface="Courier New" panose="02070309020205020404" pitchFamily="49" charset="0"/>
              <a:buChar char="o"/>
            </a:pPr>
            <a:r>
              <a:rPr lang="en-US" sz="1600" dirty="0">
                <a:latin typeface=" Arial"/>
              </a:rPr>
              <a:t>Maintenance Shop Contact Number: 1-844-346-1490</a:t>
            </a:r>
          </a:p>
          <a:p>
            <a:pPr marL="731520" indent="-285750">
              <a:spcBef>
                <a:spcPts val="600"/>
              </a:spcBef>
              <a:buFont typeface="Courier New" panose="02070309020205020404" pitchFamily="49" charset="0"/>
              <a:buChar char="o"/>
            </a:pPr>
            <a:r>
              <a:rPr lang="en-US" sz="1600" dirty="0">
                <a:latin typeface=" Arial"/>
              </a:rPr>
              <a:t>Maintenance Shop Location:  3000 Ernie Pyle St. Fort Meade</a:t>
            </a:r>
          </a:p>
          <a:p>
            <a:pPr marL="731520" indent="-285750">
              <a:spcBef>
                <a:spcPts val="600"/>
              </a:spcBef>
              <a:buFont typeface="Courier New" panose="02070309020205020404" pitchFamily="49" charset="0"/>
              <a:buChar char="o"/>
            </a:pPr>
            <a:r>
              <a:rPr lang="en-US" sz="1600" dirty="0">
                <a:latin typeface=" Arial"/>
              </a:rPr>
              <a:t>Maintenance Website: </a:t>
            </a:r>
            <a:r>
              <a:rPr lang="en-US" sz="1600" dirty="0">
                <a:solidFill>
                  <a:srgbClr val="FF0000"/>
                </a:solidFill>
                <a:latin typeface=" Arial"/>
                <a:hlinkClick r:id="rId2"/>
              </a:rPr>
              <a:t>https://fortmeadecorvias.residentportal.com</a:t>
            </a:r>
            <a:endParaRPr lang="en-US" sz="1600" dirty="0">
              <a:solidFill>
                <a:srgbClr val="FF0000"/>
              </a:solidFill>
              <a:latin typeface=" Arial"/>
            </a:endParaRPr>
          </a:p>
          <a:p>
            <a:pPr marL="731520" indent="-285750">
              <a:spcBef>
                <a:spcPts val="600"/>
              </a:spcBef>
              <a:buFont typeface="Courier New" panose="02070309020205020404" pitchFamily="49" charset="0"/>
              <a:buChar char="o"/>
            </a:pPr>
            <a:r>
              <a:rPr lang="en-US" sz="1600" dirty="0">
                <a:latin typeface=" Arial"/>
              </a:rPr>
              <a:t>Maintenance Application: </a:t>
            </a:r>
          </a:p>
          <a:p>
            <a:endParaRPr lang="en-US" sz="1600" dirty="0">
              <a:latin typeface=" Arial"/>
            </a:endParaRPr>
          </a:p>
          <a:p>
            <a:r>
              <a:rPr lang="en-US" sz="1600" dirty="0">
                <a:latin typeface=" Arial"/>
              </a:rPr>
              <a:t>13. The right to receive advice from military legal assistance on procedures involving </a:t>
            </a:r>
            <a:r>
              <a:rPr lang="en-US" sz="1600" dirty="0" smtClean="0">
                <a:latin typeface=" Arial"/>
              </a:rPr>
              <a:t>mechanisms for </a:t>
            </a:r>
            <a:r>
              <a:rPr lang="en-US" sz="1600" dirty="0">
                <a:latin typeface=" Arial"/>
              </a:rPr>
              <a:t>resolving disputes with the property management company or property manager to </a:t>
            </a:r>
            <a:r>
              <a:rPr lang="en-US" sz="1600" dirty="0" smtClean="0">
                <a:latin typeface=" Arial"/>
              </a:rPr>
              <a:t>include mediation</a:t>
            </a:r>
            <a:r>
              <a:rPr lang="en-US" sz="1600" dirty="0">
                <a:latin typeface=" Arial"/>
              </a:rPr>
              <a:t>, arbitration, and filing claims against a </a:t>
            </a:r>
            <a:r>
              <a:rPr lang="en-US" sz="1600" dirty="0" smtClean="0">
                <a:latin typeface=" Arial"/>
              </a:rPr>
              <a:t>landlord</a:t>
            </a:r>
            <a:endParaRPr lang="en-US" sz="1600" dirty="0">
              <a:latin typeface=" Arial"/>
            </a:endParaRPr>
          </a:p>
          <a:p>
            <a:pPr marL="742950" lvl="1" indent="-285750">
              <a:spcBef>
                <a:spcPts val="600"/>
              </a:spcBef>
              <a:spcAft>
                <a:spcPts val="600"/>
              </a:spcAft>
              <a:buFont typeface="Courier New" panose="02070309020205020404" pitchFamily="49" charset="0"/>
              <a:buChar char="o"/>
            </a:pPr>
            <a:r>
              <a:rPr lang="en-US" sz="1600" dirty="0" smtClean="0">
                <a:latin typeface=" Arial"/>
              </a:rPr>
              <a:t>SJA </a:t>
            </a:r>
            <a:r>
              <a:rPr lang="en-US" sz="1600" dirty="0">
                <a:latin typeface=" Arial"/>
              </a:rPr>
              <a:t>Office POC:  Legal Assistance Office-  (301) 677-9504 or 9536</a:t>
            </a:r>
            <a:endParaRPr lang="en-US" sz="1600" dirty="0" smtClean="0">
              <a:latin typeface=" Arial"/>
            </a:endParaRPr>
          </a:p>
          <a:p>
            <a:pPr marL="742950" lvl="1" indent="-285750">
              <a:spcBef>
                <a:spcPts val="600"/>
              </a:spcBef>
              <a:spcAft>
                <a:spcPts val="600"/>
              </a:spcAft>
              <a:buFont typeface="Courier New" panose="02070309020205020404" pitchFamily="49" charset="0"/>
              <a:buChar char="o"/>
            </a:pPr>
            <a:r>
              <a:rPr lang="en-US" sz="1600" dirty="0" smtClean="0">
                <a:latin typeface=" Arial"/>
              </a:rPr>
              <a:t>You have the right to have multiple, convenient methods to communicate directly with the privatized Landlord maintenance staff, and to receive consistent, honest, accurate, straightforward and responsive communications. (Right 9)</a:t>
            </a:r>
          </a:p>
        </p:txBody>
      </p:sp>
      <p:sp>
        <p:nvSpPr>
          <p:cNvPr id="6" name="TextBox 5"/>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Bill of Rights</a:t>
            </a:r>
          </a:p>
        </p:txBody>
      </p:sp>
      <p:pic>
        <p:nvPicPr>
          <p:cNvPr id="4" name="Picture 3">
            <a:extLst>
              <a:ext uri="{FF2B5EF4-FFF2-40B4-BE49-F238E27FC236}">
                <a16:creationId xmlns:a16="http://schemas.microsoft.com/office/drawing/2014/main" id="{8077DF10-91D5-425E-9A10-93C4DC2D1B4E}"/>
              </a:ext>
            </a:extLst>
          </p:cNvPr>
          <p:cNvPicPr>
            <a:picLocks noChangeAspect="1"/>
          </p:cNvPicPr>
          <p:nvPr/>
        </p:nvPicPr>
        <p:blipFill>
          <a:blip r:embed="rId3"/>
          <a:stretch>
            <a:fillRect/>
          </a:stretch>
        </p:blipFill>
        <p:spPr>
          <a:xfrm>
            <a:off x="3581400" y="3810000"/>
            <a:ext cx="533400" cy="574618"/>
          </a:xfrm>
          <a:prstGeom prst="rect">
            <a:avLst/>
          </a:prstGeom>
        </p:spPr>
      </p:pic>
    </p:spTree>
    <p:extLst>
      <p:ext uri="{BB962C8B-B14F-4D97-AF65-F5344CB8AC3E}">
        <p14:creationId xmlns:p14="http://schemas.microsoft.com/office/powerpoint/2010/main" val="1100487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0999" y="990600"/>
            <a:ext cx="8686801" cy="6370975"/>
          </a:xfrm>
          <a:prstGeom prst="rect">
            <a:avLst/>
          </a:prstGeom>
          <a:noFill/>
        </p:spPr>
        <p:txBody>
          <a:bodyPr wrap="square" rtlCol="0">
            <a:spAutoFit/>
          </a:bodyPr>
          <a:lstStyle/>
          <a:p>
            <a:r>
              <a:rPr lang="en-US" sz="1600" dirty="0">
                <a:latin typeface=" Arial"/>
              </a:rPr>
              <a:t>14. The right to enter into a standardized, formal dispute resolution process, should all </a:t>
            </a:r>
            <a:r>
              <a:rPr lang="en-US" sz="1600" dirty="0" smtClean="0">
                <a:latin typeface=" Arial"/>
              </a:rPr>
              <a:t>other methods </a:t>
            </a:r>
            <a:r>
              <a:rPr lang="en-US" sz="1600" dirty="0">
                <a:latin typeface=" Arial"/>
              </a:rPr>
              <a:t>be exhausted, to ensure the prompt and fair resolution of disputes that arise </a:t>
            </a:r>
            <a:r>
              <a:rPr lang="en-US" sz="1600" dirty="0" smtClean="0">
                <a:latin typeface=" Arial"/>
              </a:rPr>
              <a:t> between landlords </a:t>
            </a:r>
            <a:r>
              <a:rPr lang="en-US" sz="1600" dirty="0">
                <a:latin typeface=" Arial"/>
              </a:rPr>
              <a:t>and Tenants concerning maintenance and repairs, damage claims, rental payments</a:t>
            </a:r>
            <a:r>
              <a:rPr lang="en-US" sz="1600" dirty="0" smtClean="0">
                <a:latin typeface=" Arial"/>
              </a:rPr>
              <a:t>, move-out </a:t>
            </a:r>
            <a:r>
              <a:rPr lang="en-US" sz="1600" dirty="0">
                <a:latin typeface=" Arial"/>
              </a:rPr>
              <a:t>charges, and such other issues relating to housing units. The dispute </a:t>
            </a:r>
            <a:r>
              <a:rPr lang="en-US" sz="1600" dirty="0" smtClean="0">
                <a:latin typeface=" Arial"/>
              </a:rPr>
              <a:t>resolution process </a:t>
            </a:r>
            <a:r>
              <a:rPr lang="en-US" sz="1600" dirty="0">
                <a:latin typeface=" Arial"/>
              </a:rPr>
              <a:t>shall contain the following elements: installation or regional commander as </a:t>
            </a:r>
            <a:r>
              <a:rPr lang="en-US" sz="1600" dirty="0" smtClean="0">
                <a:latin typeface=" Arial"/>
              </a:rPr>
              <a:t>deciding authority</a:t>
            </a:r>
            <a:r>
              <a:rPr lang="en-US" sz="1600" dirty="0">
                <a:latin typeface=" Arial"/>
              </a:rPr>
              <a:t>; a process for withholding allotment of rental payments; standard mechanisms </a:t>
            </a:r>
            <a:r>
              <a:rPr lang="en-US" sz="1600" dirty="0" smtClean="0">
                <a:latin typeface=" Arial"/>
              </a:rPr>
              <a:t>and forms </a:t>
            </a:r>
            <a:r>
              <a:rPr lang="en-US" sz="1600" dirty="0">
                <a:latin typeface=" Arial"/>
              </a:rPr>
              <a:t>for requesting dispute resolution; minimal costs to Tenants for participation; a </a:t>
            </a:r>
            <a:r>
              <a:rPr lang="en-US" sz="1600" dirty="0" smtClean="0">
                <a:latin typeface=" Arial"/>
              </a:rPr>
              <a:t>completed investigation </a:t>
            </a:r>
            <a:r>
              <a:rPr lang="en-US" sz="1600" dirty="0">
                <a:latin typeface=" Arial"/>
              </a:rPr>
              <a:t>within seven days; and except in limited circumstances, a decision within 30 </a:t>
            </a:r>
            <a:r>
              <a:rPr lang="en-US" sz="1600" dirty="0" smtClean="0">
                <a:latin typeface=" Arial"/>
              </a:rPr>
              <a:t>days and </a:t>
            </a:r>
            <a:r>
              <a:rPr lang="en-US" sz="1600" dirty="0">
                <a:latin typeface=" Arial"/>
              </a:rPr>
              <a:t>in no event longer than 60 days. A decision in favor of the Tenant may include a </a:t>
            </a:r>
            <a:r>
              <a:rPr lang="en-US" sz="1600" dirty="0" smtClean="0">
                <a:latin typeface=" Arial"/>
              </a:rPr>
              <a:t>reduction in </a:t>
            </a:r>
            <a:r>
              <a:rPr lang="en-US" sz="1600" dirty="0">
                <a:latin typeface=" Arial"/>
              </a:rPr>
              <a:t>rent or an amount to be reimbursed or credited to the Tenant</a:t>
            </a:r>
            <a:r>
              <a:rPr lang="en-US" sz="1600" dirty="0" smtClean="0">
                <a:latin typeface=" Arial"/>
              </a:rPr>
              <a:t>.</a:t>
            </a:r>
          </a:p>
          <a:p>
            <a:endParaRPr lang="en-US" sz="1600" dirty="0" smtClean="0">
              <a:latin typeface=" Arial"/>
            </a:endParaRPr>
          </a:p>
          <a:p>
            <a:r>
              <a:rPr lang="en-US" sz="1200" u="sng" dirty="0" smtClean="0">
                <a:latin typeface=" Arial"/>
              </a:rPr>
              <a:t>Displaced </a:t>
            </a:r>
            <a:r>
              <a:rPr lang="en-US" sz="1200" u="sng" dirty="0">
                <a:latin typeface=" Arial"/>
              </a:rPr>
              <a:t>Resident Policies</a:t>
            </a:r>
          </a:p>
          <a:p>
            <a:pPr marL="800100" lvl="1" indent="-342900">
              <a:buFont typeface="Courier New" panose="02070309020205020404" pitchFamily="49" charset="0"/>
              <a:buChar char="o"/>
            </a:pPr>
            <a:r>
              <a:rPr lang="en-US" sz="1200" dirty="0">
                <a:latin typeface=" Arial"/>
              </a:rPr>
              <a:t>ASAIE&amp;E Memorandum, SAIE, Feb 14, 2020, Army Residential Communities Initiative Company Minimum Standard Resident Displacement Guidelines</a:t>
            </a:r>
          </a:p>
          <a:p>
            <a:pPr marL="800100" lvl="1" indent="-342900">
              <a:buFont typeface="Courier New" panose="02070309020205020404" pitchFamily="49" charset="0"/>
              <a:buChar char="o"/>
            </a:pPr>
            <a:r>
              <a:rPr lang="en-US" sz="1200" dirty="0">
                <a:latin typeface=" Arial"/>
              </a:rPr>
              <a:t>ASAIE&amp;E Memorandum, SAIE, Jan 23, 2020, Subject: Procedures for Approving Privatized Housing Habitability after Remediation, Mitigation, Stabilization and </a:t>
            </a:r>
            <a:r>
              <a:rPr lang="en-US" sz="1200" dirty="0" smtClean="0">
                <a:latin typeface=" Arial"/>
              </a:rPr>
              <a:t>abatement</a:t>
            </a:r>
            <a:endParaRPr lang="en-US" sz="1200" dirty="0">
              <a:latin typeface=" Arial"/>
            </a:endParaRPr>
          </a:p>
          <a:p>
            <a:pPr marL="800100" lvl="1" indent="-342900">
              <a:buFont typeface="Courier New" panose="02070309020205020404" pitchFamily="49" charset="0"/>
              <a:buChar char="o"/>
            </a:pPr>
            <a:r>
              <a:rPr lang="en-US" sz="1200" dirty="0">
                <a:latin typeface=" Arial"/>
              </a:rPr>
              <a:t>IMCOM Memorandum, Headquarters Installation Management Command, IMPW-H, JAN 31 2020, subject: Procedures for Certifying Housing Habitability for Army Family Housing, Leased Housing, Unaccompanied Housing and Privatized Homes </a:t>
            </a:r>
          </a:p>
          <a:p>
            <a:pPr marL="800100" lvl="1" indent="-342900">
              <a:buFont typeface="Courier New" panose="02070309020205020404" pitchFamily="49" charset="0"/>
              <a:buChar char="o"/>
            </a:pPr>
            <a:r>
              <a:rPr lang="en-US" sz="1200" dirty="0">
                <a:latin typeface=" Arial"/>
              </a:rPr>
              <a:t>IMCOM Memorandum, Headquarters Installation Management Command, IMPW-H, MAR 11 2020, subject: Command Guidance Army Residential Communities Initiative (RCI) Company Minimum Standard Resident Displacement Guidelines</a:t>
            </a:r>
          </a:p>
          <a:p>
            <a:pPr marL="800100" lvl="1" indent="-342900">
              <a:buFont typeface="Courier New" panose="02070309020205020404" pitchFamily="49" charset="0"/>
              <a:buChar char="o"/>
            </a:pPr>
            <a:r>
              <a:rPr lang="en-US" sz="1200" dirty="0">
                <a:latin typeface=" Arial"/>
              </a:rPr>
              <a:t>ASA IE&amp;E </a:t>
            </a:r>
            <a:r>
              <a:rPr lang="en-US" sz="1200" dirty="0" smtClean="0">
                <a:latin typeface=" Arial"/>
              </a:rPr>
              <a:t>Memorandum,</a:t>
            </a:r>
            <a:endParaRPr lang="en-US" sz="1200" dirty="0">
              <a:latin typeface=" Arial"/>
            </a:endParaRPr>
          </a:p>
          <a:p>
            <a:pPr marL="1200150" lvl="2" indent="-285750">
              <a:buFont typeface="Arial" panose="020B0604020202020204" pitchFamily="34" charset="0"/>
              <a:buChar char="•"/>
            </a:pPr>
            <a:r>
              <a:rPr lang="en-US" sz="1200" dirty="0">
                <a:latin typeface=" Arial"/>
              </a:rPr>
              <a:t>“Housing Maintenance Quality Assurance and Environmental Hazard Oversight Program” </a:t>
            </a:r>
            <a:r>
              <a:rPr lang="en-US" sz="1200" dirty="0" err="1" smtClean="0">
                <a:latin typeface=" Arial"/>
              </a:rPr>
              <a:t>provid</a:t>
            </a:r>
            <a:r>
              <a:rPr lang="en-US" sz="1200" dirty="0" smtClean="0">
                <a:latin typeface=" Arial"/>
              </a:rPr>
              <a:t> clear </a:t>
            </a:r>
            <a:r>
              <a:rPr lang="en-US" sz="1200" dirty="0">
                <a:latin typeface=" Arial"/>
              </a:rPr>
              <a:t>standards and details of required oversight of Army housing maintenance</a:t>
            </a:r>
            <a:endParaRPr lang="en-US" sz="1200" dirty="0">
              <a:solidFill>
                <a:srgbClr val="FF0000"/>
              </a:solidFill>
              <a:latin typeface=" Arial"/>
            </a:endParaRPr>
          </a:p>
          <a:p>
            <a:pPr marL="285750" indent="-285750">
              <a:buFont typeface="Wingdings" panose="05000000000000000000" pitchFamily="2" charset="2"/>
              <a:buChar char="§"/>
            </a:pPr>
            <a:endParaRPr lang="en-US" sz="1600" dirty="0">
              <a:latin typeface=" Arial"/>
            </a:endParaRPr>
          </a:p>
          <a:p>
            <a:pPr marL="285750" indent="-285750">
              <a:buFont typeface="Wingdings" panose="05000000000000000000" pitchFamily="2" charset="2"/>
              <a:buChar char="§"/>
            </a:pPr>
            <a:endParaRPr lang="en-US" sz="1600" dirty="0">
              <a:latin typeface=" Arial"/>
            </a:endParaRPr>
          </a:p>
          <a:p>
            <a:pPr marL="457200" indent="-457200">
              <a:buAutoNum type="arabicPeriod"/>
            </a:pPr>
            <a:endParaRPr lang="en-US" sz="1600" dirty="0">
              <a:latin typeface=" Arial"/>
            </a:endParaRPr>
          </a:p>
        </p:txBody>
      </p:sp>
      <p:sp>
        <p:nvSpPr>
          <p:cNvPr id="6" name="TextBox 5"/>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Bill of Rights</a:t>
            </a:r>
          </a:p>
        </p:txBody>
      </p:sp>
    </p:spTree>
    <p:extLst>
      <p:ext uri="{BB962C8B-B14F-4D97-AF65-F5344CB8AC3E}">
        <p14:creationId xmlns:p14="http://schemas.microsoft.com/office/powerpoint/2010/main" val="3906090586"/>
      </p:ext>
    </p:extLst>
  </p:cSld>
  <p:clrMapOvr>
    <a:masterClrMapping/>
  </p:clrMapOvr>
</p:sld>
</file>

<file path=ppt/theme/theme1.xml><?xml version="1.0" encoding="utf-8"?>
<a:theme xmlns:a="http://schemas.openxmlformats.org/drawingml/2006/main" name="7_Content Slide Master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Content Slide Master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9_Content Slide Master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1_Content Slide Master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7BF5271BAEB8428DFF102FB9E35725" ma:contentTypeVersion="13" ma:contentTypeDescription="Create a new document." ma:contentTypeScope="" ma:versionID="a76272be91c1ffffe20ad44fe3ff5be7">
  <xsd:schema xmlns:xsd="http://www.w3.org/2001/XMLSchema" xmlns:xs="http://www.w3.org/2001/XMLSchema" xmlns:p="http://schemas.microsoft.com/office/2006/metadata/properties" xmlns:ns3="70325a8b-a6e9-4e7b-b9a3-c9f094f216cc" xmlns:ns4="301c612a-7c2f-4ae2-a5df-5de626d69ec8" targetNamespace="http://schemas.microsoft.com/office/2006/metadata/properties" ma:root="true" ma:fieldsID="1fd30c751fb9361f7df0bae18d090c03" ns3:_="" ns4:_="">
    <xsd:import namespace="70325a8b-a6e9-4e7b-b9a3-c9f094f216cc"/>
    <xsd:import namespace="301c612a-7c2f-4ae2-a5df-5de626d69ec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325a8b-a6e9-4e7b-b9a3-c9f094f216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01c612a-7c2f-4ae2-a5df-5de626d69ec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1BA453-7872-4D7B-94ED-1C6DAF0126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325a8b-a6e9-4e7b-b9a3-c9f094f216cc"/>
    <ds:schemaRef ds:uri="301c612a-7c2f-4ae2-a5df-5de626d69e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B93D3B-366D-4D4F-8075-6D60B966F8A0}">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301c612a-7c2f-4ae2-a5df-5de626d69ec8"/>
    <ds:schemaRef ds:uri="70325a8b-a6e9-4e7b-b9a3-c9f094f216cc"/>
    <ds:schemaRef ds:uri="http://www.w3.org/XML/1998/namespace"/>
  </ds:schemaRefs>
</ds:datastoreItem>
</file>

<file path=customXml/itemProps3.xml><?xml version="1.0" encoding="utf-8"?>
<ds:datastoreItem xmlns:ds="http://schemas.openxmlformats.org/officeDocument/2006/customXml" ds:itemID="{AAE38D0B-6E5D-460E-94D4-E337833811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10471</TotalTime>
  <Words>2522</Words>
  <Application>Microsoft Office PowerPoint</Application>
  <PresentationFormat>On-screen Show (4:3)</PresentationFormat>
  <Paragraphs>132</Paragraphs>
  <Slides>17</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17</vt:i4>
      </vt:variant>
    </vt:vector>
  </HeadingPairs>
  <TitlesOfParts>
    <vt:vector size="28" baseType="lpstr">
      <vt:lpstr> Arial</vt:lpstr>
      <vt:lpstr>Arial</vt:lpstr>
      <vt:lpstr>Calibri</vt:lpstr>
      <vt:lpstr>Calibri Light</vt:lpstr>
      <vt:lpstr>Courier New</vt:lpstr>
      <vt:lpstr>Verdana</vt:lpstr>
      <vt:lpstr>Wingdings</vt:lpstr>
      <vt:lpstr>7_Content Slide Master Template</vt:lpstr>
      <vt:lpstr>8_Content Slide Master Template</vt:lpstr>
      <vt:lpstr>9_Content Slide Master Template</vt:lpstr>
      <vt:lpstr>11_Content Slide Master Template</vt:lpstr>
      <vt:lpstr>Installation Housing Office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Fitton, Jeffrey J Mr CIV USA IMCOM HQ</dc:creator>
  <cp:lastModifiedBy>Bethel-Washington, Caryn - CIV</cp:lastModifiedBy>
  <cp:revision>547</cp:revision>
  <cp:lastPrinted>2020-01-09T13:59:20Z</cp:lastPrinted>
  <dcterms:created xsi:type="dcterms:W3CDTF">2019-09-11T15:17:14Z</dcterms:created>
  <dcterms:modified xsi:type="dcterms:W3CDTF">2021-12-14T19:47:32Z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2019-08-27T00:00:00Z</vt:filetime>
  </property>
  <property fmtid="{D5CDD505-2E9C-101B-9397-08002B2CF9AE}" pid="3" name="LastSaved">
    <vt:filetime>2019-09-11T00:00:00Z</vt:filetime>
  </property>
  <property fmtid="{D5CDD505-2E9C-101B-9397-08002B2CF9AE}" pid="4" name="ContentTypeId">
    <vt:lpwstr>0x010100937BF5271BAEB8428DFF102FB9E35725</vt:lpwstr>
  </property>
</Properties>
</file>