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56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5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2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3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2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EE78-F0AF-4912-A387-C80FB34A978A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7DD7-5921-4895-B371-A8AB915CF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24" y="251982"/>
            <a:ext cx="10539751" cy="278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813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2544863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</a:t>
            </a:r>
            <a:r>
              <a:rPr lang="en-US" sz="66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egistration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nstructions</a:t>
            </a: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1" y="3939263"/>
            <a:ext cx="12191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for</a:t>
            </a:r>
            <a:endParaRPr lang="en-US" sz="6600" dirty="0"/>
          </a:p>
        </p:txBody>
      </p:sp>
      <p:sp>
        <p:nvSpPr>
          <p:cNvPr id="9" name="Rectangle 8"/>
          <p:cNvSpPr/>
          <p:nvPr/>
        </p:nvSpPr>
        <p:spPr>
          <a:xfrm>
            <a:off x="0" y="5333663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Fort George G Meade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730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5958" r="50292"/>
          <a:stretch/>
        </p:blipFill>
        <p:spPr>
          <a:xfrm>
            <a:off x="0" y="6576290"/>
            <a:ext cx="12192000" cy="281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623" t="85138" r="50072"/>
          <a:stretch/>
        </p:blipFill>
        <p:spPr>
          <a:xfrm>
            <a:off x="12774" y="1816985"/>
            <a:ext cx="2547891" cy="2761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536" y="137745"/>
            <a:ext cx="2194999" cy="10464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  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Click   Up Arrow 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This is found on the TASK BAR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0665" y="2308963"/>
            <a:ext cx="2493553" cy="1600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2   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RIGHT Click on ALERT! Button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If you do not have a Blue ALERT Button, contact Mr. Bernardo </a:t>
            </a:r>
            <a:r>
              <a:rPr lang="en-US" sz="1200" i="1" dirty="0" err="1" smtClean="0">
                <a:solidFill>
                  <a:srgbClr val="FF0000"/>
                </a:solidFill>
              </a:rPr>
              <a:t>Perdomo</a:t>
            </a:r>
            <a:r>
              <a:rPr lang="en-US" sz="1200" i="1" dirty="0" smtClean="0">
                <a:solidFill>
                  <a:srgbClr val="FF0000"/>
                </a:solidFill>
              </a:rPr>
              <a:t>, FGGM, NEC at (301) 677-1611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16200000">
            <a:off x="1850135" y="2281245"/>
            <a:ext cx="250323" cy="1170736"/>
          </a:xfrm>
          <a:prstGeom prst="up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942" t="85087" r="50194"/>
          <a:stretch/>
        </p:blipFill>
        <p:spPr>
          <a:xfrm>
            <a:off x="2243229" y="5324076"/>
            <a:ext cx="2082648" cy="10541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2631" y="5324076"/>
            <a:ext cx="1718953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3   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Click    OPEN ALERT</a:t>
            </a:r>
          </a:p>
        </p:txBody>
      </p:sp>
      <p:sp>
        <p:nvSpPr>
          <p:cNvPr id="20" name="Up Arrow 19"/>
          <p:cNvSpPr/>
          <p:nvPr/>
        </p:nvSpPr>
        <p:spPr>
          <a:xfrm rot="5400000">
            <a:off x="1997433" y="5623963"/>
            <a:ext cx="195880" cy="360218"/>
          </a:xfrm>
          <a:prstGeom prst="up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98633" y="532660"/>
            <a:ext cx="6303146" cy="617885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3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5958" r="50292"/>
          <a:stretch/>
        </p:blipFill>
        <p:spPr>
          <a:xfrm>
            <a:off x="0" y="6576290"/>
            <a:ext cx="12192000" cy="28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8787" t="20068" r="57803"/>
          <a:stretch/>
        </p:blipFill>
        <p:spPr>
          <a:xfrm>
            <a:off x="3618774" y="79899"/>
            <a:ext cx="5310910" cy="63361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276773" y="4184570"/>
            <a:ext cx="1181398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Click  EDIT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9829" y="281873"/>
            <a:ext cx="1718953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4  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rgbClr val="FFFF00"/>
                </a:solidFill>
              </a:rPr>
              <a:t>Click    CLIENT INFO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702642" y="4740677"/>
            <a:ext cx="2663300" cy="17366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94625" y="559294"/>
            <a:ext cx="2112886" cy="42612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38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21" t="33344" r="63792" b="31346"/>
          <a:stretch/>
        </p:blipFill>
        <p:spPr>
          <a:xfrm>
            <a:off x="4059" y="1177991"/>
            <a:ext cx="2493819" cy="2272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261" y="-7991"/>
            <a:ext cx="181032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6  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Select most current certificate and click </a:t>
            </a:r>
            <a:r>
              <a:rPr lang="en-US" sz="1400" b="1" dirty="0" smtClean="0">
                <a:solidFill>
                  <a:srgbClr val="FF0000"/>
                </a:solidFill>
              </a:rPr>
              <a:t>OK and enter your pin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793" y="2314064"/>
            <a:ext cx="1283855" cy="831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940" t="7813" r="63409" b="39663"/>
          <a:stretch/>
        </p:blipFill>
        <p:spPr>
          <a:xfrm>
            <a:off x="4059" y="4002724"/>
            <a:ext cx="2882898" cy="2637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0770" y="5628434"/>
            <a:ext cx="1607127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7  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Click </a:t>
            </a:r>
            <a:r>
              <a:rPr lang="en-US" sz="1400" b="1" dirty="0" smtClean="0">
                <a:solidFill>
                  <a:srgbClr val="FF0000"/>
                </a:solidFill>
              </a:rPr>
              <a:t>I AGREE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24" t="8619" r="81288" b="8283"/>
          <a:stretch/>
        </p:blipFill>
        <p:spPr>
          <a:xfrm>
            <a:off x="7712364" y="-2"/>
            <a:ext cx="4479636" cy="68580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26427" y="209858"/>
            <a:ext cx="3445163" cy="169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8  </a:t>
            </a:r>
          </a:p>
          <a:p>
            <a:r>
              <a:rPr lang="en-US" sz="1400" b="1" u="sng" dirty="0">
                <a:solidFill>
                  <a:srgbClr val="FFFF00"/>
                </a:solidFill>
              </a:rPr>
              <a:t>Personal Information: </a:t>
            </a:r>
            <a:endParaRPr lang="en-US" sz="1400" b="1" u="sng" dirty="0" smtClean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Enter </a:t>
            </a:r>
            <a:r>
              <a:rPr lang="en-US" sz="1200" dirty="0">
                <a:solidFill>
                  <a:srgbClr val="FFFF00"/>
                </a:solidFill>
              </a:rPr>
              <a:t>First Name and Last Name (required); 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sz="1200" dirty="0">
                <a:solidFill>
                  <a:srgbClr val="FFFF00"/>
                </a:solidFill>
              </a:rPr>
              <a:t>Middle Name </a:t>
            </a:r>
            <a:r>
              <a:rPr lang="en-US" sz="1200" dirty="0" smtClean="0">
                <a:solidFill>
                  <a:srgbClr val="FFFF00"/>
                </a:solidFill>
              </a:rPr>
              <a:t>(Optional);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Rank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Civilians – Enter Grade (GSXX, WGXX)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Military – Enter Rank (SPC/CPT/LTC) 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CAC </a:t>
            </a:r>
            <a:r>
              <a:rPr lang="en-US" sz="1200" i="1" dirty="0">
                <a:solidFill>
                  <a:srgbClr val="FF0000"/>
                </a:solidFill>
              </a:rPr>
              <a:t>EDIPI auto-fills from the inserted </a:t>
            </a:r>
            <a:r>
              <a:rPr lang="en-US" sz="1200" i="1" dirty="0" smtClean="0">
                <a:solidFill>
                  <a:srgbClr val="FF0000"/>
                </a:solidFill>
              </a:rPr>
              <a:t>CAC </a:t>
            </a:r>
          </a:p>
        </p:txBody>
      </p:sp>
      <p:sp>
        <p:nvSpPr>
          <p:cNvPr id="22" name="Up Arrow 21"/>
          <p:cNvSpPr/>
          <p:nvPr/>
        </p:nvSpPr>
        <p:spPr>
          <a:xfrm rot="7972026">
            <a:off x="7250385" y="842212"/>
            <a:ext cx="229184" cy="836748"/>
          </a:xfrm>
          <a:prstGeom prst="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>
          <a:xfrm flipH="1">
            <a:off x="725179" y="1007672"/>
            <a:ext cx="457246" cy="213502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1686757" y="5920822"/>
            <a:ext cx="2074013" cy="61314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6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480"/>
            <a:ext cx="7712363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9  </a:t>
            </a:r>
          </a:p>
          <a:p>
            <a:r>
              <a:rPr lang="en-US" sz="1200" b="1" u="sng" dirty="0">
                <a:solidFill>
                  <a:srgbClr val="FFFF00"/>
                </a:solidFill>
              </a:rPr>
              <a:t>Contact Methods: </a:t>
            </a:r>
            <a:endParaRPr lang="en-US" sz="1200" b="1" u="sng" dirty="0" smtClean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Phone Numbers</a:t>
            </a:r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-- In </a:t>
            </a:r>
            <a:r>
              <a:rPr lang="en-US" sz="1200" dirty="0">
                <a:solidFill>
                  <a:srgbClr val="FFFF00"/>
                </a:solidFill>
              </a:rPr>
              <a:t>textbox, enter 10-digit phone number (e.g., xxx-xxx-</a:t>
            </a:r>
            <a:r>
              <a:rPr lang="en-US" sz="1200" dirty="0" err="1">
                <a:solidFill>
                  <a:srgbClr val="FFFF00"/>
                </a:solidFill>
              </a:rPr>
              <a:t>xxxx</a:t>
            </a:r>
            <a:r>
              <a:rPr lang="en-US" sz="1200" dirty="0">
                <a:solidFill>
                  <a:srgbClr val="FFFF00"/>
                </a:solidFill>
              </a:rPr>
              <a:t>). 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-- </a:t>
            </a:r>
            <a:r>
              <a:rPr lang="en-US" sz="1200" dirty="0">
                <a:solidFill>
                  <a:srgbClr val="FFFF00"/>
                </a:solidFill>
              </a:rPr>
              <a:t>From Usage drop-down, select Work or Home. 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-- </a:t>
            </a:r>
            <a:r>
              <a:rPr lang="en-US" sz="1200" dirty="0">
                <a:solidFill>
                  <a:srgbClr val="FFFF00"/>
                </a:solidFill>
              </a:rPr>
              <a:t>From Type drop-down, select Cell, Landline, Shared Landline, or Text-only. </a:t>
            </a:r>
            <a:endParaRPr lang="en-US" sz="1200" b="1" dirty="0" smtClean="0">
              <a:solidFill>
                <a:srgbClr val="FFFF00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-- </a:t>
            </a:r>
            <a:r>
              <a:rPr lang="en-US" sz="1200" b="1" dirty="0" smtClean="0">
                <a:solidFill>
                  <a:schemeClr val="bg1"/>
                </a:solidFill>
              </a:rPr>
              <a:t>Cell: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 phone that uses mobile/cellular technology; selection of cell phone has the additional option to receive SMS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-- </a:t>
            </a:r>
            <a:r>
              <a:rPr lang="en-US" sz="1200" b="1" dirty="0" smtClean="0">
                <a:solidFill>
                  <a:schemeClr val="bg1"/>
                </a:solidFill>
              </a:rPr>
              <a:t>Landline:  </a:t>
            </a:r>
            <a:r>
              <a:rPr lang="en-US" sz="1200" dirty="0" smtClean="0">
                <a:solidFill>
                  <a:schemeClr val="bg1"/>
                </a:solidFill>
              </a:rPr>
              <a:t>A </a:t>
            </a:r>
            <a:r>
              <a:rPr lang="en-US" sz="1200" dirty="0">
                <a:solidFill>
                  <a:schemeClr val="bg1"/>
                </a:solidFill>
              </a:rPr>
              <a:t>standard phone, i.e., a desk phone or hard-wired phone. 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-- </a:t>
            </a:r>
            <a:r>
              <a:rPr lang="en-US" sz="1200" b="1" dirty="0">
                <a:solidFill>
                  <a:schemeClr val="bg1"/>
                </a:solidFill>
              </a:rPr>
              <a:t>Shared </a:t>
            </a:r>
            <a:r>
              <a:rPr lang="en-US" sz="1200" b="1" dirty="0" smtClean="0">
                <a:solidFill>
                  <a:schemeClr val="bg1"/>
                </a:solidFill>
              </a:rPr>
              <a:t>Landline: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 phone that is shared among two or more </a:t>
            </a:r>
            <a:r>
              <a:rPr lang="en-US" sz="1200" dirty="0" smtClean="0">
                <a:solidFill>
                  <a:schemeClr val="bg1"/>
                </a:solidFill>
              </a:rPr>
              <a:t>individuals or the number is on 2 or more phones.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-- </a:t>
            </a:r>
            <a:r>
              <a:rPr lang="en-US" sz="1200" b="1" dirty="0" smtClean="0">
                <a:solidFill>
                  <a:schemeClr val="bg1"/>
                </a:solidFill>
              </a:rPr>
              <a:t>Text-only: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 device or phone that can only receive text messages (SMS). 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Shared </a:t>
            </a:r>
            <a:r>
              <a:rPr lang="en-US" sz="1200" b="1" dirty="0">
                <a:solidFill>
                  <a:srgbClr val="FF0000"/>
                </a:solidFill>
              </a:rPr>
              <a:t>Landline </a:t>
            </a:r>
            <a:r>
              <a:rPr lang="en-US" sz="1200" dirty="0">
                <a:solidFill>
                  <a:srgbClr val="FF0000"/>
                </a:solidFill>
              </a:rPr>
              <a:t>- When a phone number is entered that is registered as a Shared </a:t>
            </a:r>
            <a:r>
              <a:rPr lang="en-US" sz="1200" dirty="0" smtClean="0">
                <a:solidFill>
                  <a:srgbClr val="FF0000"/>
                </a:solidFill>
              </a:rPr>
              <a:t>Landline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smtClean="0">
                <a:solidFill>
                  <a:srgbClr val="FF0000"/>
                </a:solidFill>
              </a:rPr>
              <a:t>the below </a:t>
            </a:r>
            <a:r>
              <a:rPr lang="en-US" sz="1200" b="1" dirty="0">
                <a:solidFill>
                  <a:srgbClr val="FF0000"/>
                </a:solidFill>
              </a:rPr>
              <a:t>Warning </a:t>
            </a:r>
            <a:r>
              <a:rPr lang="en-US" sz="1200" dirty="0">
                <a:solidFill>
                  <a:srgbClr val="FF0000"/>
                </a:solidFill>
              </a:rPr>
              <a:t>dialog </a:t>
            </a:r>
            <a:r>
              <a:rPr lang="en-US" sz="1200" dirty="0" smtClean="0">
                <a:solidFill>
                  <a:srgbClr val="FF0000"/>
                </a:solidFill>
              </a:rPr>
              <a:t>displays appears when you save your data; click Save again. cancel to edit and provide another contact number from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y</a:t>
            </a:r>
            <a:r>
              <a:rPr lang="en-US" sz="1200" dirty="0" smtClean="0">
                <a:solidFill>
                  <a:srgbClr val="FF0000"/>
                </a:solidFill>
              </a:rPr>
              <a:t>our desktop phone if you have more than 1 number on your office phone.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Add additional Phone Numbers, Click here: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Enter </a:t>
            </a:r>
            <a:r>
              <a:rPr lang="en-US" sz="1200" dirty="0">
                <a:solidFill>
                  <a:schemeClr val="bg1"/>
                </a:solidFill>
              </a:rPr>
              <a:t>email in </a:t>
            </a:r>
            <a:r>
              <a:rPr lang="en-US" sz="1200" b="1" dirty="0">
                <a:solidFill>
                  <a:schemeClr val="bg1"/>
                </a:solidFill>
              </a:rPr>
              <a:t>Email Address </a:t>
            </a:r>
            <a:r>
              <a:rPr lang="en-US" sz="1200" dirty="0">
                <a:solidFill>
                  <a:schemeClr val="bg1"/>
                </a:solidFill>
              </a:rPr>
              <a:t>textbox and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from </a:t>
            </a:r>
            <a:r>
              <a:rPr lang="en-US" sz="1200" b="1" dirty="0" smtClean="0">
                <a:solidFill>
                  <a:schemeClr val="bg1"/>
                </a:solidFill>
              </a:rPr>
              <a:t>Usage </a:t>
            </a:r>
            <a:r>
              <a:rPr lang="en-US" sz="1200" dirty="0" smtClean="0">
                <a:solidFill>
                  <a:schemeClr val="bg1"/>
                </a:solidFill>
              </a:rPr>
              <a:t>drop-down</a:t>
            </a:r>
            <a:r>
              <a:rPr lang="en-US" sz="1200" dirty="0">
                <a:solidFill>
                  <a:schemeClr val="bg1"/>
                </a:solidFill>
              </a:rPr>
              <a:t>, select </a:t>
            </a:r>
            <a:r>
              <a:rPr lang="en-US" sz="1200" b="1" dirty="0">
                <a:solidFill>
                  <a:schemeClr val="bg1"/>
                </a:solidFill>
              </a:rPr>
              <a:t>Work </a:t>
            </a:r>
            <a:r>
              <a:rPr lang="en-US" sz="1200" dirty="0">
                <a:solidFill>
                  <a:schemeClr val="bg1"/>
                </a:solidFill>
              </a:rPr>
              <a:t>or </a:t>
            </a:r>
            <a:r>
              <a:rPr lang="en-US" sz="1200" b="1" dirty="0">
                <a:solidFill>
                  <a:schemeClr val="bg1"/>
                </a:solidFill>
              </a:rPr>
              <a:t>Home </a:t>
            </a:r>
            <a:r>
              <a:rPr lang="en-US" sz="1200" dirty="0" smtClean="0">
                <a:solidFill>
                  <a:schemeClr val="bg1"/>
                </a:solidFill>
              </a:rPr>
              <a:t>: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          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                                                                      If you Check “Receive SMS”, 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                                                                       the below </a:t>
            </a:r>
            <a:r>
              <a:rPr lang="en-US" sz="1400" b="1" dirty="0">
                <a:solidFill>
                  <a:srgbClr val="FFFF00"/>
                </a:solidFill>
              </a:rPr>
              <a:t>message </a:t>
            </a:r>
            <a:r>
              <a:rPr lang="en-US" sz="1400" b="1" dirty="0" smtClean="0">
                <a:solidFill>
                  <a:srgbClr val="FFFF00"/>
                </a:solidFill>
              </a:rPr>
              <a:t>displays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24" t="8619" r="81288" b="8283"/>
          <a:stretch/>
        </p:blipFill>
        <p:spPr>
          <a:xfrm>
            <a:off x="7712364" y="-2"/>
            <a:ext cx="4479636" cy="6847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" y="4006076"/>
            <a:ext cx="2171700" cy="14551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867" r="2551" b="4852"/>
          <a:stretch/>
        </p:blipFill>
        <p:spPr>
          <a:xfrm>
            <a:off x="5116368" y="5190836"/>
            <a:ext cx="2087996" cy="165649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7204364" y="4285675"/>
            <a:ext cx="3722254" cy="23737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05600" y="4165600"/>
            <a:ext cx="1392381" cy="28632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827982" y="4733636"/>
            <a:ext cx="1269999" cy="2309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Up Arrow 35"/>
          <p:cNvSpPr/>
          <p:nvPr/>
        </p:nvSpPr>
        <p:spPr>
          <a:xfrm rot="10800000">
            <a:off x="999328" y="3770335"/>
            <a:ext cx="241161" cy="340990"/>
          </a:xfrm>
          <a:prstGeom prst="up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2894731" cy="1902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50209"/>
            <a:ext cx="1898942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10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Click   Add Military Location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2555" y="-4086"/>
            <a:ext cx="22567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11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04251" y="1764307"/>
            <a:ext cx="3749" cy="5859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24092" t="24376" r="66590" b="31044"/>
          <a:stretch/>
        </p:blipFill>
        <p:spPr>
          <a:xfrm>
            <a:off x="7377833" y="660399"/>
            <a:ext cx="2256700" cy="437803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85526" y="982246"/>
            <a:ext cx="1261634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Click:  ARMY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9259" y="1790766"/>
            <a:ext cx="1757901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Click:  Fort A.P. Hill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83666" y="982246"/>
            <a:ext cx="1928279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Click:  ARMY CONUS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83666" y="1786631"/>
            <a:ext cx="2308334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Click:  No </a:t>
            </a:r>
            <a:r>
              <a:rPr lang="en-US" sz="1600" b="1" dirty="0" err="1" smtClean="0">
                <a:solidFill>
                  <a:schemeClr val="bg1"/>
                </a:solidFill>
              </a:rPr>
              <a:t>Subinstallation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019933" y="1969157"/>
            <a:ext cx="434074" cy="882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968509" y="1979919"/>
            <a:ext cx="915158" cy="705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000081" y="1133872"/>
            <a:ext cx="453926" cy="35980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1"/>
          </p:cNvCxnSpPr>
          <p:nvPr/>
        </p:nvCxnSpPr>
        <p:spPr>
          <a:xfrm flipH="1">
            <a:off x="8821303" y="1151523"/>
            <a:ext cx="1062363" cy="36450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999345" y="2849417"/>
            <a:ext cx="3038799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Type in your Building Number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Select your Building Number, then click ADD at the bottom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038144" y="2674883"/>
            <a:ext cx="1007525" cy="28062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064311" y="4498790"/>
            <a:ext cx="497383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Only complete this section if you know your departure date from Fort A.P. Hill and no longer want to be notified. 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834909" y="4257964"/>
            <a:ext cx="785091" cy="38876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749309" y="5207712"/>
            <a:ext cx="2134357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Lastly Click:  </a:t>
            </a:r>
            <a:r>
              <a:rPr lang="en-US" sz="1600" b="1" dirty="0" smtClean="0">
                <a:solidFill>
                  <a:srgbClr val="FFFF00"/>
                </a:solidFill>
              </a:rPr>
              <a:t>ADD</a:t>
            </a:r>
            <a:endParaRPr lang="en-US" sz="1600" dirty="0" smtClean="0">
              <a:solidFill>
                <a:srgbClr val="FFFF00"/>
              </a:solidFill>
            </a:endParaRPr>
          </a:p>
        </p:txBody>
      </p:sp>
      <p:cxnSp>
        <p:nvCxnSpPr>
          <p:cNvPr id="55" name="Straight Arrow Connector 54"/>
          <p:cNvCxnSpPr>
            <a:stCxn id="53" idx="0"/>
          </p:cNvCxnSpPr>
          <p:nvPr/>
        </p:nvCxnSpPr>
        <p:spPr>
          <a:xfrm flipV="1">
            <a:off x="8816488" y="4804766"/>
            <a:ext cx="4815" cy="40294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91481" y="3388026"/>
            <a:ext cx="877336" cy="20312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4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37" y="1086961"/>
            <a:ext cx="2295817" cy="38473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45320" y="2179644"/>
            <a:ext cx="1801764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12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Click </a:t>
            </a:r>
            <a:r>
              <a:rPr lang="en-US" sz="1200" b="1" dirty="0">
                <a:solidFill>
                  <a:srgbClr val="FFFF00"/>
                </a:solidFill>
              </a:rPr>
              <a:t>Add Address </a:t>
            </a:r>
            <a:r>
              <a:rPr lang="en-US" sz="1200" dirty="0">
                <a:solidFill>
                  <a:srgbClr val="FFFF00"/>
                </a:solidFill>
              </a:rPr>
              <a:t>button </a:t>
            </a:r>
            <a:endParaRPr lang="en-US" sz="1200" dirty="0" smtClean="0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20974" cy="191028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2046202" y="1748725"/>
            <a:ext cx="5490" cy="3231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49124" y="1302480"/>
            <a:ext cx="3102745" cy="295465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13</a:t>
            </a:r>
          </a:p>
          <a:p>
            <a:endParaRPr lang="en-US" sz="1200" dirty="0"/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Complete </a:t>
            </a:r>
            <a:r>
              <a:rPr lang="en-US" sz="1200" dirty="0" smtClean="0">
                <a:solidFill>
                  <a:schemeClr val="bg1"/>
                </a:solidFill>
              </a:rPr>
              <a:t>your work </a:t>
            </a:r>
            <a:r>
              <a:rPr lang="en-US" sz="1200" dirty="0">
                <a:solidFill>
                  <a:schemeClr val="bg1"/>
                </a:solidFill>
              </a:rPr>
              <a:t>address information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(</a:t>
            </a:r>
            <a:r>
              <a:rPr lang="en-US" sz="1200" dirty="0">
                <a:solidFill>
                  <a:srgbClr val="FFFF00"/>
                </a:solidFill>
              </a:rPr>
              <a:t>textboxes with asterisks (*) are mandatory). 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1200" dirty="0">
              <a:solidFill>
                <a:srgbClr val="FFFF00"/>
              </a:solidFill>
            </a:endParaRPr>
          </a:p>
          <a:p>
            <a:pPr algn="ctr"/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1200" dirty="0">
              <a:solidFill>
                <a:srgbClr val="FFFF00"/>
              </a:solidFill>
            </a:endParaRPr>
          </a:p>
          <a:p>
            <a:pPr algn="ctr"/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1200" dirty="0">
              <a:solidFill>
                <a:srgbClr val="FFFF00"/>
              </a:solidFill>
            </a:endParaRPr>
          </a:p>
          <a:p>
            <a:pPr algn="ctr"/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b="1" i="1" dirty="0" smtClean="0">
                <a:solidFill>
                  <a:srgbClr val="FF0000"/>
                </a:solidFill>
              </a:rPr>
              <a:t>THIS IS ONLY FOR RECRUITING STATIONS, </a:t>
            </a:r>
          </a:p>
          <a:p>
            <a:r>
              <a:rPr lang="en-US" sz="1200" b="1" i="1" dirty="0" smtClean="0">
                <a:solidFill>
                  <a:schemeClr val="bg1"/>
                </a:solidFill>
              </a:rPr>
              <a:t>DO NOT CHECK THIS BOX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9006811" y="1837853"/>
            <a:ext cx="1051589" cy="12401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894622" y="4057462"/>
            <a:ext cx="1965693" cy="2565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972197" y="5131139"/>
            <a:ext cx="2134357" cy="3385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Lastly Click:  </a:t>
            </a:r>
            <a:r>
              <a:rPr lang="en-US" sz="1600" b="1" dirty="0" smtClean="0">
                <a:solidFill>
                  <a:srgbClr val="FFFF00"/>
                </a:solidFill>
              </a:rPr>
              <a:t>ADD</a:t>
            </a:r>
            <a:endParaRPr lang="en-US" sz="1600" dirty="0" smtClean="0">
              <a:solidFill>
                <a:srgbClr val="FF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1541778" y="4772764"/>
            <a:ext cx="5490" cy="3231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3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609" y="1478094"/>
            <a:ext cx="2247900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14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Click   </a:t>
            </a:r>
            <a:r>
              <a:rPr lang="en-US" sz="1200" dirty="0" smtClean="0">
                <a:solidFill>
                  <a:srgbClr val="FFFF00"/>
                </a:solidFill>
              </a:rPr>
              <a:t>Add Additional Attributes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2509" cy="1304925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2027152" y="1141135"/>
            <a:ext cx="208049" cy="327579"/>
          </a:xfrm>
          <a:prstGeom prst="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970" t="44444" r="64319" b="11516"/>
          <a:stretch/>
        </p:blipFill>
        <p:spPr>
          <a:xfrm>
            <a:off x="8478979" y="12404"/>
            <a:ext cx="3713021" cy="3785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60" y="5004222"/>
            <a:ext cx="2247900" cy="1352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9710" y="4000056"/>
            <a:ext cx="1542474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15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Click   </a:t>
            </a:r>
            <a:r>
              <a:rPr lang="en-US" sz="1200" dirty="0" smtClean="0">
                <a:solidFill>
                  <a:srgbClr val="FFFF00"/>
                </a:solidFill>
              </a:rPr>
              <a:t>DOWN ARROW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72147" y="4767108"/>
            <a:ext cx="175491" cy="70178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79273" y="12404"/>
            <a:ext cx="4599703" cy="37856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16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Scroll Down until you find: </a:t>
            </a:r>
          </a:p>
          <a:p>
            <a:pPr algn="r"/>
            <a:r>
              <a:rPr lang="en-US" sz="1600" dirty="0" smtClean="0">
                <a:solidFill>
                  <a:srgbClr val="FFFF00"/>
                </a:solidFill>
              </a:rPr>
              <a:t>INSTALLATION STATUS</a:t>
            </a:r>
          </a:p>
          <a:p>
            <a:endParaRPr lang="en-US" sz="1600" dirty="0">
              <a:solidFill>
                <a:srgbClr val="FFFF00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Installation Status Attribute will ONLY be used for those who want to Base Status (opening, closures, Delays) and Destructive Weather ALERTS.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rgbClr val="FFFF00"/>
                </a:solidFill>
              </a:rPr>
              <a:t>IMPORTANT NOTE:  </a:t>
            </a:r>
            <a:r>
              <a:rPr lang="en-US" sz="1600" i="1" dirty="0" smtClean="0">
                <a:solidFill>
                  <a:srgbClr val="FF0000"/>
                </a:solidFill>
              </a:rPr>
              <a:t>Fort A.P. Hill has only ONE (1) Attribute, all the attributes are from the DoD and HQDA, if you select one of these, you will receive their messages and Alerts.  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ONLY SELECT:  INSTALLATION STATUS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807" y="4831053"/>
            <a:ext cx="2228850" cy="13335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391232" y="954032"/>
            <a:ext cx="254004" cy="110567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86582" y="5357331"/>
            <a:ext cx="1066801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17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Click </a:t>
            </a:r>
            <a:r>
              <a:rPr lang="en-US" b="1" dirty="0" smtClean="0">
                <a:solidFill>
                  <a:srgbClr val="FFFF00"/>
                </a:solidFill>
              </a:rPr>
              <a:t>Add</a:t>
            </a:r>
            <a:endParaRPr lang="en-US" b="1" i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853383" y="5792056"/>
            <a:ext cx="1265378" cy="11155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3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6515" t="6734" r="75416" b="3838"/>
          <a:stretch/>
        </p:blipFill>
        <p:spPr>
          <a:xfrm>
            <a:off x="0" y="0"/>
            <a:ext cx="4895274" cy="45165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6514" t="6465" r="72716" b="68368"/>
          <a:stretch/>
        </p:blipFill>
        <p:spPr>
          <a:xfrm>
            <a:off x="5957454" y="235527"/>
            <a:ext cx="5745018" cy="202276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71649" y="4516582"/>
            <a:ext cx="928254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18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Click   </a:t>
            </a:r>
            <a:r>
              <a:rPr lang="en-US" sz="1200" dirty="0" smtClean="0">
                <a:solidFill>
                  <a:srgbClr val="FFFF00"/>
                </a:solidFill>
              </a:rPr>
              <a:t>SAVE</a:t>
            </a:r>
          </a:p>
        </p:txBody>
      </p:sp>
      <p:sp>
        <p:nvSpPr>
          <p:cNvPr id="42" name="Up Arrow 41"/>
          <p:cNvSpPr/>
          <p:nvPr/>
        </p:nvSpPr>
        <p:spPr>
          <a:xfrm>
            <a:off x="731752" y="4249394"/>
            <a:ext cx="208049" cy="327579"/>
          </a:xfrm>
          <a:prstGeom prst="upArrow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82230" y="2433782"/>
            <a:ext cx="2062133" cy="10156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Step 19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You have successfully updated your ALERT! information.</a:t>
            </a:r>
            <a:endParaRPr lang="en-US" sz="1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3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568</Words>
  <Application>Microsoft Office PowerPoint</Application>
  <PresentationFormat>Widescreen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Richard T CIV USA</dc:creator>
  <cp:lastModifiedBy>DoD Admin</cp:lastModifiedBy>
  <cp:revision>49</cp:revision>
  <cp:lastPrinted>2019-05-29T15:07:38Z</cp:lastPrinted>
  <dcterms:created xsi:type="dcterms:W3CDTF">2017-10-02T15:13:34Z</dcterms:created>
  <dcterms:modified xsi:type="dcterms:W3CDTF">2019-05-29T15:27:02Z</dcterms:modified>
</cp:coreProperties>
</file>