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64" r:id="rId4"/>
    <p:sldId id="265" r:id="rId5"/>
    <p:sldId id="269" r:id="rId6"/>
    <p:sldId id="266" r:id="rId7"/>
    <p:sldId id="268" r:id="rId8"/>
    <p:sldId id="267" r:id="rId9"/>
    <p:sldId id="259" r:id="rId10"/>
    <p:sldId id="270" r:id="rId11"/>
    <p:sldId id="260" r:id="rId12"/>
    <p:sldId id="261" r:id="rId13"/>
    <p:sldId id="262" r:id="rId14"/>
    <p:sldId id="256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6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EE78-F0AF-4912-A387-C80FB34A978A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7DD7-5921-4895-B371-A8AB915CF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51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EE78-F0AF-4912-A387-C80FB34A978A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7DD7-5921-4895-B371-A8AB915CF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1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EE78-F0AF-4912-A387-C80FB34A978A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7DD7-5921-4895-B371-A8AB915CF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EE78-F0AF-4912-A387-C80FB34A978A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7DD7-5921-4895-B371-A8AB915CF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13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EE78-F0AF-4912-A387-C80FB34A978A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7DD7-5921-4895-B371-A8AB915CF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26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EE78-F0AF-4912-A387-C80FB34A978A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7DD7-5921-4895-B371-A8AB915CF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0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EE78-F0AF-4912-A387-C80FB34A978A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7DD7-5921-4895-B371-A8AB915CF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6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EE78-F0AF-4912-A387-C80FB34A978A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7DD7-5921-4895-B371-A8AB915CF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12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EE78-F0AF-4912-A387-C80FB34A978A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7DD7-5921-4895-B371-A8AB915CF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37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EE78-F0AF-4912-A387-C80FB34A978A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7DD7-5921-4895-B371-A8AB915CF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7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EE78-F0AF-4912-A387-C80FB34A978A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7DD7-5921-4895-B371-A8AB915CF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2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CEE78-F0AF-4912-A387-C80FB34A978A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87DD7-5921-4895-B371-A8AB915CF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0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s://alert.csd.disa.mil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924" y="251982"/>
            <a:ext cx="10539751" cy="2788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08133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1" y="2544863"/>
            <a:ext cx="121919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Self R</a:t>
            </a:r>
            <a:r>
              <a:rPr lang="en-US" sz="6600" b="1" i="0" u="none" strike="noStrike" baseline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egistration </a:t>
            </a: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I</a:t>
            </a:r>
            <a:r>
              <a:rPr lang="en-US" sz="6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nstructions</a:t>
            </a:r>
            <a:endParaRPr lang="en-US" sz="6600" dirty="0"/>
          </a:p>
        </p:txBody>
      </p:sp>
      <p:sp>
        <p:nvSpPr>
          <p:cNvPr id="8" name="Rectangle 7"/>
          <p:cNvSpPr/>
          <p:nvPr/>
        </p:nvSpPr>
        <p:spPr>
          <a:xfrm>
            <a:off x="1" y="3939263"/>
            <a:ext cx="121919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for</a:t>
            </a:r>
            <a:endParaRPr lang="en-US" sz="6600" dirty="0"/>
          </a:p>
        </p:txBody>
      </p:sp>
      <p:sp>
        <p:nvSpPr>
          <p:cNvPr id="9" name="Rectangle 8"/>
          <p:cNvSpPr/>
          <p:nvPr/>
        </p:nvSpPr>
        <p:spPr>
          <a:xfrm>
            <a:off x="0" y="5333663"/>
            <a:ext cx="1219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Fort George G. Meade Alert!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47306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450" y="996948"/>
            <a:ext cx="561612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STEP 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9:</a:t>
            </a:r>
          </a:p>
          <a:p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800" b="1" dirty="0" smtClean="0"/>
              <a:t>Email Addresses: </a:t>
            </a:r>
          </a:p>
          <a:p>
            <a:endParaRPr lang="en-US" sz="2800" b="1" dirty="0"/>
          </a:p>
          <a:p>
            <a:r>
              <a:rPr lang="en-US" sz="2800" dirty="0" smtClean="0"/>
              <a:t>Enter </a:t>
            </a:r>
            <a:r>
              <a:rPr lang="en-US" sz="2800" dirty="0"/>
              <a:t>email in </a:t>
            </a:r>
            <a:r>
              <a:rPr lang="en-US" sz="2800" b="1" dirty="0"/>
              <a:t>Email Address </a:t>
            </a:r>
            <a:r>
              <a:rPr lang="en-US" sz="2800" dirty="0"/>
              <a:t>textbox and from </a:t>
            </a:r>
            <a:r>
              <a:rPr lang="en-US" sz="2800" b="1" dirty="0"/>
              <a:t>Usage </a:t>
            </a:r>
            <a:r>
              <a:rPr lang="en-US" sz="2800" dirty="0"/>
              <a:t>drop-down, </a:t>
            </a:r>
            <a:endParaRPr lang="en-US" sz="2800" dirty="0" smtClean="0"/>
          </a:p>
          <a:p>
            <a:r>
              <a:rPr lang="en-US" sz="2800" dirty="0" smtClean="0"/>
              <a:t>select </a:t>
            </a:r>
            <a:r>
              <a:rPr lang="en-US" sz="2800" b="1" dirty="0"/>
              <a:t>Work </a:t>
            </a:r>
            <a:r>
              <a:rPr lang="en-US" sz="2800" dirty="0"/>
              <a:t>or </a:t>
            </a:r>
            <a:r>
              <a:rPr lang="en-US" sz="2800" b="1" dirty="0"/>
              <a:t>Home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DO NOT USE SIPR ADDRESSES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2" t="60949" r="39645" b="25587"/>
          <a:stretch/>
        </p:blipFill>
        <p:spPr bwMode="auto">
          <a:xfrm>
            <a:off x="6407150" y="895350"/>
            <a:ext cx="5784850" cy="2844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54676" y="3736159"/>
            <a:ext cx="57158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YOU CAN ADD UP TO 10 EMAIL ADDRESSES</a:t>
            </a:r>
          </a:p>
        </p:txBody>
      </p:sp>
    </p:spTree>
    <p:extLst>
      <p:ext uri="{BB962C8B-B14F-4D97-AF65-F5344CB8AC3E}">
        <p14:creationId xmlns:p14="http://schemas.microsoft.com/office/powerpoint/2010/main" val="71768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3550279" cy="19026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350209"/>
            <a:ext cx="3086100" cy="126188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Step 10</a:t>
            </a: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Click   Add Military Location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7332555" y="-4086"/>
            <a:ext cx="22567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Step 11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04251" y="1764307"/>
            <a:ext cx="3749" cy="585902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24092" t="24376" r="66590" b="31044"/>
          <a:stretch/>
        </p:blipFill>
        <p:spPr>
          <a:xfrm>
            <a:off x="7332555" y="660399"/>
            <a:ext cx="2256700" cy="4378036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189259" y="982246"/>
            <a:ext cx="1757901" cy="4001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Click:  ARMY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50278" y="1764307"/>
            <a:ext cx="3449803" cy="4001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Click:  Fort George G Meade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883666" y="982246"/>
            <a:ext cx="2308334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Click:  ARMY CONUS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883666" y="1786631"/>
            <a:ext cx="2308334" cy="33855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Click:  No </a:t>
            </a:r>
            <a:r>
              <a:rPr lang="en-US" sz="1600" b="1" dirty="0" err="1" smtClean="0">
                <a:solidFill>
                  <a:schemeClr val="bg1"/>
                </a:solidFill>
              </a:rPr>
              <a:t>Subinstallation</a:t>
            </a:r>
            <a:endParaRPr lang="en-US" sz="1600" dirty="0" smtClean="0">
              <a:solidFill>
                <a:schemeClr val="bg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7019933" y="1969157"/>
            <a:ext cx="434074" cy="8826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8968509" y="1979919"/>
            <a:ext cx="915158" cy="70554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000081" y="1133872"/>
            <a:ext cx="453926" cy="359807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1" idx="1"/>
          </p:cNvCxnSpPr>
          <p:nvPr/>
        </p:nvCxnSpPr>
        <p:spPr>
          <a:xfrm flipH="1">
            <a:off x="8821304" y="1166912"/>
            <a:ext cx="1062362" cy="349114"/>
          </a:xfrm>
          <a:prstGeom prst="straightConnector1">
            <a:avLst/>
          </a:prstGeom>
          <a:ln w="63500">
            <a:solidFill>
              <a:schemeClr val="accent4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6679324" y="2718849"/>
            <a:ext cx="1114097" cy="13056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2064311" y="4498790"/>
            <a:ext cx="4973834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Only complete this section if you know your departure date from Fort A.P. Hill and no longer want to be notified.  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6834909" y="4257964"/>
            <a:ext cx="785091" cy="388768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7749309" y="5207712"/>
            <a:ext cx="2134357" cy="33855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Lastly Click:  </a:t>
            </a:r>
            <a:r>
              <a:rPr lang="en-US" sz="1600" b="1" dirty="0" smtClean="0">
                <a:solidFill>
                  <a:srgbClr val="FFFF00"/>
                </a:solidFill>
              </a:rPr>
              <a:t>ADD</a:t>
            </a:r>
            <a:endParaRPr lang="en-US" sz="1600" dirty="0" smtClean="0">
              <a:solidFill>
                <a:srgbClr val="FFFF00"/>
              </a:solidFill>
            </a:endParaRPr>
          </a:p>
        </p:txBody>
      </p:sp>
      <p:cxnSp>
        <p:nvCxnSpPr>
          <p:cNvPr id="55" name="Straight Arrow Connector 54"/>
          <p:cNvCxnSpPr>
            <a:stCxn id="53" idx="0"/>
          </p:cNvCxnSpPr>
          <p:nvPr/>
        </p:nvCxnSpPr>
        <p:spPr>
          <a:xfrm flipV="1">
            <a:off x="8816488" y="4804766"/>
            <a:ext cx="4815" cy="402946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999345" y="2680706"/>
            <a:ext cx="3038799" cy="107721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Type in your Building Number</a:t>
            </a:r>
          </a:p>
          <a:p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 smtClean="0">
                <a:solidFill>
                  <a:srgbClr val="FF0000"/>
                </a:solidFill>
              </a:rPr>
              <a:t>Select your Building Number, then click ADD at the bottom</a:t>
            </a:r>
            <a:endParaRPr lang="en-US" sz="1600" dirty="0" smtClean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6599756" y="3349456"/>
            <a:ext cx="823783" cy="17581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4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37" y="1086961"/>
            <a:ext cx="2295817" cy="384735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-1" y="2179644"/>
            <a:ext cx="4060371" cy="138499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Step 12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Click </a:t>
            </a:r>
            <a:r>
              <a:rPr lang="en-US" sz="2800" b="1" dirty="0">
                <a:solidFill>
                  <a:srgbClr val="FFFF00"/>
                </a:solidFill>
              </a:rPr>
              <a:t>Add Address </a:t>
            </a:r>
            <a:r>
              <a:rPr lang="en-US" sz="2800" dirty="0">
                <a:solidFill>
                  <a:srgbClr val="FFFF00"/>
                </a:solidFill>
              </a:rPr>
              <a:t>button 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720974" cy="1910281"/>
          </a:xfrm>
          <a:prstGeom prst="rect">
            <a:avLst/>
          </a:prstGeom>
        </p:spPr>
      </p:pic>
      <p:cxnSp>
        <p:nvCxnSpPr>
          <p:cNvPr id="25" name="Straight Arrow Connector 24"/>
          <p:cNvCxnSpPr>
            <a:stCxn id="23" idx="0"/>
          </p:cNvCxnSpPr>
          <p:nvPr/>
        </p:nvCxnSpPr>
        <p:spPr>
          <a:xfrm flipV="1">
            <a:off x="2030185" y="1694822"/>
            <a:ext cx="10883" cy="484822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705631" y="1086961"/>
            <a:ext cx="4732269" cy="464742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Step 13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bg1"/>
                </a:solidFill>
              </a:rPr>
              <a:t>Complete </a:t>
            </a:r>
            <a:r>
              <a:rPr lang="en-US" sz="2400" dirty="0" smtClean="0">
                <a:solidFill>
                  <a:schemeClr val="bg1"/>
                </a:solidFill>
              </a:rPr>
              <a:t>your work </a:t>
            </a:r>
            <a:r>
              <a:rPr lang="en-US" sz="2400" dirty="0">
                <a:solidFill>
                  <a:schemeClr val="bg1"/>
                </a:solidFill>
              </a:rPr>
              <a:t>address information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(</a:t>
            </a:r>
            <a:r>
              <a:rPr lang="en-US" sz="2400" dirty="0">
                <a:solidFill>
                  <a:srgbClr val="FFFF00"/>
                </a:solidFill>
              </a:rPr>
              <a:t>textboxes with asterisks (*) are mandatory). </a:t>
            </a:r>
            <a:endParaRPr lang="en-US" sz="2400" dirty="0" smtClean="0">
              <a:solidFill>
                <a:srgbClr val="FFFF00"/>
              </a:solidFill>
            </a:endParaRPr>
          </a:p>
          <a:p>
            <a:pPr algn="ctr"/>
            <a:endParaRPr lang="en-US" sz="2400" dirty="0" smtClean="0">
              <a:solidFill>
                <a:srgbClr val="FFFF00"/>
              </a:solidFill>
            </a:endParaRPr>
          </a:p>
          <a:p>
            <a:pPr algn="ctr"/>
            <a:endParaRPr lang="en-US" sz="2400" dirty="0" smtClean="0">
              <a:solidFill>
                <a:srgbClr val="FFFF00"/>
              </a:solidFill>
            </a:endParaRPr>
          </a:p>
          <a:p>
            <a:pPr algn="ctr"/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THIS IS ONLY FOR RECRUITING STATIONS, </a:t>
            </a: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DO NOT CHECK THIS BOX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8572500" y="1837853"/>
            <a:ext cx="1485900" cy="551561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8521700" y="4057463"/>
            <a:ext cx="1338615" cy="451037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972197" y="5272722"/>
            <a:ext cx="2134357" cy="33855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Lastly Click:  </a:t>
            </a:r>
            <a:r>
              <a:rPr lang="en-US" sz="1600" b="1" dirty="0" smtClean="0">
                <a:solidFill>
                  <a:srgbClr val="FFFF00"/>
                </a:solidFill>
              </a:rPr>
              <a:t>ADD</a:t>
            </a:r>
            <a:endParaRPr lang="en-US" sz="1600" dirty="0" smtClean="0">
              <a:solidFill>
                <a:srgbClr val="FFFF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11547268" y="4772765"/>
            <a:ext cx="3382" cy="499957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83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07795"/>
            <a:ext cx="3530599" cy="120032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Step 14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Click   </a:t>
            </a:r>
            <a:r>
              <a:rPr lang="en-US" sz="2000" dirty="0" smtClean="0">
                <a:solidFill>
                  <a:srgbClr val="FFFF00"/>
                </a:solidFill>
              </a:rPr>
              <a:t>Add Additional Attributes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81350" cy="1727200"/>
          </a:xfrm>
          <a:prstGeom prst="rect">
            <a:avLst/>
          </a:prstGeom>
        </p:spPr>
      </p:pic>
      <p:sp>
        <p:nvSpPr>
          <p:cNvPr id="4" name="Up Arrow 3"/>
          <p:cNvSpPr/>
          <p:nvPr/>
        </p:nvSpPr>
        <p:spPr>
          <a:xfrm>
            <a:off x="2168122" y="1533047"/>
            <a:ext cx="208049" cy="327579"/>
          </a:xfrm>
          <a:prstGeom prst="upArrow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7368" t="44444" r="64319" b="11516"/>
          <a:stretch/>
        </p:blipFill>
        <p:spPr>
          <a:xfrm>
            <a:off x="8648700" y="12404"/>
            <a:ext cx="3543300" cy="37856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84" y="5423322"/>
            <a:ext cx="2849416" cy="13525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4284" y="3813228"/>
            <a:ext cx="2563090" cy="113877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Step 15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Click   </a:t>
            </a:r>
            <a:r>
              <a:rPr lang="en-US" sz="2000" dirty="0" smtClean="0">
                <a:solidFill>
                  <a:srgbClr val="FFFF00"/>
                </a:solidFill>
              </a:rPr>
              <a:t>DOWN ARROW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457450" y="4845050"/>
            <a:ext cx="139700" cy="1104900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879273" y="12404"/>
            <a:ext cx="4599703" cy="523220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Step 16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Scroll Down until you find: </a:t>
            </a:r>
          </a:p>
          <a:p>
            <a:pPr algn="r"/>
            <a:r>
              <a:rPr lang="en-US" dirty="0" smtClean="0">
                <a:solidFill>
                  <a:srgbClr val="FFFF00"/>
                </a:solidFill>
              </a:rPr>
              <a:t>INSTALLATION STATUS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Installation Status Attribute will ONLY be used for those who want to Base Status (opening, closures, Delays) and Destructive Weather ALERTS.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IMPORTANT NOTE:  </a:t>
            </a:r>
            <a:r>
              <a:rPr lang="en-US" i="1" dirty="0" smtClean="0">
                <a:solidFill>
                  <a:srgbClr val="FF0000"/>
                </a:solidFill>
              </a:rPr>
              <a:t>Fort George G Meade has only ONE (1) Attribute, all the attributes are from the DoD and HQDA, if you select one of these, you will receive their messages and Alerts.  </a:t>
            </a:r>
          </a:p>
          <a:p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b="1" i="1" dirty="0" smtClean="0">
                <a:solidFill>
                  <a:schemeClr val="bg1"/>
                </a:solidFill>
              </a:rPr>
              <a:t>ONLY SELECT:   INSTALLATION STATUS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8657" y="5336912"/>
            <a:ext cx="2228850" cy="13335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8172450" y="1314450"/>
            <a:ext cx="472786" cy="745259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321551" y="5879718"/>
            <a:ext cx="1603082" cy="95410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Step 17</a:t>
            </a:r>
          </a:p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Click </a:t>
            </a:r>
            <a:r>
              <a:rPr lang="en-US" sz="2800" b="1" dirty="0" smtClean="0">
                <a:solidFill>
                  <a:srgbClr val="FFFF00"/>
                </a:solidFill>
              </a:rPr>
              <a:t>Add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8981783" y="6432972"/>
            <a:ext cx="1279817" cy="0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83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/>
          <a:srcRect l="6515" t="6734" r="75416" b="3838"/>
          <a:stretch/>
        </p:blipFill>
        <p:spPr>
          <a:xfrm>
            <a:off x="0" y="0"/>
            <a:ext cx="4895274" cy="451658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/>
          <a:srcRect l="6514" t="6465" r="72716" b="68368"/>
          <a:stretch/>
        </p:blipFill>
        <p:spPr>
          <a:xfrm>
            <a:off x="5957454" y="235527"/>
            <a:ext cx="5745018" cy="2022764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0" y="4516582"/>
            <a:ext cx="4895273" cy="138499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Step 18</a:t>
            </a: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Click   </a:t>
            </a:r>
            <a:r>
              <a:rPr lang="en-US" sz="2800" dirty="0" smtClean="0">
                <a:solidFill>
                  <a:srgbClr val="FFFF00"/>
                </a:solidFill>
              </a:rPr>
              <a:t>SAVE</a:t>
            </a:r>
          </a:p>
        </p:txBody>
      </p:sp>
      <p:sp>
        <p:nvSpPr>
          <p:cNvPr id="42" name="Up Arrow 41"/>
          <p:cNvSpPr/>
          <p:nvPr/>
        </p:nvSpPr>
        <p:spPr>
          <a:xfrm>
            <a:off x="731752" y="4249394"/>
            <a:ext cx="208049" cy="327579"/>
          </a:xfrm>
          <a:prstGeom prst="upArrow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957454" y="2433782"/>
            <a:ext cx="5745018" cy="14465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Step 19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You have successfully created/updated your ALERT! information.</a:t>
            </a:r>
            <a:endParaRPr lang="en-US" sz="20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53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ALERT! HOME PAGE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Alert! home page URL (link) below is the access point where personnel who do not have the Alert! Icon            </a:t>
            </a:r>
            <a:r>
              <a:rPr lang="en-US" alt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their task bar on their desktop/workstation (See </a:t>
            </a:r>
            <a:r>
              <a:rPr lang="en-US" alt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</a:t>
            </a:r>
            <a:r>
              <a:rPr lang="en-US" alt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 STEP 2 ) can self-register </a:t>
            </a:r>
            <a:r>
              <a:rPr lang="en-US" alt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the Fort </a:t>
            </a:r>
            <a:r>
              <a:rPr lang="en-US" alt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George G Meade </a:t>
            </a:r>
            <a:r>
              <a:rPr lang="en-US" alt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Alert! </a:t>
            </a:r>
            <a:r>
              <a:rPr lang="en-US" alt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Notification </a:t>
            </a:r>
            <a:r>
              <a:rPr lang="en-US" alt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</a:t>
            </a:r>
            <a:r>
              <a:rPr lang="en-US" alt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TEP </a:t>
            </a:r>
            <a:r>
              <a:rPr lang="en-US" altLang="en-US" sz="2800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1: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Cut and paste the Fort George G Meade Alert! home page URL </a:t>
            </a:r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your browser--   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https://alert.csd.disa.mil</a:t>
            </a:r>
            <a:endParaRPr lang="en-US" altLang="en-US" sz="28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z="4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35" t="8067" r="4474" b="20947"/>
          <a:stretch>
            <a:fillRect/>
          </a:stretch>
        </p:blipFill>
        <p:spPr bwMode="auto">
          <a:xfrm>
            <a:off x="3827283" y="2064763"/>
            <a:ext cx="44767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3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3306"/>
            <a:ext cx="12192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STEP 2: 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USG Warning and Consent Banner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displays (Figure 1),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click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 Agree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; Alert! home page will then display </a:t>
            </a:r>
            <a:endParaRPr lang="en-US" sz="28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sz="28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sz="28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sz="28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sz="28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sz="28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1600" b="1" dirty="0"/>
              <a:t>Figure 1 USG Warning and Consent </a:t>
            </a:r>
            <a:r>
              <a:rPr lang="en-US" sz="1600" b="1" dirty="0" smtClean="0"/>
              <a:t>Banner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US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614" y="1366887"/>
            <a:ext cx="3506771" cy="43551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938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276" y="575035"/>
            <a:ext cx="8276734" cy="527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6096001" y="523461"/>
            <a:ext cx="3491947" cy="168948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-72887"/>
            <a:ext cx="12192000" cy="643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Step 3: 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 Alert! home page (Figure 2 below), 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click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 DoD Seal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2 Alert! Home Page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96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6262" y="0"/>
            <a:ext cx="122582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Step 4: 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Windows Security appears (Figure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3),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Select your Certificate and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Click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OK.</a:t>
            </a:r>
            <a:endParaRPr lang="en-US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0" b="5389"/>
          <a:stretch/>
        </p:blipFill>
        <p:spPr bwMode="auto">
          <a:xfrm>
            <a:off x="2961860" y="1372483"/>
            <a:ext cx="6082747" cy="27555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61860" y="4128052"/>
            <a:ext cx="6082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3 Select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Certificate, Click 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91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STEP 5: 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Alert!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Log On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page displays (Figure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4),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Click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CAC Login and enter your pin#</a:t>
            </a:r>
            <a:endParaRPr lang="en-US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8" b="4500"/>
          <a:stretch/>
        </p:blipFill>
        <p:spPr bwMode="auto">
          <a:xfrm>
            <a:off x="2968486" y="1680334"/>
            <a:ext cx="6460436" cy="281215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968486" y="4367713"/>
            <a:ext cx="646043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Alert! Log On Page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383964"/>
            <a:ext cx="12192000" cy="962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NOTE</a:t>
            </a:r>
          </a:p>
          <a:p>
            <a:pPr algn="ctr">
              <a:lnSpc>
                <a:spcPct val="107000"/>
              </a:lnSpc>
            </a:pPr>
            <a:r>
              <a:rPr lang="en-US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receive error message (403 Forbidden</a:t>
            </a:r>
            <a:r>
              <a:rPr lang="en-US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close </a:t>
            </a:r>
            <a:r>
              <a:rPr lang="en-US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restart browser to clear.  </a:t>
            </a:r>
            <a:endParaRPr lang="en-US" b="1" i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</a:t>
            </a:r>
            <a:r>
              <a:rPr lang="en-US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 </a:t>
            </a:r>
            <a:r>
              <a:rPr lang="en-US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persist</a:t>
            </a:r>
            <a:r>
              <a:rPr lang="en-US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 your </a:t>
            </a:r>
            <a:r>
              <a:rPr lang="en-US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 administrator.</a:t>
            </a:r>
            <a:endParaRPr lang="en-US" sz="1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95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STEP 6: 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Clients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page displays (Figure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5), See Step 7 for details </a:t>
            </a:r>
            <a:endParaRPr lang="en-US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" r="2066" b="2612"/>
          <a:stretch/>
        </p:blipFill>
        <p:spPr bwMode="auto">
          <a:xfrm>
            <a:off x="3385930" y="631907"/>
            <a:ext cx="6003236" cy="54972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1" y="6469304"/>
            <a:ext cx="1219199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Client Page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27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2"/>
            <a:ext cx="7712364" cy="3929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STEP 7: 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Complete the following steps to create a client.</a:t>
            </a: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1985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STEP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7A. 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Personal Information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 </a:t>
            </a:r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1985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MUST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Enter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First Name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and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Last Name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(required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 </a:t>
            </a:r>
          </a:p>
          <a:p>
            <a:pPr>
              <a:spcAft>
                <a:spcPts val="1985"/>
              </a:spcAft>
            </a:pPr>
            <a:r>
              <a:rPr lang="en-US" sz="2400" i="1" u="sng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Optional</a:t>
            </a:r>
            <a:r>
              <a:rPr lang="en-US" sz="24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to enter:  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Middle Name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Rank 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and </a:t>
            </a: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CAC EDIPI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endParaRPr lang="en-US" sz="2400" i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972432" y="2012108"/>
            <a:ext cx="1504327" cy="0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" r="2066" b="2612"/>
          <a:stretch/>
        </p:blipFill>
        <p:spPr bwMode="auto">
          <a:xfrm>
            <a:off x="7707743" y="0"/>
            <a:ext cx="4499292" cy="67879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856659" y="1473499"/>
            <a:ext cx="4090412" cy="156966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024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480"/>
            <a:ext cx="7712364" cy="39395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8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Contact Methods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dirty="0"/>
              <a:t> </a:t>
            </a:r>
            <a:endParaRPr lang="en-US" dirty="0" smtClean="0"/>
          </a:p>
          <a:p>
            <a:r>
              <a:rPr lang="en-US" b="1" dirty="0" smtClean="0"/>
              <a:t>Phone Numbers:</a:t>
            </a:r>
            <a:endParaRPr lang="en-US" dirty="0" smtClean="0"/>
          </a:p>
          <a:p>
            <a:r>
              <a:rPr lang="en-US" b="1" dirty="0"/>
              <a:t>8</a:t>
            </a:r>
            <a:r>
              <a:rPr lang="en-US" b="1" dirty="0" smtClean="0"/>
              <a:t>B1</a:t>
            </a:r>
            <a:r>
              <a:rPr lang="en-US" b="1" dirty="0"/>
              <a:t>:  </a:t>
            </a:r>
            <a:r>
              <a:rPr lang="en-US" dirty="0"/>
              <a:t>In </a:t>
            </a:r>
            <a:r>
              <a:rPr lang="en-US" dirty="0" smtClean="0"/>
              <a:t>textbox(s), </a:t>
            </a:r>
            <a:r>
              <a:rPr lang="en-US" dirty="0"/>
              <a:t>enter 10-digit phone number. (example:  123-45-6789)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(DO NOT ENTER DSN NUMBERS)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/>
              <a:t>8</a:t>
            </a:r>
            <a:r>
              <a:rPr lang="en-US" b="1" dirty="0" smtClean="0"/>
              <a:t>B2</a:t>
            </a:r>
            <a:r>
              <a:rPr lang="en-US" b="1" dirty="0"/>
              <a:t>:   </a:t>
            </a:r>
            <a:r>
              <a:rPr lang="en-US" dirty="0"/>
              <a:t>From </a:t>
            </a:r>
            <a:r>
              <a:rPr lang="en-US" b="1" dirty="0"/>
              <a:t>Usage </a:t>
            </a:r>
            <a:r>
              <a:rPr lang="en-US" dirty="0"/>
              <a:t>drop-down, select </a:t>
            </a:r>
            <a:r>
              <a:rPr lang="en-US" b="1" dirty="0"/>
              <a:t>Work </a:t>
            </a:r>
            <a:r>
              <a:rPr lang="en-US" dirty="0"/>
              <a:t>or </a:t>
            </a:r>
            <a:r>
              <a:rPr lang="en-US" b="1" dirty="0"/>
              <a:t>Home</a:t>
            </a:r>
            <a:r>
              <a:rPr lang="en-US" dirty="0"/>
              <a:t>. </a:t>
            </a:r>
          </a:p>
          <a:p>
            <a:endParaRPr lang="en-US" dirty="0" smtClean="0"/>
          </a:p>
          <a:p>
            <a:endParaRPr lang="en-US" sz="800" dirty="0" smtClean="0"/>
          </a:p>
          <a:p>
            <a:r>
              <a:rPr lang="en-US" b="1" dirty="0"/>
              <a:t>8</a:t>
            </a:r>
            <a:r>
              <a:rPr lang="en-US" b="1" dirty="0" smtClean="0"/>
              <a:t>B3</a:t>
            </a:r>
            <a:r>
              <a:rPr lang="en-US" b="1" dirty="0"/>
              <a:t>:  </a:t>
            </a:r>
            <a:r>
              <a:rPr lang="en-US" dirty="0"/>
              <a:t>From </a:t>
            </a:r>
            <a:r>
              <a:rPr lang="en-US" b="1" dirty="0"/>
              <a:t>Type </a:t>
            </a:r>
            <a:r>
              <a:rPr lang="en-US" dirty="0"/>
              <a:t>drop-down, select </a:t>
            </a:r>
            <a:r>
              <a:rPr lang="en-US" b="1" dirty="0"/>
              <a:t>Cell</a:t>
            </a:r>
            <a:r>
              <a:rPr lang="en-US" dirty="0"/>
              <a:t>, </a:t>
            </a:r>
            <a:r>
              <a:rPr lang="en-US" b="1" dirty="0"/>
              <a:t>Landline</a:t>
            </a:r>
            <a:r>
              <a:rPr lang="en-US" dirty="0"/>
              <a:t>, or </a:t>
            </a:r>
            <a:r>
              <a:rPr lang="en-US" b="1" dirty="0"/>
              <a:t>Text-only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Disregard </a:t>
            </a:r>
            <a:r>
              <a:rPr lang="en-US" b="1" dirty="0">
                <a:solidFill>
                  <a:srgbClr val="FF0000"/>
                </a:solidFill>
              </a:rPr>
              <a:t>Shared Landline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                                                                   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/>
              <a:t>8</a:t>
            </a:r>
            <a:r>
              <a:rPr lang="en-US" b="1" dirty="0" smtClean="0"/>
              <a:t>B4</a:t>
            </a:r>
            <a:r>
              <a:rPr lang="en-US" b="1" dirty="0"/>
              <a:t>:  </a:t>
            </a:r>
            <a:r>
              <a:rPr lang="en-US" dirty="0"/>
              <a:t>Receive SMS is selectable when Cell is selected. If you Check “Receive SMS”, the below message </a:t>
            </a:r>
            <a:r>
              <a:rPr lang="en-US" dirty="0" smtClean="0"/>
              <a:t>displays, </a:t>
            </a:r>
            <a:r>
              <a:rPr lang="en-US" b="1" dirty="0" smtClean="0">
                <a:solidFill>
                  <a:srgbClr val="FF0000"/>
                </a:solidFill>
              </a:rPr>
              <a:t>Click</a:t>
            </a:r>
            <a:r>
              <a:rPr lang="en-US" dirty="0" smtClean="0"/>
              <a:t> </a:t>
            </a:r>
            <a:r>
              <a:rPr lang="en-US" b="1" u="sng" dirty="0" smtClean="0"/>
              <a:t>Opt-in</a:t>
            </a:r>
            <a:r>
              <a:rPr lang="en-US" dirty="0" smtClean="0"/>
              <a:t> to receive Text Messages</a:t>
            </a:r>
            <a:r>
              <a:rPr lang="en-US" sz="2000" dirty="0" smtClean="0"/>
              <a:t>  </a:t>
            </a:r>
            <a:r>
              <a:rPr lang="en-US" sz="1200" dirty="0" smtClean="0"/>
              <a:t>                                                                                     </a:t>
            </a:r>
            <a:endParaRPr lang="en-US" sz="1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24" t="42449" r="81288" b="35071"/>
          <a:stretch/>
        </p:blipFill>
        <p:spPr>
          <a:xfrm>
            <a:off x="7712364" y="0"/>
            <a:ext cx="4479636" cy="43624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5867" r="2551" b="4852"/>
          <a:stretch/>
        </p:blipFill>
        <p:spPr>
          <a:xfrm>
            <a:off x="1621249" y="3937000"/>
            <a:ext cx="3712751" cy="2921000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 flipV="1">
            <a:off x="6000750" y="2266374"/>
            <a:ext cx="4133850" cy="337126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7118350" y="3143250"/>
            <a:ext cx="3721100" cy="30109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957004" y="1104287"/>
            <a:ext cx="1091621" cy="208925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099050" y="1758626"/>
            <a:ext cx="4363028" cy="190787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8326581" y="4305337"/>
            <a:ext cx="4619" cy="500885"/>
          </a:xfrm>
          <a:prstGeom prst="straightConnector1">
            <a:avLst/>
          </a:prstGeom>
          <a:ln w="63500">
            <a:solidFill>
              <a:srgbClr val="7030A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692900" y="4806222"/>
            <a:ext cx="60977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You Can add up to 10 Phone Numbers</a:t>
            </a:r>
            <a:endParaRPr lang="en-US" sz="2400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3378200" y="4023020"/>
            <a:ext cx="660400" cy="2580980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552</Words>
  <Application>Microsoft Office PowerPoint</Application>
  <PresentationFormat>Widescreen</PresentationFormat>
  <Paragraphs>134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White, Richard T CIV USA</dc:creator>
  <cp:lastModifiedBy>DoD Admin</cp:lastModifiedBy>
  <cp:revision>64</cp:revision>
  <cp:lastPrinted>2019-05-29T15:40:58Z</cp:lastPrinted>
  <dcterms:created xsi:type="dcterms:W3CDTF">2017-10-02T15:13:34Z</dcterms:created>
  <dcterms:modified xsi:type="dcterms:W3CDTF">2019-05-29T17:37:46Z</dcterms:modified>
</cp:coreProperties>
</file>