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48" r:id="rId5"/>
  </p:sldMasterIdLst>
  <p:notesMasterIdLst>
    <p:notesMasterId r:id="rId19"/>
  </p:notesMasterIdLst>
  <p:handoutMasterIdLst>
    <p:handoutMasterId r:id="rId20"/>
  </p:handoutMasterIdLst>
  <p:sldIdLst>
    <p:sldId id="1549" r:id="rId6"/>
    <p:sldId id="1840" r:id="rId7"/>
    <p:sldId id="1964" r:id="rId8"/>
    <p:sldId id="1962" r:id="rId9"/>
    <p:sldId id="1963" r:id="rId10"/>
    <p:sldId id="1967" r:id="rId11"/>
    <p:sldId id="1961" r:id="rId12"/>
    <p:sldId id="1968" r:id="rId13"/>
    <p:sldId id="1969" r:id="rId14"/>
    <p:sldId id="1959" r:id="rId15"/>
    <p:sldId id="1960" r:id="rId16"/>
    <p:sldId id="1789" r:id="rId17"/>
    <p:sldId id="1790" r:id="rId18"/>
  </p:sldIdLst>
  <p:sldSz cx="9144000" cy="6858000" type="screen4x3"/>
  <p:notesSz cx="6946900" cy="9220200"/>
  <p:custDataLst>
    <p:tags r:id="rId21"/>
  </p:custDataLst>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p15:guide id="1" orient="horz" pos="2132">
          <p15:clr>
            <a:srgbClr val="A4A3A4"/>
          </p15:clr>
        </p15:guide>
        <p15:guide id="2" pos="2607">
          <p15:clr>
            <a:srgbClr val="A4A3A4"/>
          </p15:clr>
        </p15:guide>
      </p15:sldGuideLst>
    </p:ext>
    <p:ext uri="{2D200454-40CA-4A62-9FC3-DE9A4176ACB9}">
      <p15:notesGuideLst xmlns:p15="http://schemas.microsoft.com/office/powerpoint/2012/main">
        <p15:guide id="1" orient="horz" pos="2903" userDrawn="1">
          <p15:clr>
            <a:srgbClr val="A4A3A4"/>
          </p15:clr>
        </p15:guide>
        <p15:guide id="2" pos="218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F6C36"/>
    <a:srgbClr val="B00000"/>
    <a:srgbClr val="960000"/>
    <a:srgbClr val="8A0000"/>
    <a:srgbClr val="FFDD4F"/>
    <a:srgbClr val="FFD627"/>
    <a:srgbClr val="FFDA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0" autoAdjust="0"/>
    <p:restoredTop sz="53086" autoAdjust="0"/>
  </p:normalViewPr>
  <p:slideViewPr>
    <p:cSldViewPr snapToGrid="0">
      <p:cViewPr varScale="1">
        <p:scale>
          <a:sx n="59" d="100"/>
          <a:sy n="59" d="100"/>
        </p:scale>
        <p:origin x="2016" y="78"/>
      </p:cViewPr>
      <p:guideLst>
        <p:guide orient="horz" pos="2132"/>
        <p:guide pos="2607"/>
      </p:guideLst>
    </p:cSldViewPr>
  </p:slideViewPr>
  <p:outlineViewPr>
    <p:cViewPr>
      <p:scale>
        <a:sx n="33" d="100"/>
        <a:sy n="33" d="100"/>
      </p:scale>
      <p:origin x="0" y="18474"/>
    </p:cViewPr>
  </p:outlineViewPr>
  <p:notesTextViewPr>
    <p:cViewPr>
      <p:scale>
        <a:sx n="100" d="100"/>
        <a:sy n="100" d="100"/>
      </p:scale>
      <p:origin x="0" y="0"/>
    </p:cViewPr>
  </p:notesTextViewPr>
  <p:sorterViewPr>
    <p:cViewPr>
      <p:scale>
        <a:sx n="100" d="100"/>
        <a:sy n="100" d="100"/>
      </p:scale>
      <p:origin x="0" y="-9876"/>
    </p:cViewPr>
  </p:sorterViewPr>
  <p:notesViewPr>
    <p:cSldViewPr snapToGrid="0">
      <p:cViewPr varScale="1">
        <p:scale>
          <a:sx n="88" d="100"/>
          <a:sy n="88" d="100"/>
        </p:scale>
        <p:origin x="1878" y="90"/>
      </p:cViewPr>
      <p:guideLst>
        <p:guide orient="horz" pos="2903"/>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934970" y="8757300"/>
            <a:ext cx="3010323" cy="461326"/>
          </a:xfrm>
          <a:prstGeom prst="rect">
            <a:avLst/>
          </a:prstGeom>
        </p:spPr>
        <p:txBody>
          <a:bodyPr vert="horz" wrap="square" lIns="91317" tIns="45658" rIns="91317" bIns="45658" numCol="1" anchor="b" anchorCtr="0" compatLnSpc="1">
            <a:prstTxWarp prst="textNoShape">
              <a:avLst/>
            </a:prstTxWarp>
          </a:bodyPr>
          <a:lstStyle>
            <a:lvl1pPr algn="r">
              <a:defRPr>
                <a:cs typeface="+mn-cs"/>
              </a:defRPr>
            </a:lvl1pPr>
          </a:lstStyle>
          <a:p>
            <a:pPr>
              <a:defRPr/>
            </a:pPr>
            <a:fld id="{1E5A6BA2-CCDE-494E-AB39-56889B5985CA}" type="slidenum">
              <a:rPr lang="en-US"/>
              <a:pPr>
                <a:defRPr/>
              </a:pPr>
              <a:t>‹#›</a:t>
            </a:fld>
            <a:endParaRPr lang="en-US" dirty="0"/>
          </a:p>
        </p:txBody>
      </p:sp>
    </p:spTree>
    <p:extLst>
      <p:ext uri="{BB962C8B-B14F-4D97-AF65-F5344CB8AC3E}">
        <p14:creationId xmlns:p14="http://schemas.microsoft.com/office/powerpoint/2010/main" val="185916531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body" sz="quarter" idx="3"/>
          </p:nvPr>
        </p:nvSpPr>
        <p:spPr bwMode="auto">
          <a:xfrm>
            <a:off x="1080629" y="2928548"/>
            <a:ext cx="5403145" cy="5602028"/>
          </a:xfrm>
          <a:prstGeom prst="rect">
            <a:avLst/>
          </a:prstGeom>
          <a:noFill/>
          <a:ln w="9525">
            <a:solidFill>
              <a:schemeClr val="tx1"/>
            </a:solidFill>
            <a:miter lim="800000"/>
            <a:headEnd/>
            <a:tailEnd/>
          </a:ln>
        </p:spPr>
        <p:txBody>
          <a:bodyPr vert="horz" wrap="square" lIns="93274" tIns="46637" rIns="93274" bIns="46637" numCol="1" anchor="t" anchorCtr="0" compatLnSpc="1">
            <a:prstTxWarp prst="textNoShape">
              <a:avLst/>
            </a:prstTxWarp>
          </a:bodyPr>
          <a:lstStyle/>
          <a:p>
            <a:pPr lvl="0"/>
            <a:r>
              <a:rPr lang="en-GB" noProof="0" smtClean="0"/>
              <a:t>Notes:</a:t>
            </a:r>
          </a:p>
          <a:p>
            <a:pPr lvl="1"/>
            <a:r>
              <a:rPr lang="en-GB" noProof="0" smtClean="0"/>
              <a:t>Second level</a:t>
            </a:r>
          </a:p>
          <a:p>
            <a:pPr lvl="2"/>
            <a:r>
              <a:rPr lang="en-GB" noProof="0" smtClean="0"/>
              <a:t>Third level</a:t>
            </a:r>
          </a:p>
          <a:p>
            <a:pPr lvl="3"/>
            <a:r>
              <a:rPr lang="en-GB" noProof="0" smtClean="0"/>
              <a:t>Fourth level</a:t>
            </a:r>
          </a:p>
        </p:txBody>
      </p:sp>
      <p:sp>
        <p:nvSpPr>
          <p:cNvPr id="34819" name="Line 36"/>
          <p:cNvSpPr>
            <a:spLocks noChangeShapeType="1"/>
          </p:cNvSpPr>
          <p:nvPr/>
        </p:nvSpPr>
        <p:spPr bwMode="auto">
          <a:xfrm>
            <a:off x="850674" y="2701821"/>
            <a:ext cx="5092784" cy="0"/>
          </a:xfrm>
          <a:prstGeom prst="line">
            <a:avLst/>
          </a:prstGeom>
          <a:noFill/>
          <a:ln w="38100" cmpd="dbl">
            <a:solidFill>
              <a:schemeClr val="tx1"/>
            </a:solidFill>
            <a:round/>
            <a:headEnd/>
            <a:tailEnd/>
          </a:ln>
        </p:spPr>
        <p:txBody>
          <a:bodyPr wrap="none" lIns="98367" tIns="49185" rIns="98367" bIns="49185" anchor="ctr"/>
          <a:lstStyle/>
          <a:p>
            <a:pPr>
              <a:defRPr/>
            </a:pPr>
            <a:endParaRPr lang="en-US" dirty="0">
              <a:cs typeface="+mn-cs"/>
            </a:endParaRPr>
          </a:p>
        </p:txBody>
      </p:sp>
      <p:pic>
        <p:nvPicPr>
          <p:cNvPr id="91140" name="Picture 12"/>
          <p:cNvPicPr>
            <a:picLocks noChangeAspect="1" noChangeArrowheads="1"/>
          </p:cNvPicPr>
          <p:nvPr/>
        </p:nvPicPr>
        <p:blipFill>
          <a:blip r:embed="rId2"/>
          <a:srcRect l="60260" t="4167" b="73123"/>
          <a:stretch>
            <a:fillRect/>
          </a:stretch>
        </p:blipFill>
        <p:spPr bwMode="auto">
          <a:xfrm>
            <a:off x="2855948" y="8604576"/>
            <a:ext cx="1235005" cy="522730"/>
          </a:xfrm>
          <a:prstGeom prst="rect">
            <a:avLst/>
          </a:prstGeom>
          <a:noFill/>
          <a:ln w="9525">
            <a:noFill/>
            <a:miter lim="800000"/>
            <a:headEnd/>
            <a:tailEnd/>
          </a:ln>
        </p:spPr>
      </p:pic>
      <p:cxnSp>
        <p:nvCxnSpPr>
          <p:cNvPr id="21" name="Straight Connector 20"/>
          <p:cNvCxnSpPr/>
          <p:nvPr/>
        </p:nvCxnSpPr>
        <p:spPr>
          <a:xfrm>
            <a:off x="390764" y="450304"/>
            <a:ext cx="61669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518" name="Rectangle 45"/>
          <p:cNvSpPr txBox="1">
            <a:spLocks noChangeArrowheads="1"/>
          </p:cNvSpPr>
          <p:nvPr/>
        </p:nvSpPr>
        <p:spPr bwMode="auto">
          <a:xfrm>
            <a:off x="5943459" y="8850196"/>
            <a:ext cx="617502" cy="218853"/>
          </a:xfrm>
          <a:prstGeom prst="rect">
            <a:avLst/>
          </a:prstGeom>
          <a:noFill/>
          <a:ln>
            <a:noFill/>
          </a:ln>
          <a:extLst/>
        </p:spPr>
        <p:txBody>
          <a:bodyPr lIns="19308" tIns="0" rIns="19308" bIns="0" anchor="b"/>
          <a:lstStyle/>
          <a:p>
            <a:pPr algn="ctr" defTabSz="892690" eaLnBrk="0" hangingPunct="0">
              <a:defRPr/>
            </a:pPr>
            <a:r>
              <a:rPr lang="en-US" sz="900" dirty="0">
                <a:cs typeface="+mn-cs"/>
              </a:rPr>
              <a:t>Page </a:t>
            </a:r>
            <a:fld id="{8E9F9392-43EA-4079-A56A-4FDA7CC1848A}" type="slidenum">
              <a:rPr lang="en-US" sz="900">
                <a:cs typeface="+mn-cs"/>
              </a:rPr>
              <a:pPr algn="ctr" defTabSz="892690" eaLnBrk="0" hangingPunct="0">
                <a:defRPr/>
              </a:pPr>
              <a:t>‹#›</a:t>
            </a:fld>
            <a:endParaRPr lang="en-US" sz="900" dirty="0">
              <a:cs typeface="+mn-cs"/>
            </a:endParaRPr>
          </a:p>
        </p:txBody>
      </p:sp>
      <p:sp>
        <p:nvSpPr>
          <p:cNvPr id="64519" name="Rectangle 5"/>
          <p:cNvSpPr txBox="1">
            <a:spLocks noChangeArrowheads="1"/>
          </p:cNvSpPr>
          <p:nvPr/>
        </p:nvSpPr>
        <p:spPr bwMode="auto">
          <a:xfrm>
            <a:off x="540316" y="2928548"/>
            <a:ext cx="540314" cy="5602028"/>
          </a:xfrm>
          <a:prstGeom prst="rect">
            <a:avLst/>
          </a:prstGeom>
          <a:noFill/>
          <a:ln w="9525">
            <a:solidFill>
              <a:schemeClr val="tx1"/>
            </a:solidFill>
            <a:miter lim="800000"/>
            <a:headEnd/>
            <a:tailEnd/>
          </a:ln>
          <a:extLst/>
        </p:spPr>
        <p:txBody>
          <a:bodyPr lIns="93274" tIns="46637" rIns="93274" bIns="46637"/>
          <a:lstStyle>
            <a:lvl1pPr marL="114300" indent="-114300" defTabSz="927100" eaLnBrk="0" hangingPunct="0">
              <a:defRPr sz="1200">
                <a:solidFill>
                  <a:schemeClr val="tx1"/>
                </a:solidFill>
                <a:latin typeface="Arial" pitchFamily="34" charset="0"/>
                <a:cs typeface="Arial" pitchFamily="34" charset="0"/>
              </a:defRPr>
            </a:lvl1pPr>
            <a:lvl2pPr marL="742950" indent="-285750" defTabSz="927100" eaLnBrk="0" hangingPunct="0">
              <a:defRPr sz="1200">
                <a:solidFill>
                  <a:schemeClr val="tx1"/>
                </a:solidFill>
                <a:latin typeface="Arial" pitchFamily="34" charset="0"/>
                <a:cs typeface="Arial" pitchFamily="34" charset="0"/>
              </a:defRPr>
            </a:lvl2pPr>
            <a:lvl3pPr marL="1143000" indent="-228600" defTabSz="927100" eaLnBrk="0" hangingPunct="0">
              <a:defRPr sz="1200">
                <a:solidFill>
                  <a:schemeClr val="tx1"/>
                </a:solidFill>
                <a:latin typeface="Arial" pitchFamily="34" charset="0"/>
                <a:cs typeface="Arial" pitchFamily="34" charset="0"/>
              </a:defRPr>
            </a:lvl3pPr>
            <a:lvl4pPr marL="1600200" indent="-228600" defTabSz="927100" eaLnBrk="0" hangingPunct="0">
              <a:defRPr sz="1200">
                <a:solidFill>
                  <a:schemeClr val="tx1"/>
                </a:solidFill>
                <a:latin typeface="Arial" pitchFamily="34" charset="0"/>
                <a:cs typeface="Arial" pitchFamily="34" charset="0"/>
              </a:defRPr>
            </a:lvl4pPr>
            <a:lvl5pPr marL="2057400" indent="-228600" defTabSz="927100" eaLnBrk="0" hangingPunct="0">
              <a:defRPr sz="1200">
                <a:solidFill>
                  <a:schemeClr val="tx1"/>
                </a:solidFill>
                <a:latin typeface="Arial" pitchFamily="34" charset="0"/>
                <a:cs typeface="Arial" pitchFamily="34" charset="0"/>
              </a:defRPr>
            </a:lvl5pPr>
            <a:lvl6pPr marL="2514600" indent="-228600" defTabSz="9271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9271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9271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927100" eaLnBrk="0" fontAlgn="base" hangingPunct="0">
              <a:spcBef>
                <a:spcPct val="0"/>
              </a:spcBef>
              <a:spcAft>
                <a:spcPct val="0"/>
              </a:spcAft>
              <a:defRPr sz="1200">
                <a:solidFill>
                  <a:schemeClr val="tx1"/>
                </a:solidFill>
                <a:latin typeface="Arial" pitchFamily="34" charset="0"/>
                <a:cs typeface="Arial" pitchFamily="34" charset="0"/>
              </a:defRPr>
            </a:lvl9pPr>
          </a:lstStyle>
          <a:p>
            <a:pPr>
              <a:spcBef>
                <a:spcPct val="30000"/>
              </a:spcBef>
              <a:buSzPct val="75000"/>
              <a:buFont typeface="Monotype Sorts"/>
              <a:buChar char="q"/>
              <a:defRPr/>
            </a:pPr>
            <a:endParaRPr lang="en-GB" sz="1000" dirty="0" smtClean="0">
              <a:ea typeface="+mn-ea"/>
            </a:endParaRPr>
          </a:p>
        </p:txBody>
      </p:sp>
      <p:sp>
        <p:nvSpPr>
          <p:cNvPr id="14" name="Slide Image Placeholder 13"/>
          <p:cNvSpPr>
            <a:spLocks noGrp="1" noRot="1" noChangeAspect="1"/>
          </p:cNvSpPr>
          <p:nvPr>
            <p:ph type="sldImg" idx="2"/>
          </p:nvPr>
        </p:nvSpPr>
        <p:spPr>
          <a:xfrm>
            <a:off x="2109788" y="561975"/>
            <a:ext cx="2728912" cy="2046288"/>
          </a:xfrm>
          <a:prstGeom prst="rect">
            <a:avLst/>
          </a:prstGeom>
          <a:noFill/>
          <a:ln w="12700">
            <a:solidFill>
              <a:prstClr val="black"/>
            </a:solidFill>
          </a:ln>
        </p:spPr>
        <p:txBody>
          <a:bodyPr vert="horz" lIns="98367" tIns="49185" rIns="98367" bIns="49185" rtlCol="0" anchor="ctr"/>
          <a:lstStyle/>
          <a:p>
            <a:pPr lvl="0"/>
            <a:endParaRPr lang="en-US" noProof="0" dirty="0"/>
          </a:p>
        </p:txBody>
      </p:sp>
      <p:sp>
        <p:nvSpPr>
          <p:cNvPr id="11" name="Header Placeholder 17"/>
          <p:cNvSpPr>
            <a:spLocks noGrp="1"/>
          </p:cNvSpPr>
          <p:nvPr>
            <p:ph type="hdr" sz="quarter"/>
          </p:nvPr>
        </p:nvSpPr>
        <p:spPr bwMode="auto">
          <a:xfrm>
            <a:off x="3473450" y="206259"/>
            <a:ext cx="3087511" cy="292855"/>
          </a:xfrm>
          <a:prstGeom prst="rect">
            <a:avLst/>
          </a:prstGeom>
          <a:noFill/>
          <a:ln w="9525">
            <a:noFill/>
            <a:miter lim="800000"/>
            <a:headEnd/>
            <a:tailEnd/>
          </a:ln>
        </p:spPr>
        <p:txBody>
          <a:bodyPr vert="horz" wrap="square" lIns="92671" tIns="46337" rIns="92671" bIns="46337" numCol="1" anchor="t" anchorCtr="0" compatLnSpc="1">
            <a:prstTxWarp prst="textNoShape">
              <a:avLst/>
            </a:prstTxWarp>
          </a:bodyPr>
          <a:lstStyle>
            <a:lvl1pPr algn="r" defTabSz="859398" eaLnBrk="0" hangingPunct="0">
              <a:defRPr sz="1000">
                <a:latin typeface="Arial" pitchFamily="34" charset="0"/>
                <a:ea typeface="+mn-ea"/>
                <a:cs typeface="Arial" pitchFamily="34" charset="0"/>
              </a:defRPr>
            </a:lvl1pPr>
          </a:lstStyle>
          <a:p>
            <a:pPr>
              <a:defRPr/>
            </a:pPr>
            <a:r>
              <a:rPr lang="en-US" dirty="0"/>
              <a:t>Module 1: Get SHARP!</a:t>
            </a:r>
          </a:p>
        </p:txBody>
      </p:sp>
      <p:sp>
        <p:nvSpPr>
          <p:cNvPr id="64522" name="Rectangle 45"/>
          <p:cNvSpPr txBox="1">
            <a:spLocks noChangeArrowheads="1"/>
          </p:cNvSpPr>
          <p:nvPr/>
        </p:nvSpPr>
        <p:spPr bwMode="auto">
          <a:xfrm>
            <a:off x="463126" y="8842323"/>
            <a:ext cx="927862" cy="226727"/>
          </a:xfrm>
          <a:prstGeom prst="rect">
            <a:avLst/>
          </a:prstGeom>
          <a:noFill/>
          <a:ln>
            <a:noFill/>
          </a:ln>
          <a:extLst/>
        </p:spPr>
        <p:txBody>
          <a:bodyPr lIns="19308" tIns="0" rIns="19308" bIns="0" anchor="b"/>
          <a:lstStyle>
            <a:lvl1pPr defTabSz="893763" eaLnBrk="0" hangingPunct="0">
              <a:defRPr sz="1200">
                <a:solidFill>
                  <a:schemeClr val="tx1"/>
                </a:solidFill>
                <a:latin typeface="Arial" pitchFamily="34" charset="0"/>
                <a:cs typeface="Arial" pitchFamily="34" charset="0"/>
              </a:defRPr>
            </a:lvl1pPr>
            <a:lvl2pPr marL="742950" indent="-285750" defTabSz="893763" eaLnBrk="0" hangingPunct="0">
              <a:defRPr sz="1200">
                <a:solidFill>
                  <a:schemeClr val="tx1"/>
                </a:solidFill>
                <a:latin typeface="Arial" pitchFamily="34" charset="0"/>
                <a:cs typeface="Arial" pitchFamily="34" charset="0"/>
              </a:defRPr>
            </a:lvl2pPr>
            <a:lvl3pPr marL="1143000" indent="-228600" defTabSz="893763" eaLnBrk="0" hangingPunct="0">
              <a:defRPr sz="1200">
                <a:solidFill>
                  <a:schemeClr val="tx1"/>
                </a:solidFill>
                <a:latin typeface="Arial" pitchFamily="34" charset="0"/>
                <a:cs typeface="Arial" pitchFamily="34" charset="0"/>
              </a:defRPr>
            </a:lvl3pPr>
            <a:lvl4pPr marL="1600200" indent="-228600" defTabSz="893763" eaLnBrk="0" hangingPunct="0">
              <a:defRPr sz="1200">
                <a:solidFill>
                  <a:schemeClr val="tx1"/>
                </a:solidFill>
                <a:latin typeface="Arial" pitchFamily="34" charset="0"/>
                <a:cs typeface="Arial" pitchFamily="34" charset="0"/>
              </a:defRPr>
            </a:lvl4pPr>
            <a:lvl5pPr marL="2057400" indent="-228600" defTabSz="893763" eaLnBrk="0" hangingPunct="0">
              <a:defRPr sz="1200">
                <a:solidFill>
                  <a:schemeClr val="tx1"/>
                </a:solidFill>
                <a:latin typeface="Arial" pitchFamily="34" charset="0"/>
                <a:cs typeface="Arial" pitchFamily="34" charset="0"/>
              </a:defRPr>
            </a:lvl5pPr>
            <a:lvl6pPr marL="2514600" indent="-228600" defTabSz="893763"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defTabSz="893763"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defTabSz="893763"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defTabSz="893763" eaLnBrk="0" fontAlgn="base" hangingPunct="0">
              <a:spcBef>
                <a:spcPct val="0"/>
              </a:spcBef>
              <a:spcAft>
                <a:spcPct val="0"/>
              </a:spcAft>
              <a:defRPr sz="1200">
                <a:solidFill>
                  <a:schemeClr val="tx1"/>
                </a:solidFill>
                <a:latin typeface="Arial" pitchFamily="34" charset="0"/>
                <a:cs typeface="Arial" pitchFamily="34" charset="0"/>
              </a:defRPr>
            </a:lvl9pPr>
          </a:lstStyle>
          <a:p>
            <a:pPr algn="ctr">
              <a:defRPr/>
            </a:pPr>
            <a:r>
              <a:rPr lang="en-US" sz="900" dirty="0" smtClean="0">
                <a:ea typeface="+mn-ea"/>
              </a:rPr>
              <a:t>Version 4-2</a:t>
            </a:r>
          </a:p>
        </p:txBody>
      </p:sp>
    </p:spTree>
    <p:extLst>
      <p:ext uri="{BB962C8B-B14F-4D97-AF65-F5344CB8AC3E}">
        <p14:creationId xmlns:p14="http://schemas.microsoft.com/office/powerpoint/2010/main" val="1495532830"/>
      </p:ext>
    </p:extLst>
  </p:cSld>
  <p:clrMap bg1="lt1" tx1="dk1" bg2="lt2" tx2="dk2" accent1="accent1" accent2="accent2" accent3="accent3" accent4="accent4" accent5="accent5" accent6="accent6" hlink="hlink" folHlink="folHlink"/>
  <p:hf dt="0"/>
  <p:notesStyle>
    <a:lvl1pPr marL="228600" indent="-228600" algn="l" rtl="0" eaLnBrk="0" fontAlgn="base" hangingPunct="0">
      <a:spcBef>
        <a:spcPct val="30000"/>
      </a:spcBef>
      <a:spcAft>
        <a:spcPct val="0"/>
      </a:spcAft>
      <a:buSzPct val="75000"/>
      <a:buFont typeface="Wingdings" pitchFamily="2" charset="2"/>
      <a:buChar char="q"/>
      <a:tabLst>
        <a:tab pos="228600" algn="l"/>
      </a:tabLst>
      <a:defRPr sz="1200" kern="1200">
        <a:solidFill>
          <a:schemeClr val="tx1"/>
        </a:solidFill>
        <a:latin typeface="Arial" charset="0"/>
        <a:ea typeface="ＭＳ Ｐゴシック" charset="0"/>
        <a:cs typeface="+mn-cs"/>
      </a:defRPr>
    </a:lvl1pPr>
    <a:lvl2pPr marL="742950" indent="-285750" algn="l" rtl="0" eaLnBrk="0" fontAlgn="base" hangingPunct="0">
      <a:spcBef>
        <a:spcPct val="30000"/>
      </a:spcBef>
      <a:spcAft>
        <a:spcPct val="0"/>
      </a:spcAft>
      <a:buSzPct val="75000"/>
      <a:buFont typeface="Wingdings" pitchFamily="2" charset="2"/>
      <a:buChar char="Ø"/>
      <a:tabLst>
        <a:tab pos="342900" algn="l"/>
      </a:tabLs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buSzPct val="75000"/>
      <a:buFont typeface="Symbol" pitchFamily="18" charset="2"/>
      <a:buChar char="-"/>
      <a:tabLst>
        <a:tab pos="457200" algn="l"/>
      </a:tabLs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buSzPct val="75000"/>
      <a:buFont typeface="Wingdings" pitchFamily="2" charset="2"/>
      <a:buChar char=""/>
      <a:tabLst>
        <a:tab pos="571500" algn="l"/>
      </a:tabLs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buSzPct val="75000"/>
      <a:buFont typeface="Wingdings" pitchFamily="2" charset="2"/>
      <a:buChar char="Ø"/>
      <a:defRPr sz="10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cybertipline.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missingkids.com/cybertiplin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eb.mit.edu/bystanders/strategies/index.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eb.mit.edu/bystanders/assessing/index.html#wh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a:noFill/>
        </p:spPr>
        <p:txBody>
          <a:bodyPr/>
          <a:lstStyle/>
          <a:p>
            <a:pPr marL="0" indent="0">
              <a:buNone/>
            </a:pPr>
            <a:r>
              <a:rPr lang="en-US" sz="1800" dirty="0" smtClean="0"/>
              <a:t>SHARP</a:t>
            </a:r>
            <a:r>
              <a:rPr lang="en-US" sz="1800" baseline="0" dirty="0" smtClean="0"/>
              <a:t> training is a DOD requirement and individuals must receive three hours of Face-to-Face training plus completed the online SHARP training in ALMS. </a:t>
            </a:r>
            <a:r>
              <a:rPr lang="en-US" sz="1800" baseline="0" dirty="0" smtClean="0"/>
              <a:t>Todays </a:t>
            </a:r>
            <a:r>
              <a:rPr lang="en-US" sz="1800" baseline="0" dirty="0" smtClean="0"/>
              <a:t>topic is Bystander Intervention.  </a:t>
            </a:r>
            <a:endParaRPr lang="en-US" sz="1800" dirty="0"/>
          </a:p>
        </p:txBody>
      </p:sp>
      <p:sp>
        <p:nvSpPr>
          <p:cNvPr id="92164" name="Header Placeholder 3"/>
          <p:cNvSpPr>
            <a:spLocks noGrp="1"/>
          </p:cNvSpPr>
          <p:nvPr>
            <p:ph type="hdr" sz="quarter"/>
          </p:nvPr>
        </p:nvSpPr>
        <p:spPr>
          <a:noFill/>
        </p:spPr>
        <p:txBody>
          <a:bodyPr/>
          <a:lstStyle/>
          <a:p>
            <a:pPr defTabSz="854636">
              <a:tabLst>
                <a:tab pos="228326" algn="l"/>
              </a:tabLst>
            </a:pPr>
            <a:r>
              <a:rPr lang="en-US" dirty="0" smtClean="0">
                <a:solidFill>
                  <a:srgbClr val="000000"/>
                </a:solidFill>
                <a:ea typeface="ＭＳ Ｐゴシック" pitchFamily="34" charset="-128"/>
              </a:rPr>
              <a:t>Lesson 1: Get SHARP!</a:t>
            </a:r>
          </a:p>
        </p:txBody>
      </p:sp>
    </p:spTree>
    <p:extLst>
      <p:ext uri="{BB962C8B-B14F-4D97-AF65-F5344CB8AC3E}">
        <p14:creationId xmlns:p14="http://schemas.microsoft.com/office/powerpoint/2010/main" val="2514340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a:t>
            </a:r>
            <a:r>
              <a:rPr lang="en-US" b="1" baseline="0" dirty="0" smtClean="0"/>
              <a:t> victim’s story, he is sharing his experiences with Online Misconduct in the form of others posting and redistributing explicit photos of him without their consent. He is coming out to inform others of the dangers of taking and sharing indecent pictures of yourself with people you think you may trust. </a:t>
            </a:r>
            <a:endParaRPr lang="en-US" b="1" dirty="0" smtClean="0"/>
          </a:p>
          <a:p>
            <a:endParaRPr lang="en-US" b="1" dirty="0" smtClean="0"/>
          </a:p>
          <a:p>
            <a:endParaRPr lang="en-US" b="1" dirty="0" smtClean="0"/>
          </a:p>
          <a:p>
            <a:r>
              <a:rPr lang="en-US" b="1" dirty="0" smtClean="0"/>
              <a:t>Military online misconduct</a:t>
            </a:r>
            <a:r>
              <a:rPr lang="en-US" b="1" baseline="0" dirty="0" smtClean="0"/>
              <a:t> may be reported in a number of ways:</a:t>
            </a:r>
          </a:p>
          <a:p>
            <a:r>
              <a:rPr lang="en-US" sz="1200" kern="1200" dirty="0" smtClean="0">
                <a:solidFill>
                  <a:schemeClr val="tx1"/>
                </a:solidFill>
                <a:effectLst/>
                <a:latin typeface="Arial" charset="0"/>
                <a:ea typeface="ＭＳ Ｐゴシック" charset="0"/>
                <a:cs typeface="+mn-cs"/>
              </a:rPr>
              <a:t>PERSONNEL EXPERIENCING OR WITNESSING ONLINE MISCONDUCT SHOULD PROMPTLY REPORT MATTERS TO THE CHAIN OF COMMAND/SUPERVISION.</a:t>
            </a:r>
          </a:p>
          <a:p>
            <a:r>
              <a:rPr lang="en-US" sz="1200" kern="1200" dirty="0" smtClean="0">
                <a:solidFill>
                  <a:schemeClr val="tx1"/>
                </a:solidFill>
                <a:effectLst/>
                <a:latin typeface="Arial" charset="0"/>
                <a:ea typeface="ＭＳ Ｐゴシック" charset="0"/>
                <a:cs typeface="+mn-cs"/>
              </a:rPr>
              <a:t>ALTERNATIVE AVENUES FOR REPORTING AND INFORMATION INCLUDE: FAMILY SUPPORT SERVICES, EQUAL OPPORTUNITY, EQUAL EMPLOYMENT OPPORTUNITY, SHARP (SEXUAL HARASSMENT/ASSAULT RESPONSE AND PREVENTION), THE INSPECTOR GENERAL, AND ARMY LAW ENFORCEMENT.</a:t>
            </a:r>
            <a:endParaRPr lang="en-US" b="1" dirty="0" smtClean="0"/>
          </a:p>
          <a:p>
            <a:endParaRPr lang="en-US" b="1" dirty="0" smtClean="0"/>
          </a:p>
          <a:p>
            <a:r>
              <a:rPr lang="en-US" b="1" dirty="0" smtClean="0"/>
              <a:t>You can report inappropriate images.</a:t>
            </a:r>
            <a:r>
              <a:rPr lang="en-US" dirty="0" smtClean="0"/>
              <a:t/>
            </a:r>
            <a:br>
              <a:rPr lang="en-US" dirty="0" smtClean="0"/>
            </a:br>
            <a:r>
              <a:rPr lang="en-US" dirty="0" smtClean="0"/>
              <a:t>If you see or receive inappropriate sexual images online, you can report it to police or through </a:t>
            </a:r>
            <a:r>
              <a:rPr lang="en-US" dirty="0" smtClean="0">
                <a:hlinkClick r:id="rId3"/>
              </a:rPr>
              <a:t>CyberTipline.org</a:t>
            </a:r>
            <a:r>
              <a:rPr lang="en-US" dirty="0" smtClean="0"/>
              <a:t>. Cyber </a:t>
            </a:r>
            <a:r>
              <a:rPr lang="en-US" dirty="0" err="1" smtClean="0"/>
              <a:t>Tipline</a:t>
            </a:r>
            <a:r>
              <a:rPr lang="en-US" dirty="0" smtClean="0"/>
              <a:t> “receives leads and tips regarding suspected crimes of sexual exploitation committed against children.” Child pornography is a crime. If you encounter these images online, you can play a role in having them removed and holding perpetrators accountable. </a:t>
            </a:r>
          </a:p>
          <a:p>
            <a:r>
              <a:rPr lang="en-US" dirty="0" smtClean="0"/>
              <a:t>The Congressionally-authorized </a:t>
            </a:r>
            <a:r>
              <a:rPr lang="en-US" dirty="0" err="1" smtClean="0">
                <a:hlinkClick r:id="rId4"/>
              </a:rPr>
              <a:t>CyberTipline</a:t>
            </a:r>
            <a:r>
              <a:rPr lang="en-US" dirty="0" smtClean="0"/>
              <a:t> is a means for reporting crimes against children. Reports may be made 24-hours a day, 7 days a week online at www.cybertipline.com. Information entered into this report will be made available to law enforcement for possible investigation. You can contact the National Center for Missing &amp; Exploited Children 24 hours a day at 1-800-THE-LOST (1-800-843-5678).</a:t>
            </a:r>
          </a:p>
          <a:p>
            <a:endParaRPr lang="en-US" dirty="0" smtClean="0"/>
          </a:p>
          <a:p>
            <a:r>
              <a:rPr lang="en-US" dirty="0" smtClean="0"/>
              <a:t>The </a:t>
            </a:r>
            <a:r>
              <a:rPr lang="en-US" dirty="0" err="1" smtClean="0"/>
              <a:t>CyberTipline</a:t>
            </a:r>
            <a:r>
              <a:rPr lang="en-US" dirty="0" smtClean="0"/>
              <a:t> is operated in partnership with the FBI, Immigration and Customs Enforcement, U.S. Postal Inspection Service, U.S. Secret Service, military criminal investigative organizations, U.S. Department of Justice, Internet Crimes Against Children Task Force program, as well as other state and local law enforcement agencies. Reports to the </a:t>
            </a:r>
            <a:r>
              <a:rPr lang="en-US" dirty="0" err="1" smtClean="0"/>
              <a:t>CyberTipline</a:t>
            </a:r>
            <a:r>
              <a:rPr lang="en-US" dirty="0" smtClean="0"/>
              <a:t> are made by the public and Electronic Service Providers. ESPs are required by law to report apparent child pornography to law enforcement via the </a:t>
            </a:r>
            <a:r>
              <a:rPr lang="en-US" dirty="0" err="1" smtClean="0"/>
              <a:t>CyberTipline</a:t>
            </a:r>
            <a:r>
              <a:rPr lang="en-US" dirty="0" smtClean="0"/>
              <a:t> (18 U.S.C. § 2258A).</a:t>
            </a:r>
          </a:p>
          <a:p>
            <a:endParaRPr lang="en-US" dirty="0" smtClean="0"/>
          </a:p>
          <a:p>
            <a:r>
              <a:rPr lang="en-US" dirty="0" smtClean="0"/>
              <a:t>You would also use the Cybertipline.org</a:t>
            </a:r>
            <a:r>
              <a:rPr lang="en-US" baseline="0" dirty="0" smtClean="0"/>
              <a:t> to report sites that have misleading domain names or misleading words or images on the internet. </a:t>
            </a:r>
          </a:p>
          <a:p>
            <a:endParaRPr lang="en-US" baseline="0" dirty="0" smtClean="0"/>
          </a:p>
          <a:p>
            <a:r>
              <a:rPr lang="en-US" dirty="0" smtClean="0"/>
              <a:t>References: </a:t>
            </a:r>
          </a:p>
          <a:p>
            <a:r>
              <a:rPr lang="en-US" dirty="0" smtClean="0"/>
              <a:t>National Center for Missing and Exploited Children, 2016, http://www.missingkids.org/CyberTipline</a:t>
            </a:r>
          </a:p>
          <a:p>
            <a:r>
              <a:rPr lang="en-US" dirty="0" smtClean="0"/>
              <a:t>National Organization for Victims</a:t>
            </a:r>
            <a:r>
              <a:rPr lang="en-US" baseline="0" dirty="0" smtClean="0"/>
              <a:t> </a:t>
            </a:r>
            <a:r>
              <a:rPr lang="en-US" baseline="0" dirty="0" smtClean="0"/>
              <a:t>Assistance </a:t>
            </a:r>
            <a:r>
              <a:rPr lang="en-US" baseline="0" dirty="0" smtClean="0"/>
              <a:t>(NOVA), 2016, http://www.endrevengeporn.org/share-your-story/</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dirty="0" smtClean="0"/>
              <a:t>Module 1: Get SHARP!</a:t>
            </a:r>
            <a:endParaRPr lang="en-US" dirty="0"/>
          </a:p>
        </p:txBody>
      </p:sp>
    </p:spTree>
    <p:extLst>
      <p:ext uri="{BB962C8B-B14F-4D97-AF65-F5344CB8AC3E}">
        <p14:creationId xmlns:p14="http://schemas.microsoft.com/office/powerpoint/2010/main" val="2238231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would you do in this situation? </a:t>
            </a:r>
          </a:p>
          <a:p>
            <a:endParaRPr lang="en-US" dirty="0" smtClean="0"/>
          </a:p>
          <a:p>
            <a:r>
              <a:rPr lang="en-US" dirty="0" smtClean="0"/>
              <a:t>Would you intervene? Why or why not?</a:t>
            </a:r>
            <a:endParaRPr lang="en-US" dirty="0"/>
          </a:p>
        </p:txBody>
      </p:sp>
      <p:sp>
        <p:nvSpPr>
          <p:cNvPr id="4" name="Header Placeholder 3"/>
          <p:cNvSpPr>
            <a:spLocks noGrp="1"/>
          </p:cNvSpPr>
          <p:nvPr>
            <p:ph type="hdr" sz="quarter" idx="10"/>
          </p:nvPr>
        </p:nvSpPr>
        <p:spPr/>
        <p:txBody>
          <a:bodyPr/>
          <a:lstStyle/>
          <a:p>
            <a:pPr>
              <a:defRPr/>
            </a:pPr>
            <a:r>
              <a:rPr lang="en-US" dirty="0" smtClean="0"/>
              <a:t>Module 1: Get SHARP!</a:t>
            </a:r>
            <a:endParaRPr lang="en-US" dirty="0"/>
          </a:p>
        </p:txBody>
      </p:sp>
    </p:spTree>
    <p:extLst>
      <p:ext uri="{BB962C8B-B14F-4D97-AF65-F5344CB8AC3E}">
        <p14:creationId xmlns:p14="http://schemas.microsoft.com/office/powerpoint/2010/main" val="305056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Eliminate Sexual Assault-</a:t>
            </a:r>
            <a:endParaRPr lang="en-US" sz="1200" dirty="0" smtClean="0">
              <a:solidFill>
                <a:schemeClr val="bg1"/>
              </a:solidFill>
            </a:endParaRPr>
          </a:p>
          <a:p>
            <a:pPr marL="0" indent="0">
              <a:buNone/>
            </a:pPr>
            <a:r>
              <a:rPr lang="en-US" sz="1200" dirty="0" smtClean="0">
                <a:solidFill>
                  <a:schemeClr val="bg1"/>
                </a:solidFill>
              </a:rPr>
              <a:t>      Every Service member, at every level in our military, must know, understand and adhere to Service values and standards of behavior in    </a:t>
            </a:r>
          </a:p>
          <a:p>
            <a:pPr marL="0" indent="0">
              <a:buNone/>
            </a:pPr>
            <a:r>
              <a:rPr lang="en-US" sz="1200" dirty="0" smtClean="0">
                <a:solidFill>
                  <a:schemeClr val="bg1"/>
                </a:solidFill>
              </a:rPr>
              <a:t>      order to eliminate sexual assault and other inappropriate behavior.</a:t>
            </a:r>
          </a:p>
          <a:p>
            <a:endParaRPr lang="en-US" sz="1200" dirty="0" smtClean="0">
              <a:solidFill>
                <a:schemeClr val="bg1"/>
              </a:solidFill>
            </a:endParaRPr>
          </a:p>
          <a:p>
            <a:r>
              <a:rPr lang="en-US" sz="1200" b="1" dirty="0" smtClean="0">
                <a:solidFill>
                  <a:schemeClr val="bg1"/>
                </a:solidFill>
              </a:rPr>
              <a:t>Know Your Part-</a:t>
            </a:r>
          </a:p>
          <a:p>
            <a:pPr marL="0" indent="0">
              <a:buNone/>
            </a:pPr>
            <a:r>
              <a:rPr lang="en-US" sz="1200" dirty="0" smtClean="0">
                <a:solidFill>
                  <a:schemeClr val="bg1"/>
                </a:solidFill>
              </a:rPr>
              <a:t>      Each member of our DoD community has a unique role in preventing and responding to sexual assault.  We must recognize our part in   </a:t>
            </a:r>
          </a:p>
          <a:p>
            <a:pPr marL="0" indent="0">
              <a:buNone/>
            </a:pPr>
            <a:r>
              <a:rPr lang="en-US" sz="1200" dirty="0" smtClean="0">
                <a:solidFill>
                  <a:schemeClr val="bg1"/>
                </a:solidFill>
              </a:rPr>
              <a:t>      stopping this crime starting with our own awareness and knowing where and when to intervene.</a:t>
            </a:r>
          </a:p>
          <a:p>
            <a:endParaRPr lang="en-US" sz="1200" dirty="0" smtClean="0">
              <a:solidFill>
                <a:schemeClr val="bg1"/>
              </a:solidFill>
            </a:endParaRPr>
          </a:p>
          <a:p>
            <a:r>
              <a:rPr lang="en-US" sz="1200" b="1" dirty="0" smtClean="0">
                <a:solidFill>
                  <a:schemeClr val="bg1"/>
                </a:solidFill>
              </a:rPr>
              <a:t>Do Your Part-</a:t>
            </a:r>
          </a:p>
          <a:p>
            <a:pPr marL="0" indent="0">
              <a:buNone/>
            </a:pPr>
            <a:r>
              <a:rPr lang="en-US" sz="1200" dirty="0" smtClean="0">
                <a:solidFill>
                  <a:schemeClr val="bg1"/>
                </a:solidFill>
              </a:rPr>
              <a:t>      We have to act.  If we see a crime or inappropriate behavior unfolding, we need to step in to prevent it.  We each need to add our voice to </a:t>
            </a:r>
          </a:p>
          <a:p>
            <a:pPr marL="0" indent="0">
              <a:buNone/>
            </a:pPr>
            <a:r>
              <a:rPr lang="en-US" sz="1200" dirty="0" smtClean="0">
                <a:solidFill>
                  <a:schemeClr val="bg1"/>
                </a:solidFill>
              </a:rPr>
              <a:t>      the call to end this crime.</a:t>
            </a:r>
            <a:endParaRPr lang="en-US" sz="1200" dirty="0">
              <a:solidFill>
                <a:schemeClr val="bg1"/>
              </a:solidFill>
            </a:endParaRPr>
          </a:p>
        </p:txBody>
      </p:sp>
      <p:sp>
        <p:nvSpPr>
          <p:cNvPr id="4" name="Header Placeholder 3"/>
          <p:cNvSpPr>
            <a:spLocks noGrp="1"/>
          </p:cNvSpPr>
          <p:nvPr>
            <p:ph type="hdr" sz="quarter" idx="10"/>
          </p:nvPr>
        </p:nvSpPr>
        <p:spPr/>
        <p:txBody>
          <a:bodyPr/>
          <a:lstStyle/>
          <a:p>
            <a:pPr>
              <a:defRPr/>
            </a:pPr>
            <a:r>
              <a:rPr lang="en-US" dirty="0" smtClean="0"/>
              <a:t>Module 1: Get SHARP!</a:t>
            </a:r>
            <a:endParaRPr lang="en-US" dirty="0"/>
          </a:p>
        </p:txBody>
      </p:sp>
    </p:spTree>
    <p:extLst>
      <p:ext uri="{BB962C8B-B14F-4D97-AF65-F5344CB8AC3E}">
        <p14:creationId xmlns:p14="http://schemas.microsoft.com/office/powerpoint/2010/main" val="1378328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installation hotline</a:t>
            </a:r>
            <a:r>
              <a:rPr lang="en-US" baseline="0" dirty="0" smtClean="0"/>
              <a:t> varies per location. </a:t>
            </a:r>
            <a:r>
              <a:rPr lang="en-US" dirty="0" smtClean="0"/>
              <a:t>Please insert your installation hotline in this slide. </a:t>
            </a:r>
            <a:endParaRPr lang="en-US" dirty="0"/>
          </a:p>
        </p:txBody>
      </p:sp>
      <p:sp>
        <p:nvSpPr>
          <p:cNvPr id="4" name="Header Placeholder 3"/>
          <p:cNvSpPr>
            <a:spLocks noGrp="1"/>
          </p:cNvSpPr>
          <p:nvPr>
            <p:ph type="hdr" sz="quarter" idx="10"/>
          </p:nvPr>
        </p:nvSpPr>
        <p:spPr/>
        <p:txBody>
          <a:bodyPr/>
          <a:lstStyle/>
          <a:p>
            <a:pPr>
              <a:defRPr/>
            </a:pPr>
            <a:r>
              <a:rPr lang="en-US" dirty="0" smtClean="0"/>
              <a:t>Module 1: Get SHARP!</a:t>
            </a:r>
            <a:endParaRPr lang="en-US" dirty="0"/>
          </a:p>
        </p:txBody>
      </p:sp>
    </p:spTree>
    <p:extLst>
      <p:ext uri="{BB962C8B-B14F-4D97-AF65-F5344CB8AC3E}">
        <p14:creationId xmlns:p14="http://schemas.microsoft.com/office/powerpoint/2010/main" val="40980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ts val="0"/>
              </a:spcBef>
              <a:spcAft>
                <a:spcPts val="300"/>
              </a:spcAft>
              <a:buClrTx/>
              <a:buSzPct val="75000"/>
              <a:buFont typeface="Wingdings" pitchFamily="2" charset="2"/>
              <a:buNone/>
              <a:tabLst>
                <a:tab pos="228600" algn="l"/>
              </a:tabLst>
              <a:defRPr/>
            </a:pPr>
            <a:r>
              <a:rPr lang="en-US" sz="1200" dirty="0" smtClean="0"/>
              <a:t>NOTE: The subject and content of this class may evoke strong emotional reactions from some students. For this reason, students with emotional issues may excuse themselves from the class so as not to interrupt training for other students and may have private discussions with the training instructor by an alternative method. </a:t>
            </a:r>
          </a:p>
          <a:p>
            <a:pPr marL="0" indent="0">
              <a:spcBef>
                <a:spcPts val="0"/>
              </a:spcBef>
              <a:spcAft>
                <a:spcPts val="300"/>
              </a:spcAft>
              <a:buNone/>
            </a:pPr>
            <a:endParaRPr lang="en-US" dirty="0" smtClean="0">
              <a:latin typeface="Arial" pitchFamily="34" charset="0"/>
              <a:ea typeface="ＭＳ Ｐゴシック" pitchFamily="34" charset="-128"/>
            </a:endParaRPr>
          </a:p>
        </p:txBody>
      </p:sp>
      <p:sp>
        <p:nvSpPr>
          <p:cNvPr id="93188" name="Header Placeholder 3"/>
          <p:cNvSpPr>
            <a:spLocks noGrp="1"/>
          </p:cNvSpPr>
          <p:nvPr>
            <p:ph type="hdr" sz="quarter"/>
          </p:nvPr>
        </p:nvSpPr>
        <p:spPr>
          <a:xfrm>
            <a:off x="1" y="0"/>
            <a:ext cx="3010323" cy="459750"/>
          </a:xfrm>
          <a:noFill/>
        </p:spPr>
        <p:txBody>
          <a:bodyPr lIns="88033" tIns="44017" rIns="88033" bIns="44017"/>
          <a:lstStyle/>
          <a:p>
            <a:pPr defTabSz="857807">
              <a:tabLst>
                <a:tab pos="228326" algn="l"/>
              </a:tabLst>
            </a:pPr>
            <a:r>
              <a:rPr lang="en-US" dirty="0" smtClean="0">
                <a:ea typeface="ＭＳ Ｐゴシック" pitchFamily="34" charset="-128"/>
              </a:rPr>
              <a:t>Lesson 1: Get SHARP!</a:t>
            </a:r>
          </a:p>
        </p:txBody>
      </p:sp>
    </p:spTree>
    <p:extLst>
      <p:ext uri="{BB962C8B-B14F-4D97-AF65-F5344CB8AC3E}">
        <p14:creationId xmlns:p14="http://schemas.microsoft.com/office/powerpoint/2010/main" val="417999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MORE – Together we can end Domestic Violence &amp; Sexual Assault</a:t>
            </a:r>
          </a:p>
          <a:p>
            <a:endParaRPr lang="en-US" dirty="0" smtClean="0"/>
          </a:p>
          <a:p>
            <a:r>
              <a:rPr lang="en-US" dirty="0" smtClean="0"/>
              <a:t>Go to http://nomore.org/ and make your own personal pledge to say NO MORE!! </a:t>
            </a:r>
            <a:endParaRPr lang="en-US" dirty="0" smtClean="0"/>
          </a:p>
          <a:p>
            <a:pPr marL="0" indent="0">
              <a:buNone/>
            </a:pPr>
            <a:endParaRPr lang="en-US" dirty="0" smtClean="0"/>
          </a:p>
          <a:p>
            <a:r>
              <a:rPr lang="en-US" dirty="0" smtClean="0"/>
              <a:t>Supported by thousands of individuals,</a:t>
            </a:r>
            <a:r>
              <a:rPr lang="en-US" baseline="0" dirty="0" smtClean="0"/>
              <a:t> organizations, universities, and communities who are using its signature blue symbol to increase visibility for domestic violence and sexual assault. </a:t>
            </a:r>
            <a:endParaRPr lang="en-US" dirty="0" smtClean="0"/>
          </a:p>
          <a:p>
            <a:endParaRPr lang="en-US" dirty="0" smtClean="0"/>
          </a:p>
          <a:p>
            <a:r>
              <a:rPr lang="en-US" dirty="0" smtClean="0"/>
              <a:t>NO</a:t>
            </a:r>
            <a:r>
              <a:rPr lang="en-US" baseline="0" dirty="0" smtClean="0"/>
              <a:t> MORE was conceived to amplify the power of the domestic violence and sexual assault movement using a unifying symbol to drive awareness and break down the barriers of stigma, silence and shame that keep people from talking about these issues and taking action to prevent them. </a:t>
            </a:r>
          </a:p>
          <a:p>
            <a:endParaRPr lang="en-US" baseline="0" dirty="0" smtClean="0"/>
          </a:p>
          <a:p>
            <a:r>
              <a:rPr lang="en-US" baseline="0" dirty="0" smtClean="0"/>
              <a:t>In 2014, NFL players say “NO MORE” with PSA’s and in 2015 the NFL donated Super Bowl airtime for the first time to elevate the Domestic Violence and Sexual Assault issues to more than 100 million viewers during the Super Bowl. </a:t>
            </a:r>
            <a:endParaRPr lang="en-US" dirty="0"/>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305517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Army leaders at every</a:t>
            </a:r>
            <a:r>
              <a:rPr lang="en-US" baseline="0" dirty="0" smtClean="0"/>
              <a:t> level are working to establish command climates of trust and accountability. A climate of confidence occurs when bonds of trust are strong, the environment supports individuals in making reports safely and holds offenders accountable for their actions. </a:t>
            </a:r>
          </a:p>
          <a:p>
            <a:endParaRPr lang="en-US" baseline="0" dirty="0" smtClean="0"/>
          </a:p>
          <a:p>
            <a:r>
              <a:rPr lang="en-US" b="1" baseline="0" dirty="0" smtClean="0"/>
              <a:t>What are the benefits of having a climate of prevention?</a:t>
            </a:r>
          </a:p>
          <a:p>
            <a:pPr marL="228600" indent="-228600"/>
            <a:r>
              <a:rPr lang="en-US" b="0" baseline="0" dirty="0" smtClean="0"/>
              <a:t>Employees have shared expectations</a:t>
            </a:r>
          </a:p>
          <a:p>
            <a:pPr marL="228600" indent="-228600"/>
            <a:r>
              <a:rPr lang="en-US" b="0" baseline="0" dirty="0" smtClean="0"/>
              <a:t>Increased trust and cohesion</a:t>
            </a:r>
          </a:p>
          <a:p>
            <a:pPr marL="228600" indent="-228600"/>
            <a:r>
              <a:rPr lang="en-US" b="0" baseline="0" dirty="0" smtClean="0"/>
              <a:t>Mutual respect for one another</a:t>
            </a:r>
          </a:p>
          <a:p>
            <a:pPr marL="228600" indent="-228600"/>
            <a:r>
              <a:rPr lang="en-US" b="0" baseline="0" dirty="0" smtClean="0"/>
              <a:t>Promotes mission effectiveness</a:t>
            </a:r>
          </a:p>
          <a:p>
            <a:pPr marL="228600" indent="-228600"/>
            <a:r>
              <a:rPr lang="en-US" b="0" baseline="0" dirty="0" smtClean="0"/>
              <a:t>Reduces tolerance of inappropriate behavior</a:t>
            </a:r>
          </a:p>
          <a:p>
            <a:pPr marL="228600" indent="-228600"/>
            <a:r>
              <a:rPr lang="en-US" b="0" baseline="0" dirty="0" smtClean="0"/>
              <a:t>Behaviors are addressed before they escalate</a:t>
            </a:r>
            <a:endParaRPr lang="en-US" b="0" dirty="0"/>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265406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r>
              <a:rPr lang="en-US" sz="1200" dirty="0" smtClean="0">
                <a:solidFill>
                  <a:schemeClr val="bg1"/>
                </a:solidFill>
              </a:rPr>
              <a:t>The goal of prevention is to stop incidents from happening as early as possible. As a result, the Army’s approach involves</a:t>
            </a:r>
            <a:r>
              <a:rPr lang="en-US" sz="1200" baseline="0" dirty="0" smtClean="0">
                <a:solidFill>
                  <a:schemeClr val="bg1"/>
                </a:solidFill>
              </a:rPr>
              <a:t> removing sexual innuendos and harassment from the environment to interrupt the possible path to assault.  Sexual innuendo is another term for inappropriate behavior that causes misunderstandings. It is not necessarily illegal or malicious, but it can be construed in ways that might be offensive. Removing sexual innuendos changes the process and the culture so that the path to sexual assault ceases to exist. </a:t>
            </a:r>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endParaRPr lang="en-US" sz="1200" baseline="0" dirty="0" smtClean="0">
              <a:solidFill>
                <a:schemeClr val="bg1"/>
              </a:solidFill>
            </a:endParaRPr>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r>
              <a:rPr lang="en-US" sz="1200" baseline="0" dirty="0" smtClean="0">
                <a:solidFill>
                  <a:schemeClr val="bg1"/>
                </a:solidFill>
              </a:rPr>
              <a:t>Dealing with issues of sexual innuendos involves talking to the person who is exhibiting the behavior, explaining why the behavior is inappropriate and “bothersome”, and discerning if the offender means harm. If the behavior or remarks stop, the problem is solved and future miscommunications are potentially avoided. However, if the behavior continues, it then becomes intentional and has escalated toward harassment. </a:t>
            </a:r>
            <a:endParaRPr lang="en-US" sz="1200" dirty="0" smtClean="0">
              <a:solidFill>
                <a:schemeClr val="bg1"/>
              </a:solidFill>
            </a:endParaRPr>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endParaRPr lang="en-US" sz="1200" dirty="0" smtClean="0">
              <a:solidFill>
                <a:schemeClr val="bg1"/>
              </a:solidFill>
            </a:endParaRPr>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endParaRPr lang="en-US" sz="1200" dirty="0" smtClean="0">
              <a:solidFill>
                <a:schemeClr val="bg1"/>
              </a:solidFill>
            </a:endParaRPr>
          </a:p>
          <a:p>
            <a:pPr marL="0" marR="0" indent="0" algn="l" defTabSz="914400" rtl="0" eaLnBrk="0" fontAlgn="base" latinLnBrk="0" hangingPunct="0">
              <a:lnSpc>
                <a:spcPct val="100000"/>
              </a:lnSpc>
              <a:spcBef>
                <a:spcPct val="30000"/>
              </a:spcBef>
              <a:spcAft>
                <a:spcPct val="0"/>
              </a:spcAft>
              <a:buClrTx/>
              <a:buSzPct val="75000"/>
              <a:buFont typeface="Wingdings" pitchFamily="2" charset="2"/>
              <a:buNone/>
              <a:tabLst>
                <a:tab pos="228600" algn="l"/>
              </a:tabLst>
              <a:defRPr/>
            </a:pPr>
            <a:endParaRPr lang="en-US" sz="1200" dirty="0" smtClean="0">
              <a:solidFill>
                <a:schemeClr val="bg1"/>
              </a:solidFill>
            </a:endParaRPr>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329313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endParaRPr lang="en-US" sz="1200" b="1" i="0" u="none" strike="noStrike" kern="1200" baseline="0" dirty="0" smtClean="0">
              <a:solidFill>
                <a:schemeClr val="tx1"/>
              </a:solidFill>
              <a:latin typeface="Arial" charset="0"/>
              <a:ea typeface="ＭＳ Ｐゴシック" charset="0"/>
              <a:cs typeface="+mn-cs"/>
            </a:endParaRPr>
          </a:p>
          <a:p>
            <a:r>
              <a:rPr lang="en-US" sz="1200" b="1" i="0" u="none" strike="noStrike" kern="1200" baseline="0" dirty="0" smtClean="0">
                <a:solidFill>
                  <a:schemeClr val="tx1"/>
                </a:solidFill>
                <a:latin typeface="Arial" charset="0"/>
                <a:ea typeface="ＭＳ Ｐゴシック" charset="0"/>
                <a:cs typeface="+mn-cs"/>
              </a:rPr>
              <a:t>Why is the Role of Bystanders Important?</a:t>
            </a:r>
          </a:p>
          <a:p>
            <a:pPr marL="0" indent="0">
              <a:buNone/>
            </a:pPr>
            <a:r>
              <a:rPr lang="en-US" sz="1200" b="0" i="0" u="none" strike="noStrike" kern="1200" baseline="0" dirty="0" smtClean="0">
                <a:solidFill>
                  <a:schemeClr val="tx1"/>
                </a:solidFill>
                <a:latin typeface="Arial" charset="0"/>
                <a:ea typeface="ＭＳ Ｐゴシック" charset="0"/>
                <a:cs typeface="+mn-cs"/>
              </a:rPr>
              <a:t>Bystanders have the potential to intervene and assist during a crisis including sexual violence, hazing rituals, bullying, or suicide prevention. Bystander intervention is an effective, proactive strategy in the prevention and de-escalation of crises. Bystanders can improve the organization’s climate by increasing job satisfaction and unit morale.</a:t>
            </a:r>
          </a:p>
          <a:p>
            <a:pPr marL="0" indent="0">
              <a:buNone/>
            </a:pPr>
            <a:endParaRPr lang="en-US" sz="1200" b="0" i="0" u="none" strike="noStrike" kern="1200" baseline="0" dirty="0" smtClean="0">
              <a:solidFill>
                <a:schemeClr val="tx1"/>
              </a:solidFill>
              <a:latin typeface="Arial" charset="0"/>
              <a:ea typeface="ＭＳ Ｐゴシック" charset="0"/>
              <a:cs typeface="+mn-cs"/>
            </a:endParaRPr>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r>
              <a:rPr lang="en-US" sz="1200" b="1" i="0" u="none" strike="noStrike" kern="1200" baseline="0" dirty="0" smtClean="0">
                <a:solidFill>
                  <a:schemeClr val="tx1"/>
                </a:solidFill>
                <a:latin typeface="Arial" charset="0"/>
                <a:ea typeface="ＭＳ Ｐゴシック" charset="0"/>
                <a:cs typeface="+mn-cs"/>
              </a:rPr>
              <a:t>Who is a Bystander?</a:t>
            </a:r>
          </a:p>
          <a:p>
            <a:pPr marL="0" indent="0">
              <a:buNone/>
            </a:pPr>
            <a:r>
              <a:rPr lang="en-US" sz="1200" b="0" i="0" u="none" strike="noStrike" kern="1200" baseline="0" dirty="0" smtClean="0">
                <a:solidFill>
                  <a:schemeClr val="tx1"/>
                </a:solidFill>
                <a:latin typeface="Arial" charset="0"/>
                <a:ea typeface="ＭＳ Ｐゴシック" charset="0"/>
                <a:cs typeface="+mn-cs"/>
              </a:rPr>
              <a:t>A bystander is anyone who witnesses or becomes aware of behavior that warrants comment or action. Bystanders can provide favorable feedback or praise in response to positive acts and redirect or de-escalate negative acts.</a:t>
            </a:r>
          </a:p>
          <a:p>
            <a:pPr marL="0" indent="0">
              <a:buNone/>
            </a:pPr>
            <a:endParaRPr lang="en-US" sz="1200" b="0" i="0" u="none" strike="noStrike" kern="1200" baseline="0" dirty="0" smtClean="0">
              <a:solidFill>
                <a:schemeClr val="tx1"/>
              </a:solidFill>
              <a:latin typeface="Arial" charset="0"/>
              <a:ea typeface="ＭＳ Ｐゴシック" charset="0"/>
              <a:cs typeface="+mn-cs"/>
            </a:endParaRPr>
          </a:p>
          <a:p>
            <a:endParaRPr lang="en-US" sz="1200" b="0" i="0" u="none" strike="noStrike" kern="1200" baseline="0" dirty="0" smtClean="0">
              <a:solidFill>
                <a:schemeClr val="tx1"/>
              </a:solidFill>
              <a:latin typeface="Arial" charset="0"/>
              <a:ea typeface="ＭＳ Ｐゴシック" charset="0"/>
              <a:cs typeface="+mn-cs"/>
            </a:endParaRPr>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375512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 YOU HAVE THE</a:t>
            </a:r>
            <a:r>
              <a:rPr lang="en-US" baseline="0" dirty="0" smtClean="0"/>
              <a:t> CAPABILITY TO SHOW A VIDEO, IF NOT SKIP</a:t>
            </a:r>
          </a:p>
          <a:p>
            <a:pPr marL="0" indent="0">
              <a:buNone/>
            </a:pPr>
            <a:endParaRPr lang="en-US" baseline="0" dirty="0" smtClean="0"/>
          </a:p>
          <a:p>
            <a:pPr marL="0" marR="0" lvl="0" indent="0" algn="l" defTabSz="914400" rtl="0" eaLnBrk="0" fontAlgn="base" latinLnBrk="0" hangingPunct="0">
              <a:lnSpc>
                <a:spcPct val="100000"/>
              </a:lnSpc>
              <a:spcBef>
                <a:spcPct val="30000"/>
              </a:spcBef>
              <a:spcAft>
                <a:spcPct val="0"/>
              </a:spcAft>
              <a:buClrTx/>
              <a:buSzPct val="75000"/>
              <a:buFont typeface="Wingdings" pitchFamily="2" charset="2"/>
              <a:buNone/>
              <a:tabLst>
                <a:tab pos="228600" algn="l"/>
              </a:tabLst>
              <a:defRPr/>
            </a:pPr>
            <a:r>
              <a:rPr lang="en-US" dirty="0" smtClean="0"/>
              <a:t>https://www.youtube.com/watch?v=diTKZahfZNI</a:t>
            </a:r>
          </a:p>
          <a:p>
            <a:endParaRPr lang="en-US" baseline="0" dirty="0" smtClean="0"/>
          </a:p>
          <a:p>
            <a:r>
              <a:rPr lang="en-US" dirty="0" smtClean="0"/>
              <a:t>Think about if you were in the same situation,</a:t>
            </a:r>
            <a:r>
              <a:rPr lang="en-US" baseline="0" dirty="0" smtClean="0"/>
              <a:t> how would you have handled it? </a:t>
            </a:r>
          </a:p>
          <a:p>
            <a:r>
              <a:rPr lang="en-US" baseline="0" dirty="0" smtClean="0"/>
              <a:t>Would you have said something?</a:t>
            </a:r>
          </a:p>
          <a:p>
            <a:r>
              <a:rPr lang="en-US" baseline="0" dirty="0" smtClean="0"/>
              <a:t>Would you have said something is nobody else did?</a:t>
            </a:r>
          </a:p>
          <a:p>
            <a:r>
              <a:rPr lang="en-US" baseline="0" dirty="0" smtClean="0"/>
              <a:t>Would you have said something after someone else said something? </a:t>
            </a:r>
          </a:p>
          <a:p>
            <a:endParaRPr lang="en-US" baseline="0" dirty="0" smtClean="0"/>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r>
              <a:rPr lang="en-US" sz="1200" b="1" i="0" u="none" strike="noStrike" kern="1200" baseline="0" dirty="0" smtClean="0">
                <a:solidFill>
                  <a:schemeClr val="tx1"/>
                </a:solidFill>
                <a:latin typeface="Arial" charset="0"/>
                <a:ea typeface="ＭＳ Ｐゴシック" charset="0"/>
                <a:cs typeface="+mn-cs"/>
              </a:rPr>
              <a:t>Bystander Effect</a:t>
            </a:r>
            <a:endParaRPr lang="en-US" sz="1200" b="0" i="0" u="none" strike="noStrike" kern="1200" baseline="0" dirty="0" smtClean="0">
              <a:solidFill>
                <a:schemeClr val="tx1"/>
              </a:solidFill>
              <a:latin typeface="Arial" charset="0"/>
              <a:ea typeface="ＭＳ Ｐゴシック" charset="0"/>
              <a:cs typeface="+mn-cs"/>
            </a:endParaRPr>
          </a:p>
          <a:p>
            <a:pPr marL="0" indent="0">
              <a:buNone/>
            </a:pPr>
            <a:r>
              <a:rPr lang="en-US" sz="1200" b="0" i="0" u="none" strike="noStrike" kern="1200" baseline="0" dirty="0" smtClean="0">
                <a:solidFill>
                  <a:schemeClr val="tx1"/>
                </a:solidFill>
                <a:latin typeface="Arial" charset="0"/>
                <a:ea typeface="ＭＳ Ｐゴシック" charset="0"/>
                <a:cs typeface="+mn-cs"/>
              </a:rPr>
              <a:t>The </a:t>
            </a:r>
            <a:r>
              <a:rPr lang="en-US" sz="1200" b="0" i="1" u="none" strike="noStrike" kern="1200" baseline="0" dirty="0" smtClean="0">
                <a:solidFill>
                  <a:schemeClr val="tx1"/>
                </a:solidFill>
                <a:latin typeface="Arial" charset="0"/>
                <a:ea typeface="ＭＳ Ｐゴシック" charset="0"/>
                <a:cs typeface="+mn-cs"/>
              </a:rPr>
              <a:t>bystander effect </a:t>
            </a:r>
            <a:r>
              <a:rPr lang="en-US" sz="1200" b="0" i="0" u="none" strike="noStrike" kern="1200" baseline="0" dirty="0" smtClean="0">
                <a:solidFill>
                  <a:schemeClr val="tx1"/>
                </a:solidFill>
                <a:latin typeface="Arial" charset="0"/>
                <a:ea typeface="ＭＳ Ｐゴシック" charset="0"/>
                <a:cs typeface="+mn-cs"/>
              </a:rPr>
              <a:t>is a psychological phenomenon where persons are less likely to intervene in a situation that warrants comment or action when others are present than when they are alone. On the contrary, diffusion of responsibility tends to occur in groups where responsibility is not explicitly assigned and consequently, events are allowed to occur that otherwise may have been de-escalated or stopped if bystanders were alone.</a:t>
            </a:r>
          </a:p>
          <a:p>
            <a:endParaRPr lang="en-US" baseline="0" dirty="0" smtClean="0"/>
          </a:p>
          <a:p>
            <a:pPr marL="228600" marR="0" indent="-228600" algn="l" defTabSz="914400" rtl="0" eaLnBrk="0" fontAlgn="base" latinLnBrk="0" hangingPunct="0">
              <a:lnSpc>
                <a:spcPct val="100000"/>
              </a:lnSpc>
              <a:spcBef>
                <a:spcPct val="30000"/>
              </a:spcBef>
              <a:spcAft>
                <a:spcPct val="0"/>
              </a:spcAft>
              <a:buClrTx/>
              <a:buSzPct val="75000"/>
              <a:buFont typeface="Wingdings" pitchFamily="2" charset="2"/>
              <a:buChar char="q"/>
              <a:tabLst>
                <a:tab pos="228600" algn="l"/>
              </a:tabLst>
              <a:defRPr/>
            </a:pPr>
            <a:r>
              <a:rPr lang="en-US" sz="1200" b="1" i="0" u="none" strike="noStrike" kern="1200" baseline="0" dirty="0" smtClean="0">
                <a:solidFill>
                  <a:schemeClr val="tx1"/>
                </a:solidFill>
                <a:latin typeface="Arial" charset="0"/>
                <a:ea typeface="ＭＳ Ｐゴシック" charset="0"/>
                <a:cs typeface="+mn-cs"/>
              </a:rPr>
              <a:t>Reasons Bystanders Remain Passive</a:t>
            </a:r>
          </a:p>
          <a:p>
            <a:pPr marL="0" indent="0">
              <a:buNone/>
            </a:pPr>
            <a:r>
              <a:rPr lang="en-US" sz="1200" b="0" i="0" u="none" strike="noStrike" kern="1200" baseline="0" dirty="0" smtClean="0">
                <a:solidFill>
                  <a:schemeClr val="tx1"/>
                </a:solidFill>
                <a:latin typeface="Arial" charset="0"/>
                <a:ea typeface="ＭＳ Ｐゴシック" charset="0"/>
                <a:cs typeface="+mn-cs"/>
              </a:rPr>
              <a:t>There are many reasons bystanders may remain passive, including: (a) if no one else is acting, it is hard to go against the crowd, (b) risk of embarrassment, (c) the belief that others are more qualified to help, (d) the belief that the situation does not call for help since no one else is doing anything, (e) fear of reprisal, (f) fear of losing friendships, (g) fear of embarrassing work group or unit, or (h) belief that nothing will come from speaking up</a:t>
            </a:r>
            <a:r>
              <a:rPr lang="en-US" sz="1200" b="0" i="0" u="none" strike="noStrike" kern="1200" baseline="0" dirty="0" smtClean="0">
                <a:solidFill>
                  <a:schemeClr val="tx1"/>
                </a:solidFill>
                <a:latin typeface="Arial" charset="0"/>
                <a:ea typeface="ＭＳ Ｐゴシック" charset="0"/>
                <a:cs typeface="+mn-cs"/>
              </a:rPr>
              <a:t>.</a:t>
            </a:r>
          </a:p>
          <a:p>
            <a:pPr marL="0" indent="0">
              <a:buNone/>
            </a:pPr>
            <a:endParaRPr lang="en-US" dirty="0" smtClean="0"/>
          </a:p>
          <a:p>
            <a:r>
              <a:rPr lang="en-US" baseline="0" dirty="0" smtClean="0"/>
              <a:t>Do you think there is a double standard when it comes to Sexual Harassment/Assault?  How Come?   </a:t>
            </a:r>
          </a:p>
          <a:p>
            <a:endParaRPr lang="en-US" dirty="0" smtClean="0"/>
          </a:p>
          <a:p>
            <a:r>
              <a:rPr lang="en-US" sz="1200" b="1" i="0" kern="1200" cap="all" dirty="0" smtClean="0">
                <a:solidFill>
                  <a:schemeClr val="tx1"/>
                </a:solidFill>
                <a:effectLst/>
                <a:latin typeface="Arial" charset="0"/>
                <a:ea typeface="ＭＳ Ｐゴシック" charset="0"/>
                <a:cs typeface="+mn-cs"/>
              </a:rPr>
              <a:t>SIX STEPS TO BYSTANDER ACTION</a:t>
            </a:r>
          </a:p>
          <a:p>
            <a:r>
              <a:rPr lang="en-US" sz="1200" b="0" i="0" kern="1200" dirty="0" smtClean="0">
                <a:solidFill>
                  <a:schemeClr val="tx1"/>
                </a:solidFill>
                <a:effectLst/>
                <a:latin typeface="Arial" charset="0"/>
                <a:ea typeface="ＭＳ Ｐゴシック" charset="0"/>
                <a:cs typeface="+mn-cs"/>
              </a:rPr>
              <a:t>Notice an occurrence out of the ordinary</a:t>
            </a:r>
          </a:p>
          <a:p>
            <a:r>
              <a:rPr lang="en-US" sz="1200" b="0" i="0" kern="1200" dirty="0" smtClean="0">
                <a:solidFill>
                  <a:schemeClr val="tx1"/>
                </a:solidFill>
                <a:effectLst/>
                <a:latin typeface="Arial" charset="0"/>
                <a:ea typeface="ＭＳ Ｐゴシック" charset="0"/>
                <a:cs typeface="+mn-cs"/>
              </a:rPr>
              <a:t>Decide “in your gut” that something is amiss or unacceptable</a:t>
            </a:r>
          </a:p>
          <a:p>
            <a:r>
              <a:rPr lang="en-US" sz="1200" b="0" i="0" kern="1200" dirty="0" smtClean="0">
                <a:solidFill>
                  <a:schemeClr val="tx1"/>
                </a:solidFill>
                <a:effectLst/>
                <a:latin typeface="Arial" charset="0"/>
                <a:ea typeface="ＭＳ Ｐゴシック" charset="0"/>
                <a:cs typeface="+mn-cs"/>
              </a:rPr>
              <a:t>Ask yourself, "Could I play a role here?"</a:t>
            </a:r>
          </a:p>
          <a:p>
            <a:pPr lvl="1"/>
            <a:r>
              <a:rPr lang="en-US" sz="1200" b="0" i="0" kern="1200" dirty="0" smtClean="0">
                <a:solidFill>
                  <a:schemeClr val="tx1"/>
                </a:solidFill>
                <a:effectLst/>
                <a:latin typeface="Arial" charset="0"/>
                <a:ea typeface="ＭＳ Ｐゴシック" charset="0"/>
                <a:cs typeface="+mn-cs"/>
              </a:rPr>
              <a:t>If no one intervenes, what will likely happen?</a:t>
            </a:r>
          </a:p>
          <a:p>
            <a:pPr lvl="1"/>
            <a:r>
              <a:rPr lang="en-US" sz="1200" b="0" i="0" kern="1200" dirty="0" smtClean="0">
                <a:solidFill>
                  <a:schemeClr val="tx1"/>
                </a:solidFill>
                <a:effectLst/>
                <a:latin typeface="Arial" charset="0"/>
                <a:ea typeface="ＭＳ Ｐゴシック" charset="0"/>
                <a:cs typeface="+mn-cs"/>
              </a:rPr>
              <a:t>Is someone else better placed to respond?</a:t>
            </a:r>
          </a:p>
          <a:p>
            <a:pPr lvl="1"/>
            <a:r>
              <a:rPr lang="en-US" sz="1200" b="0" i="0" kern="1200" dirty="0" smtClean="0">
                <a:solidFill>
                  <a:schemeClr val="tx1"/>
                </a:solidFill>
                <a:effectLst/>
                <a:latin typeface="Arial" charset="0"/>
                <a:ea typeface="ＭＳ Ｐゴシック" charset="0"/>
                <a:cs typeface="+mn-cs"/>
              </a:rPr>
              <a:t>What would be my purpose in responding?</a:t>
            </a:r>
          </a:p>
          <a:p>
            <a:r>
              <a:rPr lang="en-US" sz="1200" b="0" i="0" kern="1200" dirty="0" smtClean="0">
                <a:solidFill>
                  <a:schemeClr val="tx1"/>
                </a:solidFill>
                <a:effectLst/>
                <a:latin typeface="Arial" charset="0"/>
                <a:ea typeface="ＭＳ Ｐゴシック" charset="0"/>
                <a:cs typeface="+mn-cs"/>
              </a:rPr>
              <a:t>Assess your options for giving help (See </a:t>
            </a:r>
            <a:r>
              <a:rPr lang="en-US" sz="1200" b="0" i="0" u="none" strike="noStrike" kern="1200" dirty="0" smtClean="0">
                <a:solidFill>
                  <a:schemeClr val="tx1"/>
                </a:solidFill>
                <a:effectLst/>
                <a:latin typeface="Arial" charset="0"/>
                <a:ea typeface="ＭＳ Ｐゴシック" charset="0"/>
                <a:cs typeface="+mn-cs"/>
                <a:hlinkClick r:id="rId3"/>
              </a:rPr>
              <a:t>Active Bystander Strategies</a:t>
            </a:r>
            <a:r>
              <a:rPr lang="en-US" sz="1200" b="0" i="0" kern="1200" dirty="0" smtClean="0">
                <a:solidFill>
                  <a:schemeClr val="tx1"/>
                </a:solidFill>
                <a:effectLst/>
                <a:latin typeface="Arial" charset="0"/>
                <a:ea typeface="ＭＳ Ｐゴシック" charset="0"/>
                <a:cs typeface="+mn-cs"/>
              </a:rPr>
              <a:t>)</a:t>
            </a:r>
          </a:p>
          <a:p>
            <a:r>
              <a:rPr lang="en-US" sz="1200" b="0" i="0" kern="1200" dirty="0" smtClean="0">
                <a:solidFill>
                  <a:schemeClr val="tx1"/>
                </a:solidFill>
                <a:effectLst/>
                <a:latin typeface="Arial" charset="0"/>
                <a:ea typeface="ＭＳ Ｐゴシック" charset="0"/>
                <a:cs typeface="+mn-cs"/>
              </a:rPr>
              <a:t>Determine the potential risks of taking action.</a:t>
            </a:r>
          </a:p>
          <a:p>
            <a:pPr lvl="1"/>
            <a:r>
              <a:rPr lang="en-US" sz="1200" b="0" i="0" kern="1200" dirty="0" smtClean="0">
                <a:solidFill>
                  <a:schemeClr val="tx1"/>
                </a:solidFill>
                <a:effectLst/>
                <a:latin typeface="Arial" charset="0"/>
                <a:ea typeface="ＭＳ Ｐゴシック" charset="0"/>
                <a:cs typeface="+mn-cs"/>
              </a:rPr>
              <a:t>Are there risks to myself? (See </a:t>
            </a:r>
            <a:r>
              <a:rPr lang="en-US" sz="1200" b="0" i="0" u="none" strike="noStrike" kern="1200" dirty="0" smtClean="0">
                <a:solidFill>
                  <a:schemeClr val="tx1"/>
                </a:solidFill>
                <a:effectLst/>
                <a:latin typeface="Arial" charset="0"/>
                <a:ea typeface="ＭＳ Ｐゴシック" charset="0"/>
                <a:cs typeface="+mn-cs"/>
                <a:hlinkClick r:id="rId4"/>
              </a:rPr>
              <a:t>Why Bystanders Don't Act</a:t>
            </a:r>
            <a:r>
              <a:rPr lang="en-US" sz="1200" b="0" i="0" kern="1200" dirty="0" smtClean="0">
                <a:solidFill>
                  <a:schemeClr val="tx1"/>
                </a:solidFill>
                <a:effectLst/>
                <a:latin typeface="Arial" charset="0"/>
                <a:ea typeface="ＭＳ Ｐゴシック" charset="0"/>
                <a:cs typeface="+mn-cs"/>
              </a:rPr>
              <a:t> below)</a:t>
            </a:r>
          </a:p>
          <a:p>
            <a:pPr lvl="1"/>
            <a:r>
              <a:rPr lang="en-US" sz="1200" b="0" i="0" kern="1200" dirty="0" smtClean="0">
                <a:solidFill>
                  <a:schemeClr val="tx1"/>
                </a:solidFill>
                <a:effectLst/>
                <a:latin typeface="Arial" charset="0"/>
                <a:ea typeface="ＭＳ Ｐゴシック" charset="0"/>
                <a:cs typeface="+mn-cs"/>
              </a:rPr>
              <a:t>Are there risks to others (e.g. potential retaliation against person being "helped")?</a:t>
            </a:r>
          </a:p>
          <a:p>
            <a:pPr lvl="1"/>
            <a:r>
              <a:rPr lang="en-US" sz="1200" b="0" i="0" kern="1200" dirty="0" smtClean="0">
                <a:solidFill>
                  <a:schemeClr val="tx1"/>
                </a:solidFill>
                <a:effectLst/>
                <a:latin typeface="Arial" charset="0"/>
                <a:ea typeface="ＭＳ Ｐゴシック" charset="0"/>
                <a:cs typeface="+mn-cs"/>
              </a:rPr>
              <a:t>Is there a low-risk option?</a:t>
            </a:r>
          </a:p>
          <a:p>
            <a:pPr lvl="1"/>
            <a:r>
              <a:rPr lang="en-US" sz="1200" b="0" i="0" kern="1200" dirty="0" smtClean="0">
                <a:solidFill>
                  <a:schemeClr val="tx1"/>
                </a:solidFill>
                <a:effectLst/>
                <a:latin typeface="Arial" charset="0"/>
                <a:ea typeface="ＭＳ Ｐゴシック" charset="0"/>
                <a:cs typeface="+mn-cs"/>
              </a:rPr>
              <a:t>How could I reduce risks?</a:t>
            </a:r>
          </a:p>
          <a:p>
            <a:pPr lvl="1"/>
            <a:r>
              <a:rPr lang="en-US" sz="1200" b="0" i="0" kern="1200" dirty="0" smtClean="0">
                <a:solidFill>
                  <a:schemeClr val="tx1"/>
                </a:solidFill>
                <a:effectLst/>
                <a:latin typeface="Arial" charset="0"/>
                <a:ea typeface="ＭＳ Ｐゴシック" charset="0"/>
                <a:cs typeface="+mn-cs"/>
              </a:rPr>
              <a:t>Is there more information I can get to better assess the situation?</a:t>
            </a:r>
          </a:p>
          <a:p>
            <a:r>
              <a:rPr lang="en-US" sz="1200" b="0" i="0" kern="1200" dirty="0" smtClean="0">
                <a:solidFill>
                  <a:schemeClr val="tx1"/>
                </a:solidFill>
                <a:effectLst/>
                <a:latin typeface="Arial" charset="0"/>
                <a:ea typeface="ＭＳ Ｐゴシック" charset="0"/>
                <a:cs typeface="+mn-cs"/>
              </a:rPr>
              <a:t>Decide whether to act, at the time or later</a:t>
            </a:r>
          </a:p>
          <a:p>
            <a:pPr marL="0" indent="0">
              <a:buNone/>
            </a:pPr>
            <a:endParaRPr lang="en-US" baseline="0"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223798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297677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Pct val="75000"/>
              <a:buFont typeface="Wingdings" pitchFamily="2" charset="2"/>
              <a:buNone/>
              <a:tabLst>
                <a:tab pos="228600" algn="l"/>
              </a:tabLst>
              <a:defRPr/>
            </a:pPr>
            <a:r>
              <a:rPr lang="en-US" dirty="0" smtClean="0"/>
              <a:t>IF YOU HAVE THE</a:t>
            </a:r>
            <a:r>
              <a:rPr lang="en-US" baseline="0" dirty="0" smtClean="0"/>
              <a:t> CAPABILITY TO SHOW A VIDEO, IF NOT SKIP</a:t>
            </a:r>
          </a:p>
          <a:p>
            <a:pPr marL="0" indent="0">
              <a:buNone/>
            </a:pPr>
            <a:endParaRPr lang="en-US" dirty="0" smtClean="0"/>
          </a:p>
          <a:p>
            <a:r>
              <a:rPr lang="en-US" dirty="0" smtClean="0"/>
              <a:t>https</a:t>
            </a:r>
            <a:r>
              <a:rPr lang="en-US" dirty="0" smtClean="0"/>
              <a:t>://</a:t>
            </a:r>
            <a:r>
              <a:rPr lang="en-US" dirty="0" smtClean="0"/>
              <a:t>youtu.be/LNVFPkmZTQ4</a:t>
            </a:r>
          </a:p>
          <a:p>
            <a:r>
              <a:rPr lang="en-US" dirty="0" smtClean="0"/>
              <a:t>FACTS from the National</a:t>
            </a:r>
            <a:r>
              <a:rPr lang="en-US" baseline="0" dirty="0" smtClean="0"/>
              <a:t> Sexual Violence Resource Center (NSVRC) </a:t>
            </a:r>
            <a:r>
              <a:rPr lang="en-US" dirty="0" smtClean="0"/>
              <a:t>:</a:t>
            </a:r>
            <a:r>
              <a:rPr lang="en-US" baseline="0" dirty="0" smtClean="0"/>
              <a:t> https://www.nsvrc.org/sites/default/files/publications_nsvrc_factsheet_media-packet_statistics-about-sexual-violence_0.pdf </a:t>
            </a:r>
            <a:endParaRPr lang="en-US" dirty="0" smtClean="0"/>
          </a:p>
          <a:p>
            <a:r>
              <a:rPr lang="en-US" dirty="0" smtClean="0"/>
              <a:t>It is 1 in 5 for women and 1 in 16 men while in college</a:t>
            </a:r>
          </a:p>
          <a:p>
            <a:r>
              <a:rPr lang="en-US" sz="1200" b="0" i="0" u="none" strike="noStrike" kern="1200" baseline="0" dirty="0" smtClean="0">
                <a:solidFill>
                  <a:schemeClr val="tx1"/>
                </a:solidFill>
                <a:latin typeface="Arial" charset="0"/>
                <a:ea typeface="ＭＳ Ｐゴシック" charset="0"/>
                <a:cs typeface="+mn-cs"/>
              </a:rPr>
              <a:t>One in five women and one in 71 men will be raped at some point in their lives</a:t>
            </a:r>
            <a:endParaRPr lang="en-US" dirty="0" smtClean="0"/>
          </a:p>
          <a:p>
            <a:endParaRPr lang="en-US" dirty="0" smtClean="0"/>
          </a:p>
          <a:p>
            <a:r>
              <a:rPr lang="en-US" sz="1200" b="1" i="0" kern="1200" dirty="0" smtClean="0">
                <a:solidFill>
                  <a:schemeClr val="tx1"/>
                </a:solidFill>
                <a:effectLst/>
                <a:latin typeface="Arial" charset="0"/>
                <a:ea typeface="ＭＳ Ｐゴシック" charset="0"/>
                <a:cs typeface="+mn-cs"/>
              </a:rPr>
              <a:t>Every 107 seconds someone in the United States is sexually assaulted.</a:t>
            </a:r>
          </a:p>
          <a:p>
            <a:r>
              <a:rPr lang="en-US" sz="1200" b="0" i="0" kern="1200" dirty="0" smtClean="0">
                <a:solidFill>
                  <a:schemeClr val="tx1"/>
                </a:solidFill>
                <a:effectLst/>
                <a:latin typeface="Arial" charset="0"/>
                <a:ea typeface="ＭＳ Ｐゴシック" charset="0"/>
                <a:cs typeface="+mn-cs"/>
              </a:rPr>
              <a:t>Below is an excerpt from the Rape, Abuse and Incest National Network’s website (http://www.rainn.org) explaining where this staggering statistic comes from: </a:t>
            </a:r>
          </a:p>
          <a:p>
            <a:r>
              <a:rPr lang="en-US" sz="1200" b="0" i="0" kern="1200" dirty="0" smtClean="0">
                <a:solidFill>
                  <a:schemeClr val="tx1"/>
                </a:solidFill>
                <a:effectLst/>
                <a:latin typeface="Arial" charset="0"/>
                <a:ea typeface="ＭＳ Ｐゴシック" charset="0"/>
                <a:cs typeface="+mn-cs"/>
              </a:rPr>
              <a:t>Here's the math: [According to the U.S. Department of Justice's National Crime Victimization Survey, there are an average of 293,066 victims (age 12 or older) of rape and sexual assault each year.] There are 525,600 minutes in a non-leap year. That makes 31,536,000 seconds/year. So, 31,536,000 divided by 293,066 comes out to one sexual assault every 107 seconds.</a:t>
            </a:r>
          </a:p>
          <a:p>
            <a:r>
              <a:rPr lang="en-US" sz="1200" b="0" i="0" kern="1200" dirty="0" smtClean="0">
                <a:solidFill>
                  <a:schemeClr val="tx1"/>
                </a:solidFill>
                <a:effectLst/>
                <a:latin typeface="Arial" charset="0"/>
                <a:ea typeface="ＭＳ Ｐゴシック" charset="0"/>
                <a:cs typeface="+mn-cs"/>
              </a:rPr>
              <a:t>How often does sexual assault occur?</a:t>
            </a:r>
          </a:p>
          <a:p>
            <a:r>
              <a:rPr lang="en-US" sz="1200" b="0" i="0" kern="1200" dirty="0" smtClean="0">
                <a:solidFill>
                  <a:schemeClr val="tx1"/>
                </a:solidFill>
                <a:effectLst/>
                <a:latin typeface="Arial" charset="0"/>
                <a:ea typeface="ＭＳ Ｐゴシック" charset="0"/>
                <a:cs typeface="+mn-cs"/>
              </a:rPr>
              <a:t>There is an average of 293,066 victims (age 12 or older) of rape and sexual assault each year.</a:t>
            </a:r>
          </a:p>
          <a:p>
            <a:r>
              <a:rPr lang="en-US" sz="1200" b="0" i="0" kern="1200" dirty="0" smtClean="0">
                <a:solidFill>
                  <a:schemeClr val="tx1"/>
                </a:solidFill>
                <a:effectLst/>
                <a:latin typeface="Arial" charset="0"/>
                <a:ea typeface="ＭＳ Ｐゴシック" charset="0"/>
                <a:cs typeface="+mn-cs"/>
              </a:rPr>
              <a:t>There is some good news. Sexual assault has fallen by 49 percent in recent years.</a:t>
            </a:r>
            <a:r>
              <a:rPr lang="en-US" sz="1200" b="0" i="0" kern="1200" baseline="0" dirty="0" smtClean="0">
                <a:solidFill>
                  <a:schemeClr val="tx1"/>
                </a:solidFill>
                <a:effectLst/>
                <a:latin typeface="Arial" charset="0"/>
                <a:ea typeface="ＭＳ Ｐゴシック" charset="0"/>
                <a:cs typeface="+mn-cs"/>
              </a:rPr>
              <a:t>  </a:t>
            </a:r>
            <a:r>
              <a:rPr lang="en-US" sz="1200" b="0" i="0" kern="1200" dirty="0" smtClean="0">
                <a:solidFill>
                  <a:schemeClr val="tx1"/>
                </a:solidFill>
                <a:effectLst/>
                <a:latin typeface="Arial" charset="0"/>
                <a:ea typeface="ＭＳ Ｐゴシック" charset="0"/>
                <a:cs typeface="+mn-cs"/>
              </a:rPr>
              <a:t>Because of the progress made in the last 20 years, there are an estimated 5.5 million less Americans who have become victims of sexual violence.</a:t>
            </a:r>
          </a:p>
          <a:p>
            <a:pPr marL="0" indent="0">
              <a:buNone/>
            </a:pPr>
            <a:endParaRPr lang="en-US" dirty="0"/>
          </a:p>
        </p:txBody>
      </p:sp>
      <p:sp>
        <p:nvSpPr>
          <p:cNvPr id="4" name="Header Placeholder 3"/>
          <p:cNvSpPr>
            <a:spLocks noGrp="1"/>
          </p:cNvSpPr>
          <p:nvPr>
            <p:ph type="hdr" sz="quarter" idx="10"/>
          </p:nvPr>
        </p:nvSpPr>
        <p:spPr/>
        <p:txBody>
          <a:bodyPr/>
          <a:lstStyle/>
          <a:p>
            <a:pPr>
              <a:defRPr/>
            </a:pPr>
            <a:r>
              <a:rPr lang="en-US" smtClean="0"/>
              <a:t>Module 1: Get SHARP!</a:t>
            </a:r>
            <a:endParaRPr lang="en-US" dirty="0"/>
          </a:p>
        </p:txBody>
      </p:sp>
    </p:spTree>
    <p:extLst>
      <p:ext uri="{BB962C8B-B14F-4D97-AF65-F5344CB8AC3E}">
        <p14:creationId xmlns:p14="http://schemas.microsoft.com/office/powerpoint/2010/main" val="1652943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76200" y="6172199"/>
            <a:ext cx="92964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483643" y="1467826"/>
            <a:ext cx="4176713" cy="440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3"/>
          <p:cNvCxnSpPr/>
          <p:nvPr/>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7" name="Straight Connector 4"/>
          <p:cNvCxnSpPr/>
          <p:nvPr/>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8" name="Oval 5"/>
          <p:cNvSpPr>
            <a:spLocks noChangeArrowheads="1"/>
          </p:cNvSpPr>
          <p:nvPr/>
        </p:nvSpPr>
        <p:spPr bwMode="auto">
          <a:xfrm>
            <a:off x="4540250" y="3863975"/>
            <a:ext cx="46038" cy="46038"/>
          </a:xfrm>
          <a:prstGeom prst="ellipse">
            <a:avLst/>
          </a:prstGeom>
          <a:solidFill>
            <a:schemeClr val="accent2"/>
          </a:solidFill>
          <a:ln w="38100">
            <a:solidFill>
              <a:schemeClr val="accent2"/>
            </a:solidFill>
            <a:round/>
            <a:headEnd/>
            <a:tailEnd/>
          </a:ln>
          <a:effectLst>
            <a:outerShdw blurRad="63500" algn="tl" rotWithShape="0">
              <a:srgbClr val="000000">
                <a:alpha val="54999"/>
              </a:srgbClr>
            </a:outerShdw>
          </a:effectLst>
        </p:spPr>
        <p:txBody>
          <a:bodyPr anchor="ctr"/>
          <a:lstStyle/>
          <a:p>
            <a:pPr algn="ctr">
              <a:defRPr/>
            </a:pPr>
            <a:endParaRPr lang="en-US" dirty="0">
              <a:solidFill>
                <a:schemeClr val="lt1"/>
              </a:solidFill>
              <a:latin typeface="+mn-lt"/>
              <a:ea typeface="+mn-ea"/>
              <a:cs typeface="+mn-cs"/>
            </a:endParaRPr>
          </a:p>
        </p:txBody>
      </p:sp>
      <p:pic>
        <p:nvPicPr>
          <p:cNvPr id="10" name="Picture 12"/>
          <p:cNvPicPr>
            <a:picLocks noChangeAspect="1" noChangeArrowheads="1"/>
          </p:cNvPicPr>
          <p:nvPr userDrawn="1"/>
        </p:nvPicPr>
        <p:blipFill>
          <a:blip r:embed="rId4" cstate="print"/>
          <a:srcRect/>
          <a:stretch>
            <a:fillRect/>
          </a:stretch>
        </p:blipFill>
        <p:spPr bwMode="auto">
          <a:xfrm>
            <a:off x="1654175" y="163513"/>
            <a:ext cx="5715000" cy="895350"/>
          </a:xfrm>
          <a:prstGeom prst="rect">
            <a:avLst/>
          </a:prstGeom>
          <a:noFill/>
          <a:ln w="9525">
            <a:noFill/>
            <a:miter lim="800000"/>
            <a:headEnd/>
            <a:tailEnd/>
          </a:ln>
        </p:spPr>
      </p:pic>
      <p:sp>
        <p:nvSpPr>
          <p:cNvPr id="9" name="Subtitle 8"/>
          <p:cNvSpPr>
            <a:spLocks noGrp="1"/>
          </p:cNvSpPr>
          <p:nvPr>
            <p:ph type="subTitle" idx="1"/>
          </p:nvPr>
        </p:nvSpPr>
        <p:spPr>
          <a:xfrm>
            <a:off x="457200" y="4038600"/>
            <a:ext cx="8305800" cy="1143000"/>
          </a:xfrm>
        </p:spPr>
        <p:txBody>
          <a:bodyPr>
            <a:noAutofit/>
          </a:bodyPr>
          <a:lstStyle>
            <a:lvl1pPr marL="0" indent="0" algn="ctr">
              <a:buNone/>
              <a:defRPr kumimoji="0" lang="en-US" sz="3200" b="0" kern="1200" spc="-100" baseline="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latin typeface="Arial" pitchFamily="34" charset="0"/>
                <a:ea typeface="+mj-ea"/>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Title 27"/>
          <p:cNvSpPr>
            <a:spLocks noGrp="1"/>
          </p:cNvSpPr>
          <p:nvPr>
            <p:ph type="ctrTitle"/>
          </p:nvPr>
        </p:nvSpPr>
        <p:spPr>
          <a:xfrm>
            <a:off x="457200" y="1828800"/>
            <a:ext cx="8305800" cy="1905000"/>
          </a:xfrm>
          <a:prstGeom prst="rect">
            <a:avLst/>
          </a:prstGeom>
          <a:ln w="6350" cap="rnd">
            <a:noFill/>
          </a:ln>
        </p:spPr>
        <p:txBody>
          <a:bodyPr>
            <a:noAutofit/>
          </a:bodyPr>
          <a:lstStyle>
            <a:lvl1pPr algn="ctr">
              <a:defRPr lang="en-US" sz="4800" b="0" dirty="0">
                <a:ln w="3200">
                  <a:solidFill>
                    <a:schemeClr val="bg2">
                      <a:shade val="75000"/>
                      <a:alpha val="25000"/>
                    </a:schemeClr>
                  </a:solidFill>
                  <a:prstDash val="solid"/>
                  <a:round/>
                </a:ln>
                <a:solidFill>
                  <a:schemeClr val="tx2">
                    <a:lumMod val="25000"/>
                  </a:schemeClr>
                </a:solidFill>
                <a:effectLst>
                  <a:innerShdw blurRad="50800" dist="25400" dir="13500000">
                    <a:srgbClr val="000000">
                      <a:alpha val="70000"/>
                    </a:srgbClr>
                  </a:innerShdw>
                </a:effectLst>
              </a:defRPr>
            </a:lvl1pPr>
          </a:lstStyle>
          <a:p>
            <a:r>
              <a:rPr lang="en-US" dirty="0" smtClean="0"/>
              <a:t>Click to edit Master title style</a:t>
            </a:r>
            <a:endParaRPr lang="en-US" dirty="0"/>
          </a:p>
        </p:txBody>
      </p:sp>
      <p:sp>
        <p:nvSpPr>
          <p:cNvPr id="16" name="Rectangle 15"/>
          <p:cNvSpPr/>
          <p:nvPr userDrawn="1"/>
        </p:nvSpPr>
        <p:spPr>
          <a:xfrm>
            <a:off x="457200" y="6324600"/>
            <a:ext cx="8305800" cy="461665"/>
          </a:xfrm>
          <a:prstGeom prst="rect">
            <a:avLst/>
          </a:prstGeom>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SHARP Program:</a:t>
            </a:r>
            <a:r>
              <a:rPr lang="en-US" sz="2400" b="1" baseline="0" dirty="0" smtClean="0">
                <a:solidFill>
                  <a:prstClr val="white"/>
                </a:solidFill>
                <a:latin typeface="Arial" panose="020B0604020202020204" pitchFamily="34" charset="0"/>
                <a:cs typeface="Arial" panose="020B0604020202020204" pitchFamily="34" charset="0"/>
              </a:rPr>
              <a:t>  </a:t>
            </a:r>
            <a:r>
              <a:rPr lang="en-US" sz="2400" b="1" i="1" dirty="0" smtClean="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350339" y="1206250"/>
            <a:ext cx="4059936"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half" idx="2"/>
          </p:nvPr>
        </p:nvSpPr>
        <p:spPr>
          <a:xfrm>
            <a:off x="4642360" y="1206250"/>
            <a:ext cx="4221661"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title"/>
          </p:nvPr>
        </p:nvSpPr>
        <p:spPr>
          <a:xfrm>
            <a:off x="5105400" y="-14288"/>
            <a:ext cx="4071938"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Title">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347472" y="1143000"/>
            <a:ext cx="8439912" cy="4953000"/>
          </a:xfrm>
        </p:spPr>
        <p:txBody>
          <a:bodyPr/>
          <a:lstStyle>
            <a:lvl1pPr marL="341313" indent="-341313">
              <a:tabLst>
                <a:tab pos="341313" algn="l"/>
              </a:tabLst>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5105400" y="-14288"/>
            <a:ext cx="4071938"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350339" y="971072"/>
            <a:ext cx="4147049"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lnSpc>
                <a:spcPct val="100000"/>
              </a:lnSpc>
              <a:spcBef>
                <a:spcPts val="0"/>
              </a:spcBef>
              <a:buNone/>
              <a:defRPr sz="2400" b="1">
                <a:solidFill>
                  <a:schemeClr val="bg1"/>
                </a:solidFill>
                <a:latin typeface="Arial" pitchFamily="34" charset="0"/>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6" name="Content Placeholder 31"/>
          <p:cNvSpPr>
            <a:spLocks noGrp="1"/>
          </p:cNvSpPr>
          <p:nvPr>
            <p:ph sz="half" idx="2"/>
          </p:nvPr>
        </p:nvSpPr>
        <p:spPr>
          <a:xfrm>
            <a:off x="350339" y="1809272"/>
            <a:ext cx="4145461"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33"/>
          <p:cNvSpPr>
            <a:spLocks noGrp="1"/>
          </p:cNvSpPr>
          <p:nvPr>
            <p:ph sz="quarter" idx="4"/>
          </p:nvPr>
        </p:nvSpPr>
        <p:spPr>
          <a:xfrm>
            <a:off x="4649788" y="1809272"/>
            <a:ext cx="4214233" cy="42867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11"/>
          <p:cNvSpPr>
            <a:spLocks noGrp="1"/>
          </p:cNvSpPr>
          <p:nvPr>
            <p:ph type="body" idx="3"/>
          </p:nvPr>
        </p:nvSpPr>
        <p:spPr>
          <a:xfrm>
            <a:off x="4648200" y="971072"/>
            <a:ext cx="4215821"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ctr">
              <a:spcBef>
                <a:spcPts val="0"/>
              </a:spcBef>
              <a:buNone/>
              <a:defRPr kumimoji="0" lang="en-US" sz="2400" b="1" kern="1200" baseline="0" dirty="0" smtClean="0">
                <a:solidFill>
                  <a:schemeClr val="bg1"/>
                </a:solidFill>
                <a:latin typeface="Arial" pitchFamily="34" charset="0"/>
                <a:ea typeface="+mn-ea"/>
                <a:cs typeface="Arial" pitchFamily="34" charset="0"/>
              </a:defRPr>
            </a:lvl1pPr>
            <a:lvl2pPr>
              <a:buNone/>
              <a:defRPr sz="2000" b="1"/>
            </a:lvl2pPr>
            <a:lvl3pPr>
              <a:buNone/>
              <a:defRPr sz="1800" b="1"/>
            </a:lvl3pPr>
            <a:lvl4pPr>
              <a:buNone/>
              <a:defRPr sz="1600" b="1"/>
            </a:lvl4pPr>
            <a:lvl5pPr>
              <a:buNone/>
              <a:defRPr sz="1600" b="1"/>
            </a:lvl5pPr>
          </a:lstStyle>
          <a:p>
            <a:pPr lvl="0"/>
            <a:r>
              <a:rPr lang="en-US" dirty="0" smtClean="0"/>
              <a:t>Click to edit Master text styles</a:t>
            </a:r>
          </a:p>
        </p:txBody>
      </p:sp>
      <p:sp>
        <p:nvSpPr>
          <p:cNvPr id="19" name="Title 1"/>
          <p:cNvSpPr>
            <a:spLocks noGrp="1"/>
          </p:cNvSpPr>
          <p:nvPr>
            <p:ph type="title"/>
          </p:nvPr>
        </p:nvSpPr>
        <p:spPr>
          <a:xfrm>
            <a:off x="5105400" y="-14288"/>
            <a:ext cx="4071938" cy="9286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pic>
        <p:nvPicPr>
          <p:cNvPr id="2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
          <a:stretch/>
        </p:blipFill>
        <p:spPr bwMode="auto">
          <a:xfrm>
            <a:off x="-76200" y="6172199"/>
            <a:ext cx="92964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a:spLocks noChangeArrowheads="1"/>
          </p:cNvSpPr>
          <p:nvPr/>
        </p:nvSpPr>
        <p:spPr bwMode="white">
          <a:xfrm>
            <a:off x="8510588" y="6508750"/>
            <a:ext cx="633412" cy="2762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defRPr/>
            </a:pPr>
            <a:fld id="{40B67756-FD0C-44F0-8819-64D5B9524524}" type="slidenum">
              <a:rPr lang="en-US" smtClean="0">
                <a:solidFill>
                  <a:schemeClr val="tx1"/>
                </a:solidFill>
              </a:rPr>
              <a:pPr algn="ctr">
                <a:defRPr/>
              </a:pPr>
              <a:t>‹#›</a:t>
            </a:fld>
            <a:endParaRPr lang="en-US" dirty="0" smtClean="0">
              <a:solidFill>
                <a:schemeClr val="tx1"/>
              </a:solidFill>
            </a:endParaRPr>
          </a:p>
        </p:txBody>
      </p:sp>
      <p:sp>
        <p:nvSpPr>
          <p:cNvPr id="23" name="Rectangle 22"/>
          <p:cNvSpPr/>
          <p:nvPr userDrawn="1"/>
        </p:nvSpPr>
        <p:spPr>
          <a:xfrm>
            <a:off x="457200" y="6324600"/>
            <a:ext cx="8305800" cy="461665"/>
          </a:xfrm>
          <a:prstGeom prst="rect">
            <a:avLst/>
          </a:prstGeom>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SHARP Program:</a:t>
            </a:r>
            <a:r>
              <a:rPr lang="en-US" sz="2400" b="1" baseline="0" dirty="0" smtClean="0">
                <a:solidFill>
                  <a:prstClr val="white"/>
                </a:solidFill>
                <a:latin typeface="Arial" panose="020B0604020202020204" pitchFamily="34" charset="0"/>
                <a:cs typeface="Arial" panose="020B0604020202020204" pitchFamily="34" charset="0"/>
              </a:rPr>
              <a:t>  </a:t>
            </a:r>
            <a:r>
              <a:rPr lang="en-US" sz="2400" b="1" i="1" dirty="0" smtClean="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endParaRPr>
          </a:p>
        </p:txBody>
      </p:sp>
      <p:pic>
        <p:nvPicPr>
          <p:cNvPr id="24" name="Picture 9"/>
          <p:cNvPicPr>
            <a:picLocks noChangeAspect="1" noChangeArrowheads="1"/>
          </p:cNvPicPr>
          <p:nvPr userDrawn="1"/>
        </p:nvPicPr>
        <p:blipFill>
          <a:blip r:embed="rId3" cstate="print"/>
          <a:srcRect/>
          <a:stretch>
            <a:fillRect/>
          </a:stretch>
        </p:blipFill>
        <p:spPr bwMode="auto">
          <a:xfrm>
            <a:off x="1588" y="0"/>
            <a:ext cx="5027612" cy="787659"/>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5105400" y="-14288"/>
            <a:ext cx="4071938"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0838" y="1066800"/>
            <a:ext cx="844232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5105400" y="-14288"/>
            <a:ext cx="4071938" cy="1004888"/>
          </a:xfrm>
          <a:prstGeom prst="rect">
            <a:avLst/>
          </a:prstGeom>
        </p:spPr>
        <p:txBody>
          <a:bodyPr/>
          <a:lstStyle>
            <a:lvl1pPr>
              <a:defRPr sz="2800" b="1">
                <a:solidFill>
                  <a:schemeClr val="bg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Title Slide">
    <p:spTree>
      <p:nvGrpSpPr>
        <p:cNvPr id="1" name=""/>
        <p:cNvGrpSpPr/>
        <p:nvPr/>
      </p:nvGrpSpPr>
      <p:grpSpPr>
        <a:xfrm>
          <a:off x="0" y="0"/>
          <a:ext cx="0" cy="0"/>
          <a:chOff x="0" y="0"/>
          <a:chExt cx="0" cy="0"/>
        </a:xfrm>
      </p:grpSpPr>
      <p:pic>
        <p:nvPicPr>
          <p:cNvPr id="19" name="Picture 11"/>
          <p:cNvPicPr>
            <a:picLocks noChangeAspect="1" noChangeArrowheads="1"/>
          </p:cNvPicPr>
          <p:nvPr userDrawn="1"/>
        </p:nvPicPr>
        <p:blipFill>
          <a:blip r:embed="rId2" cstate="print"/>
          <a:srcRect/>
          <a:stretch>
            <a:fillRect/>
          </a:stretch>
        </p:blipFill>
        <p:spPr bwMode="auto">
          <a:xfrm>
            <a:off x="1425726" y="926980"/>
            <a:ext cx="5715000" cy="895350"/>
          </a:xfrm>
          <a:prstGeom prst="rect">
            <a:avLst/>
          </a:prstGeom>
          <a:noFill/>
          <a:ln w="9525">
            <a:noFill/>
            <a:miter lim="800000"/>
            <a:headEnd/>
            <a:tailEnd/>
          </a:ln>
        </p:spPr>
      </p:pic>
      <p:sp>
        <p:nvSpPr>
          <p:cNvPr id="20" name="Rectangle 1027"/>
          <p:cNvSpPr>
            <a:spLocks noGrp="1" noChangeArrowheads="1"/>
          </p:cNvSpPr>
          <p:nvPr>
            <p:ph type="ctrTitle" sz="quarter"/>
          </p:nvPr>
        </p:nvSpPr>
        <p:spPr>
          <a:xfrm>
            <a:off x="413371" y="3429000"/>
            <a:ext cx="7739711" cy="990600"/>
          </a:xfrm>
          <a:prstGeom prst="rect">
            <a:avLst/>
          </a:prstGeom>
          <a:ln w="12700"/>
        </p:spPr>
        <p:txBody>
          <a:bodyPr wrap="none" lIns="91440" tIns="45720" rIns="91440" bIns="45720"/>
          <a:lstStyle>
            <a:lvl1pPr algn="ctr">
              <a:defRPr kumimoji="0" lang="en-US" sz="3200" b="0" kern="1200" spc="-100" baseline="0" dirty="0">
                <a:ln w="3200">
                  <a:solidFill>
                    <a:schemeClr val="bg2">
                      <a:shade val="75000"/>
                      <a:alpha val="25000"/>
                    </a:schemeClr>
                  </a:solidFill>
                  <a:prstDash val="solid"/>
                  <a:round/>
                </a:ln>
                <a:solidFill>
                  <a:schemeClr val="bg1"/>
                </a:solidFill>
                <a:effectLst>
                  <a:innerShdw blurRad="50800" dist="25400" dir="13500000">
                    <a:srgbClr val="000000">
                      <a:alpha val="70000"/>
                    </a:srgbClr>
                  </a:innerShdw>
                </a:effectLst>
                <a:latin typeface="Arial" pitchFamily="34" charset="0"/>
                <a:ea typeface="+mj-ea"/>
                <a:cs typeface="Arial" pitchFamily="34" charset="0"/>
              </a:defRPr>
            </a:lvl1pPr>
          </a:lstStyle>
          <a:p>
            <a:r>
              <a:rPr lang="en-US" dirty="0" smtClean="0"/>
              <a:t>Click to edit Master title style</a:t>
            </a:r>
            <a:endParaRPr lang="en-US" dirty="0"/>
          </a:p>
        </p:txBody>
      </p:sp>
      <p:pic>
        <p:nvPicPr>
          <p:cNvPr id="22"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819"/>
          <a:stretch/>
        </p:blipFill>
        <p:spPr bwMode="auto">
          <a:xfrm>
            <a:off x="-76200" y="6172199"/>
            <a:ext cx="92964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0"/>
          <p:cNvSpPr txBox="1">
            <a:spLocks noChangeArrowheads="1"/>
          </p:cNvSpPr>
          <p:nvPr/>
        </p:nvSpPr>
        <p:spPr bwMode="white">
          <a:xfrm>
            <a:off x="8510588" y="6508750"/>
            <a:ext cx="633412" cy="2762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defRPr/>
            </a:pPr>
            <a:fld id="{40B67756-FD0C-44F0-8819-64D5B9524524}" type="slidenum">
              <a:rPr lang="en-US" smtClean="0">
                <a:solidFill>
                  <a:schemeClr val="tx1"/>
                </a:solidFill>
              </a:rPr>
              <a:pPr algn="ctr">
                <a:defRPr/>
              </a:pPr>
              <a:t>‹#›</a:t>
            </a:fld>
            <a:endParaRPr lang="en-US" dirty="0" smtClean="0">
              <a:solidFill>
                <a:schemeClr val="tx1"/>
              </a:solidFill>
            </a:endParaRPr>
          </a:p>
        </p:txBody>
      </p:sp>
      <p:sp>
        <p:nvSpPr>
          <p:cNvPr id="24" name="Rectangle 23"/>
          <p:cNvSpPr/>
          <p:nvPr userDrawn="1"/>
        </p:nvSpPr>
        <p:spPr>
          <a:xfrm>
            <a:off x="457200" y="6324600"/>
            <a:ext cx="8305800" cy="461665"/>
          </a:xfrm>
          <a:prstGeom prst="rect">
            <a:avLst/>
          </a:prstGeom>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SHARP Program:</a:t>
            </a:r>
            <a:r>
              <a:rPr lang="en-US" sz="2400" b="1" baseline="0" dirty="0" smtClean="0">
                <a:solidFill>
                  <a:prstClr val="white"/>
                </a:solidFill>
                <a:latin typeface="Arial" panose="020B0604020202020204" pitchFamily="34" charset="0"/>
                <a:cs typeface="Arial" panose="020B0604020202020204" pitchFamily="34" charset="0"/>
              </a:rPr>
              <a:t>  </a:t>
            </a:r>
            <a:r>
              <a:rPr lang="en-US" sz="2400" b="1" i="1" dirty="0" smtClean="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endParaRPr>
          </a:p>
        </p:txBody>
      </p:sp>
      <p:grpSp>
        <p:nvGrpSpPr>
          <p:cNvPr id="25" name="Group 24"/>
          <p:cNvGrpSpPr/>
          <p:nvPr userDrawn="1"/>
        </p:nvGrpSpPr>
        <p:grpSpPr>
          <a:xfrm>
            <a:off x="1174852" y="2819400"/>
            <a:ext cx="6216748" cy="46038"/>
            <a:chOff x="1463626" y="3863975"/>
            <a:chExt cx="6216748" cy="46038"/>
          </a:xfrm>
        </p:grpSpPr>
        <p:cxnSp>
          <p:nvCxnSpPr>
            <p:cNvPr id="26" name="Straight Connector 3"/>
            <p:cNvCxnSpPr/>
            <p:nvPr/>
          </p:nvCxnSpPr>
          <p:spPr>
            <a:xfrm>
              <a:off x="1463626"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4708574" y="3888922"/>
              <a:ext cx="2971800" cy="1588"/>
            </a:xfrm>
            <a:prstGeom prst="line">
              <a:avLst/>
            </a:prstGeom>
            <a:ln w="9525" cap="flat" cmpd="sng" algn="ctr">
              <a:solidFill>
                <a:schemeClr val="bg2">
                  <a:lumMod val="75000"/>
                </a:schemeClr>
              </a:solidFill>
              <a:prstDash val="solid"/>
            </a:ln>
            <a:effectLst>
              <a:outerShdw blurRad="31750" dir="2700000" algn="tl" rotWithShape="0">
                <a:srgbClr val="000000">
                  <a:alpha val="55000"/>
                </a:srgbClr>
              </a:outerShdw>
            </a:effectLst>
            <a:scene3d>
              <a:camera prst="orthographicFront"/>
              <a:lightRig rig="threePt" dir="t"/>
            </a:scene3d>
            <a:sp3d prstMaterial="dkEdge"/>
          </p:spPr>
          <p:style>
            <a:lnRef idx="1">
              <a:schemeClr val="accent1"/>
            </a:lnRef>
            <a:fillRef idx="0">
              <a:schemeClr val="accent1"/>
            </a:fillRef>
            <a:effectRef idx="0">
              <a:schemeClr val="accent1"/>
            </a:effectRef>
            <a:fontRef idx="minor">
              <a:schemeClr val="tx1"/>
            </a:fontRef>
          </p:style>
        </p:cxnSp>
        <p:sp>
          <p:nvSpPr>
            <p:cNvPr id="28" name="Oval 5"/>
            <p:cNvSpPr/>
            <p:nvPr/>
          </p:nvSpPr>
          <p:spPr>
            <a:xfrm>
              <a:off x="4540250" y="3863975"/>
              <a:ext cx="46038" cy="46038"/>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dirty="0"/>
            </a:p>
          </p:txBody>
        </p: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alpha val="63136"/>
          </a:schemeClr>
        </a:solidFill>
        <a:effectLst/>
      </p:bgPr>
    </p:bg>
    <p:spTree>
      <p:nvGrpSpPr>
        <p:cNvPr id="1" name=""/>
        <p:cNvGrpSpPr/>
        <p:nvPr/>
      </p:nvGrpSpPr>
      <p:grpSpPr>
        <a:xfrm>
          <a:off x="0" y="0"/>
          <a:ext cx="0" cy="0"/>
          <a:chOff x="0" y="0"/>
          <a:chExt cx="0" cy="0"/>
        </a:xfrm>
      </p:grpSpPr>
      <p:sp>
        <p:nvSpPr>
          <p:cNvPr id="1027" name="Text Placeholder 8"/>
          <p:cNvSpPr>
            <a:spLocks noGrp="1"/>
          </p:cNvSpPr>
          <p:nvPr>
            <p:ph type="body" idx="1"/>
          </p:nvPr>
        </p:nvSpPr>
        <p:spPr bwMode="auto">
          <a:xfrm>
            <a:off x="392113" y="1004888"/>
            <a:ext cx="84423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 name="Picture 9"/>
          <p:cNvPicPr>
            <a:picLocks noChangeAspect="1" noChangeArrowheads="1"/>
          </p:cNvPicPr>
          <p:nvPr userDrawn="1"/>
        </p:nvPicPr>
        <p:blipFill>
          <a:blip r:embed="rId10" cstate="print"/>
          <a:srcRect/>
          <a:stretch>
            <a:fillRect/>
          </a:stretch>
        </p:blipFill>
        <p:spPr bwMode="auto">
          <a:xfrm>
            <a:off x="1588" y="0"/>
            <a:ext cx="5027612" cy="787659"/>
          </a:xfrm>
          <a:prstGeom prst="rect">
            <a:avLst/>
          </a:prstGeom>
          <a:noFill/>
          <a:ln w="9525">
            <a:noFill/>
            <a:miter lim="800000"/>
            <a:headEnd/>
            <a:tailEnd/>
          </a:ln>
        </p:spPr>
      </p:pic>
      <p:pic>
        <p:nvPicPr>
          <p:cNvPr id="10" name="Picture 2"/>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819"/>
          <a:stretch/>
        </p:blipFill>
        <p:spPr bwMode="auto">
          <a:xfrm>
            <a:off x="-76200" y="6172199"/>
            <a:ext cx="92964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20"/>
          <p:cNvSpPr txBox="1">
            <a:spLocks noChangeArrowheads="1"/>
          </p:cNvSpPr>
          <p:nvPr/>
        </p:nvSpPr>
        <p:spPr bwMode="white">
          <a:xfrm>
            <a:off x="8510588" y="6508750"/>
            <a:ext cx="633412" cy="276225"/>
          </a:xfrm>
          <a:prstGeom prst="rect">
            <a:avLst/>
          </a:prstGeom>
          <a:noFill/>
          <a:ln>
            <a:noFill/>
          </a:ln>
          <a:extLst/>
        </p:spPr>
        <p:txBody>
          <a:bodyPr>
            <a:spAutoFit/>
          </a:bodyPr>
          <a:lstStyle>
            <a:lvl1pPr eaLnBrk="0" hangingPunct="0">
              <a:defRPr sz="1200">
                <a:solidFill>
                  <a:schemeClr val="tx1"/>
                </a:solidFill>
                <a:latin typeface="Arial" pitchFamily="34" charset="0"/>
                <a:cs typeface="Arial" pitchFamily="34" charset="0"/>
              </a:defRPr>
            </a:lvl1pPr>
            <a:lvl2pPr marL="742950" indent="-285750" eaLnBrk="0" hangingPunct="0">
              <a:defRPr sz="1200">
                <a:solidFill>
                  <a:schemeClr val="tx1"/>
                </a:solidFill>
                <a:latin typeface="Arial" pitchFamily="34" charset="0"/>
                <a:cs typeface="Arial" pitchFamily="34" charset="0"/>
              </a:defRPr>
            </a:lvl2pPr>
            <a:lvl3pPr marL="1143000" indent="-228600" eaLnBrk="0" hangingPunct="0">
              <a:defRPr sz="1200">
                <a:solidFill>
                  <a:schemeClr val="tx1"/>
                </a:solidFill>
                <a:latin typeface="Arial" pitchFamily="34" charset="0"/>
                <a:cs typeface="Arial" pitchFamily="34" charset="0"/>
              </a:defRPr>
            </a:lvl3pPr>
            <a:lvl4pPr marL="1600200" indent="-228600" eaLnBrk="0" hangingPunct="0">
              <a:defRPr sz="1200">
                <a:solidFill>
                  <a:schemeClr val="tx1"/>
                </a:solidFill>
                <a:latin typeface="Arial" pitchFamily="34" charset="0"/>
                <a:cs typeface="Arial" pitchFamily="34" charset="0"/>
              </a:defRPr>
            </a:lvl4pPr>
            <a:lvl5pPr marL="2057400" indent="-228600" eaLnBrk="0" hangingPunct="0">
              <a:defRPr sz="12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200">
                <a:solidFill>
                  <a:schemeClr val="tx1"/>
                </a:solidFill>
                <a:latin typeface="Arial" pitchFamily="34" charset="0"/>
                <a:cs typeface="Arial" pitchFamily="34" charset="0"/>
              </a:defRPr>
            </a:lvl9pPr>
          </a:lstStyle>
          <a:p>
            <a:pPr algn="ctr">
              <a:defRPr/>
            </a:pPr>
            <a:fld id="{40B67756-FD0C-44F0-8819-64D5B9524524}" type="slidenum">
              <a:rPr lang="en-US" smtClean="0">
                <a:solidFill>
                  <a:schemeClr val="tx1"/>
                </a:solidFill>
              </a:rPr>
              <a:pPr algn="ctr">
                <a:defRPr/>
              </a:pPr>
              <a:t>‹#›</a:t>
            </a:fld>
            <a:endParaRPr lang="en-US" dirty="0" smtClean="0">
              <a:solidFill>
                <a:schemeClr val="tx1"/>
              </a:solidFill>
            </a:endParaRPr>
          </a:p>
        </p:txBody>
      </p:sp>
      <p:sp>
        <p:nvSpPr>
          <p:cNvPr id="12" name="Rectangle 11"/>
          <p:cNvSpPr/>
          <p:nvPr userDrawn="1"/>
        </p:nvSpPr>
        <p:spPr>
          <a:xfrm>
            <a:off x="457200" y="6324600"/>
            <a:ext cx="8305800" cy="461665"/>
          </a:xfrm>
          <a:prstGeom prst="rect">
            <a:avLst/>
          </a:prstGeom>
        </p:spPr>
        <p:txBody>
          <a:bodyPr wrap="square">
            <a:spAutoFit/>
          </a:bodyPr>
          <a:lstStyle/>
          <a:p>
            <a:pPr fontAlgn="auto">
              <a:spcBef>
                <a:spcPts val="0"/>
              </a:spcBef>
              <a:spcAft>
                <a:spcPts val="0"/>
              </a:spcAft>
            </a:pPr>
            <a:r>
              <a:rPr lang="en-US" sz="2400" b="1" dirty="0" smtClean="0">
                <a:solidFill>
                  <a:prstClr val="white"/>
                </a:solidFill>
                <a:latin typeface="Arial" panose="020B0604020202020204" pitchFamily="34" charset="0"/>
                <a:cs typeface="Arial" panose="020B0604020202020204" pitchFamily="34" charset="0"/>
              </a:rPr>
              <a:t>SHARP Program:</a:t>
            </a:r>
            <a:r>
              <a:rPr lang="en-US" sz="2400" b="1" baseline="0" dirty="0" smtClean="0">
                <a:solidFill>
                  <a:prstClr val="white"/>
                </a:solidFill>
                <a:latin typeface="Arial" panose="020B0604020202020204" pitchFamily="34" charset="0"/>
                <a:cs typeface="Arial" panose="020B0604020202020204" pitchFamily="34" charset="0"/>
              </a:rPr>
              <a:t>  </a:t>
            </a:r>
            <a:r>
              <a:rPr lang="en-US" sz="2400" b="1" i="1" dirty="0" smtClean="0">
                <a:solidFill>
                  <a:prstClr val="white"/>
                </a:solidFill>
                <a:latin typeface="Arial" panose="020B0604020202020204" pitchFamily="34" charset="0"/>
                <a:cs typeface="Arial" panose="020B0604020202020204" pitchFamily="34" charset="0"/>
              </a:rPr>
              <a:t>I AM THE FORCE BEHIND THE FIGHT</a:t>
            </a:r>
            <a:endParaRPr lang="en-US" sz="2400" i="1" dirty="0">
              <a:solidFill>
                <a:prstClr val="white"/>
              </a:solidFill>
              <a:latin typeface="Calibri"/>
            </a:endParaRPr>
          </a:p>
        </p:txBody>
      </p:sp>
    </p:spTree>
  </p:cSld>
  <p:clrMap bg1="dk1" tx1="lt1" bg2="dk2" tx2="lt2" accent1="accent1" accent2="accent2" accent3="accent3" accent4="accent4" accent5="accent5" accent6="accent6" hlink="hlink" folHlink="folHlink"/>
  <p:sldLayoutIdLst>
    <p:sldLayoutId id="2147488359" r:id="rId1"/>
    <p:sldLayoutId id="2147488329" r:id="rId2"/>
    <p:sldLayoutId id="2147488330" r:id="rId3"/>
    <p:sldLayoutId id="2147488360" r:id="rId4"/>
    <p:sldLayoutId id="2147488331" r:id="rId5"/>
    <p:sldLayoutId id="2147488332" r:id="rId6"/>
    <p:sldLayoutId id="2147488361" r:id="rId7"/>
    <p:sldLayoutId id="2147488333" r:id="rId8"/>
  </p:sldLayoutIdLst>
  <p:timing>
    <p:tnLst>
      <p:par>
        <p:cTn id="1" dur="indefinite" restart="never" nodeType="tmRoot"/>
      </p:par>
    </p:tnLst>
  </p:timing>
  <p:txStyles>
    <p:titleStyle>
      <a:lvl1pPr algn="r" rtl="0" eaLnBrk="0" fontAlgn="base" hangingPunct="0">
        <a:spcBef>
          <a:spcPct val="0"/>
        </a:spcBef>
        <a:spcAft>
          <a:spcPct val="0"/>
        </a:spcAft>
        <a:defRPr lang="en-US" sz="3200" kern="1200" spc="-100" dirty="0">
          <a:ln w="3200">
            <a:solidFill>
              <a:schemeClr val="bg2">
                <a:shade val="75000"/>
                <a:alpha val="25000"/>
              </a:schemeClr>
            </a:solidFill>
            <a:prstDash val="solid"/>
            <a:round/>
          </a:ln>
          <a:solidFill>
            <a:srgbClr val="FFD531"/>
          </a:solidFill>
          <a:latin typeface="Arial" pitchFamily="34" charset="0"/>
          <a:ea typeface="ＭＳ Ｐゴシック" charset="0"/>
          <a:cs typeface="Arial" pitchFamily="34" charset="0"/>
        </a:defRPr>
      </a:lvl1pPr>
      <a:lvl2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2pPr>
      <a:lvl3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3pPr>
      <a:lvl4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4pPr>
      <a:lvl5pPr algn="r" rtl="0" eaLnBrk="0" fontAlgn="base" hangingPunct="0">
        <a:spcBef>
          <a:spcPct val="0"/>
        </a:spcBef>
        <a:spcAft>
          <a:spcPct val="0"/>
        </a:spcAft>
        <a:defRPr sz="3200">
          <a:solidFill>
            <a:srgbClr val="FFD531"/>
          </a:solidFill>
          <a:latin typeface="Arial" pitchFamily="34" charset="0"/>
          <a:ea typeface="ＭＳ Ｐゴシック" charset="0"/>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p:titleStyle>
    <p:bodyStyle>
      <a:lvl1pPr marL="341313" indent="-341313" algn="l" rtl="0" eaLnBrk="0" fontAlgn="base" hangingPunct="0">
        <a:spcBef>
          <a:spcPts val="600"/>
        </a:spcBef>
        <a:spcAft>
          <a:spcPts val="1200"/>
        </a:spcAft>
        <a:buClr>
          <a:srgbClr val="2D2901"/>
        </a:buClr>
        <a:buSzPct val="85000"/>
        <a:buFont typeface="Wingdings" pitchFamily="2" charset="2"/>
        <a:buChar char="q"/>
        <a:tabLst>
          <a:tab pos="341313" algn="l"/>
        </a:tabLst>
        <a:defRPr sz="2600" kern="1200">
          <a:solidFill>
            <a:schemeClr val="bg1"/>
          </a:solidFill>
          <a:latin typeface="Arial" pitchFamily="34" charset="0"/>
          <a:ea typeface="ＭＳ Ｐゴシック" charset="0"/>
          <a:cs typeface="Arial" pitchFamily="34" charset="0"/>
        </a:defRPr>
      </a:lvl1pPr>
      <a:lvl2pPr marL="639763" indent="-273050" algn="l" rtl="0" eaLnBrk="0" fontAlgn="base" hangingPunct="0">
        <a:spcBef>
          <a:spcPts val="300"/>
        </a:spcBef>
        <a:spcAft>
          <a:spcPts val="1200"/>
        </a:spcAft>
        <a:buClr>
          <a:srgbClr val="222613"/>
        </a:buClr>
        <a:buSzPct val="100000"/>
        <a:buFont typeface="Arial" pitchFamily="34" charset="0"/>
        <a:buChar char="•"/>
        <a:defRPr sz="2400" kern="1200">
          <a:solidFill>
            <a:schemeClr val="bg1"/>
          </a:solidFill>
          <a:latin typeface="Arial" pitchFamily="34" charset="0"/>
          <a:ea typeface="Arial" charset="0"/>
          <a:cs typeface="Arial" pitchFamily="34" charset="0"/>
        </a:defRPr>
      </a:lvl2pPr>
      <a:lvl3pPr marL="1004888" indent="-228600" algn="l" rtl="0" eaLnBrk="0" fontAlgn="base" hangingPunct="0">
        <a:spcBef>
          <a:spcPts val="300"/>
        </a:spcBef>
        <a:spcAft>
          <a:spcPts val="1200"/>
        </a:spcAft>
        <a:buClr>
          <a:srgbClr val="222613"/>
        </a:buClr>
        <a:buSzPct val="85000"/>
        <a:buFont typeface="Wingdings" pitchFamily="2" charset="2"/>
        <a:buChar char="§"/>
        <a:defRPr sz="2200" kern="1200">
          <a:solidFill>
            <a:schemeClr val="bg1"/>
          </a:solidFill>
          <a:latin typeface="Arial" pitchFamily="34" charset="0"/>
          <a:ea typeface="Arial" charset="0"/>
          <a:cs typeface="Arial" pitchFamily="34" charset="0"/>
        </a:defRPr>
      </a:lvl3pPr>
      <a:lvl4pPr marL="1279525" indent="-228600" algn="l" rtl="0" eaLnBrk="0" fontAlgn="base" hangingPunct="0">
        <a:spcBef>
          <a:spcPts val="300"/>
        </a:spcBef>
        <a:spcAft>
          <a:spcPts val="1200"/>
        </a:spcAft>
        <a:buClr>
          <a:srgbClr val="222613"/>
        </a:buClr>
        <a:buSzPct val="85000"/>
        <a:buFont typeface="Wingdings" pitchFamily="2" charset="2"/>
        <a:buChar char="Ø"/>
        <a:defRPr sz="2000" kern="1200">
          <a:solidFill>
            <a:schemeClr val="bg1"/>
          </a:solidFill>
          <a:latin typeface="Arial" pitchFamily="34" charset="0"/>
          <a:ea typeface="Arial" charset="0"/>
          <a:cs typeface="Arial" pitchFamily="34" charset="0"/>
        </a:defRPr>
      </a:lvl4pPr>
      <a:lvl5pPr marL="1554163" indent="-228600" algn="l" rtl="0" eaLnBrk="0" fontAlgn="base" hangingPunct="0">
        <a:spcBef>
          <a:spcPts val="338"/>
        </a:spcBef>
        <a:spcAft>
          <a:spcPts val="1200"/>
        </a:spcAft>
        <a:buClr>
          <a:srgbClr val="222613"/>
        </a:buClr>
        <a:buSzPct val="85000"/>
        <a:buFont typeface="Arial" pitchFamily="34" charset="0"/>
        <a:buChar char="•"/>
        <a:defRPr kern="1200">
          <a:solidFill>
            <a:schemeClr val="bg1"/>
          </a:solidFill>
          <a:latin typeface="Arial" pitchFamily="34" charset="0"/>
          <a:ea typeface="Arial" charset="0"/>
          <a:cs typeface="Arial" pitchFamily="34" charset="0"/>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57-i1S95Kk" TargetMode="External"/><Relationship Id="rId5" Type="http://schemas.openxmlformats.org/officeDocument/2006/relationships/image" Target="../media/image15.png"/><Relationship Id="rId4" Type="http://schemas.openxmlformats.org/officeDocument/2006/relationships/hyperlink" Target="https://youtu.be/-57-i1S95K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www.youtube.com/embed/LNVFPkmZTQ4" TargetMode="External"/><Relationship Id="rId5" Type="http://schemas.openxmlformats.org/officeDocument/2006/relationships/image" Target="../media/image15.png"/><Relationship Id="rId4" Type="http://schemas.openxmlformats.org/officeDocument/2006/relationships/hyperlink" Target="https://youtu.be/LNVFPkmZTQ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94890" y="1526875"/>
            <a:ext cx="9144000" cy="4554748"/>
          </a:xfrm>
        </p:spPr>
        <p:txBody>
          <a:bodyPr/>
          <a:lstStyle/>
          <a:p>
            <a:pPr>
              <a:defRPr/>
            </a:pPr>
            <a:r>
              <a:rPr lang="en-US" i="1" dirty="0"/>
              <a:t>Sexual Harassment/Assault and Response (SHARP) Program </a:t>
            </a:r>
            <a:r>
              <a:rPr lang="en-US" i="1" dirty="0" smtClean="0"/>
              <a:t/>
            </a:r>
            <a:br>
              <a:rPr lang="en-US" i="1" dirty="0" smtClean="0"/>
            </a:br>
            <a:r>
              <a:rPr lang="en-US" i="1" dirty="0"/>
              <a:t/>
            </a:r>
            <a:br>
              <a:rPr lang="en-US" i="1" dirty="0"/>
            </a:br>
            <a:r>
              <a:rPr lang="en-US" i="1" dirty="0" smtClean="0"/>
              <a:t/>
            </a:r>
            <a:br>
              <a:rPr lang="en-US" i="1" dirty="0" smtClean="0"/>
            </a:br>
            <a:r>
              <a:rPr lang="en-US" i="1" dirty="0" smtClean="0"/>
              <a:t>Bystander Intervention</a:t>
            </a:r>
            <a:br>
              <a:rPr lang="en-US" i="1" dirty="0" smtClean="0"/>
            </a:br>
            <a:endParaRPr i="1" dirty="0">
              <a:ea typeface="ＭＳ Ｐゴシック" charset="0"/>
            </a:endParaRP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18265" y="-14288"/>
            <a:ext cx="4059073" cy="1004888"/>
          </a:xfrm>
        </p:spPr>
        <p:txBody>
          <a:bodyPr/>
          <a:lstStyle/>
          <a:p>
            <a:r>
              <a:rPr lang="en-US" sz="2400" dirty="0" smtClean="0"/>
              <a:t>Scenario </a:t>
            </a:r>
            <a:r>
              <a:rPr lang="en-US" sz="2400" dirty="0" smtClean="0"/>
              <a:t>1</a:t>
            </a:r>
            <a:r>
              <a:rPr lang="en-US" sz="2400" dirty="0" smtClean="0"/>
              <a:t/>
            </a:r>
            <a:br>
              <a:rPr lang="en-US" sz="2400" dirty="0" smtClean="0"/>
            </a:br>
            <a:r>
              <a:rPr lang="en-US" sz="2400" dirty="0" smtClean="0"/>
              <a:t>Online </a:t>
            </a:r>
            <a:r>
              <a:rPr lang="en-US" sz="2400" dirty="0" smtClean="0"/>
              <a:t>Misconduct</a:t>
            </a:r>
            <a:br>
              <a:rPr lang="en-US" sz="2400" dirty="0" smtClean="0"/>
            </a:br>
            <a:r>
              <a:rPr lang="en-US" sz="2400" dirty="0" smtClean="0"/>
              <a:t>SEXUAL HARASSMENT</a:t>
            </a:r>
            <a:endParaRPr lang="en-US" sz="2400" dirty="0"/>
          </a:p>
        </p:txBody>
      </p:sp>
      <p:sp>
        <p:nvSpPr>
          <p:cNvPr id="4" name="Double Bracket 3"/>
          <p:cNvSpPr/>
          <p:nvPr/>
        </p:nvSpPr>
        <p:spPr>
          <a:xfrm>
            <a:off x="106362" y="1162281"/>
            <a:ext cx="8942388" cy="80963"/>
          </a:xfrm>
          <a:prstGeom prst="bracketPair">
            <a:avLst/>
          </a:prstGeom>
        </p:spPr>
        <p:style>
          <a:lnRef idx="2">
            <a:schemeClr val="dk1">
              <a:shade val="50000"/>
            </a:schemeClr>
          </a:lnRef>
          <a:fillRef idx="1">
            <a:schemeClr val="dk1"/>
          </a:fillRef>
          <a:effectRef idx="0">
            <a:schemeClr val="dk1"/>
          </a:effectRef>
          <a:fontRef idx="minor">
            <a:schemeClr val="lt1"/>
          </a:fontRef>
        </p:style>
        <p:txBody>
          <a:bodyPr rtlCol="0" anchor="b"/>
          <a:lstStyle/>
          <a:p>
            <a:endParaRPr lang="en-US" sz="2000" b="1" dirty="0" smtClean="0">
              <a:solidFill>
                <a:prstClr val="white"/>
              </a:solidFill>
              <a:latin typeface="Arial"/>
            </a:endParaRPr>
          </a:p>
          <a:p>
            <a:endParaRPr lang="en-US" sz="2000" b="1" dirty="0">
              <a:solidFill>
                <a:prstClr val="white"/>
              </a:solidFill>
              <a:latin typeface="Arial"/>
            </a:endParaRPr>
          </a:p>
          <a:p>
            <a:pPr algn="ctr"/>
            <a:endParaRPr lang="en-US" dirty="0">
              <a:solidFill>
                <a:prstClr val="white"/>
              </a:solidFill>
            </a:endParaRPr>
          </a:p>
        </p:txBody>
      </p:sp>
      <p:sp>
        <p:nvSpPr>
          <p:cNvPr id="2" name="TextBox 1"/>
          <p:cNvSpPr txBox="1"/>
          <p:nvPr/>
        </p:nvSpPr>
        <p:spPr>
          <a:xfrm>
            <a:off x="292100" y="1362535"/>
            <a:ext cx="8483600" cy="4524315"/>
          </a:xfrm>
          <a:prstGeom prst="rect">
            <a:avLst/>
          </a:prstGeom>
          <a:noFill/>
        </p:spPr>
        <p:txBody>
          <a:bodyPr wrap="square" rtlCol="0">
            <a:spAutoFit/>
          </a:bodyPr>
          <a:lstStyle/>
          <a:p>
            <a:r>
              <a:rPr lang="en-US" sz="1600" dirty="0">
                <a:solidFill>
                  <a:schemeClr val="bg1"/>
                </a:solidFill>
              </a:rPr>
              <a:t>I'll start off by saying I'm a man. While I realize that the vast majority of victims are female and that it is usually much worse for them, I may be one of the exceptions to that rule. My ex-girlfriend and her friends thought it would be hilarious to send my pictures out to all my friends and strangers alike. They ended up going viral where I live. Everyone I knew and even people I didn't know would come up to me and tell me about them. Everyone seemed to think it was hilarious. I tried to blow them off like it was no big deal... but it was. I was devastated and over time it began to eat away at me. Just thinking about how everyone had seen them and been laughing at me and passing them on made me feel just about every negative emotion possible. I became a shut-in after people would be looking my way and laughing at me and some would come up to me and ask in a loud voice, "Did you know there are nude pictures of you being posted all over the internet?" Others would look my way and I would excuse myself from the room as my face turned red and I would leave. </a:t>
            </a:r>
            <a:r>
              <a:rPr lang="en-US" sz="1600" dirty="0" smtClean="0">
                <a:solidFill>
                  <a:schemeClr val="bg1"/>
                </a:solidFill>
              </a:rPr>
              <a:t>The pictures </a:t>
            </a:r>
            <a:r>
              <a:rPr lang="en-US" sz="1600" dirty="0">
                <a:solidFill>
                  <a:schemeClr val="bg1"/>
                </a:solidFill>
              </a:rPr>
              <a:t>would end up on popular websites and even some obscure ones. I started out spending some time each day looking for my pictures online to get them removed. Some websites would remove them right away, others took days and some would ignore my requests. Eventually it became all I did from the moment I woke up until I went to sleep. It was an impossible task, something I didn't learn for quite some time. It was all I could think </a:t>
            </a:r>
            <a:r>
              <a:rPr lang="en-US" sz="1600" dirty="0" smtClean="0">
                <a:solidFill>
                  <a:schemeClr val="bg1"/>
                </a:solidFill>
              </a:rPr>
              <a:t>about…</a:t>
            </a:r>
            <a:endParaRPr lang="en-US" sz="1600" dirty="0">
              <a:solidFill>
                <a:schemeClr val="bg1"/>
              </a:solidFill>
            </a:endParaRPr>
          </a:p>
        </p:txBody>
      </p:sp>
    </p:spTree>
    <p:extLst>
      <p:ext uri="{BB962C8B-B14F-4D97-AF65-F5344CB8AC3E}">
        <p14:creationId xmlns:p14="http://schemas.microsoft.com/office/powerpoint/2010/main" val="2785169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After work you and a few coworkers decide to meet up during happy hour for a few drinks and a bite to eat. While at the restaurant you see a girl with a group of guys at the next table. One of the guys seemed to be her date, but you are not sure and the girl appeared to be really nervous. Toward the end of the night the group starts taking shots and talking really loud. You over hear one guy mention going back to his place for an after party, the girl looked completely wasted and unable to stand up. </a:t>
            </a:r>
            <a:endParaRPr lang="en-US" dirty="0"/>
          </a:p>
        </p:txBody>
      </p:sp>
      <p:sp>
        <p:nvSpPr>
          <p:cNvPr id="3" name="Title 2"/>
          <p:cNvSpPr>
            <a:spLocks noGrp="1"/>
          </p:cNvSpPr>
          <p:nvPr>
            <p:ph type="title"/>
          </p:nvPr>
        </p:nvSpPr>
        <p:spPr/>
        <p:txBody>
          <a:bodyPr/>
          <a:lstStyle/>
          <a:p>
            <a:r>
              <a:rPr lang="en-US" sz="2400" dirty="0" smtClean="0"/>
              <a:t>Scenario </a:t>
            </a:r>
            <a:r>
              <a:rPr lang="en-US" sz="2400" dirty="0" smtClean="0"/>
              <a:t>2</a:t>
            </a:r>
            <a:r>
              <a:rPr lang="en-US" sz="2400" dirty="0" smtClean="0"/>
              <a:t/>
            </a:r>
            <a:br>
              <a:rPr lang="en-US" sz="2400" dirty="0" smtClean="0"/>
            </a:br>
            <a:r>
              <a:rPr lang="en-US" sz="2400" dirty="0" smtClean="0"/>
              <a:t>Sexual Assault</a:t>
            </a:r>
            <a:endParaRPr lang="en-US" sz="2400" dirty="0"/>
          </a:p>
        </p:txBody>
      </p:sp>
      <p:sp>
        <p:nvSpPr>
          <p:cNvPr id="4" name="Double Bracket 3"/>
          <p:cNvSpPr/>
          <p:nvPr/>
        </p:nvSpPr>
        <p:spPr>
          <a:xfrm>
            <a:off x="106362" y="939800"/>
            <a:ext cx="8942388" cy="123825"/>
          </a:xfrm>
          <a:prstGeom prst="bracketPair">
            <a:avLst/>
          </a:prstGeom>
        </p:spPr>
        <p:style>
          <a:lnRef idx="2">
            <a:schemeClr val="dk1">
              <a:shade val="50000"/>
            </a:schemeClr>
          </a:lnRef>
          <a:fillRef idx="1">
            <a:schemeClr val="dk1"/>
          </a:fillRef>
          <a:effectRef idx="0">
            <a:schemeClr val="dk1"/>
          </a:effectRef>
          <a:fontRef idx="minor">
            <a:schemeClr val="lt1"/>
          </a:fontRef>
        </p:style>
        <p:txBody>
          <a:bodyPr rtlCol="0" anchor="b"/>
          <a:lstStyle/>
          <a:p>
            <a:endParaRPr lang="en-US" sz="2000" b="1" dirty="0" smtClean="0">
              <a:solidFill>
                <a:prstClr val="white"/>
              </a:solidFill>
              <a:latin typeface="Arial"/>
            </a:endParaRPr>
          </a:p>
          <a:p>
            <a:endParaRPr lang="en-US" sz="2000" b="1" dirty="0">
              <a:solidFill>
                <a:prstClr val="white"/>
              </a:solidFill>
              <a:latin typeface="Arial"/>
            </a:endParaRPr>
          </a:p>
          <a:p>
            <a:pPr algn="ctr"/>
            <a:endParaRPr lang="en-US" dirty="0">
              <a:solidFill>
                <a:prstClr val="white"/>
              </a:solidFill>
            </a:endParaRPr>
          </a:p>
        </p:txBody>
      </p:sp>
    </p:spTree>
    <p:extLst>
      <p:ext uri="{BB962C8B-B14F-4D97-AF65-F5344CB8AC3E}">
        <p14:creationId xmlns:p14="http://schemas.microsoft.com/office/powerpoint/2010/main" val="193775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05264" y="-20638"/>
            <a:ext cx="4338735" cy="685801"/>
          </a:xfrm>
          <a:prstGeom prst="rect">
            <a:avLst/>
          </a:prstGeom>
        </p:spPr>
        <p:txBody>
          <a:bodyPr/>
          <a:lstStyle/>
          <a:p>
            <a:pPr algn="r" eaLnBrk="0" hangingPunct="0">
              <a:defRPr/>
            </a:pPr>
            <a:r>
              <a:rPr lang="en-US" sz="3200" b="1" spc="-100" dirty="0">
                <a:ln w="3200">
                  <a:noFill/>
                  <a:prstDash val="solid"/>
                  <a:round/>
                </a:ln>
                <a:solidFill>
                  <a:schemeClr val="bg1"/>
                </a:solidFill>
                <a:ea typeface="MS PGothic" pitchFamily="34" charset="-128"/>
              </a:rPr>
              <a:t>Summary</a:t>
            </a:r>
          </a:p>
        </p:txBody>
      </p:sp>
      <p:sp>
        <p:nvSpPr>
          <p:cNvPr id="3" name="Text Placeholder 2"/>
          <p:cNvSpPr txBox="1">
            <a:spLocks/>
          </p:cNvSpPr>
          <p:nvPr/>
        </p:nvSpPr>
        <p:spPr bwMode="auto">
          <a:xfrm>
            <a:off x="323850" y="1030288"/>
            <a:ext cx="8643938" cy="4722812"/>
          </a:xfrm>
          <a:prstGeom prst="rect">
            <a:avLst/>
          </a:prstGeom>
          <a:noFill/>
          <a:ln w="9525">
            <a:noFill/>
            <a:miter lim="800000"/>
            <a:headEnd/>
            <a:tailEnd/>
          </a:ln>
        </p:spPr>
        <p:txBody>
          <a:bodyPr/>
          <a:lstStyle/>
          <a:p>
            <a:r>
              <a:rPr lang="en-US" sz="2800" b="1" i="1" dirty="0" smtClean="0">
                <a:solidFill>
                  <a:schemeClr val="bg1"/>
                </a:solidFill>
              </a:rPr>
              <a:t>“One key to prevention is to understand that sexual assaults often occur in environments where crude and offensive behavior, unwanted sexual attention, coercion, and sexual harassment are tolerated, ignored, or condoned.  These behaviors detract from our mission and put our people at risk, and you have to be a part of the solution.”</a:t>
            </a:r>
          </a:p>
          <a:p>
            <a:pPr algn="r"/>
            <a:r>
              <a:rPr lang="en-US" sz="2400" b="1" i="1" dirty="0">
                <a:solidFill>
                  <a:schemeClr val="bg1"/>
                </a:solidFill>
              </a:rPr>
              <a:t> </a:t>
            </a:r>
            <a:r>
              <a:rPr lang="en-US" sz="2400" b="1" i="1" dirty="0" smtClean="0">
                <a:solidFill>
                  <a:schemeClr val="bg1"/>
                </a:solidFill>
              </a:rPr>
              <a:t>                  </a:t>
            </a:r>
            <a:r>
              <a:rPr lang="en-US" sz="2400" dirty="0" smtClean="0">
                <a:solidFill>
                  <a:schemeClr val="bg1"/>
                </a:solidFill>
              </a:rPr>
              <a:t>Secretary Ashton Carter, April 23 2015</a:t>
            </a:r>
            <a:endParaRPr lang="en-US" sz="2400" dirty="0">
              <a:solidFill>
                <a:schemeClr val="bg1"/>
              </a:solidFill>
            </a:endParaRPr>
          </a:p>
        </p:txBody>
      </p:sp>
    </p:spTree>
    <p:extLst>
      <p:ext uri="{BB962C8B-B14F-4D97-AF65-F5344CB8AC3E}">
        <p14:creationId xmlns:p14="http://schemas.microsoft.com/office/powerpoint/2010/main" val="2473465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98570" y="-20638"/>
            <a:ext cx="4245429" cy="685801"/>
          </a:xfrm>
          <a:prstGeom prst="rect">
            <a:avLst/>
          </a:prstGeom>
        </p:spPr>
        <p:txBody>
          <a:bodyPr/>
          <a:lstStyle/>
          <a:p>
            <a:pPr algn="r" eaLnBrk="0" hangingPunct="0">
              <a:defRPr/>
            </a:pPr>
            <a:r>
              <a:rPr lang="en-US" sz="3200" b="1" spc="-100" dirty="0" smtClean="0">
                <a:ln w="3200">
                  <a:noFill/>
                  <a:prstDash val="solid"/>
                  <a:round/>
                </a:ln>
                <a:solidFill>
                  <a:schemeClr val="bg1"/>
                </a:solidFill>
                <a:ea typeface="MS PGothic" pitchFamily="34" charset="-128"/>
              </a:rPr>
              <a:t>Helpline</a:t>
            </a:r>
            <a:endParaRPr lang="en-US" sz="3200" b="1" spc="-100" dirty="0">
              <a:ln w="3200">
                <a:noFill/>
                <a:prstDash val="solid"/>
                <a:round/>
              </a:ln>
              <a:solidFill>
                <a:schemeClr val="bg1"/>
              </a:solidFill>
              <a:ea typeface="MS PGothic" pitchFamily="34" charset="-128"/>
            </a:endParaRPr>
          </a:p>
        </p:txBody>
      </p:sp>
      <p:sp>
        <p:nvSpPr>
          <p:cNvPr id="7" name="Title 6"/>
          <p:cNvSpPr txBox="1">
            <a:spLocks/>
          </p:cNvSpPr>
          <p:nvPr/>
        </p:nvSpPr>
        <p:spPr>
          <a:xfrm>
            <a:off x="-1" y="3965006"/>
            <a:ext cx="9144000" cy="1905000"/>
          </a:xfrm>
          <a:prstGeom prst="rect">
            <a:avLst/>
          </a:prstGeom>
          <a:ln w="6350" cap="rnd">
            <a:noFill/>
          </a:ln>
          <a:effectLst/>
        </p:spPr>
        <p:txBody>
          <a:bodyPr vert="horz" lIns="91440" tIns="0" rIns="91440" bIns="0" rtlCol="0" anchor="b" anchorCtr="0">
            <a:noAutofit/>
          </a:bodyPr>
          <a:lstStyle>
            <a:lvl1pPr algn="ctr" rtl="0" eaLnBrk="0" fontAlgn="base" hangingPunct="0">
              <a:spcBef>
                <a:spcPct val="0"/>
              </a:spcBef>
              <a:spcAft>
                <a:spcPct val="0"/>
              </a:spcAft>
              <a:defRPr lang="en-US" sz="4400" b="1" i="0" kern="1200" spc="-100" dirty="0">
                <a:ln w="3200">
                  <a:noFill/>
                  <a:prstDash val="solid"/>
                  <a:round/>
                </a:ln>
                <a:solidFill>
                  <a:srgbClr val="9F883D"/>
                </a:solidFill>
                <a:effectLst/>
                <a:latin typeface="Arial"/>
                <a:ea typeface="ＭＳ Ｐゴシック" pitchFamily="34" charset="-128"/>
                <a:cs typeface="Arial"/>
              </a:defRPr>
            </a:lvl1pPr>
            <a:lvl2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2pPr>
            <a:lvl3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3pPr>
            <a:lvl4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4pPr>
            <a:lvl5pPr algn="r" rtl="0" eaLnBrk="0" fontAlgn="base" hangingPunct="0">
              <a:spcBef>
                <a:spcPct val="0"/>
              </a:spcBef>
              <a:spcAft>
                <a:spcPct val="0"/>
              </a:spcAft>
              <a:defRPr sz="3200">
                <a:solidFill>
                  <a:srgbClr val="141313"/>
                </a:solidFill>
                <a:latin typeface="Arial" pitchFamily="34" charset="0"/>
                <a:ea typeface="ＭＳ Ｐゴシック" pitchFamily="34" charset="-128"/>
                <a:cs typeface="Arial" pitchFamily="34" charset="0"/>
              </a:defRPr>
            </a:lvl5pPr>
            <a:lvl6pPr marL="457200" algn="r" rtl="0" eaLnBrk="1" fontAlgn="base" hangingPunct="1">
              <a:spcBef>
                <a:spcPct val="0"/>
              </a:spcBef>
              <a:spcAft>
                <a:spcPct val="0"/>
              </a:spcAft>
              <a:defRPr sz="3200">
                <a:solidFill>
                  <a:schemeClr val="tx1"/>
                </a:solidFill>
                <a:latin typeface="Arial" pitchFamily="34" charset="0"/>
                <a:cs typeface="Arial" pitchFamily="34" charset="0"/>
              </a:defRPr>
            </a:lvl6pPr>
            <a:lvl7pPr marL="914400" algn="r" rtl="0" eaLnBrk="1" fontAlgn="base" hangingPunct="1">
              <a:spcBef>
                <a:spcPct val="0"/>
              </a:spcBef>
              <a:spcAft>
                <a:spcPct val="0"/>
              </a:spcAft>
              <a:defRPr sz="3200">
                <a:solidFill>
                  <a:schemeClr val="tx1"/>
                </a:solidFill>
                <a:latin typeface="Arial" pitchFamily="34" charset="0"/>
                <a:cs typeface="Arial" pitchFamily="34" charset="0"/>
              </a:defRPr>
            </a:lvl7pPr>
            <a:lvl8pPr marL="1371600" algn="r" rtl="0" eaLnBrk="1" fontAlgn="base" hangingPunct="1">
              <a:spcBef>
                <a:spcPct val="0"/>
              </a:spcBef>
              <a:spcAft>
                <a:spcPct val="0"/>
              </a:spcAft>
              <a:defRPr sz="3200">
                <a:solidFill>
                  <a:schemeClr val="tx1"/>
                </a:solidFill>
                <a:latin typeface="Arial" pitchFamily="34" charset="0"/>
                <a:cs typeface="Arial" pitchFamily="34" charset="0"/>
              </a:defRPr>
            </a:lvl8pPr>
            <a:lvl9pPr marL="1828800" algn="r" rtl="0" eaLnBrk="1" fontAlgn="base" hangingPunct="1">
              <a:spcBef>
                <a:spcPct val="0"/>
              </a:spcBef>
              <a:spcAft>
                <a:spcPct val="0"/>
              </a:spcAft>
              <a:defRPr sz="3200">
                <a:solidFill>
                  <a:schemeClr val="tx1"/>
                </a:solidFill>
                <a:latin typeface="Arial" pitchFamily="34" charset="0"/>
                <a:cs typeface="Arial" pitchFamily="34" charset="0"/>
              </a:defRPr>
            </a:lvl9pPr>
          </a:lstStyle>
          <a:p>
            <a:pPr>
              <a:spcAft>
                <a:spcPts val="1200"/>
              </a:spcAft>
              <a:defRPr/>
            </a:pPr>
            <a:endParaRPr lang="en-US" dirty="0" smtClean="0">
              <a:ea typeface="ＭＳ Ｐゴシック" charset="0"/>
            </a:endParaRPr>
          </a:p>
          <a:p>
            <a:pPr>
              <a:spcAft>
                <a:spcPts val="1200"/>
              </a:spcAft>
              <a:defRPr/>
            </a:pPr>
            <a:endParaRPr lang="en-US" dirty="0">
              <a:ea typeface="ＭＳ Ｐゴシック" charset="0"/>
            </a:endParaRPr>
          </a:p>
          <a:p>
            <a:pPr>
              <a:spcAft>
                <a:spcPts val="1200"/>
              </a:spcAft>
              <a:defRPr/>
            </a:pPr>
            <a:endParaRPr lang="en-US" dirty="0" smtClean="0">
              <a:ea typeface="ＭＳ Ｐゴシック" charset="0"/>
            </a:endParaRPr>
          </a:p>
          <a:p>
            <a:pPr>
              <a:spcAft>
                <a:spcPts val="1200"/>
              </a:spcAft>
              <a:defRPr/>
            </a:pPr>
            <a:r>
              <a:rPr lang="en-US" dirty="0" smtClean="0">
                <a:ea typeface="ＭＳ Ｐゴシック" charset="0"/>
              </a:rPr>
              <a:t>Reminder: If You Need Help</a:t>
            </a:r>
          </a:p>
          <a:p>
            <a:pPr>
              <a:spcAft>
                <a:spcPts val="1200"/>
              </a:spcAft>
              <a:defRPr/>
            </a:pPr>
            <a:r>
              <a:rPr lang="en-US" dirty="0" smtClean="0">
                <a:solidFill>
                  <a:schemeClr val="bg1"/>
                </a:solidFill>
                <a:ea typeface="ＭＳ Ｐゴシック" charset="0"/>
              </a:rPr>
              <a:t>Installation Hotline:</a:t>
            </a:r>
          </a:p>
          <a:p>
            <a:pPr>
              <a:spcAft>
                <a:spcPts val="1200"/>
              </a:spcAft>
              <a:defRPr/>
            </a:pPr>
            <a:r>
              <a:rPr lang="en-US" dirty="0" smtClean="0">
                <a:ea typeface="ＭＳ Ｐゴシック" charset="0"/>
              </a:rPr>
              <a:t>(608) 388-3000</a:t>
            </a:r>
            <a:endParaRPr lang="en-US" dirty="0">
              <a:ea typeface="ＭＳ Ｐゴシック" charset="0"/>
            </a:endParaRPr>
          </a:p>
          <a:p>
            <a:pPr>
              <a:spcAft>
                <a:spcPts val="1200"/>
              </a:spcAft>
              <a:defRPr/>
            </a:pPr>
            <a:r>
              <a:rPr lang="en-US" dirty="0">
                <a:ea typeface="ＭＳ Ｐゴシック" charset="0"/>
              </a:rPr>
              <a:t/>
            </a:r>
            <a:br>
              <a:rPr lang="en-US" dirty="0">
                <a:ea typeface="ＭＳ Ｐゴシック" charset="0"/>
              </a:rPr>
            </a:br>
            <a:r>
              <a:rPr lang="en-US" dirty="0" smtClean="0">
                <a:solidFill>
                  <a:schemeClr val="bg1"/>
                </a:solidFill>
                <a:ea typeface="ＭＳ Ｐゴシック" charset="0"/>
              </a:rPr>
              <a:t>DoD Safe Helpline:</a:t>
            </a:r>
          </a:p>
          <a:p>
            <a:pPr>
              <a:spcAft>
                <a:spcPts val="1200"/>
              </a:spcAft>
              <a:defRPr/>
            </a:pPr>
            <a:r>
              <a:rPr lang="en-US" dirty="0" smtClean="0">
                <a:ea typeface="ＭＳ Ｐゴシック" charset="0"/>
              </a:rPr>
              <a:t>(877) 995-5247</a:t>
            </a:r>
            <a:endParaRPr lang="en-US" dirty="0">
              <a:ea typeface="ＭＳ Ｐゴシック" charset="0"/>
            </a:endParaRPr>
          </a:p>
        </p:txBody>
      </p:sp>
    </p:spTree>
    <p:extLst>
      <p:ext uri="{BB962C8B-B14F-4D97-AF65-F5344CB8AC3E}">
        <p14:creationId xmlns:p14="http://schemas.microsoft.com/office/powerpoint/2010/main" val="2863102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ln>
            <a:miter lim="800000"/>
            <a:headEnd/>
            <a:tailEnd/>
          </a:ln>
        </p:spPr>
        <p:txBody>
          <a:bodyPr wrap="square" numCol="1" compatLnSpc="1">
            <a:prstTxWarp prst="textNoShape">
              <a:avLst/>
            </a:prstTxWarp>
            <a:normAutofit/>
          </a:bodyPr>
          <a:lstStyle/>
          <a:p>
            <a:pPr>
              <a:defRPr/>
            </a:pPr>
            <a:r>
              <a:rPr b="1" dirty="0" smtClean="0">
                <a:ln>
                  <a:noFill/>
                </a:ln>
                <a:solidFill>
                  <a:schemeClr val="bg1"/>
                </a:solidFill>
                <a:ea typeface="MS PGothic" pitchFamily="34" charset="-128"/>
              </a:rPr>
              <a:t>Terminal Learning Objective</a:t>
            </a:r>
          </a:p>
        </p:txBody>
      </p:sp>
      <p:sp>
        <p:nvSpPr>
          <p:cNvPr id="7" name="Rectangle 6"/>
          <p:cNvSpPr/>
          <p:nvPr/>
        </p:nvSpPr>
        <p:spPr>
          <a:xfrm>
            <a:off x="152400" y="957531"/>
            <a:ext cx="8839200" cy="511546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Group 39"/>
          <p:cNvGraphicFramePr>
            <a:graphicFrameLocks/>
          </p:cNvGraphicFramePr>
          <p:nvPr>
            <p:extLst>
              <p:ext uri="{D42A27DB-BD31-4B8C-83A1-F6EECF244321}">
                <p14:modId xmlns:p14="http://schemas.microsoft.com/office/powerpoint/2010/main" val="1473395625"/>
              </p:ext>
            </p:extLst>
          </p:nvPr>
        </p:nvGraphicFramePr>
        <p:xfrm>
          <a:off x="228600" y="1027574"/>
          <a:ext cx="8679180" cy="5075331"/>
        </p:xfrm>
        <a:graphic>
          <a:graphicData uri="http://schemas.openxmlformats.org/drawingml/2006/table">
            <a:tbl>
              <a:tblPr/>
              <a:tblGrid>
                <a:gridCol w="1384540"/>
                <a:gridCol w="7294640"/>
              </a:tblGrid>
              <a:tr h="663203">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Action</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kern="1200" dirty="0" smtClean="0">
                          <a:solidFill>
                            <a:schemeClr val="bg1"/>
                          </a:solidFill>
                          <a:effectLst/>
                          <a:latin typeface="Arial" panose="020B0604020202020204" pitchFamily="34" charset="0"/>
                          <a:ea typeface="+mn-ea"/>
                          <a:cs typeface="Arial" panose="020B0604020202020204" pitchFamily="34" charset="0"/>
                        </a:rPr>
                        <a:t>Demonstrate behavior consistent with the Army’s Sexual Harassment/Assault Response and Prevention (SHARP) Program.</a:t>
                      </a:r>
                      <a:endParaRPr kumimoji="0" lang="en-US" sz="1600" b="0" i="0" u="none" strike="noStrike" cap="none" normalizeH="0" baseline="0" dirty="0" smtClean="0">
                        <a:ln>
                          <a:noFill/>
                        </a:ln>
                        <a:solidFill>
                          <a:schemeClr val="bg1"/>
                        </a:solidFill>
                        <a:effectLst/>
                        <a:latin typeface="Arial" pitchFamily="34" charset="0"/>
                        <a:cs typeface="Arial" pitchFamily="34" charset="0"/>
                      </a:endParaRP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0393">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Conditions</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600" b="0" i="0" u="none" strike="noStrike" cap="none" normalizeH="0" baseline="0" dirty="0" smtClean="0">
                          <a:ln>
                            <a:noFill/>
                          </a:ln>
                          <a:solidFill>
                            <a:schemeClr val="bg1"/>
                          </a:solidFill>
                          <a:effectLst/>
                          <a:latin typeface="Arial" pitchFamily="34" charset="0"/>
                          <a:cs typeface="Arial" pitchFamily="34" charset="0"/>
                        </a:rPr>
                        <a:t>In a classroom environment, with facilitated group discussions, student handouts, and simulated real-life scenarios involving sexual harassment, sexual contact, sexting, online misconduct and sexual assault in compliance with Sexual Assault Prevention and Response (SAPR) Core Competencies discuss response and intervention strategies. Using the I.A.M. strong model, Intervene, Act, and Motivate others to act and intervene using bystander intervention. </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380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Standards</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92100" marR="0" lvl="0" indent="-292100" algn="l" defTabSz="914400" rtl="0" eaLnBrk="1" fontAlgn="base" latinLnBrk="0" hangingPunct="1">
                        <a:lnSpc>
                          <a:spcPct val="100000"/>
                        </a:lnSpc>
                        <a:spcBef>
                          <a:spcPct val="0"/>
                        </a:spcBef>
                        <a:spcAft>
                          <a:spcPct val="0"/>
                        </a:spcAft>
                        <a:buClrTx/>
                        <a:buSzTx/>
                        <a:buFontTx/>
                        <a:buNone/>
                        <a:tabLst>
                          <a:tab pos="347663" algn="l"/>
                        </a:tabLst>
                      </a:pPr>
                      <a:r>
                        <a:rPr lang="en-US" sz="1600" dirty="0" smtClean="0">
                          <a:solidFill>
                            <a:schemeClr val="bg1"/>
                          </a:solidFill>
                          <a:latin typeface="Arial" pitchFamily="34" charset="0"/>
                          <a:cs typeface="Arial" pitchFamily="34" charset="0"/>
                        </a:rPr>
                        <a:t>Upon completion of this module, you will be able to:</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tab pos="347663" algn="l"/>
                        </a:tabLst>
                      </a:pPr>
                      <a:r>
                        <a:rPr lang="en-US" sz="1600" dirty="0" smtClean="0">
                          <a:solidFill>
                            <a:schemeClr val="bg1"/>
                          </a:solidFill>
                          <a:latin typeface="Arial" pitchFamily="34" charset="0"/>
                          <a:cs typeface="Arial" pitchFamily="34" charset="0"/>
                        </a:rPr>
                        <a:t>Identify sexual harassment and respond.</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tab pos="347663" algn="l"/>
                        </a:tabLst>
                      </a:pPr>
                      <a:r>
                        <a:rPr lang="en-US" sz="1600" baseline="0" dirty="0" smtClean="0">
                          <a:solidFill>
                            <a:schemeClr val="bg1"/>
                          </a:solidFill>
                          <a:latin typeface="Arial" pitchFamily="34" charset="0"/>
                          <a:cs typeface="Arial" pitchFamily="34" charset="0"/>
                        </a:rPr>
                        <a:t>Identify sexting and other forms of online misconduct, where to report</a:t>
                      </a: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tab pos="347663" algn="l"/>
                        </a:tabLst>
                      </a:pPr>
                      <a:r>
                        <a:rPr lang="en-US" sz="1600" baseline="0" dirty="0" smtClean="0">
                          <a:solidFill>
                            <a:schemeClr val="bg1"/>
                          </a:solidFill>
                          <a:latin typeface="Arial" pitchFamily="34" charset="0"/>
                          <a:cs typeface="Arial" pitchFamily="34" charset="0"/>
                        </a:rPr>
                        <a:t>Identify sexual contact/sexual assault and response methods</a:t>
                      </a:r>
                      <a:endParaRPr lang="en-US" sz="1600" dirty="0" smtClean="0">
                        <a:solidFill>
                          <a:schemeClr val="bg1"/>
                        </a:solidFill>
                        <a:latin typeface="Arial" pitchFamily="34" charset="0"/>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lphaUcPeriod"/>
                        <a:tabLst>
                          <a:tab pos="347663" algn="l"/>
                        </a:tabLst>
                      </a:pPr>
                      <a:r>
                        <a:rPr lang="en-US" sz="1600" dirty="0" smtClean="0">
                          <a:solidFill>
                            <a:schemeClr val="bg1"/>
                          </a:solidFill>
                          <a:latin typeface="Arial" pitchFamily="34" charset="0"/>
                          <a:cs typeface="Arial" pitchFamily="34" charset="0"/>
                        </a:rPr>
                        <a:t>Examine SHARP prevention</a:t>
                      </a:r>
                      <a:r>
                        <a:rPr lang="en-US" sz="1600" baseline="0" dirty="0" smtClean="0">
                          <a:solidFill>
                            <a:schemeClr val="bg1"/>
                          </a:solidFill>
                          <a:latin typeface="Arial" pitchFamily="34" charset="0"/>
                          <a:cs typeface="Arial" pitchFamily="34" charset="0"/>
                        </a:rPr>
                        <a:t> strategies and available resources</a:t>
                      </a:r>
                      <a:endParaRPr lang="en-US" sz="1600" dirty="0" smtClean="0">
                        <a:solidFill>
                          <a:schemeClr val="bg1"/>
                        </a:solidFill>
                        <a:latin typeface="Arial" pitchFamily="34" charset="0"/>
                        <a:cs typeface="Arial" pitchFamily="34" charset="0"/>
                      </a:endParaRPr>
                    </a:p>
                  </a:txBody>
                  <a:tcPr marT="0"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9063542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More Campaign</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645" y="888274"/>
            <a:ext cx="2048790" cy="26513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6392" y="888274"/>
            <a:ext cx="2048791" cy="265137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235" y="888274"/>
            <a:ext cx="2156452" cy="2651375"/>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740" y="888274"/>
            <a:ext cx="2048790" cy="26513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645" y="3517537"/>
            <a:ext cx="2048790" cy="26513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26392" y="3536950"/>
            <a:ext cx="2048791" cy="2660768"/>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0881" y="3522424"/>
            <a:ext cx="2067272" cy="2675294"/>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51739" y="3517536"/>
            <a:ext cx="2048791" cy="2652291"/>
          </a:xfrm>
          <a:prstGeom prst="rect">
            <a:avLst/>
          </a:prstGeom>
        </p:spPr>
      </p:pic>
    </p:spTree>
    <p:extLst>
      <p:ext uri="{BB962C8B-B14F-4D97-AF65-F5344CB8AC3E}">
        <p14:creationId xmlns:p14="http://schemas.microsoft.com/office/powerpoint/2010/main" val="4061039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Implement</a:t>
            </a:r>
            <a:br>
              <a:rPr lang="en-US" dirty="0" smtClean="0"/>
            </a:br>
            <a:r>
              <a:rPr lang="en-US" dirty="0" smtClean="0"/>
              <a:t>I. A.M. Strong?</a:t>
            </a:r>
            <a:endParaRPr lang="en-US" dirty="0"/>
          </a:p>
        </p:txBody>
      </p:sp>
      <p:sp>
        <p:nvSpPr>
          <p:cNvPr id="3" name="Rectangle 2"/>
          <p:cNvSpPr/>
          <p:nvPr/>
        </p:nvSpPr>
        <p:spPr>
          <a:xfrm>
            <a:off x="444137" y="1436915"/>
            <a:ext cx="8216537" cy="3170099"/>
          </a:xfrm>
          <a:prstGeom prst="rect">
            <a:avLst/>
          </a:prstGeom>
        </p:spPr>
        <p:txBody>
          <a:bodyPr wrap="square">
            <a:spAutoFit/>
          </a:bodyPr>
          <a:lstStyle/>
          <a:p>
            <a:endParaRPr lang="en-US" dirty="0"/>
          </a:p>
          <a:p>
            <a:endParaRPr lang="en-US" dirty="0" smtClean="0"/>
          </a:p>
          <a:p>
            <a:r>
              <a:rPr lang="en-US" sz="1600" b="1" dirty="0" smtClean="0">
                <a:solidFill>
                  <a:schemeClr val="bg1"/>
                </a:solidFill>
              </a:rPr>
              <a:t>INTERVENE. </a:t>
            </a:r>
            <a:r>
              <a:rPr lang="en-US" sz="1600" dirty="0" smtClean="0">
                <a:solidFill>
                  <a:schemeClr val="bg1"/>
                </a:solidFill>
              </a:rPr>
              <a:t>When I recognize a threat to my fellow co-worker, I will have the personal courage to intervene and prevent sexual assault. I will condemn acts of sexual harassment. I will not tolerate obscene gestures, language or behavior. I will intervene.</a:t>
            </a:r>
          </a:p>
          <a:p>
            <a:endParaRPr lang="en-US" sz="1600" b="1" dirty="0">
              <a:solidFill>
                <a:schemeClr val="bg1"/>
              </a:solidFill>
            </a:endParaRPr>
          </a:p>
          <a:p>
            <a:r>
              <a:rPr lang="en-US" sz="1600" b="1" dirty="0" smtClean="0">
                <a:solidFill>
                  <a:schemeClr val="bg1"/>
                </a:solidFill>
              </a:rPr>
              <a:t>ACT. </a:t>
            </a:r>
            <a:r>
              <a:rPr lang="en-US" sz="1600" dirty="0" smtClean="0">
                <a:solidFill>
                  <a:schemeClr val="bg1"/>
                </a:solidFill>
              </a:rPr>
              <a:t>You are my colleague, friend, fellow team member. I care enough to stand up for you, no matter the time or place. I will take action. I will do what’s right. I will prevent sexual harassment and assault. I will not tolerate sexually offensive behavior. I will act. </a:t>
            </a:r>
          </a:p>
          <a:p>
            <a:endParaRPr lang="en-US" sz="1600" b="1" dirty="0">
              <a:solidFill>
                <a:schemeClr val="bg1"/>
              </a:solidFill>
            </a:endParaRPr>
          </a:p>
          <a:p>
            <a:r>
              <a:rPr lang="en-US" sz="1600" b="1" dirty="0" smtClean="0">
                <a:solidFill>
                  <a:schemeClr val="bg1"/>
                </a:solidFill>
              </a:rPr>
              <a:t>MOTIVATE. </a:t>
            </a:r>
            <a:r>
              <a:rPr lang="en-US" sz="1600" dirty="0" smtClean="0">
                <a:solidFill>
                  <a:schemeClr val="bg1"/>
                </a:solidFill>
              </a:rPr>
              <a:t>We are Army team members, motivated to keep our fellow colleagues safe. It is our duty to prevent Sexual Harassment and Assault We will denounce sexual misconduct. We are motivated to take action, we are strongest together. </a:t>
            </a:r>
            <a:endParaRPr lang="en-US" sz="1600" b="1" dirty="0">
              <a:solidFill>
                <a:schemeClr val="bg1"/>
              </a:solidFill>
            </a:endParaRPr>
          </a:p>
        </p:txBody>
      </p:sp>
    </p:spTree>
    <p:extLst>
      <p:ext uri="{BB962C8B-B14F-4D97-AF65-F5344CB8AC3E}">
        <p14:creationId xmlns:p14="http://schemas.microsoft.com/office/powerpoint/2010/main" val="3119570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vs. Intervention</a:t>
            </a:r>
            <a:endParaRPr lang="en-US" dirty="0"/>
          </a:p>
        </p:txBody>
      </p:sp>
      <p:sp>
        <p:nvSpPr>
          <p:cNvPr id="3" name="Rectangle 2"/>
          <p:cNvSpPr/>
          <p:nvPr/>
        </p:nvSpPr>
        <p:spPr>
          <a:xfrm>
            <a:off x="731520" y="2050869"/>
            <a:ext cx="8020594" cy="3139321"/>
          </a:xfrm>
          <a:prstGeom prst="rect">
            <a:avLst/>
          </a:prstGeom>
        </p:spPr>
        <p:txBody>
          <a:bodyPr wrap="square">
            <a:spAutoFit/>
          </a:bodyPr>
          <a:lstStyle/>
          <a:p>
            <a:r>
              <a:rPr lang="en-US" sz="1800" b="1" dirty="0" smtClean="0">
                <a:solidFill>
                  <a:schemeClr val="bg1"/>
                </a:solidFill>
              </a:rPr>
              <a:t>What is prevention?</a:t>
            </a:r>
          </a:p>
          <a:p>
            <a:r>
              <a:rPr lang="en-US" sz="1800" dirty="0" smtClean="0">
                <a:solidFill>
                  <a:schemeClr val="bg1"/>
                </a:solidFill>
              </a:rPr>
              <a:t>The action of stopping something from happening or arising</a:t>
            </a:r>
          </a:p>
          <a:p>
            <a:endParaRPr lang="en-US" sz="1800" dirty="0">
              <a:solidFill>
                <a:schemeClr val="bg1"/>
              </a:solidFill>
            </a:endParaRPr>
          </a:p>
          <a:p>
            <a:endParaRPr lang="en-US" sz="1800" dirty="0" smtClean="0">
              <a:solidFill>
                <a:schemeClr val="bg1"/>
              </a:solidFill>
            </a:endParaRPr>
          </a:p>
          <a:p>
            <a:endParaRPr lang="en-US" sz="1800" dirty="0">
              <a:solidFill>
                <a:schemeClr val="bg1"/>
              </a:solidFill>
            </a:endParaRPr>
          </a:p>
          <a:p>
            <a:r>
              <a:rPr lang="en-US" sz="1800" b="1" dirty="0" smtClean="0">
                <a:solidFill>
                  <a:schemeClr val="bg1"/>
                </a:solidFill>
              </a:rPr>
              <a:t>What is intervention?</a:t>
            </a:r>
          </a:p>
          <a:p>
            <a:r>
              <a:rPr lang="en-US" sz="1800" dirty="0" smtClean="0">
                <a:solidFill>
                  <a:schemeClr val="bg1"/>
                </a:solidFill>
              </a:rPr>
              <a:t>The action of coming in or between something by way of hindrance or modification</a:t>
            </a:r>
          </a:p>
          <a:p>
            <a:endParaRPr lang="en-US" sz="1800" dirty="0">
              <a:solidFill>
                <a:schemeClr val="bg1"/>
              </a:solidFill>
            </a:endParaRPr>
          </a:p>
          <a:p>
            <a:endParaRPr lang="en-US" sz="1800" dirty="0"/>
          </a:p>
          <a:p>
            <a:endParaRPr lang="en-US" sz="1800" dirty="0">
              <a:solidFill>
                <a:schemeClr val="bg1"/>
              </a:solidFill>
            </a:endParaRPr>
          </a:p>
        </p:txBody>
      </p:sp>
    </p:spTree>
    <p:extLst>
      <p:ext uri="{BB962C8B-B14F-4D97-AF65-F5344CB8AC3E}">
        <p14:creationId xmlns:p14="http://schemas.microsoft.com/office/powerpoint/2010/main" val="3751325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Bystander Intervention</a:t>
            </a:r>
            <a:endParaRPr lang="en-US" dirty="0"/>
          </a:p>
        </p:txBody>
      </p:sp>
      <p:sp>
        <p:nvSpPr>
          <p:cNvPr id="3" name="Rectangle 2"/>
          <p:cNvSpPr/>
          <p:nvPr/>
        </p:nvSpPr>
        <p:spPr>
          <a:xfrm>
            <a:off x="548640" y="1410789"/>
            <a:ext cx="8020594" cy="646331"/>
          </a:xfrm>
          <a:prstGeom prst="rect">
            <a:avLst/>
          </a:prstGeom>
        </p:spPr>
        <p:txBody>
          <a:bodyPr wrap="square">
            <a:spAutoFit/>
          </a:bodyPr>
          <a:lstStyle/>
          <a:p>
            <a:endParaRPr lang="en-US" sz="1800" dirty="0"/>
          </a:p>
          <a:p>
            <a:endParaRPr lang="en-US" sz="1800" dirty="0">
              <a:solidFill>
                <a:schemeClr val="bg1"/>
              </a:solidFill>
            </a:endParaRPr>
          </a:p>
        </p:txBody>
      </p:sp>
      <p:sp>
        <p:nvSpPr>
          <p:cNvPr id="4" name="Rectangle 3"/>
          <p:cNvSpPr/>
          <p:nvPr/>
        </p:nvSpPr>
        <p:spPr>
          <a:xfrm>
            <a:off x="274803" y="990600"/>
            <a:ext cx="8568267" cy="1569660"/>
          </a:xfrm>
          <a:prstGeom prst="rect">
            <a:avLst/>
          </a:prstGeom>
        </p:spPr>
        <p:txBody>
          <a:bodyPr wrap="square">
            <a:spAutoFit/>
          </a:bodyPr>
          <a:lstStyle/>
          <a:p>
            <a:r>
              <a:rPr lang="en-US" sz="2400" b="1" dirty="0">
                <a:solidFill>
                  <a:srgbClr val="000000"/>
                </a:solidFill>
              </a:rPr>
              <a:t>Bystander Intervention</a:t>
            </a:r>
            <a:r>
              <a:rPr lang="en-US" sz="2400" dirty="0">
                <a:solidFill>
                  <a:srgbClr val="000000"/>
                </a:solidFill>
              </a:rPr>
              <a:t> is a philosophy and strategy for prevention of various types of violence, including bullying, sexual harassment, sexual assault, and intimate partner violence.</a:t>
            </a:r>
            <a:endParaRPr lang="en-US" sz="2400" dirty="0"/>
          </a:p>
        </p:txBody>
      </p:sp>
      <p:sp>
        <p:nvSpPr>
          <p:cNvPr id="5" name="Rectangle 4"/>
          <p:cNvSpPr/>
          <p:nvPr/>
        </p:nvSpPr>
        <p:spPr>
          <a:xfrm>
            <a:off x="274803" y="2560260"/>
            <a:ext cx="8869197" cy="3416320"/>
          </a:xfrm>
          <a:prstGeom prst="rect">
            <a:avLst/>
          </a:prstGeom>
        </p:spPr>
        <p:txBody>
          <a:bodyPr wrap="square">
            <a:spAutoFit/>
          </a:bodyPr>
          <a:lstStyle/>
          <a:p>
            <a:r>
              <a:rPr lang="en-US" sz="2400" b="1" dirty="0">
                <a:solidFill>
                  <a:schemeClr val="bg1"/>
                </a:solidFill>
              </a:rPr>
              <a:t>Bystander intervention </a:t>
            </a:r>
            <a:r>
              <a:rPr lang="en-US" sz="2400" dirty="0">
                <a:solidFill>
                  <a:schemeClr val="bg1"/>
                </a:solidFill>
              </a:rPr>
              <a:t>is </a:t>
            </a:r>
            <a:r>
              <a:rPr lang="en-US" sz="2400" dirty="0" smtClean="0">
                <a:solidFill>
                  <a:schemeClr val="bg1"/>
                </a:solidFill>
              </a:rPr>
              <a:t>also assessing </a:t>
            </a:r>
            <a:r>
              <a:rPr lang="en-US" sz="2400" dirty="0">
                <a:solidFill>
                  <a:schemeClr val="bg1"/>
                </a:solidFill>
              </a:rPr>
              <a:t>a situation to determine what kind of intervention, if any, might be appropriate. </a:t>
            </a:r>
            <a:endParaRPr lang="en-US" sz="2400" dirty="0" smtClean="0">
              <a:solidFill>
                <a:schemeClr val="bg1"/>
              </a:solidFill>
            </a:endParaRPr>
          </a:p>
          <a:p>
            <a:endParaRPr lang="en-US" sz="2400" dirty="0" smtClean="0">
              <a:solidFill>
                <a:schemeClr val="bg1"/>
              </a:solidFill>
            </a:endParaRPr>
          </a:p>
          <a:p>
            <a:r>
              <a:rPr lang="en-US" sz="2400" b="1" dirty="0" smtClean="0">
                <a:solidFill>
                  <a:schemeClr val="bg1"/>
                </a:solidFill>
              </a:rPr>
              <a:t>The </a:t>
            </a:r>
            <a:r>
              <a:rPr lang="en-US" sz="2400" b="1" dirty="0">
                <a:solidFill>
                  <a:schemeClr val="bg1"/>
                </a:solidFill>
              </a:rPr>
              <a:t>Bystander Approach:</a:t>
            </a:r>
          </a:p>
          <a:p>
            <a:r>
              <a:rPr lang="en-US" sz="2400" dirty="0">
                <a:solidFill>
                  <a:schemeClr val="bg1"/>
                </a:solidFill>
              </a:rPr>
              <a:t>o Shifts responsibility to community</a:t>
            </a:r>
          </a:p>
          <a:p>
            <a:r>
              <a:rPr lang="en-US" sz="2400" dirty="0">
                <a:solidFill>
                  <a:schemeClr val="bg1"/>
                </a:solidFill>
              </a:rPr>
              <a:t>o Encourages Service Member involvement</a:t>
            </a:r>
          </a:p>
          <a:p>
            <a:r>
              <a:rPr lang="en-US" sz="2400" dirty="0">
                <a:solidFill>
                  <a:schemeClr val="bg1"/>
                </a:solidFill>
              </a:rPr>
              <a:t>o Discourages victim blaming</a:t>
            </a:r>
          </a:p>
          <a:p>
            <a:r>
              <a:rPr lang="en-US" sz="2400" dirty="0">
                <a:solidFill>
                  <a:schemeClr val="bg1"/>
                </a:solidFill>
              </a:rPr>
              <a:t>o Is an opportunity to change the culture and social norms of the U.S. military</a:t>
            </a:r>
          </a:p>
        </p:txBody>
      </p:sp>
    </p:spTree>
    <p:extLst>
      <p:ext uri="{BB962C8B-B14F-4D97-AF65-F5344CB8AC3E}">
        <p14:creationId xmlns:p14="http://schemas.microsoft.com/office/powerpoint/2010/main" val="371285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Would you do?</a:t>
            </a:r>
            <a:endParaRPr lang="en-US" dirty="0"/>
          </a:p>
        </p:txBody>
      </p:sp>
      <p:pic>
        <p:nvPicPr>
          <p:cNvPr id="4" name="-57-i1S95Kk">
            <a:hlinkClick r:id="rId4"/>
          </p:cNvPr>
          <p:cNvPicPr>
            <a:picLocks noRot="1" noChangeAspect="1"/>
          </p:cNvPicPr>
          <p:nvPr>
            <a:videoFile r:link="rId1"/>
          </p:nvPr>
        </p:nvPicPr>
        <p:blipFill>
          <a:blip r:embed="rId5"/>
          <a:stretch>
            <a:fillRect/>
          </a:stretch>
        </p:blipFill>
        <p:spPr>
          <a:xfrm>
            <a:off x="182880" y="1088707"/>
            <a:ext cx="8778240" cy="4937761"/>
          </a:xfrm>
          <a:prstGeom prst="rect">
            <a:avLst/>
          </a:prstGeom>
        </p:spPr>
      </p:pic>
    </p:spTree>
    <p:extLst>
      <p:ext uri="{BB962C8B-B14F-4D97-AF65-F5344CB8AC3E}">
        <p14:creationId xmlns:p14="http://schemas.microsoft.com/office/powerpoint/2010/main" val="2839684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t>S</a:t>
            </a:r>
            <a:r>
              <a:rPr lang="en-US" b="0" dirty="0" smtClean="0"/>
              <a:t>ome </a:t>
            </a:r>
            <a:r>
              <a:rPr lang="en-US" b="0" dirty="0"/>
              <a:t>M</a:t>
            </a:r>
            <a:r>
              <a:rPr lang="en-US" b="0" dirty="0" smtClean="0"/>
              <a:t>ethods </a:t>
            </a:r>
            <a:r>
              <a:rPr lang="en-US" b="0" dirty="0"/>
              <a:t>F</a:t>
            </a:r>
            <a:r>
              <a:rPr lang="en-US" b="0" dirty="0" smtClean="0"/>
              <a:t>or </a:t>
            </a:r>
            <a:r>
              <a:rPr lang="en-US" b="0" dirty="0"/>
              <a:t>I</a:t>
            </a:r>
            <a:r>
              <a:rPr lang="en-US" b="0" dirty="0" smtClean="0"/>
              <a:t>ntervening</a:t>
            </a:r>
            <a:endParaRPr lang="en-US" dirty="0"/>
          </a:p>
        </p:txBody>
      </p:sp>
      <p:sp>
        <p:nvSpPr>
          <p:cNvPr id="3" name="Rectangle 2"/>
          <p:cNvSpPr/>
          <p:nvPr/>
        </p:nvSpPr>
        <p:spPr>
          <a:xfrm>
            <a:off x="-85195" y="1126067"/>
            <a:ext cx="9262533" cy="5078313"/>
          </a:xfrm>
          <a:prstGeom prst="rect">
            <a:avLst/>
          </a:prstGeom>
        </p:spPr>
        <p:txBody>
          <a:bodyPr wrap="square">
            <a:spAutoFit/>
          </a:bodyPr>
          <a:lstStyle/>
          <a:p>
            <a:r>
              <a:rPr lang="en-US" sz="1800" b="1" dirty="0">
                <a:solidFill>
                  <a:schemeClr val="bg1"/>
                </a:solidFill>
              </a:rPr>
              <a:t>▪ Indirect: </a:t>
            </a:r>
            <a:r>
              <a:rPr lang="en-US" sz="1800" dirty="0">
                <a:solidFill>
                  <a:schemeClr val="bg1"/>
                </a:solidFill>
              </a:rPr>
              <a:t>Say someone observing the situation is concerned about the person's conduct</a:t>
            </a:r>
            <a:r>
              <a:rPr lang="en-US" sz="1800" dirty="0" smtClean="0">
                <a:solidFill>
                  <a:schemeClr val="bg1"/>
                </a:solidFill>
              </a:rPr>
              <a:t>.</a:t>
            </a:r>
          </a:p>
          <a:p>
            <a:r>
              <a:rPr lang="en-US" sz="1800" dirty="0" smtClean="0">
                <a:solidFill>
                  <a:schemeClr val="bg1"/>
                </a:solidFill>
              </a:rPr>
              <a:t> </a:t>
            </a:r>
          </a:p>
          <a:p>
            <a:r>
              <a:rPr lang="en-US" sz="1800" b="1" dirty="0" smtClean="0">
                <a:solidFill>
                  <a:schemeClr val="bg1"/>
                </a:solidFill>
              </a:rPr>
              <a:t>▪ </a:t>
            </a:r>
            <a:r>
              <a:rPr lang="en-US" sz="1800" b="1" dirty="0">
                <a:solidFill>
                  <a:schemeClr val="bg1"/>
                </a:solidFill>
              </a:rPr>
              <a:t>Distraction: </a:t>
            </a:r>
            <a:r>
              <a:rPr lang="en-US" sz="1800" dirty="0">
                <a:solidFill>
                  <a:schemeClr val="bg1"/>
                </a:solidFill>
              </a:rPr>
              <a:t>Utilize creative options to distract the people involved to de-escalate the situation. This may involve humor or appealing to other interests of the people involved. Try telling the person you need to talk </a:t>
            </a:r>
            <a:r>
              <a:rPr lang="en-US" sz="1800" dirty="0" smtClean="0">
                <a:solidFill>
                  <a:schemeClr val="bg1"/>
                </a:solidFill>
              </a:rPr>
              <a:t>him/her, </a:t>
            </a:r>
            <a:r>
              <a:rPr lang="en-US" sz="1800" dirty="0">
                <a:solidFill>
                  <a:schemeClr val="bg1"/>
                </a:solidFill>
              </a:rPr>
              <a:t>call/text if you know one of them, interrupt and ask a question</a:t>
            </a:r>
            <a:r>
              <a:rPr lang="en-US" sz="1800" dirty="0" smtClean="0">
                <a:solidFill>
                  <a:schemeClr val="bg1"/>
                </a:solidFill>
              </a:rPr>
              <a:t>.</a:t>
            </a:r>
          </a:p>
          <a:p>
            <a:endParaRPr lang="en-US" sz="1800" dirty="0" smtClean="0">
              <a:solidFill>
                <a:schemeClr val="bg1"/>
              </a:solidFill>
            </a:endParaRPr>
          </a:p>
          <a:p>
            <a:r>
              <a:rPr lang="en-US" sz="1800" b="1" dirty="0" smtClean="0">
                <a:solidFill>
                  <a:schemeClr val="bg1"/>
                </a:solidFill>
              </a:rPr>
              <a:t> </a:t>
            </a:r>
            <a:r>
              <a:rPr lang="en-US" sz="1800" b="1" dirty="0">
                <a:solidFill>
                  <a:schemeClr val="bg1"/>
                </a:solidFill>
              </a:rPr>
              <a:t>▪Split: </a:t>
            </a:r>
            <a:r>
              <a:rPr lang="en-US" sz="1800" dirty="0">
                <a:solidFill>
                  <a:schemeClr val="bg1"/>
                </a:solidFill>
              </a:rPr>
              <a:t>Step in and separate the two people. Voice your concerns. Let them know you're acting in their best interest</a:t>
            </a:r>
            <a:r>
              <a:rPr lang="en-US" sz="1800" dirty="0" smtClean="0">
                <a:solidFill>
                  <a:schemeClr val="bg1"/>
                </a:solidFill>
              </a:rPr>
              <a:t>.</a:t>
            </a:r>
          </a:p>
          <a:p>
            <a:endParaRPr lang="en-US" sz="1800" dirty="0" smtClean="0">
              <a:solidFill>
                <a:schemeClr val="bg1"/>
              </a:solidFill>
            </a:endParaRPr>
          </a:p>
          <a:p>
            <a:r>
              <a:rPr lang="en-US" sz="1800" b="1" dirty="0" smtClean="0">
                <a:solidFill>
                  <a:schemeClr val="bg1"/>
                </a:solidFill>
              </a:rPr>
              <a:t> </a:t>
            </a:r>
            <a:r>
              <a:rPr lang="en-US" sz="1800" b="1" dirty="0">
                <a:solidFill>
                  <a:schemeClr val="bg1"/>
                </a:solidFill>
              </a:rPr>
              <a:t>▪ Consensus gathering: </a:t>
            </a:r>
            <a:r>
              <a:rPr lang="en-US" sz="1800" dirty="0">
                <a:solidFill>
                  <a:schemeClr val="bg1"/>
                </a:solidFill>
              </a:rPr>
              <a:t>Get other people involved to help the person in trouble, and to gather strength in numbers. “That looks jacked up, maybe we should help </a:t>
            </a:r>
            <a:r>
              <a:rPr lang="en-US" sz="1800" dirty="0" smtClean="0">
                <a:solidFill>
                  <a:schemeClr val="bg1"/>
                </a:solidFill>
              </a:rPr>
              <a:t>him/her </a:t>
            </a:r>
            <a:r>
              <a:rPr lang="en-US" sz="1800" dirty="0">
                <a:solidFill>
                  <a:schemeClr val="bg1"/>
                </a:solidFill>
              </a:rPr>
              <a:t>get out of here</a:t>
            </a:r>
            <a:r>
              <a:rPr lang="en-US" sz="1800" dirty="0" smtClean="0">
                <a:solidFill>
                  <a:schemeClr val="bg1"/>
                </a:solidFill>
              </a:rPr>
              <a:t>.”</a:t>
            </a:r>
          </a:p>
          <a:p>
            <a:endParaRPr lang="en-US" sz="1800" dirty="0" smtClean="0">
              <a:solidFill>
                <a:schemeClr val="bg1"/>
              </a:solidFill>
            </a:endParaRPr>
          </a:p>
          <a:p>
            <a:r>
              <a:rPr lang="en-US" sz="1800" dirty="0" smtClean="0">
                <a:solidFill>
                  <a:schemeClr val="bg1"/>
                </a:solidFill>
              </a:rPr>
              <a:t>▪ </a:t>
            </a:r>
            <a:r>
              <a:rPr lang="en-US" sz="1800" b="1" dirty="0">
                <a:solidFill>
                  <a:schemeClr val="bg1"/>
                </a:solidFill>
              </a:rPr>
              <a:t>Friends: </a:t>
            </a:r>
            <a:r>
              <a:rPr lang="en-US" sz="1800" dirty="0">
                <a:solidFill>
                  <a:schemeClr val="bg1"/>
                </a:solidFill>
              </a:rPr>
              <a:t>Find the person's friends and get them to intervene. </a:t>
            </a:r>
            <a:endParaRPr lang="en-US" sz="1800" dirty="0" smtClean="0">
              <a:solidFill>
                <a:schemeClr val="bg1"/>
              </a:solidFill>
            </a:endParaRPr>
          </a:p>
          <a:p>
            <a:endParaRPr lang="en-US" sz="1800" dirty="0" smtClean="0">
              <a:solidFill>
                <a:schemeClr val="bg1"/>
              </a:solidFill>
            </a:endParaRPr>
          </a:p>
          <a:p>
            <a:r>
              <a:rPr lang="en-US" sz="1800" dirty="0" smtClean="0">
                <a:solidFill>
                  <a:schemeClr val="bg1"/>
                </a:solidFill>
              </a:rPr>
              <a:t>▪ </a:t>
            </a:r>
            <a:r>
              <a:rPr lang="en-US" sz="1800" b="1" dirty="0">
                <a:solidFill>
                  <a:schemeClr val="bg1"/>
                </a:solidFill>
              </a:rPr>
              <a:t>Authority: </a:t>
            </a:r>
            <a:r>
              <a:rPr lang="en-US" sz="1800" dirty="0">
                <a:solidFill>
                  <a:schemeClr val="bg1"/>
                </a:solidFill>
              </a:rPr>
              <a:t>Get the bartender, bouncer, whoever’s </a:t>
            </a:r>
            <a:r>
              <a:rPr lang="en-US" sz="1800" dirty="0" smtClean="0">
                <a:solidFill>
                  <a:schemeClr val="bg1"/>
                </a:solidFill>
              </a:rPr>
              <a:t>house </a:t>
            </a:r>
            <a:r>
              <a:rPr lang="en-US" sz="1800" dirty="0">
                <a:solidFill>
                  <a:schemeClr val="bg1"/>
                </a:solidFill>
              </a:rPr>
              <a:t>the </a:t>
            </a:r>
            <a:r>
              <a:rPr lang="en-US" sz="1800" dirty="0" smtClean="0">
                <a:solidFill>
                  <a:schemeClr val="bg1"/>
                </a:solidFill>
              </a:rPr>
              <a:t>gathering </a:t>
            </a:r>
            <a:r>
              <a:rPr lang="en-US" sz="1800" dirty="0">
                <a:solidFill>
                  <a:schemeClr val="bg1"/>
                </a:solidFill>
              </a:rPr>
              <a:t>is at, or someone in chain of command involved. “This </a:t>
            </a:r>
            <a:r>
              <a:rPr lang="en-US" sz="1800" dirty="0" smtClean="0">
                <a:solidFill>
                  <a:schemeClr val="bg1"/>
                </a:solidFill>
              </a:rPr>
              <a:t>person </a:t>
            </a:r>
            <a:r>
              <a:rPr lang="en-US" sz="1800" dirty="0">
                <a:solidFill>
                  <a:schemeClr val="bg1"/>
                </a:solidFill>
              </a:rPr>
              <a:t>is bothering one of my friends”</a:t>
            </a:r>
          </a:p>
        </p:txBody>
      </p:sp>
    </p:spTree>
    <p:extLst>
      <p:ext uri="{BB962C8B-B14F-4D97-AF65-F5344CB8AC3E}">
        <p14:creationId xmlns:p14="http://schemas.microsoft.com/office/powerpoint/2010/main" val="2679435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Bears </a:t>
            </a:r>
            <a:br>
              <a:rPr lang="en-US" dirty="0" smtClean="0"/>
            </a:br>
            <a:r>
              <a:rPr lang="en-US" dirty="0" smtClean="0"/>
              <a:t>Killed 1 in 5</a:t>
            </a:r>
            <a:endParaRPr lang="en-US" dirty="0"/>
          </a:p>
        </p:txBody>
      </p:sp>
      <p:pic>
        <p:nvPicPr>
          <p:cNvPr id="4" name="LNVFPkmZTQ4">
            <a:hlinkClick r:id="rId4"/>
          </p:cNvPr>
          <p:cNvPicPr>
            <a:picLocks noRot="1" noChangeAspect="1"/>
          </p:cNvPicPr>
          <p:nvPr>
            <a:videoFile r:link="rId1"/>
          </p:nvPr>
        </p:nvPicPr>
        <p:blipFill>
          <a:blip r:embed="rId5"/>
          <a:stretch>
            <a:fillRect/>
          </a:stretch>
        </p:blipFill>
        <p:spPr>
          <a:xfrm>
            <a:off x="182880" y="972979"/>
            <a:ext cx="8755380" cy="4924901"/>
          </a:xfrm>
          <a:prstGeom prst="rect">
            <a:avLst/>
          </a:prstGeom>
        </p:spPr>
      </p:pic>
    </p:spTree>
    <p:extLst>
      <p:ext uri="{BB962C8B-B14F-4D97-AF65-F5344CB8AC3E}">
        <p14:creationId xmlns:p14="http://schemas.microsoft.com/office/powerpoint/2010/main" val="252062336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Template V 1-11">
  <a:themeElements>
    <a:clrScheme name="SHARP">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7E25CA050A324F85D3A0EE5C621FBF" ma:contentTypeVersion="11" ma:contentTypeDescription="Create a new document." ma:contentTypeScope="" ma:versionID="e887e01e12ad3930ab4ea4fdbe85431b">
  <xsd:schema xmlns:xsd="http://www.w3.org/2001/XMLSchema" xmlns:xs="http://www.w3.org/2001/XMLSchema" xmlns:p="http://schemas.microsoft.com/office/2006/metadata/properties" xmlns:ns2="0998e517-5a68-4c17-adf9-f396e38213be" targetNamespace="http://schemas.microsoft.com/office/2006/metadata/properties" ma:root="true" ma:fieldsID="24bbf9db1e9cf2b8ea860f2538d81f50" ns2:_="">
    <xsd:import namespace="0998e517-5a68-4c17-adf9-f396e38213b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98e517-5a68-4c17-adf9-f396e38213b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0998e517-5a68-4c17-adf9-f396e38213be">106SB-1838-124</_dlc_DocId>
    <_dlc_DocIdUrl xmlns="0998e517-5a68-4c17-adf9-f396e38213be">
      <Url>https://army.deps.mil/NETCOM/sites/106SB/staff/specialstaff/sharp/_layouts/DocIdRedir.aspx?ID=106SB-1838-124</Url>
      <Description>106SB-1838-124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634798714732169768</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634798714732169768</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634798714732169768</Data>
    <Filter/>
  </Receiver>
  <Receiver>
    <Name>Nintex conditional workflow start</Name>
    <Synchronization>Synchronous</Synchronization>
    <Type>10004</Type>
    <SequenceNumber>50000</SequenceNumber>
    <Assembly>Nintex.Workflow, Version=1.0.0.0, Culture=neutral, PublicKeyToken=913f6bae0ca5ae12</Assembly>
    <Class>Nintex.Workflow.ConditionalWorkflowStartReceiver</Class>
    <Data>634798714732169768</Data>
    <Filter/>
  </Receiver>
  <Receiver>
    <Name>Nintex conditional workflow start</Name>
    <Synchronization>Synchronous</Synchronization>
    <Type>10001</Type>
    <SequenceNumber>50000</SequenceNumber>
    <Assembly>Nintex.Workflow, Version=1.0.0.0, Culture=neutral, PublicKeyToken=913f6bae0ca5ae12</Assembly>
    <Class>Nintex.Workflow.ConditionalWorkflowStartReceiver</Class>
    <Data>635326692190663062</Data>
    <Filter/>
  </Receiver>
  <Receiver>
    <Name>Nintex conditional workflow start</Name>
    <Synchronization>Synchronous</Synchronization>
    <Type>10002</Type>
    <SequenceNumber>50000</SequenceNumber>
    <Assembly>Nintex.Workflow, Version=1.0.0.0, Culture=neutral, PublicKeyToken=913f6bae0ca5ae12</Assembly>
    <Class>Nintex.Workflow.ConditionalWorkflowStartReceiver</Class>
    <Data>635326692190663062</Data>
    <Filter/>
  </Receiver>
  <Receiver>
    <Name>Nintex conditional workflow start</Name>
    <Synchronization>Synchronous</Synchronization>
    <Type>2</Type>
    <SequenceNumber>50000</SequenceNumber>
    <Assembly>Nintex.Workflow, Version=1.0.0.0, Culture=neutral, PublicKeyToken=913f6bae0ca5ae12</Assembly>
    <Class>Nintex.Workflow.ConditionalWorkflowStartReceiver</Class>
    <Data>635326692190663062</Data>
    <Filter/>
  </Receiver>
</spe:Receivers>
</file>

<file path=customXml/itemProps1.xml><?xml version="1.0" encoding="utf-8"?>
<ds:datastoreItem xmlns:ds="http://schemas.openxmlformats.org/officeDocument/2006/customXml" ds:itemID="{A6858CF7-0FE8-4B84-896F-480D78B55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98e517-5a68-4c17-adf9-f396e3821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A8CF55-9B88-48EC-B0CC-707FBF104827}">
  <ds:schemaRefs>
    <ds:schemaRef ds:uri="http://schemas.microsoft.com/office/2006/metadata/properties"/>
    <ds:schemaRef ds:uri="http://purl.org/dc/elements/1.1/"/>
    <ds:schemaRef ds:uri="0998e517-5a68-4c17-adf9-f396e38213b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C08CC46-36B1-4CBB-B90B-FD7DA44B8369}">
  <ds:schemaRefs>
    <ds:schemaRef ds:uri="http://schemas.microsoft.com/sharepoint/v3/contenttype/forms"/>
  </ds:schemaRefs>
</ds:datastoreItem>
</file>

<file path=customXml/itemProps4.xml><?xml version="1.0" encoding="utf-8"?>
<ds:datastoreItem xmlns:ds="http://schemas.openxmlformats.org/officeDocument/2006/customXml" ds:itemID="{E0904A71-20D5-4AA4-A0B2-4379DF8F2A3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2523</Words>
  <Application>Microsoft Office PowerPoint</Application>
  <PresentationFormat>On-screen Show (4:3)</PresentationFormat>
  <Paragraphs>192</Paragraphs>
  <Slides>13</Slides>
  <Notes>13</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MS PGothic</vt:lpstr>
      <vt:lpstr>MS PGothic</vt:lpstr>
      <vt:lpstr>Arial</vt:lpstr>
      <vt:lpstr>Calibri</vt:lpstr>
      <vt:lpstr>Constantia</vt:lpstr>
      <vt:lpstr>Monotype Sorts</vt:lpstr>
      <vt:lpstr>Symbol</vt:lpstr>
      <vt:lpstr>Wingdings</vt:lpstr>
      <vt:lpstr>Wingdings 2</vt:lpstr>
      <vt:lpstr>1_Template V 1-11</vt:lpstr>
      <vt:lpstr>Sexual Harassment/Assault and Response (SHARP) Program    Bystander Intervention </vt:lpstr>
      <vt:lpstr>Terminal Learning Objective</vt:lpstr>
      <vt:lpstr>NO More Campaign</vt:lpstr>
      <vt:lpstr>How Do I Implement I. A.M. Strong?</vt:lpstr>
      <vt:lpstr>Prevention vs. Intervention</vt:lpstr>
      <vt:lpstr>Bystander Intervention</vt:lpstr>
      <vt:lpstr>What Would you do?</vt:lpstr>
      <vt:lpstr>Some Methods For Intervening</vt:lpstr>
      <vt:lpstr>What If Bears  Killed 1 in 5</vt:lpstr>
      <vt:lpstr>Scenario 1 Online Misconduct SEXUAL HARASSMENT</vt:lpstr>
      <vt:lpstr>Scenario 2 Sexual Assault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2010-08-16T16:32:56Z</dcterms:created>
  <dcterms:modified xsi:type="dcterms:W3CDTF">2017-07-26T13:39:21Z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0x010100847E25CA050A324F85D3A0EE5C621FBF</vt:lpwstr>
  </property>
  <property fmtid="{D5CDD505-2E9C-101B-9397-08002B2CF9AE}" pid="3" name="_dlc_DocIdItemGuid">
    <vt:lpwstr>06388098-db0a-4ba7-9072-cc0c6eba403c</vt:lpwstr>
  </property>
</Properties>
</file>