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2"/>
  </p:sldMasterIdLst>
  <p:notesMasterIdLst>
    <p:notesMasterId r:id="rId23"/>
  </p:notesMasterIdLst>
  <p:handoutMasterIdLst>
    <p:handoutMasterId r:id="rId24"/>
  </p:handoutMasterIdLst>
  <p:sldIdLst>
    <p:sldId id="337" r:id="rId3"/>
    <p:sldId id="338" r:id="rId4"/>
    <p:sldId id="359" r:id="rId5"/>
    <p:sldId id="357" r:id="rId6"/>
    <p:sldId id="358" r:id="rId7"/>
    <p:sldId id="360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66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SC Section" id="{0DC7E152-7C79-4DE3-8317-7A181F6D3423}">
          <p14:sldIdLst>
            <p14:sldId id="337"/>
            <p14:sldId id="338"/>
            <p14:sldId id="359"/>
            <p14:sldId id="357"/>
            <p14:sldId id="358"/>
            <p14:sldId id="360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0CBEA8-28DF-06E3-F828-FF397263930A}" name="Lori Swardstrom" initials="LS" userId="b770d254bdc8f26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rdstrom, Lori L Ms CIV USARMY ASC 407 AFSB LRC (USA)" initials="SLLMCUA4AL(" lastIdx="1" clrIdx="0">
    <p:extLst>
      <p:ext uri="{19B8F6BF-5375-455C-9EA6-DF929625EA0E}">
        <p15:presenceInfo xmlns:p15="http://schemas.microsoft.com/office/powerpoint/2012/main" userId="S-1-5-21-3676333592-1006736145-1283606961-2173895" providerId="AD"/>
      </p:ext>
    </p:extLst>
  </p:cmAuthor>
  <p:cmAuthor id="2" name="LORI" initials="L" lastIdx="2" clrIdx="1">
    <p:extLst>
      <p:ext uri="{19B8F6BF-5375-455C-9EA6-DF929625EA0E}">
        <p15:presenceInfo xmlns:p15="http://schemas.microsoft.com/office/powerpoint/2012/main" userId="LORI" providerId="None"/>
      </p:ext>
    </p:extLst>
  </p:cmAuthor>
  <p:cmAuthor id="3" name="Swardstrom, Lori L CIV USARMY ASC 407 AFSB LRC (USA)" initials="SLLCUA4AL(" lastIdx="1" clrIdx="2">
    <p:extLst>
      <p:ext uri="{19B8F6BF-5375-455C-9EA6-DF929625EA0E}">
        <p15:presenceInfo xmlns:p15="http://schemas.microsoft.com/office/powerpoint/2012/main" userId="Swardstrom, Lori L CIV USARMY ASC 407 AFSB LRC (US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dstrom, Lori L CIV USARMY ASC 407 AFSB LRC (USA)" userId="ef560ec9-18cd-4c79-999a-dd7c076c85e9" providerId="ADAL" clId="{B1DE9686-F175-4A97-A2C5-14F0DFFE51F7}"/>
    <pc:docChg chg="custSel modSld">
      <pc:chgData name="Swardstrom, Lori L CIV USARMY ASC 407 AFSB LRC (USA)" userId="ef560ec9-18cd-4c79-999a-dd7c076c85e9" providerId="ADAL" clId="{B1DE9686-F175-4A97-A2C5-14F0DFFE51F7}" dt="2023-07-10T16:36:08.638" v="1" actId="27636"/>
      <pc:docMkLst>
        <pc:docMk/>
      </pc:docMkLst>
      <pc:sldChg chg="modSp mod">
        <pc:chgData name="Swardstrom, Lori L CIV USARMY ASC 407 AFSB LRC (USA)" userId="ef560ec9-18cd-4c79-999a-dd7c076c85e9" providerId="ADAL" clId="{B1DE9686-F175-4A97-A2C5-14F0DFFE51F7}" dt="2023-07-10T16:36:08.638" v="1" actId="27636"/>
        <pc:sldMkLst>
          <pc:docMk/>
          <pc:sldMk cId="1446120425" sldId="337"/>
        </pc:sldMkLst>
        <pc:spChg chg="mod">
          <ac:chgData name="Swardstrom, Lori L CIV USARMY ASC 407 AFSB LRC (USA)" userId="ef560ec9-18cd-4c79-999a-dd7c076c85e9" providerId="ADAL" clId="{B1DE9686-F175-4A97-A2C5-14F0DFFE51F7}" dt="2023-07-10T16:36:08.638" v="1" actId="27636"/>
          <ac:spMkLst>
            <pc:docMk/>
            <pc:sldMk cId="1446120425" sldId="337"/>
            <ac:spMk id="3" creationId="{00000000-0000-0000-0000-000000000000}"/>
          </ac:spMkLst>
        </pc:spChg>
      </pc:sldChg>
    </pc:docChg>
  </pc:docChgLst>
  <pc:docChgLst>
    <pc:chgData name="Swardstrom, Lori L CIV USARMY ASC 407 AFSB LRC (USA)" userId="ef560ec9-18cd-4c79-999a-dd7c076c85e9" providerId="ADAL" clId="{44268A44-E0BB-4A64-8AEB-5A17170ACF2D}"/>
    <pc:docChg chg="custSel modSld">
      <pc:chgData name="Swardstrom, Lori L CIV USARMY ASC 407 AFSB LRC (USA)" userId="ef560ec9-18cd-4c79-999a-dd7c076c85e9" providerId="ADAL" clId="{44268A44-E0BB-4A64-8AEB-5A17170ACF2D}" dt="2023-03-06T14:06:46.570" v="149" actId="20577"/>
      <pc:docMkLst>
        <pc:docMk/>
      </pc:docMkLst>
      <pc:sldChg chg="modSp mod">
        <pc:chgData name="Swardstrom, Lori L CIV USARMY ASC 407 AFSB LRC (USA)" userId="ef560ec9-18cd-4c79-999a-dd7c076c85e9" providerId="ADAL" clId="{44268A44-E0BB-4A64-8AEB-5A17170ACF2D}" dt="2023-03-06T14:06:46.570" v="149" actId="20577"/>
        <pc:sldMkLst>
          <pc:docMk/>
          <pc:sldMk cId="1446120425" sldId="337"/>
        </pc:sldMkLst>
        <pc:spChg chg="mod">
          <ac:chgData name="Swardstrom, Lori L CIV USARMY ASC 407 AFSB LRC (USA)" userId="ef560ec9-18cd-4c79-999a-dd7c076c85e9" providerId="ADAL" clId="{44268A44-E0BB-4A64-8AEB-5A17170ACF2D}" dt="2023-03-06T14:06:46.570" v="149" actId="20577"/>
          <ac:spMkLst>
            <pc:docMk/>
            <pc:sldMk cId="1446120425" sldId="337"/>
            <ac:spMk id="2" creationId="{00000000-0000-0000-0000-000000000000}"/>
          </ac:spMkLst>
        </pc:spChg>
        <pc:spChg chg="mod">
          <ac:chgData name="Swardstrom, Lori L CIV USARMY ASC 407 AFSB LRC (USA)" userId="ef560ec9-18cd-4c79-999a-dd7c076c85e9" providerId="ADAL" clId="{44268A44-E0BB-4A64-8AEB-5A17170ACF2D}" dt="2023-03-06T14:06:08.785" v="142" actId="20577"/>
          <ac:spMkLst>
            <pc:docMk/>
            <pc:sldMk cId="1446120425" sldId="33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7033C0F0-4294-42AE-AF41-267313345BB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FB42232-09FE-465F-8544-BA97CC86D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1" rIns="93322" bIns="466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2" tIns="46661" rIns="93322" bIns="466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195573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76200" dist="38100" dir="3600000" algn="t" rotWithShape="0">
                    <a:schemeClr val="tx1">
                      <a:alpha val="7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/>
              <a:t>UNCLASSIFIED//FOUO</a:t>
            </a:r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1"/>
                </a:solidFill>
              </a:rPr>
              <a:t>UNCLASSIFIED//FOUO</a:t>
            </a:r>
          </a:p>
        </p:txBody>
      </p:sp>
      <p:pic>
        <p:nvPicPr>
          <p:cNvPr id="13" name="Picture 12" descr="407th Crest-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56702" y="4006628"/>
            <a:ext cx="753223" cy="95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0488"/>
            <a:ext cx="8307388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13619820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LowerBar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075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9192" y="6646189"/>
            <a:ext cx="2225616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/>
              <a:t>UNCLASSIFIED</a:t>
            </a:r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</a:t>
            </a:r>
          </a:p>
        </p:txBody>
      </p:sp>
      <p:pic>
        <p:nvPicPr>
          <p:cNvPr id="11" name="Picture 10" descr="407th Crest-3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42943" y="6087347"/>
            <a:ext cx="514350" cy="63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avel.state.gov/content/trave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Updated 3-6-23     </a:t>
            </a:r>
            <a:r>
              <a:rPr lang="en-US" dirty="0">
                <a:solidFill>
                  <a:schemeClr val="bg1"/>
                </a:solidFill>
              </a:rPr>
              <a:t>Getting the Passport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982133"/>
            <a:ext cx="7772400" cy="516466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documents including final orders are required at your appointment or it may be rescheduled.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Failure to come prepared to the appointment MAY result in your appointment being rescheduled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DOCUMENTS MUST BE PRINTED ONE-SIDED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Call/email the Passport Office for an appointment.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913-684-4078 </a:t>
            </a:r>
            <a:r>
              <a:rPr lang="en-US" dirty="0"/>
              <a:t>Niranh Ounkham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usarmy.leavenworth.407-afsb-lrc.mbx.passports@army.mil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Appointments are scheduled during these times.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Mon, Tues &amp; </a:t>
            </a:r>
            <a:r>
              <a:rPr lang="en-US" dirty="0" err="1"/>
              <a:t>Thur</a:t>
            </a:r>
            <a:r>
              <a:rPr lang="en-US" dirty="0"/>
              <a:t>, Fri – 0830-1130 and 12:45-1415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Wed 12:45-14:15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Expedites are not accepted for dependent passport processing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2042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6914-3996-4D0C-9FEC-1F237AD4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27145"/>
            <a:ext cx="7955280" cy="341632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Instructions </a:t>
            </a:r>
            <a:r>
              <a:rPr lang="en-US" sz="1800" dirty="0" err="1">
                <a:solidFill>
                  <a:srgbClr val="FF0000"/>
                </a:solidFill>
              </a:rPr>
              <a:t>cont</a:t>
            </a:r>
            <a:r>
              <a:rPr lang="en-US" sz="18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90C0C-047A-45D4-BC7D-267586549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78" y="2353038"/>
            <a:ext cx="8031043" cy="35972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66C70-2E9B-4415-9B3B-D6FEDA94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2670304-812F-2B5F-2335-63630E499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17944"/>
              </p:ext>
            </p:extLst>
          </p:nvPr>
        </p:nvGraphicFramePr>
        <p:xfrm>
          <a:off x="1524000" y="13970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74222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 sure to enter your dates (Estimate if needed)</a:t>
                      </a:r>
                      <a:br>
                        <a:rPr lang="en-US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 sure to list the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490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C9A3-A713-433A-8B89-AF81FC24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Fill out as requested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18EC94-E85F-4C0A-B04B-FAD57DC25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87560"/>
            <a:ext cx="7772400" cy="37922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D380-A4F0-4A98-9268-D3B38FC1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2506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FB9FA5-916C-40F1-B978-D89CE2E6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DO NOT enter any tourist passport information here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F12F904-C777-4A92-93E2-A9E195C89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7122" y="1894636"/>
            <a:ext cx="5002806" cy="3962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104F1-C3F0-4CA1-98A4-85CAC8D4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4AA639-A865-4189-80AC-27B2AA9C13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9675" y="846971"/>
            <a:ext cx="4152541" cy="82655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7BC140-F60F-4E63-8E0B-346413B26303}"/>
              </a:ext>
            </a:extLst>
          </p:cNvPr>
          <p:cNvSpPr txBox="1"/>
          <p:nvPr/>
        </p:nvSpPr>
        <p:spPr>
          <a:xfrm>
            <a:off x="5986733" y="846971"/>
            <a:ext cx="27345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“NONE if you have </a:t>
            </a:r>
            <a:r>
              <a:rPr lang="en-US" b="1" dirty="0"/>
              <a:t>NEVER</a:t>
            </a:r>
            <a:r>
              <a:rPr lang="en-US" dirty="0"/>
              <a:t> had an Official (Maroon) or Dependent No-Fee Passport.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</a:t>
            </a:r>
            <a:r>
              <a:rPr lang="en-US" b="1" dirty="0"/>
              <a:t>HAVE</a:t>
            </a:r>
            <a:r>
              <a:rPr lang="en-US" dirty="0"/>
              <a:t> been issued an Official (Maroon) or Dependent No-Fee then, select Passport Book and enter the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740886B-BEAC-4966-9BD5-10755A4ED6E2}"/>
              </a:ext>
            </a:extLst>
          </p:cNvPr>
          <p:cNvSpPr/>
          <p:nvPr/>
        </p:nvSpPr>
        <p:spPr>
          <a:xfrm>
            <a:off x="5281072" y="1057133"/>
            <a:ext cx="646805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668A15-5B61-4E92-A980-F3B40F8F2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070" y="3080584"/>
            <a:ext cx="66452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3436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CF37-C348-49BE-8134-28E90FB5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Everything MUST be filled 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33E1B0-0558-4A20-BD1E-31BB5F87C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43" y="1194278"/>
            <a:ext cx="7315201" cy="46285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B75DA-0472-4816-BC98-EE290F95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1085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3461-743A-4EF0-BABA-81A41030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397032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Fill out if applicable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E87586-C05B-4472-A201-B562C1E8E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3" y="1968236"/>
            <a:ext cx="7772400" cy="18372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1FA3B-A87B-45DF-B2F8-76E97CF0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5144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B62F-8748-4A5B-89FF-321F2798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36933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Review all the information and make changes if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10A8A-01ED-446D-8372-B7100910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8A3178-0BE0-4145-9654-D22747F6D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878" y="1323675"/>
            <a:ext cx="6212504" cy="4351338"/>
          </a:xfrm>
        </p:spPr>
      </p:pic>
    </p:spTree>
    <p:extLst>
      <p:ext uri="{BB962C8B-B14F-4D97-AF65-F5344CB8AC3E}">
        <p14:creationId xmlns:p14="http://schemas.microsoft.com/office/powerpoint/2010/main" val="27760406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9CD4-3D79-40E5-8B6B-A8EEF6C2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36933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Make sure your pages has these selections and click “next”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E8C1CA-C8E8-4D17-B2EF-03DA3723B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234" y="711199"/>
            <a:ext cx="3002653" cy="57758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C10E0-CF2E-492B-BCD9-F6A6904D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B3FD2-12C3-4806-8812-10B99FAC7E2C}"/>
              </a:ext>
            </a:extLst>
          </p:cNvPr>
          <p:cNvSpPr txBox="1"/>
          <p:nvPr/>
        </p:nvSpPr>
        <p:spPr>
          <a:xfrm>
            <a:off x="6728604" y="1311215"/>
            <a:ext cx="1733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It will not prompt for payment</a:t>
            </a:r>
          </a:p>
        </p:txBody>
      </p:sp>
    </p:spTree>
    <p:extLst>
      <p:ext uri="{BB962C8B-B14F-4D97-AF65-F5344CB8AC3E}">
        <p14:creationId xmlns:p14="http://schemas.microsoft.com/office/powerpoint/2010/main" val="92878925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4E67-CCAD-4128-867A-C0CB61A1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Next steps – scroll to number 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0BBA1B-B759-4AA0-82AE-66614B7F3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57" y="1253331"/>
            <a:ext cx="3503137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909C4-825A-4570-A4F6-D6C9A277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1742A37-4618-4EC9-B98D-C22A48EC4292}"/>
              </a:ext>
            </a:extLst>
          </p:cNvPr>
          <p:cNvSpPr/>
          <p:nvPr/>
        </p:nvSpPr>
        <p:spPr>
          <a:xfrm>
            <a:off x="2091350" y="331254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C3826-8500-4D10-9CEF-57A65084BB89}"/>
              </a:ext>
            </a:extLst>
          </p:cNvPr>
          <p:cNvSpPr txBox="1"/>
          <p:nvPr/>
        </p:nvSpPr>
        <p:spPr>
          <a:xfrm>
            <a:off x="391947" y="3231694"/>
            <a:ext cx="169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disclaimer box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981CDAD-42A0-4964-8F18-45DAE928BBEF}"/>
              </a:ext>
            </a:extLst>
          </p:cNvPr>
          <p:cNvSpPr/>
          <p:nvPr/>
        </p:nvSpPr>
        <p:spPr>
          <a:xfrm>
            <a:off x="2091350" y="4758906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0F965-B200-4BEF-AF2A-53C016268CB7}"/>
              </a:ext>
            </a:extLst>
          </p:cNvPr>
          <p:cNvSpPr txBox="1"/>
          <p:nvPr/>
        </p:nvSpPr>
        <p:spPr>
          <a:xfrm>
            <a:off x="189782" y="4758906"/>
            <a:ext cx="190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print pages 5 and 6. Must be </a:t>
            </a:r>
          </a:p>
          <a:p>
            <a:r>
              <a:rPr lang="en-US" dirty="0"/>
              <a:t>one-sided pages</a:t>
            </a:r>
          </a:p>
        </p:txBody>
      </p:sp>
    </p:spTree>
    <p:extLst>
      <p:ext uri="{BB962C8B-B14F-4D97-AF65-F5344CB8AC3E}">
        <p14:creationId xmlns:p14="http://schemas.microsoft.com/office/powerpoint/2010/main" val="372367928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8E63-84D4-4C57-9248-ACC7A78D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2" y="104035"/>
            <a:ext cx="8548777" cy="397032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Required documents for NEW passports (1 for each person)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531A-7464-4EA2-A8C0-3EFF609C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03" y="724620"/>
            <a:ext cx="8232420" cy="52276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highlight>
                  <a:srgbClr val="FFFF00"/>
                </a:highlight>
              </a:rPr>
              <a:t>ALL documents (including orders) must be one-sided w/o staples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DS-11 pages 5-6 unsigned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Copy front/back of Sponsor’s CAC ID (1 for each person)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Copy front/back of dependent ID of spouse (1 for each person)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Copy front/back dependent ID for ALL children </a:t>
            </a:r>
            <a:r>
              <a:rPr lang="en-US" sz="2000" u="sng" dirty="0"/>
              <a:t>over</a:t>
            </a:r>
            <a:r>
              <a:rPr lang="en-US" sz="2000" dirty="0"/>
              <a:t> 16 y/o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COLOR</a:t>
            </a:r>
            <a:r>
              <a:rPr lang="en-US" sz="2000" dirty="0"/>
              <a:t> photocopy of signed tourist passport data page.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With a copy of birth certificate for each child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Original birth certificate </a:t>
            </a:r>
            <a:r>
              <a:rPr lang="en-US" sz="2000" dirty="0">
                <a:highlight>
                  <a:srgbClr val="FFFF00"/>
                </a:highlight>
              </a:rPr>
              <a:t>PLUS</a:t>
            </a:r>
            <a:r>
              <a:rPr lang="en-US" sz="2000" dirty="0"/>
              <a:t> a copy of that certificate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Orders – One set for each applicant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B89D9-F351-4812-972E-E81CDA6E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4167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9023-31DE-4F50-A67E-37A22159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369332"/>
          </a:xfrm>
        </p:spPr>
        <p:txBody>
          <a:bodyPr/>
          <a:lstStyle/>
          <a:p>
            <a:pPr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42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Required documents for RENEWAL passports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A589-F7F0-44C0-8E1C-FEE1E4A51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01" y="1073566"/>
            <a:ext cx="77724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DS-82 pages 5-6 unsigned – MUST be one-sided pages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Copy front/back of CAC ID of Sponsor – One sided pages </a:t>
            </a:r>
            <a:r>
              <a:rPr lang="en-US" sz="2200" dirty="0">
                <a:highlight>
                  <a:srgbClr val="FFFF00"/>
                </a:highlight>
              </a:rPr>
              <a:t>(one for each person)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Copy of spouse’s dependent ID </a:t>
            </a:r>
            <a:r>
              <a:rPr lang="en-US" sz="2200" dirty="0">
                <a:highlight>
                  <a:srgbClr val="FFFF00"/>
                </a:highlight>
              </a:rPr>
              <a:t>(1 for each person)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Copy front/back of dependent ID </a:t>
            </a:r>
            <a:r>
              <a:rPr lang="en-US" sz="2200" dirty="0">
                <a:highlight>
                  <a:srgbClr val="FFFF00"/>
                </a:highlight>
              </a:rPr>
              <a:t>(for all over 16 y/o)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Expired Official or Dependent No-Fee passport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Orders – One-sided pages </a:t>
            </a:r>
            <a:r>
              <a:rPr lang="en-US" sz="2200" dirty="0">
                <a:highlight>
                  <a:srgbClr val="FFFF00"/>
                </a:highlight>
              </a:rPr>
              <a:t>(1 set for each application)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AD00A-ABA9-45FF-9721-E0600030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5280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and Passports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73" y="4487334"/>
            <a:ext cx="8414428" cy="134619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733" y="1089898"/>
            <a:ext cx="85973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BOTH PARENTS for Children under 16 MUST BE PRESENT at the appointment, otherwise a DS-3053 will need to be filled out by the ABSENT PARENT for EACH child and signed IN FRONT of a NOTARY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(one 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 per child no faxes, or scanned copies are accepted)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ABSENT PARENT MUST BE TDY OR DEPLOYED (conflicting schedule is NOT a reason)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…OR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Absent parent is the biological parent to the child of the sponsor.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copy FRONT and BACK of the absent parent’s 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(CAC ID-if absent parent is military and out of country)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We will do pictures here in the office.  Please don’t wear any white or light color clothing.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ALL applicants must be present for the appointment.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9561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9023-31DE-4F50-A67E-37A22159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0" y="104035"/>
            <a:ext cx="8307239" cy="871861"/>
          </a:xfrm>
        </p:spPr>
        <p:txBody>
          <a:bodyPr/>
          <a:lstStyle/>
          <a:p>
            <a:pPr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42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law – children UNDER 16 are not allowed to sign their passport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A589-F7F0-44C0-8E1C-FEE1E4A51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43" y="1073566"/>
            <a:ext cx="7668883" cy="4808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Here is how to sign your child’s passport.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AD00A-ABA9-45FF-9721-E0600030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DFA8634-F6BC-8F57-AC92-16B79721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4" y="1561380"/>
            <a:ext cx="7565366" cy="42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813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8679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 to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https://travel.state.gov/content/travel.html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2047" y="4380392"/>
            <a:ext cx="340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Click US Passports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B5B450A-9785-59B1-4AE9-A940D0646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876" y="675351"/>
            <a:ext cx="7639050" cy="3133725"/>
          </a:xfr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D2967C61-9289-CBFC-45B0-767D36C2D5D7}"/>
              </a:ext>
            </a:extLst>
          </p:cNvPr>
          <p:cNvSpPr/>
          <p:nvPr/>
        </p:nvSpPr>
        <p:spPr>
          <a:xfrm>
            <a:off x="2221906" y="3062324"/>
            <a:ext cx="484632" cy="97840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65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011" y="28939"/>
            <a:ext cx="6780364" cy="480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37093" y="114050"/>
            <a:ext cx="6594895" cy="3099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We will do pictures at the appointment</a:t>
            </a:r>
            <a:r>
              <a:rPr lang="en-US" dirty="0"/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73DDE3-4DC5-5B9D-237A-35581F3D3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74" y="1365154"/>
            <a:ext cx="4256374" cy="2907743"/>
          </a:xfr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0A2C1720-C0FA-BFBD-A290-A40F730D1F62}"/>
              </a:ext>
            </a:extLst>
          </p:cNvPr>
          <p:cNvSpPr/>
          <p:nvPr/>
        </p:nvSpPr>
        <p:spPr>
          <a:xfrm>
            <a:off x="3384135" y="2235074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49B91B4D-2B9E-D4F4-B254-94E234CAB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91725"/>
              </p:ext>
            </p:extLst>
          </p:nvPr>
        </p:nvGraphicFramePr>
        <p:xfrm>
          <a:off x="5093293" y="1519535"/>
          <a:ext cx="3486683" cy="168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683">
                  <a:extLst>
                    <a:ext uri="{9D8B030D-6E8A-4147-A177-3AD203B41FA5}">
                      <a16:colId xmlns:a16="http://schemas.microsoft.com/office/drawing/2014/main" val="1390733921"/>
                    </a:ext>
                  </a:extLst>
                </a:gridCol>
              </a:tblGrid>
              <a:tr h="16874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DO NOT Deviate from instructions – RESIST the urge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49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6938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i="1" dirty="0">
                <a:solidFill>
                  <a:srgbClr val="FF0000"/>
                </a:solidFill>
              </a:rPr>
              <a:t>Instructions </a:t>
            </a:r>
            <a:r>
              <a:rPr lang="en-US" i="1" dirty="0" err="1">
                <a:solidFill>
                  <a:srgbClr val="FF0000"/>
                </a:solidFill>
              </a:rPr>
              <a:t>cont</a:t>
            </a:r>
            <a:r>
              <a:rPr lang="en-US" i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6BF0B7-63D0-E60D-5BE4-6DAE3F314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27177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Scroll down and click on the “+”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84FF51-1DCE-2A6A-D2F5-2075AACA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52" y="1247107"/>
            <a:ext cx="7623695" cy="1133475"/>
          </a:xfrm>
          <a:prstGeom prst="rect">
            <a:avLst/>
          </a:prstGeom>
        </p:spPr>
      </p:pic>
      <p:sp>
        <p:nvSpPr>
          <p:cNvPr id="15" name="Arrow: Up 14">
            <a:extLst>
              <a:ext uri="{FF2B5EF4-FFF2-40B4-BE49-F238E27FC236}">
                <a16:creationId xmlns:a16="http://schemas.microsoft.com/office/drawing/2014/main" id="{749FD8C4-B444-AFFC-5E9C-9BFA84ACD6C7}"/>
              </a:ext>
            </a:extLst>
          </p:cNvPr>
          <p:cNvSpPr/>
          <p:nvPr/>
        </p:nvSpPr>
        <p:spPr>
          <a:xfrm>
            <a:off x="7985097" y="2253976"/>
            <a:ext cx="484632" cy="97840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40C2FD-E085-280B-2C13-99D84BBB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2" y="3321501"/>
            <a:ext cx="3086100" cy="1066800"/>
          </a:xfrm>
          <a:prstGeom prst="rect">
            <a:avLst/>
          </a:prstGeom>
        </p:spPr>
      </p:pic>
      <p:sp>
        <p:nvSpPr>
          <p:cNvPr id="21" name="Arrow: Left 20">
            <a:extLst>
              <a:ext uri="{FF2B5EF4-FFF2-40B4-BE49-F238E27FC236}">
                <a16:creationId xmlns:a16="http://schemas.microsoft.com/office/drawing/2014/main" id="{EE15254A-509A-8DD7-B48D-E24170006327}"/>
              </a:ext>
            </a:extLst>
          </p:cNvPr>
          <p:cNvSpPr/>
          <p:nvPr/>
        </p:nvSpPr>
        <p:spPr>
          <a:xfrm>
            <a:off x="2427006" y="3830996"/>
            <a:ext cx="1346495" cy="4846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A933F41D-1F3C-B800-D0EE-A7B20CD5F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43616"/>
              </p:ext>
            </p:extLst>
          </p:nvPr>
        </p:nvGraphicFramePr>
        <p:xfrm>
          <a:off x="4101980" y="3769652"/>
          <a:ext cx="2969308" cy="75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308">
                  <a:extLst>
                    <a:ext uri="{9D8B030D-6E8A-4147-A177-3AD203B41FA5}">
                      <a16:colId xmlns:a16="http://schemas.microsoft.com/office/drawing/2014/main" val="1610891728"/>
                    </a:ext>
                  </a:extLst>
                </a:gridCol>
              </a:tblGrid>
              <a:tr h="75057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You will use the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FORM FILLER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3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1038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Instructions </a:t>
            </a:r>
            <a:r>
              <a:rPr lang="en-US" dirty="0" err="1">
                <a:solidFill>
                  <a:srgbClr val="FF0000"/>
                </a:solidFill>
              </a:rPr>
              <a:t>cont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528109-3F60-8F31-67E9-C156703F5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188" y="810419"/>
            <a:ext cx="7715250" cy="4152900"/>
          </a:xfr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F6D2A1B5-3F55-6AA0-6D54-45FE14C6FDD5}"/>
              </a:ext>
            </a:extLst>
          </p:cNvPr>
          <p:cNvSpPr/>
          <p:nvPr/>
        </p:nvSpPr>
        <p:spPr>
          <a:xfrm>
            <a:off x="2478280" y="4640366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23110E4-1ECA-119D-98C8-77086F45E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27535"/>
              </p:ext>
            </p:extLst>
          </p:nvPr>
        </p:nvGraphicFramePr>
        <p:xfrm>
          <a:off x="3630375" y="5037509"/>
          <a:ext cx="2184875" cy="97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875">
                  <a:extLst>
                    <a:ext uri="{9D8B030D-6E8A-4147-A177-3AD203B41FA5}">
                      <a16:colId xmlns:a16="http://schemas.microsoft.com/office/drawing/2014/main" val="1774844373"/>
                    </a:ext>
                  </a:extLst>
                </a:gridCol>
              </a:tblGrid>
              <a:tr h="9784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Check the disclaimer box and hit SUBMIT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2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8136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4F2A-5A12-4773-BBA5-A994EABB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369332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Instructions </a:t>
            </a:r>
            <a:r>
              <a:rPr lang="en-US" sz="2000" dirty="0" err="1">
                <a:solidFill>
                  <a:srgbClr val="FF0000"/>
                </a:solidFill>
              </a:rPr>
              <a:t>cont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38CE63-0AEB-4427-AA4B-2C899594FA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301" y="1632983"/>
            <a:ext cx="1800225" cy="2609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A8D89-4670-45F2-8243-0345E9C0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1295DD2-738F-4E5D-9EC3-02019B304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7163" y="1142032"/>
            <a:ext cx="6275289" cy="4171840"/>
          </a:xfrm>
        </p:spPr>
      </p:pic>
    </p:spTree>
    <p:extLst>
      <p:ext uri="{BB962C8B-B14F-4D97-AF65-F5344CB8AC3E}">
        <p14:creationId xmlns:p14="http://schemas.microsoft.com/office/powerpoint/2010/main" val="405222266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CB22-0579-43C3-B63C-19F1C11E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16" y="197672"/>
            <a:ext cx="7955280" cy="1106195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Fill out contact information – 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Passport will always be sent to the Passport Office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Put in this address in below and check Permanent Address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68F15C-C186-4399-B93B-A5C62352B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555" y="1461058"/>
            <a:ext cx="7143534" cy="44732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24CB6-437F-4CF7-BD2B-111EA028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431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692C-5030-4DA5-9D43-0E948AE3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36933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Fill out all areas – Email can be personal or government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44156D-0AB2-4BDE-BEF4-E4B514DF3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225" y="1122018"/>
            <a:ext cx="6723416" cy="46139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18E04-7ACC-4064-A62B-34226C63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862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3A979476-F847-4CE5-A64E-200BBC6EADF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4262</TotalTime>
  <Words>696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MSC Theme</vt:lpstr>
      <vt:lpstr>Updated 3-6-23     Getting the Passport Started</vt:lpstr>
      <vt:lpstr>Children and Passports</vt:lpstr>
      <vt:lpstr>Go to https://travel.state.gov/content/travel.html </vt:lpstr>
      <vt:lpstr>PowerPoint Presentation</vt:lpstr>
      <vt:lpstr>       Instructions cont…</vt:lpstr>
      <vt:lpstr>   Instructions cont…</vt:lpstr>
      <vt:lpstr>Instructions cont…</vt:lpstr>
      <vt:lpstr>Fill out contact information –   Passport will always be sent to the Passport Office Put in this address in below and check Permanent Address</vt:lpstr>
      <vt:lpstr>Fill out all areas – Email can be personal or government</vt:lpstr>
      <vt:lpstr>Instructions cont…</vt:lpstr>
      <vt:lpstr>Fill out as requested</vt:lpstr>
      <vt:lpstr>DO NOT enter any tourist passport information here</vt:lpstr>
      <vt:lpstr>Everything MUST be filled out</vt:lpstr>
      <vt:lpstr>Fill out if applicable</vt:lpstr>
      <vt:lpstr>Review all the information and make changes if needed</vt:lpstr>
      <vt:lpstr>Make sure your pages has these selections and click “next”</vt:lpstr>
      <vt:lpstr>Next steps – scroll to number 3</vt:lpstr>
      <vt:lpstr>  Required documents for NEW passports (1 for each person)</vt:lpstr>
      <vt:lpstr>Required documents for RENEWAL passports </vt:lpstr>
      <vt:lpstr>By law – children UNDER 16 are not allowed to sign their passport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>Presentation</dc:subject>
  <dc:creator>Reid, Michele LTC MIL AMC</dc:creator>
  <cp:lastModifiedBy>Swardstrom, Lori L CIV USARMY ASC 407 AFSB LRC (USA)</cp:lastModifiedBy>
  <cp:revision>267</cp:revision>
  <cp:lastPrinted>2019-09-13T20:07:51Z</cp:lastPrinted>
  <dcterms:created xsi:type="dcterms:W3CDTF">2017-05-18T14:22:46Z</dcterms:created>
  <dcterms:modified xsi:type="dcterms:W3CDTF">2023-07-10T16:36:09Z</dcterms:modified>
</cp:coreProperties>
</file>