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7.jpg" ContentType="image/jpeg"/>
  <Override PartName="/ppt/media/image18.jpg" ContentType="image/jpeg"/>
  <Override PartName="/ppt/media/image212.jpg" ContentType="image/jpeg"/>
  <Override PartName="/ppt/media/image21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7" r:id="rId2"/>
    <p:sldId id="319" r:id="rId3"/>
    <p:sldId id="313" r:id="rId4"/>
    <p:sldId id="325" r:id="rId5"/>
    <p:sldId id="316" r:id="rId6"/>
    <p:sldId id="258" r:id="rId7"/>
    <p:sldId id="266" r:id="rId8"/>
    <p:sldId id="268" r:id="rId9"/>
    <p:sldId id="271" r:id="rId10"/>
    <p:sldId id="269" r:id="rId11"/>
    <p:sldId id="259" r:id="rId12"/>
    <p:sldId id="265" r:id="rId13"/>
    <p:sldId id="263" r:id="rId14"/>
    <p:sldId id="261" r:id="rId15"/>
    <p:sldId id="260" r:id="rId16"/>
    <p:sldId id="262" r:id="rId17"/>
    <p:sldId id="322" r:id="rId18"/>
    <p:sldId id="270" r:id="rId19"/>
    <p:sldId id="291" r:id="rId20"/>
    <p:sldId id="292" r:id="rId21"/>
    <p:sldId id="301" r:id="rId22"/>
    <p:sldId id="290" r:id="rId23"/>
    <p:sldId id="294" r:id="rId24"/>
    <p:sldId id="302" r:id="rId25"/>
    <p:sldId id="295" r:id="rId26"/>
    <p:sldId id="296" r:id="rId27"/>
    <p:sldId id="297" r:id="rId28"/>
    <p:sldId id="298" r:id="rId29"/>
    <p:sldId id="307" r:id="rId30"/>
    <p:sldId id="328" r:id="rId31"/>
    <p:sldId id="329" r:id="rId32"/>
    <p:sldId id="330" r:id="rId33"/>
    <p:sldId id="331" r:id="rId34"/>
    <p:sldId id="299" r:id="rId35"/>
    <p:sldId id="305" r:id="rId36"/>
    <p:sldId id="306" r:id="rId37"/>
    <p:sldId id="308" r:id="rId38"/>
    <p:sldId id="310" r:id="rId39"/>
    <p:sldId id="312" r:id="rId40"/>
    <p:sldId id="311" r:id="rId41"/>
    <p:sldId id="321" r:id="rId42"/>
    <p:sldId id="320" r:id="rId43"/>
    <p:sldId id="280" r:id="rId44"/>
    <p:sldId id="293" r:id="rId45"/>
    <p:sldId id="326" r:id="rId46"/>
    <p:sldId id="324" r:id="rId47"/>
    <p:sldId id="323" r:id="rId48"/>
    <p:sldId id="272" r:id="rId49"/>
    <p:sldId id="278" r:id="rId50"/>
    <p:sldId id="318" r:id="rId51"/>
    <p:sldId id="274" r:id="rId52"/>
    <p:sldId id="275" r:id="rId53"/>
    <p:sldId id="284" r:id="rId54"/>
    <p:sldId id="285" r:id="rId55"/>
    <p:sldId id="283" r:id="rId56"/>
    <p:sldId id="282" r:id="rId57"/>
    <p:sldId id="327" r:id="rId58"/>
  </p:sldIdLst>
  <p:sldSz cx="6858000" cy="9144000" type="screen4x3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>
      <p:cViewPr varScale="1">
        <p:scale>
          <a:sx n="79" d="100"/>
          <a:sy n="79" d="100"/>
        </p:scale>
        <p:origin x="2976" y="84"/>
      </p:cViewPr>
      <p:guideLst>
        <p:guide orient="horz" pos="3840"/>
        <p:guide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62152" y="328506"/>
            <a:ext cx="2933699" cy="2077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8700" y="5120642"/>
            <a:ext cx="4800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6404" y="201710"/>
            <a:ext cx="3425190" cy="207749"/>
          </a:xfrm>
        </p:spPr>
        <p:txBody>
          <a:bodyPr lIns="0" tIns="0" rIns="0" bIns="0"/>
          <a:lstStyle>
            <a:lvl1pPr>
              <a:defRPr sz="13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546" y="2503483"/>
            <a:ext cx="2110435" cy="325726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9002" y="2480505"/>
            <a:ext cx="2324861" cy="320234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6404" y="201710"/>
            <a:ext cx="3425190" cy="207749"/>
          </a:xfrm>
        </p:spPr>
        <p:txBody>
          <a:bodyPr lIns="0" tIns="0" rIns="0" bIns="0"/>
          <a:lstStyle>
            <a:lvl1pPr>
              <a:defRPr sz="13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2900" y="2103122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1870" y="2103122"/>
            <a:ext cx="29832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6404" y="201710"/>
            <a:ext cx="3425190" cy="207749"/>
          </a:xfrm>
        </p:spPr>
        <p:txBody>
          <a:bodyPr lIns="0" tIns="0" rIns="0" bIns="0"/>
          <a:lstStyle>
            <a:lvl1pPr>
              <a:defRPr sz="13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16404" y="201710"/>
            <a:ext cx="34251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2900" y="2103122"/>
            <a:ext cx="6172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1720" y="8503922"/>
            <a:ext cx="21945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2900" y="8503922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37760" y="8503922"/>
            <a:ext cx="15773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892">
        <a:defRPr>
          <a:latin typeface="+mn-lt"/>
          <a:ea typeface="+mn-ea"/>
          <a:cs typeface="+mn-cs"/>
        </a:defRPr>
      </a:lvl2pPr>
      <a:lvl3pPr marL="685783">
        <a:defRPr>
          <a:latin typeface="+mn-lt"/>
          <a:ea typeface="+mn-ea"/>
          <a:cs typeface="+mn-cs"/>
        </a:defRPr>
      </a:lvl3pPr>
      <a:lvl4pPr marL="1028675">
        <a:defRPr>
          <a:latin typeface="+mn-lt"/>
          <a:ea typeface="+mn-ea"/>
          <a:cs typeface="+mn-cs"/>
        </a:defRPr>
      </a:lvl4pPr>
      <a:lvl5pPr marL="1371566">
        <a:defRPr>
          <a:latin typeface="+mn-lt"/>
          <a:ea typeface="+mn-ea"/>
          <a:cs typeface="+mn-cs"/>
        </a:defRPr>
      </a:lvl5pPr>
      <a:lvl6pPr marL="1714457">
        <a:defRPr>
          <a:latin typeface="+mn-lt"/>
          <a:ea typeface="+mn-ea"/>
          <a:cs typeface="+mn-cs"/>
        </a:defRPr>
      </a:lvl6pPr>
      <a:lvl7pPr marL="2057348">
        <a:defRPr>
          <a:latin typeface="+mn-lt"/>
          <a:ea typeface="+mn-ea"/>
          <a:cs typeface="+mn-cs"/>
        </a:defRPr>
      </a:lvl7pPr>
      <a:lvl8pPr marL="2400240">
        <a:defRPr>
          <a:latin typeface="+mn-lt"/>
          <a:ea typeface="+mn-ea"/>
          <a:cs typeface="+mn-cs"/>
        </a:defRPr>
      </a:lvl8pPr>
      <a:lvl9pPr marL="274313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60.jpg"/><Relationship Id="rId7" Type="http://schemas.openxmlformats.org/officeDocument/2006/relationships/image" Target="../media/image64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7" Type="http://schemas.openxmlformats.org/officeDocument/2006/relationships/image" Target="../media/image104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g"/><Relationship Id="rId3" Type="http://schemas.openxmlformats.org/officeDocument/2006/relationships/image" Target="../media/image120.jpg"/><Relationship Id="rId7" Type="http://schemas.openxmlformats.org/officeDocument/2006/relationships/image" Target="../media/image124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ustin.d.wagoner.civ@army.mil" TargetMode="External"/><Relationship Id="rId2" Type="http://schemas.openxmlformats.org/officeDocument/2006/relationships/hyperlink" Target="mailto:todd.k.broach.civ@army.mil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46.jpg"/><Relationship Id="rId7" Type="http://schemas.openxmlformats.org/officeDocument/2006/relationships/image" Target="../media/image150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Relationship Id="rId9" Type="http://schemas.openxmlformats.org/officeDocument/2006/relationships/image" Target="../media/image15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jp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jpg"/><Relationship Id="rId3" Type="http://schemas.openxmlformats.org/officeDocument/2006/relationships/image" Target="../media/image159.jpg"/><Relationship Id="rId7" Type="http://schemas.openxmlformats.org/officeDocument/2006/relationships/image" Target="../media/image163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png"/><Relationship Id="rId7" Type="http://schemas.openxmlformats.org/officeDocument/2006/relationships/image" Target="../media/image170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10" Type="http://schemas.openxmlformats.org/officeDocument/2006/relationships/image" Target="../media/image173.jpeg"/><Relationship Id="rId4" Type="http://schemas.openxmlformats.org/officeDocument/2006/relationships/image" Target="../media/image167.png"/><Relationship Id="rId9" Type="http://schemas.openxmlformats.org/officeDocument/2006/relationships/image" Target="../media/image1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7" Type="http://schemas.openxmlformats.org/officeDocument/2006/relationships/image" Target="../media/image181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g"/><Relationship Id="rId5" Type="http://schemas.openxmlformats.org/officeDocument/2006/relationships/image" Target="../media/image179.jpg"/><Relationship Id="rId4" Type="http://schemas.openxmlformats.org/officeDocument/2006/relationships/image" Target="../media/image17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g"/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8.png"/><Relationship Id="rId5" Type="http://schemas.openxmlformats.org/officeDocument/2006/relationships/image" Target="../media/image187.jpg"/><Relationship Id="rId4" Type="http://schemas.openxmlformats.org/officeDocument/2006/relationships/image" Target="../media/image186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g"/><Relationship Id="rId3" Type="http://schemas.openxmlformats.org/officeDocument/2006/relationships/image" Target="../media/image190.jpg"/><Relationship Id="rId7" Type="http://schemas.openxmlformats.org/officeDocument/2006/relationships/image" Target="../media/image194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g"/><Relationship Id="rId5" Type="http://schemas.openxmlformats.org/officeDocument/2006/relationships/image" Target="../media/image192.jpg"/><Relationship Id="rId10" Type="http://schemas.openxmlformats.org/officeDocument/2006/relationships/image" Target="../media/image197.jpg"/><Relationship Id="rId4" Type="http://schemas.openxmlformats.org/officeDocument/2006/relationships/image" Target="../media/image191.jpg"/><Relationship Id="rId9" Type="http://schemas.openxmlformats.org/officeDocument/2006/relationships/image" Target="../media/image19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g"/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g"/><Relationship Id="rId3" Type="http://schemas.openxmlformats.org/officeDocument/2006/relationships/image" Target="../media/image209.jpg"/><Relationship Id="rId7" Type="http://schemas.openxmlformats.org/officeDocument/2006/relationships/image" Target="../media/image213.jpg"/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g"/><Relationship Id="rId11" Type="http://schemas.openxmlformats.org/officeDocument/2006/relationships/image" Target="../media/image217.png"/><Relationship Id="rId5" Type="http://schemas.openxmlformats.org/officeDocument/2006/relationships/image" Target="../media/image211.jpg"/><Relationship Id="rId10" Type="http://schemas.openxmlformats.org/officeDocument/2006/relationships/image" Target="../media/image216.jpg"/><Relationship Id="rId4" Type="http://schemas.openxmlformats.org/officeDocument/2006/relationships/image" Target="../media/image210.jpg"/><Relationship Id="rId9" Type="http://schemas.openxmlformats.org/officeDocument/2006/relationships/image" Target="../media/image21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7" Type="http://schemas.openxmlformats.org/officeDocument/2006/relationships/image" Target="../media/image223.jp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jpeg"/><Relationship Id="rId5" Type="http://schemas.openxmlformats.org/officeDocument/2006/relationships/image" Target="../media/image221.jpg"/><Relationship Id="rId4" Type="http://schemas.openxmlformats.org/officeDocument/2006/relationships/image" Target="../media/image22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jpg"/><Relationship Id="rId3" Type="http://schemas.openxmlformats.org/officeDocument/2006/relationships/image" Target="../media/image225.jpg"/><Relationship Id="rId7" Type="http://schemas.openxmlformats.org/officeDocument/2006/relationships/image" Target="../media/image229.jpg"/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8.jpg"/><Relationship Id="rId5" Type="http://schemas.openxmlformats.org/officeDocument/2006/relationships/image" Target="../media/image227.jpg"/><Relationship Id="rId4" Type="http://schemas.openxmlformats.org/officeDocument/2006/relationships/image" Target="../media/image226.jpg"/><Relationship Id="rId9" Type="http://schemas.openxmlformats.org/officeDocument/2006/relationships/image" Target="../media/image231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8.jpg"/><Relationship Id="rId3" Type="http://schemas.openxmlformats.org/officeDocument/2006/relationships/image" Target="../media/image233.jpg"/><Relationship Id="rId7" Type="http://schemas.openxmlformats.org/officeDocument/2006/relationships/image" Target="../media/image237.jpg"/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6.jpg"/><Relationship Id="rId5" Type="http://schemas.openxmlformats.org/officeDocument/2006/relationships/image" Target="../media/image235.png"/><Relationship Id="rId4" Type="http://schemas.openxmlformats.org/officeDocument/2006/relationships/image" Target="../media/image234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jpg"/><Relationship Id="rId5" Type="http://schemas.openxmlformats.org/officeDocument/2006/relationships/image" Target="../media/image245.jpg"/><Relationship Id="rId4" Type="http://schemas.openxmlformats.org/officeDocument/2006/relationships/image" Target="../media/image244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3" Type="http://schemas.openxmlformats.org/officeDocument/2006/relationships/image" Target="../media/image248.png"/><Relationship Id="rId7" Type="http://schemas.openxmlformats.org/officeDocument/2006/relationships/image" Target="../media/image252.jp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56.jpeg"/><Relationship Id="rId4" Type="http://schemas.openxmlformats.org/officeDocument/2006/relationships/hyperlink" Target="https://rfmssbackup.altess.army.mil/KNOX/Pages/Login.aspx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docshapegroup1">
            <a:extLst>
              <a:ext uri="{FF2B5EF4-FFF2-40B4-BE49-F238E27FC236}">
                <a16:creationId xmlns:a16="http://schemas.microsoft.com/office/drawing/2014/main" id="{3F4FA87D-C3BE-223D-3C15-0B284DC9756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6882063" cy="9144000"/>
            <a:chOff x="150" y="170"/>
            <a:chExt cx="12030" cy="15375"/>
          </a:xfrm>
        </p:grpSpPr>
        <p:sp>
          <p:nvSpPr>
            <p:cNvPr id="5" name="docshape2">
              <a:extLst>
                <a:ext uri="{FF2B5EF4-FFF2-40B4-BE49-F238E27FC236}">
                  <a16:creationId xmlns:a16="http://schemas.microsoft.com/office/drawing/2014/main" id="{0A888C12-7D06-D7FC-D4EE-31DF51528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" y="170"/>
              <a:ext cx="12030" cy="15375"/>
            </a:xfrm>
            <a:prstGeom prst="rect">
              <a:avLst/>
            </a:prstGeom>
            <a:solidFill>
              <a:srgbClr val="DCD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834" name="docshape3">
              <a:extLst>
                <a:ext uri="{FF2B5EF4-FFF2-40B4-BE49-F238E27FC236}">
                  <a16:creationId xmlns:a16="http://schemas.microsoft.com/office/drawing/2014/main" id="{A82B8C60-53E7-AB35-28DF-E9509EC77B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" y="170"/>
              <a:ext cx="2415" cy="1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object 2"/>
          <p:cNvSpPr txBox="1"/>
          <p:nvPr/>
        </p:nvSpPr>
        <p:spPr>
          <a:xfrm>
            <a:off x="1338479" y="256032"/>
            <a:ext cx="5562600" cy="15869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94385" marR="3810" indent="-785336" algn="ctr">
              <a:spcBef>
                <a:spcPts val="75"/>
              </a:spcBef>
            </a:pP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FORT</a:t>
            </a:r>
            <a:r>
              <a:rPr sz="2800" b="1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dirty="0">
                <a:latin typeface="Arial" panose="020B0604020202020204" pitchFamily="34" charset="0"/>
                <a:cs typeface="Arial" panose="020B0604020202020204" pitchFamily="34" charset="0"/>
              </a:rPr>
              <a:t>KNOX</a:t>
            </a:r>
            <a:r>
              <a:rPr sz="28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spc="-2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4385" marR="3810" indent="-785336" algn="ctr">
              <a:spcBef>
                <a:spcPts val="75"/>
              </a:spcBef>
            </a:pP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sz="2400" b="1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sz="2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8" dirty="0">
                <a:latin typeface="Arial" panose="020B0604020202020204" pitchFamily="34" charset="0"/>
                <a:cs typeface="Arial" panose="020B0604020202020204" pitchFamily="34" charset="0"/>
              </a:rPr>
              <a:t>CENTER</a:t>
            </a:r>
            <a:endParaRPr lang="en-US" sz="2400" b="1" spc="-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94385" marR="3810" indent="-785336" algn="ctr">
              <a:spcBef>
                <a:spcPts val="75"/>
              </a:spcBef>
            </a:pPr>
            <a:r>
              <a:rPr lang="en-US" sz="2400" b="1" spc="-8" dirty="0">
                <a:latin typeface="Arial" panose="020B0604020202020204" pitchFamily="34" charset="0"/>
                <a:cs typeface="Arial" panose="020B0604020202020204" pitchFamily="34" charset="0"/>
              </a:rPr>
              <a:t>TADSS CATALOG</a:t>
            </a:r>
          </a:p>
          <a:p>
            <a:pPr marL="794385" marR="3810" indent="-785336" algn="ctr">
              <a:spcBef>
                <a:spcPts val="75"/>
              </a:spcBef>
            </a:pPr>
            <a:r>
              <a:rPr sz="2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3279" y="1790700"/>
            <a:ext cx="4953001" cy="6048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61386" y="1066800"/>
            <a:ext cx="2893695" cy="2686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44370" marR="3810" indent="-835322" algn="ctr">
              <a:lnSpc>
                <a:spcPct val="134700"/>
              </a:lnSpc>
              <a:spcBef>
                <a:spcPts val="75"/>
              </a:spcBef>
            </a:pP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BANNERS</a:t>
            </a: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/SIGNS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778" y="1767424"/>
            <a:ext cx="2032730" cy="30567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1737" y="5219245"/>
            <a:ext cx="1967771" cy="305679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19584" y="1766287"/>
            <a:ext cx="1885949" cy="305679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18504" y="1767424"/>
            <a:ext cx="1967771" cy="30567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93104" y="5219244"/>
            <a:ext cx="1967771" cy="3056793"/>
          </a:xfrm>
          <a:prstGeom prst="rect">
            <a:avLst/>
          </a:prstGeom>
        </p:spPr>
      </p:pic>
      <p:sp>
        <p:nvSpPr>
          <p:cNvPr id="8" name="Title 15">
            <a:extLst>
              <a:ext uri="{FF2B5EF4-FFF2-40B4-BE49-F238E27FC236}">
                <a16:creationId xmlns:a16="http://schemas.microsoft.com/office/drawing/2014/main" id="{94E56ADE-73CD-154F-A468-2C7EA4D334B9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4DBE3BA-D053-AF02-53F3-3B6388673A21}"/>
              </a:ext>
            </a:extLst>
          </p:cNvPr>
          <p:cNvGrpSpPr/>
          <p:nvPr/>
        </p:nvGrpSpPr>
        <p:grpSpPr>
          <a:xfrm>
            <a:off x="4855081" y="5216973"/>
            <a:ext cx="1880724" cy="3746562"/>
            <a:chOff x="871005" y="5926441"/>
            <a:chExt cx="1229785" cy="1644903"/>
          </a:xfrm>
        </p:grpSpPr>
        <p:sp>
          <p:nvSpPr>
            <p:cNvPr id="10" name="object 27">
              <a:extLst>
                <a:ext uri="{FF2B5EF4-FFF2-40B4-BE49-F238E27FC236}">
                  <a16:creationId xmlns:a16="http://schemas.microsoft.com/office/drawing/2014/main" id="{D7DAC0F1-0A39-DD20-87DE-5F7B1C77D4D8}"/>
                </a:ext>
              </a:extLst>
            </p:cNvPr>
            <p:cNvSpPr txBox="1"/>
            <p:nvPr/>
          </p:nvSpPr>
          <p:spPr>
            <a:xfrm>
              <a:off x="1131383" y="7346282"/>
              <a:ext cx="96940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object 28">
              <a:extLst>
                <a:ext uri="{FF2B5EF4-FFF2-40B4-BE49-F238E27FC236}">
                  <a16:creationId xmlns:a16="http://schemas.microsoft.com/office/drawing/2014/main" id="{7BDEFA1D-54C5-C63B-FC17-70490AFEA65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71005" y="5926441"/>
              <a:ext cx="1221441" cy="134206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864E4E4E-6593-660B-851B-1CB0C75321CA}"/>
              </a:ext>
            </a:extLst>
          </p:cNvPr>
          <p:cNvGrpSpPr/>
          <p:nvPr/>
        </p:nvGrpSpPr>
        <p:grpSpPr>
          <a:xfrm>
            <a:off x="3846396" y="1414593"/>
            <a:ext cx="2898952" cy="2245155"/>
            <a:chOff x="2575901" y="1123616"/>
            <a:chExt cx="1706194" cy="157972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31156" y="1123616"/>
              <a:ext cx="1595687" cy="1211499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2575901" y="2393394"/>
              <a:ext cx="1706194" cy="309946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DVC # 05-105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PSS-14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MINE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SET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DF4F361-2D8B-7DC5-E39B-E4C07727E4A3}"/>
              </a:ext>
            </a:extLst>
          </p:cNvPr>
          <p:cNvGrpSpPr/>
          <p:nvPr/>
        </p:nvGrpSpPr>
        <p:grpSpPr>
          <a:xfrm>
            <a:off x="329426" y="1445343"/>
            <a:ext cx="3516970" cy="1960704"/>
            <a:chOff x="546216" y="2903301"/>
            <a:chExt cx="2435561" cy="1339687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216" y="2903301"/>
              <a:ext cx="1671065" cy="971550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589090" y="3918197"/>
              <a:ext cx="2392687" cy="32479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DVC # 05-20 MODULAR MINE PACK SYSTEM (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PMS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) TRAINING DISPENSER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F003E9B-6076-BF5C-F6F1-EAF11F758C9A}"/>
              </a:ext>
            </a:extLst>
          </p:cNvPr>
          <p:cNvGrpSpPr/>
          <p:nvPr/>
        </p:nvGrpSpPr>
        <p:grpSpPr>
          <a:xfrm>
            <a:off x="2064698" y="3772423"/>
            <a:ext cx="2667107" cy="2048624"/>
            <a:chOff x="4287110" y="5788951"/>
            <a:chExt cx="2201416" cy="1733346"/>
          </a:xfrm>
        </p:grpSpPr>
        <p:sp>
          <p:nvSpPr>
            <p:cNvPr id="13" name="object 13"/>
            <p:cNvSpPr txBox="1"/>
            <p:nvPr/>
          </p:nvSpPr>
          <p:spPr>
            <a:xfrm>
              <a:off x="4929994" y="7297235"/>
              <a:ext cx="121244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BANGALORE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7110" y="5788951"/>
              <a:ext cx="2201416" cy="1347448"/>
            </a:xfrm>
            <a:prstGeom prst="rect">
              <a:avLst/>
            </a:prstGeom>
          </p:spPr>
        </p:pic>
      </p:grpSp>
      <p:sp>
        <p:nvSpPr>
          <p:cNvPr id="21" name="Title 15">
            <a:extLst>
              <a:ext uri="{FF2B5EF4-FFF2-40B4-BE49-F238E27FC236}">
                <a16:creationId xmlns:a16="http://schemas.microsoft.com/office/drawing/2014/main" id="{3EDEA674-08AB-3F14-6445-6CB75E73FCF4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CA9AEB-701E-0B93-ADA7-4ABFB6121B20}"/>
              </a:ext>
            </a:extLst>
          </p:cNvPr>
          <p:cNvSpPr txBox="1"/>
          <p:nvPr/>
        </p:nvSpPr>
        <p:spPr>
          <a:xfrm>
            <a:off x="2568027" y="1006603"/>
            <a:ext cx="172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ENGINEER ITEMS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D84C0C7-FB53-6C3B-C0CA-02F5D0ABC625}"/>
              </a:ext>
            </a:extLst>
          </p:cNvPr>
          <p:cNvGrpSpPr/>
          <p:nvPr/>
        </p:nvGrpSpPr>
        <p:grpSpPr>
          <a:xfrm>
            <a:off x="771433" y="6026864"/>
            <a:ext cx="1549730" cy="2631707"/>
            <a:chOff x="375664" y="6489809"/>
            <a:chExt cx="857249" cy="1563926"/>
          </a:xfrm>
        </p:grpSpPr>
        <p:pic>
          <p:nvPicPr>
            <p:cNvPr id="5" name="object 17">
              <a:extLst>
                <a:ext uri="{FF2B5EF4-FFF2-40B4-BE49-F238E27FC236}">
                  <a16:creationId xmlns:a16="http://schemas.microsoft.com/office/drawing/2014/main" id="{885AD199-2736-036F-7F87-62D7B887E8F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5664" y="6489809"/>
              <a:ext cx="857249" cy="1295807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70C0C4A4-2963-D76F-0BBB-6ABEF7242F38}"/>
                </a:ext>
              </a:extLst>
            </p:cNvPr>
            <p:cNvSpPr txBox="1"/>
            <p:nvPr/>
          </p:nvSpPr>
          <p:spPr>
            <a:xfrm>
              <a:off x="387628" y="7792244"/>
              <a:ext cx="703419" cy="261491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DVC # 05-22 M7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SPID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8D42A1-4CA9-938A-3C0D-E760D900FCA5}"/>
              </a:ext>
            </a:extLst>
          </p:cNvPr>
          <p:cNvGrpSpPr/>
          <p:nvPr/>
        </p:nvGrpSpPr>
        <p:grpSpPr>
          <a:xfrm>
            <a:off x="2181493" y="6026866"/>
            <a:ext cx="2052731" cy="3067162"/>
            <a:chOff x="1452500" y="6536968"/>
            <a:chExt cx="1922761" cy="1917823"/>
          </a:xfrm>
        </p:grpSpPr>
        <p:pic>
          <p:nvPicPr>
            <p:cNvPr id="17" name="object 23">
              <a:extLst>
                <a:ext uri="{FF2B5EF4-FFF2-40B4-BE49-F238E27FC236}">
                  <a16:creationId xmlns:a16="http://schemas.microsoft.com/office/drawing/2014/main" id="{01B1C091-4367-F4D7-D332-58A5E3563AC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8331" y="6536968"/>
              <a:ext cx="1451609" cy="1363432"/>
            </a:xfrm>
            <a:prstGeom prst="rect">
              <a:avLst/>
            </a:prstGeom>
          </p:spPr>
        </p:pic>
        <p:sp>
          <p:nvSpPr>
            <p:cNvPr id="18" name="object 24">
              <a:extLst>
                <a:ext uri="{FF2B5EF4-FFF2-40B4-BE49-F238E27FC236}">
                  <a16:creationId xmlns:a16="http://schemas.microsoft.com/office/drawing/2014/main" id="{442D3993-8FCB-02D7-44C0-05C87B961380}"/>
                </a:ext>
              </a:extLst>
            </p:cNvPr>
            <p:cNvSpPr txBox="1"/>
            <p:nvPr/>
          </p:nvSpPr>
          <p:spPr>
            <a:xfrm>
              <a:off x="1452500" y="7910230"/>
              <a:ext cx="1922761" cy="544561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DVC # 05-104 SELECTABLE LIGHTWEIGHT ATTACK MUNITION (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SLA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B27153-CD4C-06C1-1193-60FC7320AA50}"/>
              </a:ext>
            </a:extLst>
          </p:cNvPr>
          <p:cNvGrpSpPr/>
          <p:nvPr/>
        </p:nvGrpSpPr>
        <p:grpSpPr>
          <a:xfrm>
            <a:off x="4221803" y="6009678"/>
            <a:ext cx="2557073" cy="3109336"/>
            <a:chOff x="3234099" y="6536970"/>
            <a:chExt cx="2868627" cy="3087701"/>
          </a:xfrm>
        </p:grpSpPr>
        <p:pic>
          <p:nvPicPr>
            <p:cNvPr id="20" name="object 19">
              <a:extLst>
                <a:ext uri="{FF2B5EF4-FFF2-40B4-BE49-F238E27FC236}">
                  <a16:creationId xmlns:a16="http://schemas.microsoft.com/office/drawing/2014/main" id="{1DB58320-D140-9AB9-CFBD-1E4D1653F1DC}"/>
                </a:ext>
              </a:extLst>
            </p:cNvPr>
            <p:cNvPicPr/>
            <p:nvPr/>
          </p:nvPicPr>
          <p:blipFill rotWithShape="1">
            <a:blip r:embed="rId7" cstate="print"/>
            <a:srcRect b="22295"/>
            <a:stretch/>
          </p:blipFill>
          <p:spPr>
            <a:xfrm>
              <a:off x="3413804" y="6536970"/>
              <a:ext cx="1738551" cy="1093773"/>
            </a:xfrm>
            <a:prstGeom prst="rect">
              <a:avLst/>
            </a:prstGeom>
          </p:spPr>
        </p:pic>
        <p:sp>
          <p:nvSpPr>
            <p:cNvPr id="22" name="object 20">
              <a:extLst>
                <a:ext uri="{FF2B5EF4-FFF2-40B4-BE49-F238E27FC236}">
                  <a16:creationId xmlns:a16="http://schemas.microsoft.com/office/drawing/2014/main" id="{15ABF7E1-309E-A525-46B3-C81CE18AD491}"/>
                </a:ext>
              </a:extLst>
            </p:cNvPr>
            <p:cNvSpPr txBox="1"/>
            <p:nvPr/>
          </p:nvSpPr>
          <p:spPr>
            <a:xfrm>
              <a:off x="3234099" y="8759819"/>
              <a:ext cx="2868627" cy="864852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DVC # 05-103 ANTI-PERSONNEL OBSTICLE BREACHING SYSTEM (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APO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object 7">
              <a:extLst>
                <a:ext uri="{FF2B5EF4-FFF2-40B4-BE49-F238E27FC236}">
                  <a16:creationId xmlns:a16="http://schemas.microsoft.com/office/drawing/2014/main" id="{E6A6B59B-8503-4495-7AF4-E4B3753C576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29000" y="7629905"/>
              <a:ext cx="1723355" cy="10875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E54ACCF-3568-C023-BC90-6E95C24CA036}"/>
              </a:ext>
            </a:extLst>
          </p:cNvPr>
          <p:cNvGrpSpPr/>
          <p:nvPr/>
        </p:nvGrpSpPr>
        <p:grpSpPr>
          <a:xfrm>
            <a:off x="376401" y="1503573"/>
            <a:ext cx="2679084" cy="2897774"/>
            <a:chOff x="81761" y="574228"/>
            <a:chExt cx="2163750" cy="26496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761" y="574228"/>
              <a:ext cx="2163750" cy="2333357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221462" y="3018095"/>
              <a:ext cx="2014202" cy="20579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PLACED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MINE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KIT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15">
            <a:extLst>
              <a:ext uri="{FF2B5EF4-FFF2-40B4-BE49-F238E27FC236}">
                <a16:creationId xmlns:a16="http://schemas.microsoft.com/office/drawing/2014/main" id="{6DF4749A-ED14-922B-52AC-02341BC50B5F}"/>
              </a:ext>
            </a:extLst>
          </p:cNvPr>
          <p:cNvSpPr txBox="1">
            <a:spLocks/>
          </p:cNvSpPr>
          <p:nvPr/>
        </p:nvSpPr>
        <p:spPr>
          <a:xfrm>
            <a:off x="1218152" y="214078"/>
            <a:ext cx="442169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2C8F8C-5915-33F1-AC93-2816CACF9FDD}"/>
              </a:ext>
            </a:extLst>
          </p:cNvPr>
          <p:cNvGrpSpPr/>
          <p:nvPr/>
        </p:nvGrpSpPr>
        <p:grpSpPr>
          <a:xfrm>
            <a:off x="378439" y="4716479"/>
            <a:ext cx="6833618" cy="4140685"/>
            <a:chOff x="-33386" y="738188"/>
            <a:chExt cx="9111490" cy="5520916"/>
          </a:xfrm>
        </p:grpSpPr>
        <p:pic>
          <p:nvPicPr>
            <p:cNvPr id="17" name="object 3">
              <a:extLst>
                <a:ext uri="{FF2B5EF4-FFF2-40B4-BE49-F238E27FC236}">
                  <a16:creationId xmlns:a16="http://schemas.microsoft.com/office/drawing/2014/main" id="{62B761D7-6502-FDC2-18E5-F3923E77D70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532" y="738188"/>
              <a:ext cx="3572112" cy="2045389"/>
            </a:xfrm>
            <a:prstGeom prst="rect">
              <a:avLst/>
            </a:prstGeom>
          </p:spPr>
        </p:pic>
        <p:sp>
          <p:nvSpPr>
            <p:cNvPr id="18" name="object 4">
              <a:extLst>
                <a:ext uri="{FF2B5EF4-FFF2-40B4-BE49-F238E27FC236}">
                  <a16:creationId xmlns:a16="http://schemas.microsoft.com/office/drawing/2014/main" id="{8AA1DE73-2146-253D-7251-3C50CF440842}"/>
                </a:ext>
              </a:extLst>
            </p:cNvPr>
            <p:cNvSpPr txBox="1"/>
            <p:nvPr/>
          </p:nvSpPr>
          <p:spPr>
            <a:xfrm>
              <a:off x="-33386" y="2987172"/>
              <a:ext cx="4067415" cy="3000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ASSORTED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TUBES/CORDS/CAPS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05267169-7950-3175-F254-4462E1FA6D6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32049" y="777407"/>
              <a:ext cx="3325224" cy="2045389"/>
            </a:xfrm>
            <a:prstGeom prst="rect">
              <a:avLst/>
            </a:prstGeom>
          </p:spPr>
        </p:pic>
        <p:pic>
          <p:nvPicPr>
            <p:cNvPr id="20" name="object 6">
              <a:extLst>
                <a:ext uri="{FF2B5EF4-FFF2-40B4-BE49-F238E27FC236}">
                  <a16:creationId xmlns:a16="http://schemas.microsoft.com/office/drawing/2014/main" id="{44482F24-EF2B-21CB-DB7C-9F9E422D60F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1775" y="3395128"/>
              <a:ext cx="3373628" cy="2115492"/>
            </a:xfrm>
            <a:prstGeom prst="rect">
              <a:avLst/>
            </a:prstGeom>
          </p:spPr>
        </p:pic>
        <p:pic>
          <p:nvPicPr>
            <p:cNvPr id="21" name="object 7">
              <a:extLst>
                <a:ext uri="{FF2B5EF4-FFF2-40B4-BE49-F238E27FC236}">
                  <a16:creationId xmlns:a16="http://schemas.microsoft.com/office/drawing/2014/main" id="{CFDA8E35-B14D-9584-FCEC-8923E8332997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29330" y="3395128"/>
              <a:ext cx="3327942" cy="2115492"/>
            </a:xfrm>
            <a:prstGeom prst="rect">
              <a:avLst/>
            </a:prstGeom>
          </p:spPr>
        </p:pic>
        <p:sp>
          <p:nvSpPr>
            <p:cNvPr id="22" name="object 8">
              <a:extLst>
                <a:ext uri="{FF2B5EF4-FFF2-40B4-BE49-F238E27FC236}">
                  <a16:creationId xmlns:a16="http://schemas.microsoft.com/office/drawing/2014/main" id="{83FAD13B-4CD2-B69B-EA3D-BA28B745CDCA}"/>
                </a:ext>
              </a:extLst>
            </p:cNvPr>
            <p:cNvSpPr txBox="1"/>
            <p:nvPr/>
          </p:nvSpPr>
          <p:spPr>
            <a:xfrm>
              <a:off x="4034028" y="2993109"/>
              <a:ext cx="5044076" cy="3000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CRATERING/SHAPE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CHARGES/STANDS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bject 9">
              <a:extLst>
                <a:ext uri="{FF2B5EF4-FFF2-40B4-BE49-F238E27FC236}">
                  <a16:creationId xmlns:a16="http://schemas.microsoft.com/office/drawing/2014/main" id="{0B1EADE5-9F30-AE8B-2287-ABF86C99B881}"/>
                </a:ext>
              </a:extLst>
            </p:cNvPr>
            <p:cNvSpPr txBox="1"/>
            <p:nvPr/>
          </p:nvSpPr>
          <p:spPr>
            <a:xfrm>
              <a:off x="376489" y="5671764"/>
              <a:ext cx="3370944" cy="587340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SIMULATED</a:t>
              </a:r>
              <a:r>
                <a:rPr sz="1400" b="1" spc="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TNT/DYNAMITE/PLASTIC/C4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bject 10">
              <a:extLst>
                <a:ext uri="{FF2B5EF4-FFF2-40B4-BE49-F238E27FC236}">
                  <a16:creationId xmlns:a16="http://schemas.microsoft.com/office/drawing/2014/main" id="{7A71757C-60D1-005A-0D54-959668D99BD1}"/>
                </a:ext>
              </a:extLst>
            </p:cNvPr>
            <p:cNvSpPr txBox="1"/>
            <p:nvPr/>
          </p:nvSpPr>
          <p:spPr>
            <a:xfrm>
              <a:off x="4811635" y="5735719"/>
              <a:ext cx="3248609" cy="30008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ASSORTED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EXPLOSIVES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4B82EF2-3998-8143-37EF-660A54378691}"/>
              </a:ext>
            </a:extLst>
          </p:cNvPr>
          <p:cNvSpPr txBox="1"/>
          <p:nvPr/>
        </p:nvSpPr>
        <p:spPr>
          <a:xfrm>
            <a:off x="2568027" y="1006603"/>
            <a:ext cx="172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ENGINEER ITEMS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532B9C2-D162-DCCD-BBA1-F16E3B93557F}"/>
              </a:ext>
            </a:extLst>
          </p:cNvPr>
          <p:cNvGrpSpPr/>
          <p:nvPr/>
        </p:nvGrpSpPr>
        <p:grpSpPr>
          <a:xfrm>
            <a:off x="3582449" y="1883333"/>
            <a:ext cx="2795015" cy="2590589"/>
            <a:chOff x="3729404" y="4458166"/>
            <a:chExt cx="2795015" cy="2590589"/>
          </a:xfrm>
        </p:grpSpPr>
        <p:pic>
          <p:nvPicPr>
            <p:cNvPr id="28" name="object 9">
              <a:extLst>
                <a:ext uri="{FF2B5EF4-FFF2-40B4-BE49-F238E27FC236}">
                  <a16:creationId xmlns:a16="http://schemas.microsoft.com/office/drawing/2014/main" id="{2BAE8F2C-8438-5CF5-882E-B6CD292C99A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9404" y="4458166"/>
              <a:ext cx="2795015" cy="1672472"/>
            </a:xfrm>
            <a:prstGeom prst="rect">
              <a:avLst/>
            </a:prstGeom>
          </p:spPr>
        </p:pic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9145A968-2058-EB69-BE8A-CBB6F6C6C666}"/>
                </a:ext>
              </a:extLst>
            </p:cNvPr>
            <p:cNvSpPr txBox="1"/>
            <p:nvPr/>
          </p:nvSpPr>
          <p:spPr>
            <a:xfrm>
              <a:off x="4436928" y="6392806"/>
              <a:ext cx="1546340" cy="65594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VARIOUS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MINES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PROJECTILES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391A783-6EF7-3EAE-2835-BD2D50B87B80}"/>
              </a:ext>
            </a:extLst>
          </p:cNvPr>
          <p:cNvGrpSpPr/>
          <p:nvPr/>
        </p:nvGrpSpPr>
        <p:grpSpPr>
          <a:xfrm>
            <a:off x="0" y="2696730"/>
            <a:ext cx="2401288" cy="3966674"/>
            <a:chOff x="183236" y="1142999"/>
            <a:chExt cx="2178964" cy="37706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236" y="1142999"/>
              <a:ext cx="2178964" cy="3468224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565013" y="4688593"/>
              <a:ext cx="1639015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DOOR</a:t>
              </a:r>
              <a:r>
                <a:rPr sz="1400" b="1" spc="-4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BREACH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6FEFB8-66E2-3E0C-ABF3-0E5753C9AED4}"/>
              </a:ext>
            </a:extLst>
          </p:cNvPr>
          <p:cNvGrpSpPr/>
          <p:nvPr/>
        </p:nvGrpSpPr>
        <p:grpSpPr>
          <a:xfrm>
            <a:off x="2401288" y="2696730"/>
            <a:ext cx="2374231" cy="4193310"/>
            <a:chOff x="2540315" y="2857281"/>
            <a:chExt cx="2107884" cy="3986155"/>
          </a:xfrm>
        </p:grpSpPr>
        <p:pic>
          <p:nvPicPr>
            <p:cNvPr id="5" name="object 5"/>
            <p:cNvPicPr/>
            <p:nvPr/>
          </p:nvPicPr>
          <p:blipFill rotWithShape="1">
            <a:blip r:embed="rId3" cstate="print"/>
            <a:srcRect r="16280"/>
            <a:stretch/>
          </p:blipFill>
          <p:spPr>
            <a:xfrm>
              <a:off x="2540315" y="2857281"/>
              <a:ext cx="2107884" cy="3481959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2540315" y="6402931"/>
              <a:ext cx="1971675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WALL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BREACHING</a:t>
              </a:r>
              <a:r>
                <a:rPr sz="1400" b="1" spc="-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CHARGE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6B21FD-3FBF-4667-BDEB-AEC6F85A584E}"/>
              </a:ext>
            </a:extLst>
          </p:cNvPr>
          <p:cNvGrpSpPr/>
          <p:nvPr/>
        </p:nvGrpSpPr>
        <p:grpSpPr>
          <a:xfrm>
            <a:off x="4556158" y="2696731"/>
            <a:ext cx="2317681" cy="4170416"/>
            <a:chOff x="4548470" y="4419600"/>
            <a:chExt cx="2166797" cy="3967161"/>
          </a:xfrm>
        </p:grpSpPr>
        <p:pic>
          <p:nvPicPr>
            <p:cNvPr id="7" name="object 7"/>
            <p:cNvPicPr/>
            <p:nvPr/>
          </p:nvPicPr>
          <p:blipFill rotWithShape="1">
            <a:blip r:embed="rId4" cstate="print"/>
            <a:srcRect l="23696" t="8425" r="24526" b="14083"/>
            <a:stretch/>
          </p:blipFill>
          <p:spPr>
            <a:xfrm rot="16200000">
              <a:off x="3982330" y="5190818"/>
              <a:ext cx="3481958" cy="1939522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4548470" y="7967725"/>
              <a:ext cx="2166797" cy="419036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DOUGHNUT</a:t>
              </a:r>
              <a:r>
                <a:rPr sz="1400" b="1" spc="-3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BREACHING</a:t>
              </a:r>
              <a:r>
                <a:rPr sz="1400" b="1" spc="-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CHARGE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itle 15">
            <a:extLst>
              <a:ext uri="{FF2B5EF4-FFF2-40B4-BE49-F238E27FC236}">
                <a16:creationId xmlns:a16="http://schemas.microsoft.com/office/drawing/2014/main" id="{70E898FB-2B35-F469-2172-F184C8813EF7}"/>
              </a:ext>
            </a:extLst>
          </p:cNvPr>
          <p:cNvSpPr txBox="1">
            <a:spLocks/>
          </p:cNvSpPr>
          <p:nvPr/>
        </p:nvSpPr>
        <p:spPr>
          <a:xfrm>
            <a:off x="1143000" y="228600"/>
            <a:ext cx="45720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3EBA30-6E31-2286-BA55-B24B4690C88F}"/>
              </a:ext>
            </a:extLst>
          </p:cNvPr>
          <p:cNvSpPr txBox="1"/>
          <p:nvPr/>
        </p:nvSpPr>
        <p:spPr>
          <a:xfrm>
            <a:off x="2568027" y="1006603"/>
            <a:ext cx="1721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ENGINEER ITEMS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6066" y="914400"/>
            <a:ext cx="6350337" cy="20665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21501">
              <a:spcBef>
                <a:spcPts val="75"/>
              </a:spcBef>
            </a:pPr>
            <a:r>
              <a:rPr sz="1600" b="1" spc="-8" dirty="0">
                <a:latin typeface="Arial" panose="020B0604020202020204" pitchFamily="34" charset="0"/>
                <a:cs typeface="Arial" panose="020B0604020202020204" pitchFamily="34" charset="0"/>
              </a:rPr>
              <a:t>Explosive</a:t>
            </a:r>
            <a:r>
              <a:rPr sz="1600" b="1" spc="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8" dirty="0">
                <a:latin typeface="Arial" panose="020B0604020202020204" pitchFamily="34" charset="0"/>
                <a:cs typeface="Arial" panose="020B0604020202020204" pitchFamily="34" charset="0"/>
              </a:rPr>
              <a:t>Hazard</a:t>
            </a:r>
            <a:r>
              <a:rPr sz="16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8" dirty="0">
                <a:latin typeface="Arial" panose="020B0604020202020204" pitchFamily="34" charset="0"/>
                <a:cs typeface="Arial" panose="020B0604020202020204" pitchFamily="34" charset="0"/>
              </a:rPr>
              <a:t>Defeat</a:t>
            </a:r>
            <a:r>
              <a:rPr sz="16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1" dirty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  <a:r>
              <a:rPr sz="16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sz="16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(EHD-TTS)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215260">
              <a:spcBef>
                <a:spcPts val="1323"/>
              </a:spcBef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to train Engineers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collective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mission of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route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area clearance /CIED tasks consisting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detect,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mark, </a:t>
            </a:r>
            <a:r>
              <a:rPr sz="1600" b="1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8" dirty="0">
                <a:latin typeface="Arial" panose="020B0604020202020204" pitchFamily="34" charset="0"/>
                <a:cs typeface="Arial" panose="020B0604020202020204" pitchFamily="34" charset="0"/>
              </a:rPr>
              <a:t>interrogate,</a:t>
            </a:r>
            <a:r>
              <a:rPr sz="16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8" dirty="0">
                <a:latin typeface="Arial" panose="020B0604020202020204" pitchFamily="34" charset="0"/>
                <a:cs typeface="Arial" panose="020B0604020202020204" pitchFamily="34" charset="0"/>
              </a:rPr>
              <a:t>identify,</a:t>
            </a:r>
            <a:r>
              <a:rPr sz="16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neutralize</a:t>
            </a:r>
            <a:r>
              <a:rPr sz="16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cordon</a:t>
            </a:r>
            <a:r>
              <a:rPr sz="16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off.</a:t>
            </a:r>
            <a:r>
              <a:rPr sz="16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sz="16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vehicle</a:t>
            </a:r>
            <a:r>
              <a:rPr sz="1600" b="1" spc="-8" dirty="0"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utilize</a:t>
            </a: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6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EHP-TTS are: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215260" algn="ctr">
              <a:spcBef>
                <a:spcPts val="1323"/>
              </a:spcBef>
            </a:pP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TWHS</a:t>
            </a:r>
            <a:r>
              <a:rPr sz="16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23" dirty="0">
                <a:latin typeface="Arial" panose="020B0604020202020204" pitchFamily="34" charset="0"/>
                <a:cs typeface="Arial" panose="020B0604020202020204" pitchFamily="34" charset="0"/>
              </a:rPr>
              <a:t>HUSKY,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MPCD </a:t>
            </a: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BUFFALO,</a:t>
            </a:r>
            <a:r>
              <a:rPr sz="16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MMPV</a:t>
            </a:r>
            <a:r>
              <a:rPr sz="16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 II, </a:t>
            </a:r>
            <a:r>
              <a:rPr sz="1600" b="1" spc="-8" dirty="0">
                <a:latin typeface="Arial" panose="020B0604020202020204" pitchFamily="34" charset="0"/>
                <a:cs typeface="Arial" panose="020B0604020202020204" pitchFamily="34" charset="0"/>
              </a:rPr>
              <a:t>VOSS,</a:t>
            </a:r>
            <a:r>
              <a:rPr sz="16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MTRS</a:t>
            </a:r>
            <a:r>
              <a:rPr sz="16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6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PSS-14</a:t>
            </a:r>
            <a:r>
              <a:rPr sz="16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 EXPOLSIVE</a:t>
            </a:r>
            <a:r>
              <a:rPr sz="16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4" dirty="0">
                <a:latin typeface="Arial" panose="020B0604020202020204" pitchFamily="34" charset="0"/>
                <a:cs typeface="Arial" panose="020B0604020202020204" pitchFamily="34" charset="0"/>
              </a:rPr>
              <a:t>HAZARD</a:t>
            </a:r>
            <a:r>
              <a:rPr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b="1" spc="-8" dirty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ject 4"/>
          <p:cNvPicPr/>
          <p:nvPr/>
        </p:nvPicPr>
        <p:blipFill rotWithShape="1">
          <a:blip r:embed="rId2" cstate="print"/>
          <a:srcRect b="5215"/>
          <a:stretch/>
        </p:blipFill>
        <p:spPr>
          <a:xfrm>
            <a:off x="76200" y="3222482"/>
            <a:ext cx="6630071" cy="5540518"/>
          </a:xfrm>
          <a:prstGeom prst="rect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EF42075F-EE0A-09BF-5019-95373F992254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165" y="1200592"/>
            <a:ext cx="3415968" cy="2250000"/>
            <a:chOff x="228600" y="911643"/>
            <a:chExt cx="2019300" cy="153238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911643"/>
              <a:ext cx="2019300" cy="1145757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770428" y="2190256"/>
              <a:ext cx="1477472" cy="25377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VARIOUS</a:t>
              </a:r>
              <a:r>
                <a:rPr sz="1400" b="1" spc="-3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MINES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13804" y="1200592"/>
            <a:ext cx="4620356" cy="2094746"/>
            <a:chOff x="4113324" y="1219808"/>
            <a:chExt cx="3101194" cy="1283604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3324" y="1219808"/>
              <a:ext cx="2311753" cy="1030876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4918586" y="2365500"/>
              <a:ext cx="2295932" cy="13791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AFGHAN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MINE</a:t>
              </a:r>
              <a:r>
                <a:rPr lang="en-US"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22383" y="3644848"/>
            <a:ext cx="6213233" cy="1854303"/>
            <a:chOff x="304800" y="2438400"/>
            <a:chExt cx="5800771" cy="1242733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800" y="2438400"/>
              <a:ext cx="1033271" cy="10667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6429" y="2590800"/>
              <a:ext cx="1120712" cy="8636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43072" y="2514600"/>
              <a:ext cx="1147572" cy="9398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7228" y="2521986"/>
              <a:ext cx="1228343" cy="909827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3570629" y="3505198"/>
              <a:ext cx="440811" cy="150512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688359" y="3530621"/>
              <a:ext cx="421581" cy="150512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2133909" y="3530621"/>
              <a:ext cx="412751" cy="150512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5488984" y="3505198"/>
              <a:ext cx="369715" cy="151731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>
                <a:spcBef>
                  <a:spcPts val="71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DDFB30-85BF-3A55-44FD-0AF08F0044FB}"/>
              </a:ext>
            </a:extLst>
          </p:cNvPr>
          <p:cNvGrpSpPr/>
          <p:nvPr/>
        </p:nvGrpSpPr>
        <p:grpSpPr>
          <a:xfrm>
            <a:off x="1705819" y="5899853"/>
            <a:ext cx="3692028" cy="3163053"/>
            <a:chOff x="5549657" y="6411041"/>
            <a:chExt cx="1124261" cy="1726002"/>
          </a:xfrm>
        </p:grpSpPr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49657" y="6411041"/>
              <a:ext cx="1023040" cy="1201762"/>
            </a:xfrm>
            <a:prstGeom prst="rect">
              <a:avLst/>
            </a:prstGeom>
          </p:spPr>
        </p:pic>
        <p:sp>
          <p:nvSpPr>
            <p:cNvPr id="22" name="object 22"/>
            <p:cNvSpPr txBox="1"/>
            <p:nvPr/>
          </p:nvSpPr>
          <p:spPr>
            <a:xfrm>
              <a:off x="5682844" y="7845136"/>
              <a:ext cx="991074" cy="291907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ctr">
                <a:spcBef>
                  <a:spcPts val="71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CLAYMORE</a:t>
              </a:r>
              <a:r>
                <a:rPr sz="1400" b="1" spc="-3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MINE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itle 15">
            <a:extLst>
              <a:ext uri="{FF2B5EF4-FFF2-40B4-BE49-F238E27FC236}">
                <a16:creationId xmlns:a16="http://schemas.microsoft.com/office/drawing/2014/main" id="{26807D95-868B-A626-D119-765E104D8921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DC104C-ACA0-8ED2-5437-A14740B812A0}"/>
              </a:ext>
            </a:extLst>
          </p:cNvPr>
          <p:cNvSpPr txBox="1"/>
          <p:nvPr/>
        </p:nvSpPr>
        <p:spPr>
          <a:xfrm>
            <a:off x="2970519" y="786787"/>
            <a:ext cx="753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MINES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6858000" cy="8153400"/>
          </a:xfrm>
          <a:prstGeom prst="rect">
            <a:avLst/>
          </a:prstGeom>
        </p:spPr>
      </p:pic>
      <p:sp>
        <p:nvSpPr>
          <p:cNvPr id="5" name="Title 15">
            <a:extLst>
              <a:ext uri="{FF2B5EF4-FFF2-40B4-BE49-F238E27FC236}">
                <a16:creationId xmlns:a16="http://schemas.microsoft.com/office/drawing/2014/main" id="{F2B82E01-E26E-D2BB-185A-F15EF3633525}"/>
              </a:ext>
            </a:extLst>
          </p:cNvPr>
          <p:cNvSpPr txBox="1">
            <a:spLocks/>
          </p:cNvSpPr>
          <p:nvPr/>
        </p:nvSpPr>
        <p:spPr>
          <a:xfrm>
            <a:off x="1218486" y="152400"/>
            <a:ext cx="4421028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>
            <a:extLst>
              <a:ext uri="{FF2B5EF4-FFF2-40B4-BE49-F238E27FC236}">
                <a16:creationId xmlns:a16="http://schemas.microsoft.com/office/drawing/2014/main" id="{7DE0A9CE-F9BA-8B9C-DCEB-27E0F0DCFAA3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44FE16-FB52-D97D-3F02-2E57DAD12FCF}"/>
              </a:ext>
            </a:extLst>
          </p:cNvPr>
          <p:cNvSpPr txBox="1"/>
          <p:nvPr/>
        </p:nvSpPr>
        <p:spPr>
          <a:xfrm>
            <a:off x="2787638" y="914400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CACHE KITS</a:t>
            </a: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D7C1C6F6-5DDA-81CB-423D-FE6A61FB624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51024" y="4903532"/>
            <a:ext cx="2819779" cy="17794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491AEDB-B065-6047-96F6-2F7238B29FF5}"/>
              </a:ext>
            </a:extLst>
          </p:cNvPr>
          <p:cNvGrpSpPr/>
          <p:nvPr/>
        </p:nvGrpSpPr>
        <p:grpSpPr>
          <a:xfrm>
            <a:off x="387195" y="6979804"/>
            <a:ext cx="2965603" cy="1937114"/>
            <a:chOff x="4506659" y="6855631"/>
            <a:chExt cx="2264282" cy="1669368"/>
          </a:xfrm>
        </p:grpSpPr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D5956C72-AE36-E788-13E7-55733316C71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06659" y="6855631"/>
              <a:ext cx="2264282" cy="1273302"/>
            </a:xfrm>
            <a:prstGeom prst="rect">
              <a:avLst/>
            </a:prstGeom>
          </p:spPr>
        </p:pic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B5E6D5CA-1001-9CA6-C580-6FED97911E0A}"/>
                </a:ext>
              </a:extLst>
            </p:cNvPr>
            <p:cNvSpPr txBox="1"/>
            <p:nvPr/>
          </p:nvSpPr>
          <p:spPr>
            <a:xfrm>
              <a:off x="5084695" y="8299937"/>
              <a:ext cx="1560194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MONEY</a:t>
              </a:r>
              <a:r>
                <a:rPr sz="1400" b="1" spc="-3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CACHE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2336A-6AEE-1758-1E6E-133EB5B29C5F}"/>
              </a:ext>
            </a:extLst>
          </p:cNvPr>
          <p:cNvGrpSpPr/>
          <p:nvPr/>
        </p:nvGrpSpPr>
        <p:grpSpPr>
          <a:xfrm>
            <a:off x="4573354" y="2209800"/>
            <a:ext cx="2395686" cy="2481266"/>
            <a:chOff x="4342246" y="6021828"/>
            <a:chExt cx="2395686" cy="2481266"/>
          </a:xfrm>
        </p:grpSpPr>
        <p:pic>
          <p:nvPicPr>
            <p:cNvPr id="15" name="object 9">
              <a:extLst>
                <a:ext uri="{FF2B5EF4-FFF2-40B4-BE49-F238E27FC236}">
                  <a16:creationId xmlns:a16="http://schemas.microsoft.com/office/drawing/2014/main" id="{DC3855DC-3865-7170-3AB1-CD422AB8433B}"/>
                </a:ext>
              </a:extLst>
            </p:cNvPr>
            <p:cNvPicPr/>
            <p:nvPr/>
          </p:nvPicPr>
          <p:blipFill rotWithShape="1">
            <a:blip r:embed="rId4" cstate="print"/>
            <a:srcRect t="29696"/>
            <a:stretch/>
          </p:blipFill>
          <p:spPr>
            <a:xfrm>
              <a:off x="4503194" y="6021828"/>
              <a:ext cx="2073791" cy="101169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DC6321-F541-9583-78C3-B9F7EEC9ACCB}"/>
                </a:ext>
              </a:extLst>
            </p:cNvPr>
            <p:cNvSpPr txBox="1"/>
            <p:nvPr/>
          </p:nvSpPr>
          <p:spPr>
            <a:xfrm>
              <a:off x="4342246" y="7979874"/>
              <a:ext cx="2395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VARIOUS AMMO TYPE CACHE</a:t>
              </a:r>
            </a:p>
          </p:txBody>
        </p:sp>
      </p:grpSp>
      <p:pic>
        <p:nvPicPr>
          <p:cNvPr id="19" name="object 7">
            <a:extLst>
              <a:ext uri="{FF2B5EF4-FFF2-40B4-BE49-F238E27FC236}">
                <a16:creationId xmlns:a16="http://schemas.microsoft.com/office/drawing/2014/main" id="{47341475-660D-A1AE-1EB4-AEEF39E7BCC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7196" y="4903533"/>
            <a:ext cx="2965603" cy="177945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FE29C76-B332-2337-10F1-2920145A2F10}"/>
              </a:ext>
            </a:extLst>
          </p:cNvPr>
          <p:cNvGrpSpPr/>
          <p:nvPr/>
        </p:nvGrpSpPr>
        <p:grpSpPr>
          <a:xfrm>
            <a:off x="228600" y="1361958"/>
            <a:ext cx="1937385" cy="3116642"/>
            <a:chOff x="2500317" y="2435825"/>
            <a:chExt cx="1937385" cy="3116642"/>
          </a:xfrm>
        </p:grpSpPr>
        <p:pic>
          <p:nvPicPr>
            <p:cNvPr id="17" name="object 3">
              <a:extLst>
                <a:ext uri="{FF2B5EF4-FFF2-40B4-BE49-F238E27FC236}">
                  <a16:creationId xmlns:a16="http://schemas.microsoft.com/office/drawing/2014/main" id="{50345F27-2373-9292-4658-594973FE05C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00317" y="2435825"/>
              <a:ext cx="1937385" cy="272415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D510D7C-7949-353F-4DCD-98CFA630EB63}"/>
                </a:ext>
              </a:extLst>
            </p:cNvPr>
            <p:cNvSpPr txBox="1"/>
            <p:nvPr/>
          </p:nvSpPr>
          <p:spPr>
            <a:xfrm>
              <a:off x="2587262" y="5244690"/>
              <a:ext cx="16834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WEAPON CACHE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EFF9CB-A7A2-36DB-4E96-FFDC587647C8}"/>
              </a:ext>
            </a:extLst>
          </p:cNvPr>
          <p:cNvGrpSpPr/>
          <p:nvPr/>
        </p:nvGrpSpPr>
        <p:grpSpPr>
          <a:xfrm>
            <a:off x="2548345" y="1309426"/>
            <a:ext cx="1916357" cy="3169173"/>
            <a:chOff x="4704558" y="3260250"/>
            <a:chExt cx="2076449" cy="3169173"/>
          </a:xfrm>
        </p:grpSpPr>
        <p:pic>
          <p:nvPicPr>
            <p:cNvPr id="18" name="object 4">
              <a:extLst>
                <a:ext uri="{FF2B5EF4-FFF2-40B4-BE49-F238E27FC236}">
                  <a16:creationId xmlns:a16="http://schemas.microsoft.com/office/drawing/2014/main" id="{6BE92095-918A-169B-710C-7DB3D95BE7F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04558" y="3260250"/>
              <a:ext cx="2076449" cy="277636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AFECF5-D351-97B5-3C8C-D07B5AF7D856}"/>
                </a:ext>
              </a:extLst>
            </p:cNvPr>
            <p:cNvSpPr txBox="1"/>
            <p:nvPr/>
          </p:nvSpPr>
          <p:spPr>
            <a:xfrm>
              <a:off x="4937614" y="6121646"/>
              <a:ext cx="16321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ROCKET CACHE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F38A83-9232-6A12-9D34-A59BAE848703}"/>
              </a:ext>
            </a:extLst>
          </p:cNvPr>
          <p:cNvGrpSpPr/>
          <p:nvPr/>
        </p:nvGrpSpPr>
        <p:grpSpPr>
          <a:xfrm>
            <a:off x="3962400" y="7071680"/>
            <a:ext cx="2386100" cy="1870652"/>
            <a:chOff x="3831721" y="6895459"/>
            <a:chExt cx="2386100" cy="1870652"/>
          </a:xfrm>
        </p:grpSpPr>
        <p:pic>
          <p:nvPicPr>
            <p:cNvPr id="7" name="object 8">
              <a:extLst>
                <a:ext uri="{FF2B5EF4-FFF2-40B4-BE49-F238E27FC236}">
                  <a16:creationId xmlns:a16="http://schemas.microsoft.com/office/drawing/2014/main" id="{CFC9589D-0329-0CB7-1130-2B2CCA749976}"/>
                </a:ext>
              </a:extLst>
            </p:cNvPr>
            <p:cNvPicPr/>
            <p:nvPr/>
          </p:nvPicPr>
          <p:blipFill rotWithShape="1">
            <a:blip r:embed="rId8" cstate="print"/>
            <a:srcRect t="23128"/>
            <a:stretch/>
          </p:blipFill>
          <p:spPr>
            <a:xfrm>
              <a:off x="3831721" y="6895459"/>
              <a:ext cx="2386100" cy="142095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01B3495-AF74-4868-FB00-21380CD5EE15}"/>
                </a:ext>
              </a:extLst>
            </p:cNvPr>
            <p:cNvSpPr txBox="1"/>
            <p:nvPr/>
          </p:nvSpPr>
          <p:spPr>
            <a:xfrm>
              <a:off x="3939056" y="8458334"/>
              <a:ext cx="2214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82MM MORTOR CACHE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0102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7725" y="7946525"/>
            <a:ext cx="4552949" cy="4456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41473" marR="3810" indent="-432425">
              <a:spcBef>
                <a:spcPts val="75"/>
              </a:spcBef>
            </a:pPr>
            <a:endParaRPr lang="en-US" sz="1350" b="1" spc="-293" dirty="0">
              <a:latin typeface="Calibri"/>
              <a:cs typeface="Calibri"/>
            </a:endParaRPr>
          </a:p>
          <a:p>
            <a:pPr marL="441473" marR="3810" indent="-432425">
              <a:spcBef>
                <a:spcPts val="75"/>
              </a:spcBef>
            </a:pPr>
            <a:r>
              <a:rPr lang="en-US" sz="1400" b="1" spc="-293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     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BOOBYTRAPPED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COFFIN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447800"/>
            <a:ext cx="2895600" cy="60197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135125" y="2973326"/>
            <a:ext cx="6019800" cy="2895600"/>
          </a:xfrm>
          <a:prstGeom prst="rect">
            <a:avLst/>
          </a:prstGeom>
        </p:spPr>
      </p:pic>
      <p:sp>
        <p:nvSpPr>
          <p:cNvPr id="5" name="Title 15">
            <a:extLst>
              <a:ext uri="{FF2B5EF4-FFF2-40B4-BE49-F238E27FC236}">
                <a16:creationId xmlns:a16="http://schemas.microsoft.com/office/drawing/2014/main" id="{7DE0A9CE-F9BA-8B9C-DCEB-27E0F0DCFAA3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52DA62-5973-6DD3-DCAF-43DD8630B961}"/>
              </a:ext>
            </a:extLst>
          </p:cNvPr>
          <p:cNvSpPr txBox="1"/>
          <p:nvPr/>
        </p:nvSpPr>
        <p:spPr>
          <a:xfrm>
            <a:off x="2787638" y="914400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CACHE KITS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0" y="969617"/>
            <a:ext cx="2893695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06241" marR="3810" indent="-497192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INERT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IED/EXPLOSIVE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64" y="1470143"/>
            <a:ext cx="2442209" cy="238620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 rotWithShape="1">
          <a:blip r:embed="rId3" cstate="print"/>
          <a:srcRect l="4002" r="5515" b="7488"/>
          <a:stretch/>
        </p:blipFill>
        <p:spPr>
          <a:xfrm>
            <a:off x="2510989" y="1514715"/>
            <a:ext cx="2207316" cy="14734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18305" y="1560426"/>
            <a:ext cx="2139695" cy="23862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0215" y="4094555"/>
            <a:ext cx="2028826" cy="238620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937" y="6830541"/>
            <a:ext cx="2139695" cy="231550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32497" y="6848829"/>
            <a:ext cx="2442209" cy="2270787"/>
          </a:xfrm>
          <a:prstGeom prst="rect">
            <a:avLst/>
          </a:prstGeom>
        </p:spPr>
      </p:pic>
      <p:sp>
        <p:nvSpPr>
          <p:cNvPr id="10" name="Title 15">
            <a:extLst>
              <a:ext uri="{FF2B5EF4-FFF2-40B4-BE49-F238E27FC236}">
                <a16:creationId xmlns:a16="http://schemas.microsoft.com/office/drawing/2014/main" id="{9CDDA6A9-968E-8A76-D082-80C2B337745F}"/>
              </a:ext>
            </a:extLst>
          </p:cNvPr>
          <p:cNvSpPr txBox="1">
            <a:spLocks/>
          </p:cNvSpPr>
          <p:nvPr/>
        </p:nvSpPr>
        <p:spPr>
          <a:xfrm>
            <a:off x="1214628" y="190666"/>
            <a:ext cx="4428744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6E96799B-FF6F-6F7F-789D-DEB700C3173F}"/>
              </a:ext>
            </a:extLst>
          </p:cNvPr>
          <p:cNvPicPr/>
          <p:nvPr/>
        </p:nvPicPr>
        <p:blipFill rotWithShape="1">
          <a:blip r:embed="rId8" cstate="print"/>
          <a:srcRect b="5657"/>
          <a:stretch/>
        </p:blipFill>
        <p:spPr>
          <a:xfrm>
            <a:off x="4350785" y="4161544"/>
            <a:ext cx="2209799" cy="19727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48668" y="87868"/>
            <a:ext cx="8355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TADSS LOAN and ISSUE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455" y="1447800"/>
            <a:ext cx="6081088" cy="8763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TABLE OF CONTENTS</a:t>
            </a:r>
          </a:p>
          <a:p>
            <a:pPr algn="ctr"/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LOCATION AND HOURS OF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GRAPHIC TRAINING AID’S (GTA)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BLUEFOR WEAPONS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OPFOR WEAPONS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UNIFORMS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BANNERS/SIGNS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ENGINEER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EXPLOSIVE HAZARD DEFEAT TRAINING THREAT SET (EHD-TTS)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CACHE 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INERT IED’S AND EXPLOSIVE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ROCKETS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ORDIANCE RECOGNITION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HME CLORATE LAB AND SCENT GENERATOR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CHECKPOINT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MANIKINS/RESCUE RANDY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MEDICAL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AIR DEFENSE (STINGER)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CCMCK, M287 AT4, AIMTEST .50 CAL INBORE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JAVELIN BST/FTT, TOW-ITAS BST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MARSMANSHIP/QUALIFICATION/LAND NAVIGATION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DETAIL/TASKING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CBRN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SIMULATORS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MILES/TVS/TOW-ITAS/LTIDS/CV-TESS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VTC TRAINERS AND SIMULATORS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520493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13712" y="974109"/>
            <a:ext cx="2893695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06241" marR="3810" indent="-497192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INERT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IED/EXPLOSIVE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7347" y="1316712"/>
            <a:ext cx="2631947" cy="294047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8706" y="1359568"/>
            <a:ext cx="2633002" cy="2940473"/>
          </a:xfrm>
          <a:prstGeom prst="rect">
            <a:avLst/>
          </a:prstGeom>
        </p:spPr>
      </p:pic>
      <p:sp>
        <p:nvSpPr>
          <p:cNvPr id="8" name="Title 15">
            <a:extLst>
              <a:ext uri="{FF2B5EF4-FFF2-40B4-BE49-F238E27FC236}">
                <a16:creationId xmlns:a16="http://schemas.microsoft.com/office/drawing/2014/main" id="{B4CB5292-D722-41CB-1ECD-981F3D926583}"/>
              </a:ext>
            </a:extLst>
          </p:cNvPr>
          <p:cNvSpPr txBox="1">
            <a:spLocks/>
          </p:cNvSpPr>
          <p:nvPr/>
        </p:nvSpPr>
        <p:spPr>
          <a:xfrm>
            <a:off x="1219200" y="201710"/>
            <a:ext cx="44958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B4E027-3C31-C1E8-D552-12F83232D0B9}"/>
              </a:ext>
            </a:extLst>
          </p:cNvPr>
          <p:cNvGrpSpPr/>
          <p:nvPr/>
        </p:nvGrpSpPr>
        <p:grpSpPr>
          <a:xfrm>
            <a:off x="2078021" y="4592516"/>
            <a:ext cx="2893694" cy="2150193"/>
            <a:chOff x="589857" y="5788951"/>
            <a:chExt cx="2341297" cy="1733346"/>
          </a:xfrm>
        </p:grpSpPr>
        <p:pic>
          <p:nvPicPr>
            <p:cNvPr id="4" name="object 14">
              <a:extLst>
                <a:ext uri="{FF2B5EF4-FFF2-40B4-BE49-F238E27FC236}">
                  <a16:creationId xmlns:a16="http://schemas.microsoft.com/office/drawing/2014/main" id="{E1EDC528-23D1-5507-D998-4801DAFF23F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857" y="5788951"/>
              <a:ext cx="2341297" cy="1334062"/>
            </a:xfrm>
            <a:prstGeom prst="rect">
              <a:avLst/>
            </a:prstGeom>
          </p:spPr>
        </p:pic>
        <p:sp>
          <p:nvSpPr>
            <p:cNvPr id="5" name="object 15">
              <a:extLst>
                <a:ext uri="{FF2B5EF4-FFF2-40B4-BE49-F238E27FC236}">
                  <a16:creationId xmlns:a16="http://schemas.microsoft.com/office/drawing/2014/main" id="{EAB9FA72-9BF4-FE3D-1928-92191771C351}"/>
                </a:ext>
              </a:extLst>
            </p:cNvPr>
            <p:cNvSpPr txBox="1"/>
            <p:nvPr/>
          </p:nvSpPr>
          <p:spPr>
            <a:xfrm>
              <a:off x="1363092" y="7297235"/>
              <a:ext cx="121244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IED</a:t>
              </a:r>
              <a:r>
                <a:rPr sz="1400" b="1" spc="-5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KITS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C1CE66A-90CF-053F-5658-3CB3B222E7A6}"/>
              </a:ext>
            </a:extLst>
          </p:cNvPr>
          <p:cNvGrpSpPr/>
          <p:nvPr/>
        </p:nvGrpSpPr>
        <p:grpSpPr>
          <a:xfrm>
            <a:off x="292665" y="6871055"/>
            <a:ext cx="6306629" cy="2272945"/>
            <a:chOff x="546831" y="3339723"/>
            <a:chExt cx="5502020" cy="1432890"/>
          </a:xfrm>
        </p:grpSpPr>
        <p:pic>
          <p:nvPicPr>
            <p:cNvPr id="10" name="object 9">
              <a:extLst>
                <a:ext uri="{FF2B5EF4-FFF2-40B4-BE49-F238E27FC236}">
                  <a16:creationId xmlns:a16="http://schemas.microsoft.com/office/drawing/2014/main" id="{C1F01DE2-D297-9BA1-F9E3-FF12BFE4B05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831" y="3350100"/>
              <a:ext cx="2419348" cy="1020314"/>
            </a:xfrm>
            <a:prstGeom prst="rect">
              <a:avLst/>
            </a:prstGeom>
          </p:spPr>
        </p:pic>
        <p:pic>
          <p:nvPicPr>
            <p:cNvPr id="11" name="object 10">
              <a:extLst>
                <a:ext uri="{FF2B5EF4-FFF2-40B4-BE49-F238E27FC236}">
                  <a16:creationId xmlns:a16="http://schemas.microsoft.com/office/drawing/2014/main" id="{1E5F2003-63D6-36CB-98E4-D0F2C4131E4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66281" y="3339723"/>
              <a:ext cx="2282570" cy="1020314"/>
            </a:xfrm>
            <a:prstGeom prst="rect">
              <a:avLst/>
            </a:prstGeom>
          </p:spPr>
        </p:pic>
        <p:sp>
          <p:nvSpPr>
            <p:cNvPr id="12" name="object 11">
              <a:extLst>
                <a:ext uri="{FF2B5EF4-FFF2-40B4-BE49-F238E27FC236}">
                  <a16:creationId xmlns:a16="http://schemas.microsoft.com/office/drawing/2014/main" id="{8B95D9E9-6ADF-320A-7BA9-F7C0CD04AF9C}"/>
                </a:ext>
              </a:extLst>
            </p:cNvPr>
            <p:cNvSpPr txBox="1"/>
            <p:nvPr/>
          </p:nvSpPr>
          <p:spPr>
            <a:xfrm>
              <a:off x="2553961" y="4581811"/>
              <a:ext cx="1905379" cy="19080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VARIOUS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IED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ITEMS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 rotWithShape="1">
          <a:blip r:embed="rId2" cstate="print"/>
          <a:srcRect l="3970" t="6802"/>
          <a:stretch/>
        </p:blipFill>
        <p:spPr>
          <a:xfrm>
            <a:off x="3462531" y="3862004"/>
            <a:ext cx="3149062" cy="187910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7119" y="6422124"/>
            <a:ext cx="3028950" cy="255016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9471" y="6441461"/>
            <a:ext cx="3028950" cy="2452494"/>
          </a:xfrm>
          <a:prstGeom prst="rect">
            <a:avLst/>
          </a:prstGeom>
        </p:spPr>
      </p:pic>
      <p:sp>
        <p:nvSpPr>
          <p:cNvPr id="6" name="Title 15">
            <a:extLst>
              <a:ext uri="{FF2B5EF4-FFF2-40B4-BE49-F238E27FC236}">
                <a16:creationId xmlns:a16="http://schemas.microsoft.com/office/drawing/2014/main" id="{B4098727-A9CD-AE70-01F2-6AFE0EE40FCF}"/>
              </a:ext>
            </a:extLst>
          </p:cNvPr>
          <p:cNvSpPr txBox="1">
            <a:spLocks/>
          </p:cNvSpPr>
          <p:nvPr/>
        </p:nvSpPr>
        <p:spPr>
          <a:xfrm>
            <a:off x="1066800" y="171713"/>
            <a:ext cx="44958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6F1AD0EE-6E31-8A58-A45E-23780542058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28999" y="1243586"/>
            <a:ext cx="3182594" cy="22723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0FB870-59A4-6AF1-1B03-ECA23485B18C}"/>
              </a:ext>
            </a:extLst>
          </p:cNvPr>
          <p:cNvGrpSpPr/>
          <p:nvPr/>
        </p:nvGrpSpPr>
        <p:grpSpPr>
          <a:xfrm>
            <a:off x="207256" y="1243584"/>
            <a:ext cx="3569873" cy="2618671"/>
            <a:chOff x="40386" y="4426711"/>
            <a:chExt cx="2659653" cy="2224074"/>
          </a:xfrm>
        </p:grpSpPr>
        <p:pic>
          <p:nvPicPr>
            <p:cNvPr id="11" name="object 7">
              <a:extLst>
                <a:ext uri="{FF2B5EF4-FFF2-40B4-BE49-F238E27FC236}">
                  <a16:creationId xmlns:a16="http://schemas.microsoft.com/office/drawing/2014/main" id="{D257A34C-2358-E75D-D318-C3DD9644315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386" y="4426711"/>
              <a:ext cx="2242405" cy="1943099"/>
            </a:xfrm>
            <a:prstGeom prst="rect">
              <a:avLst/>
            </a:prstGeom>
          </p:spPr>
        </p:pic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35B7D1EC-369A-55D7-08F3-84D45ACF9D02}"/>
                </a:ext>
              </a:extLst>
            </p:cNvPr>
            <p:cNvSpPr txBox="1"/>
            <p:nvPr/>
          </p:nvSpPr>
          <p:spPr>
            <a:xfrm>
              <a:off x="495405" y="6425723"/>
              <a:ext cx="2204634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TRIGGER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DEVICES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0BE64A-CF98-F985-8249-5C092278A0EB}"/>
              </a:ext>
            </a:extLst>
          </p:cNvPr>
          <p:cNvGrpSpPr/>
          <p:nvPr/>
        </p:nvGrpSpPr>
        <p:grpSpPr>
          <a:xfrm>
            <a:off x="207256" y="3887818"/>
            <a:ext cx="3644923" cy="2389093"/>
            <a:chOff x="2798252" y="5086352"/>
            <a:chExt cx="2116901" cy="1424932"/>
          </a:xfrm>
        </p:grpSpPr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773050CE-040D-CC27-3FC6-89F5693F017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98252" y="5086352"/>
              <a:ext cx="1759156" cy="1105363"/>
            </a:xfrm>
            <a:prstGeom prst="rect">
              <a:avLst/>
            </a:prstGeom>
          </p:spPr>
        </p:pic>
        <p:sp>
          <p:nvSpPr>
            <p:cNvPr id="15" name="object 25">
              <a:extLst>
                <a:ext uri="{FF2B5EF4-FFF2-40B4-BE49-F238E27FC236}">
                  <a16:creationId xmlns:a16="http://schemas.microsoft.com/office/drawing/2014/main" id="{122BAD28-55F0-2672-D04A-776CCC40390D}"/>
                </a:ext>
              </a:extLst>
            </p:cNvPr>
            <p:cNvSpPr txBox="1"/>
            <p:nvPr/>
          </p:nvSpPr>
          <p:spPr>
            <a:xfrm>
              <a:off x="2947231" y="6286222"/>
              <a:ext cx="1967922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SUICIDE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BRIEFCASE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object 3">
            <a:extLst>
              <a:ext uri="{FF2B5EF4-FFF2-40B4-BE49-F238E27FC236}">
                <a16:creationId xmlns:a16="http://schemas.microsoft.com/office/drawing/2014/main" id="{B5D2BF9E-615E-68A4-2879-4861DDA65A70}"/>
              </a:ext>
            </a:extLst>
          </p:cNvPr>
          <p:cNvSpPr txBox="1"/>
          <p:nvPr/>
        </p:nvSpPr>
        <p:spPr>
          <a:xfrm>
            <a:off x="2107319" y="838488"/>
            <a:ext cx="2893695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06241" marR="3810" indent="-497192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INERT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IED/EXPLOSIVE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196D05D-B060-873A-3446-AAEEEF69206A}"/>
              </a:ext>
            </a:extLst>
          </p:cNvPr>
          <p:cNvGrpSpPr/>
          <p:nvPr/>
        </p:nvGrpSpPr>
        <p:grpSpPr>
          <a:xfrm>
            <a:off x="221028" y="1558109"/>
            <a:ext cx="5085704" cy="3281242"/>
            <a:chOff x="2377442" y="2857502"/>
            <a:chExt cx="2680270" cy="13468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7442" y="2857502"/>
              <a:ext cx="1943099" cy="1014983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2741924" y="3979290"/>
              <a:ext cx="2315788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ASSORTED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IED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ITEMS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0E4232-EA46-D416-E13C-18B3489619D3}"/>
              </a:ext>
            </a:extLst>
          </p:cNvPr>
          <p:cNvGrpSpPr/>
          <p:nvPr/>
        </p:nvGrpSpPr>
        <p:grpSpPr>
          <a:xfrm>
            <a:off x="4269209" y="1558109"/>
            <a:ext cx="2322030" cy="3082432"/>
            <a:chOff x="4629152" y="2857502"/>
            <a:chExt cx="1828799" cy="210255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29152" y="2857502"/>
              <a:ext cx="1828799" cy="1686679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5048409" y="4734999"/>
              <a:ext cx="131882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VBIED</a:t>
              </a:r>
              <a:r>
                <a:rPr sz="1400" b="1" spc="-3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ITEMS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2F6F021-5895-2DA9-048D-92CF9A8AEF01}"/>
              </a:ext>
            </a:extLst>
          </p:cNvPr>
          <p:cNvGrpSpPr/>
          <p:nvPr/>
        </p:nvGrpSpPr>
        <p:grpSpPr>
          <a:xfrm>
            <a:off x="4151287" y="4994485"/>
            <a:ext cx="2322029" cy="2163027"/>
            <a:chOff x="2338579" y="5715001"/>
            <a:chExt cx="1912238" cy="165628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8579" y="5715001"/>
              <a:ext cx="1912238" cy="1075562"/>
            </a:xfrm>
            <a:prstGeom prst="rect">
              <a:avLst/>
            </a:prstGeom>
          </p:spPr>
        </p:pic>
        <p:sp>
          <p:nvSpPr>
            <p:cNvPr id="16" name="object 16"/>
            <p:cNvSpPr txBox="1"/>
            <p:nvPr/>
          </p:nvSpPr>
          <p:spPr>
            <a:xfrm>
              <a:off x="2460791" y="6930785"/>
              <a:ext cx="1609331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STATIC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spc="-7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AR </a:t>
              </a:r>
              <a:r>
                <a:rPr sz="1400" b="1" spc="4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UB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itle 15">
            <a:extLst>
              <a:ext uri="{FF2B5EF4-FFF2-40B4-BE49-F238E27FC236}">
                <a16:creationId xmlns:a16="http://schemas.microsoft.com/office/drawing/2014/main" id="{671DA67D-88AB-D103-8853-2E5783220C9B}"/>
              </a:ext>
            </a:extLst>
          </p:cNvPr>
          <p:cNvSpPr txBox="1">
            <a:spLocks/>
          </p:cNvSpPr>
          <p:nvPr/>
        </p:nvSpPr>
        <p:spPr>
          <a:xfrm>
            <a:off x="1143000" y="201710"/>
            <a:ext cx="44958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2E25B4-3107-96E3-B2C2-1A97C30C4713}"/>
              </a:ext>
            </a:extLst>
          </p:cNvPr>
          <p:cNvGrpSpPr/>
          <p:nvPr/>
        </p:nvGrpSpPr>
        <p:grpSpPr>
          <a:xfrm>
            <a:off x="479678" y="5231027"/>
            <a:ext cx="2971800" cy="3385740"/>
            <a:chOff x="1303037" y="2240307"/>
            <a:chExt cx="2079353" cy="2255852"/>
          </a:xfrm>
        </p:grpSpPr>
        <p:pic>
          <p:nvPicPr>
            <p:cNvPr id="36" name="object 3">
              <a:extLst>
                <a:ext uri="{FF2B5EF4-FFF2-40B4-BE49-F238E27FC236}">
                  <a16:creationId xmlns:a16="http://schemas.microsoft.com/office/drawing/2014/main" id="{23978071-465D-B18D-A847-96EF2B9EAC5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3037" y="2240307"/>
              <a:ext cx="2079353" cy="1950576"/>
            </a:xfrm>
            <a:prstGeom prst="rect">
              <a:avLst/>
            </a:prstGeom>
          </p:spPr>
        </p:pic>
        <p:sp>
          <p:nvSpPr>
            <p:cNvPr id="37" name="object 4">
              <a:extLst>
                <a:ext uri="{FF2B5EF4-FFF2-40B4-BE49-F238E27FC236}">
                  <a16:creationId xmlns:a16="http://schemas.microsoft.com/office/drawing/2014/main" id="{CA7184C9-56C3-1968-7567-0DB8A267E151}"/>
                </a:ext>
              </a:extLst>
            </p:cNvPr>
            <p:cNvSpPr txBox="1"/>
            <p:nvPr/>
          </p:nvSpPr>
          <p:spPr>
            <a:xfrm>
              <a:off x="1946026" y="4354235"/>
              <a:ext cx="1205869" cy="141924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FAKE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ROCK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IED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EEF5920-0EFE-6CA6-A0D2-837F95F02736}"/>
              </a:ext>
            </a:extLst>
          </p:cNvPr>
          <p:cNvGrpSpPr/>
          <p:nvPr/>
        </p:nvGrpSpPr>
        <p:grpSpPr>
          <a:xfrm>
            <a:off x="4159015" y="7280368"/>
            <a:ext cx="2492598" cy="1550544"/>
            <a:chOff x="3167007" y="6220619"/>
            <a:chExt cx="1279185" cy="888500"/>
          </a:xfrm>
        </p:grpSpPr>
        <p:pic>
          <p:nvPicPr>
            <p:cNvPr id="39" name="object 15">
              <a:extLst>
                <a:ext uri="{FF2B5EF4-FFF2-40B4-BE49-F238E27FC236}">
                  <a16:creationId xmlns:a16="http://schemas.microsoft.com/office/drawing/2014/main" id="{D3A6E313-2918-A681-D920-C8711B7A551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67007" y="6220619"/>
              <a:ext cx="1191650" cy="697705"/>
            </a:xfrm>
            <a:prstGeom prst="rect">
              <a:avLst/>
            </a:prstGeom>
          </p:spPr>
        </p:pic>
        <p:sp>
          <p:nvSpPr>
            <p:cNvPr id="40" name="object 16">
              <a:extLst>
                <a:ext uri="{FF2B5EF4-FFF2-40B4-BE49-F238E27FC236}">
                  <a16:creationId xmlns:a16="http://schemas.microsoft.com/office/drawing/2014/main" id="{34A26EEB-80C7-1550-AAF1-61223FA584BB}"/>
                </a:ext>
              </a:extLst>
            </p:cNvPr>
            <p:cNvSpPr txBox="1"/>
            <p:nvPr/>
          </p:nvSpPr>
          <p:spPr>
            <a:xfrm>
              <a:off x="3167007" y="6967196"/>
              <a:ext cx="1279185" cy="14192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CHEMICAL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GRENADE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KIT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bject 3">
            <a:extLst>
              <a:ext uri="{FF2B5EF4-FFF2-40B4-BE49-F238E27FC236}">
                <a16:creationId xmlns:a16="http://schemas.microsoft.com/office/drawing/2014/main" id="{2174C44B-EA95-26EB-ED7D-94ADC6731DE6}"/>
              </a:ext>
            </a:extLst>
          </p:cNvPr>
          <p:cNvSpPr txBox="1"/>
          <p:nvPr/>
        </p:nvSpPr>
        <p:spPr>
          <a:xfrm>
            <a:off x="2213712" y="974109"/>
            <a:ext cx="2893695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06241" marR="3810" indent="-497192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INERT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IED/EXPLOSIVE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E106A02-C6A9-9663-5F3B-DA5B065E65D9}"/>
              </a:ext>
            </a:extLst>
          </p:cNvPr>
          <p:cNvGrpSpPr/>
          <p:nvPr/>
        </p:nvGrpSpPr>
        <p:grpSpPr>
          <a:xfrm>
            <a:off x="3950159" y="2028739"/>
            <a:ext cx="2158085" cy="1233686"/>
            <a:chOff x="2465453" y="2702054"/>
            <a:chExt cx="2158085" cy="123368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65453" y="2702054"/>
              <a:ext cx="2007107" cy="971549"/>
            </a:xfrm>
            <a:prstGeom prst="rect">
              <a:avLst/>
            </a:prstGeom>
          </p:spPr>
        </p:pic>
        <p:sp>
          <p:nvSpPr>
            <p:cNvPr id="9" name="object 9"/>
            <p:cNvSpPr txBox="1"/>
            <p:nvPr/>
          </p:nvSpPr>
          <p:spPr>
            <a:xfrm>
              <a:off x="2861454" y="3710678"/>
              <a:ext cx="1762084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PIPE</a:t>
              </a:r>
              <a:r>
                <a:rPr sz="1400" b="1" spc="-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BOMBS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53F5BA2-175F-E3E9-8488-4B6C41E91945}"/>
              </a:ext>
            </a:extLst>
          </p:cNvPr>
          <p:cNvGrpSpPr/>
          <p:nvPr/>
        </p:nvGrpSpPr>
        <p:grpSpPr>
          <a:xfrm>
            <a:off x="426577" y="4985377"/>
            <a:ext cx="2657507" cy="1591826"/>
            <a:chOff x="289399" y="4097656"/>
            <a:chExt cx="2657507" cy="1591826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7518" y="4097656"/>
              <a:ext cx="1911095" cy="1299590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289399" y="5464420"/>
              <a:ext cx="265750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PRESSURE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COOKER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BOMBS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E7DAD64-85FE-0E5A-C96C-965472717CFF}"/>
              </a:ext>
            </a:extLst>
          </p:cNvPr>
          <p:cNvGrpSpPr/>
          <p:nvPr/>
        </p:nvGrpSpPr>
        <p:grpSpPr>
          <a:xfrm>
            <a:off x="516852" y="7399903"/>
            <a:ext cx="1960245" cy="1381630"/>
            <a:chOff x="233249" y="5717418"/>
            <a:chExt cx="1960245" cy="1381630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249" y="5717418"/>
              <a:ext cx="1960245" cy="1102994"/>
            </a:xfrm>
            <a:prstGeom prst="rect">
              <a:avLst/>
            </a:prstGeom>
          </p:spPr>
        </p:pic>
        <p:sp>
          <p:nvSpPr>
            <p:cNvPr id="14" name="object 14"/>
            <p:cNvSpPr txBox="1"/>
            <p:nvPr/>
          </p:nvSpPr>
          <p:spPr>
            <a:xfrm>
              <a:off x="614600" y="6873986"/>
              <a:ext cx="1360243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NITRATE</a:t>
              </a:r>
              <a:r>
                <a:rPr sz="1400" b="1" spc="-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BAGS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C4CC732-9FEF-A868-5AC4-93A5E70A456C}"/>
              </a:ext>
            </a:extLst>
          </p:cNvPr>
          <p:cNvGrpSpPr/>
          <p:nvPr/>
        </p:nvGrpSpPr>
        <p:grpSpPr>
          <a:xfrm>
            <a:off x="4374024" y="4381094"/>
            <a:ext cx="2057399" cy="1762619"/>
            <a:chOff x="2440307" y="5718430"/>
            <a:chExt cx="2057399" cy="1762619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40307" y="5718430"/>
              <a:ext cx="2057399" cy="1089278"/>
            </a:xfrm>
            <a:prstGeom prst="rect">
              <a:avLst/>
            </a:prstGeom>
          </p:spPr>
        </p:pic>
        <p:sp>
          <p:nvSpPr>
            <p:cNvPr id="16" name="object 16"/>
            <p:cNvSpPr txBox="1"/>
            <p:nvPr/>
          </p:nvSpPr>
          <p:spPr>
            <a:xfrm>
              <a:off x="2685957" y="6825100"/>
              <a:ext cx="1763554" cy="65594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NITRATE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BAGS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W/EXPLOSIVE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DEVICE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F443A15-8B1C-46D8-E49D-ADFFDFB25974}"/>
              </a:ext>
            </a:extLst>
          </p:cNvPr>
          <p:cNvGrpSpPr/>
          <p:nvPr/>
        </p:nvGrpSpPr>
        <p:grpSpPr>
          <a:xfrm>
            <a:off x="4953712" y="7556748"/>
            <a:ext cx="1188719" cy="1373510"/>
            <a:chOff x="5029202" y="5718430"/>
            <a:chExt cx="1188719" cy="137351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9202" y="5718430"/>
              <a:ext cx="1188719" cy="1089278"/>
            </a:xfrm>
            <a:prstGeom prst="rect">
              <a:avLst/>
            </a:prstGeom>
          </p:spPr>
        </p:pic>
        <p:sp>
          <p:nvSpPr>
            <p:cNvPr id="18" name="object 18"/>
            <p:cNvSpPr txBox="1"/>
            <p:nvPr/>
          </p:nvSpPr>
          <p:spPr>
            <a:xfrm>
              <a:off x="5360201" y="6866878"/>
              <a:ext cx="709598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VB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IED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itle 15">
            <a:extLst>
              <a:ext uri="{FF2B5EF4-FFF2-40B4-BE49-F238E27FC236}">
                <a16:creationId xmlns:a16="http://schemas.microsoft.com/office/drawing/2014/main" id="{7FC22BBE-909A-8D27-F47A-A045198BBEB3}"/>
              </a:ext>
            </a:extLst>
          </p:cNvPr>
          <p:cNvSpPr txBox="1">
            <a:spLocks/>
          </p:cNvSpPr>
          <p:nvPr/>
        </p:nvSpPr>
        <p:spPr>
          <a:xfrm>
            <a:off x="1143000" y="201710"/>
            <a:ext cx="45720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B97208-9115-CB4F-A102-820D6C5CE96F}"/>
              </a:ext>
            </a:extLst>
          </p:cNvPr>
          <p:cNvGrpSpPr/>
          <p:nvPr/>
        </p:nvGrpSpPr>
        <p:grpSpPr>
          <a:xfrm>
            <a:off x="206604" y="2514156"/>
            <a:ext cx="2895433" cy="1496537"/>
            <a:chOff x="-43229" y="2780554"/>
            <a:chExt cx="2895433" cy="1496537"/>
          </a:xfrm>
        </p:grpSpPr>
        <p:pic>
          <p:nvPicPr>
            <p:cNvPr id="20" name="object 3">
              <a:extLst>
                <a:ext uri="{FF2B5EF4-FFF2-40B4-BE49-F238E27FC236}">
                  <a16:creationId xmlns:a16="http://schemas.microsoft.com/office/drawing/2014/main" id="{80253300-FEA1-542A-2999-1DDD144863B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1345" y="2780554"/>
              <a:ext cx="2007107" cy="1128140"/>
            </a:xfrm>
            <a:prstGeom prst="rect">
              <a:avLst/>
            </a:prstGeom>
          </p:spPr>
        </p:pic>
        <p:sp>
          <p:nvSpPr>
            <p:cNvPr id="22" name="object 4">
              <a:extLst>
                <a:ext uri="{FF2B5EF4-FFF2-40B4-BE49-F238E27FC236}">
                  <a16:creationId xmlns:a16="http://schemas.microsoft.com/office/drawing/2014/main" id="{5F6326FB-6DAA-AE76-B8E9-85CD7A96681A}"/>
                </a:ext>
              </a:extLst>
            </p:cNvPr>
            <p:cNvSpPr txBox="1"/>
            <p:nvPr/>
          </p:nvSpPr>
          <p:spPr>
            <a:xfrm>
              <a:off x="-43229" y="4052029"/>
              <a:ext cx="2895433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MAGNETIC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DYNAMITE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DEVICE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object 3">
            <a:extLst>
              <a:ext uri="{FF2B5EF4-FFF2-40B4-BE49-F238E27FC236}">
                <a16:creationId xmlns:a16="http://schemas.microsoft.com/office/drawing/2014/main" id="{6413781F-E4B8-EF2E-66B3-0DC01F5BBE88}"/>
              </a:ext>
            </a:extLst>
          </p:cNvPr>
          <p:cNvSpPr txBox="1"/>
          <p:nvPr/>
        </p:nvSpPr>
        <p:spPr>
          <a:xfrm>
            <a:off x="2213712" y="974109"/>
            <a:ext cx="2893695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06241" marR="3810" indent="-497192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INERT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IED/EXPLOSIVE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7852" y="1145521"/>
            <a:ext cx="2893695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05755" marR="3810" indent="-396706" algn="ctr">
              <a:spcBef>
                <a:spcPts val="75"/>
              </a:spcBef>
            </a:pP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IED/TERRORIST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PHONES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AND LAPTOPS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9200" y="2001066"/>
            <a:ext cx="4724400" cy="2971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19200" y="5486400"/>
            <a:ext cx="4724400" cy="3069778"/>
          </a:xfrm>
          <a:prstGeom prst="rect">
            <a:avLst/>
          </a:prstGeom>
        </p:spPr>
      </p:pic>
      <p:sp>
        <p:nvSpPr>
          <p:cNvPr id="5" name="Title 15">
            <a:extLst>
              <a:ext uri="{FF2B5EF4-FFF2-40B4-BE49-F238E27FC236}">
                <a16:creationId xmlns:a16="http://schemas.microsoft.com/office/drawing/2014/main" id="{5FE6A186-5836-EB91-2EA6-3FFCDC5970BC}"/>
              </a:ext>
            </a:extLst>
          </p:cNvPr>
          <p:cNvSpPr txBox="1">
            <a:spLocks/>
          </p:cNvSpPr>
          <p:nvPr/>
        </p:nvSpPr>
        <p:spPr>
          <a:xfrm>
            <a:off x="1066800" y="201710"/>
            <a:ext cx="44958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98514" y="1021163"/>
            <a:ext cx="1555602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06241" marR="3810" indent="-497192">
              <a:spcBef>
                <a:spcPts val="75"/>
              </a:spcBef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SUICIDE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VESTS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4603898"/>
            <a:ext cx="2219487" cy="253364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28915" y="4709080"/>
            <a:ext cx="2397632" cy="2323283"/>
          </a:xfrm>
          <a:prstGeom prst="rect">
            <a:avLst/>
          </a:prstGeom>
        </p:spPr>
      </p:pic>
      <p:sp>
        <p:nvSpPr>
          <p:cNvPr id="9" name="Title 15">
            <a:extLst>
              <a:ext uri="{FF2B5EF4-FFF2-40B4-BE49-F238E27FC236}">
                <a16:creationId xmlns:a16="http://schemas.microsoft.com/office/drawing/2014/main" id="{B3523829-A68D-B0D0-01FA-106246ABDB48}"/>
              </a:ext>
            </a:extLst>
          </p:cNvPr>
          <p:cNvSpPr txBox="1">
            <a:spLocks/>
          </p:cNvSpPr>
          <p:nvPr/>
        </p:nvSpPr>
        <p:spPr>
          <a:xfrm>
            <a:off x="1143000" y="201710"/>
            <a:ext cx="45720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pic>
        <p:nvPicPr>
          <p:cNvPr id="10" name="object 29">
            <a:extLst>
              <a:ext uri="{FF2B5EF4-FFF2-40B4-BE49-F238E27FC236}">
                <a16:creationId xmlns:a16="http://schemas.microsoft.com/office/drawing/2014/main" id="{9DA7BEC7-8A94-DFEF-A6E3-3DB6EF20026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37445" y="1454588"/>
            <a:ext cx="3077740" cy="253364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7972" y="1066800"/>
            <a:ext cx="4062055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74" algn="ctr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155MM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ARTILLERY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PROJECTILES/CHARGES</a:t>
            </a: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(HEAVY)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2943" y="2057400"/>
            <a:ext cx="2726057" cy="33762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10000" y="2057400"/>
            <a:ext cx="2476500" cy="337624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9750" y="6219666"/>
            <a:ext cx="3352799" cy="2311526"/>
          </a:xfrm>
          <a:prstGeom prst="rect">
            <a:avLst/>
          </a:prstGeom>
        </p:spPr>
      </p:pic>
      <p:sp>
        <p:nvSpPr>
          <p:cNvPr id="7" name="Title 15">
            <a:extLst>
              <a:ext uri="{FF2B5EF4-FFF2-40B4-BE49-F238E27FC236}">
                <a16:creationId xmlns:a16="http://schemas.microsoft.com/office/drawing/2014/main" id="{0EA39AEF-B6BF-2EC0-9D7F-58D428FC6355}"/>
              </a:ext>
            </a:extLst>
          </p:cNvPr>
          <p:cNvSpPr txBox="1">
            <a:spLocks/>
          </p:cNvSpPr>
          <p:nvPr/>
        </p:nvSpPr>
        <p:spPr>
          <a:xfrm>
            <a:off x="1143000" y="201710"/>
            <a:ext cx="46482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9400" y="1009943"/>
            <a:ext cx="2893695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08156" marR="3810" indent="-599108">
              <a:spcBef>
                <a:spcPts val="75"/>
              </a:spcBef>
            </a:pP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ROCKETS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6188476"/>
            <a:ext cx="3419013" cy="215264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64972" y="2419835"/>
            <a:ext cx="3079010" cy="2914648"/>
            <a:chOff x="4966854" y="1371600"/>
            <a:chExt cx="3491345" cy="3428999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66854" y="1371600"/>
              <a:ext cx="3491345" cy="342899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086601" y="4495800"/>
              <a:ext cx="1371598" cy="3047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6200" y="2375240"/>
            <a:ext cx="3200400" cy="3090810"/>
            <a:chOff x="381000" y="1371600"/>
            <a:chExt cx="3505200" cy="327660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1000" y="1371600"/>
              <a:ext cx="3505200" cy="32766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362200" y="4343400"/>
              <a:ext cx="15240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2790" y="6343858"/>
            <a:ext cx="3079010" cy="1914808"/>
          </a:xfrm>
          <a:prstGeom prst="rect">
            <a:avLst/>
          </a:prstGeom>
        </p:spPr>
      </p:pic>
      <p:sp>
        <p:nvSpPr>
          <p:cNvPr id="11" name="Title 15">
            <a:extLst>
              <a:ext uri="{FF2B5EF4-FFF2-40B4-BE49-F238E27FC236}">
                <a16:creationId xmlns:a16="http://schemas.microsoft.com/office/drawing/2014/main" id="{E65ED513-511F-C12D-4121-B133B947EDC2}"/>
              </a:ext>
            </a:extLst>
          </p:cNvPr>
          <p:cNvSpPr txBox="1">
            <a:spLocks/>
          </p:cNvSpPr>
          <p:nvPr/>
        </p:nvSpPr>
        <p:spPr>
          <a:xfrm>
            <a:off x="990600" y="201710"/>
            <a:ext cx="45720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1953" y="1161808"/>
            <a:ext cx="4323023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10953" algn="ctr">
              <a:spcBef>
                <a:spcPts val="75"/>
              </a:spcBef>
            </a:pP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CHINESE</a:t>
            </a:r>
            <a:r>
              <a:rPr sz="1400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8" dirty="0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9" dirty="0">
                <a:latin typeface="Arial" panose="020B0604020202020204" pitchFamily="34" charset="0"/>
                <a:cs typeface="Arial" panose="020B0604020202020204" pitchFamily="34" charset="0"/>
              </a:rPr>
              <a:t>KOREAN</a:t>
            </a:r>
            <a:r>
              <a:rPr sz="1400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8" dirty="0">
                <a:latin typeface="Arial" panose="020B0604020202020204" pitchFamily="34" charset="0"/>
                <a:cs typeface="Arial" panose="020B0604020202020204" pitchFamily="34" charset="0"/>
              </a:rPr>
              <a:t>ROCKETS, </a:t>
            </a:r>
            <a:r>
              <a:rPr sz="1400" spc="-2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6" dirty="0">
                <a:latin typeface="Arial" panose="020B0604020202020204" pitchFamily="34" charset="0"/>
                <a:cs typeface="Arial" panose="020B0604020202020204" pitchFamily="34" charset="0"/>
              </a:rPr>
              <a:t>MORTAR</a:t>
            </a:r>
            <a:r>
              <a:rPr sz="1400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ROUNDS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LANDMINE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996744"/>
            <a:ext cx="2110925" cy="35658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8334" y="5847326"/>
            <a:ext cx="1967238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CHINESE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120MM HE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MORTAR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50183" y="1996744"/>
            <a:ext cx="2199831" cy="353649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 rot="10800000" flipV="1">
            <a:off x="2743200" y="5844277"/>
            <a:ext cx="2228847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CHINESE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107MM ROCKET ROUND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44579" y="2701758"/>
            <a:ext cx="3527635" cy="209920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767939" y="5844278"/>
            <a:ext cx="2099205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KOREAN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AP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BOXMINE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385C5140-6FE5-6096-AF5E-8B9E1BB72D1C}"/>
              </a:ext>
            </a:extLst>
          </p:cNvPr>
          <p:cNvSpPr txBox="1">
            <a:spLocks/>
          </p:cNvSpPr>
          <p:nvPr/>
        </p:nvSpPr>
        <p:spPr>
          <a:xfrm>
            <a:off x="1143000" y="201710"/>
            <a:ext cx="45720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1621212" y="1041914"/>
            <a:ext cx="3896153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6730" marR="3810" indent="-627683">
              <a:spcBef>
                <a:spcPts val="75"/>
              </a:spcBef>
            </a:pP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DVC-T 05-050 UXO Recognition Set 7 Boards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B8F06641-C22A-C72F-745E-34761E423FB9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0B2046-FDF1-C30E-BA9C-93276B058B26}"/>
              </a:ext>
            </a:extLst>
          </p:cNvPr>
          <p:cNvGrpSpPr/>
          <p:nvPr/>
        </p:nvGrpSpPr>
        <p:grpSpPr>
          <a:xfrm>
            <a:off x="219926" y="1635982"/>
            <a:ext cx="6593685" cy="7044486"/>
            <a:chOff x="219926" y="1419346"/>
            <a:chExt cx="6593685" cy="4959191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9926" y="1430795"/>
              <a:ext cx="2178566" cy="15677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0590" y="1419346"/>
              <a:ext cx="2057399" cy="15794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9926" y="3103648"/>
              <a:ext cx="2171423" cy="156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8785" y="1419346"/>
              <a:ext cx="2084826" cy="15677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22301" y="4810778"/>
              <a:ext cx="2213397" cy="15677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43486" y="3082870"/>
              <a:ext cx="2178566" cy="160931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05477" y="3111831"/>
              <a:ext cx="2097010" cy="161884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48668" y="87868"/>
            <a:ext cx="83553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TADSS LOAN and ISSUE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CONTACTS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5213" y="4867965"/>
            <a:ext cx="4599785" cy="3070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Todd Broach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todd.k.broach.civ@army.mil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TADSS/MILES Training Instructor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Installation Management Command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Support Center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Bldg. 2359 Black Horse Regiment Ave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Fort Knox, KY 40121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Desk: 502-624-4946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DSN: 464-4946</a:t>
            </a:r>
          </a:p>
          <a:p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1066986" y="1500307"/>
            <a:ext cx="4527650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Justin Wagoner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justin.d.wagoner.civ@army.mil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TADSS/MILES Training Instructor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Installation Management Command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Training Support Center (TSC)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Bldg. 2359 Black Horse Regiment Ave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Fort Knox, KY 40121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Desk: 520-945-1469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DSN: 464-3093</a:t>
            </a:r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3D3C0-3FE1-C530-5F0F-AC7A3C006287}"/>
              </a:ext>
            </a:extLst>
          </p:cNvPr>
          <p:cNvSpPr txBox="1"/>
          <p:nvPr/>
        </p:nvSpPr>
        <p:spPr>
          <a:xfrm>
            <a:off x="689209" y="8268057"/>
            <a:ext cx="5611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Please send all TADSS request to the email listed below</a:t>
            </a:r>
          </a:p>
          <a:p>
            <a:pPr algn="ctr"/>
            <a:r>
              <a:rPr lang="en-US" dirty="0"/>
              <a:t>usarmy.knox.id-training.mesg.tsc-tadss-request@army.mil</a:t>
            </a:r>
          </a:p>
        </p:txBody>
      </p:sp>
    </p:spTree>
    <p:extLst>
      <p:ext uri="{BB962C8B-B14F-4D97-AF65-F5344CB8AC3E}">
        <p14:creationId xmlns:p14="http://schemas.microsoft.com/office/powerpoint/2010/main" val="23976143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56B5C2E-F613-6729-A64B-02113741E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03CCCDFD-49AF-5B16-2E5D-02058257CE3D}"/>
              </a:ext>
            </a:extLst>
          </p:cNvPr>
          <p:cNvSpPr txBox="1"/>
          <p:nvPr/>
        </p:nvSpPr>
        <p:spPr>
          <a:xfrm>
            <a:off x="1600200" y="1178529"/>
            <a:ext cx="3972353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6730" marR="3810" indent="-627683">
              <a:spcBef>
                <a:spcPts val="75"/>
              </a:spcBef>
            </a:pP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DVC-T 05-051 Mine Recognition Set 4 Boards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349D56C8-4587-0728-FE9C-1D78EE91E398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6FAFA3C9-BC39-6DE0-FBBB-D58E75BEB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4274"/>
            <a:ext cx="6858000" cy="487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97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D593AC8-8CFF-3BFE-0DA0-64BCFA2B4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BFC9CCAE-D960-06B0-480E-E3822F21A65C}"/>
              </a:ext>
            </a:extLst>
          </p:cNvPr>
          <p:cNvSpPr txBox="1"/>
          <p:nvPr/>
        </p:nvSpPr>
        <p:spPr>
          <a:xfrm>
            <a:off x="1053414" y="1038455"/>
            <a:ext cx="5007848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6730" marR="3810" indent="-627683">
              <a:spcBef>
                <a:spcPts val="75"/>
              </a:spcBef>
            </a:pP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DVC-T 05-052 Afghanistan Mine Recognition Set 6 Boards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0B91B91C-E207-CB0B-C236-2CE24A8030EC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9C49AB-E61F-229E-8D34-5D2B90B49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" t="9533" r="2222" b="9533"/>
          <a:stretch/>
        </p:blipFill>
        <p:spPr>
          <a:xfrm>
            <a:off x="76965" y="1544763"/>
            <a:ext cx="3276599" cy="2057400"/>
          </a:xfrm>
          <a:prstGeom prst="rect">
            <a:avLst/>
          </a:prstGeom>
        </p:spPr>
      </p:pic>
      <p:pic>
        <p:nvPicPr>
          <p:cNvPr id="4" name="Picture 3" descr="A picture containing text, electronics, camera&#10;&#10;Description automatically generated">
            <a:extLst>
              <a:ext uri="{FF2B5EF4-FFF2-40B4-BE49-F238E27FC236}">
                <a16:creationId xmlns:a16="http://schemas.microsoft.com/office/drawing/2014/main" id="{D5B274B5-10A8-C7CC-EBD4-0421C98E65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0001" r="2222" b="9999"/>
          <a:stretch/>
        </p:blipFill>
        <p:spPr>
          <a:xfrm>
            <a:off x="3557338" y="1524002"/>
            <a:ext cx="3276599" cy="205739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ED92D90-A355-DD17-56B9-9C4F47B4DC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6694" r="6666" b="10000"/>
          <a:stretch/>
        </p:blipFill>
        <p:spPr>
          <a:xfrm>
            <a:off x="39304" y="3810000"/>
            <a:ext cx="3272588" cy="2116765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EEBCC80-C87D-9C48-35A9-2A4DEFB5CF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111" r="6666" b="14444"/>
          <a:stretch/>
        </p:blipFill>
        <p:spPr>
          <a:xfrm>
            <a:off x="3561349" y="3810000"/>
            <a:ext cx="3272588" cy="2128771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473BE1AD-72DC-443E-593A-95D7B75705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111" r="3333" b="10000"/>
          <a:stretch/>
        </p:blipFill>
        <p:spPr>
          <a:xfrm>
            <a:off x="55467" y="6183438"/>
            <a:ext cx="3298097" cy="2128771"/>
          </a:xfrm>
          <a:prstGeom prst="rect">
            <a:avLst/>
          </a:prstGeom>
        </p:spPr>
      </p:pic>
      <p:pic>
        <p:nvPicPr>
          <p:cNvPr id="15" name="Picture 1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78A9B574-4DD2-7D07-CF5D-F75A09C735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1480" r="5555" b="8519"/>
          <a:stretch/>
        </p:blipFill>
        <p:spPr>
          <a:xfrm>
            <a:off x="3599058" y="6167370"/>
            <a:ext cx="3193157" cy="212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68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3533FFE-7100-8AB6-02F7-715923214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049D2650-CBA7-F7D9-10D3-D81E8FBF4931}"/>
              </a:ext>
            </a:extLst>
          </p:cNvPr>
          <p:cNvSpPr txBox="1"/>
          <p:nvPr/>
        </p:nvSpPr>
        <p:spPr>
          <a:xfrm>
            <a:off x="1221081" y="1096850"/>
            <a:ext cx="4684395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6730" marR="3810" indent="-627683" algn="ctr">
              <a:spcBef>
                <a:spcPts val="75"/>
              </a:spcBef>
            </a:pP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DVC-T 05-053 Bosnia Mine Recognition Set 5 Boards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FA0B5415-50AC-F728-A508-6AA7DDDF7333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77D891F-8B11-87AF-88D4-3393DCC3E7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4445" r="3333" b="7037"/>
          <a:stretch/>
        </p:blipFill>
        <p:spPr>
          <a:xfrm>
            <a:off x="218647" y="1745854"/>
            <a:ext cx="3048000" cy="197004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E9CDAD-F77A-6A40-6B3D-4AD7D058C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9905" r="2221" b="8518"/>
          <a:stretch/>
        </p:blipFill>
        <p:spPr>
          <a:xfrm>
            <a:off x="3563279" y="1745854"/>
            <a:ext cx="3048000" cy="1998031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D1DBE37-E856-69E6-48E2-96D4BAFC01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9905" r="2221" b="7037"/>
          <a:stretch/>
        </p:blipFill>
        <p:spPr>
          <a:xfrm>
            <a:off x="218647" y="4024968"/>
            <a:ext cx="3076076" cy="2025789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BB262B-294A-5C48-B0BF-A0F0E0455F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8519" r="2221" b="10000"/>
          <a:stretch/>
        </p:blipFill>
        <p:spPr>
          <a:xfrm>
            <a:off x="3577315" y="4063409"/>
            <a:ext cx="3076076" cy="1987348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032CD8B6-49F0-0620-D893-96806B806F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14445" r="2984" b="7037"/>
          <a:stretch/>
        </p:blipFill>
        <p:spPr>
          <a:xfrm>
            <a:off x="1778742" y="6394062"/>
            <a:ext cx="3386746" cy="212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39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F260594-A461-7FFA-4AB0-B460F93E8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>
            <a:extLst>
              <a:ext uri="{FF2B5EF4-FFF2-40B4-BE49-F238E27FC236}">
                <a16:creationId xmlns:a16="http://schemas.microsoft.com/office/drawing/2014/main" id="{149CDD45-05B2-39E4-00DF-A7B052FD24E4}"/>
              </a:ext>
            </a:extLst>
          </p:cNvPr>
          <p:cNvSpPr txBox="1"/>
          <p:nvPr/>
        </p:nvSpPr>
        <p:spPr>
          <a:xfrm>
            <a:off x="1388119" y="1012740"/>
            <a:ext cx="4277153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6730" marR="3810" indent="-627683">
              <a:spcBef>
                <a:spcPts val="75"/>
              </a:spcBef>
            </a:pP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DVC-T 05-054 Iraqi Mine Recognition Set 5 Boards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5">
            <a:extLst>
              <a:ext uri="{FF2B5EF4-FFF2-40B4-BE49-F238E27FC236}">
                <a16:creationId xmlns:a16="http://schemas.microsoft.com/office/drawing/2014/main" id="{2028BCC5-BE08-50C6-CCAA-F80B1A03A233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AFE590-F300-435A-A0A4-8F5ED431C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77633"/>
            <a:ext cx="3199461" cy="1992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982E8C-A491-8E6E-1D66-40C62CDBD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696" y="1577633"/>
            <a:ext cx="3209397" cy="1992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069921-B280-FEB7-E0B3-A8DA20F1C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" y="3949879"/>
            <a:ext cx="3183419" cy="1994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8302CE-4F49-9CD8-0B10-AE9A5320C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141" y="3846326"/>
            <a:ext cx="3307693" cy="2098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6BE886-9B26-EE54-7CF4-71B429EE7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103" y="6238633"/>
            <a:ext cx="3447119" cy="21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84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9190" y="1066800"/>
            <a:ext cx="4199619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4286" indent="120965">
              <a:spcBef>
                <a:spcPts val="75"/>
              </a:spcBef>
            </a:pP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HME</a:t>
            </a:r>
            <a:r>
              <a:rPr sz="1400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6" dirty="0">
                <a:latin typeface="Arial" panose="020B0604020202020204" pitchFamily="34" charset="0"/>
                <a:cs typeface="Arial" panose="020B0604020202020204" pitchFamily="34" charset="0"/>
              </a:rPr>
              <a:t>CLORATE</a:t>
            </a:r>
            <a:r>
              <a:rPr sz="14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LAB</a:t>
            </a:r>
            <a:r>
              <a:rPr sz="1400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SCENT </a:t>
            </a:r>
            <a:r>
              <a:rPr sz="1400" spc="-23" dirty="0">
                <a:latin typeface="Arial" panose="020B0604020202020204" pitchFamily="34" charset="0"/>
                <a:cs typeface="Arial" panose="020B0604020202020204" pitchFamily="34" charset="0"/>
              </a:rPr>
              <a:t>GENERATOR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7C7897-684C-88A7-ABFB-8CA83060B7B1}"/>
              </a:ext>
            </a:extLst>
          </p:cNvPr>
          <p:cNvGrpSpPr/>
          <p:nvPr/>
        </p:nvGrpSpPr>
        <p:grpSpPr>
          <a:xfrm>
            <a:off x="114299" y="1179330"/>
            <a:ext cx="6629400" cy="7202669"/>
            <a:chOff x="-1529318" y="1992727"/>
            <a:chExt cx="5556609" cy="4225291"/>
          </a:xfrm>
        </p:grpSpPr>
        <p:pic>
          <p:nvPicPr>
            <p:cNvPr id="4" name="object 4"/>
            <p:cNvPicPr/>
            <p:nvPr/>
          </p:nvPicPr>
          <p:blipFill rotWithShape="1">
            <a:blip r:embed="rId2" cstate="print"/>
            <a:srcRect t="14557" b="2761"/>
            <a:stretch/>
          </p:blipFill>
          <p:spPr>
            <a:xfrm>
              <a:off x="-1529318" y="2267032"/>
              <a:ext cx="5556609" cy="395098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 rotWithShape="1">
            <a:blip r:embed="rId3" cstate="print"/>
            <a:srcRect l="27705" r="29366"/>
            <a:stretch/>
          </p:blipFill>
          <p:spPr>
            <a:xfrm>
              <a:off x="3199702" y="1992727"/>
              <a:ext cx="544708" cy="101748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77659" y="8610600"/>
            <a:ext cx="6280341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sz="1400" b="1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40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UTLIZE</a:t>
            </a:r>
            <a:r>
              <a:rPr sz="1400" b="1" u="sng" spc="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SCENT</a:t>
            </a:r>
            <a:r>
              <a:rPr sz="140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MACHINE, NEED ELECTRICAL</a:t>
            </a:r>
            <a:r>
              <a:rPr sz="1400" b="1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5">
            <a:extLst>
              <a:ext uri="{FF2B5EF4-FFF2-40B4-BE49-F238E27FC236}">
                <a16:creationId xmlns:a16="http://schemas.microsoft.com/office/drawing/2014/main" id="{40ACCC4F-A929-0A67-1AD5-E419AD3ED86D}"/>
              </a:ext>
            </a:extLst>
          </p:cNvPr>
          <p:cNvSpPr txBox="1">
            <a:spLocks/>
          </p:cNvSpPr>
          <p:nvPr/>
        </p:nvSpPr>
        <p:spPr>
          <a:xfrm>
            <a:off x="990600" y="201710"/>
            <a:ext cx="46482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79799" y="1005098"/>
            <a:ext cx="2893695" cy="220253"/>
          </a:xfrm>
          <a:prstGeom prst="rect">
            <a:avLst/>
          </a:prstGeom>
        </p:spPr>
        <p:txBody>
          <a:bodyPr vert="horz" wrap="square" lIns="0" tIns="27623" rIns="0" bIns="0" rtlCol="0">
            <a:spAutoFit/>
          </a:bodyPr>
          <a:lstStyle/>
          <a:p>
            <a:pPr marL="597679" marR="3810" indent="-588630">
              <a:lnSpc>
                <a:spcPts val="1508"/>
              </a:lnSpc>
              <a:spcBef>
                <a:spcPts val="217"/>
              </a:spcBef>
            </a:pP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CHECKPOINT 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MATERIAL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750" y="6087192"/>
            <a:ext cx="5676900" cy="2753940"/>
          </a:xfrm>
          <a:prstGeom prst="rect">
            <a:avLst/>
          </a:prstGeom>
        </p:spPr>
      </p:pic>
      <p:sp>
        <p:nvSpPr>
          <p:cNvPr id="4" name="Title 15">
            <a:extLst>
              <a:ext uri="{FF2B5EF4-FFF2-40B4-BE49-F238E27FC236}">
                <a16:creationId xmlns:a16="http://schemas.microsoft.com/office/drawing/2014/main" id="{593C2AF2-708E-F76D-DF17-49CC521826A0}"/>
              </a:ext>
            </a:extLst>
          </p:cNvPr>
          <p:cNvSpPr txBox="1">
            <a:spLocks/>
          </p:cNvSpPr>
          <p:nvPr/>
        </p:nvSpPr>
        <p:spPr>
          <a:xfrm>
            <a:off x="1219200" y="201710"/>
            <a:ext cx="45720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C20CDA6-369F-5D87-A94F-1366C5C36227}"/>
              </a:ext>
            </a:extLst>
          </p:cNvPr>
          <p:cNvGrpSpPr/>
          <p:nvPr/>
        </p:nvGrpSpPr>
        <p:grpSpPr>
          <a:xfrm>
            <a:off x="160186" y="1767749"/>
            <a:ext cx="6537627" cy="3777044"/>
            <a:chOff x="193499" y="3007805"/>
            <a:chExt cx="6537627" cy="3777044"/>
          </a:xfrm>
        </p:grpSpPr>
        <p:grpSp>
          <p:nvGrpSpPr>
            <p:cNvPr id="6" name="object 3">
              <a:extLst>
                <a:ext uri="{FF2B5EF4-FFF2-40B4-BE49-F238E27FC236}">
                  <a16:creationId xmlns:a16="http://schemas.microsoft.com/office/drawing/2014/main" id="{833170DA-4C38-D244-B7ED-14556B6D8262}"/>
                </a:ext>
              </a:extLst>
            </p:cNvPr>
            <p:cNvGrpSpPr/>
            <p:nvPr/>
          </p:nvGrpSpPr>
          <p:grpSpPr>
            <a:xfrm>
              <a:off x="193499" y="3100959"/>
              <a:ext cx="2274239" cy="3683888"/>
              <a:chOff x="257997" y="1467612"/>
              <a:chExt cx="3032318" cy="4911851"/>
            </a:xfrm>
          </p:grpSpPr>
          <p:pic>
            <p:nvPicPr>
              <p:cNvPr id="11" name="object 4">
                <a:extLst>
                  <a:ext uri="{FF2B5EF4-FFF2-40B4-BE49-F238E27FC236}">
                    <a16:creationId xmlns:a16="http://schemas.microsoft.com/office/drawing/2014/main" id="{F9859766-2ACF-5516-A386-1917B56C13EE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257997" y="1467612"/>
                <a:ext cx="2910398" cy="1645919"/>
              </a:xfrm>
              <a:prstGeom prst="rect">
                <a:avLst/>
              </a:prstGeom>
            </p:spPr>
          </p:pic>
          <p:pic>
            <p:nvPicPr>
              <p:cNvPr id="12" name="object 5">
                <a:extLst>
                  <a:ext uri="{FF2B5EF4-FFF2-40B4-BE49-F238E27FC236}">
                    <a16:creationId xmlns:a16="http://schemas.microsoft.com/office/drawing/2014/main" id="{563DD334-FA34-20B9-E8C4-A9CCA87C298F}"/>
                  </a:ext>
                </a:extLst>
              </p:cNvPr>
              <p:cNvPicPr/>
              <p:nvPr/>
            </p:nvPicPr>
            <p:blipFill rotWithShape="1">
              <a:blip r:embed="rId4" cstate="print"/>
              <a:srcRect t="30624" b="35652"/>
              <a:stretch/>
            </p:blipFill>
            <p:spPr>
              <a:xfrm>
                <a:off x="379916" y="3388199"/>
                <a:ext cx="2910398" cy="1079247"/>
              </a:xfrm>
              <a:prstGeom prst="rect">
                <a:avLst/>
              </a:prstGeom>
            </p:spPr>
          </p:pic>
          <p:pic>
            <p:nvPicPr>
              <p:cNvPr id="13" name="object 6">
                <a:extLst>
                  <a:ext uri="{FF2B5EF4-FFF2-40B4-BE49-F238E27FC236}">
                    <a16:creationId xmlns:a16="http://schemas.microsoft.com/office/drawing/2014/main" id="{5B6EF8B3-4937-D3DD-4728-C90FF87F940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81000" y="5160264"/>
                <a:ext cx="2909315" cy="1219199"/>
              </a:xfrm>
              <a:prstGeom prst="rect">
                <a:avLst/>
              </a:prstGeom>
            </p:spPr>
          </p:pic>
        </p:grp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FB2569CB-CE0D-0887-79C1-638E6564A77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0042" y="3007805"/>
              <a:ext cx="1862375" cy="1596199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ACCFEB24-34FB-EAF6-7AEF-330211C81C5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9224" y="4956050"/>
              <a:ext cx="1346453" cy="1828799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A173D09C-4FB2-027F-CCCD-2CBB73C6D2A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16323" y="4636303"/>
              <a:ext cx="1914803" cy="1714749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31D949C6-32C3-A1E6-4ECB-F8AF4CB83BF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69179" y="3182845"/>
              <a:ext cx="1861947" cy="12288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0550" y="1905000"/>
            <a:ext cx="1808965" cy="19703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06485" y="1905000"/>
            <a:ext cx="1808965" cy="19345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58487" y="1905000"/>
            <a:ext cx="1645030" cy="19345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9561" y="5049611"/>
            <a:ext cx="2886051" cy="21153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67580" y="5059262"/>
            <a:ext cx="2886050" cy="227473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822587" y="1038394"/>
            <a:ext cx="3212825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02401" marR="3810" indent="-193353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TRAFFIC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POINTS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SIGNS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5">
            <a:extLst>
              <a:ext uri="{FF2B5EF4-FFF2-40B4-BE49-F238E27FC236}">
                <a16:creationId xmlns:a16="http://schemas.microsoft.com/office/drawing/2014/main" id="{00EDA47D-C34D-2145-EE0A-DDF9DFCE982B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1058" y="832966"/>
            <a:ext cx="2568893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20103" marR="3810" indent="-1038199">
              <a:spcBef>
                <a:spcPts val="75"/>
              </a:spcBef>
            </a:pPr>
            <a:r>
              <a:rPr lang="en-US" sz="1400" spc="-4" dirty="0">
                <a:latin typeface="Arial" panose="020B0604020202020204" pitchFamily="34" charset="0"/>
                <a:cs typeface="Arial" panose="020B0604020202020204" pitchFamily="34" charset="0"/>
              </a:rPr>
              <a:t>RESCUE RANDY/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MANIKINS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9AB339-7CFD-EB70-982C-9B9BF0CDA923}"/>
              </a:ext>
            </a:extLst>
          </p:cNvPr>
          <p:cNvGrpSpPr/>
          <p:nvPr/>
        </p:nvGrpSpPr>
        <p:grpSpPr>
          <a:xfrm>
            <a:off x="276556" y="1250834"/>
            <a:ext cx="1843033" cy="3059567"/>
            <a:chOff x="268018" y="2792806"/>
            <a:chExt cx="1843033" cy="30289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2905" y="2792806"/>
              <a:ext cx="1744121" cy="2577727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268018" y="5385633"/>
              <a:ext cx="1843033" cy="43609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RESCUE</a:t>
              </a:r>
              <a:r>
                <a:rPr sz="1400" b="1" spc="-3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RANDY</a:t>
              </a: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(180LBS)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FAC996-C020-1796-356C-860635B37FC5}"/>
              </a:ext>
            </a:extLst>
          </p:cNvPr>
          <p:cNvGrpSpPr/>
          <p:nvPr/>
        </p:nvGrpSpPr>
        <p:grpSpPr>
          <a:xfrm>
            <a:off x="2472772" y="1228905"/>
            <a:ext cx="2039108" cy="2900797"/>
            <a:chOff x="1875856" y="2530972"/>
            <a:chExt cx="1755661" cy="2900797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5856" y="2530972"/>
              <a:ext cx="1674304" cy="2614646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1957213" y="5206707"/>
              <a:ext cx="1674304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DOWNED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JET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PILOT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E0C954-2A00-B4FE-CBDD-53138EDCD1EB}"/>
              </a:ext>
            </a:extLst>
          </p:cNvPr>
          <p:cNvGrpSpPr/>
          <p:nvPr/>
        </p:nvGrpSpPr>
        <p:grpSpPr>
          <a:xfrm>
            <a:off x="159062" y="4380047"/>
            <a:ext cx="1944616" cy="2953861"/>
            <a:chOff x="4626310" y="2449560"/>
            <a:chExt cx="1944616" cy="2953861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6558" y="2449560"/>
              <a:ext cx="1744121" cy="2443710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4626310" y="4962916"/>
              <a:ext cx="1944616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INJURIED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SOLDIER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(80LBS)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10D5DC9-D4C1-AEF2-3CC7-B505463C3390}"/>
              </a:ext>
            </a:extLst>
          </p:cNvPr>
          <p:cNvGrpSpPr/>
          <p:nvPr/>
        </p:nvGrpSpPr>
        <p:grpSpPr>
          <a:xfrm>
            <a:off x="2446966" y="4334002"/>
            <a:ext cx="1944616" cy="3271908"/>
            <a:chOff x="526293" y="5078350"/>
            <a:chExt cx="1070865" cy="2780428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293" y="5078350"/>
              <a:ext cx="1070865" cy="2032495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540403" y="7202829"/>
              <a:ext cx="1016318" cy="65594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BOMB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BLAST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VICTIM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8C362C-2C05-E491-8AEA-5128509A7A63}"/>
              </a:ext>
            </a:extLst>
          </p:cNvPr>
          <p:cNvGrpSpPr/>
          <p:nvPr/>
        </p:nvGrpSpPr>
        <p:grpSpPr>
          <a:xfrm>
            <a:off x="4854571" y="4510651"/>
            <a:ext cx="1809846" cy="2607814"/>
            <a:chOff x="2549301" y="5089143"/>
            <a:chExt cx="1376407" cy="2223151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49301" y="5089143"/>
              <a:ext cx="1262893" cy="1935354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2701550" y="7120430"/>
              <a:ext cx="1224158" cy="191864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TRAUMA</a:t>
              </a:r>
              <a:r>
                <a:rPr sz="1400" b="1" spc="-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ARMS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D5EDF22-0314-B2B2-A75A-E28A7B5A776A}"/>
              </a:ext>
            </a:extLst>
          </p:cNvPr>
          <p:cNvGrpSpPr/>
          <p:nvPr/>
        </p:nvGrpSpPr>
        <p:grpSpPr>
          <a:xfrm>
            <a:off x="2311058" y="7239088"/>
            <a:ext cx="2895600" cy="1978323"/>
            <a:chOff x="4114802" y="5338954"/>
            <a:chExt cx="2728051" cy="1648180"/>
          </a:xfrm>
        </p:grpSpPr>
        <p:sp>
          <p:nvSpPr>
            <p:cNvPr id="13" name="object 13"/>
            <p:cNvSpPr txBox="1"/>
            <p:nvPr/>
          </p:nvSpPr>
          <p:spPr>
            <a:xfrm>
              <a:off x="4349213" y="6762072"/>
              <a:ext cx="2493640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KIA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SUICIDE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BOMBER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4802" y="5338954"/>
              <a:ext cx="2311145" cy="130073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1749595-3863-BBE9-AEA4-22AFD95E1DBC}"/>
              </a:ext>
            </a:extLst>
          </p:cNvPr>
          <p:cNvGrpSpPr/>
          <p:nvPr/>
        </p:nvGrpSpPr>
        <p:grpSpPr>
          <a:xfrm>
            <a:off x="4624909" y="1239823"/>
            <a:ext cx="2119909" cy="3094179"/>
            <a:chOff x="3145609" y="2671193"/>
            <a:chExt cx="2119909" cy="309417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08985" y="2671193"/>
              <a:ext cx="1793159" cy="2537837"/>
            </a:xfrm>
            <a:prstGeom prst="rect">
              <a:avLst/>
            </a:prstGeom>
          </p:spPr>
        </p:pic>
        <p:sp>
          <p:nvSpPr>
            <p:cNvPr id="16" name="object 16"/>
            <p:cNvSpPr txBox="1"/>
            <p:nvPr/>
          </p:nvSpPr>
          <p:spPr>
            <a:xfrm>
              <a:off x="3145609" y="5324867"/>
              <a:ext cx="2119909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DOWNED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HELICOPTER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PILOTS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itle 15">
            <a:extLst>
              <a:ext uri="{FF2B5EF4-FFF2-40B4-BE49-F238E27FC236}">
                <a16:creationId xmlns:a16="http://schemas.microsoft.com/office/drawing/2014/main" id="{8AF5813C-F9DF-C7C4-074E-3816DF161B9B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2609" y="820303"/>
            <a:ext cx="2616093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42465" marR="3810" indent="-833417">
              <a:spcBef>
                <a:spcPts val="75"/>
              </a:spcBef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ITEMS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9014" y="5789445"/>
            <a:ext cx="2434315" cy="253425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692358" y="8545541"/>
            <a:ext cx="1962148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SKEDCO/LITTERS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3CDEBB67-D7B3-233C-4F6D-C5D74E9847F2}"/>
              </a:ext>
            </a:extLst>
          </p:cNvPr>
          <p:cNvSpPr txBox="1">
            <a:spLocks/>
          </p:cNvSpPr>
          <p:nvPr/>
        </p:nvSpPr>
        <p:spPr>
          <a:xfrm>
            <a:off x="1006770" y="82319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67450C-543F-2C7B-9364-45E6E1B0F856}"/>
              </a:ext>
            </a:extLst>
          </p:cNvPr>
          <p:cNvGrpSpPr/>
          <p:nvPr/>
        </p:nvGrpSpPr>
        <p:grpSpPr>
          <a:xfrm>
            <a:off x="275200" y="1152845"/>
            <a:ext cx="1946257" cy="2600339"/>
            <a:chOff x="740277" y="2655993"/>
            <a:chExt cx="1946257" cy="2600339"/>
          </a:xfrm>
        </p:grpSpPr>
        <p:pic>
          <p:nvPicPr>
            <p:cNvPr id="8" name="object 2">
              <a:extLst>
                <a:ext uri="{FF2B5EF4-FFF2-40B4-BE49-F238E27FC236}">
                  <a16:creationId xmlns:a16="http://schemas.microsoft.com/office/drawing/2014/main" id="{D0C5F10C-E8CA-6BFA-2813-2406DE17ECA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7240" y="2655993"/>
              <a:ext cx="1825799" cy="2228802"/>
            </a:xfrm>
            <a:prstGeom prst="rect">
              <a:avLst/>
            </a:prstGeom>
          </p:spPr>
        </p:pic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531F310C-2F83-6260-1E0F-BC6BA91CDB01}"/>
                </a:ext>
              </a:extLst>
            </p:cNvPr>
            <p:cNvSpPr txBox="1"/>
            <p:nvPr/>
          </p:nvSpPr>
          <p:spPr>
            <a:xfrm>
              <a:off x="740277" y="5031270"/>
              <a:ext cx="194625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5" dirty="0">
                  <a:latin typeface="Arial" panose="020B0604020202020204" pitchFamily="34" charset="0"/>
                  <a:cs typeface="Arial" panose="020B0604020202020204" pitchFamily="34" charset="0"/>
                </a:rPr>
                <a:t>W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AR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UL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GE</a:t>
              </a:r>
              <a:r>
                <a:rPr sz="1400" b="1" spc="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KIT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F199FF-9AA7-EFA6-8C43-437447ACB3FB}"/>
              </a:ext>
            </a:extLst>
          </p:cNvPr>
          <p:cNvGrpSpPr/>
          <p:nvPr/>
        </p:nvGrpSpPr>
        <p:grpSpPr>
          <a:xfrm>
            <a:off x="2347604" y="1191841"/>
            <a:ext cx="2162792" cy="2780062"/>
            <a:chOff x="2467812" y="2844927"/>
            <a:chExt cx="2162792" cy="2780062"/>
          </a:xfrm>
        </p:grpSpPr>
        <p:pic>
          <p:nvPicPr>
            <p:cNvPr id="11" name="object 4">
              <a:extLst>
                <a:ext uri="{FF2B5EF4-FFF2-40B4-BE49-F238E27FC236}">
                  <a16:creationId xmlns:a16="http://schemas.microsoft.com/office/drawing/2014/main" id="{E7D4133C-9A7E-0A7B-07B1-685B04E990F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6052" y="2844927"/>
              <a:ext cx="1825799" cy="2228812"/>
            </a:xfrm>
            <a:prstGeom prst="rect">
              <a:avLst/>
            </a:prstGeom>
          </p:spPr>
        </p:pic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B31B82D1-D4E1-E1ED-3B8F-252AA750D681}"/>
                </a:ext>
              </a:extLst>
            </p:cNvPr>
            <p:cNvSpPr txBox="1"/>
            <p:nvPr/>
          </p:nvSpPr>
          <p:spPr>
            <a:xfrm>
              <a:off x="2467812" y="5184484"/>
              <a:ext cx="2162792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CASUALTY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r>
                <a:rPr sz="1400" b="1" spc="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KIT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AF27C1-2560-55AA-7F51-9775F6BA04EE}"/>
              </a:ext>
            </a:extLst>
          </p:cNvPr>
          <p:cNvGrpSpPr/>
          <p:nvPr/>
        </p:nvGrpSpPr>
        <p:grpSpPr>
          <a:xfrm>
            <a:off x="26662" y="4082648"/>
            <a:ext cx="2645947" cy="1522835"/>
            <a:chOff x="278893" y="5506975"/>
            <a:chExt cx="2645947" cy="1522835"/>
          </a:xfrm>
        </p:grpSpPr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85BC35EF-E869-5B35-C2BD-54231111247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8893" y="5506975"/>
              <a:ext cx="2645947" cy="800071"/>
            </a:xfrm>
            <a:prstGeom prst="rect">
              <a:avLst/>
            </a:prstGeom>
          </p:spPr>
        </p:pic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794C3C27-C680-6A53-7200-A97AE0741F4F}"/>
                </a:ext>
              </a:extLst>
            </p:cNvPr>
            <p:cNvSpPr txBox="1"/>
            <p:nvPr/>
          </p:nvSpPr>
          <p:spPr>
            <a:xfrm>
              <a:off x="465077" y="6358954"/>
              <a:ext cx="2115009" cy="670856"/>
            </a:xfrm>
            <a:prstGeom prst="rect">
              <a:avLst/>
            </a:prstGeom>
          </p:spPr>
          <p:txBody>
            <a:bodyPr vert="horz" wrap="square" lIns="0" tIns="24288" rIns="0" bIns="0" rtlCol="0">
              <a:spAutoFit/>
            </a:bodyPr>
            <a:lstStyle/>
            <a:p>
              <a:pPr marL="9525" algn="ctr">
                <a:spcBef>
                  <a:spcPts val="191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KIT,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NERVE AGENT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ANTIDOTE,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MARK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I,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TYPE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32268C-0214-52C0-50AC-A355AA600117}"/>
              </a:ext>
            </a:extLst>
          </p:cNvPr>
          <p:cNvGrpSpPr/>
          <p:nvPr/>
        </p:nvGrpSpPr>
        <p:grpSpPr>
          <a:xfrm>
            <a:off x="4061864" y="4090669"/>
            <a:ext cx="2749725" cy="1526559"/>
            <a:chOff x="3506012" y="5678925"/>
            <a:chExt cx="2563541" cy="1526559"/>
          </a:xfrm>
        </p:grpSpPr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C1E8C7A6-8FEF-711E-CC64-AF83E56CC35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81601" y="5678925"/>
              <a:ext cx="2212362" cy="800014"/>
            </a:xfrm>
            <a:prstGeom prst="rect">
              <a:avLst/>
            </a:prstGeom>
          </p:spPr>
        </p:pic>
        <p:sp>
          <p:nvSpPr>
            <p:cNvPr id="18" name="object 9">
              <a:extLst>
                <a:ext uri="{FF2B5EF4-FFF2-40B4-BE49-F238E27FC236}">
                  <a16:creationId xmlns:a16="http://schemas.microsoft.com/office/drawing/2014/main" id="{BF264930-4B68-3517-5F51-DCE302C7F39F}"/>
                </a:ext>
              </a:extLst>
            </p:cNvPr>
            <p:cNvSpPr txBox="1"/>
            <p:nvPr/>
          </p:nvSpPr>
          <p:spPr>
            <a:xfrm>
              <a:off x="3506012" y="6549535"/>
              <a:ext cx="2563541" cy="65594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CONVULSANT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ANTIDOTE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FOR NERVE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AGENT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DEVICE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9D16C6-C00D-BA1B-FB1A-8F3E50A74D7D}"/>
              </a:ext>
            </a:extLst>
          </p:cNvPr>
          <p:cNvGrpSpPr/>
          <p:nvPr/>
        </p:nvGrpSpPr>
        <p:grpSpPr>
          <a:xfrm>
            <a:off x="4654506" y="1152845"/>
            <a:ext cx="2186580" cy="2624231"/>
            <a:chOff x="4770597" y="3154553"/>
            <a:chExt cx="2113947" cy="2400804"/>
          </a:xfrm>
        </p:grpSpPr>
        <p:pic>
          <p:nvPicPr>
            <p:cNvPr id="20" name="object 11">
              <a:extLst>
                <a:ext uri="{FF2B5EF4-FFF2-40B4-BE49-F238E27FC236}">
                  <a16:creationId xmlns:a16="http://schemas.microsoft.com/office/drawing/2014/main" id="{C349D4C2-BA54-0052-F39A-5DF5DBB2FBE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99695" y="3154553"/>
              <a:ext cx="1238605" cy="2003106"/>
            </a:xfrm>
            <a:prstGeom prst="rect">
              <a:avLst/>
            </a:prstGeom>
          </p:spPr>
        </p:pic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7F35F4DD-2525-825E-946C-756B631D09AA}"/>
                </a:ext>
              </a:extLst>
            </p:cNvPr>
            <p:cNvSpPr txBox="1"/>
            <p:nvPr/>
          </p:nvSpPr>
          <p:spPr>
            <a:xfrm>
              <a:off x="4770597" y="5330295"/>
              <a:ext cx="211394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FLEXIBLE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STRETCHER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BFDAB04-ECF9-4FA3-44AD-730179CA7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5312" y="6422433"/>
            <a:ext cx="3349012" cy="20941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537AF5-DA8A-E94D-2EB9-C396C07F8A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921" y="5699574"/>
            <a:ext cx="1504326" cy="1182329"/>
          </a:xfrm>
          <a:prstGeom prst="rect">
            <a:avLst/>
          </a:prstGeom>
        </p:spPr>
      </p:pic>
      <p:pic>
        <p:nvPicPr>
          <p:cNvPr id="26" name="Picture 25" descr="A picture containing outdoor&#10;&#10;AI-generated content may be incorrect.">
            <a:extLst>
              <a:ext uri="{FF2B5EF4-FFF2-40B4-BE49-F238E27FC236}">
                <a16:creationId xmlns:a16="http://schemas.microsoft.com/office/drawing/2014/main" id="{28EA1693-127F-2BE6-D927-E7A71C71A6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49" y="6988814"/>
            <a:ext cx="1504326" cy="15043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8A4D23-057F-5793-ABB7-34A4C3E00D03}"/>
              </a:ext>
            </a:extLst>
          </p:cNvPr>
          <p:cNvSpPr txBox="1"/>
          <p:nvPr/>
        </p:nvSpPr>
        <p:spPr>
          <a:xfrm>
            <a:off x="5191822" y="8574480"/>
            <a:ext cx="1464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TALON LITTER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20286" y="827728"/>
            <a:ext cx="4000500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8159" marR="3810" indent="-629111">
              <a:spcBef>
                <a:spcPts val="75"/>
              </a:spcBef>
            </a:pPr>
            <a:r>
              <a:rPr lang="en-US" spc="-4" dirty="0"/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sz="1400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DEFENSE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6EE45-FE6B-D116-48F9-34A88B95EFDE}"/>
              </a:ext>
            </a:extLst>
          </p:cNvPr>
          <p:cNvGrpSpPr/>
          <p:nvPr/>
        </p:nvGrpSpPr>
        <p:grpSpPr>
          <a:xfrm>
            <a:off x="914401" y="1123379"/>
            <a:ext cx="5257799" cy="3806419"/>
            <a:chOff x="526512" y="2665236"/>
            <a:chExt cx="2334321" cy="23210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622" y="2665236"/>
              <a:ext cx="2174458" cy="2156719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526512" y="4849058"/>
              <a:ext cx="2334321" cy="13723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STINGER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TROOP PROFICIENCY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TRAINER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(STPT)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E9FF0B-A38C-CD84-D447-A17CA437E93E}"/>
              </a:ext>
            </a:extLst>
          </p:cNvPr>
          <p:cNvGrpSpPr/>
          <p:nvPr/>
        </p:nvGrpSpPr>
        <p:grpSpPr>
          <a:xfrm>
            <a:off x="914401" y="4974245"/>
            <a:ext cx="6079712" cy="4065426"/>
            <a:chOff x="3120036" y="2780705"/>
            <a:chExt cx="3978253" cy="2515912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88251" y="2780705"/>
              <a:ext cx="3154421" cy="2297536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3120036" y="5134608"/>
              <a:ext cx="3978253" cy="16200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820559" marR="3810" indent="-811510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STINGER TROOP PROFICIENCY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TRAINER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(STPT) </a:t>
              </a:r>
              <a:r>
                <a:rPr sz="1400" b="1" spc="-19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(IMPROVED</a:t>
              </a:r>
              <a:r>
                <a:rPr sz="900" b="1" spc="-8" dirty="0">
                  <a:latin typeface="Calibri"/>
                  <a:cs typeface="Calibri"/>
                </a:rPr>
                <a:t>)</a:t>
              </a:r>
              <a:endParaRPr sz="900" dirty="0">
                <a:latin typeface="Calibri"/>
                <a:cs typeface="Calibri"/>
              </a:endParaRPr>
            </a:p>
          </p:txBody>
        </p:sp>
      </p:grpSp>
      <p:sp>
        <p:nvSpPr>
          <p:cNvPr id="9" name="Title 15">
            <a:extLst>
              <a:ext uri="{FF2B5EF4-FFF2-40B4-BE49-F238E27FC236}">
                <a16:creationId xmlns:a16="http://schemas.microsoft.com/office/drawing/2014/main" id="{40C71C74-F00D-4B5C-D60E-F55D22342E75}"/>
              </a:ext>
            </a:extLst>
          </p:cNvPr>
          <p:cNvSpPr txBox="1">
            <a:spLocks/>
          </p:cNvSpPr>
          <p:nvPr/>
        </p:nvSpPr>
        <p:spPr>
          <a:xfrm>
            <a:off x="1050707" y="104329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5">
            <a:extLst>
              <a:ext uri="{FF2B5EF4-FFF2-40B4-BE49-F238E27FC236}">
                <a16:creationId xmlns:a16="http://schemas.microsoft.com/office/drawing/2014/main" id="{B87DEC0C-FFE4-EF34-80B6-20A79CEA5DAB}"/>
              </a:ext>
            </a:extLst>
          </p:cNvPr>
          <p:cNvSpPr txBox="1">
            <a:spLocks/>
          </p:cNvSpPr>
          <p:nvPr/>
        </p:nvSpPr>
        <p:spPr>
          <a:xfrm>
            <a:off x="1066800" y="110432"/>
            <a:ext cx="44276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4B5242-C197-6571-BCC7-050EE1191562}"/>
              </a:ext>
            </a:extLst>
          </p:cNvPr>
          <p:cNvGrpSpPr/>
          <p:nvPr/>
        </p:nvGrpSpPr>
        <p:grpSpPr>
          <a:xfrm>
            <a:off x="533400" y="5565999"/>
            <a:ext cx="5949290" cy="2715986"/>
            <a:chOff x="454355" y="5656666"/>
            <a:chExt cx="5949290" cy="27159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6648EA-244C-E4DA-0068-D56B1169E832}"/>
                </a:ext>
              </a:extLst>
            </p:cNvPr>
            <p:cNvSpPr txBox="1"/>
            <p:nvPr/>
          </p:nvSpPr>
          <p:spPr>
            <a:xfrm>
              <a:off x="758204" y="5656666"/>
              <a:ext cx="53415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WE ARE LOCATED IN 2359 BLACK HORSE REGIMENT AVE..</a:t>
              </a:r>
            </a:p>
          </p:txBody>
        </p:sp>
        <p:sp>
          <p:nvSpPr>
            <p:cNvPr id="27" name="object 4">
              <a:extLst>
                <a:ext uri="{FF2B5EF4-FFF2-40B4-BE49-F238E27FC236}">
                  <a16:creationId xmlns:a16="http://schemas.microsoft.com/office/drawing/2014/main" id="{0CFA86C4-41BB-FAF3-9CA7-0D1028D31EEF}"/>
                </a:ext>
              </a:extLst>
            </p:cNvPr>
            <p:cNvSpPr txBox="1"/>
            <p:nvPr/>
          </p:nvSpPr>
          <p:spPr>
            <a:xfrm>
              <a:off x="454355" y="6854448"/>
              <a:ext cx="5949290" cy="1518204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61913" marR="53816" indent="-1905" algn="ctr">
                <a:spcBef>
                  <a:spcPts val="79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CLOSED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ALL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FEDERAL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HOLIDAYS </a:t>
              </a: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CLOSED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SELECTED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DAYS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 PRIORITY MISSIONS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38"/>
                </a:spcBef>
              </a:pP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2878" marR="167164" algn="ctr"/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ALL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ISSUES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TURN-INS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DONE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BY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SCHEDULED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APPOINTMENT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34"/>
                </a:spcBef>
              </a:pP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9525" marR="3810" algn="ctr">
                <a:spcBef>
                  <a:spcPts val="4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WALK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REQUESTS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ARE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NOT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GUARANTEED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IMMEDIATE</a:t>
              </a:r>
              <a:r>
                <a:rPr sz="1400" b="1" spc="-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SERVICE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bject 2">
              <a:extLst>
                <a:ext uri="{FF2B5EF4-FFF2-40B4-BE49-F238E27FC236}">
                  <a16:creationId xmlns:a16="http://schemas.microsoft.com/office/drawing/2014/main" id="{994C1872-7444-5C81-4EE3-562DF3AE069B}"/>
                </a:ext>
              </a:extLst>
            </p:cNvPr>
            <p:cNvSpPr txBox="1"/>
            <p:nvPr/>
          </p:nvSpPr>
          <p:spPr>
            <a:xfrm>
              <a:off x="1364328" y="6140578"/>
              <a:ext cx="2216944" cy="440986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751999" marR="3810" indent="-742950">
                <a:spcBef>
                  <a:spcPts val="79"/>
                </a:spcBef>
              </a:pP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MON/WED/THURS/FRI: LUNCH: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object 3">
              <a:extLst>
                <a:ext uri="{FF2B5EF4-FFF2-40B4-BE49-F238E27FC236}">
                  <a16:creationId xmlns:a16="http://schemas.microsoft.com/office/drawing/2014/main" id="{81CF507F-19D3-6835-84F8-0F449BBC3AA3}"/>
                </a:ext>
              </a:extLst>
            </p:cNvPr>
            <p:cNvSpPr txBox="1"/>
            <p:nvPr/>
          </p:nvSpPr>
          <p:spPr>
            <a:xfrm>
              <a:off x="3280648" y="6140578"/>
              <a:ext cx="2216944" cy="453810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algn="ctr">
                <a:spcBef>
                  <a:spcPts val="79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0800-1130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sz="1400" b="1" spc="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1230-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600</a:t>
              </a:r>
              <a:endParaRPr lang="en-US" sz="1400" spc="-1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spcBef>
                  <a:spcPts val="79"/>
                </a:spcBef>
                <a:tabLst>
                  <a:tab pos="112713" algn="l"/>
                </a:tabLst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1130-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1230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satellite view of a city&#10;&#10;AI-generated content may be incorrect.">
            <a:extLst>
              <a:ext uri="{FF2B5EF4-FFF2-40B4-BE49-F238E27FC236}">
                <a16:creationId xmlns:a16="http://schemas.microsoft.com/office/drawing/2014/main" id="{9C8FB601-C330-ED2B-5AF6-39DC6995F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4295"/>
            <a:ext cx="6858000" cy="4179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4A18A8-5A3A-2022-30CA-9E13B18EBC15}"/>
              </a:ext>
            </a:extLst>
          </p:cNvPr>
          <p:cNvSpPr txBox="1"/>
          <p:nvPr/>
        </p:nvSpPr>
        <p:spPr>
          <a:xfrm>
            <a:off x="3280648" y="2220008"/>
            <a:ext cx="834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2359 Black Horse Regiment Ave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4565C8-E74F-43B6-BEB1-B95E00E6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235" y="2877080"/>
            <a:ext cx="475529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378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6588" y="1587682"/>
            <a:ext cx="3809999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31433" algn="ctr">
              <a:spcBef>
                <a:spcPts val="75"/>
              </a:spcBef>
            </a:pP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11" dirty="0"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26" dirty="0">
                <a:latin typeface="Arial" panose="020B0604020202020204" pitchFamily="34" charset="0"/>
                <a:cs typeface="Arial" panose="020B0604020202020204" pitchFamily="34" charset="0"/>
              </a:rPr>
              <a:t>COMBAT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 MISSION</a:t>
            </a:r>
            <a:r>
              <a:rPr sz="1400" spc="-11" dirty="0">
                <a:latin typeface="Arial" panose="020B0604020202020204" pitchFamily="34" charset="0"/>
                <a:cs typeface="Arial" panose="020B0604020202020204" pitchFamily="34" charset="0"/>
              </a:rPr>
              <a:t> CAPABILITY</a:t>
            </a:r>
            <a:r>
              <a:rPr sz="1400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KIT 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400" spc="-2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spc="-293" dirty="0">
                <a:latin typeface="Arial" panose="020B0604020202020204" pitchFamily="34" charset="0"/>
                <a:cs typeface="Arial" panose="020B0604020202020204" pitchFamily="34" charset="0"/>
              </a:rPr>
              <a:t>( 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CCMCK</a:t>
            </a:r>
            <a:r>
              <a:rPr lang="en-US" sz="1400" spc="-4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400" spc="-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4A2B2D-B183-1940-0CBE-6870FEEE2642}"/>
              </a:ext>
            </a:extLst>
          </p:cNvPr>
          <p:cNvGrpSpPr/>
          <p:nvPr/>
        </p:nvGrpSpPr>
        <p:grpSpPr>
          <a:xfrm>
            <a:off x="847454" y="2561751"/>
            <a:ext cx="2986763" cy="1414772"/>
            <a:chOff x="753282" y="3167639"/>
            <a:chExt cx="2467263" cy="8597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0187" y="3167639"/>
              <a:ext cx="2380358" cy="576377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753282" y="3890632"/>
              <a:ext cx="863685" cy="13677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9MM</a:t>
              </a:r>
              <a:r>
                <a:rPr sz="1400" b="1" spc="-3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BOLTS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78D690-94C1-4E14-65AA-5EB550D0DC1C}"/>
              </a:ext>
            </a:extLst>
          </p:cNvPr>
          <p:cNvGrpSpPr/>
          <p:nvPr/>
        </p:nvGrpSpPr>
        <p:grpSpPr>
          <a:xfrm>
            <a:off x="4606823" y="2598736"/>
            <a:ext cx="2126931" cy="1284211"/>
            <a:chOff x="2468169" y="3242286"/>
            <a:chExt cx="1708766" cy="913744"/>
          </a:xfrm>
        </p:grpSpPr>
        <p:pic>
          <p:nvPicPr>
            <p:cNvPr id="5" name="object 5"/>
            <p:cNvPicPr/>
            <p:nvPr/>
          </p:nvPicPr>
          <p:blipFill rotWithShape="1">
            <a:blip r:embed="rId3" cstate="print"/>
            <a:srcRect t="18195"/>
            <a:stretch/>
          </p:blipFill>
          <p:spPr>
            <a:xfrm>
              <a:off x="2468169" y="3242286"/>
              <a:ext cx="1708766" cy="765746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3016404" y="3995893"/>
              <a:ext cx="930485" cy="16013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M4/M16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BOLTS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ACDB7F9-70BA-B972-5594-AD9823EAFC8A}"/>
              </a:ext>
            </a:extLst>
          </p:cNvPr>
          <p:cNvGrpSpPr/>
          <p:nvPr/>
        </p:nvGrpSpPr>
        <p:grpSpPr>
          <a:xfrm>
            <a:off x="2995691" y="4329084"/>
            <a:ext cx="3809999" cy="2382431"/>
            <a:chOff x="4493485" y="3142560"/>
            <a:chExt cx="2093093" cy="1005625"/>
          </a:xfrm>
        </p:grpSpPr>
        <p:pic>
          <p:nvPicPr>
            <p:cNvPr id="7" name="object 7"/>
            <p:cNvPicPr/>
            <p:nvPr/>
          </p:nvPicPr>
          <p:blipFill rotWithShape="1">
            <a:blip r:embed="rId4" cstate="print"/>
            <a:srcRect t="18715" b="15141"/>
            <a:stretch/>
          </p:blipFill>
          <p:spPr>
            <a:xfrm>
              <a:off x="4493485" y="3142560"/>
              <a:ext cx="2093093" cy="772430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5380506" y="4027896"/>
              <a:ext cx="613886" cy="12028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M249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BOLTS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88FDAD-3100-442C-8DD8-761FBC24B1EB}"/>
              </a:ext>
            </a:extLst>
          </p:cNvPr>
          <p:cNvGrpSpPr/>
          <p:nvPr/>
        </p:nvGrpSpPr>
        <p:grpSpPr>
          <a:xfrm>
            <a:off x="-83763" y="4287992"/>
            <a:ext cx="3593339" cy="2602684"/>
            <a:chOff x="93331" y="3980079"/>
            <a:chExt cx="2509155" cy="1864245"/>
          </a:xfrm>
        </p:grpSpPr>
        <p:sp>
          <p:nvSpPr>
            <p:cNvPr id="9" name="object 9"/>
            <p:cNvSpPr txBox="1"/>
            <p:nvPr/>
          </p:nvSpPr>
          <p:spPr>
            <a:xfrm>
              <a:off x="93331" y="5528800"/>
              <a:ext cx="2509155" cy="315524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PROTECTIVE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MASK-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REQUIRED WITH CCMCK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831" y="3980079"/>
              <a:ext cx="1248278" cy="134962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19C20-927A-0DF4-578E-B328FDAD5E4E}"/>
              </a:ext>
            </a:extLst>
          </p:cNvPr>
          <p:cNvGrpSpPr/>
          <p:nvPr/>
        </p:nvGrpSpPr>
        <p:grpSpPr>
          <a:xfrm>
            <a:off x="43854" y="7157652"/>
            <a:ext cx="6835818" cy="2087566"/>
            <a:chOff x="548326" y="6407798"/>
            <a:chExt cx="6125455" cy="1645319"/>
          </a:xfrm>
        </p:grpSpPr>
        <p:pic>
          <p:nvPicPr>
            <p:cNvPr id="14" name="object 14"/>
            <p:cNvPicPr/>
            <p:nvPr/>
          </p:nvPicPr>
          <p:blipFill rotWithShape="1">
            <a:blip r:embed="rId6" cstate="print"/>
            <a:srcRect l="3277" t="16404" r="5986" b="5957"/>
            <a:stretch/>
          </p:blipFill>
          <p:spPr>
            <a:xfrm>
              <a:off x="548326" y="6591743"/>
              <a:ext cx="2209263" cy="127742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38994" y="6407798"/>
              <a:ext cx="2434787" cy="1645319"/>
            </a:xfrm>
            <a:prstGeom prst="rect">
              <a:avLst/>
            </a:prstGeom>
          </p:spPr>
        </p:pic>
        <p:sp>
          <p:nvSpPr>
            <p:cNvPr id="16" name="object 16"/>
            <p:cNvSpPr txBox="1"/>
            <p:nvPr/>
          </p:nvSpPr>
          <p:spPr>
            <a:xfrm>
              <a:off x="3054054" y="6802162"/>
              <a:ext cx="1378675" cy="85659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CCMCK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MAGAZINES-PROVIDED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BY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TSC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UPON REQUEST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itle 15">
            <a:extLst>
              <a:ext uri="{FF2B5EF4-FFF2-40B4-BE49-F238E27FC236}">
                <a16:creationId xmlns:a16="http://schemas.microsoft.com/office/drawing/2014/main" id="{225A02E2-C0FF-4DA2-9DD9-34A88707127E}"/>
              </a:ext>
            </a:extLst>
          </p:cNvPr>
          <p:cNvSpPr txBox="1">
            <a:spLocks/>
          </p:cNvSpPr>
          <p:nvPr/>
        </p:nvSpPr>
        <p:spPr>
          <a:xfrm>
            <a:off x="1043355" y="167907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C1DFAE-E321-B926-0E49-F7953718D863}"/>
              </a:ext>
            </a:extLst>
          </p:cNvPr>
          <p:cNvSpPr txBox="1"/>
          <p:nvPr/>
        </p:nvSpPr>
        <p:spPr>
          <a:xfrm>
            <a:off x="3036855" y="950874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UTM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F3EF5C-8970-6AAA-A74D-98262AD44CB1}"/>
              </a:ext>
            </a:extLst>
          </p:cNvPr>
          <p:cNvSpPr txBox="1"/>
          <p:nvPr/>
        </p:nvSpPr>
        <p:spPr>
          <a:xfrm>
            <a:off x="2714030" y="3712579"/>
            <a:ext cx="1873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M11 SIG 229 BOLTS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5">
            <a:extLst>
              <a:ext uri="{FF2B5EF4-FFF2-40B4-BE49-F238E27FC236}">
                <a16:creationId xmlns:a16="http://schemas.microsoft.com/office/drawing/2014/main" id="{40C71C74-F00D-4B5C-D60E-F55D22342E75}"/>
              </a:ext>
            </a:extLst>
          </p:cNvPr>
          <p:cNvSpPr txBox="1">
            <a:spLocks/>
          </p:cNvSpPr>
          <p:nvPr/>
        </p:nvSpPr>
        <p:spPr>
          <a:xfrm>
            <a:off x="1050707" y="104329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874B9A-F076-86D7-1898-60C7228D186D}"/>
              </a:ext>
            </a:extLst>
          </p:cNvPr>
          <p:cNvSpPr txBox="1"/>
          <p:nvPr/>
        </p:nvSpPr>
        <p:spPr>
          <a:xfrm>
            <a:off x="3048000" y="86690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UTM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319F1B-5E40-7DC4-0F43-5173F618FF74}"/>
              </a:ext>
            </a:extLst>
          </p:cNvPr>
          <p:cNvGrpSpPr/>
          <p:nvPr/>
        </p:nvGrpSpPr>
        <p:grpSpPr>
          <a:xfrm>
            <a:off x="524077" y="1293905"/>
            <a:ext cx="5809840" cy="3914016"/>
            <a:chOff x="2459919" y="3100857"/>
            <a:chExt cx="1681496" cy="1483999"/>
          </a:xfrm>
        </p:grpSpPr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5F81517E-F651-8375-5540-FD6E3E2C7D5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9919" y="3100857"/>
              <a:ext cx="1681496" cy="1271780"/>
            </a:xfrm>
            <a:prstGeom prst="rect">
              <a:avLst/>
            </a:prstGeom>
          </p:spPr>
        </p:pic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16AC2FDA-6357-A346-13FE-2935B6F9040A}"/>
                </a:ext>
              </a:extLst>
            </p:cNvPr>
            <p:cNvSpPr txBox="1"/>
            <p:nvPr/>
          </p:nvSpPr>
          <p:spPr>
            <a:xfrm>
              <a:off x="2753958" y="4417839"/>
              <a:ext cx="1204322" cy="16701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en-US" sz="1400" b="1" spc="-71" dirty="0">
                  <a:latin typeface="Arial" panose="020B0604020202020204" pitchFamily="34" charset="0"/>
                  <a:cs typeface="Arial" panose="020B0604020202020204" pitchFamily="34" charset="0"/>
                </a:rPr>
                <a:t>DVC # 07-68 M287 TRACER BULLET TRAINER (TBT) FOR THE M137 AT4 ANTI-TANK WEAPON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8296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7CCA11A-C9DA-8F96-E79F-8071CFBD688B}"/>
              </a:ext>
            </a:extLst>
          </p:cNvPr>
          <p:cNvGrpSpPr/>
          <p:nvPr/>
        </p:nvGrpSpPr>
        <p:grpSpPr>
          <a:xfrm>
            <a:off x="192505" y="1389141"/>
            <a:ext cx="6612435" cy="6301964"/>
            <a:chOff x="1921817" y="5636897"/>
            <a:chExt cx="3206432" cy="25872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1817" y="5636897"/>
              <a:ext cx="3103808" cy="233248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739119" y="8007330"/>
              <a:ext cx="2389130" cy="216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AIMTEST .50 CAL INBORE DEVICE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itle 15">
            <a:extLst>
              <a:ext uri="{FF2B5EF4-FFF2-40B4-BE49-F238E27FC236}">
                <a16:creationId xmlns:a16="http://schemas.microsoft.com/office/drawing/2014/main" id="{40C71C74-F00D-4B5C-D60E-F55D22342E75}"/>
              </a:ext>
            </a:extLst>
          </p:cNvPr>
          <p:cNvSpPr txBox="1">
            <a:spLocks/>
          </p:cNvSpPr>
          <p:nvPr/>
        </p:nvSpPr>
        <p:spPr>
          <a:xfrm>
            <a:off x="1050707" y="104329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874B9A-F076-86D7-1898-60C7228D186D}"/>
              </a:ext>
            </a:extLst>
          </p:cNvPr>
          <p:cNvSpPr txBox="1"/>
          <p:nvPr/>
        </p:nvSpPr>
        <p:spPr>
          <a:xfrm>
            <a:off x="3048000" y="866908"/>
            <a:ext cx="572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UTM</a:t>
            </a:r>
          </a:p>
        </p:txBody>
      </p:sp>
    </p:spTree>
    <p:extLst>
      <p:ext uri="{BB962C8B-B14F-4D97-AF65-F5344CB8AC3E}">
        <p14:creationId xmlns:p14="http://schemas.microsoft.com/office/powerpoint/2010/main" val="4359208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B3BECBF-313F-D9BA-BBD9-55423C7DF819}"/>
              </a:ext>
            </a:extLst>
          </p:cNvPr>
          <p:cNvGrpSpPr/>
          <p:nvPr/>
        </p:nvGrpSpPr>
        <p:grpSpPr>
          <a:xfrm>
            <a:off x="0" y="1198585"/>
            <a:ext cx="3266563" cy="3837753"/>
            <a:chOff x="0" y="902767"/>
            <a:chExt cx="3266563" cy="3837753"/>
          </a:xfrm>
        </p:grpSpPr>
        <p:pic>
          <p:nvPicPr>
            <p:cNvPr id="2" name="object 2"/>
            <p:cNvPicPr/>
            <p:nvPr/>
          </p:nvPicPr>
          <p:blipFill rotWithShape="1">
            <a:blip r:embed="rId2" cstate="print"/>
            <a:srcRect t="2078" r="-335"/>
            <a:stretch/>
          </p:blipFill>
          <p:spPr>
            <a:xfrm>
              <a:off x="0" y="1129420"/>
              <a:ext cx="1676400" cy="2692908"/>
            </a:xfrm>
            <a:prstGeom prst="rect">
              <a:avLst/>
            </a:prstGeom>
          </p:spPr>
        </p:pic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0163" y="902767"/>
              <a:ext cx="1676400" cy="3068553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229553" y="4084571"/>
              <a:ext cx="2437448" cy="65594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352416" marR="3810" indent="-342892" algn="ctr">
                <a:spcBef>
                  <a:spcPts val="75"/>
                </a:spcBef>
              </a:pPr>
              <a:r>
                <a:rPr lang="en-US"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DVC # 07-126 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JAVELIN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BASIC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SKILLS</a:t>
              </a:r>
              <a:r>
                <a:rPr sz="1400" b="1" spc="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TRAINER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(BST)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itle 15">
            <a:extLst>
              <a:ext uri="{FF2B5EF4-FFF2-40B4-BE49-F238E27FC236}">
                <a16:creationId xmlns:a16="http://schemas.microsoft.com/office/drawing/2014/main" id="{A68B1893-6764-D174-A842-8D96175AE31D}"/>
              </a:ext>
            </a:extLst>
          </p:cNvPr>
          <p:cNvSpPr txBox="1">
            <a:spLocks/>
          </p:cNvSpPr>
          <p:nvPr/>
        </p:nvSpPr>
        <p:spPr>
          <a:xfrm>
            <a:off x="1183616" y="162563"/>
            <a:ext cx="44196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3B199-AD8C-25DF-A663-B3D4BDBF9231}"/>
              </a:ext>
            </a:extLst>
          </p:cNvPr>
          <p:cNvGrpSpPr/>
          <p:nvPr/>
        </p:nvGrpSpPr>
        <p:grpSpPr>
          <a:xfrm>
            <a:off x="3634110" y="1444159"/>
            <a:ext cx="3082973" cy="3394122"/>
            <a:chOff x="-1031997" y="4298602"/>
            <a:chExt cx="3082973" cy="3394122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3BAD4F65-E98F-7C88-E1AA-B40FC0B350C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031997" y="4298602"/>
              <a:ext cx="3082973" cy="2539072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A1256ECC-00B6-D66A-7742-C59186F8B624}"/>
                </a:ext>
              </a:extLst>
            </p:cNvPr>
            <p:cNvSpPr txBox="1"/>
            <p:nvPr/>
          </p:nvSpPr>
          <p:spPr>
            <a:xfrm>
              <a:off x="-812665" y="7252219"/>
              <a:ext cx="2644307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DVC # 07-78/B T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OW</a:t>
              </a:r>
              <a:r>
                <a:rPr sz="1400" b="1" spc="-3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ITAS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ASIC SKILLS TRAINER (BST)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471C0-7AD4-0FCC-711A-9061A8DCF3C8}"/>
              </a:ext>
            </a:extLst>
          </p:cNvPr>
          <p:cNvGrpSpPr/>
          <p:nvPr/>
        </p:nvGrpSpPr>
        <p:grpSpPr>
          <a:xfrm>
            <a:off x="203400" y="5387782"/>
            <a:ext cx="6451200" cy="3451419"/>
            <a:chOff x="203400" y="5370436"/>
            <a:chExt cx="6451200" cy="311391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4C6959-92B4-C132-C639-2D388C7C670C}"/>
                </a:ext>
              </a:extLst>
            </p:cNvPr>
            <p:cNvGrpSpPr/>
            <p:nvPr/>
          </p:nvGrpSpPr>
          <p:grpSpPr>
            <a:xfrm>
              <a:off x="203400" y="5370436"/>
              <a:ext cx="4812587" cy="3051873"/>
              <a:chOff x="1129702" y="4091181"/>
              <a:chExt cx="7300421" cy="3967761"/>
            </a:xfrm>
          </p:grpSpPr>
          <p:pic>
            <p:nvPicPr>
              <p:cNvPr id="6" name="object 3">
                <a:extLst>
                  <a:ext uri="{FF2B5EF4-FFF2-40B4-BE49-F238E27FC236}">
                    <a16:creationId xmlns:a16="http://schemas.microsoft.com/office/drawing/2014/main" id="{361305D2-ACED-0057-8ADF-79C779F70AEE}"/>
                  </a:ext>
                </a:extLst>
              </p:cNvPr>
              <p:cNvPicPr/>
              <p:nvPr/>
            </p:nvPicPr>
            <p:blipFill rotWithShape="1">
              <a:blip r:embed="rId5" cstate="print"/>
              <a:srcRect l="977"/>
              <a:stretch/>
            </p:blipFill>
            <p:spPr>
              <a:xfrm>
                <a:off x="1129702" y="4962165"/>
                <a:ext cx="4923472" cy="3096777"/>
              </a:xfrm>
              <a:prstGeom prst="rect">
                <a:avLst/>
              </a:prstGeom>
            </p:spPr>
          </p:pic>
          <p:sp>
            <p:nvSpPr>
              <p:cNvPr id="7" name="object 2">
                <a:extLst>
                  <a:ext uri="{FF2B5EF4-FFF2-40B4-BE49-F238E27FC236}">
                    <a16:creationId xmlns:a16="http://schemas.microsoft.com/office/drawing/2014/main" id="{8FA1EAE6-EDC5-AB97-F6FA-EF38E456CB0E}"/>
                  </a:ext>
                </a:extLst>
              </p:cNvPr>
              <p:cNvSpPr txBox="1"/>
              <p:nvPr/>
            </p:nvSpPr>
            <p:spPr>
              <a:xfrm>
                <a:off x="3483092" y="4091181"/>
                <a:ext cx="4947031" cy="611468"/>
              </a:xfrm>
              <a:prstGeom prst="rect">
                <a:avLst/>
              </a:prstGeom>
            </p:spPr>
            <p:txBody>
              <a:bodyPr vert="horz" wrap="square" lIns="0" tIns="89535" rIns="0" bIns="0" rtlCol="0">
                <a:spAutoFit/>
              </a:bodyPr>
              <a:lstStyle/>
              <a:p>
                <a:pPr marL="79056" marR="104297" indent="1429" algn="ctr">
                  <a:spcBef>
                    <a:spcPts val="630"/>
                  </a:spcBef>
                </a:pPr>
                <a:r>
                  <a:rPr sz="1400" b="1" spc="-19" dirty="0">
                    <a:latin typeface="Arial" panose="020B0604020202020204" pitchFamily="34" charset="0"/>
                    <a:cs typeface="Arial" panose="020B0604020202020204" pitchFamily="34" charset="0"/>
                  </a:rPr>
                  <a:t>JAVELIN</a:t>
                </a:r>
                <a:r>
                  <a:rPr sz="1400" b="1" spc="-4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b="1" spc="-4" dirty="0">
                    <a:latin typeface="Arial" panose="020B0604020202020204" pitchFamily="34" charset="0"/>
                    <a:cs typeface="Arial" panose="020B0604020202020204" pitchFamily="34" charset="0"/>
                  </a:rPr>
                  <a:t>FEILD</a:t>
                </a:r>
                <a:r>
                  <a:rPr sz="1400" b="1" spc="-19" dirty="0">
                    <a:latin typeface="Arial" panose="020B0604020202020204" pitchFamily="34" charset="0"/>
                    <a:cs typeface="Arial" panose="020B0604020202020204" pitchFamily="34" charset="0"/>
                  </a:rPr>
                  <a:t> TACTICAL</a:t>
                </a:r>
                <a:r>
                  <a:rPr sz="1400" b="1" spc="-4" dirty="0">
                    <a:latin typeface="Arial" panose="020B0604020202020204" pitchFamily="34" charset="0"/>
                    <a:cs typeface="Arial" panose="020B0604020202020204" pitchFamily="34" charset="0"/>
                  </a:rPr>
                  <a:t> TRAINER</a:t>
                </a:r>
                <a:r>
                  <a:rPr lang="en-US" sz="1400" b="1" spc="-4" dirty="0">
                    <a:latin typeface="Arial" panose="020B0604020202020204" pitchFamily="34" charset="0"/>
                    <a:cs typeface="Arial" panose="020B0604020202020204" pitchFamily="34" charset="0"/>
                  </a:rPr>
                  <a:t> (FTT)</a:t>
                </a:r>
                <a:r>
                  <a:rPr sz="1400" b="1" spc="-4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658A3A-D419-3950-1738-8D9A933A9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93416" y="5840757"/>
              <a:ext cx="3261184" cy="26435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86DEF3-9C6E-193C-1D1A-35A040308749}"/>
              </a:ext>
            </a:extLst>
          </p:cNvPr>
          <p:cNvGrpSpPr/>
          <p:nvPr/>
        </p:nvGrpSpPr>
        <p:grpSpPr>
          <a:xfrm>
            <a:off x="260218" y="3790361"/>
            <a:ext cx="2465772" cy="1832425"/>
            <a:chOff x="403386" y="2742066"/>
            <a:chExt cx="2040368" cy="166064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3386" y="2742066"/>
              <a:ext cx="1959101" cy="1131569"/>
            </a:xfrm>
            <a:prstGeom prst="rect">
              <a:avLst/>
            </a:prstGeom>
          </p:spPr>
        </p:pic>
        <p:sp>
          <p:nvSpPr>
            <p:cNvPr id="4" name="object 4"/>
            <p:cNvSpPr txBox="1"/>
            <p:nvPr/>
          </p:nvSpPr>
          <p:spPr>
            <a:xfrm>
              <a:off x="767024" y="4003503"/>
              <a:ext cx="1676730" cy="39921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RIFLE REST AND TARGET BOX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26031D-EFDB-D9AF-7BA2-1A9E527E91ED}"/>
              </a:ext>
            </a:extLst>
          </p:cNvPr>
          <p:cNvGrpSpPr/>
          <p:nvPr/>
        </p:nvGrpSpPr>
        <p:grpSpPr>
          <a:xfrm>
            <a:off x="4268341" y="3717341"/>
            <a:ext cx="2026318" cy="2064867"/>
            <a:chOff x="2506601" y="2941518"/>
            <a:chExt cx="1760220" cy="1908572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06601" y="2941518"/>
              <a:ext cx="1760220" cy="1355525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2567440" y="4409585"/>
              <a:ext cx="1575935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SIGHTING DEVICE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M16A2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42254" y="5892380"/>
            <a:ext cx="910480" cy="1834184"/>
            <a:chOff x="6136711" y="1159764"/>
            <a:chExt cx="1213973" cy="244558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4431" y="1159764"/>
              <a:ext cx="478535" cy="1427987"/>
            </a:xfrm>
            <a:prstGeom prst="rect">
              <a:avLst/>
            </a:prstGeom>
          </p:spPr>
        </p:pic>
        <p:sp>
          <p:nvSpPr>
            <p:cNvPr id="8" name="object 8"/>
            <p:cNvSpPr txBox="1"/>
            <p:nvPr/>
          </p:nvSpPr>
          <p:spPr>
            <a:xfrm>
              <a:off x="6136711" y="2730745"/>
              <a:ext cx="1213973" cy="87459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en-US"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TARGET BOX PADDLE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6AE88F5-DBD3-3664-A7F2-BB8CFFF01AEA}"/>
              </a:ext>
            </a:extLst>
          </p:cNvPr>
          <p:cNvGrpSpPr/>
          <p:nvPr/>
        </p:nvGrpSpPr>
        <p:grpSpPr>
          <a:xfrm>
            <a:off x="5305353" y="5539789"/>
            <a:ext cx="1361737" cy="1788743"/>
            <a:chOff x="411330" y="4495067"/>
            <a:chExt cx="1550767" cy="1340800"/>
          </a:xfrm>
        </p:grpSpPr>
        <p:pic>
          <p:nvPicPr>
            <p:cNvPr id="9" name="object 9"/>
            <p:cNvPicPr/>
            <p:nvPr/>
          </p:nvPicPr>
          <p:blipFill rotWithShape="1">
            <a:blip r:embed="rId5" cstate="print"/>
            <a:srcRect l="33324" t="35947" r="22609" b="-4519"/>
            <a:stretch/>
          </p:blipFill>
          <p:spPr>
            <a:xfrm>
              <a:off x="411330" y="4495067"/>
              <a:ext cx="1550767" cy="713117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849646" y="5179918"/>
              <a:ext cx="1073468" cy="65594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RIDLE SIGHTING DEVICE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91777" y="7528678"/>
            <a:ext cx="1178891" cy="1273547"/>
            <a:chOff x="6764505" y="3391470"/>
            <a:chExt cx="1571854" cy="169806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64505" y="3391470"/>
              <a:ext cx="1198394" cy="564571"/>
            </a:xfrm>
            <a:prstGeom prst="rect">
              <a:avLst/>
            </a:prstGeom>
          </p:spPr>
        </p:pic>
        <p:sp>
          <p:nvSpPr>
            <p:cNvPr id="14" name="object 14"/>
            <p:cNvSpPr txBox="1"/>
            <p:nvPr/>
          </p:nvSpPr>
          <p:spPr>
            <a:xfrm>
              <a:off x="6970474" y="4214933"/>
              <a:ext cx="1365885" cy="87459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RANGE SAFTEY PADDLE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7944B1-FE9A-490D-423D-2634C9454071}"/>
              </a:ext>
            </a:extLst>
          </p:cNvPr>
          <p:cNvGrpSpPr/>
          <p:nvPr/>
        </p:nvGrpSpPr>
        <p:grpSpPr>
          <a:xfrm>
            <a:off x="769876" y="6026427"/>
            <a:ext cx="1331119" cy="1657921"/>
            <a:chOff x="2806738" y="5372858"/>
            <a:chExt cx="1331119" cy="1657921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9877" y="5372858"/>
              <a:ext cx="870708" cy="951360"/>
            </a:xfrm>
            <a:prstGeom prst="rect">
              <a:avLst/>
            </a:prstGeom>
          </p:spPr>
        </p:pic>
        <p:sp>
          <p:nvSpPr>
            <p:cNvPr id="18" name="object 18"/>
            <p:cNvSpPr txBox="1"/>
            <p:nvPr/>
          </p:nvSpPr>
          <p:spPr>
            <a:xfrm>
              <a:off x="2806738" y="6374830"/>
              <a:ext cx="1331119" cy="65594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REAR SIGHT MOCK UP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M16A2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58469F1-E296-4131-129A-A21A8627785C}"/>
              </a:ext>
            </a:extLst>
          </p:cNvPr>
          <p:cNvGrpSpPr/>
          <p:nvPr/>
        </p:nvGrpSpPr>
        <p:grpSpPr>
          <a:xfrm>
            <a:off x="2245436" y="6168358"/>
            <a:ext cx="1367790" cy="1527726"/>
            <a:chOff x="4849076" y="5500761"/>
            <a:chExt cx="1367790" cy="1527726"/>
          </a:xfrm>
        </p:grpSpPr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16068" y="5500761"/>
              <a:ext cx="898796" cy="745612"/>
            </a:xfrm>
            <a:prstGeom prst="rect">
              <a:avLst/>
            </a:prstGeom>
          </p:spPr>
        </p:pic>
        <p:sp>
          <p:nvSpPr>
            <p:cNvPr id="20" name="object 20"/>
            <p:cNvSpPr txBox="1"/>
            <p:nvPr/>
          </p:nvSpPr>
          <p:spPr>
            <a:xfrm>
              <a:off x="4849076" y="6372538"/>
              <a:ext cx="1367790" cy="65594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FRONT SIGHT MOCK UP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M16A2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itle 15">
            <a:extLst>
              <a:ext uri="{FF2B5EF4-FFF2-40B4-BE49-F238E27FC236}">
                <a16:creationId xmlns:a16="http://schemas.microsoft.com/office/drawing/2014/main" id="{D5B5793F-7D77-DF64-AFD4-B35711A9E7AF}"/>
              </a:ext>
            </a:extLst>
          </p:cNvPr>
          <p:cNvSpPr txBox="1">
            <a:spLocks/>
          </p:cNvSpPr>
          <p:nvPr/>
        </p:nvSpPr>
        <p:spPr>
          <a:xfrm>
            <a:off x="1287304" y="201710"/>
            <a:ext cx="44276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B10B87-C078-CB76-8362-AC0B09B79B11}"/>
              </a:ext>
            </a:extLst>
          </p:cNvPr>
          <p:cNvSpPr txBox="1"/>
          <p:nvPr/>
        </p:nvSpPr>
        <p:spPr>
          <a:xfrm>
            <a:off x="1746627" y="932660"/>
            <a:ext cx="346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MARKSMANSHIP/QUALIFICATION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LAND NAVIGATION TRAINING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C0E7D6F-4723-4C26-9A77-3CC2C5722445}"/>
              </a:ext>
            </a:extLst>
          </p:cNvPr>
          <p:cNvGrpSpPr/>
          <p:nvPr/>
        </p:nvGrpSpPr>
        <p:grpSpPr>
          <a:xfrm>
            <a:off x="321841" y="1615322"/>
            <a:ext cx="2906064" cy="1673717"/>
            <a:chOff x="390800" y="2640928"/>
            <a:chExt cx="2906064" cy="1673717"/>
          </a:xfrm>
        </p:grpSpPr>
        <p:pic>
          <p:nvPicPr>
            <p:cNvPr id="35" name="object 3">
              <a:extLst>
                <a:ext uri="{FF2B5EF4-FFF2-40B4-BE49-F238E27FC236}">
                  <a16:creationId xmlns:a16="http://schemas.microsoft.com/office/drawing/2014/main" id="{986C8BF1-B263-B74B-6142-7FE690B51C4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0800" y="2640928"/>
              <a:ext cx="2329417" cy="1253870"/>
            </a:xfrm>
            <a:prstGeom prst="rect">
              <a:avLst/>
            </a:prstGeom>
          </p:spPr>
        </p:pic>
        <p:sp>
          <p:nvSpPr>
            <p:cNvPr id="36" name="object 5">
              <a:extLst>
                <a:ext uri="{FF2B5EF4-FFF2-40B4-BE49-F238E27FC236}">
                  <a16:creationId xmlns:a16="http://schemas.microsoft.com/office/drawing/2014/main" id="{432D7E1D-245D-588A-4362-CA293118F599}"/>
                </a:ext>
              </a:extLst>
            </p:cNvPr>
            <p:cNvSpPr txBox="1"/>
            <p:nvPr/>
          </p:nvSpPr>
          <p:spPr>
            <a:xfrm>
              <a:off x="876100" y="4089583"/>
              <a:ext cx="2420764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TIMING</a:t>
              </a:r>
              <a:r>
                <a:rPr sz="1400" b="1" spc="-3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BOARD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5F783C-7D7A-59DB-12EF-8BE5C26491B3}"/>
              </a:ext>
            </a:extLst>
          </p:cNvPr>
          <p:cNvGrpSpPr/>
          <p:nvPr/>
        </p:nvGrpSpPr>
        <p:grpSpPr>
          <a:xfrm>
            <a:off x="4165783" y="1615322"/>
            <a:ext cx="2279141" cy="1770054"/>
            <a:chOff x="3886200" y="2703400"/>
            <a:chExt cx="2279141" cy="1770054"/>
          </a:xfrm>
        </p:grpSpPr>
        <p:pic>
          <p:nvPicPr>
            <p:cNvPr id="38" name="object 4">
              <a:extLst>
                <a:ext uri="{FF2B5EF4-FFF2-40B4-BE49-F238E27FC236}">
                  <a16:creationId xmlns:a16="http://schemas.microsoft.com/office/drawing/2014/main" id="{1C09C272-20EF-543A-BC5F-125448512F9F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86200" y="2703400"/>
              <a:ext cx="2279141" cy="1253870"/>
            </a:xfrm>
            <a:prstGeom prst="rect">
              <a:avLst/>
            </a:prstGeom>
          </p:spPr>
        </p:pic>
        <p:sp>
          <p:nvSpPr>
            <p:cNvPr id="39" name="object 6">
              <a:extLst>
                <a:ext uri="{FF2B5EF4-FFF2-40B4-BE49-F238E27FC236}">
                  <a16:creationId xmlns:a16="http://schemas.microsoft.com/office/drawing/2014/main" id="{25911FD3-0E02-4937-87C9-9104586766D1}"/>
                </a:ext>
              </a:extLst>
            </p:cNvPr>
            <p:cNvSpPr txBox="1"/>
            <p:nvPr/>
          </p:nvSpPr>
          <p:spPr>
            <a:xfrm>
              <a:off x="4273834" y="4032949"/>
              <a:ext cx="1573214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SPOTTING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SCOPE 6-100X100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5">
            <a:extLst>
              <a:ext uri="{FF2B5EF4-FFF2-40B4-BE49-F238E27FC236}">
                <a16:creationId xmlns:a16="http://schemas.microsoft.com/office/drawing/2014/main" id="{D5B5793F-7D77-DF64-AFD4-B35711A9E7AF}"/>
              </a:ext>
            </a:extLst>
          </p:cNvPr>
          <p:cNvSpPr txBox="1">
            <a:spLocks/>
          </p:cNvSpPr>
          <p:nvPr/>
        </p:nvSpPr>
        <p:spPr>
          <a:xfrm>
            <a:off x="1287304" y="201710"/>
            <a:ext cx="44276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B10B87-C078-CB76-8362-AC0B09B79B11}"/>
              </a:ext>
            </a:extLst>
          </p:cNvPr>
          <p:cNvSpPr txBox="1"/>
          <p:nvPr/>
        </p:nvSpPr>
        <p:spPr>
          <a:xfrm>
            <a:off x="1647112" y="887470"/>
            <a:ext cx="346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MARKSMANSHIP/QUALIFICATION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LAND NAVIGATION TRAINING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20BDB-0EEC-5458-CE77-949168231ABE}"/>
              </a:ext>
            </a:extLst>
          </p:cNvPr>
          <p:cNvGrpSpPr/>
          <p:nvPr/>
        </p:nvGrpSpPr>
        <p:grpSpPr>
          <a:xfrm>
            <a:off x="3297023" y="6120139"/>
            <a:ext cx="3496689" cy="2608128"/>
            <a:chOff x="4744595" y="4572000"/>
            <a:chExt cx="1713356" cy="1139252"/>
          </a:xfrm>
        </p:grpSpPr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C4C710B9-A14D-D270-700F-3FA6D10D9D8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44595" y="4572000"/>
              <a:ext cx="1713356" cy="963548"/>
            </a:xfrm>
            <a:prstGeom prst="rect">
              <a:avLst/>
            </a:prstGeom>
          </p:spPr>
        </p:pic>
        <p:sp>
          <p:nvSpPr>
            <p:cNvPr id="15" name="object 14">
              <a:extLst>
                <a:ext uri="{FF2B5EF4-FFF2-40B4-BE49-F238E27FC236}">
                  <a16:creationId xmlns:a16="http://schemas.microsoft.com/office/drawing/2014/main" id="{62E01B56-A16A-8FD1-8266-9C008FC46CA4}"/>
                </a:ext>
              </a:extLst>
            </p:cNvPr>
            <p:cNvSpPr txBox="1"/>
            <p:nvPr/>
          </p:nvSpPr>
          <p:spPr>
            <a:xfrm>
              <a:off x="5337825" y="5612943"/>
              <a:ext cx="837930" cy="9830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SMALL ARMS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sz="1400" b="1" spc="-56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978527-3D9A-3B2A-2090-C39EA6E8C805}"/>
              </a:ext>
            </a:extLst>
          </p:cNvPr>
          <p:cNvGrpSpPr/>
          <p:nvPr/>
        </p:nvGrpSpPr>
        <p:grpSpPr>
          <a:xfrm>
            <a:off x="64288" y="6140192"/>
            <a:ext cx="3188368" cy="2787705"/>
            <a:chOff x="4711448" y="5771008"/>
            <a:chExt cx="1771649" cy="1303703"/>
          </a:xfrm>
        </p:grpSpPr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7A98F9D2-4EA6-7A09-E48E-E57D951AE32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11448" y="5771008"/>
              <a:ext cx="1771649" cy="1022229"/>
            </a:xfrm>
            <a:prstGeom prst="rect">
              <a:avLst/>
            </a:prstGeom>
          </p:spPr>
        </p:pic>
        <p:sp>
          <p:nvSpPr>
            <p:cNvPr id="24" name="object 18">
              <a:extLst>
                <a:ext uri="{FF2B5EF4-FFF2-40B4-BE49-F238E27FC236}">
                  <a16:creationId xmlns:a16="http://schemas.microsoft.com/office/drawing/2014/main" id="{DCD0CC72-C4A1-4B51-5F1A-FBB6B68397CA}"/>
                </a:ext>
              </a:extLst>
            </p:cNvPr>
            <p:cNvSpPr txBox="1"/>
            <p:nvPr/>
          </p:nvSpPr>
          <p:spPr>
            <a:xfrm>
              <a:off x="5334593" y="6868704"/>
              <a:ext cx="696054" cy="20600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DVC # 07-59 .50 CAL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sz="1400" b="1" spc="-56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11B6897-90BF-D7F4-6FB8-63E1B79DC14E}"/>
              </a:ext>
            </a:extLst>
          </p:cNvPr>
          <p:cNvGrpSpPr/>
          <p:nvPr/>
        </p:nvGrpSpPr>
        <p:grpSpPr>
          <a:xfrm>
            <a:off x="1647111" y="1719379"/>
            <a:ext cx="4482358" cy="3579644"/>
            <a:chOff x="960357" y="5531050"/>
            <a:chExt cx="1168830" cy="1202206"/>
          </a:xfrm>
        </p:grpSpPr>
        <p:pic>
          <p:nvPicPr>
            <p:cNvPr id="47" name="object 15">
              <a:extLst>
                <a:ext uri="{FF2B5EF4-FFF2-40B4-BE49-F238E27FC236}">
                  <a16:creationId xmlns:a16="http://schemas.microsoft.com/office/drawing/2014/main" id="{0EEA36FB-12F9-9E98-69C4-A357EBBBBF5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0357" y="5531050"/>
              <a:ext cx="902881" cy="987142"/>
            </a:xfrm>
            <a:prstGeom prst="rect">
              <a:avLst/>
            </a:prstGeom>
          </p:spPr>
        </p:pic>
        <p:sp>
          <p:nvSpPr>
            <p:cNvPr id="48" name="object 16">
              <a:extLst>
                <a:ext uri="{FF2B5EF4-FFF2-40B4-BE49-F238E27FC236}">
                  <a16:creationId xmlns:a16="http://schemas.microsoft.com/office/drawing/2014/main" id="{C0BBAC45-604C-BCC0-D974-BF3B9966B29F}"/>
                </a:ext>
              </a:extLst>
            </p:cNvPr>
            <p:cNvSpPr txBox="1"/>
            <p:nvPr/>
          </p:nvSpPr>
          <p:spPr>
            <a:xfrm>
              <a:off x="1226306" y="6604012"/>
              <a:ext cx="902881" cy="129244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LENSATIC COMPASS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0086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5">
            <a:extLst>
              <a:ext uri="{FF2B5EF4-FFF2-40B4-BE49-F238E27FC236}">
                <a16:creationId xmlns:a16="http://schemas.microsoft.com/office/drawing/2014/main" id="{D5B5793F-7D77-DF64-AFD4-B35711A9E7AF}"/>
              </a:ext>
            </a:extLst>
          </p:cNvPr>
          <p:cNvSpPr txBox="1">
            <a:spLocks/>
          </p:cNvSpPr>
          <p:nvPr/>
        </p:nvSpPr>
        <p:spPr>
          <a:xfrm>
            <a:off x="1186830" y="219168"/>
            <a:ext cx="44276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DA2931-80E2-D9C0-74CB-C698DEA4BA78}"/>
              </a:ext>
            </a:extLst>
          </p:cNvPr>
          <p:cNvGrpSpPr/>
          <p:nvPr/>
        </p:nvGrpSpPr>
        <p:grpSpPr>
          <a:xfrm>
            <a:off x="1038479" y="1727459"/>
            <a:ext cx="4724399" cy="2869862"/>
            <a:chOff x="3196500" y="3264587"/>
            <a:chExt cx="2855067" cy="1564855"/>
          </a:xfrm>
        </p:grpSpPr>
        <p:pic>
          <p:nvPicPr>
            <p:cNvPr id="3" name="object 11">
              <a:extLst>
                <a:ext uri="{FF2B5EF4-FFF2-40B4-BE49-F238E27FC236}">
                  <a16:creationId xmlns:a16="http://schemas.microsoft.com/office/drawing/2014/main" id="{91B0683F-000E-FB72-BF72-0A0B61C6316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2327" y="3264587"/>
              <a:ext cx="2209799" cy="691895"/>
            </a:xfrm>
            <a:prstGeom prst="rect">
              <a:avLst/>
            </a:prstGeom>
          </p:spPr>
        </p:pic>
        <p:sp>
          <p:nvSpPr>
            <p:cNvPr id="4" name="object 12">
              <a:extLst>
                <a:ext uri="{FF2B5EF4-FFF2-40B4-BE49-F238E27FC236}">
                  <a16:creationId xmlns:a16="http://schemas.microsoft.com/office/drawing/2014/main" id="{69FFA527-A377-47F5-0D78-820AFB420822}"/>
                </a:ext>
              </a:extLst>
            </p:cNvPr>
            <p:cNvSpPr txBox="1"/>
            <p:nvPr/>
          </p:nvSpPr>
          <p:spPr>
            <a:xfrm>
              <a:off x="3196500" y="4078067"/>
              <a:ext cx="2855067" cy="75137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CASKET</a:t>
              </a:r>
            </a:p>
            <a:p>
              <a:pPr marL="9525" algn="ctr">
                <a:spcBef>
                  <a:spcPts val="75"/>
                </a:spcBef>
              </a:pP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Full sized casket for training funeral detail</a:t>
              </a:r>
              <a:endParaRPr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EB527A7-4AA4-CBA7-65B5-23AB6EEEF2A0}"/>
              </a:ext>
            </a:extLst>
          </p:cNvPr>
          <p:cNvGrpSpPr/>
          <p:nvPr/>
        </p:nvGrpSpPr>
        <p:grpSpPr>
          <a:xfrm>
            <a:off x="1801945" y="4265374"/>
            <a:ext cx="3197469" cy="4659457"/>
            <a:chOff x="5021577" y="2196675"/>
            <a:chExt cx="1598282" cy="27694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169294B-314C-7B54-0D90-4C000995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1577" y="2196675"/>
              <a:ext cx="1598282" cy="213631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F2589C-5A09-F52B-4E5B-166EF67B1ADA}"/>
                </a:ext>
              </a:extLst>
            </p:cNvPr>
            <p:cNvSpPr txBox="1"/>
            <p:nvPr/>
          </p:nvSpPr>
          <p:spPr>
            <a:xfrm>
              <a:off x="5453982" y="4399032"/>
              <a:ext cx="903749" cy="56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SABERS Award/Change of Command Ceremonies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A11D27B-3D88-6500-3287-1B6AE072EBF9}"/>
              </a:ext>
            </a:extLst>
          </p:cNvPr>
          <p:cNvSpPr txBox="1"/>
          <p:nvPr/>
        </p:nvSpPr>
        <p:spPr>
          <a:xfrm>
            <a:off x="1905193" y="1130498"/>
            <a:ext cx="2780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DETAIL/TASKING EQUIPMENT</a:t>
            </a:r>
          </a:p>
        </p:txBody>
      </p:sp>
    </p:spTree>
    <p:extLst>
      <p:ext uri="{BB962C8B-B14F-4D97-AF65-F5344CB8AC3E}">
        <p14:creationId xmlns:p14="http://schemas.microsoft.com/office/powerpoint/2010/main" val="4043580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5">
            <a:extLst>
              <a:ext uri="{FF2B5EF4-FFF2-40B4-BE49-F238E27FC236}">
                <a16:creationId xmlns:a16="http://schemas.microsoft.com/office/drawing/2014/main" id="{D5B5793F-7D77-DF64-AFD4-B35711A9E7AF}"/>
              </a:ext>
            </a:extLst>
          </p:cNvPr>
          <p:cNvSpPr txBox="1">
            <a:spLocks/>
          </p:cNvSpPr>
          <p:nvPr/>
        </p:nvSpPr>
        <p:spPr>
          <a:xfrm>
            <a:off x="1213380" y="192691"/>
            <a:ext cx="44276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B10B87-C078-CB76-8362-AC0B09B79B11}"/>
              </a:ext>
            </a:extLst>
          </p:cNvPr>
          <p:cNvSpPr txBox="1"/>
          <p:nvPr/>
        </p:nvSpPr>
        <p:spPr>
          <a:xfrm>
            <a:off x="2516562" y="928911"/>
            <a:ext cx="18213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CBRN EQUIPMENT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4B8845-5957-75F0-84CC-38AB990EC087}"/>
              </a:ext>
            </a:extLst>
          </p:cNvPr>
          <p:cNvGrpSpPr/>
          <p:nvPr/>
        </p:nvGrpSpPr>
        <p:grpSpPr>
          <a:xfrm>
            <a:off x="773931" y="1348270"/>
            <a:ext cx="5310138" cy="3777261"/>
            <a:chOff x="1347837" y="1999391"/>
            <a:chExt cx="5310138" cy="3777261"/>
          </a:xfrm>
        </p:grpSpPr>
        <p:pic>
          <p:nvPicPr>
            <p:cNvPr id="12" name="object 6">
              <a:extLst>
                <a:ext uri="{FF2B5EF4-FFF2-40B4-BE49-F238E27FC236}">
                  <a16:creationId xmlns:a16="http://schemas.microsoft.com/office/drawing/2014/main" id="{A9D0FE9A-1836-2524-42E3-6A2A7BB27FF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7837" y="1999391"/>
              <a:ext cx="5310138" cy="3422253"/>
            </a:xfrm>
            <a:prstGeom prst="rect">
              <a:avLst/>
            </a:prstGeom>
          </p:spPr>
        </p:pic>
        <p:sp>
          <p:nvSpPr>
            <p:cNvPr id="15" name="object 10">
              <a:extLst>
                <a:ext uri="{FF2B5EF4-FFF2-40B4-BE49-F238E27FC236}">
                  <a16:creationId xmlns:a16="http://schemas.microsoft.com/office/drawing/2014/main" id="{5C6246A9-B885-DE5A-71DB-9044161543DF}"/>
                </a:ext>
              </a:extLst>
            </p:cNvPr>
            <p:cNvSpPr txBox="1"/>
            <p:nvPr/>
          </p:nvSpPr>
          <p:spPr>
            <a:xfrm>
              <a:off x="2250306" y="5551590"/>
              <a:ext cx="3711530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CHEMICAL</a:t>
              </a:r>
              <a:r>
                <a:rPr sz="1400" b="1" spc="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MONITOR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SIMULATOR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AFB583-A1E2-AD11-023E-2B8A5CCF3BD9}"/>
              </a:ext>
            </a:extLst>
          </p:cNvPr>
          <p:cNvGrpSpPr/>
          <p:nvPr/>
        </p:nvGrpSpPr>
        <p:grpSpPr>
          <a:xfrm>
            <a:off x="772159" y="5237669"/>
            <a:ext cx="5310138" cy="3713640"/>
            <a:chOff x="1220697" y="4879393"/>
            <a:chExt cx="5310138" cy="3713640"/>
          </a:xfrm>
        </p:grpSpPr>
        <p:pic>
          <p:nvPicPr>
            <p:cNvPr id="22" name="object 7">
              <a:extLst>
                <a:ext uri="{FF2B5EF4-FFF2-40B4-BE49-F238E27FC236}">
                  <a16:creationId xmlns:a16="http://schemas.microsoft.com/office/drawing/2014/main" id="{2746C3DB-06D2-3F53-8E72-6DE52788847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20697" y="4879393"/>
              <a:ext cx="5310138" cy="3358632"/>
            </a:xfrm>
            <a:prstGeom prst="rect">
              <a:avLst/>
            </a:prstGeom>
          </p:spPr>
        </p:pic>
        <p:sp>
          <p:nvSpPr>
            <p:cNvPr id="24" name="object 12">
              <a:extLst>
                <a:ext uri="{FF2B5EF4-FFF2-40B4-BE49-F238E27FC236}">
                  <a16:creationId xmlns:a16="http://schemas.microsoft.com/office/drawing/2014/main" id="{B5434FC3-5933-810C-216A-EB1AC768EB4B}"/>
                </a:ext>
              </a:extLst>
            </p:cNvPr>
            <p:cNvSpPr txBox="1"/>
            <p:nvPr/>
          </p:nvSpPr>
          <p:spPr>
            <a:xfrm>
              <a:off x="3039338" y="8367971"/>
              <a:ext cx="2623340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RADIAC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TRAINING</a:t>
              </a:r>
              <a:r>
                <a:rPr sz="1400" b="1" spc="-3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7709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00" y="1296724"/>
            <a:ext cx="6781800" cy="431897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663877" algn="ctr">
              <a:spcBef>
                <a:spcPts val="79"/>
              </a:spcBef>
            </a:pP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The Training Support Center Warehouse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can provide training to your personnel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on all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simulators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in this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catalog. </a:t>
            </a:r>
            <a:r>
              <a:rPr sz="1400" b="1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Maximum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trained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simulators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eight (8).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23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algn="ctr"/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  <a:r>
              <a:rPr sz="1400" b="1" spc="-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9" dirty="0">
                <a:latin typeface="Arial" panose="020B0604020202020204" pitchFamily="34" charset="0"/>
                <a:cs typeface="Arial" panose="020B0604020202020204" pitchFamily="34" charset="0"/>
              </a:rPr>
              <a:t>for classes are: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0800-1130 Training/Issue</a:t>
            </a:r>
          </a:p>
          <a:p>
            <a:pPr marL="9525"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1130-1230  Lunch</a:t>
            </a:r>
          </a:p>
          <a:p>
            <a:pPr marL="9525"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1230-1600  Training/Issue</a:t>
            </a:r>
          </a:p>
          <a:p>
            <a:pPr marL="9525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7623" algn="ctr">
              <a:spcBef>
                <a:spcPts val="4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Appointed U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nit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Representative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sign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simulators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and must be on a valid DA 1687 Signature Card</a:t>
            </a:r>
          </a:p>
          <a:p>
            <a:pPr marL="9525" marR="37623">
              <a:spcBef>
                <a:spcPts val="4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10" algn="ctr"/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trained/certified personnel can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operate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simulators, they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assume all responsibility </a:t>
            </a:r>
            <a:r>
              <a:rPr sz="1400" b="1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safe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simulators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possession.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algn="ctr"/>
            <a:endParaRPr lang="en-US" sz="1400" b="1" spc="-4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algn="ctr"/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Soldiers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bring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gloves,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eye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hearing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protection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. Some PPE available at the Warehouse if necessary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9525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	</a:t>
            </a:r>
            <a:endParaRPr lang="en-US" sz="1400" b="1" spc="-4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algn="ctr"/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good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months.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Recertification does not require full classroom instruction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5">
            <a:extLst>
              <a:ext uri="{FF2B5EF4-FFF2-40B4-BE49-F238E27FC236}">
                <a16:creationId xmlns:a16="http://schemas.microsoft.com/office/drawing/2014/main" id="{B19C84BD-33E9-1F95-5DED-C54FE7A37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253219"/>
            <a:ext cx="4267200" cy="492443"/>
          </a:xfrm>
        </p:spPr>
        <p:txBody>
          <a:bodyPr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D22E50-30B6-47EF-15E5-C828F5188719}"/>
              </a:ext>
            </a:extLst>
          </p:cNvPr>
          <p:cNvSpPr txBox="1"/>
          <p:nvPr/>
        </p:nvSpPr>
        <p:spPr>
          <a:xfrm>
            <a:off x="1767340" y="825914"/>
            <a:ext cx="3018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Simulator Training and Operation</a:t>
            </a:r>
          </a:p>
        </p:txBody>
      </p:sp>
      <p:pic>
        <p:nvPicPr>
          <p:cNvPr id="4" name="Picture 3" descr="A picture containing grass, person, outdoor&#10;&#10;Description automatically generated">
            <a:extLst>
              <a:ext uri="{FF2B5EF4-FFF2-40B4-BE49-F238E27FC236}">
                <a16:creationId xmlns:a16="http://schemas.microsoft.com/office/drawing/2014/main" id="{23AF2563-D784-9A76-66ED-9B4043D70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6019800"/>
            <a:ext cx="2146301" cy="3124200"/>
          </a:xfrm>
          <a:prstGeom prst="rect">
            <a:avLst/>
          </a:prstGeom>
        </p:spPr>
      </p:pic>
      <p:pic>
        <p:nvPicPr>
          <p:cNvPr id="8" name="Picture 7" descr="A picture containing grass, outdoor, building&#10;&#10;Description automatically generated">
            <a:extLst>
              <a:ext uri="{FF2B5EF4-FFF2-40B4-BE49-F238E27FC236}">
                <a16:creationId xmlns:a16="http://schemas.microsoft.com/office/drawing/2014/main" id="{6EDE81AC-F071-917F-AB57-A5879A721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019800"/>
            <a:ext cx="2286000" cy="3105912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DDB83A91-962A-5AF3-142F-650B96C2CE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05" y="6038090"/>
            <a:ext cx="2444496" cy="310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754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92B55FF-2335-A185-C6BF-C51C2D11FE22}"/>
              </a:ext>
            </a:extLst>
          </p:cNvPr>
          <p:cNvGrpSpPr/>
          <p:nvPr/>
        </p:nvGrpSpPr>
        <p:grpSpPr>
          <a:xfrm>
            <a:off x="2380510" y="952715"/>
            <a:ext cx="2050256" cy="1816008"/>
            <a:chOff x="2414771" y="2840357"/>
            <a:chExt cx="1815083" cy="181600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14771" y="2840357"/>
              <a:ext cx="1815083" cy="1428749"/>
            </a:xfrm>
            <a:prstGeom prst="rect">
              <a:avLst/>
            </a:prstGeom>
          </p:spPr>
        </p:pic>
        <p:sp>
          <p:nvSpPr>
            <p:cNvPr id="6" name="object 6"/>
            <p:cNvSpPr txBox="1"/>
            <p:nvPr/>
          </p:nvSpPr>
          <p:spPr>
            <a:xfrm>
              <a:off x="3125152" y="4431303"/>
              <a:ext cx="572784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AK-47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8855FD-4C5C-7A8F-2BA9-229390AF732A}"/>
              </a:ext>
            </a:extLst>
          </p:cNvPr>
          <p:cNvGrpSpPr/>
          <p:nvPr/>
        </p:nvGrpSpPr>
        <p:grpSpPr>
          <a:xfrm>
            <a:off x="4575002" y="975872"/>
            <a:ext cx="2133638" cy="1793698"/>
            <a:chOff x="4609093" y="2878488"/>
            <a:chExt cx="2133638" cy="1793698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9093" y="2878488"/>
              <a:ext cx="1943099" cy="1426463"/>
            </a:xfrm>
            <a:prstGeom prst="rect">
              <a:avLst/>
            </a:prstGeom>
          </p:spPr>
        </p:pic>
        <p:sp>
          <p:nvSpPr>
            <p:cNvPr id="7" name="object 7"/>
            <p:cNvSpPr txBox="1"/>
            <p:nvPr/>
          </p:nvSpPr>
          <p:spPr>
            <a:xfrm>
              <a:off x="4620346" y="4447124"/>
              <a:ext cx="2122385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XM-10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ARTY/IED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BLAST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43926" y="8833606"/>
            <a:ext cx="42624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PERSONNEL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MUST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BE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TRAINED </a:t>
            </a:r>
            <a:r>
              <a:rPr sz="135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AND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CERTIFIED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2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TO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1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OPERATE</a:t>
            </a:r>
            <a:endParaRPr sz="1350" dirty="0">
              <a:latin typeface="Calibri"/>
              <a:cs typeface="Calibri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4523C30-8730-C415-C533-23F7A60DF874}"/>
              </a:ext>
            </a:extLst>
          </p:cNvPr>
          <p:cNvGrpSpPr/>
          <p:nvPr/>
        </p:nvGrpSpPr>
        <p:grpSpPr>
          <a:xfrm>
            <a:off x="376990" y="937967"/>
            <a:ext cx="2128128" cy="1850635"/>
            <a:chOff x="268946" y="2842643"/>
            <a:chExt cx="2128128" cy="1850635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8946" y="2842643"/>
              <a:ext cx="1771649" cy="1426463"/>
            </a:xfrm>
            <a:prstGeom prst="rect">
              <a:avLst/>
            </a:prstGeom>
          </p:spPr>
        </p:pic>
        <p:sp>
          <p:nvSpPr>
            <p:cNvPr id="9" name="object 9"/>
            <p:cNvSpPr txBox="1"/>
            <p:nvPr/>
          </p:nvSpPr>
          <p:spPr>
            <a:xfrm>
              <a:off x="274689" y="4468216"/>
              <a:ext cx="2122385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XM-2A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SMALL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ARMS</a:t>
              </a:r>
              <a:endParaRPr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A6A7F2-4C46-4126-2579-44E522BDDA4A}"/>
              </a:ext>
            </a:extLst>
          </p:cNvPr>
          <p:cNvGrpSpPr/>
          <p:nvPr/>
        </p:nvGrpSpPr>
        <p:grpSpPr>
          <a:xfrm>
            <a:off x="317501" y="2951663"/>
            <a:ext cx="3111499" cy="1732278"/>
            <a:chOff x="210814" y="4603569"/>
            <a:chExt cx="3111499" cy="1732278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417" y="4603569"/>
              <a:ext cx="2591977" cy="1357883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210814" y="6110785"/>
              <a:ext cx="3111499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X-CAL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MACHINEGUN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SIMULATOR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014889-7F8C-6850-78D2-AC51871DA013}"/>
              </a:ext>
            </a:extLst>
          </p:cNvPr>
          <p:cNvGrpSpPr/>
          <p:nvPr/>
        </p:nvGrpSpPr>
        <p:grpSpPr>
          <a:xfrm>
            <a:off x="3575145" y="2952794"/>
            <a:ext cx="3097400" cy="1731147"/>
            <a:chOff x="3487298" y="4587708"/>
            <a:chExt cx="3097400" cy="1731147"/>
          </a:xfrm>
        </p:grpSpPr>
        <p:sp>
          <p:nvSpPr>
            <p:cNvPr id="12" name="object 12"/>
            <p:cNvSpPr txBox="1"/>
            <p:nvPr/>
          </p:nvSpPr>
          <p:spPr>
            <a:xfrm>
              <a:off x="3487298" y="6093793"/>
              <a:ext cx="3097400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KPV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14.5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EAVY MACHINE GUN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2" y="4587708"/>
              <a:ext cx="2671337" cy="1389607"/>
            </a:xfrm>
            <a:prstGeom prst="rect">
              <a:avLst/>
            </a:prstGeom>
          </p:spPr>
        </p:pic>
      </p:grpSp>
      <p:sp>
        <p:nvSpPr>
          <p:cNvPr id="13" name="Title 15">
            <a:extLst>
              <a:ext uri="{FF2B5EF4-FFF2-40B4-BE49-F238E27FC236}">
                <a16:creationId xmlns:a16="http://schemas.microsoft.com/office/drawing/2014/main" id="{4D327426-0292-2EDC-365B-B95AE4CA4D74}"/>
              </a:ext>
            </a:extLst>
          </p:cNvPr>
          <p:cNvSpPr txBox="1">
            <a:spLocks/>
          </p:cNvSpPr>
          <p:nvPr/>
        </p:nvSpPr>
        <p:spPr>
          <a:xfrm>
            <a:off x="1371599" y="201710"/>
            <a:ext cx="4407093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7D05E84-DB71-659F-5CBF-8E3B582E8255}"/>
              </a:ext>
            </a:extLst>
          </p:cNvPr>
          <p:cNvGrpSpPr/>
          <p:nvPr/>
        </p:nvGrpSpPr>
        <p:grpSpPr>
          <a:xfrm>
            <a:off x="558008" y="4815178"/>
            <a:ext cx="2594030" cy="1787028"/>
            <a:chOff x="485776" y="2947848"/>
            <a:chExt cx="2390012" cy="1635684"/>
          </a:xfrm>
        </p:grpSpPr>
        <p:pic>
          <p:nvPicPr>
            <p:cNvPr id="23" name="object 3">
              <a:extLst>
                <a:ext uri="{FF2B5EF4-FFF2-40B4-BE49-F238E27FC236}">
                  <a16:creationId xmlns:a16="http://schemas.microsoft.com/office/drawing/2014/main" id="{9FE53FC5-9C3F-622A-4394-ED5C151F337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5776" y="2947848"/>
              <a:ext cx="2390012" cy="1344167"/>
            </a:xfrm>
            <a:prstGeom prst="rect">
              <a:avLst/>
            </a:prstGeom>
          </p:spPr>
        </p:pic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3248CB05-4FF3-FA6A-0919-4997B0BE647A}"/>
                </a:ext>
              </a:extLst>
            </p:cNvPr>
            <p:cNvSpPr txBox="1"/>
            <p:nvPr/>
          </p:nvSpPr>
          <p:spPr>
            <a:xfrm>
              <a:off x="1649404" y="4377531"/>
              <a:ext cx="381663" cy="20600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PKM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C7E40D-36BC-13A7-4EF4-843FABAA6A90}"/>
              </a:ext>
            </a:extLst>
          </p:cNvPr>
          <p:cNvGrpSpPr/>
          <p:nvPr/>
        </p:nvGrpSpPr>
        <p:grpSpPr>
          <a:xfrm>
            <a:off x="180473" y="6828665"/>
            <a:ext cx="2000250" cy="1903953"/>
            <a:chOff x="310588" y="4657416"/>
            <a:chExt cx="2000250" cy="1903953"/>
          </a:xfrm>
        </p:grpSpPr>
        <p:pic>
          <p:nvPicPr>
            <p:cNvPr id="27" name="object 8">
              <a:extLst>
                <a:ext uri="{FF2B5EF4-FFF2-40B4-BE49-F238E27FC236}">
                  <a16:creationId xmlns:a16="http://schemas.microsoft.com/office/drawing/2014/main" id="{D4E57B19-3A3B-F23C-FAD6-3D84D28AFC9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0588" y="4657416"/>
              <a:ext cx="2000250" cy="1639061"/>
            </a:xfrm>
            <a:prstGeom prst="rect">
              <a:avLst/>
            </a:prstGeom>
          </p:spPr>
        </p:pic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2F3AA3E4-AA7F-3AD2-A06B-66DBBD5BA6BD}"/>
                </a:ext>
              </a:extLst>
            </p:cNvPr>
            <p:cNvSpPr txBox="1"/>
            <p:nvPr/>
          </p:nvSpPr>
          <p:spPr>
            <a:xfrm>
              <a:off x="1083622" y="6336307"/>
              <a:ext cx="656025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SP</a:t>
              </a:r>
              <a:r>
                <a:rPr sz="1400" b="1" spc="4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E99492-F2D7-45C3-A77A-8D018ED28D34}"/>
              </a:ext>
            </a:extLst>
          </p:cNvPr>
          <p:cNvGrpSpPr/>
          <p:nvPr/>
        </p:nvGrpSpPr>
        <p:grpSpPr>
          <a:xfrm>
            <a:off x="4575002" y="6886869"/>
            <a:ext cx="2166199" cy="1894416"/>
            <a:chOff x="4514851" y="4666953"/>
            <a:chExt cx="2166199" cy="1894416"/>
          </a:xfrm>
        </p:grpSpPr>
        <p:pic>
          <p:nvPicPr>
            <p:cNvPr id="30" name="object 10">
              <a:extLst>
                <a:ext uri="{FF2B5EF4-FFF2-40B4-BE49-F238E27FC236}">
                  <a16:creationId xmlns:a16="http://schemas.microsoft.com/office/drawing/2014/main" id="{6679D9ED-F2FD-E05C-AA76-54840B3E78C9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14851" y="4666953"/>
              <a:ext cx="2166199" cy="1629524"/>
            </a:xfrm>
            <a:prstGeom prst="rect">
              <a:avLst/>
            </a:prstGeom>
          </p:spPr>
        </p:pic>
        <p:sp>
          <p:nvSpPr>
            <p:cNvPr id="31" name="object 11">
              <a:extLst>
                <a:ext uri="{FF2B5EF4-FFF2-40B4-BE49-F238E27FC236}">
                  <a16:creationId xmlns:a16="http://schemas.microsoft.com/office/drawing/2014/main" id="{41DCE03F-219C-BA5F-430E-EAEA7647FAA4}"/>
                </a:ext>
              </a:extLst>
            </p:cNvPr>
            <p:cNvSpPr txBox="1"/>
            <p:nvPr/>
          </p:nvSpPr>
          <p:spPr>
            <a:xfrm>
              <a:off x="5141594" y="6336307"/>
              <a:ext cx="1316355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DSHK</a:t>
              </a:r>
              <a:r>
                <a:rPr sz="1400" b="1" spc="-5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12.7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4C7F6C9-EB63-387C-EFA4-48F554B43A6F}"/>
              </a:ext>
            </a:extLst>
          </p:cNvPr>
          <p:cNvGrpSpPr/>
          <p:nvPr/>
        </p:nvGrpSpPr>
        <p:grpSpPr>
          <a:xfrm>
            <a:off x="2352902" y="6844924"/>
            <a:ext cx="2050256" cy="1936361"/>
            <a:chOff x="2387716" y="4655514"/>
            <a:chExt cx="2050256" cy="193636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1C161BB-D10D-1EDD-BA1E-0081007B0360}"/>
                </a:ext>
              </a:extLst>
            </p:cNvPr>
            <p:cNvSpPr txBox="1"/>
            <p:nvPr/>
          </p:nvSpPr>
          <p:spPr>
            <a:xfrm>
              <a:off x="2847213" y="6284098"/>
              <a:ext cx="11864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.50 CAL MG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F8624D9-D9AE-7807-385B-D9BAF4791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716" y="4655514"/>
              <a:ext cx="2050256" cy="162858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F974A1-FDEF-9AE9-9C6D-F481E04B7DBE}"/>
              </a:ext>
            </a:extLst>
          </p:cNvPr>
          <p:cNvGrpSpPr/>
          <p:nvPr/>
        </p:nvGrpSpPr>
        <p:grpSpPr>
          <a:xfrm>
            <a:off x="3746502" y="4799163"/>
            <a:ext cx="2682700" cy="1836175"/>
            <a:chOff x="3494739" y="2944138"/>
            <a:chExt cx="2682700" cy="1654491"/>
          </a:xfrm>
        </p:grpSpPr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655A8E5C-38AC-F6B7-302B-8788D072A3B2}"/>
                </a:ext>
              </a:extLst>
            </p:cNvPr>
            <p:cNvSpPr txBox="1"/>
            <p:nvPr/>
          </p:nvSpPr>
          <p:spPr>
            <a:xfrm>
              <a:off x="3959887" y="4395836"/>
              <a:ext cx="1980189" cy="20279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82MM 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MORTAR</a:t>
              </a:r>
              <a:r>
                <a:rPr lang="en-US"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TUBES</a:t>
              </a:r>
              <a:endParaRPr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3F322A4-1DA9-7730-1336-68157E9F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94739" y="2944138"/>
              <a:ext cx="2682700" cy="1347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1256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C63204C-68ED-DC0A-5295-3FDA1EF47CF1}"/>
              </a:ext>
            </a:extLst>
          </p:cNvPr>
          <p:cNvSpPr txBox="1"/>
          <p:nvPr/>
        </p:nvSpPr>
        <p:spPr>
          <a:xfrm>
            <a:off x="48126" y="959793"/>
            <a:ext cx="6781800" cy="74398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88750" marR="1635878" indent="-157159" algn="ctr">
              <a:spcBef>
                <a:spcPts val="75"/>
              </a:spcBef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GUIDELINES AND SOP NOTES</a:t>
            </a:r>
          </a:p>
          <a:p>
            <a:pPr marL="1788750" marR="1635878" indent="-157159" algn="ctr">
              <a:spcBef>
                <a:spcPts val="75"/>
              </a:spcBef>
            </a:pPr>
            <a:endParaRPr lang="en-US" sz="2400" dirty="0">
              <a:latin typeface="Calibri"/>
              <a:cs typeface="Calibri"/>
            </a:endParaRPr>
          </a:p>
          <a:p>
            <a:pPr marL="9525" marR="751980">
              <a:spcBef>
                <a:spcPts val="574"/>
              </a:spcBef>
              <a:tabLst>
                <a:tab pos="266217" algn="l"/>
              </a:tabLst>
            </a:pP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Must have current</a:t>
            </a:r>
            <a:r>
              <a:rPr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TSC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1687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signed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Commander’s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Assumption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Command</a:t>
            </a:r>
            <a:r>
              <a:rPr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orders.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DA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1687</a:t>
            </a:r>
            <a:r>
              <a:rPr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be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digitally</a:t>
            </a:r>
            <a:r>
              <a:rPr sz="1400" b="1" spc="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manually </a:t>
            </a:r>
            <a:r>
              <a:rPr sz="1400" b="1" spc="-2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signed by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listed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form.</a:t>
            </a:r>
            <a:endParaRPr lang="en-US" sz="1400" b="1" spc="-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751980">
              <a:spcBef>
                <a:spcPts val="574"/>
              </a:spcBef>
              <a:tabLst>
                <a:tab pos="266217" algn="l"/>
              </a:tabLst>
            </a:pP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804843">
              <a:spcBef>
                <a:spcPts val="4"/>
              </a:spcBef>
              <a:tabLst>
                <a:tab pos="266693" algn="l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provide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detail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assist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loading/unloading</a:t>
            </a:r>
            <a:r>
              <a:rPr sz="1400" b="1" spc="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TADSS/MILES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TSC </a:t>
            </a:r>
            <a:r>
              <a:rPr sz="1400" b="1" spc="-2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load/unload</a:t>
            </a:r>
            <a:r>
              <a:rPr sz="1400" b="1" spc="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vehicles/POVs.</a:t>
            </a:r>
            <a:r>
              <a:rPr lang="en-US"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u="sng" spc="-1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Simulators must be picked up in GOV/Military Vehicle</a:t>
            </a:r>
          </a:p>
          <a:p>
            <a:pPr marL="9525" marR="804843">
              <a:spcBef>
                <a:spcPts val="4"/>
              </a:spcBef>
              <a:tabLst>
                <a:tab pos="266693" algn="l"/>
              </a:tabLst>
            </a:pP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8">
              <a:tabLst>
                <a:tab pos="266693" algn="l"/>
                <a:tab pos="267170" algn="l"/>
              </a:tabLst>
            </a:pPr>
            <a:r>
              <a:rPr lang="en-US" sz="14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1400" b="1" u="sng" spc="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sz="1400" b="1" u="sng" spc="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minutes</a:t>
            </a:r>
            <a:r>
              <a:rPr sz="1400" b="1" u="sng" spc="-1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late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1400" b="1" u="sng" spc="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scheduled</a:t>
            </a:r>
            <a:r>
              <a:rPr sz="1400" b="1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pick-up/return/training</a:t>
            </a:r>
            <a:r>
              <a:rPr sz="1400" b="1" u="sng" spc="-2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class-request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0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canceled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1" u="sng" spc="-3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considered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00" b="1" u="sng" spc="-1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NO-SHOW.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sz="140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sz="140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submit</a:t>
            </a:r>
            <a:r>
              <a:rPr sz="1400" b="1" u="sng" spc="-2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1400" b="1" u="sng" spc="-1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request</a:t>
            </a:r>
            <a:r>
              <a:rPr sz="1400" b="1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140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sz="1400" b="1" u="sng" spc="-1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date.</a:t>
            </a:r>
            <a:endParaRPr lang="en-US" sz="1400" b="1" u="sng" spc="-8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255263">
              <a:buAutoNum type="arabicPeriod" startAt="4"/>
              <a:tabLst>
                <a:tab pos="266693" algn="l"/>
                <a:tab pos="267170" algn="l"/>
              </a:tabLst>
            </a:pP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TADSS/MILES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cleaned/dry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prior</a:t>
            </a:r>
            <a:r>
              <a:rPr sz="1400" b="1" spc="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turn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in.</a:t>
            </a:r>
            <a:r>
              <a:rPr sz="1400" b="1" spc="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TSC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facility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cleaning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facility.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dirty/wet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items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brought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kickback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sz="1400" b="1" spc="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reschedule. </a:t>
            </a:r>
            <a:r>
              <a:rPr sz="1400" b="1" spc="-2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account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frozen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returned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cleaned/dry.</a:t>
            </a:r>
            <a:endParaRPr lang="en-US" sz="1400" b="1" spc="-1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255263">
              <a:buAutoNum type="arabicPeriod" startAt="4"/>
              <a:tabLst>
                <a:tab pos="266693" algn="l"/>
                <a:tab pos="267170" algn="l"/>
              </a:tabLst>
            </a:pP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178589">
              <a:buAutoNum type="arabicPeriod" startAt="4"/>
              <a:tabLst>
                <a:tab pos="267170" algn="l"/>
              </a:tabLst>
            </a:pPr>
            <a:r>
              <a:rPr lang="en-US"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damaged/missing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items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memorandum signed by Commander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either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FLIPL or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statement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Charges initiated.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account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will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be 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frozen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until FLIPL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Statement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Charges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completed.</a:t>
            </a:r>
            <a:endParaRPr lang="en-US" sz="1400" b="1" spc="-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178589" algn="just">
              <a:buAutoNum type="arabicPeriod" startAt="4"/>
              <a:tabLst>
                <a:tab pos="267170" algn="l"/>
              </a:tabLst>
            </a:pPr>
            <a:endParaRPr lang="en-US" sz="1400" b="1" spc="-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178589" algn="just">
              <a:buFontTx/>
              <a:buAutoNum type="arabicPeriod" startAt="4"/>
              <a:tabLst>
                <a:tab pos="267170" algn="l"/>
              </a:tabLst>
            </a:pP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Certain</a:t>
            </a:r>
            <a:r>
              <a:rPr lang="en-US"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TADSS/MILES</a:t>
            </a:r>
            <a:r>
              <a:rPr lang="en-US"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may be</a:t>
            </a:r>
            <a:r>
              <a:rPr lang="en-US"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signed</a:t>
            </a:r>
            <a:r>
              <a:rPr lang="en-US"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lang="en-US"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long-term</a:t>
            </a:r>
            <a:r>
              <a:rPr lang="en-US" sz="1400" b="1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basis.  </a:t>
            </a:r>
          </a:p>
          <a:p>
            <a:pPr marL="9525" marR="178589" algn="just">
              <a:buFontTx/>
              <a:buAutoNum type="arabicPeriod" startAt="4"/>
              <a:tabLst>
                <a:tab pos="267170" algn="l"/>
              </a:tabLst>
            </a:pPr>
            <a:endParaRPr lang="en-US" sz="1400" b="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178589" algn="just">
              <a:buFontTx/>
              <a:buAutoNum type="arabicPeriod" startAt="4"/>
              <a:tabLst>
                <a:tab pos="267170" algn="l"/>
              </a:tabLst>
            </a:pP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Hours of operation: Mon thru Fri 0730-1130 and 1230-1600. Closed on all Federal Holidays.</a:t>
            </a:r>
          </a:p>
          <a:p>
            <a:pPr marL="9525" marR="178589" algn="just">
              <a:buFontTx/>
              <a:buAutoNum type="arabicPeriod" startAt="4"/>
              <a:tabLst>
                <a:tab pos="267170" algn="l"/>
              </a:tabLst>
            </a:pPr>
            <a:endParaRPr lang="en-US" sz="1400" b="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178589">
              <a:buFontTx/>
              <a:buAutoNum type="arabicPeriod" startAt="4"/>
              <a:tabLst>
                <a:tab pos="267170" algn="l"/>
              </a:tabLst>
            </a:pP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Walk in requests will be honored on a case-by-case basis. Best practice is to schedule  and request equipment ahead of desired date needed. Do not assume if you walk in  unscheduled that you will walk out with equipment.</a:t>
            </a:r>
          </a:p>
          <a:p>
            <a:pPr marL="9525" marR="178589" algn="just">
              <a:buFontTx/>
              <a:buAutoNum type="arabicPeriod" startAt="4"/>
              <a:tabLst>
                <a:tab pos="267170" algn="l"/>
              </a:tabLst>
            </a:pPr>
            <a:endParaRPr lang="en-US" sz="1400" b="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178589">
              <a:buFontTx/>
              <a:buAutoNum type="arabicPeriod" startAt="4"/>
              <a:tabLst>
                <a:tab pos="267170" algn="l"/>
              </a:tabLst>
            </a:pP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Units will be issued initial load of batteries for MILES, additional replacement is unit’s responsibility</a:t>
            </a:r>
          </a:p>
        </p:txBody>
      </p:sp>
      <p:sp>
        <p:nvSpPr>
          <p:cNvPr id="2" name="Title 15">
            <a:extLst>
              <a:ext uri="{FF2B5EF4-FFF2-40B4-BE49-F238E27FC236}">
                <a16:creationId xmlns:a16="http://schemas.microsoft.com/office/drawing/2014/main" id="{48D88095-7090-8FAF-9D51-4A05465D0B79}"/>
              </a:ext>
            </a:extLst>
          </p:cNvPr>
          <p:cNvSpPr txBox="1">
            <a:spLocks/>
          </p:cNvSpPr>
          <p:nvPr/>
        </p:nvSpPr>
        <p:spPr>
          <a:xfrm>
            <a:off x="1138952" y="152400"/>
            <a:ext cx="44276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WAREHOUSE </a:t>
            </a:r>
          </a:p>
        </p:txBody>
      </p:sp>
    </p:spTree>
    <p:extLst>
      <p:ext uri="{BB962C8B-B14F-4D97-AF65-F5344CB8AC3E}">
        <p14:creationId xmlns:p14="http://schemas.microsoft.com/office/powerpoint/2010/main" val="2686642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5">
            <a:extLst>
              <a:ext uri="{FF2B5EF4-FFF2-40B4-BE49-F238E27FC236}">
                <a16:creationId xmlns:a16="http://schemas.microsoft.com/office/drawing/2014/main" id="{DBA4A0A4-A40B-20C3-B94A-6827A00FE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1" y="201710"/>
            <a:ext cx="4305299" cy="492443"/>
          </a:xfrm>
        </p:spPr>
        <p:txBody>
          <a:bodyPr/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C57E6-7B79-81CE-666C-4398C02E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757108"/>
            <a:ext cx="4412363" cy="370364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8C829D9C-C993-D89E-4C4C-762B1C5DB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936" y="992200"/>
            <a:ext cx="2849545" cy="3022068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A1FE930A-6BE2-73DD-0C3B-2A9B02794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9" y="992199"/>
            <a:ext cx="2884517" cy="29970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29A6D7D-893B-24D3-3C3D-DDE6B16F223F}"/>
              </a:ext>
            </a:extLst>
          </p:cNvPr>
          <p:cNvGrpSpPr/>
          <p:nvPr/>
        </p:nvGrpSpPr>
        <p:grpSpPr>
          <a:xfrm>
            <a:off x="3692211" y="4846027"/>
            <a:ext cx="3236994" cy="3537960"/>
            <a:chOff x="252520" y="2857502"/>
            <a:chExt cx="1634490" cy="1166795"/>
          </a:xfrm>
        </p:grpSpPr>
        <p:pic>
          <p:nvPicPr>
            <p:cNvPr id="13" name="object 3">
              <a:extLst>
                <a:ext uri="{FF2B5EF4-FFF2-40B4-BE49-F238E27FC236}">
                  <a16:creationId xmlns:a16="http://schemas.microsoft.com/office/drawing/2014/main" id="{4711DCC4-744A-5DB1-8ABE-0D55132DE878}"/>
                </a:ext>
              </a:extLst>
            </p:cNvPr>
            <p:cNvPicPr/>
            <p:nvPr/>
          </p:nvPicPr>
          <p:blipFill rotWithShape="1">
            <a:blip r:embed="rId5" cstate="print"/>
            <a:srcRect l="7863" r="10238"/>
            <a:stretch/>
          </p:blipFill>
          <p:spPr>
            <a:xfrm>
              <a:off x="313261" y="2857502"/>
              <a:ext cx="1477195" cy="1014983"/>
            </a:xfrm>
            <a:prstGeom prst="rect">
              <a:avLst/>
            </a:prstGeom>
          </p:spPr>
        </p:pic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3792C8E5-63F8-9373-C3F5-98955D06EDFB}"/>
                </a:ext>
              </a:extLst>
            </p:cNvPr>
            <p:cNvSpPr txBox="1"/>
            <p:nvPr/>
          </p:nvSpPr>
          <p:spPr>
            <a:xfrm>
              <a:off x="252520" y="3948334"/>
              <a:ext cx="1634490" cy="75963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FLASH-BANG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POWDER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GRENADES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288E34-E913-9A3E-1BFE-3A06E35137AB}"/>
              </a:ext>
            </a:extLst>
          </p:cNvPr>
          <p:cNvGrpSpPr/>
          <p:nvPr/>
        </p:nvGrpSpPr>
        <p:grpSpPr>
          <a:xfrm>
            <a:off x="166544" y="4861909"/>
            <a:ext cx="3004027" cy="3576681"/>
            <a:chOff x="164269" y="4562441"/>
            <a:chExt cx="3004027" cy="3576681"/>
          </a:xfrm>
        </p:grpSpPr>
        <p:pic>
          <p:nvPicPr>
            <p:cNvPr id="11" name="Picture 10" descr="A picture containing case&#10;&#10;Description automatically generated">
              <a:extLst>
                <a:ext uri="{FF2B5EF4-FFF2-40B4-BE49-F238E27FC236}">
                  <a16:creationId xmlns:a16="http://schemas.microsoft.com/office/drawing/2014/main" id="{526E49D8-9588-3B5F-1C8F-06C749546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2930" y="4663781"/>
              <a:ext cx="3087195" cy="288451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4800B5-DC89-7E6E-A462-F3971D24FCD7}"/>
                </a:ext>
              </a:extLst>
            </p:cNvPr>
            <p:cNvSpPr txBox="1"/>
            <p:nvPr/>
          </p:nvSpPr>
          <p:spPr>
            <a:xfrm>
              <a:off x="164269" y="7831345"/>
              <a:ext cx="30040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ANIT-PERSONEL LANDMINE SIM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A970471-F660-00BA-C3AE-A5A40FA6FC78}"/>
              </a:ext>
            </a:extLst>
          </p:cNvPr>
          <p:cNvSpPr txBox="1"/>
          <p:nvPr/>
        </p:nvSpPr>
        <p:spPr>
          <a:xfrm>
            <a:off x="4016123" y="4079612"/>
            <a:ext cx="2589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FOUR-GANG SUICIDE VEST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42651535-6342-60FD-D4F7-49542F370D73}"/>
              </a:ext>
            </a:extLst>
          </p:cNvPr>
          <p:cNvSpPr txBox="1"/>
          <p:nvPr/>
        </p:nvSpPr>
        <p:spPr>
          <a:xfrm>
            <a:off x="527086" y="4145454"/>
            <a:ext cx="2158881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T80 LANDMINE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TRAINER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ject 7">
            <a:extLst>
              <a:ext uri="{FF2B5EF4-FFF2-40B4-BE49-F238E27FC236}">
                <a16:creationId xmlns:a16="http://schemas.microsoft.com/office/drawing/2014/main" id="{5978D87F-2087-710F-896C-3952A774267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46053" y="5219148"/>
            <a:ext cx="433093" cy="88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752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5154" y="1343477"/>
            <a:ext cx="3108435" cy="238546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3328" y="6278306"/>
            <a:ext cx="1971161" cy="155859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963" y="6830513"/>
            <a:ext cx="1971162" cy="139789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3921" y="6451163"/>
            <a:ext cx="2357928" cy="206085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 rotWithShape="1">
          <a:blip r:embed="rId6" cstate="print"/>
          <a:srcRect l="4966" t="4124" r="3520" b="19537"/>
          <a:stretch/>
        </p:blipFill>
        <p:spPr>
          <a:xfrm>
            <a:off x="4493921" y="4264858"/>
            <a:ext cx="2213721" cy="1925047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532774" y="8773276"/>
            <a:ext cx="42624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PERSONNEL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MUST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BE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TRAINED </a:t>
            </a:r>
            <a:r>
              <a:rPr sz="135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AND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CERTIFIED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2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TO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1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OPERATE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21" name="Title 15">
            <a:extLst>
              <a:ext uri="{FF2B5EF4-FFF2-40B4-BE49-F238E27FC236}">
                <a16:creationId xmlns:a16="http://schemas.microsoft.com/office/drawing/2014/main" id="{97367D12-301F-A50E-AECF-9DA9D4FDC261}"/>
              </a:ext>
            </a:extLst>
          </p:cNvPr>
          <p:cNvSpPr txBox="1">
            <a:spLocks/>
          </p:cNvSpPr>
          <p:nvPr/>
        </p:nvSpPr>
        <p:spPr>
          <a:xfrm>
            <a:off x="1219201" y="201710"/>
            <a:ext cx="45720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A16D27-456E-A49E-4806-A4610F024403}"/>
              </a:ext>
            </a:extLst>
          </p:cNvPr>
          <p:cNvSpPr txBox="1"/>
          <p:nvPr/>
        </p:nvSpPr>
        <p:spPr>
          <a:xfrm>
            <a:off x="2494656" y="983023"/>
            <a:ext cx="1999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MIL-SIM-FX DEVICES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ACEB06-6965-6716-1577-2703A6C178F0}"/>
              </a:ext>
            </a:extLst>
          </p:cNvPr>
          <p:cNvGrpSpPr/>
          <p:nvPr/>
        </p:nvGrpSpPr>
        <p:grpSpPr>
          <a:xfrm>
            <a:off x="3446923" y="4233980"/>
            <a:ext cx="681571" cy="2347899"/>
            <a:chOff x="2494656" y="2588819"/>
            <a:chExt cx="965833" cy="2055191"/>
          </a:xfrm>
        </p:grpSpPr>
        <p:pic>
          <p:nvPicPr>
            <p:cNvPr id="12" name="object 12"/>
            <p:cNvPicPr/>
            <p:nvPr/>
          </p:nvPicPr>
          <p:blipFill rotWithShape="1">
            <a:blip r:embed="rId7" cstate="print"/>
            <a:srcRect r="37247"/>
            <a:stretch/>
          </p:blipFill>
          <p:spPr>
            <a:xfrm>
              <a:off x="2494656" y="2588819"/>
              <a:ext cx="965833" cy="1819417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46C638D-1F12-26C5-96A7-D290FC141742}"/>
                </a:ext>
              </a:extLst>
            </p:cNvPr>
            <p:cNvCxnSpPr>
              <a:cxnSpLocks/>
            </p:cNvCxnSpPr>
            <p:nvPr/>
          </p:nvCxnSpPr>
          <p:spPr>
            <a:xfrm>
              <a:off x="2969285" y="4365995"/>
              <a:ext cx="0" cy="2780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object 3">
            <a:extLst>
              <a:ext uri="{FF2B5EF4-FFF2-40B4-BE49-F238E27FC236}">
                <a16:creationId xmlns:a16="http://schemas.microsoft.com/office/drawing/2014/main" id="{B40A78C5-5BFE-4CED-D31F-1C28DF4CE98B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0189" y="4052517"/>
            <a:ext cx="3108435" cy="2569327"/>
          </a:xfrm>
          <a:prstGeom prst="rect">
            <a:avLst/>
          </a:prstGeom>
        </p:spPr>
      </p:pic>
      <p:pic>
        <p:nvPicPr>
          <p:cNvPr id="28" name="object 13">
            <a:extLst>
              <a:ext uri="{FF2B5EF4-FFF2-40B4-BE49-F238E27FC236}">
                <a16:creationId xmlns:a16="http://schemas.microsoft.com/office/drawing/2014/main" id="{BDADCB4F-D80F-1F0B-6D20-01B5588A0F8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54411" y="1338314"/>
            <a:ext cx="3108435" cy="2385462"/>
          </a:xfrm>
          <a:prstGeom prst="rect">
            <a:avLst/>
          </a:prstGeom>
        </p:spPr>
      </p:pic>
      <p:sp>
        <p:nvSpPr>
          <p:cNvPr id="29" name="object 9">
            <a:extLst>
              <a:ext uri="{FF2B5EF4-FFF2-40B4-BE49-F238E27FC236}">
                <a16:creationId xmlns:a16="http://schemas.microsoft.com/office/drawing/2014/main" id="{40E1B918-01AC-5BA0-9807-205921C889BD}"/>
              </a:ext>
            </a:extLst>
          </p:cNvPr>
          <p:cNvSpPr txBox="1"/>
          <p:nvPr/>
        </p:nvSpPr>
        <p:spPr>
          <a:xfrm>
            <a:off x="3962400" y="3756229"/>
            <a:ext cx="2585873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155MM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EXPLODING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IED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KIT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4B03BC-06EC-EE2A-A666-508EE7DB6C97}"/>
              </a:ext>
            </a:extLst>
          </p:cNvPr>
          <p:cNvSpPr txBox="1"/>
          <p:nvPr/>
        </p:nvSpPr>
        <p:spPr>
          <a:xfrm>
            <a:off x="877920" y="3744740"/>
            <a:ext cx="1931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MIL-SIM CLAYMORE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766593-740A-7A88-6715-716BBF148E8A}"/>
              </a:ext>
            </a:extLst>
          </p:cNvPr>
          <p:cNvSpPr txBox="1"/>
          <p:nvPr/>
        </p:nvSpPr>
        <p:spPr>
          <a:xfrm>
            <a:off x="763882" y="6575673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MIL-SIM ECHO DEVICE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9A3BE1-19E9-FACE-5128-4469325209C0}"/>
              </a:ext>
            </a:extLst>
          </p:cNvPr>
          <p:cNvSpPr txBox="1"/>
          <p:nvPr/>
        </p:nvSpPr>
        <p:spPr>
          <a:xfrm>
            <a:off x="54286" y="8171342"/>
            <a:ext cx="2479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DVC # 05-113 PRESSURE DEVICE (IEDES)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B2CDF-B04C-0A46-AE02-7CE8B8C532A8}"/>
              </a:ext>
            </a:extLst>
          </p:cNvPr>
          <p:cNvSpPr txBox="1"/>
          <p:nvPr/>
        </p:nvSpPr>
        <p:spPr>
          <a:xfrm>
            <a:off x="2225730" y="7696019"/>
            <a:ext cx="2482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DVC # 05-113 PUSH/PULL BOOBY TRAP(IEDES)</a:t>
            </a:r>
          </a:p>
        </p:txBody>
      </p:sp>
    </p:spTree>
    <p:extLst>
      <p:ext uri="{BB962C8B-B14F-4D97-AF65-F5344CB8AC3E}">
        <p14:creationId xmlns:p14="http://schemas.microsoft.com/office/powerpoint/2010/main" val="30805922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358264" y="8770059"/>
            <a:ext cx="426243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PERSONNEL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MUST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BE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TRAINED </a:t>
            </a:r>
            <a:r>
              <a:rPr sz="135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AND</a:t>
            </a:r>
            <a:r>
              <a:rPr sz="1350" b="1" u="sng" spc="-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CERTIFIED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23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TO</a:t>
            </a:r>
            <a:r>
              <a:rPr sz="1350" b="1" u="sng" spc="-1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spc="-19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OPERATE</a:t>
            </a:r>
            <a:endParaRPr sz="1350" dirty="0">
              <a:latin typeface="Calibri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4874EAB-021C-DC31-7E1D-F13A1B88D66A}"/>
              </a:ext>
            </a:extLst>
          </p:cNvPr>
          <p:cNvGrpSpPr/>
          <p:nvPr/>
        </p:nvGrpSpPr>
        <p:grpSpPr>
          <a:xfrm>
            <a:off x="155350" y="4413238"/>
            <a:ext cx="6547299" cy="3829743"/>
            <a:chOff x="181640" y="4095057"/>
            <a:chExt cx="6547299" cy="382974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3580" y="4095057"/>
              <a:ext cx="3172842" cy="177400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81579" y="4095058"/>
              <a:ext cx="3247360" cy="177400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1640" y="5943600"/>
              <a:ext cx="3247359" cy="1981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61526" y="5943600"/>
              <a:ext cx="3214833" cy="1981200"/>
            </a:xfrm>
            <a:prstGeom prst="rect">
              <a:avLst/>
            </a:prstGeom>
          </p:spPr>
        </p:pic>
      </p:grpSp>
      <p:sp>
        <p:nvSpPr>
          <p:cNvPr id="7" name="Title 15">
            <a:extLst>
              <a:ext uri="{FF2B5EF4-FFF2-40B4-BE49-F238E27FC236}">
                <a16:creationId xmlns:a16="http://schemas.microsoft.com/office/drawing/2014/main" id="{55609604-188D-EF06-29F1-CDAB51E2618C}"/>
              </a:ext>
            </a:extLst>
          </p:cNvPr>
          <p:cNvSpPr txBox="1">
            <a:spLocks/>
          </p:cNvSpPr>
          <p:nvPr/>
        </p:nvSpPr>
        <p:spPr>
          <a:xfrm>
            <a:off x="1242536" y="265257"/>
            <a:ext cx="4493895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4E78B1-A5C8-13C0-EBC7-77A3D685C415}"/>
              </a:ext>
            </a:extLst>
          </p:cNvPr>
          <p:cNvGrpSpPr/>
          <p:nvPr/>
        </p:nvGrpSpPr>
        <p:grpSpPr>
          <a:xfrm>
            <a:off x="118376" y="1680735"/>
            <a:ext cx="2248320" cy="1726971"/>
            <a:chOff x="426936" y="3044545"/>
            <a:chExt cx="2248320" cy="1726971"/>
          </a:xfrm>
        </p:grpSpPr>
        <p:pic>
          <p:nvPicPr>
            <p:cNvPr id="10" name="object 3">
              <a:extLst>
                <a:ext uri="{FF2B5EF4-FFF2-40B4-BE49-F238E27FC236}">
                  <a16:creationId xmlns:a16="http://schemas.microsoft.com/office/drawing/2014/main" id="{B4A0DD14-69CA-F98C-1553-474D50218F3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8484" y="3044545"/>
              <a:ext cx="1523603" cy="1269872"/>
            </a:xfrm>
            <a:prstGeom prst="rect">
              <a:avLst/>
            </a:prstGeom>
          </p:spPr>
        </p:pic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6EE39BBC-C4F5-4459-E819-D43E9BB1ED4F}"/>
                </a:ext>
              </a:extLst>
            </p:cNvPr>
            <p:cNvSpPr txBox="1"/>
            <p:nvPr/>
          </p:nvSpPr>
          <p:spPr>
            <a:xfrm>
              <a:off x="426936" y="4331011"/>
              <a:ext cx="2248320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PERSONNEL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PRESSURE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MAT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F82772-9E1E-3F2E-791F-97DDF7E39FA8}"/>
              </a:ext>
            </a:extLst>
          </p:cNvPr>
          <p:cNvGrpSpPr/>
          <p:nvPr/>
        </p:nvGrpSpPr>
        <p:grpSpPr>
          <a:xfrm>
            <a:off x="2352832" y="2011998"/>
            <a:ext cx="2273301" cy="1391977"/>
            <a:chOff x="3643664" y="3237893"/>
            <a:chExt cx="2273301" cy="1391977"/>
          </a:xfrm>
        </p:grpSpPr>
        <p:pic>
          <p:nvPicPr>
            <p:cNvPr id="13" name="object 4">
              <a:extLst>
                <a:ext uri="{FF2B5EF4-FFF2-40B4-BE49-F238E27FC236}">
                  <a16:creationId xmlns:a16="http://schemas.microsoft.com/office/drawing/2014/main" id="{683CE361-5FBE-58EF-9FFE-D21CC027636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43664" y="3237893"/>
              <a:ext cx="2192367" cy="828761"/>
            </a:xfrm>
            <a:prstGeom prst="rect">
              <a:avLst/>
            </a:prstGeom>
          </p:spPr>
        </p:pic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36F3E0A1-80D7-EE4B-89F4-E7D36C77EC61}"/>
                </a:ext>
              </a:extLst>
            </p:cNvPr>
            <p:cNvSpPr txBox="1"/>
            <p:nvPr/>
          </p:nvSpPr>
          <p:spPr>
            <a:xfrm>
              <a:off x="3729331" y="4189365"/>
              <a:ext cx="2187634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VEHICLE PRESSURE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STRIP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111BB5-1D2F-A127-5353-49385BCAACFB}"/>
              </a:ext>
            </a:extLst>
          </p:cNvPr>
          <p:cNvGrpSpPr/>
          <p:nvPr/>
        </p:nvGrpSpPr>
        <p:grpSpPr>
          <a:xfrm>
            <a:off x="4669862" y="1021526"/>
            <a:ext cx="1978836" cy="2382449"/>
            <a:chOff x="4679127" y="4457700"/>
            <a:chExt cx="1978836" cy="2382449"/>
          </a:xfrm>
        </p:grpSpPr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E3A280F3-69B6-9161-3F2C-860199AAB09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95681" y="4457700"/>
              <a:ext cx="1554550" cy="1904238"/>
            </a:xfrm>
            <a:prstGeom prst="rect">
              <a:avLst/>
            </a:prstGeom>
          </p:spPr>
        </p:pic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07D64AF4-8B89-294E-ED6E-23DEF6D9B493}"/>
                </a:ext>
              </a:extLst>
            </p:cNvPr>
            <p:cNvSpPr txBox="1"/>
            <p:nvPr/>
          </p:nvSpPr>
          <p:spPr>
            <a:xfrm>
              <a:off x="4679127" y="6399644"/>
              <a:ext cx="1978836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algn="ctr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SMOKE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SIGNATURE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MORTAR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TUBE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545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8122" y="914400"/>
            <a:ext cx="6421755" cy="527003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838279" marR="1703027" algn="ctr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IWS2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MILES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7635" algn="ctr"/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TRAINER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algn="ctr">
              <a:spcBef>
                <a:spcPts val="698"/>
              </a:spcBef>
            </a:pP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TSC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offers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three-hour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instruction</a:t>
            </a:r>
            <a:r>
              <a:rPr sz="1400" b="1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proper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IWS2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MILES.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algn="ctr">
              <a:spcBef>
                <a:spcPts val="4"/>
              </a:spcBef>
            </a:pP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focuses</a:t>
            </a:r>
            <a:r>
              <a:rPr sz="1400" b="1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on: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4309" indent="-215260" algn="ctr"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IWS2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components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1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4309" indent="-215260" algn="ctr"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sz="1400" b="1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4309" indent="-215260" algn="ctr"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Arms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Transmitter(SAT)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4309" indent="-215260" algn="ctr"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Enable/Disable</a:t>
            </a:r>
            <a:r>
              <a:rPr sz="1400" b="1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5" dirty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4309" indent="-215260" algn="ctr">
              <a:buFont typeface="Arial"/>
              <a:buChar char="•"/>
              <a:tabLst>
                <a:tab pos="224309" algn="l"/>
                <a:tab pos="224785" algn="l"/>
              </a:tabLst>
            </a:pPr>
            <a:r>
              <a:rPr sz="1400" b="1" spc="-45" dirty="0">
                <a:latin typeface="Arial" panose="020B0604020202020204" pitchFamily="34" charset="0"/>
                <a:cs typeface="Arial" panose="020B0604020202020204" pitchFamily="34" charset="0"/>
              </a:rPr>
              <a:t>SAT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Alignment.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10" algn="ctr">
              <a:spcBef>
                <a:spcPts val="4"/>
              </a:spcBef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sign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IWS2 MILES,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must have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certified personnel,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this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training meets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400" b="1" spc="-2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requirement.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561485" algn="ctr"/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brief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Universal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GUN (UCD) and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Micro </a:t>
            </a:r>
            <a:r>
              <a:rPr sz="1400" b="1" spc="-2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Controller</a:t>
            </a:r>
            <a:r>
              <a:rPr sz="1400" b="1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Device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(MCD).</a:t>
            </a:r>
            <a:endParaRPr lang="en-US" sz="1400" b="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561485" algn="ctr"/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7182" algn="ctr"/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Soldiers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will be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trained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on how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align </a:t>
            </a:r>
            <a:r>
              <a:rPr sz="1400" b="1" spc="-45" dirty="0">
                <a:latin typeface="Arial" panose="020B0604020202020204" pitchFamily="34" charset="0"/>
                <a:cs typeface="Arial" panose="020B0604020202020204" pitchFamily="34" charset="0"/>
              </a:rPr>
              <a:t>SAT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with the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Mirror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J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ig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Kit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(MAJIK) </a:t>
            </a:r>
            <a:r>
              <a:rPr sz="1400" b="1" spc="-2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spc="-29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7182" algn="ctr">
              <a:lnSpc>
                <a:spcPct val="200000"/>
              </a:lnSpc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Soldiers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bring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helmet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training.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9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algn="ctr"/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size</a:t>
            </a:r>
            <a:r>
              <a:rPr sz="1400" b="1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personnel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3" y="6277497"/>
            <a:ext cx="3437023" cy="26860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1" y="6259240"/>
            <a:ext cx="3445042" cy="2722549"/>
          </a:xfrm>
          <a:prstGeom prst="rect">
            <a:avLst/>
          </a:prstGeom>
        </p:spPr>
      </p:pic>
      <p:sp>
        <p:nvSpPr>
          <p:cNvPr id="3" name="Title 15">
            <a:extLst>
              <a:ext uri="{FF2B5EF4-FFF2-40B4-BE49-F238E27FC236}">
                <a16:creationId xmlns:a16="http://schemas.microsoft.com/office/drawing/2014/main" id="{FC832B69-22AD-AE72-E501-3E598D60979E}"/>
              </a:ext>
            </a:extLst>
          </p:cNvPr>
          <p:cNvSpPr txBox="1">
            <a:spLocks/>
          </p:cNvSpPr>
          <p:nvPr/>
        </p:nvSpPr>
        <p:spPr>
          <a:xfrm>
            <a:off x="1086802" y="180466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  <p:extLst>
      <p:ext uri="{BB962C8B-B14F-4D97-AF65-F5344CB8AC3E}">
        <p14:creationId xmlns:p14="http://schemas.microsoft.com/office/powerpoint/2010/main" val="23099680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7497" y="1219200"/>
            <a:ext cx="4223005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9049" algn="ctr">
              <a:spcBef>
                <a:spcPts val="75"/>
              </a:spcBef>
            </a:pPr>
            <a:r>
              <a:rPr sz="1400" spc="-8" dirty="0">
                <a:latin typeface="Arial" panose="020B0604020202020204" pitchFamily="34" charset="0"/>
                <a:cs typeface="Arial" panose="020B0604020202020204" pitchFamily="34" charset="0"/>
              </a:rPr>
              <a:t>UNIVERSAL CONTROLLER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DEVICE </a:t>
            </a:r>
            <a:r>
              <a:rPr sz="1400" dirty="0">
                <a:latin typeface="Arial" panose="020B0604020202020204" pitchFamily="34" charset="0"/>
                <a:cs typeface="Arial" panose="020B0604020202020204" pitchFamily="34" charset="0"/>
              </a:rPr>
              <a:t>(UCD) </a:t>
            </a:r>
            <a:r>
              <a:rPr sz="1400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sz="1400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6800" y="2037670"/>
            <a:ext cx="4724400" cy="294761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2682" y="5540679"/>
            <a:ext cx="6005036" cy="151772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TSC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offers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proper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MILES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UCD.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10"/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Training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oriented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toward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personnel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performing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Observer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Controller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(OC)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functions </a:t>
            </a:r>
            <a:r>
              <a:rPr sz="1400" b="1" spc="-29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Individual/Vehicle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MILES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operations.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9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8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personnel.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5">
            <a:extLst>
              <a:ext uri="{FF2B5EF4-FFF2-40B4-BE49-F238E27FC236}">
                <a16:creationId xmlns:a16="http://schemas.microsoft.com/office/drawing/2014/main" id="{722BD415-4497-C73B-6583-BB87F20AC596}"/>
              </a:ext>
            </a:extLst>
          </p:cNvPr>
          <p:cNvSpPr txBox="1">
            <a:spLocks/>
          </p:cNvSpPr>
          <p:nvPr/>
        </p:nvSpPr>
        <p:spPr>
          <a:xfrm>
            <a:off x="1143000" y="201710"/>
            <a:ext cx="47244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  <p:extLst>
      <p:ext uri="{BB962C8B-B14F-4D97-AF65-F5344CB8AC3E}">
        <p14:creationId xmlns:p14="http://schemas.microsoft.com/office/powerpoint/2010/main" val="3714037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9384" y="1691718"/>
            <a:ext cx="3425190" cy="297081"/>
          </a:xfrm>
          <a:prstGeom prst="rect">
            <a:avLst/>
          </a:prstGeom>
        </p:spPr>
        <p:txBody>
          <a:bodyPr vert="horz" wrap="square" lIns="0" tIns="80848" rIns="0" bIns="0" rtlCol="0">
            <a:spAutoFit/>
          </a:bodyPr>
          <a:lstStyle/>
          <a:p>
            <a:pPr marL="882469" marR="3810" indent="-587678">
              <a:spcBef>
                <a:spcPts val="75"/>
              </a:spcBef>
            </a:pP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sz="1400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spc="-4" dirty="0">
                <a:latin typeface="Arial" panose="020B0604020202020204" pitchFamily="34" charset="0"/>
                <a:cs typeface="Arial" panose="020B0604020202020204" pitchFamily="34" charset="0"/>
              </a:rPr>
              <a:t>MILES IWS2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531" y="1176396"/>
            <a:ext cx="1600921" cy="16188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 rotWithShape="1">
          <a:blip r:embed="rId3" cstate="print"/>
          <a:srcRect l="16942" r="20684"/>
          <a:stretch/>
        </p:blipFill>
        <p:spPr>
          <a:xfrm>
            <a:off x="5091343" y="963948"/>
            <a:ext cx="1257301" cy="16629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3971" y="2818581"/>
            <a:ext cx="4030058" cy="248331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4915873" y="5740785"/>
            <a:ext cx="47149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71"/>
              </a:spcBef>
            </a:pPr>
            <a:r>
              <a:rPr sz="750" b="1" spc="-86" dirty="0">
                <a:latin typeface="Calibri"/>
                <a:cs typeface="Calibri"/>
              </a:rPr>
              <a:t>2</a:t>
            </a:r>
            <a:endParaRPr sz="750" dirty="0">
              <a:latin typeface="Calibri"/>
              <a:cs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409729" y="5624923"/>
            <a:ext cx="4059512" cy="2169763"/>
            <a:chOff x="1999755" y="3913910"/>
            <a:chExt cx="4592599" cy="2501265"/>
          </a:xfrm>
        </p:grpSpPr>
        <p:sp>
          <p:nvSpPr>
            <p:cNvPr id="7" name="object 7"/>
            <p:cNvSpPr txBox="1"/>
            <p:nvPr/>
          </p:nvSpPr>
          <p:spPr>
            <a:xfrm>
              <a:off x="2602652" y="6092633"/>
              <a:ext cx="816609" cy="166072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>
                <a:spcBef>
                  <a:spcPts val="71"/>
                </a:spcBef>
              </a:pPr>
              <a:r>
                <a:rPr sz="750" b="1" spc="-150" dirty="0">
                  <a:latin typeface="Times New Roman"/>
                  <a:cs typeface="Times New Roman"/>
                </a:rPr>
                <a:t>M</a:t>
              </a:r>
              <a:r>
                <a:rPr sz="750" b="1" spc="-105" dirty="0">
                  <a:latin typeface="Times New Roman"/>
                  <a:cs typeface="Times New Roman"/>
                </a:rPr>
                <a:t>AJ</a:t>
              </a:r>
              <a:r>
                <a:rPr sz="750" b="1" spc="-56" dirty="0">
                  <a:latin typeface="Times New Roman"/>
                  <a:cs typeface="Times New Roman"/>
                </a:rPr>
                <a:t>i</a:t>
              </a:r>
              <a:r>
                <a:rPr sz="750" b="1" spc="-131" dirty="0">
                  <a:latin typeface="Times New Roman"/>
                  <a:cs typeface="Times New Roman"/>
                </a:rPr>
                <a:t>K</a:t>
              </a:r>
              <a:r>
                <a:rPr sz="750" b="1" spc="-38" dirty="0">
                  <a:latin typeface="Times New Roman"/>
                  <a:cs typeface="Times New Roman"/>
                </a:rPr>
                <a:t> </a:t>
              </a:r>
              <a:r>
                <a:rPr sz="750" b="1" spc="-131" dirty="0">
                  <a:latin typeface="Times New Roman"/>
                  <a:cs typeface="Times New Roman"/>
                </a:rPr>
                <a:t>O</a:t>
              </a:r>
              <a:r>
                <a:rPr sz="750" b="1" spc="-98" dirty="0">
                  <a:latin typeface="Times New Roman"/>
                  <a:cs typeface="Times New Roman"/>
                </a:rPr>
                <a:t>p</a:t>
              </a:r>
              <a:r>
                <a:rPr sz="750" b="1" spc="-86" dirty="0">
                  <a:latin typeface="Times New Roman"/>
                  <a:cs typeface="Times New Roman"/>
                </a:rPr>
                <a:t>en</a:t>
              </a:r>
              <a:r>
                <a:rPr sz="750" b="1" spc="-45" dirty="0">
                  <a:latin typeface="Times New Roman"/>
                  <a:cs typeface="Times New Roman"/>
                </a:rPr>
                <a:t> </a:t>
              </a:r>
              <a:r>
                <a:rPr sz="750" b="1" spc="-105" dirty="0">
                  <a:latin typeface="Times New Roman"/>
                  <a:cs typeface="Times New Roman"/>
                </a:rPr>
                <a:t>Ca</a:t>
              </a:r>
              <a:r>
                <a:rPr sz="750" b="1" spc="-71" dirty="0">
                  <a:latin typeface="Times New Roman"/>
                  <a:cs typeface="Times New Roman"/>
                </a:rPr>
                <a:t>s</a:t>
              </a:r>
              <a:r>
                <a:rPr sz="750" b="1" spc="-75" dirty="0">
                  <a:latin typeface="Times New Roman"/>
                  <a:cs typeface="Times New Roman"/>
                </a:rPr>
                <a:t>e</a:t>
              </a:r>
              <a:endParaRPr sz="750" dirty="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4340009" y="6101521"/>
              <a:ext cx="2009139" cy="166072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>
                <a:spcBef>
                  <a:spcPts val="71"/>
                </a:spcBef>
              </a:pPr>
              <a:r>
                <a:rPr sz="750" b="1" spc="-150" dirty="0">
                  <a:latin typeface="Times New Roman"/>
                  <a:cs typeface="Times New Roman"/>
                </a:rPr>
                <a:t>M</a:t>
              </a:r>
              <a:r>
                <a:rPr sz="750" b="1" spc="-105" dirty="0">
                  <a:latin typeface="Times New Roman"/>
                  <a:cs typeface="Times New Roman"/>
                </a:rPr>
                <a:t>AJ</a:t>
              </a:r>
              <a:r>
                <a:rPr sz="750" b="1" spc="-56" dirty="0">
                  <a:latin typeface="Times New Roman"/>
                  <a:cs typeface="Times New Roman"/>
                </a:rPr>
                <a:t>i</a:t>
              </a:r>
              <a:r>
                <a:rPr sz="750" b="1" spc="-131" dirty="0">
                  <a:latin typeface="Times New Roman"/>
                  <a:cs typeface="Times New Roman"/>
                </a:rPr>
                <a:t>K</a:t>
              </a:r>
              <a:r>
                <a:rPr sz="750" b="1" spc="-38" dirty="0">
                  <a:latin typeface="Times New Roman"/>
                  <a:cs typeface="Times New Roman"/>
                </a:rPr>
                <a:t> </a:t>
              </a:r>
              <a:r>
                <a:rPr sz="750" b="1" spc="-124" dirty="0">
                  <a:latin typeface="Times New Roman"/>
                  <a:cs typeface="Times New Roman"/>
                </a:rPr>
                <a:t>C</a:t>
              </a:r>
              <a:r>
                <a:rPr sz="750" b="1" spc="-79" dirty="0">
                  <a:latin typeface="Times New Roman"/>
                  <a:cs typeface="Times New Roman"/>
                </a:rPr>
                <a:t>o</a:t>
              </a:r>
              <a:r>
                <a:rPr sz="750" b="1" spc="-161" dirty="0">
                  <a:latin typeface="Times New Roman"/>
                  <a:cs typeface="Times New Roman"/>
                </a:rPr>
                <a:t>m</a:t>
              </a:r>
              <a:r>
                <a:rPr sz="750" b="1" spc="-98" dirty="0">
                  <a:latin typeface="Times New Roman"/>
                  <a:cs typeface="Times New Roman"/>
                </a:rPr>
                <a:t>p</a:t>
              </a:r>
              <a:r>
                <a:rPr sz="750" b="1" spc="-86" dirty="0">
                  <a:latin typeface="Times New Roman"/>
                  <a:cs typeface="Times New Roman"/>
                </a:rPr>
                <a:t>o</a:t>
              </a:r>
              <a:r>
                <a:rPr sz="750" b="1" spc="-98" dirty="0">
                  <a:latin typeface="Times New Roman"/>
                  <a:cs typeface="Times New Roman"/>
                </a:rPr>
                <a:t>n</a:t>
              </a:r>
              <a:r>
                <a:rPr sz="750" b="1" spc="-75" dirty="0">
                  <a:latin typeface="Times New Roman"/>
                  <a:cs typeface="Times New Roman"/>
                </a:rPr>
                <a:t>e</a:t>
              </a:r>
              <a:r>
                <a:rPr sz="750" b="1" spc="-98" dirty="0">
                  <a:latin typeface="Times New Roman"/>
                  <a:cs typeface="Times New Roman"/>
                </a:rPr>
                <a:t>n</a:t>
              </a:r>
              <a:r>
                <a:rPr sz="750" b="1" spc="-49" dirty="0">
                  <a:latin typeface="Times New Roman"/>
                  <a:cs typeface="Times New Roman"/>
                </a:rPr>
                <a:t>t</a:t>
              </a:r>
              <a:r>
                <a:rPr sz="750" b="1" spc="-68" dirty="0">
                  <a:latin typeface="Times New Roman"/>
                  <a:cs typeface="Times New Roman"/>
                </a:rPr>
                <a:t>s</a:t>
              </a:r>
              <a:r>
                <a:rPr sz="750" b="1" spc="-45" dirty="0">
                  <a:latin typeface="Times New Roman"/>
                  <a:cs typeface="Times New Roman"/>
                </a:rPr>
                <a:t> </a:t>
              </a:r>
              <a:r>
                <a:rPr sz="750" b="1" spc="-109" dirty="0">
                  <a:latin typeface="Times New Roman"/>
                  <a:cs typeface="Times New Roman"/>
                </a:rPr>
                <a:t>E</a:t>
              </a:r>
              <a:r>
                <a:rPr sz="750" b="1" spc="-90" dirty="0">
                  <a:latin typeface="Times New Roman"/>
                  <a:cs typeface="Times New Roman"/>
                </a:rPr>
                <a:t>x</a:t>
              </a:r>
              <a:r>
                <a:rPr sz="750" b="1" spc="-68" dirty="0">
                  <a:latin typeface="Times New Roman"/>
                  <a:cs typeface="Times New Roman"/>
                </a:rPr>
                <a:t>te</a:t>
              </a:r>
              <a:r>
                <a:rPr sz="750" b="1" spc="-98" dirty="0">
                  <a:latin typeface="Times New Roman"/>
                  <a:cs typeface="Times New Roman"/>
                </a:rPr>
                <a:t>n</a:t>
              </a:r>
              <a:r>
                <a:rPr sz="750" b="1" spc="-90" dirty="0">
                  <a:latin typeface="Times New Roman"/>
                  <a:cs typeface="Times New Roman"/>
                </a:rPr>
                <a:t>d</a:t>
              </a:r>
              <a:r>
                <a:rPr sz="750" b="1" spc="-86" dirty="0">
                  <a:latin typeface="Times New Roman"/>
                  <a:cs typeface="Times New Roman"/>
                </a:rPr>
                <a:t>ed</a:t>
              </a:r>
              <a:r>
                <a:rPr sz="750" b="1" spc="-45" dirty="0">
                  <a:latin typeface="Times New Roman"/>
                  <a:cs typeface="Times New Roman"/>
                </a:rPr>
                <a:t> </a:t>
              </a:r>
              <a:r>
                <a:rPr sz="750" b="1" spc="-86" dirty="0">
                  <a:latin typeface="Times New Roman"/>
                  <a:cs typeface="Times New Roman"/>
                </a:rPr>
                <a:t>(Rea</a:t>
              </a:r>
              <a:r>
                <a:rPr sz="750" b="1" spc="-98" dirty="0">
                  <a:latin typeface="Times New Roman"/>
                  <a:cs typeface="Times New Roman"/>
                </a:rPr>
                <a:t>d</a:t>
              </a:r>
              <a:r>
                <a:rPr sz="750" b="1" spc="-86" dirty="0">
                  <a:latin typeface="Times New Roman"/>
                  <a:cs typeface="Times New Roman"/>
                </a:rPr>
                <a:t>y</a:t>
              </a:r>
              <a:r>
                <a:rPr sz="750" b="1" spc="-38" dirty="0">
                  <a:latin typeface="Times New Roman"/>
                  <a:cs typeface="Times New Roman"/>
                </a:rPr>
                <a:t> </a:t>
              </a:r>
              <a:r>
                <a:rPr sz="750" b="1" spc="-71" dirty="0">
                  <a:latin typeface="Times New Roman"/>
                  <a:cs typeface="Times New Roman"/>
                </a:rPr>
                <a:t>for</a:t>
              </a:r>
              <a:r>
                <a:rPr sz="750" b="1" spc="-41" dirty="0">
                  <a:latin typeface="Times New Roman"/>
                  <a:cs typeface="Times New Roman"/>
                </a:rPr>
                <a:t> </a:t>
              </a:r>
              <a:r>
                <a:rPr sz="750" b="1" spc="-124" dirty="0">
                  <a:latin typeface="Times New Roman"/>
                  <a:cs typeface="Times New Roman"/>
                </a:rPr>
                <a:t>U</a:t>
              </a:r>
              <a:r>
                <a:rPr sz="750" b="1" spc="-71" dirty="0">
                  <a:latin typeface="Times New Roman"/>
                  <a:cs typeface="Times New Roman"/>
                </a:rPr>
                <a:t>s</a:t>
              </a:r>
              <a:r>
                <a:rPr sz="750" b="1" spc="-68" dirty="0">
                  <a:latin typeface="Times New Roman"/>
                  <a:cs typeface="Times New Roman"/>
                </a:rPr>
                <a:t>e)</a:t>
              </a:r>
              <a:endParaRPr sz="750" dirty="0">
                <a:latin typeface="Times New Roman"/>
                <a:cs typeface="Times New Roman"/>
              </a:endParaRPr>
            </a:p>
          </p:txBody>
        </p:sp>
        <p:grpSp>
          <p:nvGrpSpPr>
            <p:cNvPr id="9" name="object 9"/>
            <p:cNvGrpSpPr/>
            <p:nvPr/>
          </p:nvGrpSpPr>
          <p:grpSpPr>
            <a:xfrm>
              <a:off x="2386449" y="4077600"/>
              <a:ext cx="3797007" cy="1916874"/>
              <a:chOff x="2662732" y="4088879"/>
              <a:chExt cx="3797007" cy="1916874"/>
            </a:xfrm>
          </p:grpSpPr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662732" y="4116731"/>
                <a:ext cx="1400936" cy="1884437"/>
              </a:xfrm>
              <a:prstGeom prst="rect">
                <a:avLst/>
              </a:prstGeom>
            </p:spPr>
          </p:pic>
          <p:pic>
            <p:nvPicPr>
              <p:cNvPr id="11" name="object 11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899329" y="4088879"/>
                <a:ext cx="1560410" cy="1916874"/>
              </a:xfrm>
              <a:prstGeom prst="rect">
                <a:avLst/>
              </a:prstGeom>
            </p:spPr>
          </p:pic>
        </p:grpSp>
        <p:grpSp>
          <p:nvGrpSpPr>
            <p:cNvPr id="19" name="object 19"/>
            <p:cNvGrpSpPr/>
            <p:nvPr/>
          </p:nvGrpSpPr>
          <p:grpSpPr>
            <a:xfrm>
              <a:off x="1999755" y="3913910"/>
              <a:ext cx="4592599" cy="2501265"/>
              <a:chOff x="2301049" y="3948054"/>
              <a:chExt cx="4592599" cy="2501265"/>
            </a:xfrm>
          </p:grpSpPr>
          <p:sp>
            <p:nvSpPr>
              <p:cNvPr id="20" name="object 20"/>
              <p:cNvSpPr/>
              <p:nvPr/>
            </p:nvSpPr>
            <p:spPr>
              <a:xfrm>
                <a:off x="2301049" y="4050156"/>
                <a:ext cx="2932430" cy="476884"/>
              </a:xfrm>
              <a:custGeom>
                <a:avLst/>
                <a:gdLst/>
                <a:ahLst/>
                <a:cxnLst/>
                <a:rect l="l" t="t" r="r" b="b"/>
                <a:pathLst>
                  <a:path w="2932429" h="476885">
                    <a:moveTo>
                      <a:pt x="667854" y="38100"/>
                    </a:moveTo>
                    <a:lnTo>
                      <a:pt x="0" y="38100"/>
                    </a:lnTo>
                    <a:lnTo>
                      <a:pt x="0" y="476808"/>
                    </a:lnTo>
                    <a:lnTo>
                      <a:pt x="667854" y="476808"/>
                    </a:lnTo>
                    <a:lnTo>
                      <a:pt x="667854" y="38100"/>
                    </a:lnTo>
                    <a:close/>
                  </a:path>
                  <a:path w="2932429" h="476885">
                    <a:moveTo>
                      <a:pt x="2932011" y="0"/>
                    </a:moveTo>
                    <a:lnTo>
                      <a:pt x="2264156" y="0"/>
                    </a:lnTo>
                    <a:lnTo>
                      <a:pt x="2264156" y="438708"/>
                    </a:lnTo>
                    <a:lnTo>
                      <a:pt x="2932011" y="438708"/>
                    </a:lnTo>
                    <a:lnTo>
                      <a:pt x="293201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2388958" y="3948054"/>
                <a:ext cx="4504690" cy="2501265"/>
              </a:xfrm>
              <a:custGeom>
                <a:avLst/>
                <a:gdLst/>
                <a:ahLst/>
                <a:cxnLst/>
                <a:rect l="l" t="t" r="r" b="b"/>
                <a:pathLst>
                  <a:path w="4504690" h="2501265">
                    <a:moveTo>
                      <a:pt x="4504105" y="2501250"/>
                    </a:moveTo>
                    <a:lnTo>
                      <a:pt x="0" y="2501250"/>
                    </a:lnTo>
                    <a:lnTo>
                      <a:pt x="0" y="0"/>
                    </a:lnTo>
                    <a:lnTo>
                      <a:pt x="4504105" y="0"/>
                    </a:lnTo>
                    <a:lnTo>
                      <a:pt x="4504105" y="2501250"/>
                    </a:lnTo>
                    <a:close/>
                  </a:path>
                </a:pathLst>
              </a:custGeom>
              <a:ln w="59834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5675528" y="4895244"/>
                <a:ext cx="720725" cy="1524635"/>
              </a:xfrm>
              <a:custGeom>
                <a:avLst/>
                <a:gdLst/>
                <a:ahLst/>
                <a:cxnLst/>
                <a:rect l="l" t="t" r="r" b="b"/>
                <a:pathLst>
                  <a:path w="720725" h="1524635">
                    <a:moveTo>
                      <a:pt x="720470" y="0"/>
                    </a:moveTo>
                    <a:lnTo>
                      <a:pt x="0" y="0"/>
                    </a:lnTo>
                    <a:lnTo>
                      <a:pt x="0" y="1524239"/>
                    </a:lnTo>
                    <a:lnTo>
                      <a:pt x="720470" y="1524239"/>
                    </a:lnTo>
                    <a:lnTo>
                      <a:pt x="720470" y="0"/>
                    </a:lnTo>
                    <a:close/>
                  </a:path>
                </a:pathLst>
              </a:custGeom>
              <a:solidFill>
                <a:srgbClr val="000000">
                  <a:alpha val="999"/>
                </a:srgbClr>
              </a:solidFill>
            </p:spPr>
            <p:txBody>
              <a:bodyPr wrap="square" lIns="0" tIns="0" rIns="0" bIns="0" rtlCol="0"/>
              <a:lstStyle/>
              <a:p>
                <a:endParaRPr sz="1350"/>
              </a:p>
            </p:txBody>
          </p:sp>
        </p:grpSp>
      </p:grpSp>
      <p:sp>
        <p:nvSpPr>
          <p:cNvPr id="12" name="Title 15">
            <a:extLst>
              <a:ext uri="{FF2B5EF4-FFF2-40B4-BE49-F238E27FC236}">
                <a16:creationId xmlns:a16="http://schemas.microsoft.com/office/drawing/2014/main" id="{45BC377E-F2B2-F176-2463-6A3258D3C3D5}"/>
              </a:ext>
            </a:extLst>
          </p:cNvPr>
          <p:cNvSpPr txBox="1">
            <a:spLocks/>
          </p:cNvSpPr>
          <p:nvPr/>
        </p:nvSpPr>
        <p:spPr>
          <a:xfrm>
            <a:off x="1122991" y="152540"/>
            <a:ext cx="449580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A13719-C802-B7ED-2868-D06C1599E28D}"/>
              </a:ext>
            </a:extLst>
          </p:cNvPr>
          <p:cNvSpPr txBox="1"/>
          <p:nvPr/>
        </p:nvSpPr>
        <p:spPr>
          <a:xfrm>
            <a:off x="864451" y="8180052"/>
            <a:ext cx="5227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IWS MILES AVAILABLE FOR M4/M16, M240, M249, .50 CAL AND SNIPERS</a:t>
            </a:r>
          </a:p>
        </p:txBody>
      </p:sp>
    </p:spTree>
    <p:extLst>
      <p:ext uri="{BB962C8B-B14F-4D97-AF65-F5344CB8AC3E}">
        <p14:creationId xmlns:p14="http://schemas.microsoft.com/office/powerpoint/2010/main" val="22066437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6824" y="3407875"/>
            <a:ext cx="2803010" cy="2038798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38004" y="4485614"/>
            <a:ext cx="1103989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spc="-83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T-4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495B7F-FE0C-4114-33F5-8C8A5FC99C62}"/>
              </a:ext>
            </a:extLst>
          </p:cNvPr>
          <p:cNvGrpSpPr/>
          <p:nvPr/>
        </p:nvGrpSpPr>
        <p:grpSpPr>
          <a:xfrm>
            <a:off x="3753333" y="3286967"/>
            <a:ext cx="3026871" cy="1457062"/>
            <a:chOff x="2606308" y="2296692"/>
            <a:chExt cx="1943099" cy="95097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06308" y="2296692"/>
              <a:ext cx="1943099" cy="950975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2783316" y="3040932"/>
              <a:ext cx="832256" cy="146890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sz="1400" b="1" spc="4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-7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95E2BD-63B0-2EB9-F8A5-973BA3D132CC}"/>
              </a:ext>
            </a:extLst>
          </p:cNvPr>
          <p:cNvGrpSpPr/>
          <p:nvPr/>
        </p:nvGrpSpPr>
        <p:grpSpPr>
          <a:xfrm>
            <a:off x="135380" y="953364"/>
            <a:ext cx="3348196" cy="1915642"/>
            <a:chOff x="3075901" y="1616507"/>
            <a:chExt cx="3348196" cy="1915642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78525" y="1616507"/>
              <a:ext cx="2304466" cy="1590043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3075901" y="3307087"/>
              <a:ext cx="3348196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BUNKER</a:t>
              </a:r>
              <a:r>
                <a:rPr sz="1400" b="1" spc="-26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DEFEAT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MUNITION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MILES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9C021C-0033-3792-3116-773F7DEEEF44}"/>
              </a:ext>
            </a:extLst>
          </p:cNvPr>
          <p:cNvGrpSpPr/>
          <p:nvPr/>
        </p:nvGrpSpPr>
        <p:grpSpPr>
          <a:xfrm>
            <a:off x="4029068" y="912377"/>
            <a:ext cx="2901597" cy="1956629"/>
            <a:chOff x="4537551" y="3127096"/>
            <a:chExt cx="1984318" cy="1325504"/>
          </a:xfrm>
        </p:grpSpPr>
        <p:sp>
          <p:nvSpPr>
            <p:cNvPr id="17" name="object 17"/>
            <p:cNvSpPr txBox="1"/>
            <p:nvPr/>
          </p:nvSpPr>
          <p:spPr>
            <a:xfrm>
              <a:off x="4537551" y="4300133"/>
              <a:ext cx="1984318" cy="152467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MK19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MILES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7710" y="3127096"/>
              <a:ext cx="1576110" cy="1077163"/>
            </a:xfrm>
            <a:prstGeom prst="rect">
              <a:avLst/>
            </a:prstGeom>
          </p:spPr>
        </p:pic>
      </p:grpSp>
      <p:sp>
        <p:nvSpPr>
          <p:cNvPr id="3" name="Title 15">
            <a:extLst>
              <a:ext uri="{FF2B5EF4-FFF2-40B4-BE49-F238E27FC236}">
                <a16:creationId xmlns:a16="http://schemas.microsoft.com/office/drawing/2014/main" id="{E3EC8664-3A50-6646-F857-1D720BF8488A}"/>
              </a:ext>
            </a:extLst>
          </p:cNvPr>
          <p:cNvSpPr txBox="1">
            <a:spLocks/>
          </p:cNvSpPr>
          <p:nvPr/>
        </p:nvSpPr>
        <p:spPr>
          <a:xfrm>
            <a:off x="1232780" y="201710"/>
            <a:ext cx="4558420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58F25C-C0FA-F970-B4EC-F89216A1C1E9}"/>
              </a:ext>
            </a:extLst>
          </p:cNvPr>
          <p:cNvGrpSpPr/>
          <p:nvPr/>
        </p:nvGrpSpPr>
        <p:grpSpPr>
          <a:xfrm>
            <a:off x="37793" y="6524411"/>
            <a:ext cx="2019608" cy="1933789"/>
            <a:chOff x="171452" y="3184398"/>
            <a:chExt cx="1837943" cy="1694709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865B660B-ED96-41F1-AABD-039ADD191DE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452" y="3184398"/>
              <a:ext cx="1837943" cy="1387602"/>
            </a:xfrm>
            <a:prstGeom prst="rect">
              <a:avLst/>
            </a:prstGeom>
          </p:spPr>
        </p:pic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F52333EA-CE62-41AB-CEF6-D40B7427B7EC}"/>
                </a:ext>
              </a:extLst>
            </p:cNvPr>
            <p:cNvSpPr txBox="1"/>
            <p:nvPr/>
          </p:nvSpPr>
          <p:spPr>
            <a:xfrm>
              <a:off x="919266" y="4677866"/>
              <a:ext cx="350154" cy="201241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>
                <a:spcBef>
                  <a:spcPts val="79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8FD6E5-0C16-84C5-F9AA-CDB32119028C}"/>
              </a:ext>
            </a:extLst>
          </p:cNvPr>
          <p:cNvGrpSpPr/>
          <p:nvPr/>
        </p:nvGrpSpPr>
        <p:grpSpPr>
          <a:xfrm>
            <a:off x="2206546" y="6520577"/>
            <a:ext cx="2263073" cy="2054160"/>
            <a:chOff x="2319432" y="3130251"/>
            <a:chExt cx="2213992" cy="2211135"/>
          </a:xfrm>
        </p:grpSpPr>
        <p:sp>
          <p:nvSpPr>
            <p:cNvPr id="21" name="object 3">
              <a:extLst>
                <a:ext uri="{FF2B5EF4-FFF2-40B4-BE49-F238E27FC236}">
                  <a16:creationId xmlns:a16="http://schemas.microsoft.com/office/drawing/2014/main" id="{6633ADA2-9F9B-1B2F-685D-F794C31AE621}"/>
                </a:ext>
              </a:extLst>
            </p:cNvPr>
            <p:cNvSpPr txBox="1"/>
            <p:nvPr/>
          </p:nvSpPr>
          <p:spPr>
            <a:xfrm>
              <a:off x="2319432" y="4866701"/>
              <a:ext cx="2213991" cy="474685"/>
            </a:xfrm>
            <a:prstGeom prst="rect">
              <a:avLst/>
            </a:prstGeom>
          </p:spPr>
          <p:txBody>
            <a:bodyPr vert="horz" wrap="square" lIns="0" tIns="10001" rIns="0" bIns="0" rtlCol="0">
              <a:spAutoFit/>
            </a:bodyPr>
            <a:lstStyle/>
            <a:p>
              <a:pPr marL="9525" algn="ctr">
                <a:spcBef>
                  <a:spcPts val="79"/>
                </a:spcBef>
              </a:pP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TOW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ITAS-TESS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FTS</a:t>
              </a:r>
              <a:r>
                <a:rPr sz="1400" b="1" spc="-3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MILES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object 6">
              <a:extLst>
                <a:ext uri="{FF2B5EF4-FFF2-40B4-BE49-F238E27FC236}">
                  <a16:creationId xmlns:a16="http://schemas.microsoft.com/office/drawing/2014/main" id="{87269CEC-C8D6-4940-5B06-C32AEFF26FF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19433" y="3130251"/>
              <a:ext cx="2213991" cy="1704354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66E460F-1AD6-637A-9CA8-2B373C9764FA}"/>
              </a:ext>
            </a:extLst>
          </p:cNvPr>
          <p:cNvSpPr txBox="1"/>
          <p:nvPr/>
        </p:nvSpPr>
        <p:spPr>
          <a:xfrm>
            <a:off x="990768" y="5714140"/>
            <a:ext cx="4876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VEHICAL/TARGET MILES AVAILABLE UPON REQUEST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TVS, V-TESS, CV-TESS</a:t>
            </a:r>
          </a:p>
        </p:txBody>
      </p:sp>
      <p:pic>
        <p:nvPicPr>
          <p:cNvPr id="13" name="Picture 12" descr="A picture containing text, transport, trailer&#10;&#10;AI-generated content may be incorrect.">
            <a:extLst>
              <a:ext uri="{FF2B5EF4-FFF2-40B4-BE49-F238E27FC236}">
                <a16:creationId xmlns:a16="http://schemas.microsoft.com/office/drawing/2014/main" id="{C91001DD-19FD-5E84-3287-05AAE99D0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73" y="6520577"/>
            <a:ext cx="2236231" cy="15833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FBC91C-BAE4-C84F-8562-D3750732ED87}"/>
              </a:ext>
            </a:extLst>
          </p:cNvPr>
          <p:cNvSpPr txBox="1"/>
          <p:nvPr/>
        </p:nvSpPr>
        <p:spPr>
          <a:xfrm>
            <a:off x="4410928" y="8135437"/>
            <a:ext cx="2502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DVC # 23-120 I-MILES VEHICLE TACTICAL ENGAGMENT SIMULATION SYSTEM</a:t>
            </a:r>
          </a:p>
        </p:txBody>
      </p:sp>
    </p:spTree>
    <p:extLst>
      <p:ext uri="{BB962C8B-B14F-4D97-AF65-F5344CB8AC3E}">
        <p14:creationId xmlns:p14="http://schemas.microsoft.com/office/powerpoint/2010/main" val="3703050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74A0A-9B33-2674-5AD8-1B1E2A69F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680" y="223218"/>
            <a:ext cx="4948028" cy="492443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FORT KNOX VTC TRAINERS AND SIMULATORS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189D9D-549B-5B93-417C-A07C8441CC85}"/>
              </a:ext>
            </a:extLst>
          </p:cNvPr>
          <p:cNvSpPr txBox="1"/>
          <p:nvPr/>
        </p:nvSpPr>
        <p:spPr>
          <a:xfrm>
            <a:off x="306324" y="2672971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DVC # 07-129 ENGAGEMENT SKILLS TRAINER II (EST II)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6F30A3-9FC7-3974-84EC-531A8CBA807E}"/>
              </a:ext>
            </a:extLst>
          </p:cNvPr>
          <p:cNvSpPr txBox="1"/>
          <p:nvPr/>
        </p:nvSpPr>
        <p:spPr>
          <a:xfrm>
            <a:off x="2895600" y="267868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DVC # 55-62 HIGH MOBILITY MULTIPURPOSE WHEELED VEHICLE (HMMWV) EGRESS ASSISTANCE TRAINER (HEAT)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444271-3061-6DEB-AF49-80978A67BE5E}"/>
              </a:ext>
            </a:extLst>
          </p:cNvPr>
          <p:cNvSpPr txBox="1"/>
          <p:nvPr/>
        </p:nvSpPr>
        <p:spPr>
          <a:xfrm>
            <a:off x="61185" y="6750815"/>
            <a:ext cx="701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ALL VTC SIMULATORS AND TRAINERS ARE SCHEDULED THROUGH RFMSS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FEDC30-E222-96A4-9F3D-F5354329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2" y="737328"/>
            <a:ext cx="3124201" cy="18790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1467B9-B909-388D-A92B-AEA67BB53C29}"/>
              </a:ext>
            </a:extLst>
          </p:cNvPr>
          <p:cNvSpPr txBox="1"/>
          <p:nvPr/>
        </p:nvSpPr>
        <p:spPr>
          <a:xfrm>
            <a:off x="45945" y="6002731"/>
            <a:ext cx="336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DVC # 01-302 UH-60M BLACKHAWK AIRCREW TRAINER (BAT)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4D0EEC-178B-F00C-FD6F-A0A87C888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56" y="3692578"/>
            <a:ext cx="3095625" cy="21907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0368A9-F18E-0071-74B9-639A433D78DE}"/>
              </a:ext>
            </a:extLst>
          </p:cNvPr>
          <p:cNvSpPr txBox="1"/>
          <p:nvPr/>
        </p:nvSpPr>
        <p:spPr>
          <a:xfrm>
            <a:off x="838112" y="7176762"/>
            <a:ext cx="6848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69863" algn="l"/>
              </a:tabLst>
              <a:defRPr/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https://rfmssbackup.altess.army.mil/KNOX/Pages/Login.aspx</a:t>
            </a:r>
            <a:endParaRPr lang="en-US" sz="14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D5EA0D09-2E56-11FB-EA0C-2F45B1C42B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298" y="746438"/>
            <a:ext cx="3169919" cy="18699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D57F01-228D-1CE0-E793-65A44BA6527C}"/>
              </a:ext>
            </a:extLst>
          </p:cNvPr>
          <p:cNvSpPr txBox="1"/>
          <p:nvPr/>
        </p:nvSpPr>
        <p:spPr>
          <a:xfrm>
            <a:off x="3313525" y="6001182"/>
            <a:ext cx="368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DVC # 06-124 CALL FOR FIRE TRAINER (CFFT)</a:t>
            </a:r>
          </a:p>
        </p:txBody>
      </p:sp>
      <p:pic>
        <p:nvPicPr>
          <p:cNvPr id="10" name="Picture 9" descr="A picture containing text, electronics, television, display&#10;&#10;AI-generated content may be incorrect.">
            <a:extLst>
              <a:ext uri="{FF2B5EF4-FFF2-40B4-BE49-F238E27FC236}">
                <a16:creationId xmlns:a16="http://schemas.microsoft.com/office/drawing/2014/main" id="{ED779140-8CE3-14EF-E471-FDE1213CF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"/>
          <a:stretch/>
        </p:blipFill>
        <p:spPr>
          <a:xfrm>
            <a:off x="3502154" y="3692578"/>
            <a:ext cx="3309369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5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60083" y="4934705"/>
            <a:ext cx="6553200" cy="108683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US"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The Fort Knox TSC Warehouse carries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 wide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assortment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GTAs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sign</a:t>
            </a:r>
            <a:r>
              <a:rPr sz="1400" b="1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keep.</a:t>
            </a:r>
            <a:r>
              <a:rPr sz="1400" b="1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bring</a:t>
            </a:r>
            <a:r>
              <a:rPr sz="1400" b="1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box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to carry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 out the 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GTA</a:t>
            </a:r>
            <a:r>
              <a:rPr lang="en-US"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sz="1400" b="1" spc="-1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GTA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stock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 or a large quantity is needed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TSC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can</a:t>
            </a:r>
            <a:r>
              <a:rPr lang="en-US" sz="1400" b="1" spc="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order 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on behalf of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units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to pick up at scheduled appointment date. Remote Units can set up a GTA account to order GTA’s to home station.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7" y="1306066"/>
            <a:ext cx="3324728" cy="34880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429" y="1306066"/>
            <a:ext cx="3372854" cy="34880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5586" y="8435124"/>
            <a:ext cx="3919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*Fort Knox Maps Available at Range Control</a:t>
            </a:r>
          </a:p>
        </p:txBody>
      </p:sp>
      <p:sp>
        <p:nvSpPr>
          <p:cNvPr id="9" name="Title 15">
            <a:extLst>
              <a:ext uri="{FF2B5EF4-FFF2-40B4-BE49-F238E27FC236}">
                <a16:creationId xmlns:a16="http://schemas.microsoft.com/office/drawing/2014/main" id="{A1D2C8D2-D38C-BC7E-38B9-BE34A5B6943A}"/>
              </a:ext>
            </a:extLst>
          </p:cNvPr>
          <p:cNvSpPr txBox="1">
            <a:spLocks/>
          </p:cNvSpPr>
          <p:nvPr/>
        </p:nvSpPr>
        <p:spPr>
          <a:xfrm>
            <a:off x="941020" y="89819"/>
            <a:ext cx="4684396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69E729-0204-97CB-15CC-0E9C84490B80}"/>
              </a:ext>
            </a:extLst>
          </p:cNvPr>
          <p:cNvSpPr txBox="1"/>
          <p:nvPr/>
        </p:nvSpPr>
        <p:spPr>
          <a:xfrm>
            <a:off x="747269" y="796173"/>
            <a:ext cx="5267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GRAPHIC TRAINING AID SELF-SERVE ROOM*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2A08AF-5F6B-4793-29E2-24541053CEF1}"/>
              </a:ext>
            </a:extLst>
          </p:cNvPr>
          <p:cNvSpPr txBox="1"/>
          <p:nvPr/>
        </p:nvSpPr>
        <p:spPr>
          <a:xfrm>
            <a:off x="1379822" y="8751364"/>
            <a:ext cx="4459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*GTA’s do not require an active TS-MATS Account 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8FC4D0DE-A6DF-8B96-E12E-8AD64BFD0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093154"/>
            <a:ext cx="1685925" cy="1685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012440-0A73-DF5E-99FC-416405E87A2F}"/>
              </a:ext>
            </a:extLst>
          </p:cNvPr>
          <p:cNvSpPr txBox="1"/>
          <p:nvPr/>
        </p:nvSpPr>
        <p:spPr>
          <a:xfrm>
            <a:off x="152400" y="6162101"/>
            <a:ext cx="412099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Follow QR Code below to the Central Army Registry Registry for access to CAR only GTA’s 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POC for GTA’s is Mr. Wagoner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Justin.d.wagoner.civ@army.mil</a:t>
            </a:r>
          </a:p>
          <a:p>
            <a:pPr algn="ctr"/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/>
        </p:nvPicPr>
        <p:blipFill rotWithShape="1">
          <a:blip r:embed="rId2" cstate="print"/>
          <a:srcRect l="12996" r="9100"/>
          <a:stretch/>
        </p:blipFill>
        <p:spPr>
          <a:xfrm>
            <a:off x="373702" y="4595696"/>
            <a:ext cx="948649" cy="137537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14098-3BB1-F744-AF53-9F39713A4D43}"/>
              </a:ext>
            </a:extLst>
          </p:cNvPr>
          <p:cNvGrpSpPr/>
          <p:nvPr/>
        </p:nvGrpSpPr>
        <p:grpSpPr>
          <a:xfrm>
            <a:off x="14472" y="845114"/>
            <a:ext cx="3414528" cy="1262327"/>
            <a:chOff x="39557" y="2727253"/>
            <a:chExt cx="2923306" cy="946137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7" y="2727253"/>
              <a:ext cx="2923306" cy="746169"/>
            </a:xfrm>
            <a:prstGeom prst="rect">
              <a:avLst/>
            </a:prstGeom>
          </p:spPr>
        </p:pic>
        <p:sp>
          <p:nvSpPr>
            <p:cNvPr id="10" name="object 10"/>
            <p:cNvSpPr txBox="1"/>
            <p:nvPr/>
          </p:nvSpPr>
          <p:spPr>
            <a:xfrm>
              <a:off x="1102912" y="3504702"/>
              <a:ext cx="1423808" cy="168688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M4</a:t>
              </a:r>
              <a:r>
                <a:rPr sz="1400" b="1" spc="-19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LASTIC RIFLE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E1B7D5-32B9-0CE2-C7CF-2CE5BBC2941F}"/>
              </a:ext>
            </a:extLst>
          </p:cNvPr>
          <p:cNvGrpSpPr/>
          <p:nvPr/>
        </p:nvGrpSpPr>
        <p:grpSpPr>
          <a:xfrm>
            <a:off x="3388360" y="431809"/>
            <a:ext cx="3099189" cy="1662434"/>
            <a:chOff x="3419467" y="2316091"/>
            <a:chExt cx="2965178" cy="1428642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9467" y="2316091"/>
              <a:ext cx="2965178" cy="1399011"/>
            </a:xfrm>
            <a:prstGeom prst="rect">
              <a:avLst/>
            </a:prstGeom>
          </p:spPr>
        </p:pic>
        <p:sp>
          <p:nvSpPr>
            <p:cNvPr id="11" name="object 11"/>
            <p:cNvSpPr txBox="1"/>
            <p:nvPr/>
          </p:nvSpPr>
          <p:spPr>
            <a:xfrm>
              <a:off x="3945754" y="3551322"/>
              <a:ext cx="1991367" cy="19341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M16A2</a:t>
              </a:r>
              <a:r>
                <a:rPr sz="1400" b="1" spc="-1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LASTIC RIFLE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058E1B-0B39-3305-FD37-B4AC6FD1EF10}"/>
              </a:ext>
            </a:extLst>
          </p:cNvPr>
          <p:cNvGrpSpPr/>
          <p:nvPr/>
        </p:nvGrpSpPr>
        <p:grpSpPr>
          <a:xfrm>
            <a:off x="235437" y="3581569"/>
            <a:ext cx="1742622" cy="694943"/>
            <a:chOff x="323610" y="2467259"/>
            <a:chExt cx="1742622" cy="694943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3569" y="2467259"/>
              <a:ext cx="1502663" cy="694943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323610" y="2913688"/>
              <a:ext cx="1243295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MM</a:t>
              </a:r>
              <a:r>
                <a:rPr sz="1400" b="1" spc="-4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ISTOL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440622" y="5426589"/>
            <a:ext cx="948649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LASTIC BAYONET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546EB0-D1E2-E968-F0B3-D2FEAA987003}"/>
              </a:ext>
            </a:extLst>
          </p:cNvPr>
          <p:cNvGrpSpPr/>
          <p:nvPr/>
        </p:nvGrpSpPr>
        <p:grpSpPr>
          <a:xfrm>
            <a:off x="3686483" y="3630843"/>
            <a:ext cx="1315978" cy="1959752"/>
            <a:chOff x="5405869" y="3306055"/>
            <a:chExt cx="1315978" cy="1959752"/>
          </a:xfrm>
        </p:grpSpPr>
        <p:pic>
          <p:nvPicPr>
            <p:cNvPr id="6" name="object 6"/>
            <p:cNvPicPr/>
            <p:nvPr/>
          </p:nvPicPr>
          <p:blipFill rotWithShape="1">
            <a:blip r:embed="rId6" cstate="print"/>
            <a:srcRect l="14634" t="8671" r="21951" b="7514"/>
            <a:stretch/>
          </p:blipFill>
          <p:spPr>
            <a:xfrm>
              <a:off x="5605220" y="3306055"/>
              <a:ext cx="742951" cy="1657350"/>
            </a:xfrm>
            <a:prstGeom prst="rect">
              <a:avLst/>
            </a:prstGeom>
          </p:spPr>
        </p:pic>
        <p:sp>
          <p:nvSpPr>
            <p:cNvPr id="14" name="object 14"/>
            <p:cNvSpPr txBox="1"/>
            <p:nvPr/>
          </p:nvSpPr>
          <p:spPr>
            <a:xfrm>
              <a:off x="5405869" y="5040745"/>
              <a:ext cx="1315978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J</a:t>
              </a: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AVELIN</a:t>
              </a:r>
              <a:r>
                <a:rPr sz="1400" b="1" spc="-38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MSR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D89B47-EAA9-338D-00E3-9E0F3EA461E9}"/>
              </a:ext>
            </a:extLst>
          </p:cNvPr>
          <p:cNvGrpSpPr/>
          <p:nvPr/>
        </p:nvGrpSpPr>
        <p:grpSpPr>
          <a:xfrm>
            <a:off x="4937954" y="3617037"/>
            <a:ext cx="1620102" cy="1633618"/>
            <a:chOff x="3577596" y="3871785"/>
            <a:chExt cx="1620102" cy="1633618"/>
          </a:xfrm>
        </p:grpSpPr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77596" y="3871785"/>
              <a:ext cx="1620102" cy="1129566"/>
            </a:xfrm>
            <a:prstGeom prst="rect">
              <a:avLst/>
            </a:prstGeom>
          </p:spPr>
        </p:pic>
        <p:sp>
          <p:nvSpPr>
            <p:cNvPr id="15" name="object 15"/>
            <p:cNvSpPr txBox="1"/>
            <p:nvPr/>
          </p:nvSpPr>
          <p:spPr>
            <a:xfrm>
              <a:off x="3805839" y="5065378"/>
              <a:ext cx="1222512" cy="440025"/>
            </a:xfrm>
            <a:prstGeom prst="rect">
              <a:avLst/>
            </a:prstGeom>
          </p:spPr>
          <p:txBody>
            <a:bodyPr vert="horz" wrap="square" lIns="0" tIns="9049" rIns="0" bIns="0" rtlCol="0">
              <a:spAutoFit/>
            </a:bodyPr>
            <a:lstStyle/>
            <a:p>
              <a:pPr marL="9525" algn="ctr">
                <a:spcBef>
                  <a:spcPts val="71"/>
                </a:spcBef>
              </a:pP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AT4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OCKET LAUNCHER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FDBA9DF-29E5-783A-AFA3-C26B28231271}"/>
              </a:ext>
            </a:extLst>
          </p:cNvPr>
          <p:cNvGrpSpPr/>
          <p:nvPr/>
        </p:nvGrpSpPr>
        <p:grpSpPr>
          <a:xfrm>
            <a:off x="1787183" y="3530640"/>
            <a:ext cx="2098651" cy="1357252"/>
            <a:chOff x="14676" y="5196460"/>
            <a:chExt cx="2098651" cy="135725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6" t="26575" r="4600"/>
            <a:stretch/>
          </p:blipFill>
          <p:spPr>
            <a:xfrm>
              <a:off x="407254" y="5196460"/>
              <a:ext cx="1296755" cy="99471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676" y="6245935"/>
              <a:ext cx="20986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SIG SAUER P320-M17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1440DAD-06B0-DAB5-DD11-EE3F5276AECE}"/>
              </a:ext>
            </a:extLst>
          </p:cNvPr>
          <p:cNvGrpSpPr/>
          <p:nvPr/>
        </p:nvGrpSpPr>
        <p:grpSpPr>
          <a:xfrm>
            <a:off x="3631213" y="2327841"/>
            <a:ext cx="3101645" cy="1146406"/>
            <a:chOff x="3755151" y="5255288"/>
            <a:chExt cx="2889311" cy="1009250"/>
          </a:xfrm>
        </p:grpSpPr>
        <p:sp>
          <p:nvSpPr>
            <p:cNvPr id="19" name="TextBox 18"/>
            <p:cNvSpPr txBox="1"/>
            <p:nvPr/>
          </p:nvSpPr>
          <p:spPr>
            <a:xfrm>
              <a:off x="4740330" y="5993583"/>
              <a:ext cx="1016972" cy="2709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M249 SAW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04" t="485" r="30967" b="-485"/>
            <a:stretch/>
          </p:blipFill>
          <p:spPr>
            <a:xfrm rot="16200000">
              <a:off x="4845418" y="4165021"/>
              <a:ext cx="708778" cy="2889311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EBA3EB-EE77-9D65-B81D-EF4A401A970A}"/>
              </a:ext>
            </a:extLst>
          </p:cNvPr>
          <p:cNvGrpSpPr/>
          <p:nvPr/>
        </p:nvGrpSpPr>
        <p:grpSpPr>
          <a:xfrm>
            <a:off x="153186" y="2297674"/>
            <a:ext cx="3101644" cy="1115553"/>
            <a:chOff x="1873007" y="6101198"/>
            <a:chExt cx="2937142" cy="10345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70" t="2066" r="39994" b="4601"/>
            <a:stretch/>
          </p:blipFill>
          <p:spPr>
            <a:xfrm rot="16200000">
              <a:off x="2967004" y="5007201"/>
              <a:ext cx="749147" cy="293714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949964" y="6850346"/>
              <a:ext cx="598390" cy="28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M240</a:t>
              </a:r>
            </a:p>
          </p:txBody>
        </p:sp>
      </p:grpSp>
      <p:sp>
        <p:nvSpPr>
          <p:cNvPr id="22" name="Title 15">
            <a:extLst>
              <a:ext uri="{FF2B5EF4-FFF2-40B4-BE49-F238E27FC236}">
                <a16:creationId xmlns:a16="http://schemas.microsoft.com/office/drawing/2014/main" id="{3295FBA3-D6BD-DC82-CE01-A9402624BBF5}"/>
              </a:ext>
            </a:extLst>
          </p:cNvPr>
          <p:cNvSpPr txBox="1">
            <a:spLocks/>
          </p:cNvSpPr>
          <p:nvPr/>
        </p:nvSpPr>
        <p:spPr>
          <a:xfrm>
            <a:off x="1205351" y="201710"/>
            <a:ext cx="4479403" cy="492443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CF41F2-066E-0822-7AF5-BEF97CCEC17E}"/>
              </a:ext>
            </a:extLst>
          </p:cNvPr>
          <p:cNvGrpSpPr/>
          <p:nvPr/>
        </p:nvGrpSpPr>
        <p:grpSpPr>
          <a:xfrm>
            <a:off x="235437" y="6166257"/>
            <a:ext cx="3604930" cy="2606893"/>
            <a:chOff x="100260" y="3090673"/>
            <a:chExt cx="4717853" cy="3545857"/>
          </a:xfrm>
        </p:grpSpPr>
        <p:pic>
          <p:nvPicPr>
            <p:cNvPr id="32" name="object 4">
              <a:extLst>
                <a:ext uri="{FF2B5EF4-FFF2-40B4-BE49-F238E27FC236}">
                  <a16:creationId xmlns:a16="http://schemas.microsoft.com/office/drawing/2014/main" id="{2461EA2C-038A-941C-2765-650D6DE8447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260" y="3090673"/>
              <a:ext cx="4717853" cy="2843801"/>
            </a:xfrm>
            <a:prstGeom prst="rect">
              <a:avLst/>
            </a:prstGeom>
          </p:spPr>
        </p:pic>
        <p:sp>
          <p:nvSpPr>
            <p:cNvPr id="33" name="object 5">
              <a:extLst>
                <a:ext uri="{FF2B5EF4-FFF2-40B4-BE49-F238E27FC236}">
                  <a16:creationId xmlns:a16="http://schemas.microsoft.com/office/drawing/2014/main" id="{7D1CECBF-46EC-34CD-567D-BDABDB72F9D4}"/>
                </a:ext>
              </a:extLst>
            </p:cNvPr>
            <p:cNvSpPr txBox="1"/>
            <p:nvPr/>
          </p:nvSpPr>
          <p:spPr>
            <a:xfrm>
              <a:off x="1086411" y="6330404"/>
              <a:ext cx="2588914" cy="306126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84MM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CARL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 GUSTAV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A562E7F-0286-CF09-BB36-2B8B1412DAE6}"/>
              </a:ext>
            </a:extLst>
          </p:cNvPr>
          <p:cNvGrpSpPr/>
          <p:nvPr/>
        </p:nvGrpSpPr>
        <p:grpSpPr>
          <a:xfrm>
            <a:off x="4114800" y="5833252"/>
            <a:ext cx="2626753" cy="3109038"/>
            <a:chOff x="4294967" y="3286872"/>
            <a:chExt cx="2626753" cy="3109038"/>
          </a:xfrm>
        </p:grpSpPr>
        <p:sp>
          <p:nvSpPr>
            <p:cNvPr id="35" name="object 3">
              <a:extLst>
                <a:ext uri="{FF2B5EF4-FFF2-40B4-BE49-F238E27FC236}">
                  <a16:creationId xmlns:a16="http://schemas.microsoft.com/office/drawing/2014/main" id="{D79CF8E3-088E-45E8-6112-D262307FBEF3}"/>
                </a:ext>
              </a:extLst>
            </p:cNvPr>
            <p:cNvSpPr txBox="1"/>
            <p:nvPr/>
          </p:nvSpPr>
          <p:spPr>
            <a:xfrm>
              <a:off x="4914230" y="5955405"/>
              <a:ext cx="2007490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402421" marR="3810" indent="-393374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84MM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CARL </a:t>
              </a:r>
              <a:r>
                <a:rPr sz="1400" b="1" spc="-23" dirty="0">
                  <a:latin typeface="Arial" panose="020B0604020202020204" pitchFamily="34" charset="0"/>
                  <a:cs typeface="Arial" panose="020B0604020202020204" pitchFamily="34" charset="0"/>
                </a:rPr>
                <a:t>GUSTAV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 ROUND</a:t>
              </a:r>
              <a:r>
                <a:rPr lang="en-US"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object 6">
              <a:extLst>
                <a:ext uri="{FF2B5EF4-FFF2-40B4-BE49-F238E27FC236}">
                  <a16:creationId xmlns:a16="http://schemas.microsoft.com/office/drawing/2014/main" id="{AD8D9CF5-32BE-42FD-2915-21D901DC023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94967" y="3286872"/>
              <a:ext cx="2575953" cy="25487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6643A70-AE1D-26A8-ECF0-F2F6276B25B1}"/>
              </a:ext>
            </a:extLst>
          </p:cNvPr>
          <p:cNvGrpSpPr/>
          <p:nvPr/>
        </p:nvGrpSpPr>
        <p:grpSpPr>
          <a:xfrm>
            <a:off x="2382837" y="6952525"/>
            <a:ext cx="1976013" cy="1980284"/>
            <a:chOff x="-735858" y="2877282"/>
            <a:chExt cx="1976013" cy="2162496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735858" y="2877282"/>
              <a:ext cx="1976013" cy="1807830"/>
            </a:xfrm>
            <a:prstGeom prst="rect">
              <a:avLst/>
            </a:prstGeom>
          </p:spPr>
        </p:pic>
        <p:sp>
          <p:nvSpPr>
            <p:cNvPr id="18" name="object 18"/>
            <p:cNvSpPr txBox="1"/>
            <p:nvPr/>
          </p:nvSpPr>
          <p:spPr>
            <a:xfrm>
              <a:off x="-36790" y="4814716"/>
              <a:ext cx="808246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b="1" spc="-8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GGER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E2D5C1-2BBD-87FD-C23A-EB08108BE264}"/>
              </a:ext>
            </a:extLst>
          </p:cNvPr>
          <p:cNvGrpSpPr/>
          <p:nvPr/>
        </p:nvGrpSpPr>
        <p:grpSpPr>
          <a:xfrm>
            <a:off x="4167546" y="5198892"/>
            <a:ext cx="2616751" cy="1231113"/>
            <a:chOff x="4240225" y="6313986"/>
            <a:chExt cx="2616751" cy="1231113"/>
          </a:xfrm>
        </p:grpSpPr>
        <p:pic>
          <p:nvPicPr>
            <p:cNvPr id="6" name="object 6"/>
            <p:cNvPicPr/>
            <p:nvPr/>
          </p:nvPicPr>
          <p:blipFill rotWithShape="1">
            <a:blip r:embed="rId3" cstate="print"/>
            <a:srcRect t="6526" b="13172"/>
            <a:stretch/>
          </p:blipFill>
          <p:spPr>
            <a:xfrm>
              <a:off x="4240225" y="6313986"/>
              <a:ext cx="2616751" cy="960952"/>
            </a:xfrm>
            <a:prstGeom prst="rect">
              <a:avLst/>
            </a:prstGeom>
          </p:spPr>
        </p:pic>
        <p:sp>
          <p:nvSpPr>
            <p:cNvPr id="19" name="object 19"/>
            <p:cNvSpPr txBox="1"/>
            <p:nvPr/>
          </p:nvSpPr>
          <p:spPr>
            <a:xfrm>
              <a:off x="5332012" y="7320037"/>
              <a:ext cx="611846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AK-47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DFBF860-B159-C7C5-06C2-2550D44D98DB}"/>
              </a:ext>
            </a:extLst>
          </p:cNvPr>
          <p:cNvGrpSpPr/>
          <p:nvPr/>
        </p:nvGrpSpPr>
        <p:grpSpPr>
          <a:xfrm>
            <a:off x="3757373" y="3381112"/>
            <a:ext cx="2795109" cy="1721763"/>
            <a:chOff x="2768318" y="4371862"/>
            <a:chExt cx="1289333" cy="595945"/>
          </a:xfrm>
        </p:grpSpPr>
        <p:pic>
          <p:nvPicPr>
            <p:cNvPr id="7" name="object 7"/>
            <p:cNvPicPr/>
            <p:nvPr/>
          </p:nvPicPr>
          <p:blipFill rotWithShape="1">
            <a:blip r:embed="rId4" cstate="print"/>
            <a:srcRect t="14302" b="21029"/>
            <a:stretch/>
          </p:blipFill>
          <p:spPr>
            <a:xfrm>
              <a:off x="2768318" y="4371862"/>
              <a:ext cx="1289333" cy="386639"/>
            </a:xfrm>
            <a:prstGeom prst="rect">
              <a:avLst/>
            </a:prstGeom>
          </p:spPr>
        </p:pic>
        <p:sp>
          <p:nvSpPr>
            <p:cNvPr id="20" name="object 20"/>
            <p:cNvSpPr txBox="1"/>
            <p:nvPr/>
          </p:nvSpPr>
          <p:spPr>
            <a:xfrm>
              <a:off x="3418843" y="4742745"/>
              <a:ext cx="585854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RP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AAD8694-4F52-55B6-4C21-C46E7B3B3CF6}"/>
              </a:ext>
            </a:extLst>
          </p:cNvPr>
          <p:cNvGrpSpPr/>
          <p:nvPr/>
        </p:nvGrpSpPr>
        <p:grpSpPr>
          <a:xfrm>
            <a:off x="4864535" y="1321068"/>
            <a:ext cx="2013287" cy="1694009"/>
            <a:chOff x="5763887" y="4408224"/>
            <a:chExt cx="897812" cy="84423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63887" y="4408224"/>
              <a:ext cx="800099" cy="514349"/>
            </a:xfrm>
            <a:prstGeom prst="rect">
              <a:avLst/>
            </a:prstGeom>
          </p:spPr>
        </p:pic>
        <p:sp>
          <p:nvSpPr>
            <p:cNvPr id="21" name="object 21"/>
            <p:cNvSpPr txBox="1"/>
            <p:nvPr/>
          </p:nvSpPr>
          <p:spPr>
            <a:xfrm>
              <a:off x="6117947" y="5027392"/>
              <a:ext cx="543752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PM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-50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2F0C685-0B2C-02F5-9303-EBAC86F7059A}"/>
              </a:ext>
            </a:extLst>
          </p:cNvPr>
          <p:cNvGrpSpPr/>
          <p:nvPr/>
        </p:nvGrpSpPr>
        <p:grpSpPr>
          <a:xfrm>
            <a:off x="21808" y="834231"/>
            <a:ext cx="3047397" cy="2177371"/>
            <a:chOff x="2885128" y="2797158"/>
            <a:chExt cx="1790308" cy="1244001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5128" y="2797158"/>
              <a:ext cx="1790308" cy="981099"/>
            </a:xfrm>
            <a:prstGeom prst="rect">
              <a:avLst/>
            </a:prstGeom>
          </p:spPr>
        </p:pic>
        <p:sp>
          <p:nvSpPr>
            <p:cNvPr id="22" name="object 22"/>
            <p:cNvSpPr txBox="1"/>
            <p:nvPr/>
          </p:nvSpPr>
          <p:spPr>
            <a:xfrm>
              <a:off x="3553301" y="3816097"/>
              <a:ext cx="644666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RP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G-7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0C0C703-1829-3F2D-6AF0-663D58E842EF}"/>
              </a:ext>
            </a:extLst>
          </p:cNvPr>
          <p:cNvGrpSpPr/>
          <p:nvPr/>
        </p:nvGrpSpPr>
        <p:grpSpPr>
          <a:xfrm>
            <a:off x="174811" y="6952525"/>
            <a:ext cx="2005779" cy="1989765"/>
            <a:chOff x="342899" y="5086352"/>
            <a:chExt cx="2005779" cy="1989765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2899" y="5086352"/>
              <a:ext cx="2005779" cy="1660003"/>
            </a:xfrm>
            <a:prstGeom prst="rect">
              <a:avLst/>
            </a:prstGeom>
          </p:spPr>
        </p:pic>
        <p:sp>
          <p:nvSpPr>
            <p:cNvPr id="23" name="object 23"/>
            <p:cNvSpPr txBox="1"/>
            <p:nvPr/>
          </p:nvSpPr>
          <p:spPr>
            <a:xfrm>
              <a:off x="780917" y="6851055"/>
              <a:ext cx="1174433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A-7</a:t>
              </a: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AIL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863DCED-6934-CF35-7379-70C57D7805E2}"/>
              </a:ext>
            </a:extLst>
          </p:cNvPr>
          <p:cNvGrpSpPr/>
          <p:nvPr/>
        </p:nvGrpSpPr>
        <p:grpSpPr>
          <a:xfrm>
            <a:off x="163531" y="3470746"/>
            <a:ext cx="3247461" cy="1431788"/>
            <a:chOff x="1657351" y="5327006"/>
            <a:chExt cx="1114424" cy="634619"/>
          </a:xfrm>
        </p:grpSpPr>
        <p:pic>
          <p:nvPicPr>
            <p:cNvPr id="11" name="object 11"/>
            <p:cNvPicPr/>
            <p:nvPr/>
          </p:nvPicPr>
          <p:blipFill rotWithShape="1">
            <a:blip r:embed="rId8" cstate="print"/>
            <a:srcRect t="28073" b="31000"/>
            <a:stretch/>
          </p:blipFill>
          <p:spPr>
            <a:xfrm>
              <a:off x="1657351" y="5327006"/>
              <a:ext cx="1114424" cy="350845"/>
            </a:xfrm>
            <a:prstGeom prst="rect">
              <a:avLst/>
            </a:prstGeom>
          </p:spPr>
        </p:pic>
        <p:sp>
          <p:nvSpPr>
            <p:cNvPr id="24" name="object 24"/>
            <p:cNvSpPr txBox="1"/>
            <p:nvPr/>
          </p:nvSpPr>
          <p:spPr>
            <a:xfrm>
              <a:off x="2166318" y="5736563"/>
              <a:ext cx="452956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15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D618DF7-17DE-6E30-D136-3E3A4E0BC546}"/>
              </a:ext>
            </a:extLst>
          </p:cNvPr>
          <p:cNvGrpSpPr/>
          <p:nvPr/>
        </p:nvGrpSpPr>
        <p:grpSpPr>
          <a:xfrm>
            <a:off x="4358851" y="7190882"/>
            <a:ext cx="2601833" cy="1833951"/>
            <a:chOff x="4333084" y="5176120"/>
            <a:chExt cx="2406185" cy="1303643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33084" y="5176120"/>
              <a:ext cx="686066" cy="85712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73570" y="5267580"/>
              <a:ext cx="486260" cy="68792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45282" y="5372882"/>
              <a:ext cx="669819" cy="557001"/>
            </a:xfrm>
            <a:prstGeom prst="rect">
              <a:avLst/>
            </a:prstGeom>
          </p:spPr>
        </p:pic>
        <p:sp>
          <p:nvSpPr>
            <p:cNvPr id="26" name="object 26"/>
            <p:cNvSpPr txBox="1"/>
            <p:nvPr/>
          </p:nvSpPr>
          <p:spPr>
            <a:xfrm>
              <a:off x="4763255" y="6254701"/>
              <a:ext cx="1976014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SOVIET</a:t>
              </a:r>
              <a:r>
                <a:rPr sz="1400" b="1" spc="-34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GRENADES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69B3F8-F0D4-1E33-8FAD-A47BC0241AFB}"/>
              </a:ext>
            </a:extLst>
          </p:cNvPr>
          <p:cNvGrpSpPr/>
          <p:nvPr/>
        </p:nvGrpSpPr>
        <p:grpSpPr>
          <a:xfrm>
            <a:off x="147337" y="5073950"/>
            <a:ext cx="3338691" cy="1805207"/>
            <a:chOff x="3772046" y="6496311"/>
            <a:chExt cx="1758009" cy="626982"/>
          </a:xfrm>
        </p:grpSpPr>
        <p:pic>
          <p:nvPicPr>
            <p:cNvPr id="30" name="object 30"/>
            <p:cNvPicPr/>
            <p:nvPr/>
          </p:nvPicPr>
          <p:blipFill rotWithShape="1">
            <a:blip r:embed="rId12" cstate="print"/>
            <a:srcRect t="24451" b="30714"/>
            <a:stretch/>
          </p:blipFill>
          <p:spPr>
            <a:xfrm>
              <a:off x="3772046" y="6496311"/>
              <a:ext cx="1758009" cy="323253"/>
            </a:xfrm>
            <a:prstGeom prst="rect">
              <a:avLst/>
            </a:prstGeom>
          </p:spPr>
        </p:pic>
        <p:sp>
          <p:nvSpPr>
            <p:cNvPr id="31" name="object 31"/>
            <p:cNvSpPr txBox="1"/>
            <p:nvPr/>
          </p:nvSpPr>
          <p:spPr>
            <a:xfrm>
              <a:off x="4500063" y="6898231"/>
              <a:ext cx="612393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sz="1400" b="1" spc="-4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KM</a:t>
              </a:r>
              <a:endParaRPr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46E1EA-EAC8-C7B9-3FC7-5C54704FD9BD}"/>
              </a:ext>
            </a:extLst>
          </p:cNvPr>
          <p:cNvGrpSpPr/>
          <p:nvPr/>
        </p:nvGrpSpPr>
        <p:grpSpPr>
          <a:xfrm>
            <a:off x="2964694" y="819160"/>
            <a:ext cx="1848413" cy="2141039"/>
            <a:chOff x="4466292" y="2511376"/>
            <a:chExt cx="1848413" cy="254358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773371" y="2511376"/>
              <a:ext cx="1268657" cy="194579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4466292" y="4531743"/>
              <a:ext cx="1848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RPG-7</a:t>
              </a:r>
              <a:r>
                <a:rPr lang="en-US" sz="900" b="1" dirty="0"/>
                <a:t> </a:t>
              </a:r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WARHEAD BAG</a:t>
              </a:r>
            </a:p>
          </p:txBody>
        </p:sp>
      </p:grpSp>
      <p:sp>
        <p:nvSpPr>
          <p:cNvPr id="3" name="Title 15">
            <a:extLst>
              <a:ext uri="{FF2B5EF4-FFF2-40B4-BE49-F238E27FC236}">
                <a16:creationId xmlns:a16="http://schemas.microsoft.com/office/drawing/2014/main" id="{AEA0D18F-F722-72B6-3132-2CE77E6A9762}"/>
              </a:ext>
            </a:extLst>
          </p:cNvPr>
          <p:cNvSpPr txBox="1">
            <a:spLocks/>
          </p:cNvSpPr>
          <p:nvPr/>
        </p:nvSpPr>
        <p:spPr>
          <a:xfrm>
            <a:off x="1347952" y="201710"/>
            <a:ext cx="43105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394608" y="6018516"/>
            <a:ext cx="2558392" cy="2871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sz="1400" b="1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SHIRTS/PANTS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  <a:r>
              <a:rPr sz="1400" b="1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BOONIE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CAPS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83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RT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SHIRTS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DCU</a:t>
            </a:r>
            <a:r>
              <a:rPr sz="1400" b="1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1" dirty="0">
                <a:latin typeface="Arial" panose="020B0604020202020204" pitchFamily="34" charset="0"/>
                <a:cs typeface="Arial" panose="020B0604020202020204" pitchFamily="34" charset="0"/>
              </a:rPr>
              <a:t>SHIRTS/PANTS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BDU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SHIRTS/PANTS/CAPS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r>
              <a:rPr sz="1400" b="1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15" dirty="0">
                <a:latin typeface="Arial" panose="020B0604020202020204" pitchFamily="34" charset="0"/>
                <a:cs typeface="Arial" panose="020B0604020202020204" pitchFamily="34" charset="0"/>
              </a:rPr>
              <a:t>SHIRTS/PANTS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sz="14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BOONIE</a:t>
            </a:r>
            <a:r>
              <a:rPr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CAPS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OPFOR</a:t>
            </a:r>
            <a:r>
              <a:rPr sz="1400" b="1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HELMETS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spcBef>
                <a:spcPts val="4"/>
              </a:spcBef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TIGER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STRIPE</a:t>
            </a:r>
            <a:r>
              <a:rPr sz="14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UNIFORMS</a:t>
            </a:r>
            <a:endParaRPr lang="en-US" sz="1400" b="1" spc="-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13" indent="-215260">
              <a:spcBef>
                <a:spcPts val="4"/>
              </a:spcBef>
              <a:buFont typeface="Arial"/>
              <a:buChar char="•"/>
              <a:tabLst>
                <a:tab pos="274313" algn="l"/>
                <a:tab pos="274790" algn="l"/>
              </a:tabLst>
            </a:pPr>
            <a:r>
              <a:rPr lang="en-US" sz="1400" b="1" spc="-4" dirty="0">
                <a:latin typeface="Arial" panose="020B0604020202020204" pitchFamily="34" charset="0"/>
                <a:cs typeface="Arial" panose="020B0604020202020204" pitchFamily="34" charset="0"/>
              </a:rPr>
              <a:t>ISLAMIC ITEMS AVAILABLE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960337"/>
            <a:ext cx="2318408" cy="41895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384" y="1985783"/>
            <a:ext cx="2035803" cy="4166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734" y="1959221"/>
            <a:ext cx="2102929" cy="41906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9568" y="1167387"/>
            <a:ext cx="28699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VARIOUS MILITARY UNIFORMS</a:t>
            </a:r>
          </a:p>
        </p:txBody>
      </p:sp>
      <p:sp>
        <p:nvSpPr>
          <p:cNvPr id="4" name="Title 15">
            <a:extLst>
              <a:ext uri="{FF2B5EF4-FFF2-40B4-BE49-F238E27FC236}">
                <a16:creationId xmlns:a16="http://schemas.microsoft.com/office/drawing/2014/main" id="{056FB257-7E02-E415-19BB-3763F949BCD9}"/>
              </a:ext>
            </a:extLst>
          </p:cNvPr>
          <p:cNvSpPr txBox="1">
            <a:spLocks/>
          </p:cNvSpPr>
          <p:nvPr/>
        </p:nvSpPr>
        <p:spPr>
          <a:xfrm>
            <a:off x="1203320" y="249533"/>
            <a:ext cx="43624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FORT KNOX TRAINING SUPPORT CENTER TADSS LOAN and ISSUE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ae6d70f-954b-4811-92b6-0530d6f84c43}" enabled="0" method="" siteId="{fae6d70f-954b-4811-92b6-0530d6f84c4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14516</TotalTime>
  <Words>2471</Words>
  <Application>Microsoft Office PowerPoint</Application>
  <PresentationFormat>On-screen Show (4:3)</PresentationFormat>
  <Paragraphs>413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CHINESE AND NORTH KOREAN ROCKETS,  MORTAR ROUNDS AND LANDMINE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HME CLORATE LAB AND SCENT GENERATOR</vt:lpstr>
      <vt:lpstr>PowerPoint Presentation</vt:lpstr>
      <vt:lpstr>PowerPoint Presentation</vt:lpstr>
      <vt:lpstr>RESCUE RANDY/MANIKINS</vt:lpstr>
      <vt:lpstr>PowerPoint Presentation</vt:lpstr>
      <vt:lpstr> AIR DEFENSE</vt:lpstr>
      <vt:lpstr>  CLOSE COMBAT MISSION CAPABILITY KIT   (  CCMCK)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FORT KNOX TRAINING SUPPORT CENTER TADSS LOAN and ISSUE  </vt:lpstr>
      <vt:lpstr>PowerPoint Presentation</vt:lpstr>
      <vt:lpstr>FORT KNOX TRAINING SUPPORT CENTER TADSS LOAN and ISSUE  </vt:lpstr>
      <vt:lpstr>PowerPoint Presentation</vt:lpstr>
      <vt:lpstr>PowerPoint Presentation</vt:lpstr>
      <vt:lpstr>PowerPoint Presentation</vt:lpstr>
      <vt:lpstr>UNIVERSAL CONTROLLER DEVICE (UCD)  TRAINING CLASS</vt:lpstr>
      <vt:lpstr>INDIVIDUAL MILES IWS2</vt:lpstr>
      <vt:lpstr>PowerPoint Presentation</vt:lpstr>
      <vt:lpstr>FORT KNOX VTC TRAINERS AND SIMULATORS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robert.stubblefield</dc:creator>
  <cp:lastModifiedBy>Appelman, Kelly M CIV USARMY ID-TRAINING (USA)</cp:lastModifiedBy>
  <cp:revision>57</cp:revision>
  <cp:lastPrinted>2023-06-14T13:13:59Z</cp:lastPrinted>
  <dcterms:created xsi:type="dcterms:W3CDTF">2022-01-26T18:14:04Z</dcterms:created>
  <dcterms:modified xsi:type="dcterms:W3CDTF">2025-07-17T18:22:06Z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2020-08-17T00:00:00Z</vt:filetime>
  </property>
  <property fmtid="{D5CDD505-2E9C-101B-9397-08002B2CF9AE}" pid="3" name="Creator">
    <vt:lpwstr>Acrobat PDFMaker 20 for PowerPoint</vt:lpwstr>
  </property>
  <property fmtid="{D5CDD505-2E9C-101B-9397-08002B2CF9AE}" pid="4" name="LastSaved">
    <vt:filetime>2022-01-26T00:00:00Z</vt:filetime>
  </property>
</Properties>
</file>