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44"/>
  </p:notesMasterIdLst>
  <p:handoutMasterIdLst>
    <p:handoutMasterId r:id="rId45"/>
  </p:handoutMasterIdLst>
  <p:sldIdLst>
    <p:sldId id="256" r:id="rId6"/>
    <p:sldId id="258" r:id="rId7"/>
    <p:sldId id="305" r:id="rId8"/>
    <p:sldId id="261" r:id="rId9"/>
    <p:sldId id="260" r:id="rId10"/>
    <p:sldId id="306" r:id="rId11"/>
    <p:sldId id="270" r:id="rId12"/>
    <p:sldId id="276" r:id="rId13"/>
    <p:sldId id="314" r:id="rId14"/>
    <p:sldId id="312" r:id="rId15"/>
    <p:sldId id="311" r:id="rId16"/>
    <p:sldId id="274" r:id="rId17"/>
    <p:sldId id="273" r:id="rId18"/>
    <p:sldId id="313" r:id="rId19"/>
    <p:sldId id="283" r:id="rId20"/>
    <p:sldId id="282" r:id="rId21"/>
    <p:sldId id="297" r:id="rId22"/>
    <p:sldId id="302" r:id="rId23"/>
    <p:sldId id="299" r:id="rId24"/>
    <p:sldId id="301" r:id="rId25"/>
    <p:sldId id="308" r:id="rId26"/>
    <p:sldId id="310" r:id="rId27"/>
    <p:sldId id="307" r:id="rId28"/>
    <p:sldId id="309" r:id="rId29"/>
    <p:sldId id="316" r:id="rId30"/>
    <p:sldId id="515" r:id="rId31"/>
    <p:sldId id="287" r:id="rId32"/>
    <p:sldId id="275" r:id="rId33"/>
    <p:sldId id="513" r:id="rId34"/>
    <p:sldId id="514" r:id="rId35"/>
    <p:sldId id="288" r:id="rId36"/>
    <p:sldId id="268" r:id="rId37"/>
    <p:sldId id="266" r:id="rId38"/>
    <p:sldId id="295" r:id="rId39"/>
    <p:sldId id="304" r:id="rId40"/>
    <p:sldId id="516" r:id="rId41"/>
    <p:sldId id="517" r:id="rId42"/>
    <p:sldId id="263" r:id="rId43"/>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0D68"/>
    <a:srgbClr val="FFF7E1"/>
    <a:srgbClr val="699797"/>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65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DD6D01F2-6078-4DDA-A4E0-0EC643F0A723}" type="datetimeFigureOut">
              <a:rPr lang="en-US" smtClean="0"/>
              <a:t>10/20/2023</a:t>
            </a:fld>
            <a:endParaRPr lang="en-US"/>
          </a:p>
        </p:txBody>
      </p:sp>
      <p:sp>
        <p:nvSpPr>
          <p:cNvPr id="4" name="Footer Placeholder 3"/>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86380791-17AF-4D67-8764-FAA96E050964}" type="slidenum">
              <a:rPr lang="en-US" smtClean="0"/>
              <a:t>‹#›</a:t>
            </a:fld>
            <a:endParaRPr lang="en-US"/>
          </a:p>
        </p:txBody>
      </p:sp>
    </p:spTree>
    <p:extLst>
      <p:ext uri="{BB962C8B-B14F-4D97-AF65-F5344CB8AC3E}">
        <p14:creationId xmlns:p14="http://schemas.microsoft.com/office/powerpoint/2010/main" val="24566748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7047F159-F9EB-45B4-9DFE-7D96B4DBC0C7}" type="datetimeFigureOut">
              <a:rPr lang="en-US" smtClean="0"/>
              <a:t>10/20/2023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0819F189-E98E-48B3-BE80-F5F1139DE439}" type="slidenum">
              <a:rPr lang="en-US" smtClean="0"/>
              <a:t>‹#›</a:t>
            </a:fld>
            <a:endParaRPr lang="en-US"/>
          </a:p>
        </p:txBody>
      </p:sp>
    </p:spTree>
    <p:extLst>
      <p:ext uri="{BB962C8B-B14F-4D97-AF65-F5344CB8AC3E}">
        <p14:creationId xmlns:p14="http://schemas.microsoft.com/office/powerpoint/2010/main" val="30264816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 and welcome to your in-processing from the Civilian Human Resources Agency. </a:t>
            </a:r>
            <a:r>
              <a:rPr lang="en-US" dirty="0">
                <a:latin typeface="Arial" panose="020B0604020202020204" pitchFamily="34" charset="0"/>
                <a:ea typeface="Calibri" panose="020F0502020204030204" pitchFamily="34" charset="0"/>
              </a:rPr>
              <a:t> On behalf of CHRA, we would like to welcome you to your first day as a Government Civilian Employee. </a:t>
            </a:r>
            <a:r>
              <a:rPr lang="en-US" dirty="0"/>
              <a:t>Today your presenters will be _________</a:t>
            </a:r>
            <a:r>
              <a:rPr lang="en-US" baseline="0" dirty="0"/>
              <a:t>. </a:t>
            </a:r>
          </a:p>
          <a:p>
            <a:endParaRPr lang="en-US" dirty="0">
              <a:latin typeface="Arial" panose="020B0604020202020204" pitchFamily="34" charset="0"/>
              <a:ea typeface="Calibri" panose="020F0502020204030204" pitchFamily="34" charset="0"/>
            </a:endParaRPr>
          </a:p>
          <a:p>
            <a:r>
              <a:rPr lang="en-US" dirty="0">
                <a:latin typeface="Arial" panose="020B0604020202020204" pitchFamily="34" charset="0"/>
                <a:ea typeface="Calibri" panose="020F0502020204030204" pitchFamily="34" charset="0"/>
              </a:rPr>
              <a:t>For virtual in-processing, </a:t>
            </a:r>
            <a:r>
              <a:rPr lang="en-US" baseline="0" dirty="0">
                <a:latin typeface="Arial" panose="020B0604020202020204" pitchFamily="34" charset="0"/>
                <a:ea typeface="Calibri" panose="020F0502020204030204" pitchFamily="34" charset="0"/>
              </a:rPr>
              <a:t>ensure new hire names are typed into the chat box for accountability .</a:t>
            </a:r>
            <a:endParaRPr lang="en-US" dirty="0"/>
          </a:p>
        </p:txBody>
      </p:sp>
      <p:sp>
        <p:nvSpPr>
          <p:cNvPr id="4" name="Slide Number Placeholder 3"/>
          <p:cNvSpPr>
            <a:spLocks noGrp="1"/>
          </p:cNvSpPr>
          <p:nvPr>
            <p:ph type="sldNum" sz="quarter" idx="10"/>
          </p:nvPr>
        </p:nvSpPr>
        <p:spPr/>
        <p:txBody>
          <a:bodyPr/>
          <a:lstStyle/>
          <a:p>
            <a:pPr>
              <a:defRPr/>
            </a:pPr>
            <a:fld id="{AB7586E4-3710-4C47-BE67-82DF889C7B14}" type="slidenum">
              <a:rPr lang="en-US" smtClean="0"/>
              <a:pPr>
                <a:defRPr/>
              </a:pPr>
              <a:t>1</a:t>
            </a:fld>
            <a:endParaRPr lang="en-US" dirty="0"/>
          </a:p>
        </p:txBody>
      </p:sp>
    </p:spTree>
    <p:extLst>
      <p:ext uri="{BB962C8B-B14F-4D97-AF65-F5344CB8AC3E}">
        <p14:creationId xmlns:p14="http://schemas.microsoft.com/office/powerpoint/2010/main" val="3946439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03AB979F-8DA3-4A2B-9EAE-8A4767F3FAA0}" type="slidenum">
              <a:rPr lang="en-US" smtClean="0"/>
              <a:pPr/>
              <a:t>3</a:t>
            </a:fld>
            <a:endParaRPr lang="en-US" dirty="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defTabSz="957468" eaLnBrk="1" hangingPunct="1">
              <a:defRPr/>
            </a:pPr>
            <a:r>
              <a:rPr lang="en-US" dirty="0"/>
              <a:t>NOTE: When the Oath of Office is administered the American Flag must be present.  At this time, please have a Commissioned  Officer or Supervisor administer the Oath of Office.</a:t>
            </a:r>
          </a:p>
          <a:p>
            <a:pPr defTabSz="957468" eaLnBrk="1" hangingPunct="1">
              <a:defRPr/>
            </a:pPr>
            <a:endParaRPr lang="en-US" dirty="0"/>
          </a:p>
          <a:p>
            <a:pPr eaLnBrk="1" hangingPunct="1">
              <a:defRPr/>
            </a:pPr>
            <a:r>
              <a:rPr lang="en-US" dirty="0"/>
              <a:t>You are about to take the oath of office. For the first line you can either state “do solemnly swear” or “affirm”, and the last line “So help me God” is optional.</a:t>
            </a:r>
          </a:p>
          <a:p>
            <a:pPr eaLnBrk="1" hangingPunct="1">
              <a:defRPr/>
            </a:pPr>
            <a:endParaRPr lang="en-US" dirty="0"/>
          </a:p>
          <a:p>
            <a:pPr eaLnBrk="1" hangingPunct="1">
              <a:defRPr/>
            </a:pPr>
            <a:r>
              <a:rPr lang="en-US" dirty="0"/>
              <a:t>Please stand, face the flag, raise your right hand and repeat after me.</a:t>
            </a:r>
          </a:p>
          <a:p>
            <a:pPr eaLnBrk="1" hangingPunct="1"/>
            <a:endParaRPr lang="en-US" dirty="0"/>
          </a:p>
          <a:p>
            <a:pPr eaLnBrk="1" hangingPunct="1"/>
            <a:endParaRPr lang="en-US" dirty="0"/>
          </a:p>
        </p:txBody>
      </p:sp>
    </p:spTree>
    <p:extLst>
      <p:ext uri="{BB962C8B-B14F-4D97-AF65-F5344CB8AC3E}">
        <p14:creationId xmlns:p14="http://schemas.microsoft.com/office/powerpoint/2010/main" val="225356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9367" indent="-239367">
              <a:buAutoNum type="arabicPeriod"/>
            </a:pPr>
            <a:endParaRPr lang="en-US" dirty="0"/>
          </a:p>
          <a:p>
            <a:pPr marL="239367" marR="0" lvl="0" indent="-239367" algn="l" defTabSz="914400" rtl="0" eaLnBrk="0" fontAlgn="base" latinLnBrk="0" hangingPunct="0">
              <a:lnSpc>
                <a:spcPct val="100000"/>
              </a:lnSpc>
              <a:spcBef>
                <a:spcPct val="30000"/>
              </a:spcBef>
              <a:spcAft>
                <a:spcPct val="0"/>
              </a:spcAft>
              <a:buClrTx/>
              <a:buSzTx/>
              <a:buFontTx/>
              <a:buAutoNum type="arabicPeriod"/>
              <a:tabLst/>
              <a:defRPr/>
            </a:pPr>
            <a:r>
              <a:rPr lang="en-US" dirty="0"/>
              <a:t>On the pay</a:t>
            </a:r>
            <a:r>
              <a:rPr lang="en-US" baseline="0" dirty="0"/>
              <a:t> calendar each pay period begins on the bright blue dates.  </a:t>
            </a:r>
            <a:r>
              <a:rPr lang="en-US" dirty="0"/>
              <a:t>Your first paycheck, if not a current government employee, will be the last Thursday</a:t>
            </a:r>
            <a:r>
              <a:rPr lang="en-US" baseline="0" dirty="0"/>
              <a:t> of the 2</a:t>
            </a:r>
            <a:r>
              <a:rPr lang="en-US" baseline="30000" dirty="0"/>
              <a:t>nd</a:t>
            </a:r>
            <a:r>
              <a:rPr lang="en-US" baseline="0" dirty="0"/>
              <a:t> pay period in which you start. </a:t>
            </a:r>
            <a:endParaRPr lang="en-US" dirty="0"/>
          </a:p>
          <a:p>
            <a:pPr marL="239367" marR="0" lvl="0" indent="-239367" algn="l" defTabSz="914400" rtl="0" eaLnBrk="0" fontAlgn="base" latinLnBrk="0" hangingPunct="0">
              <a:lnSpc>
                <a:spcPct val="100000"/>
              </a:lnSpc>
              <a:spcBef>
                <a:spcPct val="30000"/>
              </a:spcBef>
              <a:spcAft>
                <a:spcPct val="0"/>
              </a:spcAft>
              <a:buClrTx/>
              <a:buSzTx/>
              <a:buFontTx/>
              <a:buAutoNum type="arabicPeriod"/>
              <a:tabLst/>
              <a:defRPr/>
            </a:pPr>
            <a:endParaRPr kumimoji="0" lang="en-US" sz="1200" b="0" i="0" u="none" strike="noStrike" kern="1200" cap="none" spc="0" normalizeH="0" baseline="0" noProof="0" dirty="0">
              <a:ln>
                <a:noFill/>
              </a:ln>
              <a:solidFill>
                <a:srgbClr val="4F81BD">
                  <a:lumMod val="50000"/>
                </a:srgbClr>
              </a:solidFill>
              <a:effectLst/>
              <a:uLnTx/>
              <a:uFillTx/>
              <a:latin typeface="Arial" panose="020B0604020202020204" pitchFamily="34" charset="0"/>
              <a:cs typeface="Arial" panose="020B0604020202020204" pitchFamily="34" charset="0"/>
            </a:endParaRPr>
          </a:p>
          <a:p>
            <a:pPr marL="239367" marR="0" lvl="0" indent="-239367" algn="l" defTabSz="914400" rtl="0" eaLnBrk="0" fontAlgn="base" latinLnBrk="0" hangingPunct="0">
              <a:lnSpc>
                <a:spcPct val="100000"/>
              </a:lnSpc>
              <a:spcBef>
                <a:spcPct val="30000"/>
              </a:spcBef>
              <a:spcAft>
                <a:spcPct val="0"/>
              </a:spcAft>
              <a:buClrTx/>
              <a:buSzTx/>
              <a:buFontTx/>
              <a:buAutoNum type="arabicPeriod"/>
              <a:tabLst/>
              <a:defRPr/>
            </a:pPr>
            <a:r>
              <a:rPr kumimoji="0" lang="en-US" sz="1200" b="0" i="0" u="none" strike="noStrike" kern="1200" cap="none" spc="0" normalizeH="0" baseline="0" noProof="0" dirty="0">
                <a:ln>
                  <a:noFill/>
                </a:ln>
                <a:solidFill>
                  <a:srgbClr val="4F81BD">
                    <a:lumMod val="50000"/>
                  </a:srgbClr>
                </a:solidFill>
                <a:effectLst/>
                <a:uLnTx/>
                <a:uFillTx/>
                <a:latin typeface="Arial" panose="020B0604020202020204" pitchFamily="34" charset="0"/>
                <a:cs typeface="Arial" panose="020B0604020202020204" pitchFamily="34" charset="0"/>
              </a:rPr>
              <a:t>Your first payday will be in 3 ½ weeks.</a:t>
            </a:r>
            <a:endParaRPr lang="en-US" dirty="0"/>
          </a:p>
          <a:p>
            <a:pPr marL="239367" indent="-239367">
              <a:buAutoNum type="arabicPeriod"/>
            </a:pPr>
            <a:endParaRPr lang="en-US" dirty="0"/>
          </a:p>
        </p:txBody>
      </p:sp>
      <p:sp>
        <p:nvSpPr>
          <p:cNvPr id="4" name="Slide Number Placeholder 3"/>
          <p:cNvSpPr>
            <a:spLocks noGrp="1"/>
          </p:cNvSpPr>
          <p:nvPr>
            <p:ph type="sldNum" sz="quarter" idx="10"/>
          </p:nvPr>
        </p:nvSpPr>
        <p:spPr/>
        <p:txBody>
          <a:bodyPr/>
          <a:lstStyle/>
          <a:p>
            <a:pPr>
              <a:defRPr/>
            </a:pPr>
            <a:fld id="{AB7586E4-3710-4C47-BE67-82DF889C7B14}" type="slidenum">
              <a:rPr lang="en-US" smtClean="0"/>
              <a:pPr>
                <a:defRPr/>
              </a:pPr>
              <a:t>29</a:t>
            </a:fld>
            <a:endParaRPr lang="en-US" dirty="0"/>
          </a:p>
        </p:txBody>
      </p:sp>
    </p:spTree>
    <p:extLst>
      <p:ext uri="{BB962C8B-B14F-4D97-AF65-F5344CB8AC3E}">
        <p14:creationId xmlns:p14="http://schemas.microsoft.com/office/powerpoint/2010/main" val="4260048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1038E3-4F79-4A76-802C-9793390BF236}"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31E5D-94A5-423A-BF95-21E3A46D3914}" type="slidenum">
              <a:rPr lang="en-US" smtClean="0"/>
              <a:t>‹#›</a:t>
            </a:fld>
            <a:endParaRPr lang="en-US"/>
          </a:p>
        </p:txBody>
      </p:sp>
    </p:spTree>
    <p:extLst>
      <p:ext uri="{BB962C8B-B14F-4D97-AF65-F5344CB8AC3E}">
        <p14:creationId xmlns:p14="http://schemas.microsoft.com/office/powerpoint/2010/main" val="672765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1038E3-4F79-4A76-802C-9793390BF236}"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31E5D-94A5-423A-BF95-21E3A46D3914}" type="slidenum">
              <a:rPr lang="en-US" smtClean="0"/>
              <a:t>‹#›</a:t>
            </a:fld>
            <a:endParaRPr lang="en-US"/>
          </a:p>
        </p:txBody>
      </p:sp>
    </p:spTree>
    <p:extLst>
      <p:ext uri="{BB962C8B-B14F-4D97-AF65-F5344CB8AC3E}">
        <p14:creationId xmlns:p14="http://schemas.microsoft.com/office/powerpoint/2010/main" val="777555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1038E3-4F79-4A76-802C-9793390BF236}"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31E5D-94A5-423A-BF95-21E3A46D3914}" type="slidenum">
              <a:rPr lang="en-US" smtClean="0"/>
              <a:t>‹#›</a:t>
            </a:fld>
            <a:endParaRPr lang="en-US"/>
          </a:p>
        </p:txBody>
      </p:sp>
    </p:spTree>
    <p:extLst>
      <p:ext uri="{BB962C8B-B14F-4D97-AF65-F5344CB8AC3E}">
        <p14:creationId xmlns:p14="http://schemas.microsoft.com/office/powerpoint/2010/main" val="3588538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E1038E3-4F79-4A76-802C-9793390BF236}"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431E5D-94A5-423A-BF95-21E3A46D39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4617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1038E3-4F79-4A76-802C-9793390BF236}"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431E5D-94A5-423A-BF95-21E3A46D39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92554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1038E3-4F79-4A76-802C-9793390BF236}"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431E5D-94A5-423A-BF95-21E3A46D39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9142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1038E3-4F79-4A76-802C-9793390BF236}" type="datetimeFigureOut">
              <a:rPr lang="en-US" smtClean="0">
                <a:solidFill>
                  <a:prstClr val="black">
                    <a:tint val="75000"/>
                  </a:prstClr>
                </a:solidFill>
              </a:rPr>
              <a:pPr/>
              <a:t>10/20/2023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431E5D-94A5-423A-BF95-21E3A46D39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72166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1038E3-4F79-4A76-802C-9793390BF236}" type="datetimeFigureOut">
              <a:rPr lang="en-US" smtClean="0">
                <a:solidFill>
                  <a:prstClr val="black">
                    <a:tint val="75000"/>
                  </a:prstClr>
                </a:solidFill>
              </a:rPr>
              <a:pPr/>
              <a:t>10/20/2023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1431E5D-94A5-423A-BF95-21E3A46D39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3561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1038E3-4F79-4A76-802C-9793390BF236}" type="datetimeFigureOut">
              <a:rPr lang="en-US" smtClean="0">
                <a:solidFill>
                  <a:prstClr val="black">
                    <a:tint val="75000"/>
                  </a:prstClr>
                </a:solidFill>
              </a:rPr>
              <a:pPr/>
              <a:t>10/20/2023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1431E5D-94A5-423A-BF95-21E3A46D39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40083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038E3-4F79-4A76-802C-9793390BF236}" type="datetimeFigureOut">
              <a:rPr lang="en-US" smtClean="0">
                <a:solidFill>
                  <a:prstClr val="black">
                    <a:tint val="75000"/>
                  </a:prstClr>
                </a:solidFill>
              </a:rPr>
              <a:pPr/>
              <a:t>10/20/2023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1431E5D-94A5-423A-BF95-21E3A46D39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03989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1038E3-4F79-4A76-802C-9793390BF236}" type="datetimeFigureOut">
              <a:rPr lang="en-US" smtClean="0">
                <a:solidFill>
                  <a:prstClr val="black">
                    <a:tint val="75000"/>
                  </a:prstClr>
                </a:solidFill>
              </a:rPr>
              <a:pPr/>
              <a:t>10/20/2023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431E5D-94A5-423A-BF95-21E3A46D39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4483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1038E3-4F79-4A76-802C-9793390BF236}"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31E5D-94A5-423A-BF95-21E3A46D3914}" type="slidenum">
              <a:rPr lang="en-US" smtClean="0"/>
              <a:t>‹#›</a:t>
            </a:fld>
            <a:endParaRPr lang="en-US"/>
          </a:p>
        </p:txBody>
      </p:sp>
    </p:spTree>
    <p:extLst>
      <p:ext uri="{BB962C8B-B14F-4D97-AF65-F5344CB8AC3E}">
        <p14:creationId xmlns:p14="http://schemas.microsoft.com/office/powerpoint/2010/main" val="3490692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1038E3-4F79-4A76-802C-9793390BF236}" type="datetimeFigureOut">
              <a:rPr lang="en-US" smtClean="0">
                <a:solidFill>
                  <a:prstClr val="black">
                    <a:tint val="75000"/>
                  </a:prstClr>
                </a:solidFill>
              </a:rPr>
              <a:pPr/>
              <a:t>10/20/2023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1431E5D-94A5-423A-BF95-21E3A46D39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6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1038E3-4F79-4A76-802C-9793390BF236}"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431E5D-94A5-423A-BF95-21E3A46D39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5190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E1038E3-4F79-4A76-802C-9793390BF236}"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1431E5D-94A5-423A-BF95-21E3A46D39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894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E1038E3-4F79-4A76-802C-9793390BF236}" type="datetimeFigureOut">
              <a:rPr lang="en-US" smtClean="0"/>
              <a:t>10/20/2023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31E5D-94A5-423A-BF95-21E3A46D3914}" type="slidenum">
              <a:rPr lang="en-US" smtClean="0"/>
              <a:t>‹#›</a:t>
            </a:fld>
            <a:endParaRPr lang="en-US"/>
          </a:p>
        </p:txBody>
      </p:sp>
    </p:spTree>
    <p:extLst>
      <p:ext uri="{BB962C8B-B14F-4D97-AF65-F5344CB8AC3E}">
        <p14:creationId xmlns:p14="http://schemas.microsoft.com/office/powerpoint/2010/main" val="3285386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E1038E3-4F79-4A76-802C-9793390BF236}"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31E5D-94A5-423A-BF95-21E3A46D3914}" type="slidenum">
              <a:rPr lang="en-US" smtClean="0"/>
              <a:t>‹#›</a:t>
            </a:fld>
            <a:endParaRPr lang="en-US"/>
          </a:p>
        </p:txBody>
      </p:sp>
    </p:spTree>
    <p:extLst>
      <p:ext uri="{BB962C8B-B14F-4D97-AF65-F5344CB8AC3E}">
        <p14:creationId xmlns:p14="http://schemas.microsoft.com/office/powerpoint/2010/main" val="1951156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E1038E3-4F79-4A76-802C-9793390BF236}" type="datetimeFigureOut">
              <a:rPr lang="en-US" smtClean="0"/>
              <a:t>10/20/2023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431E5D-94A5-423A-BF95-21E3A46D3914}" type="slidenum">
              <a:rPr lang="en-US" smtClean="0"/>
              <a:t>‹#›</a:t>
            </a:fld>
            <a:endParaRPr lang="en-US"/>
          </a:p>
        </p:txBody>
      </p:sp>
    </p:spTree>
    <p:extLst>
      <p:ext uri="{BB962C8B-B14F-4D97-AF65-F5344CB8AC3E}">
        <p14:creationId xmlns:p14="http://schemas.microsoft.com/office/powerpoint/2010/main" val="837512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E1038E3-4F79-4A76-802C-9793390BF236}" type="datetimeFigureOut">
              <a:rPr lang="en-US" smtClean="0"/>
              <a:t>10/20/2023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431E5D-94A5-423A-BF95-21E3A46D3914}" type="slidenum">
              <a:rPr lang="en-US" smtClean="0"/>
              <a:t>‹#›</a:t>
            </a:fld>
            <a:endParaRPr lang="en-US"/>
          </a:p>
        </p:txBody>
      </p:sp>
    </p:spTree>
    <p:extLst>
      <p:ext uri="{BB962C8B-B14F-4D97-AF65-F5344CB8AC3E}">
        <p14:creationId xmlns:p14="http://schemas.microsoft.com/office/powerpoint/2010/main" val="122984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038E3-4F79-4A76-802C-9793390BF236}" type="datetimeFigureOut">
              <a:rPr lang="en-US" smtClean="0"/>
              <a:t>10/20/2023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431E5D-94A5-423A-BF95-21E3A46D3914}" type="slidenum">
              <a:rPr lang="en-US" smtClean="0"/>
              <a:t>‹#›</a:t>
            </a:fld>
            <a:endParaRPr lang="en-US"/>
          </a:p>
        </p:txBody>
      </p:sp>
    </p:spTree>
    <p:extLst>
      <p:ext uri="{BB962C8B-B14F-4D97-AF65-F5344CB8AC3E}">
        <p14:creationId xmlns:p14="http://schemas.microsoft.com/office/powerpoint/2010/main" val="83914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1038E3-4F79-4A76-802C-9793390BF236}"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31E5D-94A5-423A-BF95-21E3A46D3914}" type="slidenum">
              <a:rPr lang="en-US" smtClean="0"/>
              <a:t>‹#›</a:t>
            </a:fld>
            <a:endParaRPr lang="en-US"/>
          </a:p>
        </p:txBody>
      </p:sp>
    </p:spTree>
    <p:extLst>
      <p:ext uri="{BB962C8B-B14F-4D97-AF65-F5344CB8AC3E}">
        <p14:creationId xmlns:p14="http://schemas.microsoft.com/office/powerpoint/2010/main" val="2339387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1038E3-4F79-4A76-802C-9793390BF236}" type="datetimeFigureOut">
              <a:rPr lang="en-US" smtClean="0"/>
              <a:t>10/20/2023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31E5D-94A5-423A-BF95-21E3A46D3914}" type="slidenum">
              <a:rPr lang="en-US" smtClean="0"/>
              <a:t>‹#›</a:t>
            </a:fld>
            <a:endParaRPr lang="en-US"/>
          </a:p>
        </p:txBody>
      </p:sp>
    </p:spTree>
    <p:extLst>
      <p:ext uri="{BB962C8B-B14F-4D97-AF65-F5344CB8AC3E}">
        <p14:creationId xmlns:p14="http://schemas.microsoft.com/office/powerpoint/2010/main" val="3901373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038E3-4F79-4A76-802C-9793390BF236}" type="datetimeFigureOut">
              <a:rPr lang="en-US" smtClean="0"/>
              <a:t>10/20/2023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31E5D-94A5-423A-BF95-21E3A46D3914}" type="slidenum">
              <a:rPr lang="en-US" smtClean="0"/>
              <a:t>‹#›</a:t>
            </a:fld>
            <a:endParaRPr lang="en-US"/>
          </a:p>
        </p:txBody>
      </p:sp>
    </p:spTree>
    <p:extLst>
      <p:ext uri="{BB962C8B-B14F-4D97-AF65-F5344CB8AC3E}">
        <p14:creationId xmlns:p14="http://schemas.microsoft.com/office/powerpoint/2010/main" val="2219744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1038E3-4F79-4A76-802C-9793390BF236}" type="datetimeFigureOut">
              <a:rPr lang="en-US" smtClean="0">
                <a:solidFill>
                  <a:prstClr val="black">
                    <a:tint val="75000"/>
                  </a:prstClr>
                </a:solidFill>
              </a:rPr>
              <a:pPr/>
              <a:t>10/20/2023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431E5D-94A5-423A-BF95-21E3A46D391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28010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mypay.dfas.mi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hyperlink" Target="https://abc.chra.army.mil/abc" TargetMode="Externa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image" Target="../media/image1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www.opm.gov/healthcare-insurance/healthcare/plan-information/compare-plans/fedvip" TargetMode="External"/><Relationship Id="rId5" Type="http://schemas.openxmlformats.org/officeDocument/2006/relationships/hyperlink" Target="https://www.opm.gov/healthcare-insurance/healthcare/plan-information/compare-plans/" TargetMode="External"/><Relationship Id="rId4" Type="http://schemas.openxmlformats.org/officeDocument/2006/relationships/image" Target="../media/image17.png"/><Relationship Id="rId9" Type="http://schemas.openxmlformats.org/officeDocument/2006/relationships/hyperlink" Target="https://www.opm.gov/retirement-services/calculators/fegli-calculato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png"/><Relationship Id="rId7" Type="http://schemas.openxmlformats.org/officeDocument/2006/relationships/hyperlink" Target="https://www.ltcfeds.com/tools/premium-calculator" TargetMode="Externa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hyperlink" Target="https://www.fsafeds.com/support/savingscalculators" TargetMode="External"/><Relationship Id="rId4" Type="http://schemas.openxmlformats.org/officeDocument/2006/relationships/image" Target="../media/image20.png"/><Relationship Id="rId9" Type="http://schemas.openxmlformats.org/officeDocument/2006/relationships/hyperlink" Target="https://www.tsp.gov/calculators/how-much-will-my-savings-grow/#top"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hyperlink" Target="https://www.opm.gov/forms/standard-forms/"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hyperlink" Target="https://lt-apps-pub.csd.disa.mil/mbbee/basicInfo"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hyperlink" Target="https://mypay.dfas.mi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6.emf"/></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mailto:EEO@opm.gov"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hyperlink" Target="https://www.afge.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www.ecomp.dol.gov/"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hyperlink" Target="https://onboard.usastaffing.gov/"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hyperlink" Target="https://compo.dcpds.cpms.osd.mil/" TargetMode="External"/><Relationship Id="rId5" Type="http://schemas.openxmlformats.org/officeDocument/2006/relationships/image" Target="../media/image11.jpeg"/><Relationship Id="rId4" Type="http://schemas.openxmlformats.org/officeDocument/2006/relationships/hyperlink" Target="https://eopf.opm.gov/army/"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35" name="Rectangle 923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0" name="TextBox 5"/>
          <p:cNvSpPr txBox="1">
            <a:spLocks noChangeArrowheads="1"/>
          </p:cNvSpPr>
          <p:nvPr/>
        </p:nvSpPr>
        <p:spPr bwMode="auto">
          <a:xfrm>
            <a:off x="556532" y="643467"/>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200" b="1" i="1" kern="1200" dirty="0">
                <a:ln w="0"/>
                <a:solidFill>
                  <a:schemeClr val="bg1"/>
                </a:solidFill>
                <a:effectLst>
                  <a:outerShdw blurRad="38100" dist="19050" dir="2700000" algn="tl" rotWithShape="0">
                    <a:schemeClr val="dk1">
                      <a:alpha val="40000"/>
                    </a:schemeClr>
                  </a:outerShdw>
                </a:effectLst>
                <a:latin typeface="+mj-lt"/>
                <a:ea typeface="+mj-ea"/>
                <a:cs typeface="+mj-cs"/>
              </a:rPr>
              <a:t>From the Civilian Human Resources Agency, Welcome!</a:t>
            </a:r>
          </a:p>
        </p:txBody>
      </p:sp>
      <p:pic>
        <p:nvPicPr>
          <p:cNvPr id="9218" name="Picture 6" descr="United States Flag in background, Bald Eagle in foreground"/>
          <p:cNvPicPr>
            <a:picLocks noChangeAspect="1" noChangeArrowheads="1"/>
          </p:cNvPicPr>
          <p:nvPr/>
        </p:nvPicPr>
        <p:blipFill>
          <a:blip r:embed="rId3" cstate="print"/>
          <a:stretch>
            <a:fillRect/>
          </a:stretch>
        </p:blipFill>
        <p:spPr bwMode="auto">
          <a:xfrm>
            <a:off x="643467" y="2059359"/>
            <a:ext cx="10905066" cy="3625934"/>
          </a:xfrm>
          <a:prstGeom prst="rect">
            <a:avLst/>
          </a:prstGeom>
          <a:noFill/>
        </p:spPr>
      </p:pic>
      <p:pic>
        <p:nvPicPr>
          <p:cNvPr id="2" name="Picture 1">
            <a:extLst>
              <a:ext uri="{FF2B5EF4-FFF2-40B4-BE49-F238E27FC236}">
                <a16:creationId xmlns:a16="http://schemas.microsoft.com/office/drawing/2014/main" id="{2C4BA2A9-4120-1044-D352-EBE28F8F31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3" name="Picture 2">
            <a:extLst>
              <a:ext uri="{FF2B5EF4-FFF2-40B4-BE49-F238E27FC236}">
                <a16:creationId xmlns:a16="http://schemas.microsoft.com/office/drawing/2014/main" id="{9056F970-0068-8155-A67F-F647A9DCB0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p:sndAc>
          <p:endSnd/>
        </p:sndAc>
      </p:transition>
    </mc:Choice>
    <mc:Fallback xmlns="">
      <p:transition spd="slow" advClick="0">
        <p:sndAc>
          <p:endSnd/>
        </p:sndAc>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98441" y="6151637"/>
            <a:ext cx="306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sz="1400" b="1" i="1"/>
              <a:t>Excellence through Partnership</a:t>
            </a:r>
          </a:p>
        </p:txBody>
      </p:sp>
      <p:sp>
        <p:nvSpPr>
          <p:cNvPr id="10" name="Title 1"/>
          <p:cNvSpPr txBox="1">
            <a:spLocks/>
          </p:cNvSpPr>
          <p:nvPr/>
        </p:nvSpPr>
        <p:spPr>
          <a:xfrm>
            <a:off x="2072326" y="816650"/>
            <a:ext cx="7480300" cy="563880"/>
          </a:xfrm>
          <a:prstGeom prst="rect">
            <a:avLst/>
          </a:prstGeom>
          <a:effectLst/>
        </p:spPr>
        <p:txBody>
          <a:bodyPr vert="horz" lIns="91440" tIns="45720" rIns="91440" bIns="45720" rtlCol="0" anchor="ctr">
            <a:norm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r>
              <a:rPr lang="en-US" b="1" dirty="0">
                <a:solidFill>
                  <a:srgbClr val="002060"/>
                </a:solidFill>
                <a:latin typeface="+mn-lt"/>
                <a:cs typeface="Arial" panose="020B0604020202020204" pitchFamily="34" charset="0"/>
              </a:rPr>
              <a:t>Annual Leave</a:t>
            </a:r>
          </a:p>
        </p:txBody>
      </p:sp>
      <p:sp>
        <p:nvSpPr>
          <p:cNvPr id="12" name="TextBox 11"/>
          <p:cNvSpPr txBox="1"/>
          <p:nvPr/>
        </p:nvSpPr>
        <p:spPr>
          <a:xfrm>
            <a:off x="1172012" y="329851"/>
            <a:ext cx="920445" cy="369332"/>
          </a:xfrm>
          <a:prstGeom prst="rect">
            <a:avLst/>
          </a:prstGeom>
          <a:noFill/>
        </p:spPr>
        <p:txBody>
          <a:bodyPr wrap="none" rtlCol="0">
            <a:spAutoFit/>
          </a:bodyPr>
          <a:lstStyle/>
          <a:p>
            <a:r>
              <a:rPr lang="en-US" dirty="0"/>
              <a:t>Slide 10</a:t>
            </a:r>
          </a:p>
        </p:txBody>
      </p:sp>
      <p:graphicFrame>
        <p:nvGraphicFramePr>
          <p:cNvPr id="14" name="Table 13"/>
          <p:cNvGraphicFramePr>
            <a:graphicFrameLocks noGrp="1"/>
          </p:cNvGraphicFramePr>
          <p:nvPr/>
        </p:nvGraphicFramePr>
        <p:xfrm>
          <a:off x="934022" y="1506375"/>
          <a:ext cx="9891717" cy="2720176"/>
        </p:xfrm>
        <a:graphic>
          <a:graphicData uri="http://schemas.openxmlformats.org/drawingml/2006/table">
            <a:tbl>
              <a:tblPr firstRow="1" bandRow="1"/>
              <a:tblGrid>
                <a:gridCol w="1476736">
                  <a:extLst>
                    <a:ext uri="{9D8B030D-6E8A-4147-A177-3AD203B41FA5}">
                      <a16:colId xmlns:a16="http://schemas.microsoft.com/office/drawing/2014/main" val="20000"/>
                    </a:ext>
                  </a:extLst>
                </a:gridCol>
                <a:gridCol w="2810886">
                  <a:extLst>
                    <a:ext uri="{9D8B030D-6E8A-4147-A177-3AD203B41FA5}">
                      <a16:colId xmlns:a16="http://schemas.microsoft.com/office/drawing/2014/main" val="20001"/>
                    </a:ext>
                  </a:extLst>
                </a:gridCol>
                <a:gridCol w="2860895">
                  <a:extLst>
                    <a:ext uri="{9D8B030D-6E8A-4147-A177-3AD203B41FA5}">
                      <a16:colId xmlns:a16="http://schemas.microsoft.com/office/drawing/2014/main" val="445542324"/>
                    </a:ext>
                  </a:extLst>
                </a:gridCol>
                <a:gridCol w="2743200">
                  <a:extLst>
                    <a:ext uri="{9D8B030D-6E8A-4147-A177-3AD203B41FA5}">
                      <a16:colId xmlns:a16="http://schemas.microsoft.com/office/drawing/2014/main" val="2713298867"/>
                    </a:ext>
                  </a:extLst>
                </a:gridCol>
              </a:tblGrid>
              <a:tr h="132521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latin typeface="Arial" panose="020B0604020202020204" pitchFamily="34" charset="0"/>
                          <a:cs typeface="Arial" panose="020B0604020202020204" pitchFamily="34" charset="0"/>
                        </a:rPr>
                        <a:t>Employee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latin typeface="Arial" panose="020B0604020202020204" pitchFamily="34" charset="0"/>
                          <a:cs typeface="Arial" panose="020B0604020202020204" pitchFamily="34" charset="0"/>
                        </a:rPr>
                        <a:t>Less than 3 years of service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US" b="1" dirty="0">
                          <a:solidFill>
                            <a:schemeClr val="bg1"/>
                          </a:solidFill>
                          <a:latin typeface="Arial" panose="020B0604020202020204" pitchFamily="34" charset="0"/>
                          <a:cs typeface="Arial" panose="020B0604020202020204" pitchFamily="34" charset="0"/>
                        </a:rPr>
                        <a:t>3 years but less than 15 years of service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US" b="1" dirty="0">
                          <a:solidFill>
                            <a:schemeClr val="bg1"/>
                          </a:solidFill>
                          <a:latin typeface="Arial" panose="020B0604020202020204" pitchFamily="34" charset="0"/>
                          <a:cs typeface="Arial" panose="020B0604020202020204" pitchFamily="34" charset="0"/>
                        </a:rPr>
                        <a:t>15 or more years of service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6974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latin typeface="Arial" panose="020B0604020202020204" pitchFamily="34" charset="0"/>
                          <a:cs typeface="Arial" panose="020B0604020202020204" pitchFamily="34" charset="0"/>
                        </a:rPr>
                        <a:t>Full-Time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latin typeface="Arial" panose="020B0604020202020204" pitchFamily="34" charset="0"/>
                          <a:cs typeface="Arial" panose="020B0604020202020204" pitchFamily="34" charset="0"/>
                        </a:rPr>
                        <a:t>4 hours per pay period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F81BD">
                        <a:tint val="40000"/>
                      </a:srgbClr>
                    </a:solidFill>
                  </a:tcPr>
                </a:tc>
                <a:tc>
                  <a:txBody>
                    <a:bodyPr/>
                    <a:lstStyle/>
                    <a:p>
                      <a:pPr algn="ctr"/>
                      <a:r>
                        <a:rPr lang="en-US" dirty="0">
                          <a:latin typeface="Arial" panose="020B0604020202020204" pitchFamily="34" charset="0"/>
                          <a:cs typeface="Arial" panose="020B0604020202020204" pitchFamily="34" charset="0"/>
                        </a:rPr>
                        <a:t>6 hours per pay period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F81BD">
                        <a:tint val="40000"/>
                      </a:srgbClr>
                    </a:solidFill>
                  </a:tcPr>
                </a:tc>
                <a:tc>
                  <a:txBody>
                    <a:bodyPr/>
                    <a:lstStyle/>
                    <a:p>
                      <a:pPr algn="ctr"/>
                      <a:r>
                        <a:rPr lang="en-US" dirty="0">
                          <a:latin typeface="Arial" panose="020B0604020202020204" pitchFamily="34" charset="0"/>
                          <a:cs typeface="Arial" panose="020B0604020202020204" pitchFamily="34" charset="0"/>
                        </a:rPr>
                        <a:t>8 hours per pay period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6974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latin typeface="Arial" panose="020B0604020202020204" pitchFamily="34" charset="0"/>
                          <a:cs typeface="Arial" panose="020B0604020202020204" pitchFamily="34" charset="0"/>
                        </a:rPr>
                        <a:t>Part-Time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latin typeface="Arial" panose="020B0604020202020204" pitchFamily="34" charset="0"/>
                          <a:cs typeface="Arial" panose="020B0604020202020204" pitchFamily="34" charset="0"/>
                        </a:rPr>
                        <a:t>1 hour for every 20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r>
                        <a:rPr lang="en-US" dirty="0">
                          <a:latin typeface="Arial" panose="020B0604020202020204" pitchFamily="34" charset="0"/>
                          <a:cs typeface="Arial" panose="020B0604020202020204" pitchFamily="34" charset="0"/>
                        </a:rPr>
                        <a:t>1 hour for every 13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r>
                        <a:rPr lang="en-US" dirty="0">
                          <a:latin typeface="Arial" panose="020B0604020202020204" pitchFamily="34" charset="0"/>
                          <a:cs typeface="Arial" panose="020B0604020202020204" pitchFamily="34" charset="0"/>
                        </a:rPr>
                        <a:t>1 hour for every 10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bl>
          </a:graphicData>
        </a:graphic>
      </p:graphicFrame>
      <p:sp>
        <p:nvSpPr>
          <p:cNvPr id="17" name="Vertical Text Placeholder 2"/>
          <p:cNvSpPr txBox="1">
            <a:spLocks/>
          </p:cNvSpPr>
          <p:nvPr/>
        </p:nvSpPr>
        <p:spPr>
          <a:xfrm>
            <a:off x="856967" y="4414050"/>
            <a:ext cx="10045826" cy="1384328"/>
          </a:xfrm>
          <a:prstGeom prst="rect">
            <a:avLst/>
          </a:prstGeom>
        </p:spPr>
        <p:txBody>
          <a:bodyPr vert="horz" lIns="91440" tIns="45720" rIns="91440" bIns="45720" rtlCol="0">
            <a:normAutofit fontScale="92500"/>
          </a:bodyPr>
          <a:lstStyle>
            <a:lvl1pPr marL="342900" indent="-342900" algn="l" defTabSz="457200" rtl="0" eaLnBrk="1" latinLnBrk="0" hangingPunct="1">
              <a:lnSpc>
                <a:spcPct val="110000"/>
              </a:lnSpc>
              <a:spcBef>
                <a:spcPct val="20000"/>
              </a:spcBef>
              <a:spcAft>
                <a:spcPts val="600"/>
              </a:spcAft>
              <a:buClr>
                <a:srgbClr val="DCC832"/>
              </a:buClr>
              <a:buFont typeface="Wingdings" charset="2"/>
              <a:buChar char="Ø"/>
              <a:defRPr sz="2800" kern="1200">
                <a:solidFill>
                  <a:schemeClr val="tx1"/>
                </a:solidFill>
                <a:latin typeface="Lucida Sans"/>
                <a:ea typeface="+mn-ea"/>
                <a:cs typeface="Lucida Sans"/>
              </a:defRPr>
            </a:lvl1pPr>
            <a:lvl2pPr marL="832104" indent="-374904" algn="l" defTabSz="457200" rtl="0" eaLnBrk="1" latinLnBrk="0" hangingPunct="1">
              <a:lnSpc>
                <a:spcPct val="110000"/>
              </a:lnSpc>
              <a:spcBef>
                <a:spcPct val="20000"/>
              </a:spcBef>
              <a:spcAft>
                <a:spcPts val="600"/>
              </a:spcAft>
              <a:buClr>
                <a:srgbClr val="DCC832"/>
              </a:buClr>
              <a:buSzPct val="95000"/>
              <a:buFont typeface="Wingdings" charset="2"/>
              <a:buChar char="u"/>
              <a:defRPr sz="2400" kern="1200">
                <a:solidFill>
                  <a:schemeClr val="tx1"/>
                </a:solidFill>
                <a:latin typeface="Lucida Sans"/>
                <a:ea typeface="+mn-ea"/>
                <a:cs typeface="Lucida Sans"/>
              </a:defRPr>
            </a:lvl2pPr>
            <a:lvl3pPr marL="1143000" indent="-228600" algn="l" defTabSz="457200" rtl="0" eaLnBrk="1" latinLnBrk="0" hangingPunct="1">
              <a:lnSpc>
                <a:spcPct val="110000"/>
              </a:lnSpc>
              <a:spcBef>
                <a:spcPct val="20000"/>
              </a:spcBef>
              <a:spcAft>
                <a:spcPts val="600"/>
              </a:spcAft>
              <a:buClr>
                <a:srgbClr val="DCC832"/>
              </a:buClr>
              <a:buFont typeface="Wingdings" charset="2"/>
              <a:buChar char="§"/>
              <a:defRPr sz="2100" kern="1200">
                <a:solidFill>
                  <a:schemeClr val="tx1"/>
                </a:solidFill>
                <a:latin typeface="Lucida Sans"/>
                <a:ea typeface="+mn-ea"/>
                <a:cs typeface="Lucida Sans"/>
              </a:defRPr>
            </a:lvl3pPr>
            <a:lvl4pPr marL="1600200" indent="-228600" algn="l" defTabSz="457200" rtl="0" eaLnBrk="1" latinLnBrk="0" hangingPunct="1">
              <a:lnSpc>
                <a:spcPct val="110000"/>
              </a:lnSpc>
              <a:spcBef>
                <a:spcPct val="20000"/>
              </a:spcBef>
              <a:spcAft>
                <a:spcPts val="600"/>
              </a:spcAft>
              <a:buClr>
                <a:srgbClr val="DCC832"/>
              </a:buClr>
              <a:buFont typeface="Arial"/>
              <a:buChar char="•"/>
              <a:defRPr sz="1800" kern="1200">
                <a:solidFill>
                  <a:schemeClr val="tx1"/>
                </a:solidFill>
                <a:latin typeface="Lucida Sans"/>
                <a:ea typeface="+mn-ea"/>
                <a:cs typeface="Lucida Sans"/>
              </a:defRPr>
            </a:lvl4pPr>
            <a:lvl5pPr marL="2057400" indent="-228600" algn="l" defTabSz="457200" rtl="0" eaLnBrk="1" latinLnBrk="0" hangingPunct="1">
              <a:lnSpc>
                <a:spcPct val="110000"/>
              </a:lnSpc>
              <a:spcBef>
                <a:spcPct val="20000"/>
              </a:spcBef>
              <a:spcAft>
                <a:spcPts val="600"/>
              </a:spcAft>
              <a:buClr>
                <a:srgbClr val="DCC832"/>
              </a:buClr>
              <a:buFont typeface="Courier New"/>
              <a:buChar char="o"/>
              <a:defRPr sz="14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20000"/>
              </a:lnSpc>
              <a:spcBef>
                <a:spcPts val="0"/>
              </a:spcBef>
              <a:spcAft>
                <a:spcPts val="0"/>
              </a:spcAft>
              <a:buClrTx/>
              <a:buFont typeface="Wingdings" panose="05000000000000000000" pitchFamily="2" charset="2"/>
              <a:buChar char="§"/>
            </a:pPr>
            <a:r>
              <a:rPr lang="en-US" sz="1800" dirty="0">
                <a:latin typeface="+mn-lt"/>
                <a:cs typeface="Arial" panose="020B0604020202020204" pitchFamily="34" charset="0"/>
              </a:rPr>
              <a:t>You will receive your paycheck via direct deposit and will be paid every other Thursday.</a:t>
            </a:r>
          </a:p>
          <a:p>
            <a:pPr lvl="1">
              <a:lnSpc>
                <a:spcPct val="120000"/>
              </a:lnSpc>
              <a:spcBef>
                <a:spcPts val="0"/>
              </a:spcBef>
              <a:spcAft>
                <a:spcPts val="0"/>
              </a:spcAft>
              <a:buClrTx/>
              <a:buFont typeface="Wingdings" panose="05000000000000000000" pitchFamily="2" charset="2"/>
              <a:buChar char="§"/>
            </a:pPr>
            <a:r>
              <a:rPr lang="en-US" sz="1800" dirty="0">
                <a:latin typeface="+mn-lt"/>
                <a:cs typeface="Arial" panose="020B0604020202020204" pitchFamily="34" charset="0"/>
              </a:rPr>
              <a:t>Each pay period, a Leave and Earnings Statement (LES) is generated and can be viewed via </a:t>
            </a:r>
            <a:r>
              <a:rPr lang="en-US" sz="1800" dirty="0">
                <a:latin typeface="+mn-lt"/>
                <a:cs typeface="Arial" panose="020B0604020202020204" pitchFamily="34" charset="0"/>
                <a:hlinkClick r:id="rId4"/>
              </a:rPr>
              <a:t>https://mypay.dfas.mil/</a:t>
            </a:r>
            <a:endParaRPr lang="en-US" sz="1800" dirty="0">
              <a:latin typeface="+mn-lt"/>
              <a:cs typeface="Arial" panose="020B0604020202020204" pitchFamily="34" charset="0"/>
            </a:endParaRPr>
          </a:p>
          <a:p>
            <a:pPr lvl="2">
              <a:lnSpc>
                <a:spcPct val="120000"/>
              </a:lnSpc>
              <a:spcBef>
                <a:spcPts val="0"/>
              </a:spcBef>
              <a:spcAft>
                <a:spcPts val="0"/>
              </a:spcAft>
              <a:buClrTx/>
              <a:buFont typeface="Wingdings" panose="05000000000000000000" pitchFamily="2" charset="2"/>
              <a:buChar char="§"/>
            </a:pPr>
            <a:r>
              <a:rPr lang="en-US" sz="1500" dirty="0">
                <a:latin typeface="+mn-lt"/>
                <a:cs typeface="Arial" panose="020B0604020202020204" pitchFamily="34" charset="0"/>
              </a:rPr>
              <a:t>You will need to wait until </a:t>
            </a:r>
            <a:r>
              <a:rPr lang="en-US" sz="1500" b="1" dirty="0">
                <a:latin typeface="+mn-lt"/>
                <a:cs typeface="Arial" panose="020B0604020202020204" pitchFamily="34" charset="0"/>
              </a:rPr>
              <a:t>after</a:t>
            </a:r>
            <a:r>
              <a:rPr lang="en-US" sz="1500" dirty="0">
                <a:latin typeface="+mn-lt"/>
                <a:cs typeface="Arial" panose="020B0604020202020204" pitchFamily="34" charset="0"/>
              </a:rPr>
              <a:t> your first paycheck is deposited into your bank account to access the </a:t>
            </a:r>
            <a:r>
              <a:rPr lang="en-US" sz="1500" dirty="0" err="1">
                <a:latin typeface="+mn-lt"/>
                <a:cs typeface="Arial" panose="020B0604020202020204" pitchFamily="34" charset="0"/>
              </a:rPr>
              <a:t>MyPay</a:t>
            </a:r>
            <a:r>
              <a:rPr lang="en-US" sz="1500" dirty="0">
                <a:latin typeface="+mn-lt"/>
                <a:cs typeface="Arial" panose="020B0604020202020204" pitchFamily="34" charset="0"/>
              </a:rPr>
              <a:t> website</a:t>
            </a:r>
          </a:p>
        </p:txBody>
      </p:sp>
    </p:spTree>
    <p:extLst>
      <p:ext uri="{BB962C8B-B14F-4D97-AF65-F5344CB8AC3E}">
        <p14:creationId xmlns:p14="http://schemas.microsoft.com/office/powerpoint/2010/main" val="89236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98441" y="6151637"/>
            <a:ext cx="306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sz="1400" b="1" i="1"/>
              <a:t>Excellence through Partnership</a:t>
            </a:r>
          </a:p>
        </p:txBody>
      </p:sp>
      <p:sp>
        <p:nvSpPr>
          <p:cNvPr id="10" name="Title 1"/>
          <p:cNvSpPr txBox="1">
            <a:spLocks/>
          </p:cNvSpPr>
          <p:nvPr/>
        </p:nvSpPr>
        <p:spPr>
          <a:xfrm>
            <a:off x="2072326" y="816650"/>
            <a:ext cx="7480300" cy="563880"/>
          </a:xfrm>
          <a:prstGeom prst="rect">
            <a:avLst/>
          </a:prstGeom>
          <a:effectLst/>
        </p:spPr>
        <p:txBody>
          <a:bodyPr vert="horz" lIns="91440" tIns="45720" rIns="91440" bIns="45720" rtlCol="0" anchor="ctr">
            <a:norm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r>
              <a:rPr lang="en-US" b="1" dirty="0">
                <a:solidFill>
                  <a:srgbClr val="002060"/>
                </a:solidFill>
                <a:latin typeface="+mn-lt"/>
                <a:cs typeface="Arial" panose="020B0604020202020204" pitchFamily="34" charset="0"/>
              </a:rPr>
              <a:t>Annual Leave Ceiling</a:t>
            </a:r>
          </a:p>
        </p:txBody>
      </p:sp>
      <p:sp>
        <p:nvSpPr>
          <p:cNvPr id="12" name="TextBox 11"/>
          <p:cNvSpPr txBox="1"/>
          <p:nvPr/>
        </p:nvSpPr>
        <p:spPr>
          <a:xfrm>
            <a:off x="1172012" y="329851"/>
            <a:ext cx="920445" cy="369332"/>
          </a:xfrm>
          <a:prstGeom prst="rect">
            <a:avLst/>
          </a:prstGeom>
          <a:noFill/>
        </p:spPr>
        <p:txBody>
          <a:bodyPr wrap="none" rtlCol="0">
            <a:spAutoFit/>
          </a:bodyPr>
          <a:lstStyle/>
          <a:p>
            <a:r>
              <a:rPr lang="en-US" dirty="0"/>
              <a:t>Slide 11</a:t>
            </a:r>
          </a:p>
        </p:txBody>
      </p:sp>
      <p:graphicFrame>
        <p:nvGraphicFramePr>
          <p:cNvPr id="14" name="Table 13"/>
          <p:cNvGraphicFramePr>
            <a:graphicFrameLocks noGrp="1"/>
          </p:cNvGraphicFramePr>
          <p:nvPr>
            <p:extLst>
              <p:ext uri="{D42A27DB-BD31-4B8C-83A1-F6EECF244321}">
                <p14:modId xmlns:p14="http://schemas.microsoft.com/office/powerpoint/2010/main" val="118121838"/>
              </p:ext>
            </p:extLst>
          </p:nvPr>
        </p:nvGraphicFramePr>
        <p:xfrm>
          <a:off x="3013294" y="1629631"/>
          <a:ext cx="6165409" cy="2075309"/>
        </p:xfrm>
        <a:graphic>
          <a:graphicData uri="http://schemas.openxmlformats.org/drawingml/2006/table">
            <a:tbl>
              <a:tblPr firstRow="1" bandRow="1"/>
              <a:tblGrid>
                <a:gridCol w="2907671">
                  <a:extLst>
                    <a:ext uri="{9D8B030D-6E8A-4147-A177-3AD203B41FA5}">
                      <a16:colId xmlns:a16="http://schemas.microsoft.com/office/drawing/2014/main" val="20000"/>
                    </a:ext>
                  </a:extLst>
                </a:gridCol>
                <a:gridCol w="3257738">
                  <a:extLst>
                    <a:ext uri="{9D8B030D-6E8A-4147-A177-3AD203B41FA5}">
                      <a16:colId xmlns:a16="http://schemas.microsoft.com/office/drawing/2014/main" val="20001"/>
                    </a:ext>
                  </a:extLst>
                </a:gridCol>
              </a:tblGrid>
              <a:tr h="1343789">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latin typeface="Arial" panose="020B0604020202020204" pitchFamily="34" charset="0"/>
                          <a:cs typeface="Arial" panose="020B0604020202020204" pitchFamily="34" charset="0"/>
                        </a:rPr>
                        <a:t>Duty Location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latin typeface="Arial" panose="020B0604020202020204" pitchFamily="34" charset="0"/>
                          <a:cs typeface="Arial" panose="020B0604020202020204" pitchFamily="34" charset="0"/>
                        </a:rPr>
                        <a:t>Maximum Balance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34388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latin typeface="Arial" panose="020B0604020202020204" pitchFamily="34" charset="0"/>
                          <a:cs typeface="Arial" panose="020B0604020202020204" pitchFamily="34" charset="0"/>
                        </a:rPr>
                        <a:t>Within the United States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latin typeface="Arial" panose="020B0604020202020204" pitchFamily="34" charset="0"/>
                          <a:cs typeface="Arial" panose="020B0604020202020204" pitchFamily="34" charset="0"/>
                        </a:rPr>
                        <a:t>240 hours (30 days)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34388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latin typeface="Arial" panose="020B0604020202020204" pitchFamily="34" charset="0"/>
                          <a:cs typeface="Arial" panose="020B0604020202020204" pitchFamily="34" charset="0"/>
                        </a:rPr>
                        <a:t>Overseas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latin typeface="Arial" panose="020B0604020202020204" pitchFamily="34" charset="0"/>
                          <a:cs typeface="Arial" panose="020B0604020202020204" pitchFamily="34" charset="0"/>
                        </a:rPr>
                        <a:t>360 hours (45 days)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bl>
          </a:graphicData>
        </a:graphic>
      </p:graphicFrame>
      <p:sp>
        <p:nvSpPr>
          <p:cNvPr id="17" name="Vertical Text Placeholder 2"/>
          <p:cNvSpPr txBox="1">
            <a:spLocks/>
          </p:cNvSpPr>
          <p:nvPr/>
        </p:nvSpPr>
        <p:spPr>
          <a:xfrm>
            <a:off x="856968" y="3904522"/>
            <a:ext cx="10045826" cy="1130810"/>
          </a:xfrm>
          <a:prstGeom prst="rect">
            <a:avLst/>
          </a:prstGeom>
        </p:spPr>
        <p:txBody>
          <a:bodyPr vert="horz" lIns="91440" tIns="45720" rIns="91440" bIns="45720" rtlCol="0">
            <a:normAutofit/>
          </a:bodyPr>
          <a:lstStyle>
            <a:lvl1pPr marL="342900" indent="-342900" algn="l" defTabSz="457200" rtl="0" eaLnBrk="1" latinLnBrk="0" hangingPunct="1">
              <a:lnSpc>
                <a:spcPct val="110000"/>
              </a:lnSpc>
              <a:spcBef>
                <a:spcPct val="20000"/>
              </a:spcBef>
              <a:spcAft>
                <a:spcPts val="600"/>
              </a:spcAft>
              <a:buClr>
                <a:srgbClr val="DCC832"/>
              </a:buClr>
              <a:buFont typeface="Wingdings" charset="2"/>
              <a:buChar char="Ø"/>
              <a:defRPr sz="2800" kern="1200">
                <a:solidFill>
                  <a:schemeClr val="tx1"/>
                </a:solidFill>
                <a:latin typeface="Lucida Sans"/>
                <a:ea typeface="+mn-ea"/>
                <a:cs typeface="Lucida Sans"/>
              </a:defRPr>
            </a:lvl1pPr>
            <a:lvl2pPr marL="832104" indent="-374904" algn="l" defTabSz="457200" rtl="0" eaLnBrk="1" latinLnBrk="0" hangingPunct="1">
              <a:lnSpc>
                <a:spcPct val="110000"/>
              </a:lnSpc>
              <a:spcBef>
                <a:spcPct val="20000"/>
              </a:spcBef>
              <a:spcAft>
                <a:spcPts val="600"/>
              </a:spcAft>
              <a:buClr>
                <a:srgbClr val="DCC832"/>
              </a:buClr>
              <a:buSzPct val="95000"/>
              <a:buFont typeface="Wingdings" charset="2"/>
              <a:buChar char="u"/>
              <a:defRPr sz="2400" kern="1200">
                <a:solidFill>
                  <a:schemeClr val="tx1"/>
                </a:solidFill>
                <a:latin typeface="Lucida Sans"/>
                <a:ea typeface="+mn-ea"/>
                <a:cs typeface="Lucida Sans"/>
              </a:defRPr>
            </a:lvl2pPr>
            <a:lvl3pPr marL="1143000" indent="-228600" algn="l" defTabSz="457200" rtl="0" eaLnBrk="1" latinLnBrk="0" hangingPunct="1">
              <a:lnSpc>
                <a:spcPct val="110000"/>
              </a:lnSpc>
              <a:spcBef>
                <a:spcPct val="20000"/>
              </a:spcBef>
              <a:spcAft>
                <a:spcPts val="600"/>
              </a:spcAft>
              <a:buClr>
                <a:srgbClr val="DCC832"/>
              </a:buClr>
              <a:buFont typeface="Wingdings" charset="2"/>
              <a:buChar char="§"/>
              <a:defRPr sz="2100" kern="1200">
                <a:solidFill>
                  <a:schemeClr val="tx1"/>
                </a:solidFill>
                <a:latin typeface="Lucida Sans"/>
                <a:ea typeface="+mn-ea"/>
                <a:cs typeface="Lucida Sans"/>
              </a:defRPr>
            </a:lvl3pPr>
            <a:lvl4pPr marL="1600200" indent="-228600" algn="l" defTabSz="457200" rtl="0" eaLnBrk="1" latinLnBrk="0" hangingPunct="1">
              <a:lnSpc>
                <a:spcPct val="110000"/>
              </a:lnSpc>
              <a:spcBef>
                <a:spcPct val="20000"/>
              </a:spcBef>
              <a:spcAft>
                <a:spcPts val="600"/>
              </a:spcAft>
              <a:buClr>
                <a:srgbClr val="DCC832"/>
              </a:buClr>
              <a:buFont typeface="Arial"/>
              <a:buChar char="•"/>
              <a:defRPr sz="1800" kern="1200">
                <a:solidFill>
                  <a:schemeClr val="tx1"/>
                </a:solidFill>
                <a:latin typeface="Lucida Sans"/>
                <a:ea typeface="+mn-ea"/>
                <a:cs typeface="Lucida Sans"/>
              </a:defRPr>
            </a:lvl4pPr>
            <a:lvl5pPr marL="2057400" indent="-228600" algn="l" defTabSz="457200" rtl="0" eaLnBrk="1" latinLnBrk="0" hangingPunct="1">
              <a:lnSpc>
                <a:spcPct val="110000"/>
              </a:lnSpc>
              <a:spcBef>
                <a:spcPct val="20000"/>
              </a:spcBef>
              <a:spcAft>
                <a:spcPts val="600"/>
              </a:spcAft>
              <a:buClr>
                <a:srgbClr val="DCC832"/>
              </a:buClr>
              <a:buFont typeface="Courier New"/>
              <a:buChar char="o"/>
              <a:defRPr sz="14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lnSpc>
                <a:spcPct val="120000"/>
              </a:lnSpc>
              <a:spcBef>
                <a:spcPts val="0"/>
              </a:spcBef>
              <a:spcAft>
                <a:spcPts val="0"/>
              </a:spcAft>
              <a:buClrTx/>
              <a:buFont typeface="Wingdings" panose="05000000000000000000" pitchFamily="2" charset="2"/>
              <a:buChar char="§"/>
            </a:pPr>
            <a:r>
              <a:rPr lang="en-US" sz="1800" dirty="0">
                <a:latin typeface="+mn-lt"/>
                <a:cs typeface="Arial" panose="020B0604020202020204" pitchFamily="34" charset="0"/>
              </a:rPr>
              <a:t>Annual leave exceeding the maximum balance for your duty location will become “use or lose”. </a:t>
            </a:r>
          </a:p>
          <a:p>
            <a:pPr lvl="1">
              <a:lnSpc>
                <a:spcPct val="120000"/>
              </a:lnSpc>
              <a:spcBef>
                <a:spcPts val="0"/>
              </a:spcBef>
              <a:spcAft>
                <a:spcPts val="0"/>
              </a:spcAft>
              <a:buClrTx/>
              <a:buFont typeface="Wingdings" panose="05000000000000000000" pitchFamily="2" charset="2"/>
              <a:buChar char="§"/>
            </a:pPr>
            <a:r>
              <a:rPr lang="en-US" sz="1800" dirty="0">
                <a:latin typeface="+mn-lt"/>
                <a:cs typeface="Arial" panose="020B0604020202020204" pitchFamily="34" charset="0"/>
              </a:rPr>
              <a:t>Any accrued annual leave in excess of the ceiling will be forfeited if not used by the final day of the leave year.</a:t>
            </a:r>
          </a:p>
        </p:txBody>
      </p:sp>
      <p:sp>
        <p:nvSpPr>
          <p:cNvPr id="3" name="Vertical Text Placeholder 2">
            <a:extLst>
              <a:ext uri="{FF2B5EF4-FFF2-40B4-BE49-F238E27FC236}">
                <a16:creationId xmlns:a16="http://schemas.microsoft.com/office/drawing/2014/main" id="{616582E5-6BD8-9848-5F1B-1CB9288D1853}"/>
              </a:ext>
            </a:extLst>
          </p:cNvPr>
          <p:cNvSpPr txBox="1">
            <a:spLocks/>
          </p:cNvSpPr>
          <p:nvPr/>
        </p:nvSpPr>
        <p:spPr>
          <a:xfrm>
            <a:off x="1073086" y="5234914"/>
            <a:ext cx="10045826" cy="1130810"/>
          </a:xfrm>
          <a:prstGeom prst="rect">
            <a:avLst/>
          </a:prstGeom>
        </p:spPr>
        <p:txBody>
          <a:bodyPr vert="horz" lIns="91440" tIns="45720" rIns="91440" bIns="45720" rtlCol="0">
            <a:normAutofit/>
          </a:bodyPr>
          <a:lstStyle>
            <a:lvl1pPr marL="342900" indent="-342900" algn="l" defTabSz="457200" rtl="0" eaLnBrk="1" latinLnBrk="0" hangingPunct="1">
              <a:lnSpc>
                <a:spcPct val="110000"/>
              </a:lnSpc>
              <a:spcBef>
                <a:spcPct val="20000"/>
              </a:spcBef>
              <a:spcAft>
                <a:spcPts val="600"/>
              </a:spcAft>
              <a:buClr>
                <a:srgbClr val="DCC832"/>
              </a:buClr>
              <a:buFont typeface="Wingdings" charset="2"/>
              <a:buChar char="Ø"/>
              <a:defRPr sz="2800" kern="1200">
                <a:solidFill>
                  <a:schemeClr val="tx1"/>
                </a:solidFill>
                <a:latin typeface="Lucida Sans"/>
                <a:ea typeface="+mn-ea"/>
                <a:cs typeface="Lucida Sans"/>
              </a:defRPr>
            </a:lvl1pPr>
            <a:lvl2pPr marL="832104" indent="-374904" algn="l" defTabSz="457200" rtl="0" eaLnBrk="1" latinLnBrk="0" hangingPunct="1">
              <a:lnSpc>
                <a:spcPct val="110000"/>
              </a:lnSpc>
              <a:spcBef>
                <a:spcPct val="20000"/>
              </a:spcBef>
              <a:spcAft>
                <a:spcPts val="600"/>
              </a:spcAft>
              <a:buClr>
                <a:srgbClr val="DCC832"/>
              </a:buClr>
              <a:buSzPct val="95000"/>
              <a:buFont typeface="Wingdings" charset="2"/>
              <a:buChar char="u"/>
              <a:defRPr sz="2400" kern="1200">
                <a:solidFill>
                  <a:schemeClr val="tx1"/>
                </a:solidFill>
                <a:latin typeface="Lucida Sans"/>
                <a:ea typeface="+mn-ea"/>
                <a:cs typeface="Lucida Sans"/>
              </a:defRPr>
            </a:lvl2pPr>
            <a:lvl3pPr marL="1143000" indent="-228600" algn="l" defTabSz="457200" rtl="0" eaLnBrk="1" latinLnBrk="0" hangingPunct="1">
              <a:lnSpc>
                <a:spcPct val="110000"/>
              </a:lnSpc>
              <a:spcBef>
                <a:spcPct val="20000"/>
              </a:spcBef>
              <a:spcAft>
                <a:spcPts val="600"/>
              </a:spcAft>
              <a:buClr>
                <a:srgbClr val="DCC832"/>
              </a:buClr>
              <a:buFont typeface="Wingdings" charset="2"/>
              <a:buChar char="§"/>
              <a:defRPr sz="2100" kern="1200">
                <a:solidFill>
                  <a:schemeClr val="tx1"/>
                </a:solidFill>
                <a:latin typeface="Lucida Sans"/>
                <a:ea typeface="+mn-ea"/>
                <a:cs typeface="Lucida Sans"/>
              </a:defRPr>
            </a:lvl3pPr>
            <a:lvl4pPr marL="1600200" indent="-228600" algn="l" defTabSz="457200" rtl="0" eaLnBrk="1" latinLnBrk="0" hangingPunct="1">
              <a:lnSpc>
                <a:spcPct val="110000"/>
              </a:lnSpc>
              <a:spcBef>
                <a:spcPct val="20000"/>
              </a:spcBef>
              <a:spcAft>
                <a:spcPts val="600"/>
              </a:spcAft>
              <a:buClr>
                <a:srgbClr val="DCC832"/>
              </a:buClr>
              <a:buFont typeface="Arial"/>
              <a:buChar char="•"/>
              <a:defRPr sz="1800" kern="1200">
                <a:solidFill>
                  <a:schemeClr val="tx1"/>
                </a:solidFill>
                <a:latin typeface="Lucida Sans"/>
                <a:ea typeface="+mn-ea"/>
                <a:cs typeface="Lucida Sans"/>
              </a:defRPr>
            </a:lvl4pPr>
            <a:lvl5pPr marL="2057400" indent="-228600" algn="l" defTabSz="457200" rtl="0" eaLnBrk="1" latinLnBrk="0" hangingPunct="1">
              <a:lnSpc>
                <a:spcPct val="110000"/>
              </a:lnSpc>
              <a:spcBef>
                <a:spcPct val="20000"/>
              </a:spcBef>
              <a:spcAft>
                <a:spcPts val="600"/>
              </a:spcAft>
              <a:buClr>
                <a:srgbClr val="DCC832"/>
              </a:buClr>
              <a:buFont typeface="Courier New"/>
              <a:buChar char="o"/>
              <a:defRPr sz="14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nSpc>
                <a:spcPct val="120000"/>
              </a:lnSpc>
              <a:spcBef>
                <a:spcPts val="0"/>
              </a:spcBef>
              <a:spcAft>
                <a:spcPts val="0"/>
              </a:spcAft>
              <a:buClrTx/>
              <a:buNone/>
            </a:pPr>
            <a:r>
              <a:rPr lang="en-US" sz="1800" b="1" dirty="0">
                <a:latin typeface="+mn-lt"/>
                <a:cs typeface="Arial" panose="020B0604020202020204" pitchFamily="34" charset="0"/>
              </a:rPr>
              <a:t>Leave year</a:t>
            </a:r>
            <a:r>
              <a:rPr lang="en-US" sz="1800" dirty="0">
                <a:latin typeface="+mn-lt"/>
                <a:cs typeface="Arial" panose="020B0604020202020204" pitchFamily="34" charset="0"/>
              </a:rPr>
              <a:t>: Begins on the first day of the first full pay period in a calendar year and ends on the day immediately before the first day of the first full pay period in the following calendar year.  </a:t>
            </a:r>
          </a:p>
        </p:txBody>
      </p:sp>
    </p:spTree>
    <p:extLst>
      <p:ext uri="{BB962C8B-B14F-4D97-AF65-F5344CB8AC3E}">
        <p14:creationId xmlns:p14="http://schemas.microsoft.com/office/powerpoint/2010/main" val="1165608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98441" y="6151637"/>
            <a:ext cx="306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sz="1400" b="1" i="1"/>
              <a:t>Excellence through Partnership</a:t>
            </a:r>
          </a:p>
        </p:txBody>
      </p:sp>
      <p:sp>
        <p:nvSpPr>
          <p:cNvPr id="10" name="Title 1"/>
          <p:cNvSpPr txBox="1">
            <a:spLocks/>
          </p:cNvSpPr>
          <p:nvPr/>
        </p:nvSpPr>
        <p:spPr>
          <a:xfrm>
            <a:off x="2092457" y="1098593"/>
            <a:ext cx="7480300" cy="563880"/>
          </a:xfrm>
          <a:prstGeom prst="rect">
            <a:avLst/>
          </a:prstGeom>
          <a:effectLst/>
        </p:spPr>
        <p:txBody>
          <a:bodyPr vert="horz" lIns="91440" tIns="45720" rIns="91440" bIns="45720" rtlCol="0" anchor="ctr">
            <a:norm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r>
              <a:rPr lang="en-US" b="1" dirty="0">
                <a:solidFill>
                  <a:srgbClr val="002060"/>
                </a:solidFill>
                <a:latin typeface="+mn-lt"/>
                <a:cs typeface="Arial" panose="020B0604020202020204" pitchFamily="34" charset="0"/>
              </a:rPr>
              <a:t>Sick Leave</a:t>
            </a:r>
          </a:p>
        </p:txBody>
      </p:sp>
      <p:sp>
        <p:nvSpPr>
          <p:cNvPr id="12" name="TextBox 11"/>
          <p:cNvSpPr txBox="1"/>
          <p:nvPr/>
        </p:nvSpPr>
        <p:spPr>
          <a:xfrm>
            <a:off x="1172012" y="329851"/>
            <a:ext cx="920445" cy="646331"/>
          </a:xfrm>
          <a:prstGeom prst="rect">
            <a:avLst/>
          </a:prstGeom>
          <a:noFill/>
        </p:spPr>
        <p:txBody>
          <a:bodyPr wrap="none" rtlCol="0">
            <a:spAutoFit/>
          </a:bodyPr>
          <a:lstStyle/>
          <a:p>
            <a:r>
              <a:rPr lang="en-US" dirty="0"/>
              <a:t>Slide 12</a:t>
            </a:r>
          </a:p>
          <a:p>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1583655448"/>
              </p:ext>
            </p:extLst>
          </p:nvPr>
        </p:nvGraphicFramePr>
        <p:xfrm>
          <a:off x="1028073" y="2263712"/>
          <a:ext cx="4287622" cy="2720176"/>
        </p:xfrm>
        <a:graphic>
          <a:graphicData uri="http://schemas.openxmlformats.org/drawingml/2006/table">
            <a:tbl>
              <a:tblPr firstRow="1" bandRow="1"/>
              <a:tblGrid>
                <a:gridCol w="1476736">
                  <a:extLst>
                    <a:ext uri="{9D8B030D-6E8A-4147-A177-3AD203B41FA5}">
                      <a16:colId xmlns:a16="http://schemas.microsoft.com/office/drawing/2014/main" val="20000"/>
                    </a:ext>
                  </a:extLst>
                </a:gridCol>
                <a:gridCol w="2810886">
                  <a:extLst>
                    <a:ext uri="{9D8B030D-6E8A-4147-A177-3AD203B41FA5}">
                      <a16:colId xmlns:a16="http://schemas.microsoft.com/office/drawing/2014/main" val="20001"/>
                    </a:ext>
                  </a:extLst>
                </a:gridCol>
              </a:tblGrid>
              <a:tr h="1325214">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latin typeface="Arial" panose="020B0604020202020204" pitchFamily="34" charset="0"/>
                          <a:cs typeface="Arial" panose="020B0604020202020204" pitchFamily="34" charset="0"/>
                        </a:rPr>
                        <a:t>Employee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US" dirty="0">
                          <a:latin typeface="Arial" panose="020B0604020202020204" pitchFamily="34" charset="0"/>
                          <a:cs typeface="Arial" panose="020B0604020202020204" pitchFamily="34" charset="0"/>
                        </a:rPr>
                        <a:t>Time Accrued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solidFill>
                  </a:tcPr>
                </a:tc>
                <a:extLst>
                  <a:ext uri="{0D108BD9-81ED-4DB2-BD59-A6C34878D82A}">
                    <a16:rowId xmlns:a16="http://schemas.microsoft.com/office/drawing/2014/main" val="10000"/>
                  </a:ext>
                </a:extLst>
              </a:tr>
              <a:tr h="6974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latin typeface="Arial" panose="020B0604020202020204" pitchFamily="34" charset="0"/>
                          <a:cs typeface="Arial" panose="020B0604020202020204" pitchFamily="34" charset="0"/>
                        </a:rPr>
                        <a:t>Full-Time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F81BD">
                        <a:tint val="4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latin typeface="Arial" panose="020B0604020202020204" pitchFamily="34" charset="0"/>
                          <a:cs typeface="Arial" panose="020B0604020202020204" pitchFamily="34" charset="0"/>
                        </a:rPr>
                        <a:t>4 hours per pay period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4F81BD">
                        <a:tint val="40000"/>
                      </a:srgbClr>
                    </a:solidFill>
                  </a:tcPr>
                </a:tc>
                <a:extLst>
                  <a:ext uri="{0D108BD9-81ED-4DB2-BD59-A6C34878D82A}">
                    <a16:rowId xmlns:a16="http://schemas.microsoft.com/office/drawing/2014/main" val="10001"/>
                  </a:ext>
                </a:extLst>
              </a:tr>
              <a:tr h="697481">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latin typeface="Arial" panose="020B0604020202020204" pitchFamily="34" charset="0"/>
                          <a:cs typeface="Arial" panose="020B0604020202020204" pitchFamily="34" charset="0"/>
                        </a:rPr>
                        <a:t>Part-Time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US" dirty="0">
                          <a:latin typeface="Arial" panose="020B0604020202020204" pitchFamily="34" charset="0"/>
                          <a:cs typeface="Arial" panose="020B0604020202020204" pitchFamily="34" charset="0"/>
                        </a:rPr>
                        <a:t>1 hour for every 20 hours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extLst>
                  <a:ext uri="{0D108BD9-81ED-4DB2-BD59-A6C34878D82A}">
                    <a16:rowId xmlns:a16="http://schemas.microsoft.com/office/drawing/2014/main" val="10002"/>
                  </a:ext>
                </a:extLst>
              </a:tr>
            </a:tbl>
          </a:graphicData>
        </a:graphic>
      </p:graphicFrame>
      <p:sp>
        <p:nvSpPr>
          <p:cNvPr id="3" name="Vertical Text Placeholder 2">
            <a:extLst>
              <a:ext uri="{FF2B5EF4-FFF2-40B4-BE49-F238E27FC236}">
                <a16:creationId xmlns:a16="http://schemas.microsoft.com/office/drawing/2014/main" id="{B5A34B7A-6772-008B-2030-2AAACEB92380}"/>
              </a:ext>
            </a:extLst>
          </p:cNvPr>
          <p:cNvSpPr txBox="1">
            <a:spLocks/>
          </p:cNvSpPr>
          <p:nvPr/>
        </p:nvSpPr>
        <p:spPr>
          <a:xfrm>
            <a:off x="5452397" y="2110563"/>
            <a:ext cx="4920652" cy="875431"/>
          </a:xfrm>
          <a:prstGeom prst="rect">
            <a:avLst/>
          </a:prstGeom>
        </p:spPr>
        <p:txBody>
          <a:bodyPr vert="horz" lIns="91440" tIns="45720" rIns="91440" bIns="45720" rtlCol="0">
            <a:normAutofit/>
          </a:bodyPr>
          <a:lstStyle>
            <a:lvl1pPr marL="342900" indent="-342900" algn="l" defTabSz="457200" rtl="0" eaLnBrk="1" latinLnBrk="0" hangingPunct="1">
              <a:lnSpc>
                <a:spcPct val="110000"/>
              </a:lnSpc>
              <a:spcBef>
                <a:spcPct val="20000"/>
              </a:spcBef>
              <a:spcAft>
                <a:spcPts val="600"/>
              </a:spcAft>
              <a:buClr>
                <a:srgbClr val="DCC832"/>
              </a:buClr>
              <a:buFont typeface="Wingdings" charset="2"/>
              <a:buChar char="Ø"/>
              <a:defRPr sz="2800" kern="1200">
                <a:solidFill>
                  <a:schemeClr val="tx1"/>
                </a:solidFill>
                <a:latin typeface="Lucida Sans"/>
                <a:ea typeface="+mn-ea"/>
                <a:cs typeface="Lucida Sans"/>
              </a:defRPr>
            </a:lvl1pPr>
            <a:lvl2pPr marL="832104" indent="-374904" algn="l" defTabSz="457200" rtl="0" eaLnBrk="1" latinLnBrk="0" hangingPunct="1">
              <a:lnSpc>
                <a:spcPct val="110000"/>
              </a:lnSpc>
              <a:spcBef>
                <a:spcPct val="20000"/>
              </a:spcBef>
              <a:spcAft>
                <a:spcPts val="600"/>
              </a:spcAft>
              <a:buClr>
                <a:srgbClr val="DCC832"/>
              </a:buClr>
              <a:buSzPct val="95000"/>
              <a:buFont typeface="Wingdings" charset="2"/>
              <a:buChar char="u"/>
              <a:defRPr sz="2400" kern="1200">
                <a:solidFill>
                  <a:schemeClr val="tx1"/>
                </a:solidFill>
                <a:latin typeface="Lucida Sans"/>
                <a:ea typeface="+mn-ea"/>
                <a:cs typeface="Lucida Sans"/>
              </a:defRPr>
            </a:lvl2pPr>
            <a:lvl3pPr marL="1143000" indent="-228600" algn="l" defTabSz="457200" rtl="0" eaLnBrk="1" latinLnBrk="0" hangingPunct="1">
              <a:lnSpc>
                <a:spcPct val="110000"/>
              </a:lnSpc>
              <a:spcBef>
                <a:spcPct val="20000"/>
              </a:spcBef>
              <a:spcAft>
                <a:spcPts val="600"/>
              </a:spcAft>
              <a:buClr>
                <a:srgbClr val="DCC832"/>
              </a:buClr>
              <a:buFont typeface="Wingdings" charset="2"/>
              <a:buChar char="§"/>
              <a:defRPr sz="2100" kern="1200">
                <a:solidFill>
                  <a:schemeClr val="tx1"/>
                </a:solidFill>
                <a:latin typeface="Lucida Sans"/>
                <a:ea typeface="+mn-ea"/>
                <a:cs typeface="Lucida Sans"/>
              </a:defRPr>
            </a:lvl3pPr>
            <a:lvl4pPr marL="1600200" indent="-228600" algn="l" defTabSz="457200" rtl="0" eaLnBrk="1" latinLnBrk="0" hangingPunct="1">
              <a:lnSpc>
                <a:spcPct val="110000"/>
              </a:lnSpc>
              <a:spcBef>
                <a:spcPct val="20000"/>
              </a:spcBef>
              <a:spcAft>
                <a:spcPts val="600"/>
              </a:spcAft>
              <a:buClr>
                <a:srgbClr val="DCC832"/>
              </a:buClr>
              <a:buFont typeface="Arial"/>
              <a:buChar char="•"/>
              <a:defRPr sz="1800" kern="1200">
                <a:solidFill>
                  <a:schemeClr val="tx1"/>
                </a:solidFill>
                <a:latin typeface="Lucida Sans"/>
                <a:ea typeface="+mn-ea"/>
                <a:cs typeface="Lucida Sans"/>
              </a:defRPr>
            </a:lvl4pPr>
            <a:lvl5pPr marL="2057400" indent="-228600" algn="l" defTabSz="457200" rtl="0" eaLnBrk="1" latinLnBrk="0" hangingPunct="1">
              <a:lnSpc>
                <a:spcPct val="110000"/>
              </a:lnSpc>
              <a:spcBef>
                <a:spcPct val="20000"/>
              </a:spcBef>
              <a:spcAft>
                <a:spcPts val="600"/>
              </a:spcAft>
              <a:buClr>
                <a:srgbClr val="DCC832"/>
              </a:buClr>
              <a:buFont typeface="Courier New"/>
              <a:buChar char="o"/>
              <a:defRPr sz="14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nSpc>
                <a:spcPct val="120000"/>
              </a:lnSpc>
              <a:spcBef>
                <a:spcPts val="0"/>
              </a:spcBef>
              <a:spcAft>
                <a:spcPts val="0"/>
              </a:spcAft>
              <a:buClrTx/>
              <a:buNone/>
            </a:pPr>
            <a:r>
              <a:rPr lang="en-US" sz="1800" dirty="0">
                <a:latin typeface="+mn-lt"/>
                <a:cs typeface="Arial" panose="020B0604020202020204" pitchFamily="34" charset="0"/>
              </a:rPr>
              <a:t>There is </a:t>
            </a:r>
            <a:r>
              <a:rPr lang="en-US" sz="1800" b="1" dirty="0">
                <a:latin typeface="+mn-lt"/>
                <a:cs typeface="Arial" panose="020B0604020202020204" pitchFamily="34" charset="0"/>
              </a:rPr>
              <a:t>no limitation </a:t>
            </a:r>
            <a:r>
              <a:rPr lang="en-US" sz="1800" dirty="0">
                <a:latin typeface="+mn-lt"/>
                <a:cs typeface="Arial" panose="020B0604020202020204" pitchFamily="34" charset="0"/>
              </a:rPr>
              <a:t>on the amount of sick leave that is accumulated.</a:t>
            </a:r>
          </a:p>
        </p:txBody>
      </p:sp>
      <p:sp>
        <p:nvSpPr>
          <p:cNvPr id="11" name="Vertical Text Placeholder 2">
            <a:extLst>
              <a:ext uri="{FF2B5EF4-FFF2-40B4-BE49-F238E27FC236}">
                <a16:creationId xmlns:a16="http://schemas.microsoft.com/office/drawing/2014/main" id="{F9C11011-C3E8-16AE-1B9C-1ADA17C7C3FE}"/>
              </a:ext>
            </a:extLst>
          </p:cNvPr>
          <p:cNvSpPr txBox="1">
            <a:spLocks/>
          </p:cNvSpPr>
          <p:nvPr/>
        </p:nvSpPr>
        <p:spPr>
          <a:xfrm>
            <a:off x="5452397" y="2972578"/>
            <a:ext cx="4920652" cy="2609824"/>
          </a:xfrm>
          <a:prstGeom prst="rect">
            <a:avLst/>
          </a:prstGeom>
        </p:spPr>
        <p:txBody>
          <a:bodyPr vert="horz" lIns="91440" tIns="45720" rIns="91440" bIns="45720" rtlCol="0">
            <a:normAutofit/>
          </a:bodyPr>
          <a:lstStyle>
            <a:lvl1pPr marL="342900" indent="-342900" algn="l" defTabSz="457200" rtl="0" eaLnBrk="1" latinLnBrk="0" hangingPunct="1">
              <a:lnSpc>
                <a:spcPct val="110000"/>
              </a:lnSpc>
              <a:spcBef>
                <a:spcPct val="20000"/>
              </a:spcBef>
              <a:spcAft>
                <a:spcPts val="600"/>
              </a:spcAft>
              <a:buClr>
                <a:srgbClr val="DCC832"/>
              </a:buClr>
              <a:buFont typeface="Wingdings" charset="2"/>
              <a:buChar char="Ø"/>
              <a:defRPr sz="2800" kern="1200">
                <a:solidFill>
                  <a:schemeClr val="tx1"/>
                </a:solidFill>
                <a:latin typeface="Lucida Sans"/>
                <a:ea typeface="+mn-ea"/>
                <a:cs typeface="Lucida Sans"/>
              </a:defRPr>
            </a:lvl1pPr>
            <a:lvl2pPr marL="832104" indent="-374904" algn="l" defTabSz="457200" rtl="0" eaLnBrk="1" latinLnBrk="0" hangingPunct="1">
              <a:lnSpc>
                <a:spcPct val="110000"/>
              </a:lnSpc>
              <a:spcBef>
                <a:spcPct val="20000"/>
              </a:spcBef>
              <a:spcAft>
                <a:spcPts val="600"/>
              </a:spcAft>
              <a:buClr>
                <a:srgbClr val="DCC832"/>
              </a:buClr>
              <a:buSzPct val="95000"/>
              <a:buFont typeface="Wingdings" charset="2"/>
              <a:buChar char="u"/>
              <a:defRPr sz="2400" kern="1200">
                <a:solidFill>
                  <a:schemeClr val="tx1"/>
                </a:solidFill>
                <a:latin typeface="Lucida Sans"/>
                <a:ea typeface="+mn-ea"/>
                <a:cs typeface="Lucida Sans"/>
              </a:defRPr>
            </a:lvl2pPr>
            <a:lvl3pPr marL="1143000" indent="-228600" algn="l" defTabSz="457200" rtl="0" eaLnBrk="1" latinLnBrk="0" hangingPunct="1">
              <a:lnSpc>
                <a:spcPct val="110000"/>
              </a:lnSpc>
              <a:spcBef>
                <a:spcPct val="20000"/>
              </a:spcBef>
              <a:spcAft>
                <a:spcPts val="600"/>
              </a:spcAft>
              <a:buClr>
                <a:srgbClr val="DCC832"/>
              </a:buClr>
              <a:buFont typeface="Wingdings" charset="2"/>
              <a:buChar char="§"/>
              <a:defRPr sz="2100" kern="1200">
                <a:solidFill>
                  <a:schemeClr val="tx1"/>
                </a:solidFill>
                <a:latin typeface="Lucida Sans"/>
                <a:ea typeface="+mn-ea"/>
                <a:cs typeface="Lucida Sans"/>
              </a:defRPr>
            </a:lvl3pPr>
            <a:lvl4pPr marL="1600200" indent="-228600" algn="l" defTabSz="457200" rtl="0" eaLnBrk="1" latinLnBrk="0" hangingPunct="1">
              <a:lnSpc>
                <a:spcPct val="110000"/>
              </a:lnSpc>
              <a:spcBef>
                <a:spcPct val="20000"/>
              </a:spcBef>
              <a:spcAft>
                <a:spcPts val="600"/>
              </a:spcAft>
              <a:buClr>
                <a:srgbClr val="DCC832"/>
              </a:buClr>
              <a:buFont typeface="Arial"/>
              <a:buChar char="•"/>
              <a:defRPr sz="1800" kern="1200">
                <a:solidFill>
                  <a:schemeClr val="tx1"/>
                </a:solidFill>
                <a:latin typeface="Lucida Sans"/>
                <a:ea typeface="+mn-ea"/>
                <a:cs typeface="Lucida Sans"/>
              </a:defRPr>
            </a:lvl4pPr>
            <a:lvl5pPr marL="2057400" indent="-228600" algn="l" defTabSz="457200" rtl="0" eaLnBrk="1" latinLnBrk="0" hangingPunct="1">
              <a:lnSpc>
                <a:spcPct val="110000"/>
              </a:lnSpc>
              <a:spcBef>
                <a:spcPct val="20000"/>
              </a:spcBef>
              <a:spcAft>
                <a:spcPts val="600"/>
              </a:spcAft>
              <a:buClr>
                <a:srgbClr val="DCC832"/>
              </a:buClr>
              <a:buFont typeface="Courier New"/>
              <a:buChar char="o"/>
              <a:defRPr sz="14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nSpc>
                <a:spcPct val="120000"/>
              </a:lnSpc>
              <a:spcBef>
                <a:spcPts val="0"/>
              </a:spcBef>
              <a:spcAft>
                <a:spcPts val="0"/>
              </a:spcAft>
              <a:buClrTx/>
              <a:buNone/>
            </a:pPr>
            <a:r>
              <a:rPr lang="en-US" sz="1800" dirty="0">
                <a:latin typeface="+mn-lt"/>
                <a:cs typeface="Arial" panose="020B0604020202020204" pitchFamily="34" charset="0"/>
              </a:rPr>
              <a:t>An employee is entitled to use sick leave for:</a:t>
            </a:r>
          </a:p>
          <a:p>
            <a:pPr lvl="1">
              <a:lnSpc>
                <a:spcPct val="120000"/>
              </a:lnSpc>
              <a:spcBef>
                <a:spcPts val="0"/>
              </a:spcBef>
              <a:spcAft>
                <a:spcPts val="0"/>
              </a:spcAft>
              <a:buClrTx/>
              <a:buFont typeface="Wingdings" panose="05000000000000000000" pitchFamily="2" charset="2"/>
              <a:buChar char="§"/>
            </a:pPr>
            <a:r>
              <a:rPr lang="en-US" sz="1800" dirty="0">
                <a:latin typeface="+mn-lt"/>
                <a:cs typeface="Arial" panose="020B0604020202020204" pitchFamily="34" charset="0"/>
              </a:rPr>
              <a:t>Personal medical needs</a:t>
            </a:r>
          </a:p>
          <a:p>
            <a:pPr lvl="1">
              <a:lnSpc>
                <a:spcPct val="120000"/>
              </a:lnSpc>
              <a:spcBef>
                <a:spcPts val="0"/>
              </a:spcBef>
              <a:spcAft>
                <a:spcPts val="0"/>
              </a:spcAft>
              <a:buClrTx/>
              <a:buFont typeface="Wingdings" panose="05000000000000000000" pitchFamily="2" charset="2"/>
              <a:buChar char="§"/>
            </a:pPr>
            <a:r>
              <a:rPr lang="en-US" sz="1800" dirty="0">
                <a:latin typeface="+mn-lt"/>
                <a:cs typeface="Arial" panose="020B0604020202020204" pitchFamily="34" charset="0"/>
              </a:rPr>
              <a:t>Family care or bereavement</a:t>
            </a:r>
          </a:p>
          <a:p>
            <a:pPr lvl="1">
              <a:lnSpc>
                <a:spcPct val="120000"/>
              </a:lnSpc>
              <a:spcBef>
                <a:spcPts val="0"/>
              </a:spcBef>
              <a:spcAft>
                <a:spcPts val="0"/>
              </a:spcAft>
              <a:buClrTx/>
              <a:buFont typeface="Wingdings" panose="05000000000000000000" pitchFamily="2" charset="2"/>
              <a:buChar char="§"/>
            </a:pPr>
            <a:r>
              <a:rPr lang="en-US" sz="1800" dirty="0">
                <a:latin typeface="+mn-lt"/>
                <a:cs typeface="Arial" panose="020B0604020202020204" pitchFamily="34" charset="0"/>
              </a:rPr>
              <a:t>Care of family member with serious health condition</a:t>
            </a:r>
          </a:p>
          <a:p>
            <a:pPr lvl="1">
              <a:lnSpc>
                <a:spcPct val="120000"/>
              </a:lnSpc>
              <a:spcBef>
                <a:spcPts val="0"/>
              </a:spcBef>
              <a:spcAft>
                <a:spcPts val="0"/>
              </a:spcAft>
              <a:buClrTx/>
              <a:buFont typeface="Wingdings" panose="05000000000000000000" pitchFamily="2" charset="2"/>
              <a:buChar char="§"/>
            </a:pPr>
            <a:r>
              <a:rPr lang="en-US" sz="1800" dirty="0">
                <a:latin typeface="+mn-lt"/>
                <a:cs typeface="Arial" panose="020B0604020202020204" pitchFamily="34" charset="0"/>
              </a:rPr>
              <a:t>Adoption-related purposes</a:t>
            </a:r>
          </a:p>
        </p:txBody>
      </p:sp>
    </p:spTree>
    <p:extLst>
      <p:ext uri="{BB962C8B-B14F-4D97-AF65-F5344CB8AC3E}">
        <p14:creationId xmlns:p14="http://schemas.microsoft.com/office/powerpoint/2010/main" val="1533081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98441" y="6151637"/>
            <a:ext cx="306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sz="1400" b="1" i="1"/>
              <a:t>Excellence through Partnership</a:t>
            </a:r>
          </a:p>
        </p:txBody>
      </p:sp>
      <p:sp>
        <p:nvSpPr>
          <p:cNvPr id="11" name="Title 1"/>
          <p:cNvSpPr txBox="1">
            <a:spLocks/>
          </p:cNvSpPr>
          <p:nvPr/>
        </p:nvSpPr>
        <p:spPr>
          <a:xfrm>
            <a:off x="2139731" y="808226"/>
            <a:ext cx="7480300" cy="563880"/>
          </a:xfrm>
          <a:prstGeom prst="rect">
            <a:avLst/>
          </a:prstGeom>
          <a:effectLst/>
        </p:spPr>
        <p:txBody>
          <a:bodyPr vert="horz" lIns="91440" tIns="45720" rIns="91440" bIns="45720" rtlCol="0" anchor="ctr">
            <a:norm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r>
              <a:rPr lang="en-US" b="1">
                <a:solidFill>
                  <a:srgbClr val="002060"/>
                </a:solidFill>
                <a:latin typeface="+mn-lt"/>
                <a:cs typeface="Arial" panose="020B0604020202020204" pitchFamily="34" charset="0"/>
              </a:rPr>
              <a:t>Disabled Veteran Leave (DVL)</a:t>
            </a:r>
          </a:p>
        </p:txBody>
      </p:sp>
      <p:sp>
        <p:nvSpPr>
          <p:cNvPr id="13" name="TextBox 12"/>
          <p:cNvSpPr txBox="1"/>
          <p:nvPr/>
        </p:nvSpPr>
        <p:spPr>
          <a:xfrm>
            <a:off x="1172012" y="329851"/>
            <a:ext cx="920445" cy="369332"/>
          </a:xfrm>
          <a:prstGeom prst="rect">
            <a:avLst/>
          </a:prstGeom>
          <a:noFill/>
        </p:spPr>
        <p:txBody>
          <a:bodyPr wrap="none" rtlCol="0">
            <a:spAutoFit/>
          </a:bodyPr>
          <a:lstStyle/>
          <a:p>
            <a:r>
              <a:rPr lang="en-US" dirty="0"/>
              <a:t>Slide 13</a:t>
            </a:r>
          </a:p>
        </p:txBody>
      </p:sp>
      <p:sp>
        <p:nvSpPr>
          <p:cNvPr id="10" name="Rectangle 9"/>
          <p:cNvSpPr/>
          <p:nvPr/>
        </p:nvSpPr>
        <p:spPr>
          <a:xfrm>
            <a:off x="486282" y="1506375"/>
            <a:ext cx="10894891" cy="5632311"/>
          </a:xfrm>
          <a:prstGeom prst="rect">
            <a:avLst/>
          </a:prstGeom>
        </p:spPr>
        <p:txBody>
          <a:bodyPr wrap="square">
            <a:spAutoFit/>
          </a:bodyPr>
          <a:lstStyle/>
          <a:p>
            <a:pPr marR="0" lvl="0">
              <a:spcBef>
                <a:spcPts val="0"/>
              </a:spcBef>
              <a:spcAft>
                <a:spcPts val="0"/>
              </a:spcAft>
              <a:buClr>
                <a:schemeClr val="accent4"/>
              </a:buClr>
            </a:pPr>
            <a:r>
              <a:rPr lang="en-US" b="1">
                <a:ea typeface="Calibri" panose="020F0502020204030204" pitchFamily="34" charset="0"/>
                <a:cs typeface="Times New Roman" panose="02020603050405020304" pitchFamily="18" charset="0"/>
              </a:rPr>
              <a:t>What is DVL? </a:t>
            </a:r>
            <a:r>
              <a:rPr lang="en-US"/>
              <a:t>Under the Wounded Warriors Federal Leave Act of 2015, an eligible Veteran may earn a</a:t>
            </a:r>
            <a:r>
              <a:rPr lang="en-US">
                <a:ea typeface="Calibri" panose="020F0502020204030204" pitchFamily="34" charset="0"/>
                <a:cs typeface="Times New Roman" panose="02020603050405020304" pitchFamily="18" charset="0"/>
              </a:rPr>
              <a:t> separate leave category from annual/sick leave, called Disabled Veterans Leave. </a:t>
            </a:r>
          </a:p>
          <a:p>
            <a:pPr marR="0" lvl="0">
              <a:spcBef>
                <a:spcPts val="0"/>
              </a:spcBef>
              <a:spcAft>
                <a:spcPts val="0"/>
              </a:spcAft>
              <a:buClr>
                <a:schemeClr val="accent4"/>
              </a:buClr>
            </a:pPr>
            <a:endParaRPr lang="en-US">
              <a:ea typeface="Calibri" panose="020F0502020204030204" pitchFamily="34" charset="0"/>
              <a:cs typeface="Times New Roman" panose="02020603050405020304" pitchFamily="18" charset="0"/>
            </a:endParaRPr>
          </a:p>
          <a:p>
            <a:pPr marR="0" lvl="0">
              <a:spcBef>
                <a:spcPts val="0"/>
              </a:spcBef>
              <a:spcAft>
                <a:spcPts val="0"/>
              </a:spcAft>
              <a:buClr>
                <a:schemeClr val="accent4"/>
              </a:buClr>
            </a:pPr>
            <a:r>
              <a:rPr lang="en-US" b="1">
                <a:ea typeface="Calibri" panose="020F0502020204030204" pitchFamily="34" charset="0"/>
                <a:cs typeface="Times New Roman" panose="02020603050405020304" pitchFamily="18" charset="0"/>
              </a:rPr>
              <a:t>How do I know I am eligible for DVL?</a:t>
            </a:r>
            <a:endParaRPr lang="en-US">
              <a:ea typeface="Calibri" panose="020F0502020204030204" pitchFamily="34" charset="0"/>
              <a:cs typeface="Times New Roman" panose="02020603050405020304" pitchFamily="18" charset="0"/>
            </a:endParaRPr>
          </a:p>
          <a:p>
            <a:pPr marL="800100" lvl="1" indent="-342900">
              <a:buFont typeface="+mj-lt"/>
              <a:buAutoNum type="arabicPeriod"/>
            </a:pPr>
            <a:r>
              <a:rPr lang="en-US">
                <a:ea typeface="Calibri" panose="020F0502020204030204" pitchFamily="34" charset="0"/>
                <a:cs typeface="Times New Roman" panose="02020603050405020304" pitchFamily="18" charset="0"/>
              </a:rPr>
              <a:t>Be a veteran who was hired on 05-NOV-2016 or after. </a:t>
            </a:r>
          </a:p>
          <a:p>
            <a:pPr marL="800100" lvl="1" indent="-342900">
              <a:buFont typeface="+mj-lt"/>
              <a:buAutoNum type="arabicPeriod"/>
            </a:pPr>
            <a:r>
              <a:rPr lang="en-US">
                <a:ea typeface="Calibri" panose="020F0502020204030204" pitchFamily="34" charset="0"/>
                <a:cs typeface="Times New Roman" panose="02020603050405020304" pitchFamily="18" charset="0"/>
              </a:rPr>
              <a:t>Have a qualifying service-connected disability rating at 30% or higher.</a:t>
            </a:r>
          </a:p>
          <a:p>
            <a:pPr marR="0" lvl="0">
              <a:spcBef>
                <a:spcPts val="0"/>
              </a:spcBef>
              <a:spcAft>
                <a:spcPts val="0"/>
              </a:spcAft>
              <a:buClr>
                <a:schemeClr val="accent4"/>
              </a:buClr>
            </a:pPr>
            <a:endParaRPr lang="en-US" b="1">
              <a:ea typeface="Calibri" panose="020F0502020204030204" pitchFamily="34" charset="0"/>
              <a:cs typeface="Times New Roman" panose="02020603050405020304" pitchFamily="18" charset="0"/>
            </a:endParaRPr>
          </a:p>
          <a:p>
            <a:pPr marR="0" lvl="0">
              <a:spcBef>
                <a:spcPts val="0"/>
              </a:spcBef>
              <a:spcAft>
                <a:spcPts val="0"/>
              </a:spcAft>
              <a:buClr>
                <a:schemeClr val="accent4"/>
              </a:buClr>
            </a:pPr>
            <a:r>
              <a:rPr lang="en-US" b="1">
                <a:ea typeface="Calibri" panose="020F0502020204030204" pitchFamily="34" charset="0"/>
                <a:cs typeface="Times New Roman" panose="02020603050405020304" pitchFamily="18" charset="0"/>
              </a:rPr>
              <a:t>If you are eligible</a:t>
            </a:r>
            <a:r>
              <a:rPr lang="en-US">
                <a:ea typeface="Calibri" panose="020F0502020204030204" pitchFamily="34" charset="0"/>
                <a:cs typeface="Times New Roman" panose="02020603050405020304" pitchFamily="18" charset="0"/>
              </a:rPr>
              <a:t> </a:t>
            </a:r>
            <a:r>
              <a:rPr lang="en-US">
                <a:ea typeface="Calibri" panose="020F0502020204030204" pitchFamily="34" charset="0"/>
                <a:cs typeface="Times New Roman" panose="02020603050405020304" pitchFamily="18" charset="0"/>
                <a:sym typeface="Wingdings" panose="05000000000000000000" pitchFamily="2" charset="2"/>
              </a:rPr>
              <a:t></a:t>
            </a:r>
            <a:r>
              <a:rPr lang="en-US">
                <a:ea typeface="Calibri" panose="020F0502020204030204" pitchFamily="34" charset="0"/>
                <a:cs typeface="Times New Roman" panose="02020603050405020304" pitchFamily="18" charset="0"/>
              </a:rPr>
              <a:t> You are provided up to </a:t>
            </a:r>
            <a:r>
              <a:rPr lang="en-US" u="sng">
                <a:ea typeface="Calibri" panose="020F0502020204030204" pitchFamily="34" charset="0"/>
                <a:cs typeface="Times New Roman" panose="02020603050405020304" pitchFamily="18" charset="0"/>
              </a:rPr>
              <a:t>104 hours of leave</a:t>
            </a:r>
            <a:r>
              <a:rPr lang="en-US">
                <a:ea typeface="Calibri" panose="020F0502020204030204" pitchFamily="34" charset="0"/>
                <a:cs typeface="Times New Roman" panose="02020603050405020304" pitchFamily="18" charset="0"/>
              </a:rPr>
              <a:t> to use for service-connected related appointments. </a:t>
            </a:r>
          </a:p>
          <a:p>
            <a:pPr marR="0" lvl="0">
              <a:spcBef>
                <a:spcPts val="0"/>
              </a:spcBef>
              <a:spcAft>
                <a:spcPts val="0"/>
              </a:spcAft>
              <a:buClr>
                <a:schemeClr val="accent4"/>
              </a:buClr>
            </a:pPr>
            <a:endParaRPr lang="en-US">
              <a:ea typeface="Calibri" panose="020F0502020204030204" pitchFamily="34" charset="0"/>
              <a:cs typeface="Times New Roman" panose="02020603050405020304" pitchFamily="18" charset="0"/>
            </a:endParaRPr>
          </a:p>
          <a:p>
            <a:pPr marR="0" lvl="0">
              <a:spcBef>
                <a:spcPts val="0"/>
              </a:spcBef>
              <a:spcAft>
                <a:spcPts val="0"/>
              </a:spcAft>
              <a:buClr>
                <a:schemeClr val="accent4"/>
              </a:buClr>
            </a:pPr>
            <a:r>
              <a:rPr lang="en-US" b="1">
                <a:ea typeface="Calibri" panose="020F0502020204030204" pitchFamily="34" charset="0"/>
                <a:cs typeface="Times New Roman" panose="02020603050405020304" pitchFamily="18" charset="0"/>
              </a:rPr>
              <a:t>DVL is limited to a 12-month period </a:t>
            </a:r>
            <a:r>
              <a:rPr lang="en-US">
                <a:ea typeface="Calibri" panose="020F0502020204030204" pitchFamily="34" charset="0"/>
                <a:cs typeface="Times New Roman" panose="02020603050405020304" pitchFamily="18" charset="0"/>
                <a:sym typeface="Wingdings" panose="05000000000000000000" pitchFamily="2" charset="2"/>
              </a:rPr>
              <a:t></a:t>
            </a:r>
            <a:r>
              <a:rPr lang="en-US">
                <a:ea typeface="Calibri" panose="020F0502020204030204" pitchFamily="34" charset="0"/>
                <a:cs typeface="Times New Roman" panose="02020603050405020304" pitchFamily="18" charset="0"/>
              </a:rPr>
              <a:t> The start of the 12-month period is your effective date (block “4” on SF50)</a:t>
            </a:r>
            <a:r>
              <a:rPr lang="en-US"/>
              <a:t>. If you have not received a rating yet as determined by the </a:t>
            </a:r>
            <a:r>
              <a:rPr lang="en-US" u="sng"/>
              <a:t>Veterans Business Administration</a:t>
            </a:r>
            <a:r>
              <a:rPr lang="en-US"/>
              <a:t> (VBA), then the start of the 12-month period will be the effective date of your qualifying service-connected disability. This must be displayed on your VA Letter. </a:t>
            </a:r>
          </a:p>
          <a:p>
            <a:pPr marR="0" lvl="0">
              <a:spcBef>
                <a:spcPts val="0"/>
              </a:spcBef>
              <a:spcAft>
                <a:spcPts val="0"/>
              </a:spcAft>
              <a:buClr>
                <a:schemeClr val="accent4"/>
              </a:buClr>
            </a:pPr>
            <a:endParaRPr lang="en-US" b="1">
              <a:ea typeface="Calibri" panose="020F0502020204030204" pitchFamily="34" charset="0"/>
              <a:cs typeface="Times New Roman" panose="02020603050405020304" pitchFamily="18" charset="0"/>
            </a:endParaRPr>
          </a:p>
          <a:p>
            <a:pPr marR="0" lvl="0">
              <a:spcBef>
                <a:spcPts val="0"/>
              </a:spcBef>
              <a:spcAft>
                <a:spcPts val="0"/>
              </a:spcAft>
              <a:buClr>
                <a:schemeClr val="accent4"/>
              </a:buClr>
            </a:pPr>
            <a:r>
              <a:rPr lang="en-US" b="1">
                <a:ea typeface="Calibri" panose="020F0502020204030204" pitchFamily="34" charset="0"/>
                <a:cs typeface="Times New Roman" panose="02020603050405020304" pitchFamily="18" charset="0"/>
              </a:rPr>
              <a:t>Unused DVL </a:t>
            </a:r>
            <a:r>
              <a:rPr lang="en-US">
                <a:ea typeface="Calibri" panose="020F0502020204030204" pitchFamily="34" charset="0"/>
                <a:cs typeface="Times New Roman" panose="02020603050405020304" pitchFamily="18" charset="0"/>
                <a:sym typeface="Wingdings" panose="05000000000000000000" pitchFamily="2" charset="2"/>
              </a:rPr>
              <a:t> A</a:t>
            </a:r>
            <a:r>
              <a:rPr lang="en-US">
                <a:ea typeface="Calibri" panose="020F0502020204030204" pitchFamily="34" charset="0"/>
                <a:cs typeface="Times New Roman" panose="02020603050405020304" pitchFamily="18" charset="0"/>
              </a:rPr>
              <a:t>fter the 12-month period, unused DVL may </a:t>
            </a:r>
            <a:r>
              <a:rPr lang="en-US" u="sng">
                <a:ea typeface="Calibri" panose="020F0502020204030204" pitchFamily="34" charset="0"/>
                <a:cs typeface="Times New Roman" panose="02020603050405020304" pitchFamily="18" charset="0"/>
              </a:rPr>
              <a:t>NOT</a:t>
            </a:r>
            <a:r>
              <a:rPr lang="en-US">
                <a:ea typeface="Calibri" panose="020F0502020204030204" pitchFamily="34" charset="0"/>
                <a:cs typeface="Times New Roman" panose="02020603050405020304" pitchFamily="18" charset="0"/>
              </a:rPr>
              <a:t> be carried over to subsequent years and is forfeited with no further entitlement. DVL is a one-time benefit limited to the first 12-months of eligibility. </a:t>
            </a:r>
          </a:p>
          <a:p>
            <a:pPr marL="742950" marR="0" lvl="1" indent="-285750">
              <a:spcBef>
                <a:spcPts val="0"/>
              </a:spcBef>
              <a:spcAft>
                <a:spcPts val="0"/>
              </a:spcAft>
              <a:buClr>
                <a:schemeClr val="accent4"/>
              </a:buClr>
              <a:buFont typeface="Wingdings" panose="05000000000000000000" pitchFamily="2" charset="2"/>
              <a:buChar char="§"/>
            </a:pPr>
            <a:endParaRPr lang="en-US">
              <a:ea typeface="Calibri" panose="020F0502020204030204" pitchFamily="34" charset="0"/>
              <a:cs typeface="Times New Roman" panose="02020603050405020304" pitchFamily="18" charset="0"/>
            </a:endParaRPr>
          </a:p>
          <a:p>
            <a:pPr marL="742950" marR="0" lvl="1" indent="-285750">
              <a:spcBef>
                <a:spcPts val="0"/>
              </a:spcBef>
              <a:spcAft>
                <a:spcPts val="0"/>
              </a:spcAft>
              <a:buClr>
                <a:schemeClr val="accent4"/>
              </a:buClr>
              <a:buFont typeface="Wingdings" panose="05000000000000000000" pitchFamily="2" charset="2"/>
              <a:buChar char="§"/>
            </a:pPr>
            <a:endParaRPr lang="en-US">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Clr>
                <a:schemeClr val="accent4"/>
              </a:buClr>
              <a:buFont typeface="Wingdings" panose="05000000000000000000" pitchFamily="2" charset="2"/>
              <a:buChar char="§"/>
            </a:pPr>
            <a:endParaRPr lang="en-US">
              <a:latin typeface="Calibri" panose="020F0502020204030204" pitchFamily="34" charset="0"/>
              <a:ea typeface="Calibri" panose="020F0502020204030204" pitchFamily="34" charset="0"/>
              <a:cs typeface="Times New Roman" panose="02020603050405020304" pitchFamily="18" charset="0"/>
            </a:endParaRPr>
          </a:p>
          <a:p>
            <a:pPr marR="0" lvl="1">
              <a:spcBef>
                <a:spcPts val="0"/>
              </a:spcBef>
              <a:spcAft>
                <a:spcPts val="0"/>
              </a:spcAft>
              <a:buClr>
                <a:schemeClr val="accent4"/>
              </a:buClr>
            </a:pPr>
            <a:endParaRPr lang="en-US">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208906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98441" y="6151637"/>
            <a:ext cx="306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sz="1400" b="1" i="1"/>
              <a:t>Excellence through Partnership</a:t>
            </a:r>
          </a:p>
        </p:txBody>
      </p:sp>
      <p:sp>
        <p:nvSpPr>
          <p:cNvPr id="10" name="Title 1"/>
          <p:cNvSpPr txBox="1">
            <a:spLocks/>
          </p:cNvSpPr>
          <p:nvPr/>
        </p:nvSpPr>
        <p:spPr>
          <a:xfrm>
            <a:off x="2092457" y="777792"/>
            <a:ext cx="7480300" cy="563880"/>
          </a:xfrm>
          <a:prstGeom prst="rect">
            <a:avLst/>
          </a:prstGeom>
          <a:effectLst/>
        </p:spPr>
        <p:txBody>
          <a:bodyPr vert="horz" lIns="91440" tIns="45720" rIns="91440" bIns="45720" rtlCol="0" anchor="ctr">
            <a:norm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r>
              <a:rPr lang="en-US" b="1" dirty="0">
                <a:solidFill>
                  <a:srgbClr val="002060"/>
                </a:solidFill>
                <a:latin typeface="+mn-lt"/>
                <a:cs typeface="Arial" panose="020B0604020202020204" pitchFamily="34" charset="0"/>
              </a:rPr>
              <a:t>Additional Types of Leave</a:t>
            </a:r>
          </a:p>
        </p:txBody>
      </p:sp>
      <p:sp>
        <p:nvSpPr>
          <p:cNvPr id="12" name="TextBox 11"/>
          <p:cNvSpPr txBox="1"/>
          <p:nvPr/>
        </p:nvSpPr>
        <p:spPr>
          <a:xfrm>
            <a:off x="1172012" y="329851"/>
            <a:ext cx="920445" cy="369332"/>
          </a:xfrm>
          <a:prstGeom prst="rect">
            <a:avLst/>
          </a:prstGeom>
          <a:noFill/>
        </p:spPr>
        <p:txBody>
          <a:bodyPr wrap="none" rtlCol="0">
            <a:spAutoFit/>
          </a:bodyPr>
          <a:lstStyle/>
          <a:p>
            <a:r>
              <a:rPr lang="en-US"/>
              <a:t>Slide 14</a:t>
            </a:r>
          </a:p>
        </p:txBody>
      </p:sp>
      <p:sp>
        <p:nvSpPr>
          <p:cNvPr id="11" name="Vertical Text Placeholder 2">
            <a:extLst>
              <a:ext uri="{FF2B5EF4-FFF2-40B4-BE49-F238E27FC236}">
                <a16:creationId xmlns:a16="http://schemas.microsoft.com/office/drawing/2014/main" id="{F9C11011-C3E8-16AE-1B9C-1ADA17C7C3FE}"/>
              </a:ext>
            </a:extLst>
          </p:cNvPr>
          <p:cNvSpPr txBox="1">
            <a:spLocks/>
          </p:cNvSpPr>
          <p:nvPr/>
        </p:nvSpPr>
        <p:spPr>
          <a:xfrm>
            <a:off x="564985" y="1403928"/>
            <a:ext cx="10797113" cy="4699678"/>
          </a:xfrm>
          <a:prstGeom prst="rect">
            <a:avLst/>
          </a:prstGeom>
        </p:spPr>
        <p:txBody>
          <a:bodyPr vert="horz" lIns="91440" tIns="45720" rIns="91440" bIns="45720" rtlCol="0">
            <a:normAutofit lnSpcReduction="10000"/>
          </a:bodyPr>
          <a:lstStyle>
            <a:lvl1pPr marL="342900" indent="-342900" algn="l" defTabSz="457200" rtl="0" eaLnBrk="1" latinLnBrk="0" hangingPunct="1">
              <a:lnSpc>
                <a:spcPct val="110000"/>
              </a:lnSpc>
              <a:spcBef>
                <a:spcPct val="20000"/>
              </a:spcBef>
              <a:spcAft>
                <a:spcPts val="600"/>
              </a:spcAft>
              <a:buClr>
                <a:srgbClr val="DCC832"/>
              </a:buClr>
              <a:buFont typeface="Wingdings" charset="2"/>
              <a:buChar char="Ø"/>
              <a:defRPr sz="2800" kern="1200">
                <a:solidFill>
                  <a:schemeClr val="tx1"/>
                </a:solidFill>
                <a:latin typeface="Lucida Sans"/>
                <a:ea typeface="+mn-ea"/>
                <a:cs typeface="Lucida Sans"/>
              </a:defRPr>
            </a:lvl1pPr>
            <a:lvl2pPr marL="832104" indent="-374904" algn="l" defTabSz="457200" rtl="0" eaLnBrk="1" latinLnBrk="0" hangingPunct="1">
              <a:lnSpc>
                <a:spcPct val="110000"/>
              </a:lnSpc>
              <a:spcBef>
                <a:spcPct val="20000"/>
              </a:spcBef>
              <a:spcAft>
                <a:spcPts val="600"/>
              </a:spcAft>
              <a:buClr>
                <a:srgbClr val="DCC832"/>
              </a:buClr>
              <a:buSzPct val="95000"/>
              <a:buFont typeface="Wingdings" charset="2"/>
              <a:buChar char="u"/>
              <a:defRPr sz="2400" kern="1200">
                <a:solidFill>
                  <a:schemeClr val="tx1"/>
                </a:solidFill>
                <a:latin typeface="Lucida Sans"/>
                <a:ea typeface="+mn-ea"/>
                <a:cs typeface="Lucida Sans"/>
              </a:defRPr>
            </a:lvl2pPr>
            <a:lvl3pPr marL="1143000" indent="-228600" algn="l" defTabSz="457200" rtl="0" eaLnBrk="1" latinLnBrk="0" hangingPunct="1">
              <a:lnSpc>
                <a:spcPct val="110000"/>
              </a:lnSpc>
              <a:spcBef>
                <a:spcPct val="20000"/>
              </a:spcBef>
              <a:spcAft>
                <a:spcPts val="600"/>
              </a:spcAft>
              <a:buClr>
                <a:srgbClr val="DCC832"/>
              </a:buClr>
              <a:buFont typeface="Wingdings" charset="2"/>
              <a:buChar char="§"/>
              <a:defRPr sz="2100" kern="1200">
                <a:solidFill>
                  <a:schemeClr val="tx1"/>
                </a:solidFill>
                <a:latin typeface="Lucida Sans"/>
                <a:ea typeface="+mn-ea"/>
                <a:cs typeface="Lucida Sans"/>
              </a:defRPr>
            </a:lvl3pPr>
            <a:lvl4pPr marL="1600200" indent="-228600" algn="l" defTabSz="457200" rtl="0" eaLnBrk="1" latinLnBrk="0" hangingPunct="1">
              <a:lnSpc>
                <a:spcPct val="110000"/>
              </a:lnSpc>
              <a:spcBef>
                <a:spcPct val="20000"/>
              </a:spcBef>
              <a:spcAft>
                <a:spcPts val="600"/>
              </a:spcAft>
              <a:buClr>
                <a:srgbClr val="DCC832"/>
              </a:buClr>
              <a:buFont typeface="Arial"/>
              <a:buChar char="•"/>
              <a:defRPr sz="1800" kern="1200">
                <a:solidFill>
                  <a:schemeClr val="tx1"/>
                </a:solidFill>
                <a:latin typeface="Lucida Sans"/>
                <a:ea typeface="+mn-ea"/>
                <a:cs typeface="Lucida Sans"/>
              </a:defRPr>
            </a:lvl4pPr>
            <a:lvl5pPr marL="2057400" indent="-228600" algn="l" defTabSz="457200" rtl="0" eaLnBrk="1" latinLnBrk="0" hangingPunct="1">
              <a:lnSpc>
                <a:spcPct val="110000"/>
              </a:lnSpc>
              <a:spcBef>
                <a:spcPct val="20000"/>
              </a:spcBef>
              <a:spcAft>
                <a:spcPts val="600"/>
              </a:spcAft>
              <a:buClr>
                <a:srgbClr val="DCC832"/>
              </a:buClr>
              <a:buFont typeface="Courier New"/>
              <a:buChar char="o"/>
              <a:defRPr sz="14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nSpc>
                <a:spcPct val="120000"/>
              </a:lnSpc>
              <a:spcBef>
                <a:spcPts val="0"/>
              </a:spcBef>
              <a:spcAft>
                <a:spcPts val="0"/>
              </a:spcAft>
              <a:buClrTx/>
              <a:buNone/>
            </a:pPr>
            <a:r>
              <a:rPr lang="en-US" sz="1800" b="1" dirty="0">
                <a:latin typeface="+mn-lt"/>
                <a:cs typeface="Arial" panose="020B0604020202020204" pitchFamily="34" charset="0"/>
              </a:rPr>
              <a:t>Family Medical Leave Act (FMLA): </a:t>
            </a:r>
            <a:r>
              <a:rPr lang="en-US" sz="1800" dirty="0">
                <a:latin typeface="+mn-lt"/>
                <a:cs typeface="Arial" panose="020B0604020202020204" pitchFamily="34" charset="0"/>
              </a:rPr>
              <a:t>Federal employees are entitled to a total of up to 12 work-weeks of unpaid leave during any 12-month period for: childbirth, care of an ailing spouse/child/parent and other related medical circumstances.</a:t>
            </a:r>
          </a:p>
          <a:p>
            <a:pPr marL="457200" lvl="1" indent="0">
              <a:lnSpc>
                <a:spcPct val="120000"/>
              </a:lnSpc>
              <a:spcBef>
                <a:spcPts val="0"/>
              </a:spcBef>
              <a:spcAft>
                <a:spcPts val="0"/>
              </a:spcAft>
              <a:buClrTx/>
              <a:buNone/>
            </a:pPr>
            <a:endParaRPr lang="en-US" sz="1800" dirty="0">
              <a:latin typeface="+mn-lt"/>
              <a:cs typeface="Arial" panose="020B0604020202020204" pitchFamily="34" charset="0"/>
            </a:endParaRPr>
          </a:p>
          <a:p>
            <a:pPr marL="457200" lvl="1" indent="0">
              <a:lnSpc>
                <a:spcPct val="120000"/>
              </a:lnSpc>
              <a:spcBef>
                <a:spcPts val="0"/>
              </a:spcBef>
              <a:spcAft>
                <a:spcPts val="0"/>
              </a:spcAft>
              <a:buClrTx/>
              <a:buNone/>
            </a:pPr>
            <a:r>
              <a:rPr lang="en-US" sz="1800" b="1" dirty="0">
                <a:latin typeface="+mn-lt"/>
                <a:cs typeface="Arial" panose="020B0604020202020204" pitchFamily="34" charset="0"/>
              </a:rPr>
              <a:t>Voluntary Leave Transfer Program (VLTP): </a:t>
            </a:r>
            <a:r>
              <a:rPr lang="en-US" sz="1800" dirty="0">
                <a:latin typeface="+mn-lt"/>
                <a:cs typeface="Arial" panose="020B0604020202020204" pitchFamily="34" charset="0"/>
              </a:rPr>
              <a:t>Federal employees may donate annual leave </a:t>
            </a:r>
            <a:r>
              <a:rPr lang="en-US" sz="1800" i="1" dirty="0">
                <a:latin typeface="+mn-lt"/>
                <a:cs typeface="Arial" panose="020B0604020202020204" pitchFamily="34" charset="0"/>
              </a:rPr>
              <a:t>directly</a:t>
            </a:r>
            <a:r>
              <a:rPr lang="en-US" sz="1800" dirty="0">
                <a:latin typeface="+mn-lt"/>
                <a:cs typeface="Arial" panose="020B0604020202020204" pitchFamily="34" charset="0"/>
              </a:rPr>
              <a:t> to another employee who has a personal or family medical emergency and who has exhausted his or her available paid leave.</a:t>
            </a:r>
          </a:p>
          <a:p>
            <a:pPr marL="457200" lvl="1" indent="0">
              <a:lnSpc>
                <a:spcPct val="120000"/>
              </a:lnSpc>
              <a:spcBef>
                <a:spcPts val="0"/>
              </a:spcBef>
              <a:spcAft>
                <a:spcPts val="0"/>
              </a:spcAft>
              <a:buClrTx/>
              <a:buNone/>
            </a:pPr>
            <a:endParaRPr lang="en-US" sz="1800" dirty="0">
              <a:latin typeface="+mn-lt"/>
              <a:cs typeface="Arial" panose="020B0604020202020204" pitchFamily="34" charset="0"/>
            </a:endParaRPr>
          </a:p>
          <a:p>
            <a:pPr marL="457200" lvl="1" indent="0">
              <a:lnSpc>
                <a:spcPct val="120000"/>
              </a:lnSpc>
              <a:spcBef>
                <a:spcPts val="0"/>
              </a:spcBef>
              <a:spcAft>
                <a:spcPts val="0"/>
              </a:spcAft>
              <a:buClrTx/>
              <a:buNone/>
            </a:pPr>
            <a:r>
              <a:rPr lang="en-US" sz="1800" b="1" dirty="0">
                <a:latin typeface="+mn-lt"/>
                <a:cs typeface="Arial" panose="020B0604020202020204" pitchFamily="34" charset="0"/>
              </a:rPr>
              <a:t>Absent Uniformed Service (Military Leave): </a:t>
            </a:r>
            <a:r>
              <a:rPr lang="en-US" sz="1800" dirty="0">
                <a:latin typeface="+mn-lt"/>
                <a:cs typeface="Arial" panose="020B0604020202020204" pitchFamily="34" charset="0"/>
              </a:rPr>
              <a:t>Federal Employees are entitled to time off at full pay for certain types of active or inactive duty in the National Guard/Reserve of the Armed Forces. 120 hours is available via a single, continuous 12-month eligibility period at the beginning of your Entrance on Duty.</a:t>
            </a:r>
          </a:p>
          <a:p>
            <a:pPr marL="457200" lvl="1" indent="0">
              <a:lnSpc>
                <a:spcPct val="120000"/>
              </a:lnSpc>
              <a:spcBef>
                <a:spcPts val="0"/>
              </a:spcBef>
              <a:spcAft>
                <a:spcPts val="0"/>
              </a:spcAft>
              <a:buClrTx/>
              <a:buNone/>
            </a:pPr>
            <a:endParaRPr lang="en-US" sz="1800" dirty="0">
              <a:latin typeface="+mn-lt"/>
              <a:cs typeface="Arial" panose="020B0604020202020204" pitchFamily="34" charset="0"/>
            </a:endParaRPr>
          </a:p>
          <a:p>
            <a:pPr marL="457200" lvl="1" indent="0">
              <a:lnSpc>
                <a:spcPct val="120000"/>
              </a:lnSpc>
              <a:spcBef>
                <a:spcPts val="0"/>
              </a:spcBef>
              <a:spcAft>
                <a:spcPts val="0"/>
              </a:spcAft>
              <a:buClrTx/>
              <a:buNone/>
            </a:pPr>
            <a:r>
              <a:rPr lang="en-US" sz="1900" b="1" i="0" dirty="0">
                <a:solidFill>
                  <a:srgbClr val="1B1B1B"/>
                </a:solidFill>
                <a:effectLst/>
                <a:latin typeface="+mn-lt"/>
              </a:rPr>
              <a:t>Leave without pay (LWOP): </a:t>
            </a:r>
            <a:r>
              <a:rPr lang="en-US" sz="1800" b="0" i="0" dirty="0">
                <a:solidFill>
                  <a:srgbClr val="1B1B1B"/>
                </a:solidFill>
                <a:effectLst/>
                <a:latin typeface="+mn-lt"/>
              </a:rPr>
              <a:t>A temporary non-pay status and absence from duty that, in most cases, is granted at the employee's request.  In most instances, granting LWOP is a matter of supervisory discretion and may be limited by agency internal policy.</a:t>
            </a:r>
            <a:endParaRPr lang="en-US" sz="1800" dirty="0">
              <a:latin typeface="+mn-lt"/>
              <a:cs typeface="Arial" panose="020B0604020202020204" pitchFamily="34" charset="0"/>
            </a:endParaRPr>
          </a:p>
        </p:txBody>
      </p:sp>
    </p:spTree>
    <p:extLst>
      <p:ext uri="{BB962C8B-B14F-4D97-AF65-F5344CB8AC3E}">
        <p14:creationId xmlns:p14="http://schemas.microsoft.com/office/powerpoint/2010/main" val="2172850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98441" y="6151637"/>
            <a:ext cx="306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sz="1400" b="1" i="1"/>
              <a:t>Excellence through Partnership</a:t>
            </a:r>
          </a:p>
        </p:txBody>
      </p:sp>
      <p:sp>
        <p:nvSpPr>
          <p:cNvPr id="10" name="Vertical Text Placeholder 2"/>
          <p:cNvSpPr txBox="1">
            <a:spLocks/>
          </p:cNvSpPr>
          <p:nvPr/>
        </p:nvSpPr>
        <p:spPr>
          <a:xfrm>
            <a:off x="1135039" y="1507106"/>
            <a:ext cx="9452740" cy="411384"/>
          </a:xfrm>
          <a:prstGeom prst="rect">
            <a:avLst/>
          </a:prstGeom>
        </p:spPr>
        <p:txBody>
          <a:bodyPr vert="horz" lIns="91440" tIns="45720" rIns="91440" bIns="45720" rtlCol="0">
            <a:noAutofit/>
          </a:bodyPr>
          <a:lstStyle>
            <a:lvl1pPr marL="342900" indent="-342900" algn="l" defTabSz="457200" rtl="0" eaLnBrk="1" latinLnBrk="0" hangingPunct="1">
              <a:lnSpc>
                <a:spcPct val="110000"/>
              </a:lnSpc>
              <a:spcBef>
                <a:spcPct val="20000"/>
              </a:spcBef>
              <a:spcAft>
                <a:spcPts val="600"/>
              </a:spcAft>
              <a:buClr>
                <a:srgbClr val="DCC832"/>
              </a:buClr>
              <a:buFont typeface="Wingdings" charset="2"/>
              <a:buChar char="Ø"/>
              <a:defRPr sz="2800" kern="1200">
                <a:solidFill>
                  <a:schemeClr val="tx1"/>
                </a:solidFill>
                <a:latin typeface="Lucida Sans"/>
                <a:ea typeface="+mn-ea"/>
                <a:cs typeface="Lucida Sans"/>
              </a:defRPr>
            </a:lvl1pPr>
            <a:lvl2pPr marL="832104" indent="-374904" algn="l" defTabSz="457200" rtl="0" eaLnBrk="1" latinLnBrk="0" hangingPunct="1">
              <a:lnSpc>
                <a:spcPct val="110000"/>
              </a:lnSpc>
              <a:spcBef>
                <a:spcPct val="20000"/>
              </a:spcBef>
              <a:spcAft>
                <a:spcPts val="600"/>
              </a:spcAft>
              <a:buClr>
                <a:srgbClr val="DCC832"/>
              </a:buClr>
              <a:buSzPct val="95000"/>
              <a:buFont typeface="Wingdings" charset="2"/>
              <a:buChar char="u"/>
              <a:defRPr sz="2400" kern="1200">
                <a:solidFill>
                  <a:schemeClr val="tx1"/>
                </a:solidFill>
                <a:latin typeface="Lucida Sans"/>
                <a:ea typeface="+mn-ea"/>
                <a:cs typeface="Lucida Sans"/>
              </a:defRPr>
            </a:lvl2pPr>
            <a:lvl3pPr marL="1143000" indent="-228600" algn="l" defTabSz="457200" rtl="0" eaLnBrk="1" latinLnBrk="0" hangingPunct="1">
              <a:lnSpc>
                <a:spcPct val="110000"/>
              </a:lnSpc>
              <a:spcBef>
                <a:spcPct val="20000"/>
              </a:spcBef>
              <a:spcAft>
                <a:spcPts val="600"/>
              </a:spcAft>
              <a:buClr>
                <a:srgbClr val="DCC832"/>
              </a:buClr>
              <a:buFont typeface="Wingdings" charset="2"/>
              <a:buChar char="§"/>
              <a:defRPr sz="2100" kern="1200">
                <a:solidFill>
                  <a:schemeClr val="tx1"/>
                </a:solidFill>
                <a:latin typeface="Lucida Sans"/>
                <a:ea typeface="+mn-ea"/>
                <a:cs typeface="Lucida Sans"/>
              </a:defRPr>
            </a:lvl3pPr>
            <a:lvl4pPr marL="1600200" indent="-228600" algn="l" defTabSz="457200" rtl="0" eaLnBrk="1" latinLnBrk="0" hangingPunct="1">
              <a:lnSpc>
                <a:spcPct val="110000"/>
              </a:lnSpc>
              <a:spcBef>
                <a:spcPct val="20000"/>
              </a:spcBef>
              <a:spcAft>
                <a:spcPts val="600"/>
              </a:spcAft>
              <a:buClr>
                <a:srgbClr val="DCC832"/>
              </a:buClr>
              <a:buFont typeface="Arial"/>
              <a:buChar char="•"/>
              <a:defRPr sz="1800" kern="1200">
                <a:solidFill>
                  <a:schemeClr val="tx1"/>
                </a:solidFill>
                <a:latin typeface="Lucida Sans"/>
                <a:ea typeface="+mn-ea"/>
                <a:cs typeface="Lucida Sans"/>
              </a:defRPr>
            </a:lvl4pPr>
            <a:lvl5pPr marL="2057400" indent="-228600" algn="l" defTabSz="457200" rtl="0" eaLnBrk="1" latinLnBrk="0" hangingPunct="1">
              <a:lnSpc>
                <a:spcPct val="110000"/>
              </a:lnSpc>
              <a:spcBef>
                <a:spcPct val="20000"/>
              </a:spcBef>
              <a:spcAft>
                <a:spcPts val="600"/>
              </a:spcAft>
              <a:buClr>
                <a:srgbClr val="DCC832"/>
              </a:buClr>
              <a:buFont typeface="Courier New"/>
              <a:buChar char="o"/>
              <a:defRPr sz="14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spcAft>
                <a:spcPts val="0"/>
              </a:spcAft>
              <a:buNone/>
              <a:defRPr/>
            </a:pPr>
            <a:r>
              <a:rPr lang="en-US" sz="1800" dirty="0">
                <a:latin typeface="+mn-lt"/>
                <a:cs typeface="Arial" panose="020B0604020202020204" pitchFamily="34" charset="0"/>
              </a:rPr>
              <a:t>All Army Civilian employee benefits are handled through </a:t>
            </a:r>
            <a:r>
              <a:rPr kumimoji="0" lang="en-US" sz="1800" b="1" i="0" strike="noStrike" kern="1200" cap="none" spc="0" normalizeH="0" baseline="0" noProof="0" dirty="0">
                <a:ln>
                  <a:noFill/>
                </a:ln>
                <a:effectLst/>
                <a:uLnTx/>
                <a:uFillTx/>
                <a:latin typeface="+mn-lt"/>
                <a:cs typeface="Arial" panose="020B0604020202020204" pitchFamily="34" charset="0"/>
              </a:rPr>
              <a:t>Army Benefits Center-Civilian </a:t>
            </a:r>
            <a:r>
              <a:rPr kumimoji="0" lang="en-US" sz="1800" b="0" i="0" u="none" strike="noStrike" kern="1200" cap="none" spc="0" normalizeH="0" baseline="0" noProof="0" dirty="0">
                <a:ln>
                  <a:noFill/>
                </a:ln>
                <a:effectLst/>
                <a:uLnTx/>
                <a:uFillTx/>
                <a:latin typeface="+mn-lt"/>
                <a:cs typeface="Arial" panose="020B0604020202020204" pitchFamily="34" charset="0"/>
              </a:rPr>
              <a:t>(ABC-C).</a:t>
            </a:r>
          </a:p>
          <a:p>
            <a:pPr marL="0" lvl="0" indent="0">
              <a:spcAft>
                <a:spcPts val="0"/>
              </a:spcAft>
              <a:buNone/>
              <a:defRPr/>
            </a:pPr>
            <a:endParaRPr lang="en-US" sz="1800" dirty="0">
              <a:latin typeface="+mn-lt"/>
              <a:cs typeface="Arial" panose="020B0604020202020204" pitchFamily="34" charset="0"/>
            </a:endParaRPr>
          </a:p>
          <a:p>
            <a:pPr marL="0" lvl="0" indent="0">
              <a:spcAft>
                <a:spcPts val="0"/>
              </a:spcAft>
              <a:buNone/>
              <a:defRPr/>
            </a:pPr>
            <a:endParaRPr lang="en-US" sz="1800" dirty="0">
              <a:latin typeface="+mn-lt"/>
              <a:cs typeface="Arial" panose="020B0604020202020204" pitchFamily="34" charset="0"/>
            </a:endParaRPr>
          </a:p>
          <a:p>
            <a:pPr marL="0" lvl="0" indent="0">
              <a:spcAft>
                <a:spcPts val="0"/>
              </a:spcAft>
              <a:buNone/>
              <a:defRPr/>
            </a:pPr>
            <a:endParaRPr lang="en-US" sz="1800" b="1" dirty="0">
              <a:latin typeface="+mn-lt"/>
              <a:cs typeface="Arial" panose="020B0604020202020204" pitchFamily="34" charset="0"/>
            </a:endParaRPr>
          </a:p>
          <a:p>
            <a:pPr marL="0" lvl="0" indent="0">
              <a:spcAft>
                <a:spcPts val="0"/>
              </a:spcAft>
              <a:buNone/>
              <a:defRPr/>
            </a:pPr>
            <a:endParaRPr lang="en-US" sz="1800" dirty="0">
              <a:latin typeface="+mn-lt"/>
              <a:cs typeface="Arial" panose="020B0604020202020204" pitchFamily="34" charset="0"/>
            </a:endParaRPr>
          </a:p>
          <a:p>
            <a:pPr marL="0" lvl="0" indent="0">
              <a:spcAft>
                <a:spcPts val="0"/>
              </a:spcAft>
              <a:buNone/>
              <a:defRPr/>
            </a:pPr>
            <a:endParaRPr lang="en-US" sz="1800" dirty="0">
              <a:latin typeface="+mn-lt"/>
              <a:cs typeface="Arial" panose="020B0604020202020204" pitchFamily="34" charset="0"/>
            </a:endParaRPr>
          </a:p>
          <a:p>
            <a:pPr marL="0" lvl="0" indent="0">
              <a:spcAft>
                <a:spcPts val="0"/>
              </a:spcAft>
              <a:buNone/>
              <a:defRPr/>
            </a:pPr>
            <a:endParaRPr lang="en-US" sz="1800" dirty="0">
              <a:latin typeface="+mn-lt"/>
              <a:cs typeface="Arial" panose="020B0604020202020204" pitchFamily="34" charset="0"/>
            </a:endParaRPr>
          </a:p>
          <a:p>
            <a:pPr marL="0" lvl="0" indent="0">
              <a:spcAft>
                <a:spcPts val="0"/>
              </a:spcAft>
              <a:buNone/>
              <a:defRPr/>
            </a:pPr>
            <a:endParaRPr lang="en-US" sz="1800" dirty="0">
              <a:latin typeface="+mn-lt"/>
              <a:cs typeface="Arial" panose="020B0604020202020204" pitchFamily="34" charset="0"/>
            </a:endParaRPr>
          </a:p>
          <a:p>
            <a:pPr marL="0" lvl="0" indent="0">
              <a:spcAft>
                <a:spcPts val="0"/>
              </a:spcAft>
              <a:buNone/>
              <a:defRPr/>
            </a:pPr>
            <a:endParaRPr kumimoji="0" lang="en-US" sz="1800" b="0" i="0" u="none" strike="noStrike" kern="1200" cap="none" spc="0" normalizeH="0" noProof="0" dirty="0">
              <a:ln>
                <a:noFill/>
              </a:ln>
              <a:effectLst/>
              <a:uLnTx/>
              <a:uFillTx/>
              <a:latin typeface="+mn-lt"/>
              <a:cs typeface="Arial" panose="020B0604020202020204" pitchFamily="34" charset="0"/>
            </a:endParaRPr>
          </a:p>
          <a:p>
            <a:pPr marL="0" lvl="0" indent="0">
              <a:spcAft>
                <a:spcPts val="0"/>
              </a:spcAft>
              <a:buNone/>
              <a:defRPr/>
            </a:pPr>
            <a:r>
              <a:rPr kumimoji="0" lang="en-US" sz="1800" b="0" i="0" u="none" strike="noStrike" kern="1200" cap="none" spc="0" normalizeH="0" noProof="0" dirty="0">
                <a:ln>
                  <a:noFill/>
                </a:ln>
                <a:effectLst/>
                <a:uLnTx/>
                <a:uFillTx/>
                <a:latin typeface="+mn-lt"/>
                <a:cs typeface="Arial" panose="020B0604020202020204" pitchFamily="34" charset="0"/>
              </a:rPr>
              <a:t> </a:t>
            </a:r>
            <a:endParaRPr kumimoji="0" lang="en-US" sz="1800" b="0" i="0" u="none" strike="noStrike" kern="1200" cap="none" spc="0" normalizeH="0" baseline="0" noProof="0" dirty="0">
              <a:ln>
                <a:noFill/>
              </a:ln>
              <a:solidFill>
                <a:srgbClr val="4F81BD">
                  <a:lumMod val="50000"/>
                </a:srgbClr>
              </a:solidFill>
              <a:effectLst/>
              <a:uLnTx/>
              <a:uFillTx/>
              <a:latin typeface="+mn-lt"/>
              <a:cs typeface="Arial" panose="020B0604020202020204" pitchFamily="34" charset="0"/>
            </a:endParaRPr>
          </a:p>
        </p:txBody>
      </p:sp>
      <p:sp>
        <p:nvSpPr>
          <p:cNvPr id="11" name="Title 1"/>
          <p:cNvSpPr txBox="1">
            <a:spLocks/>
          </p:cNvSpPr>
          <p:nvPr/>
        </p:nvSpPr>
        <p:spPr>
          <a:xfrm>
            <a:off x="2139731" y="908679"/>
            <a:ext cx="7480300" cy="563880"/>
          </a:xfrm>
          <a:prstGeom prst="rect">
            <a:avLst/>
          </a:prstGeom>
          <a:effectLst/>
        </p:spPr>
        <p:txBody>
          <a:bodyPr vert="horz" lIns="91440" tIns="45720" rIns="91440" bIns="45720" rtlCol="0" anchor="ctr">
            <a:norm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r>
              <a:rPr lang="en-US" b="1" dirty="0">
                <a:latin typeface="+mn-lt"/>
                <a:cs typeface="Arial" panose="020B0604020202020204" pitchFamily="34" charset="0"/>
              </a:rPr>
              <a:t>Army Benefits Center – Civilian (ABC-C)</a:t>
            </a:r>
          </a:p>
        </p:txBody>
      </p:sp>
      <p:pic>
        <p:nvPicPr>
          <p:cNvPr id="2" name="Picture 1"/>
          <p:cNvPicPr>
            <a:picLocks noChangeAspect="1"/>
          </p:cNvPicPr>
          <p:nvPr/>
        </p:nvPicPr>
        <p:blipFill rotWithShape="1">
          <a:blip r:embed="rId4"/>
          <a:srcRect l="1543" r="3323"/>
          <a:stretch/>
        </p:blipFill>
        <p:spPr>
          <a:xfrm>
            <a:off x="5448420" y="2054845"/>
            <a:ext cx="5893834" cy="3549439"/>
          </a:xfrm>
          <a:prstGeom prst="rect">
            <a:avLst/>
          </a:prstGeom>
          <a:ln w="28575">
            <a:solidFill>
              <a:schemeClr val="tx1"/>
            </a:solidFill>
          </a:ln>
        </p:spPr>
      </p:pic>
      <p:sp>
        <p:nvSpPr>
          <p:cNvPr id="13" name="Rectangle 12"/>
          <p:cNvSpPr/>
          <p:nvPr/>
        </p:nvSpPr>
        <p:spPr>
          <a:xfrm>
            <a:off x="1135039" y="2068053"/>
            <a:ext cx="4073237" cy="3405676"/>
          </a:xfrm>
          <a:prstGeom prst="rect">
            <a:avLst/>
          </a:prstGeom>
        </p:spPr>
        <p:txBody>
          <a:bodyPr wrap="square">
            <a:spAutoFit/>
          </a:bodyPr>
          <a:lstStyle/>
          <a:p>
            <a:pPr marL="342900" lvl="0" indent="-342900" defTabSz="457200">
              <a:lnSpc>
                <a:spcPct val="110000"/>
              </a:lnSpc>
              <a:spcBef>
                <a:spcPct val="20000"/>
              </a:spcBef>
              <a:buClr>
                <a:schemeClr val="tx1"/>
              </a:buClr>
              <a:buFont typeface="Wingdings" panose="05000000000000000000" pitchFamily="2" charset="2"/>
              <a:buChar char="§"/>
              <a:defRPr/>
            </a:pPr>
            <a:r>
              <a:rPr lang="en-US" dirty="0">
                <a:cs typeface="Arial" panose="020B0604020202020204" pitchFamily="34" charset="0"/>
              </a:rPr>
              <a:t>Go to </a:t>
            </a:r>
            <a:r>
              <a:rPr lang="en-US" dirty="0">
                <a:cs typeface="Arial" panose="020B0604020202020204" pitchFamily="34" charset="0"/>
                <a:hlinkClick r:id="rId5"/>
              </a:rPr>
              <a:t>https://abc.chra.army.mil/abc</a:t>
            </a:r>
            <a:endParaRPr lang="en-US" dirty="0">
              <a:cs typeface="Arial" panose="020B0604020202020204" pitchFamily="34" charset="0"/>
            </a:endParaRPr>
          </a:p>
          <a:p>
            <a:pPr marL="171450" lvl="0" indent="-171450" defTabSz="457200">
              <a:lnSpc>
                <a:spcPct val="110000"/>
              </a:lnSpc>
              <a:spcBef>
                <a:spcPct val="20000"/>
              </a:spcBef>
              <a:buClr>
                <a:schemeClr val="tx1"/>
              </a:buClr>
              <a:buFont typeface="Wingdings" panose="05000000000000000000" pitchFamily="2" charset="2"/>
              <a:buChar char="§"/>
              <a:defRPr/>
            </a:pPr>
            <a:endParaRPr lang="en-US" sz="700" dirty="0">
              <a:cs typeface="Arial" panose="020B0604020202020204" pitchFamily="34" charset="0"/>
            </a:endParaRPr>
          </a:p>
          <a:p>
            <a:pPr marL="342900" lvl="0" indent="-342900" defTabSz="457200">
              <a:lnSpc>
                <a:spcPct val="110000"/>
              </a:lnSpc>
              <a:spcBef>
                <a:spcPct val="20000"/>
              </a:spcBef>
              <a:buClr>
                <a:schemeClr val="tx1"/>
              </a:buClr>
              <a:buFont typeface="Wingdings" panose="05000000000000000000" pitchFamily="2" charset="2"/>
              <a:buChar char="§"/>
              <a:defRPr/>
            </a:pPr>
            <a:r>
              <a:rPr lang="en-US" dirty="0">
                <a:cs typeface="Arial" panose="020B0604020202020204" pitchFamily="34" charset="0"/>
              </a:rPr>
              <a:t>ABC-C provides you access to necessary tools and resources to manage your benefits/entitlements. </a:t>
            </a:r>
          </a:p>
          <a:p>
            <a:pPr marL="171450" lvl="0" indent="-171450" defTabSz="457200">
              <a:lnSpc>
                <a:spcPct val="110000"/>
              </a:lnSpc>
              <a:spcBef>
                <a:spcPct val="20000"/>
              </a:spcBef>
              <a:buClr>
                <a:schemeClr val="tx1"/>
              </a:buClr>
              <a:buFont typeface="Wingdings" panose="05000000000000000000" pitchFamily="2" charset="2"/>
              <a:buChar char="§"/>
              <a:defRPr/>
            </a:pPr>
            <a:endParaRPr lang="en-US" sz="700" dirty="0">
              <a:cs typeface="Arial" panose="020B0604020202020204" pitchFamily="34" charset="0"/>
            </a:endParaRPr>
          </a:p>
          <a:p>
            <a:pPr marL="342900" indent="-342900" defTabSz="457200">
              <a:lnSpc>
                <a:spcPct val="110000"/>
              </a:lnSpc>
              <a:spcBef>
                <a:spcPct val="20000"/>
              </a:spcBef>
              <a:buClr>
                <a:schemeClr val="tx1"/>
              </a:buClr>
              <a:buFont typeface="Wingdings" panose="05000000000000000000" pitchFamily="2" charset="2"/>
              <a:buChar char="§"/>
              <a:defRPr/>
            </a:pPr>
            <a:r>
              <a:rPr lang="en-US" dirty="0">
                <a:cs typeface="Arial" panose="020B0604020202020204" pitchFamily="34" charset="0"/>
              </a:rPr>
              <a:t>Select the “</a:t>
            </a:r>
            <a:r>
              <a:rPr lang="en-US" b="1" dirty="0">
                <a:cs typeface="Arial" panose="020B0604020202020204" pitchFamily="34" charset="0"/>
              </a:rPr>
              <a:t>Contact Us</a:t>
            </a:r>
            <a:r>
              <a:rPr lang="en-US" dirty="0">
                <a:cs typeface="Arial" panose="020B0604020202020204" pitchFamily="34" charset="0"/>
              </a:rPr>
              <a:t>” icon to reach out to a Benefits Specialist. </a:t>
            </a:r>
          </a:p>
          <a:p>
            <a:pPr marL="171450" lvl="0" indent="-171450" defTabSz="457200">
              <a:lnSpc>
                <a:spcPct val="110000"/>
              </a:lnSpc>
              <a:spcBef>
                <a:spcPct val="20000"/>
              </a:spcBef>
              <a:buClr>
                <a:schemeClr val="tx1"/>
              </a:buClr>
              <a:buFont typeface="Wingdings" panose="05000000000000000000" pitchFamily="2" charset="2"/>
              <a:buChar char="§"/>
              <a:defRPr/>
            </a:pPr>
            <a:endParaRPr lang="en-US" sz="700" dirty="0">
              <a:cs typeface="Arial" panose="020B0604020202020204" pitchFamily="34" charset="0"/>
            </a:endParaRPr>
          </a:p>
          <a:p>
            <a:pPr marL="342900" lvl="0" indent="-342900" defTabSz="457200">
              <a:lnSpc>
                <a:spcPct val="110000"/>
              </a:lnSpc>
              <a:spcBef>
                <a:spcPct val="20000"/>
              </a:spcBef>
              <a:buClr>
                <a:schemeClr val="tx1"/>
              </a:buClr>
              <a:buFont typeface="Wingdings" panose="05000000000000000000" pitchFamily="2" charset="2"/>
              <a:buChar char="§"/>
              <a:defRPr/>
            </a:pPr>
            <a:r>
              <a:rPr lang="en-US" dirty="0">
                <a:cs typeface="Arial" panose="020B0604020202020204" pitchFamily="34" charset="0"/>
              </a:rPr>
              <a:t>Select the “</a:t>
            </a:r>
            <a:r>
              <a:rPr lang="en-US" b="1" dirty="0">
                <a:cs typeface="Arial" panose="020B0604020202020204" pitchFamily="34" charset="0"/>
              </a:rPr>
              <a:t>GRB</a:t>
            </a:r>
            <a:r>
              <a:rPr lang="en-US" dirty="0">
                <a:cs typeface="Arial" panose="020B0604020202020204" pitchFamily="34" charset="0"/>
              </a:rPr>
              <a:t>” icon to be directed to the Government and Retirement Benefits Platform (GRB).</a:t>
            </a:r>
          </a:p>
        </p:txBody>
      </p:sp>
      <p:sp>
        <p:nvSpPr>
          <p:cNvPr id="14" name="Rounded Rectangle 13"/>
          <p:cNvSpPr/>
          <p:nvPr/>
        </p:nvSpPr>
        <p:spPr>
          <a:xfrm>
            <a:off x="5569527" y="4907099"/>
            <a:ext cx="1293091" cy="572654"/>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72012" y="329851"/>
            <a:ext cx="920445" cy="369332"/>
          </a:xfrm>
          <a:prstGeom prst="rect">
            <a:avLst/>
          </a:prstGeom>
          <a:noFill/>
        </p:spPr>
        <p:txBody>
          <a:bodyPr wrap="none" rtlCol="0">
            <a:spAutoFit/>
          </a:bodyPr>
          <a:lstStyle/>
          <a:p>
            <a:r>
              <a:rPr lang="en-US" dirty="0"/>
              <a:t>Slide 15</a:t>
            </a:r>
          </a:p>
        </p:txBody>
      </p:sp>
    </p:spTree>
    <p:extLst>
      <p:ext uri="{BB962C8B-B14F-4D97-AF65-F5344CB8AC3E}">
        <p14:creationId xmlns:p14="http://schemas.microsoft.com/office/powerpoint/2010/main" val="558652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98441" y="6151637"/>
            <a:ext cx="306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sz="1400" b="1" i="1"/>
              <a:t>Excellence through Partnership</a:t>
            </a:r>
          </a:p>
        </p:txBody>
      </p:sp>
      <p:sp>
        <p:nvSpPr>
          <p:cNvPr id="11" name="Title 1"/>
          <p:cNvSpPr txBox="1">
            <a:spLocks/>
          </p:cNvSpPr>
          <p:nvPr/>
        </p:nvSpPr>
        <p:spPr>
          <a:xfrm>
            <a:off x="1963024" y="913456"/>
            <a:ext cx="8338657" cy="563880"/>
          </a:xfrm>
          <a:prstGeom prst="rect">
            <a:avLst/>
          </a:prstGeom>
          <a:effectLst/>
        </p:spPr>
        <p:txBody>
          <a:bodyPr vert="horz" lIns="91440" tIns="45720" rIns="91440" bIns="45720" rtlCol="0" anchor="ctr">
            <a:no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pPr>
              <a:defRPr/>
            </a:pPr>
            <a:r>
              <a:rPr lang="en-US" b="1" dirty="0">
                <a:latin typeface="+mn-lt"/>
                <a:cs typeface="Arial" panose="020B0604020202020204" pitchFamily="34" charset="0"/>
              </a:rPr>
              <a:t>Government and Retirement Benefits (GRB) Platform</a:t>
            </a:r>
          </a:p>
        </p:txBody>
      </p:sp>
      <p:sp>
        <p:nvSpPr>
          <p:cNvPr id="3" name="Rectangle 2"/>
          <p:cNvSpPr/>
          <p:nvPr/>
        </p:nvSpPr>
        <p:spPr>
          <a:xfrm>
            <a:off x="803564" y="4909983"/>
            <a:ext cx="6003636" cy="1006429"/>
          </a:xfrm>
          <a:prstGeom prst="rect">
            <a:avLst/>
          </a:prstGeom>
          <a:solidFill>
            <a:schemeClr val="bg1">
              <a:lumMod val="95000"/>
            </a:schemeClr>
          </a:solidFill>
          <a:ln w="28575">
            <a:solidFill>
              <a:srgbClr val="C00000"/>
            </a:solidFill>
          </a:ln>
        </p:spPr>
        <p:txBody>
          <a:bodyPr wrap="square">
            <a:spAutoFit/>
          </a:bodyPr>
          <a:lstStyle/>
          <a:p>
            <a:pPr lvl="0" algn="ctr" defTabSz="457200">
              <a:lnSpc>
                <a:spcPct val="110000"/>
              </a:lnSpc>
              <a:spcBef>
                <a:spcPct val="20000"/>
              </a:spcBef>
              <a:buClr>
                <a:srgbClr val="DCC832"/>
              </a:buClr>
              <a:defRPr/>
            </a:pPr>
            <a:r>
              <a:rPr lang="en-US">
                <a:cs typeface="Arial" panose="020B0604020202020204" pitchFamily="34" charset="0"/>
              </a:rPr>
              <a:t>We highly encourage you as a </a:t>
            </a:r>
            <a:r>
              <a:rPr lang="en-US" b="1" u="sng">
                <a:cs typeface="Arial" panose="020B0604020202020204" pitchFamily="34" charset="0"/>
              </a:rPr>
              <a:t>New Employee</a:t>
            </a:r>
            <a:r>
              <a:rPr lang="en-US" b="1">
                <a:cs typeface="Arial" panose="020B0604020202020204" pitchFamily="34" charset="0"/>
              </a:rPr>
              <a:t> </a:t>
            </a:r>
            <a:r>
              <a:rPr lang="en-US">
                <a:cs typeface="Arial" panose="020B0604020202020204" pitchFamily="34" charset="0"/>
              </a:rPr>
              <a:t>to view the resources available to you, especially the New Employee Benefits Orientation.</a:t>
            </a:r>
          </a:p>
        </p:txBody>
      </p:sp>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t="910" b="1"/>
          <a:stretch/>
        </p:blipFill>
        <p:spPr>
          <a:xfrm>
            <a:off x="1142277" y="1657349"/>
            <a:ext cx="7246898" cy="3047577"/>
          </a:xfrm>
          <a:prstGeom prst="rect">
            <a:avLst/>
          </a:prstGeom>
          <a:ln w="28575">
            <a:solidFill>
              <a:schemeClr val="tx1"/>
            </a:solidFill>
          </a:ln>
        </p:spPr>
      </p:pic>
      <p:sp>
        <p:nvSpPr>
          <p:cNvPr id="13" name="Rectangle 12"/>
          <p:cNvSpPr/>
          <p:nvPr/>
        </p:nvSpPr>
        <p:spPr>
          <a:xfrm>
            <a:off x="8621111" y="1789695"/>
            <a:ext cx="2924175" cy="686470"/>
          </a:xfrm>
          <a:prstGeom prst="rect">
            <a:avLst/>
          </a:prstGeom>
          <a:solidFill>
            <a:schemeClr val="bg1">
              <a:lumMod val="95000"/>
            </a:schemeClr>
          </a:solidFill>
          <a:ln w="28575">
            <a:solidFill>
              <a:srgbClr val="C00000"/>
            </a:solidFill>
          </a:ln>
        </p:spPr>
        <p:txBody>
          <a:bodyPr wrap="square">
            <a:spAutoFit/>
          </a:bodyPr>
          <a:lstStyle/>
          <a:p>
            <a:pPr lvl="0" algn="ctr" defTabSz="457200">
              <a:lnSpc>
                <a:spcPct val="110000"/>
              </a:lnSpc>
              <a:spcBef>
                <a:spcPct val="20000"/>
              </a:spcBef>
              <a:buClr>
                <a:srgbClr val="DCC832"/>
              </a:buClr>
              <a:defRPr/>
            </a:pPr>
            <a:r>
              <a:rPr lang="en-US">
                <a:cs typeface="Arial" panose="020B0604020202020204" pitchFamily="34" charset="0"/>
              </a:rPr>
              <a:t>You </a:t>
            </a:r>
            <a:r>
              <a:rPr lang="en-US" b="1" u="sng">
                <a:cs typeface="Arial" panose="020B0604020202020204" pitchFamily="34" charset="0"/>
              </a:rPr>
              <a:t>will</a:t>
            </a:r>
            <a:r>
              <a:rPr lang="en-US">
                <a:cs typeface="Arial" panose="020B0604020202020204" pitchFamily="34" charset="0"/>
              </a:rPr>
              <a:t> need your CAC to access the GRB platform.</a:t>
            </a: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93694" y="2645650"/>
            <a:ext cx="4609248" cy="3331984"/>
          </a:xfrm>
          <a:prstGeom prst="rect">
            <a:avLst/>
          </a:prstGeom>
          <a:ln w="28575">
            <a:solidFill>
              <a:schemeClr val="tx1"/>
            </a:solidFill>
          </a:ln>
        </p:spPr>
      </p:pic>
      <p:sp>
        <p:nvSpPr>
          <p:cNvPr id="19" name="Rounded Rectangle 18"/>
          <p:cNvSpPr/>
          <p:nvPr/>
        </p:nvSpPr>
        <p:spPr>
          <a:xfrm>
            <a:off x="8451273" y="5035757"/>
            <a:ext cx="1828800" cy="228970"/>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Arrow Connector 20"/>
          <p:cNvCxnSpPr/>
          <p:nvPr/>
        </p:nvCxnSpPr>
        <p:spPr>
          <a:xfrm>
            <a:off x="6807200" y="5144655"/>
            <a:ext cx="1514764"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13" idx="1"/>
          </p:cNvCxnSpPr>
          <p:nvPr/>
        </p:nvCxnSpPr>
        <p:spPr>
          <a:xfrm flipH="1">
            <a:off x="8128000" y="2132930"/>
            <a:ext cx="493111"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172012" y="329851"/>
            <a:ext cx="920445" cy="369332"/>
          </a:xfrm>
          <a:prstGeom prst="rect">
            <a:avLst/>
          </a:prstGeom>
          <a:noFill/>
        </p:spPr>
        <p:txBody>
          <a:bodyPr wrap="none" rtlCol="0">
            <a:spAutoFit/>
          </a:bodyPr>
          <a:lstStyle/>
          <a:p>
            <a:r>
              <a:rPr lang="en-US" dirty="0"/>
              <a:t>Slide 16</a:t>
            </a:r>
          </a:p>
        </p:txBody>
      </p:sp>
    </p:spTree>
    <p:extLst>
      <p:ext uri="{BB962C8B-B14F-4D97-AF65-F5344CB8AC3E}">
        <p14:creationId xmlns:p14="http://schemas.microsoft.com/office/powerpoint/2010/main" val="13736222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98441" y="6151637"/>
            <a:ext cx="306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sz="1400" b="1" i="1"/>
              <a:t>Excellence through Partnership</a:t>
            </a:r>
          </a:p>
        </p:txBody>
      </p:sp>
      <p:sp>
        <p:nvSpPr>
          <p:cNvPr id="11" name="Title 1"/>
          <p:cNvSpPr txBox="1">
            <a:spLocks/>
          </p:cNvSpPr>
          <p:nvPr/>
        </p:nvSpPr>
        <p:spPr>
          <a:xfrm>
            <a:off x="1963024" y="913456"/>
            <a:ext cx="8338657" cy="563880"/>
          </a:xfrm>
          <a:prstGeom prst="rect">
            <a:avLst/>
          </a:prstGeom>
          <a:effectLst/>
        </p:spPr>
        <p:txBody>
          <a:bodyPr vert="horz" lIns="91440" tIns="45720" rIns="91440" bIns="45720" rtlCol="0" anchor="ctr">
            <a:no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pPr>
              <a:defRPr/>
            </a:pPr>
            <a:r>
              <a:rPr lang="en-US" b="1" dirty="0">
                <a:latin typeface="+mn-lt"/>
                <a:cs typeface="Arial" panose="020B0604020202020204" pitchFamily="34" charset="0"/>
              </a:rPr>
              <a:t>Government and Retirement Benefits (GRB) Platform</a:t>
            </a:r>
            <a:endParaRPr lang="en-US" sz="2400" b="1" dirty="0">
              <a:latin typeface="+mn-lt"/>
              <a:cs typeface="Arial" panose="020B0604020202020204" pitchFamily="34" charset="0"/>
            </a:endParaRPr>
          </a:p>
        </p:txBody>
      </p:sp>
      <p:sp>
        <p:nvSpPr>
          <p:cNvPr id="22" name="Rectangle 21"/>
          <p:cNvSpPr/>
          <p:nvPr/>
        </p:nvSpPr>
        <p:spPr>
          <a:xfrm>
            <a:off x="1153510" y="1537374"/>
            <a:ext cx="9865471" cy="741870"/>
          </a:xfrm>
          <a:prstGeom prst="rect">
            <a:avLst/>
          </a:prstGeom>
        </p:spPr>
        <p:txBody>
          <a:bodyPr wrap="square">
            <a:spAutoFit/>
          </a:bodyPr>
          <a:lstStyle/>
          <a:p>
            <a:pPr marL="342900" lvl="0" indent="-342900" defTabSz="457200">
              <a:lnSpc>
                <a:spcPct val="110000"/>
              </a:lnSpc>
              <a:spcBef>
                <a:spcPct val="20000"/>
              </a:spcBef>
              <a:buClr>
                <a:srgbClr val="DCC832"/>
              </a:buClr>
              <a:buFont typeface="Wingdings" panose="05000000000000000000" pitchFamily="2" charset="2"/>
              <a:buChar char="§"/>
              <a:defRPr/>
            </a:pPr>
            <a:r>
              <a:rPr lang="en-US" dirty="0">
                <a:cs typeface="Arial" panose="020B0604020202020204" pitchFamily="34" charset="0"/>
              </a:rPr>
              <a:t>All elections will be made online. </a:t>
            </a:r>
          </a:p>
          <a:p>
            <a:pPr marL="342900" lvl="0" indent="-342900" defTabSz="457200">
              <a:lnSpc>
                <a:spcPct val="110000"/>
              </a:lnSpc>
              <a:spcBef>
                <a:spcPct val="20000"/>
              </a:spcBef>
              <a:buClr>
                <a:srgbClr val="DCC832"/>
              </a:buClr>
              <a:buFont typeface="Wingdings" panose="05000000000000000000" pitchFamily="2" charset="2"/>
              <a:buChar char="§"/>
              <a:defRPr/>
            </a:pPr>
            <a:r>
              <a:rPr lang="en-US" dirty="0">
                <a:cs typeface="Arial" panose="020B0604020202020204" pitchFamily="34" charset="0"/>
              </a:rPr>
              <a:t>Each tile represents one of your benefits, such as Health, Life, Dental, Vision, Retirement, and more.</a:t>
            </a:r>
            <a:endParaRPr lang="en-US" sz="700" dirty="0">
              <a:cs typeface="Arial" panose="020B0604020202020204" pitchFamily="34" charset="0"/>
            </a:endParaRPr>
          </a:p>
        </p:txBody>
      </p:sp>
      <p:grpSp>
        <p:nvGrpSpPr>
          <p:cNvPr id="15" name="Group 14"/>
          <p:cNvGrpSpPr/>
          <p:nvPr/>
        </p:nvGrpSpPr>
        <p:grpSpPr>
          <a:xfrm>
            <a:off x="1259224" y="2453064"/>
            <a:ext cx="6678434" cy="3251438"/>
            <a:chOff x="1129981" y="1690236"/>
            <a:chExt cx="6678434" cy="3251438"/>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3511" y="2147950"/>
              <a:ext cx="6636432" cy="2793724"/>
            </a:xfrm>
            <a:prstGeom prst="rect">
              <a:avLst/>
            </a:prstGeom>
            <a:ln w="28575">
              <a:solidFill>
                <a:schemeClr val="tx1"/>
              </a:solidFill>
            </a:ln>
          </p:spPr>
        </p:pic>
        <p:pic>
          <p:nvPicPr>
            <p:cNvPr id="14" name="Picture 13"/>
            <p:cNvPicPr>
              <a:picLocks noChangeAspect="1"/>
            </p:cNvPicPr>
            <p:nvPr/>
          </p:nvPicPr>
          <p:blipFill rotWithShape="1">
            <a:blip r:embed="rId5">
              <a:extLst>
                <a:ext uri="{28A0092B-C50C-407E-A947-70E740481C1C}">
                  <a14:useLocalDpi xmlns:a14="http://schemas.microsoft.com/office/drawing/2010/main" val="0"/>
                </a:ext>
              </a:extLst>
            </a:blip>
            <a:srcRect r="45688" b="1190"/>
            <a:stretch/>
          </p:blipFill>
          <p:spPr>
            <a:xfrm>
              <a:off x="1129981" y="1699453"/>
              <a:ext cx="5243110" cy="424911"/>
            </a:xfrm>
            <a:prstGeom prst="rect">
              <a:avLst/>
            </a:prstGeom>
          </p:spPr>
        </p:pic>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l="83218" t="-2143"/>
            <a:stretch/>
          </p:blipFill>
          <p:spPr>
            <a:xfrm>
              <a:off x="6188363" y="1690236"/>
              <a:ext cx="1620052" cy="439242"/>
            </a:xfrm>
            <a:prstGeom prst="rect">
              <a:avLst/>
            </a:prstGeom>
          </p:spPr>
        </p:pic>
      </p:grpSp>
      <p:sp>
        <p:nvSpPr>
          <p:cNvPr id="19" name="TextBox 18"/>
          <p:cNvSpPr txBox="1"/>
          <p:nvPr/>
        </p:nvSpPr>
        <p:spPr>
          <a:xfrm>
            <a:off x="1172012" y="329851"/>
            <a:ext cx="920445" cy="369332"/>
          </a:xfrm>
          <a:prstGeom prst="rect">
            <a:avLst/>
          </a:prstGeom>
          <a:noFill/>
        </p:spPr>
        <p:txBody>
          <a:bodyPr wrap="none" rtlCol="0">
            <a:spAutoFit/>
          </a:bodyPr>
          <a:lstStyle/>
          <a:p>
            <a:r>
              <a:rPr lang="en-US" dirty="0"/>
              <a:t>Slide 17</a:t>
            </a:r>
          </a:p>
        </p:txBody>
      </p:sp>
      <p:sp>
        <p:nvSpPr>
          <p:cNvPr id="10" name="Rectangle 9"/>
          <p:cNvSpPr/>
          <p:nvPr/>
        </p:nvSpPr>
        <p:spPr>
          <a:xfrm>
            <a:off x="8106136" y="2498155"/>
            <a:ext cx="3454580" cy="2585323"/>
          </a:xfrm>
          <a:prstGeom prst="rect">
            <a:avLst/>
          </a:prstGeom>
        </p:spPr>
        <p:txBody>
          <a:bodyPr wrap="square">
            <a:spAutoFit/>
          </a:bodyPr>
          <a:lstStyle/>
          <a:p>
            <a:r>
              <a:rPr lang="en-US"/>
              <a:t>To make elections, select the designated tile and follow the steps accordingly. Certain benefits (FEDVIP, FLTCIP, FSAFEDS) are managed through external sites, but can be accessed through the GRB platform. Be sure to read the instructions carefully when making your initial enrollment. </a:t>
            </a:r>
          </a:p>
        </p:txBody>
      </p:sp>
    </p:spTree>
    <p:extLst>
      <p:ext uri="{BB962C8B-B14F-4D97-AF65-F5344CB8AC3E}">
        <p14:creationId xmlns:p14="http://schemas.microsoft.com/office/powerpoint/2010/main" val="1609787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98441" y="6151637"/>
            <a:ext cx="306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sz="1400" b="1" i="1"/>
              <a:t>Excellence through Partnership</a:t>
            </a:r>
          </a:p>
        </p:txBody>
      </p:sp>
      <p:sp>
        <p:nvSpPr>
          <p:cNvPr id="11" name="Title 1"/>
          <p:cNvSpPr txBox="1">
            <a:spLocks/>
          </p:cNvSpPr>
          <p:nvPr/>
        </p:nvSpPr>
        <p:spPr>
          <a:xfrm>
            <a:off x="1963024" y="913456"/>
            <a:ext cx="8338657" cy="563880"/>
          </a:xfrm>
          <a:prstGeom prst="rect">
            <a:avLst/>
          </a:prstGeom>
          <a:effectLst/>
        </p:spPr>
        <p:txBody>
          <a:bodyPr vert="horz" lIns="91440" tIns="45720" rIns="91440" bIns="45720" rtlCol="0" anchor="ctr">
            <a:no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pPr lvl="0">
              <a:defRPr/>
            </a:pPr>
            <a:r>
              <a:rPr lang="en-US" b="1" dirty="0">
                <a:solidFill>
                  <a:srgbClr val="002060"/>
                </a:solidFill>
                <a:latin typeface="+mn-lt"/>
                <a:cs typeface="Arial" panose="020B0604020202020204" pitchFamily="34" charset="0"/>
              </a:rPr>
              <a:t>Benefit Options: Understanding of Terminology</a:t>
            </a:r>
          </a:p>
        </p:txBody>
      </p:sp>
      <p:sp>
        <p:nvSpPr>
          <p:cNvPr id="19" name="TextBox 18"/>
          <p:cNvSpPr txBox="1"/>
          <p:nvPr/>
        </p:nvSpPr>
        <p:spPr>
          <a:xfrm>
            <a:off x="1172012" y="329851"/>
            <a:ext cx="920445" cy="369332"/>
          </a:xfrm>
          <a:prstGeom prst="rect">
            <a:avLst/>
          </a:prstGeom>
          <a:noFill/>
        </p:spPr>
        <p:txBody>
          <a:bodyPr wrap="none" rtlCol="0">
            <a:spAutoFit/>
          </a:bodyPr>
          <a:lstStyle/>
          <a:p>
            <a:r>
              <a:rPr lang="en-US" dirty="0"/>
              <a:t>Slide 18</a:t>
            </a:r>
          </a:p>
        </p:txBody>
      </p:sp>
      <p:sp>
        <p:nvSpPr>
          <p:cNvPr id="21" name="Rectangle 20"/>
          <p:cNvSpPr/>
          <p:nvPr/>
        </p:nvSpPr>
        <p:spPr>
          <a:xfrm>
            <a:off x="533226" y="1629353"/>
            <a:ext cx="10728941" cy="3370153"/>
          </a:xfrm>
          <a:prstGeom prst="rect">
            <a:avLst/>
          </a:prstGeom>
        </p:spPr>
        <p:txBody>
          <a:bodyPr wrap="square">
            <a:spAutoFit/>
          </a:bodyPr>
          <a:lstStyle/>
          <a:p>
            <a:r>
              <a:rPr lang="en-US" b="1">
                <a:solidFill>
                  <a:srgbClr val="C30D68"/>
                </a:solidFill>
              </a:rPr>
              <a:t>60-Day Window </a:t>
            </a:r>
            <a:r>
              <a:rPr lang="en-US"/>
              <a:t>– You have </a:t>
            </a:r>
            <a:r>
              <a:rPr lang="en-US" i="1"/>
              <a:t>60 days</a:t>
            </a:r>
            <a:r>
              <a:rPr lang="en-US"/>
              <a:t> from your entry-on-duty (EOD) date to make elections to specific benefits.</a:t>
            </a:r>
            <a:endParaRPr lang="en-US" b="1">
              <a:solidFill>
                <a:schemeClr val="accent2">
                  <a:lumMod val="75000"/>
                </a:schemeClr>
              </a:solidFill>
            </a:endParaRPr>
          </a:p>
          <a:p>
            <a:endParaRPr lang="en-US" sz="900" b="1">
              <a:solidFill>
                <a:schemeClr val="accent2">
                  <a:lumMod val="75000"/>
                </a:schemeClr>
              </a:solidFill>
            </a:endParaRPr>
          </a:p>
          <a:p>
            <a:r>
              <a:rPr lang="en-US" b="1">
                <a:solidFill>
                  <a:schemeClr val="accent1">
                    <a:lumMod val="75000"/>
                  </a:schemeClr>
                </a:solidFill>
              </a:rPr>
              <a:t>Qualifying Life Event (QLE) </a:t>
            </a:r>
            <a:r>
              <a:rPr lang="en-US"/>
              <a:t>– When status changes occur in your family, employment, pay, residence or coverage, you may be eligible to change your elections outside of the normal enrollment window.</a:t>
            </a:r>
          </a:p>
          <a:p>
            <a:endParaRPr lang="en-US" sz="600" b="1">
              <a:solidFill>
                <a:schemeClr val="accent2">
                  <a:lumMod val="75000"/>
                </a:schemeClr>
              </a:solidFill>
            </a:endParaRPr>
          </a:p>
          <a:p>
            <a:r>
              <a:rPr lang="en-US" b="1">
                <a:solidFill>
                  <a:schemeClr val="accent2">
                    <a:lumMod val="75000"/>
                  </a:schemeClr>
                </a:solidFill>
              </a:rPr>
              <a:t>Annual Federal Benefits Open Season </a:t>
            </a:r>
            <a:r>
              <a:rPr lang="en-US"/>
              <a:t>–  The time of year that you may update certain benefit elections (FEHB/FEDVIP/FSAFEDS) without the need for a qualifying life event. Runs annually from mid-November through mid-December. You must submit your Open Season enrollment change before midnight, on the last day of Open Season to be considered timely filed. </a:t>
            </a:r>
          </a:p>
          <a:p>
            <a:endParaRPr lang="en-US" sz="900"/>
          </a:p>
          <a:p>
            <a:r>
              <a:rPr lang="en-US" b="1">
                <a:solidFill>
                  <a:schemeClr val="accent4">
                    <a:lumMod val="75000"/>
                  </a:schemeClr>
                </a:solidFill>
              </a:rPr>
              <a:t>Infrequent Open Season </a:t>
            </a:r>
            <a:r>
              <a:rPr lang="en-US"/>
              <a:t>– Infrequent open season means there is no timeline or specified frequency for when the next open enrollment period will be for certain benefit elections (FEGLI/FLTCIP).</a:t>
            </a:r>
          </a:p>
          <a:p>
            <a:endParaRPr lang="en-US" sz="900"/>
          </a:p>
          <a:p>
            <a:r>
              <a:rPr lang="en-US" b="1">
                <a:solidFill>
                  <a:srgbClr val="00B050"/>
                </a:solidFill>
              </a:rPr>
              <a:t>Qualifying Physical Exam </a:t>
            </a:r>
            <a:r>
              <a:rPr lang="en-US"/>
              <a:t>– Must provide satisfactory medical evidence of insurability. </a:t>
            </a:r>
          </a:p>
        </p:txBody>
      </p:sp>
      <p:sp>
        <p:nvSpPr>
          <p:cNvPr id="25" name="Rectangle 24"/>
          <p:cNvSpPr/>
          <p:nvPr/>
        </p:nvSpPr>
        <p:spPr>
          <a:xfrm>
            <a:off x="533226" y="5107929"/>
            <a:ext cx="10266769" cy="646331"/>
          </a:xfrm>
          <a:prstGeom prst="rect">
            <a:avLst/>
          </a:prstGeom>
        </p:spPr>
        <p:txBody>
          <a:bodyPr wrap="square">
            <a:spAutoFit/>
          </a:bodyPr>
          <a:lstStyle/>
          <a:p>
            <a:pPr marL="285750" indent="-285750">
              <a:buFont typeface="Wingdings" panose="05000000000000000000" pitchFamily="2" charset="2"/>
              <a:buChar char="Ø"/>
            </a:pPr>
            <a:r>
              <a:rPr lang="en-US"/>
              <a:t>If you are a transfer from another Federal agency, your current elections and coverage continue without change if there is no break-in-service of more than 3 days. </a:t>
            </a:r>
          </a:p>
        </p:txBody>
      </p:sp>
    </p:spTree>
    <p:extLst>
      <p:ext uri="{BB962C8B-B14F-4D97-AF65-F5344CB8AC3E}">
        <p14:creationId xmlns:p14="http://schemas.microsoft.com/office/powerpoint/2010/main" val="27807285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cxnSp>
        <p:nvCxnSpPr>
          <p:cNvPr id="9" name="Straight Connector 8"/>
          <p:cNvCxnSpPr/>
          <p:nvPr/>
        </p:nvCxnSpPr>
        <p:spPr>
          <a:xfrm>
            <a:off x="359980" y="656229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98441" y="6151637"/>
            <a:ext cx="306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sz="1400" b="1" i="1"/>
              <a:t>Excellence through Partnership</a:t>
            </a:r>
          </a:p>
        </p:txBody>
      </p:sp>
      <p:sp>
        <p:nvSpPr>
          <p:cNvPr id="15" name="Rectangle 14"/>
          <p:cNvSpPr/>
          <p:nvPr/>
        </p:nvSpPr>
        <p:spPr>
          <a:xfrm>
            <a:off x="2997889" y="864315"/>
            <a:ext cx="5647059" cy="1077218"/>
          </a:xfrm>
          <a:prstGeom prst="rect">
            <a:avLst/>
          </a:prstGeom>
        </p:spPr>
        <p:txBody>
          <a:bodyPr wrap="none">
            <a:spAutoFit/>
          </a:bodyPr>
          <a:lstStyle/>
          <a:p>
            <a:pPr lvl="0">
              <a:defRPr/>
            </a:pPr>
            <a:r>
              <a:rPr lang="en-US" sz="2800" b="1" dirty="0">
                <a:solidFill>
                  <a:srgbClr val="002060"/>
                </a:solidFill>
                <a:cs typeface="Arial" panose="020B0604020202020204" pitchFamily="34" charset="0"/>
              </a:rPr>
              <a:t>Benefit Options: FEDVIP, FEHB, FEGLI</a:t>
            </a:r>
          </a:p>
          <a:p>
            <a:pPr lvl="0">
              <a:defRPr/>
            </a:pPr>
            <a:endParaRPr lang="en-US" sz="3600" b="1" dirty="0">
              <a:solidFill>
                <a:srgbClr val="002060"/>
              </a:solidFill>
              <a:cs typeface="Arial" panose="020B0604020202020204" pitchFamily="34" charset="0"/>
            </a:endParaRPr>
          </a:p>
        </p:txBody>
      </p:sp>
      <p:sp>
        <p:nvSpPr>
          <p:cNvPr id="52" name="TextBox 51"/>
          <p:cNvSpPr txBox="1"/>
          <p:nvPr/>
        </p:nvSpPr>
        <p:spPr>
          <a:xfrm>
            <a:off x="1172012" y="329851"/>
            <a:ext cx="920445" cy="369332"/>
          </a:xfrm>
          <a:prstGeom prst="rect">
            <a:avLst/>
          </a:prstGeom>
          <a:noFill/>
        </p:spPr>
        <p:txBody>
          <a:bodyPr wrap="none" rtlCol="0">
            <a:spAutoFit/>
          </a:bodyPr>
          <a:lstStyle/>
          <a:p>
            <a:r>
              <a:rPr lang="en-US" dirty="0"/>
              <a:t>Slide 19</a:t>
            </a:r>
          </a:p>
        </p:txBody>
      </p:sp>
      <p:sp>
        <p:nvSpPr>
          <p:cNvPr id="3" name="Rectangle 2"/>
          <p:cNvSpPr/>
          <p:nvPr/>
        </p:nvSpPr>
        <p:spPr>
          <a:xfrm>
            <a:off x="3978867" y="3258445"/>
            <a:ext cx="3683680" cy="2492990"/>
          </a:xfrm>
          <a:prstGeom prst="rect">
            <a:avLst/>
          </a:prstGeom>
        </p:spPr>
        <p:txBody>
          <a:bodyPr wrap="square">
            <a:spAutoFit/>
          </a:bodyPr>
          <a:lstStyle/>
          <a:p>
            <a:pPr marL="285750" indent="-285750">
              <a:buFont typeface="Wingdings" panose="05000000000000000000" pitchFamily="2" charset="2"/>
              <a:buChar char="§"/>
            </a:pPr>
            <a:r>
              <a:rPr lang="en-US" sz="1600"/>
              <a:t>FEHB provides you and your family assistance to meet your health care needs with over 200 health plans.</a:t>
            </a:r>
          </a:p>
          <a:p>
            <a:endParaRPr lang="en-US" sz="600"/>
          </a:p>
          <a:p>
            <a:pPr marL="285750" indent="-285750">
              <a:buFont typeface="Wingdings" panose="05000000000000000000" pitchFamily="2" charset="2"/>
              <a:buChar char="§"/>
            </a:pPr>
            <a:r>
              <a:rPr lang="en-US" sz="1600"/>
              <a:t>Enroll within </a:t>
            </a:r>
            <a:r>
              <a:rPr lang="en-US" sz="1600" b="1">
                <a:solidFill>
                  <a:srgbClr val="C30D68"/>
                </a:solidFill>
              </a:rPr>
              <a:t>60-Day Window</a:t>
            </a:r>
            <a:r>
              <a:rPr lang="en-US" sz="1600"/>
              <a:t>.</a:t>
            </a:r>
            <a:endParaRPr lang="en-US" sz="1600" b="1">
              <a:solidFill>
                <a:srgbClr val="C30D68"/>
              </a:solidFill>
            </a:endParaRPr>
          </a:p>
          <a:p>
            <a:endParaRPr lang="en-US" sz="600"/>
          </a:p>
          <a:p>
            <a:pPr marL="285750" indent="-285750">
              <a:buFont typeface="Wingdings" panose="05000000000000000000" pitchFamily="2" charset="2"/>
              <a:buChar char="§"/>
            </a:pPr>
            <a:r>
              <a:rPr lang="en-US" sz="1600"/>
              <a:t>Outside initial window, you can elect to cancel or change coverage through </a:t>
            </a:r>
            <a:r>
              <a:rPr lang="en-US" sz="1600" b="1">
                <a:solidFill>
                  <a:schemeClr val="accent2">
                    <a:lumMod val="75000"/>
                  </a:schemeClr>
                </a:solidFill>
              </a:rPr>
              <a:t>Annual Federal Benefits Open Season or</a:t>
            </a:r>
            <a:r>
              <a:rPr lang="en-US" sz="1600"/>
              <a:t> experience a </a:t>
            </a:r>
            <a:r>
              <a:rPr lang="en-US" sz="1600" b="1">
                <a:solidFill>
                  <a:schemeClr val="accent1">
                    <a:lumMod val="75000"/>
                  </a:schemeClr>
                </a:solidFill>
              </a:rPr>
              <a:t>Qualifying Life Event (QLE)</a:t>
            </a:r>
            <a:r>
              <a:rPr lang="en-US" sz="1600"/>
              <a:t>.</a:t>
            </a:r>
          </a:p>
        </p:txBody>
      </p:sp>
      <p:grpSp>
        <p:nvGrpSpPr>
          <p:cNvPr id="14" name="Group 13"/>
          <p:cNvGrpSpPr/>
          <p:nvPr/>
        </p:nvGrpSpPr>
        <p:grpSpPr>
          <a:xfrm>
            <a:off x="4236948" y="1619118"/>
            <a:ext cx="3622135" cy="1573680"/>
            <a:chOff x="909583" y="1676830"/>
            <a:chExt cx="3622135" cy="1573680"/>
          </a:xfrm>
        </p:grpSpPr>
        <p:pic>
          <p:nvPicPr>
            <p:cNvPr id="30" name="Picture 29"/>
            <p:cNvPicPr>
              <a:picLocks noChangeAspect="1"/>
            </p:cNvPicPr>
            <p:nvPr/>
          </p:nvPicPr>
          <p:blipFill>
            <a:blip r:embed="rId4"/>
            <a:stretch>
              <a:fillRect/>
            </a:stretch>
          </p:blipFill>
          <p:spPr>
            <a:xfrm>
              <a:off x="909584" y="1676830"/>
              <a:ext cx="3622134" cy="936269"/>
            </a:xfrm>
            <a:prstGeom prst="rect">
              <a:avLst/>
            </a:prstGeom>
          </p:spPr>
        </p:pic>
        <p:sp>
          <p:nvSpPr>
            <p:cNvPr id="31" name="Rectangle 30"/>
            <p:cNvSpPr/>
            <p:nvPr/>
          </p:nvSpPr>
          <p:spPr>
            <a:xfrm>
              <a:off x="909583" y="2665735"/>
              <a:ext cx="3622135" cy="584775"/>
            </a:xfrm>
            <a:prstGeom prst="rect">
              <a:avLst/>
            </a:prstGeom>
          </p:spPr>
          <p:txBody>
            <a:bodyPr wrap="square">
              <a:spAutoFit/>
            </a:bodyPr>
            <a:lstStyle/>
            <a:p>
              <a:r>
                <a:rPr lang="en-US" sz="1200"/>
                <a:t>View the OPM health insurance calculator here: </a:t>
              </a:r>
              <a:r>
                <a:rPr lang="en-US" sz="1000" b="1">
                  <a:solidFill>
                    <a:srgbClr val="002060"/>
                  </a:solidFill>
                  <a:sym typeface="Wingdings" panose="05000000000000000000" pitchFamily="2" charset="2"/>
                  <a:hlinkClick r:id="rId5"/>
                </a:rPr>
                <a:t>https://www.opm.gov/healthcare-insurance/healthcare/plan-information/compare-plans/</a:t>
              </a:r>
              <a:endParaRPr lang="en-US" sz="1000" b="1">
                <a:solidFill>
                  <a:srgbClr val="002060"/>
                </a:solidFill>
              </a:endParaRPr>
            </a:p>
          </p:txBody>
        </p:sp>
      </p:grpSp>
      <p:grpSp>
        <p:nvGrpSpPr>
          <p:cNvPr id="17" name="Group 16"/>
          <p:cNvGrpSpPr/>
          <p:nvPr/>
        </p:nvGrpSpPr>
        <p:grpSpPr>
          <a:xfrm>
            <a:off x="453849" y="1572952"/>
            <a:ext cx="3688401" cy="1619846"/>
            <a:chOff x="4287272" y="1810835"/>
            <a:chExt cx="3688401" cy="1619846"/>
          </a:xfrm>
        </p:grpSpPr>
        <p:sp>
          <p:nvSpPr>
            <p:cNvPr id="33" name="Rectangle 32"/>
            <p:cNvSpPr/>
            <p:nvPr/>
          </p:nvSpPr>
          <p:spPr>
            <a:xfrm>
              <a:off x="4291993" y="2845906"/>
              <a:ext cx="3683680" cy="584775"/>
            </a:xfrm>
            <a:prstGeom prst="rect">
              <a:avLst/>
            </a:prstGeom>
          </p:spPr>
          <p:txBody>
            <a:bodyPr wrap="square">
              <a:spAutoFit/>
            </a:bodyPr>
            <a:lstStyle/>
            <a:p>
              <a:r>
                <a:rPr lang="en-US" sz="1200"/>
                <a:t>View the OPM Dental &amp; Vision calculator here: </a:t>
              </a:r>
              <a:r>
                <a:rPr lang="en-US" sz="1000" b="1">
                  <a:solidFill>
                    <a:srgbClr val="002060"/>
                  </a:solidFill>
                  <a:sym typeface="Wingdings" panose="05000000000000000000" pitchFamily="2" charset="2"/>
                  <a:hlinkClick r:id="rId6"/>
                </a:rPr>
                <a:t>https://www.opm.gov/healthcare-insurance/healthcare/plan-information/compare-plans/fedvip</a:t>
              </a:r>
              <a:endParaRPr lang="en-US" sz="1000" b="1">
                <a:solidFill>
                  <a:srgbClr val="002060"/>
                </a:solidFill>
              </a:endParaRPr>
            </a:p>
          </p:txBody>
        </p:sp>
        <p:pic>
          <p:nvPicPr>
            <p:cNvPr id="34" name="Picture 33"/>
            <p:cNvPicPr>
              <a:picLocks noChangeAspect="1"/>
            </p:cNvPicPr>
            <p:nvPr/>
          </p:nvPicPr>
          <p:blipFill>
            <a:blip r:embed="rId7"/>
            <a:stretch>
              <a:fillRect/>
            </a:stretch>
          </p:blipFill>
          <p:spPr>
            <a:xfrm>
              <a:off x="4287272" y="1810835"/>
              <a:ext cx="3688400" cy="957155"/>
            </a:xfrm>
            <a:prstGeom prst="rect">
              <a:avLst/>
            </a:prstGeom>
          </p:spPr>
        </p:pic>
      </p:grpSp>
      <p:grpSp>
        <p:nvGrpSpPr>
          <p:cNvPr id="18" name="Group 17"/>
          <p:cNvGrpSpPr/>
          <p:nvPr/>
        </p:nvGrpSpPr>
        <p:grpSpPr>
          <a:xfrm>
            <a:off x="7953781" y="1572325"/>
            <a:ext cx="3610004" cy="1630912"/>
            <a:chOff x="7874234" y="1614573"/>
            <a:chExt cx="3610004" cy="1630912"/>
          </a:xfrm>
        </p:grpSpPr>
        <p:pic>
          <p:nvPicPr>
            <p:cNvPr id="36" name="Picture 35"/>
            <p:cNvPicPr>
              <a:picLocks noChangeAspect="1"/>
            </p:cNvPicPr>
            <p:nvPr/>
          </p:nvPicPr>
          <p:blipFill>
            <a:blip r:embed="rId8"/>
            <a:stretch>
              <a:fillRect/>
            </a:stretch>
          </p:blipFill>
          <p:spPr>
            <a:xfrm>
              <a:off x="7874234" y="1614573"/>
              <a:ext cx="3610004" cy="933134"/>
            </a:xfrm>
            <a:prstGeom prst="rect">
              <a:avLst/>
            </a:prstGeom>
          </p:spPr>
        </p:pic>
        <p:sp>
          <p:nvSpPr>
            <p:cNvPr id="37" name="Rectangle 36"/>
            <p:cNvSpPr/>
            <p:nvPr/>
          </p:nvSpPr>
          <p:spPr>
            <a:xfrm>
              <a:off x="7874234" y="2660710"/>
              <a:ext cx="3610004" cy="584775"/>
            </a:xfrm>
            <a:prstGeom prst="rect">
              <a:avLst/>
            </a:prstGeom>
          </p:spPr>
          <p:txBody>
            <a:bodyPr wrap="square">
              <a:spAutoFit/>
            </a:bodyPr>
            <a:lstStyle/>
            <a:p>
              <a:r>
                <a:rPr lang="en-US" sz="1200"/>
                <a:t>View the OPM life insurance calculator here: </a:t>
              </a:r>
              <a:r>
                <a:rPr lang="en-US" sz="1000" b="1">
                  <a:solidFill>
                    <a:srgbClr val="002060"/>
                  </a:solidFill>
                  <a:sym typeface="Wingdings" panose="05000000000000000000" pitchFamily="2" charset="2"/>
                  <a:hlinkClick r:id="rId9"/>
                </a:rPr>
                <a:t>https://www.opm.gov/retirement-services/calculators/fegli-calculator/</a:t>
              </a:r>
              <a:endParaRPr lang="en-US" sz="1000" b="1">
                <a:solidFill>
                  <a:srgbClr val="002060"/>
                </a:solidFill>
              </a:endParaRPr>
            </a:p>
          </p:txBody>
        </p:sp>
      </p:grpSp>
      <p:sp>
        <p:nvSpPr>
          <p:cNvPr id="41" name="Rectangle 40"/>
          <p:cNvSpPr/>
          <p:nvPr/>
        </p:nvSpPr>
        <p:spPr>
          <a:xfrm>
            <a:off x="7664505" y="3222718"/>
            <a:ext cx="4238460" cy="2985433"/>
          </a:xfrm>
          <a:prstGeom prst="rect">
            <a:avLst/>
          </a:prstGeom>
        </p:spPr>
        <p:txBody>
          <a:bodyPr wrap="square">
            <a:spAutoFit/>
          </a:bodyPr>
          <a:lstStyle/>
          <a:p>
            <a:pPr marL="285750" indent="-285750">
              <a:buFont typeface="Wingdings" panose="05000000000000000000" pitchFamily="2" charset="2"/>
              <a:buChar char="§"/>
            </a:pPr>
            <a:r>
              <a:rPr lang="en-US" sz="1600"/>
              <a:t>FEGLI provides you two types of life insurance; (1) Basic and (2) Optional. </a:t>
            </a:r>
          </a:p>
          <a:p>
            <a:endParaRPr lang="en-US" sz="600"/>
          </a:p>
          <a:p>
            <a:pPr marL="285750" indent="-285750">
              <a:buFont typeface="Wingdings" panose="05000000000000000000" pitchFamily="2" charset="2"/>
              <a:buChar char="§"/>
            </a:pPr>
            <a:r>
              <a:rPr lang="en-US" sz="1600"/>
              <a:t>Automatically enrolled for Basic Coverage from your appointment date. </a:t>
            </a:r>
          </a:p>
          <a:p>
            <a:endParaRPr lang="en-US" sz="600"/>
          </a:p>
          <a:p>
            <a:pPr marL="285750" indent="-285750">
              <a:buFont typeface="Wingdings" panose="05000000000000000000" pitchFamily="2" charset="2"/>
              <a:buChar char="§"/>
            </a:pPr>
            <a:r>
              <a:rPr lang="en-US" sz="1600"/>
              <a:t>Waive, change or add coverage within </a:t>
            </a:r>
            <a:r>
              <a:rPr lang="en-US" sz="1600" b="1">
                <a:solidFill>
                  <a:srgbClr val="C30D68"/>
                </a:solidFill>
              </a:rPr>
              <a:t>60-Day Window</a:t>
            </a:r>
            <a:r>
              <a:rPr lang="en-US" sz="1600"/>
              <a:t>.</a:t>
            </a:r>
            <a:endParaRPr lang="en-US" sz="1600" b="1">
              <a:solidFill>
                <a:srgbClr val="C30D68"/>
              </a:solidFill>
            </a:endParaRPr>
          </a:p>
          <a:p>
            <a:endParaRPr lang="en-US" sz="600"/>
          </a:p>
          <a:p>
            <a:endParaRPr lang="en-US" sz="600"/>
          </a:p>
          <a:p>
            <a:pPr marL="285750" indent="-285750">
              <a:buFont typeface="Wingdings" panose="05000000000000000000" pitchFamily="2" charset="2"/>
              <a:buChar char="§"/>
            </a:pPr>
            <a:r>
              <a:rPr lang="en-US" sz="1600"/>
              <a:t>Outside initial window, you can adjust coverage through </a:t>
            </a:r>
            <a:r>
              <a:rPr lang="en-US" sz="1600" b="1">
                <a:solidFill>
                  <a:schemeClr val="accent4">
                    <a:lumMod val="75000"/>
                  </a:schemeClr>
                </a:solidFill>
              </a:rPr>
              <a:t>Infrequent Open Season</a:t>
            </a:r>
            <a:r>
              <a:rPr lang="en-US" sz="1600"/>
              <a:t>, complete a </a:t>
            </a:r>
            <a:r>
              <a:rPr lang="en-US" sz="1600" b="1">
                <a:solidFill>
                  <a:srgbClr val="00B050"/>
                </a:solidFill>
              </a:rPr>
              <a:t>Qualifying</a:t>
            </a:r>
            <a:r>
              <a:rPr lang="en-US" sz="1600"/>
              <a:t> </a:t>
            </a:r>
            <a:r>
              <a:rPr lang="en-US" sz="1600" b="1">
                <a:solidFill>
                  <a:srgbClr val="00B050"/>
                </a:solidFill>
              </a:rPr>
              <a:t>Physical Exam</a:t>
            </a:r>
            <a:r>
              <a:rPr lang="en-US" sz="1600"/>
              <a:t>, or experience a </a:t>
            </a:r>
            <a:r>
              <a:rPr lang="en-US" sz="1600" b="1">
                <a:solidFill>
                  <a:schemeClr val="accent1">
                    <a:lumMod val="75000"/>
                  </a:schemeClr>
                </a:solidFill>
              </a:rPr>
              <a:t>Qualifying Life Event (QLE).</a:t>
            </a:r>
          </a:p>
        </p:txBody>
      </p:sp>
      <p:sp>
        <p:nvSpPr>
          <p:cNvPr id="42" name="Rectangle 41"/>
          <p:cNvSpPr/>
          <p:nvPr/>
        </p:nvSpPr>
        <p:spPr>
          <a:xfrm>
            <a:off x="183010" y="3212279"/>
            <a:ext cx="3844246" cy="3323987"/>
          </a:xfrm>
          <a:prstGeom prst="rect">
            <a:avLst/>
          </a:prstGeom>
        </p:spPr>
        <p:txBody>
          <a:bodyPr wrap="square">
            <a:spAutoFit/>
          </a:bodyPr>
          <a:lstStyle/>
          <a:p>
            <a:pPr marL="285750" indent="-285750">
              <a:buFont typeface="Wingdings" panose="05000000000000000000" pitchFamily="2" charset="2"/>
              <a:buChar char="§"/>
            </a:pPr>
            <a:r>
              <a:rPr lang="en-US" sz="1600" dirty="0"/>
              <a:t>FEDVIP (aka BENEFEDS) provides eligible enrollees the choice among several nationwide dental &amp; vision plans.</a:t>
            </a:r>
          </a:p>
          <a:p>
            <a:endParaRPr lang="en-US" sz="600" dirty="0"/>
          </a:p>
          <a:p>
            <a:pPr marL="285750" indent="-285750">
              <a:buFont typeface="Wingdings" panose="05000000000000000000" pitchFamily="2" charset="2"/>
              <a:buChar char="§"/>
            </a:pPr>
            <a:r>
              <a:rPr lang="en-US" sz="1600" dirty="0"/>
              <a:t>Enroll within </a:t>
            </a:r>
            <a:r>
              <a:rPr lang="en-US" sz="1600" b="1" dirty="0">
                <a:solidFill>
                  <a:srgbClr val="C30D68"/>
                </a:solidFill>
              </a:rPr>
              <a:t>60-Day Window</a:t>
            </a:r>
            <a:r>
              <a:rPr lang="en-US" sz="1600" dirty="0"/>
              <a:t>.</a:t>
            </a:r>
            <a:endParaRPr lang="en-US" sz="1600" b="1" dirty="0">
              <a:solidFill>
                <a:srgbClr val="C30D68"/>
              </a:solidFill>
            </a:endParaRPr>
          </a:p>
          <a:p>
            <a:endParaRPr lang="en-US" sz="600" dirty="0"/>
          </a:p>
          <a:p>
            <a:pPr marL="285750" indent="-285750">
              <a:buFont typeface="Wingdings" panose="05000000000000000000" pitchFamily="2" charset="2"/>
              <a:buChar char="§"/>
            </a:pPr>
            <a:r>
              <a:rPr lang="en-US" sz="1600" dirty="0"/>
              <a:t>Outside initial window, you can elect to cancel or change coverage through </a:t>
            </a:r>
            <a:r>
              <a:rPr lang="en-US" sz="1600" b="1" dirty="0">
                <a:solidFill>
                  <a:schemeClr val="accent2">
                    <a:lumMod val="75000"/>
                  </a:schemeClr>
                </a:solidFill>
              </a:rPr>
              <a:t>Annual Federal Benefits Open Season or</a:t>
            </a:r>
            <a:r>
              <a:rPr lang="en-US" sz="1600" dirty="0"/>
              <a:t> experience a </a:t>
            </a:r>
            <a:r>
              <a:rPr lang="en-US" sz="1600" b="1" dirty="0">
                <a:solidFill>
                  <a:schemeClr val="accent1">
                    <a:lumMod val="75000"/>
                  </a:schemeClr>
                </a:solidFill>
              </a:rPr>
              <a:t>Qualifying Life Event (QLE)</a:t>
            </a:r>
            <a:r>
              <a:rPr lang="en-US" sz="1600" dirty="0"/>
              <a:t>.</a:t>
            </a:r>
          </a:p>
          <a:p>
            <a:endParaRPr lang="en-US" sz="600" dirty="0"/>
          </a:p>
          <a:p>
            <a:pPr marL="285750" indent="-285750">
              <a:buFont typeface="Wingdings" panose="05000000000000000000" pitchFamily="2" charset="2"/>
              <a:buChar char="§"/>
            </a:pPr>
            <a:r>
              <a:rPr lang="en-US" sz="1600" dirty="0"/>
              <a:t>Cannot cancel outside open season unless you are returned to Active Duty or have loss of other insurance. </a:t>
            </a:r>
          </a:p>
        </p:txBody>
      </p:sp>
    </p:spTree>
    <p:extLst>
      <p:ext uri="{BB962C8B-B14F-4D97-AF65-F5344CB8AC3E}">
        <p14:creationId xmlns:p14="http://schemas.microsoft.com/office/powerpoint/2010/main" val="4262360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419427" y="5950452"/>
            <a:ext cx="9410990" cy="428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875041" y="5648765"/>
            <a:ext cx="2499760" cy="267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sz="1141" b="1" i="1">
                <a:latin typeface="+mn-lt"/>
              </a:rPr>
              <a:t>Excellence through Partnership</a:t>
            </a:r>
          </a:p>
        </p:txBody>
      </p:sp>
      <p:sp>
        <p:nvSpPr>
          <p:cNvPr id="10" name="Vertical Text Placeholder 2"/>
          <p:cNvSpPr txBox="1">
            <a:spLocks/>
          </p:cNvSpPr>
          <p:nvPr/>
        </p:nvSpPr>
        <p:spPr>
          <a:xfrm>
            <a:off x="1702273" y="1436453"/>
            <a:ext cx="8355209" cy="3985093"/>
          </a:xfrm>
          <a:prstGeom prst="rect">
            <a:avLst/>
          </a:prstGeom>
        </p:spPr>
        <p:txBody>
          <a:bodyPr vert="horz" lIns="74551" tIns="37275" rIns="74551" bIns="37275" numCol="2" rtlCol="0">
            <a:noAutofit/>
          </a:bodyPr>
          <a:lstStyle>
            <a:lvl1pPr marL="342900" indent="-342900" algn="l" defTabSz="457200" rtl="0" eaLnBrk="1" latinLnBrk="0" hangingPunct="1">
              <a:lnSpc>
                <a:spcPct val="110000"/>
              </a:lnSpc>
              <a:spcBef>
                <a:spcPct val="20000"/>
              </a:spcBef>
              <a:spcAft>
                <a:spcPts val="600"/>
              </a:spcAft>
              <a:buClr>
                <a:srgbClr val="DCC832"/>
              </a:buClr>
              <a:buFont typeface="Wingdings" charset="2"/>
              <a:buChar char="Ø"/>
              <a:defRPr sz="2800" kern="1200">
                <a:solidFill>
                  <a:schemeClr val="tx1"/>
                </a:solidFill>
                <a:latin typeface="Lucida Sans"/>
                <a:ea typeface="+mn-ea"/>
                <a:cs typeface="Lucida Sans"/>
              </a:defRPr>
            </a:lvl1pPr>
            <a:lvl2pPr marL="832104" indent="-374904" algn="l" defTabSz="457200" rtl="0" eaLnBrk="1" latinLnBrk="0" hangingPunct="1">
              <a:lnSpc>
                <a:spcPct val="110000"/>
              </a:lnSpc>
              <a:spcBef>
                <a:spcPct val="20000"/>
              </a:spcBef>
              <a:spcAft>
                <a:spcPts val="600"/>
              </a:spcAft>
              <a:buClr>
                <a:srgbClr val="DCC832"/>
              </a:buClr>
              <a:buSzPct val="95000"/>
              <a:buFont typeface="Wingdings" charset="2"/>
              <a:buChar char="u"/>
              <a:defRPr sz="2400" kern="1200">
                <a:solidFill>
                  <a:schemeClr val="tx1"/>
                </a:solidFill>
                <a:latin typeface="Lucida Sans"/>
                <a:ea typeface="+mn-ea"/>
                <a:cs typeface="Lucida Sans"/>
              </a:defRPr>
            </a:lvl2pPr>
            <a:lvl3pPr marL="1143000" indent="-228600" algn="l" defTabSz="457200" rtl="0" eaLnBrk="1" latinLnBrk="0" hangingPunct="1">
              <a:lnSpc>
                <a:spcPct val="110000"/>
              </a:lnSpc>
              <a:spcBef>
                <a:spcPct val="20000"/>
              </a:spcBef>
              <a:spcAft>
                <a:spcPts val="600"/>
              </a:spcAft>
              <a:buClr>
                <a:srgbClr val="DCC832"/>
              </a:buClr>
              <a:buFont typeface="Wingdings" charset="2"/>
              <a:buChar char="§"/>
              <a:defRPr sz="2100" kern="1200">
                <a:solidFill>
                  <a:schemeClr val="tx1"/>
                </a:solidFill>
                <a:latin typeface="Lucida Sans"/>
                <a:ea typeface="+mn-ea"/>
                <a:cs typeface="Lucida Sans"/>
              </a:defRPr>
            </a:lvl3pPr>
            <a:lvl4pPr marL="1600200" indent="-228600" algn="l" defTabSz="457200" rtl="0" eaLnBrk="1" latinLnBrk="0" hangingPunct="1">
              <a:lnSpc>
                <a:spcPct val="110000"/>
              </a:lnSpc>
              <a:spcBef>
                <a:spcPct val="20000"/>
              </a:spcBef>
              <a:spcAft>
                <a:spcPts val="600"/>
              </a:spcAft>
              <a:buClr>
                <a:srgbClr val="DCC832"/>
              </a:buClr>
              <a:buFont typeface="Arial"/>
              <a:buChar char="•"/>
              <a:defRPr sz="1800" kern="1200">
                <a:solidFill>
                  <a:schemeClr val="tx1"/>
                </a:solidFill>
                <a:latin typeface="Lucida Sans"/>
                <a:ea typeface="+mn-ea"/>
                <a:cs typeface="Lucida Sans"/>
              </a:defRPr>
            </a:lvl4pPr>
            <a:lvl5pPr marL="2057400" indent="-228600" algn="l" defTabSz="457200" rtl="0" eaLnBrk="1" latinLnBrk="0" hangingPunct="1">
              <a:lnSpc>
                <a:spcPct val="110000"/>
              </a:lnSpc>
              <a:spcBef>
                <a:spcPct val="20000"/>
              </a:spcBef>
              <a:spcAft>
                <a:spcPts val="600"/>
              </a:spcAft>
              <a:buClr>
                <a:srgbClr val="DCC832"/>
              </a:buClr>
              <a:buFont typeface="Courier New"/>
              <a:buChar char="o"/>
              <a:defRPr sz="14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nSpc>
                <a:spcPct val="107000"/>
              </a:lnSpc>
              <a:spcBef>
                <a:spcPts val="0"/>
              </a:spcBef>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Slide 3</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Oath of Office</a:t>
            </a:r>
          </a:p>
          <a:p>
            <a:pPr marL="0" marR="0" indent="0">
              <a:lnSpc>
                <a:spcPct val="107000"/>
              </a:lnSpc>
              <a:spcBef>
                <a:spcPts val="0"/>
              </a:spcBef>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Slide 4</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Common Access Card (CAC)</a:t>
            </a:r>
          </a:p>
          <a:p>
            <a:pPr marL="0" marR="0" indent="0">
              <a:lnSpc>
                <a:spcPct val="107000"/>
              </a:lnSpc>
              <a:spcBef>
                <a:spcPts val="0"/>
              </a:spcBef>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Slide 5-6</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SF-50 Notification of Personnel Action</a:t>
            </a:r>
          </a:p>
          <a:p>
            <a:pPr marL="0" marR="0" indent="0">
              <a:lnSpc>
                <a:spcPct val="107000"/>
              </a:lnSpc>
              <a:spcBef>
                <a:spcPts val="0"/>
              </a:spcBef>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Slide 7</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Electronic Official Personnel File (</a:t>
            </a:r>
            <a:r>
              <a:rPr lang="en-US" sz="1100" kern="100" dirty="0" err="1">
                <a:effectLst/>
                <a:latin typeface="Calibri" panose="020F0502020204030204" pitchFamily="34" charset="0"/>
                <a:ea typeface="Calibri" panose="020F0502020204030204" pitchFamily="34" charset="0"/>
                <a:cs typeface="Times New Roman" panose="02020603050405020304" pitchFamily="18" charset="0"/>
              </a:rPr>
              <a:t>eOPF</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100" kern="100" dirty="0" err="1">
                <a:effectLst/>
                <a:latin typeface="Calibri" panose="020F0502020204030204" pitchFamily="34" charset="0"/>
                <a:ea typeface="Calibri" panose="020F0502020204030204" pitchFamily="34" charset="0"/>
                <a:cs typeface="Times New Roman" panose="02020603050405020304" pitchFamily="18" charset="0"/>
              </a:rPr>
              <a:t>MyBiz</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a:t>
            </a:r>
          </a:p>
          <a:p>
            <a:pPr marL="0" marR="0" indent="0">
              <a:lnSpc>
                <a:spcPct val="107000"/>
              </a:lnSpc>
              <a:spcBef>
                <a:spcPts val="0"/>
              </a:spcBef>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Slide 8</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Service Computation Date (SCD) For Leave Purposes</a:t>
            </a:r>
          </a:p>
          <a:p>
            <a:pPr marL="0" marR="0" indent="0">
              <a:lnSpc>
                <a:spcPct val="107000"/>
              </a:lnSpc>
              <a:spcBef>
                <a:spcPts val="0"/>
              </a:spcBef>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Slide 9</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Retired Service Members Non-Wartime Campaigns (SF-813)</a:t>
            </a:r>
          </a:p>
          <a:p>
            <a:pPr marL="0" marR="0" indent="0">
              <a:lnSpc>
                <a:spcPct val="107000"/>
              </a:lnSpc>
              <a:spcBef>
                <a:spcPts val="0"/>
              </a:spcBef>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Slide 10-11</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Annual Leave</a:t>
            </a:r>
          </a:p>
          <a:p>
            <a:pPr marL="0" marR="0" indent="0">
              <a:lnSpc>
                <a:spcPct val="107000"/>
              </a:lnSpc>
              <a:spcBef>
                <a:spcPts val="0"/>
              </a:spcBef>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Slide 12</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Sick Leave</a:t>
            </a:r>
          </a:p>
          <a:p>
            <a:pPr marL="0" marR="0" indent="0">
              <a:lnSpc>
                <a:spcPct val="107000"/>
              </a:lnSpc>
              <a:spcBef>
                <a:spcPts val="0"/>
              </a:spcBef>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Slide 13</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Disabled Veteran Leave (DVL)</a:t>
            </a:r>
          </a:p>
          <a:p>
            <a:pPr marL="0" marR="0" indent="0">
              <a:lnSpc>
                <a:spcPct val="107000"/>
              </a:lnSpc>
              <a:spcBef>
                <a:spcPts val="0"/>
              </a:spcBef>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Slide 14</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Additional Types of Leave</a:t>
            </a:r>
          </a:p>
          <a:p>
            <a:pPr marL="0" marR="0" indent="0">
              <a:lnSpc>
                <a:spcPct val="107000"/>
              </a:lnSpc>
              <a:spcBef>
                <a:spcPts val="0"/>
              </a:spcBef>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Slide 15</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Army Benefits Center-Civilian (ABC-C)</a:t>
            </a:r>
          </a:p>
          <a:p>
            <a:pPr marL="0" marR="0" indent="0">
              <a:lnSpc>
                <a:spcPct val="107000"/>
              </a:lnSpc>
              <a:spcBef>
                <a:spcPts val="0"/>
              </a:spcBef>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Slide 16-17</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Government and Retirement Benefits (GRB) Platform</a:t>
            </a:r>
          </a:p>
          <a:p>
            <a:pPr marL="0" marR="0" indent="0">
              <a:lnSpc>
                <a:spcPct val="107000"/>
              </a:lnSpc>
              <a:spcBef>
                <a:spcPts val="0"/>
              </a:spcBef>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Slide 18</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Benefit Options: Terminology</a:t>
            </a:r>
          </a:p>
          <a:p>
            <a:pPr marL="0" marR="0" indent="0">
              <a:lnSpc>
                <a:spcPct val="107000"/>
              </a:lnSpc>
              <a:spcBef>
                <a:spcPts val="0"/>
              </a:spcBef>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Slide 19-20</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Benefit Options</a:t>
            </a:r>
          </a:p>
          <a:p>
            <a:pPr marL="0" marR="0" indent="0">
              <a:lnSpc>
                <a:spcPct val="107000"/>
              </a:lnSpc>
              <a:spcBef>
                <a:spcPts val="0"/>
              </a:spcBef>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Slide 21</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Benefits Eligibility</a:t>
            </a:r>
          </a:p>
          <a:p>
            <a:pPr marL="0" marR="0" indent="0">
              <a:lnSpc>
                <a:spcPct val="107000"/>
              </a:lnSpc>
              <a:spcBef>
                <a:spcPts val="0"/>
              </a:spcBef>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Slide 22</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Federal Employee Retirement System (FERS)</a:t>
            </a:r>
          </a:p>
          <a:p>
            <a:pPr marL="0" marR="0" indent="0">
              <a:lnSpc>
                <a:spcPct val="107000"/>
              </a:lnSpc>
              <a:spcBef>
                <a:spcPts val="0"/>
              </a:spcBef>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Slide 23-24</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Thrift Savings Plan (TSP)</a:t>
            </a:r>
          </a:p>
          <a:p>
            <a:pPr marL="0" marR="0" indent="0">
              <a:lnSpc>
                <a:spcPct val="107000"/>
              </a:lnSpc>
              <a:spcBef>
                <a:spcPts val="0"/>
              </a:spcBef>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Slide 25-26</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Beneficiary Designations and forms</a:t>
            </a:r>
          </a:p>
          <a:p>
            <a:pPr marL="0" marR="0" indent="0">
              <a:lnSpc>
                <a:spcPct val="107000"/>
              </a:lnSpc>
              <a:spcBef>
                <a:spcPts val="0"/>
              </a:spcBef>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Slide 27</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Military Buyback / Post-56 Deposit for Retirement</a:t>
            </a:r>
          </a:p>
          <a:p>
            <a:pPr marL="0" marR="0" indent="0">
              <a:lnSpc>
                <a:spcPct val="107000"/>
              </a:lnSpc>
              <a:spcBef>
                <a:spcPts val="0"/>
              </a:spcBef>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Slide 28-29</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Pay Information</a:t>
            </a:r>
          </a:p>
          <a:p>
            <a:pPr marL="0" marR="0" indent="0">
              <a:lnSpc>
                <a:spcPct val="107000"/>
              </a:lnSpc>
              <a:spcBef>
                <a:spcPts val="0"/>
              </a:spcBef>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Slide 30</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Within Grade Increases</a:t>
            </a:r>
          </a:p>
          <a:p>
            <a:pPr marL="0" marR="0" indent="0">
              <a:lnSpc>
                <a:spcPct val="107000"/>
              </a:lnSpc>
              <a:spcBef>
                <a:spcPts val="0"/>
              </a:spcBef>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Slide 31</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Mandatory Training</a:t>
            </a:r>
          </a:p>
          <a:p>
            <a:pPr marL="0" marR="0" indent="0">
              <a:lnSpc>
                <a:spcPct val="107000"/>
              </a:lnSpc>
              <a:spcBef>
                <a:spcPts val="0"/>
              </a:spcBef>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Slide 32</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Prohibited Personnel Practices</a:t>
            </a:r>
          </a:p>
          <a:p>
            <a:pPr marL="0" marR="0" indent="0">
              <a:lnSpc>
                <a:spcPct val="107000"/>
              </a:lnSpc>
              <a:spcBef>
                <a:spcPts val="0"/>
              </a:spcBef>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Slide 33</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Whistleblowing</a:t>
            </a:r>
          </a:p>
          <a:p>
            <a:pPr marL="0" marR="0" indent="0">
              <a:lnSpc>
                <a:spcPct val="107000"/>
              </a:lnSpc>
              <a:spcBef>
                <a:spcPts val="0"/>
              </a:spcBef>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Slide 34</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Equal Employment Opportunity (EEO)</a:t>
            </a:r>
          </a:p>
          <a:p>
            <a:pPr marL="0" marR="0" indent="0">
              <a:lnSpc>
                <a:spcPct val="107000"/>
              </a:lnSpc>
              <a:spcBef>
                <a:spcPts val="0"/>
              </a:spcBef>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Slide 35</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American Federation of Government Employees (AFGE)</a:t>
            </a:r>
          </a:p>
          <a:p>
            <a:pPr marL="0" marR="0" indent="0">
              <a:lnSpc>
                <a:spcPct val="107000"/>
              </a:lnSpc>
              <a:spcBef>
                <a:spcPts val="0"/>
              </a:spcBef>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Slide 36</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On-The-Job Injuries</a:t>
            </a:r>
          </a:p>
          <a:p>
            <a:pPr marL="0" marR="0" indent="0">
              <a:lnSpc>
                <a:spcPct val="107000"/>
              </a:lnSpc>
              <a:spcBef>
                <a:spcPts val="0"/>
              </a:spcBef>
              <a:spcAft>
                <a:spcPts val="800"/>
              </a:spcAft>
              <a:buNone/>
            </a:pPr>
            <a:r>
              <a:rPr lang="en-US" sz="1100" b="1" kern="100" dirty="0">
                <a:effectLst/>
                <a:latin typeface="Calibri" panose="020F0502020204030204" pitchFamily="34" charset="0"/>
                <a:ea typeface="Calibri" panose="020F0502020204030204" pitchFamily="34" charset="0"/>
                <a:cs typeface="Times New Roman" panose="02020603050405020304" pitchFamily="18" charset="0"/>
              </a:rPr>
              <a:t>Slide 37</a:t>
            </a: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Onboarding Documents to be completed following brief</a:t>
            </a:r>
          </a:p>
        </p:txBody>
      </p:sp>
      <p:pic>
        <p:nvPicPr>
          <p:cNvPr id="2" name="Picture 1">
            <a:extLst>
              <a:ext uri="{FF2B5EF4-FFF2-40B4-BE49-F238E27FC236}">
                <a16:creationId xmlns:a16="http://schemas.microsoft.com/office/drawing/2014/main" id="{D449B4F5-B728-AC5C-7852-7F701A4D73D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3" name="Picture 2">
            <a:extLst>
              <a:ext uri="{FF2B5EF4-FFF2-40B4-BE49-F238E27FC236}">
                <a16:creationId xmlns:a16="http://schemas.microsoft.com/office/drawing/2014/main" id="{9367CBE1-7C97-3D46-D45D-1808041FBC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5" name="Rectangle 4">
            <a:extLst>
              <a:ext uri="{FF2B5EF4-FFF2-40B4-BE49-F238E27FC236}">
                <a16:creationId xmlns:a16="http://schemas.microsoft.com/office/drawing/2014/main" id="{66007386-8977-5836-1A99-C39DCAF860CD}"/>
              </a:ext>
            </a:extLst>
          </p:cNvPr>
          <p:cNvSpPr>
            <a:spLocks noChangeArrowheads="1"/>
          </p:cNvSpPr>
          <p:nvPr/>
        </p:nvSpPr>
        <p:spPr bwMode="auto">
          <a:xfrm>
            <a:off x="1153510" y="175963"/>
            <a:ext cx="9452739" cy="523220"/>
          </a:xfrm>
          <a:prstGeom prst="rect">
            <a:avLst/>
          </a:prstGeom>
          <a:noFill/>
          <a:ln w="9525">
            <a:noFill/>
            <a:miter lim="800000"/>
            <a:headEnd/>
            <a:tailEnd/>
          </a:ln>
        </p:spPr>
        <p:txBody>
          <a:bodyPr wrap="square">
            <a:spAutoFit/>
          </a:bodyPr>
          <a:lstStyle/>
          <a:p>
            <a:pPr algn="ctr">
              <a:defRPr/>
            </a:pPr>
            <a:r>
              <a:rPr lang="en-US" altLang="en-US" sz="2800" b="1" i="1" dirty="0">
                <a:solidFill>
                  <a:prstClr val="black"/>
                </a:solidFill>
              </a:rPr>
              <a:t>Civilian Human Resources Agency</a:t>
            </a:r>
          </a:p>
        </p:txBody>
      </p:sp>
      <p:cxnSp>
        <p:nvCxnSpPr>
          <p:cNvPr id="6" name="Straight Connector 5">
            <a:extLst>
              <a:ext uri="{FF2B5EF4-FFF2-40B4-BE49-F238E27FC236}">
                <a16:creationId xmlns:a16="http://schemas.microsoft.com/office/drawing/2014/main" id="{A11F7E36-9CA2-4221-CB73-C32B10959C62}"/>
              </a:ext>
            </a:extLst>
          </p:cNvPr>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851A6AEB-2C77-A4AE-4436-90E2136928FE}"/>
              </a:ext>
            </a:extLst>
          </p:cNvPr>
          <p:cNvSpPr/>
          <p:nvPr/>
        </p:nvSpPr>
        <p:spPr>
          <a:xfrm>
            <a:off x="5223609" y="829267"/>
            <a:ext cx="1312539" cy="523220"/>
          </a:xfrm>
          <a:prstGeom prst="rect">
            <a:avLst/>
          </a:prstGeom>
        </p:spPr>
        <p:txBody>
          <a:bodyPr wrap="none">
            <a:spAutoFit/>
          </a:bodyPr>
          <a:lstStyle/>
          <a:p>
            <a:r>
              <a:rPr lang="en-US" sz="2800" b="1" dirty="0">
                <a:solidFill>
                  <a:srgbClr val="002060"/>
                </a:solidFill>
              </a:rPr>
              <a:t>Agenda</a:t>
            </a:r>
          </a:p>
        </p:txBody>
      </p:sp>
    </p:spTree>
    <p:extLst>
      <p:ext uri="{BB962C8B-B14F-4D97-AF65-F5344CB8AC3E}">
        <p14:creationId xmlns:p14="http://schemas.microsoft.com/office/powerpoint/2010/main" val="40239341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cxnSp>
        <p:nvCxnSpPr>
          <p:cNvPr id="9" name="Straight Connector 8"/>
          <p:cNvCxnSpPr/>
          <p:nvPr/>
        </p:nvCxnSpPr>
        <p:spPr>
          <a:xfrm>
            <a:off x="359980" y="656229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98441" y="6151637"/>
            <a:ext cx="306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sz="1400" b="1" i="1"/>
              <a:t>Excellence through Partnership</a:t>
            </a:r>
          </a:p>
        </p:txBody>
      </p:sp>
      <p:sp>
        <p:nvSpPr>
          <p:cNvPr id="15" name="Rectangle 14"/>
          <p:cNvSpPr/>
          <p:nvPr/>
        </p:nvSpPr>
        <p:spPr>
          <a:xfrm>
            <a:off x="2997889" y="864315"/>
            <a:ext cx="5767605" cy="523220"/>
          </a:xfrm>
          <a:prstGeom prst="rect">
            <a:avLst/>
          </a:prstGeom>
        </p:spPr>
        <p:txBody>
          <a:bodyPr wrap="none">
            <a:spAutoFit/>
          </a:bodyPr>
          <a:lstStyle/>
          <a:p>
            <a:pPr lvl="0">
              <a:defRPr/>
            </a:pPr>
            <a:r>
              <a:rPr lang="en-US" sz="2800" b="1" dirty="0">
                <a:solidFill>
                  <a:srgbClr val="002060"/>
                </a:solidFill>
                <a:cs typeface="Arial" panose="020B0604020202020204" pitchFamily="34" charset="0"/>
              </a:rPr>
              <a:t>Benefit Options: FSAFEDS, FLTCIP, TSP</a:t>
            </a:r>
            <a:endParaRPr lang="en-US" sz="3600" b="1" dirty="0">
              <a:solidFill>
                <a:srgbClr val="002060"/>
              </a:solidFill>
              <a:cs typeface="Arial" panose="020B0604020202020204" pitchFamily="34" charset="0"/>
            </a:endParaRPr>
          </a:p>
        </p:txBody>
      </p:sp>
      <p:sp>
        <p:nvSpPr>
          <p:cNvPr id="52" name="TextBox 51"/>
          <p:cNvSpPr txBox="1"/>
          <p:nvPr/>
        </p:nvSpPr>
        <p:spPr>
          <a:xfrm>
            <a:off x="1172012" y="329851"/>
            <a:ext cx="920445" cy="369332"/>
          </a:xfrm>
          <a:prstGeom prst="rect">
            <a:avLst/>
          </a:prstGeom>
          <a:noFill/>
        </p:spPr>
        <p:txBody>
          <a:bodyPr wrap="none" rtlCol="0">
            <a:spAutoFit/>
          </a:bodyPr>
          <a:lstStyle/>
          <a:p>
            <a:r>
              <a:rPr lang="en-US" dirty="0"/>
              <a:t>Slide 20</a:t>
            </a:r>
          </a:p>
        </p:txBody>
      </p:sp>
      <p:sp>
        <p:nvSpPr>
          <p:cNvPr id="3" name="Rectangle 2"/>
          <p:cNvSpPr/>
          <p:nvPr/>
        </p:nvSpPr>
        <p:spPr>
          <a:xfrm>
            <a:off x="101899" y="3045165"/>
            <a:ext cx="3749765" cy="3477875"/>
          </a:xfrm>
          <a:prstGeom prst="rect">
            <a:avLst/>
          </a:prstGeom>
        </p:spPr>
        <p:txBody>
          <a:bodyPr wrap="square">
            <a:spAutoFit/>
          </a:bodyPr>
          <a:lstStyle/>
          <a:p>
            <a:pPr marL="285750" indent="-285750">
              <a:buFont typeface="Wingdings" panose="05000000000000000000" pitchFamily="2" charset="2"/>
              <a:buChar char="§"/>
            </a:pPr>
            <a:r>
              <a:rPr lang="en-US" sz="1600" dirty="0"/>
              <a:t>Flexible Spending Accounts allow you to save money for health and dependent care expenses not typically covered by health/dental/vision insurance. The word ‘dependent’ refers to young children or elders.</a:t>
            </a:r>
          </a:p>
          <a:p>
            <a:endParaRPr lang="en-US" sz="600" dirty="0"/>
          </a:p>
          <a:p>
            <a:pPr marL="285750" indent="-285750">
              <a:buFont typeface="Wingdings" panose="05000000000000000000" pitchFamily="2" charset="2"/>
              <a:buChar char="§"/>
            </a:pPr>
            <a:r>
              <a:rPr lang="en-US" sz="1600" dirty="0"/>
              <a:t>Enroll within </a:t>
            </a:r>
            <a:r>
              <a:rPr lang="en-US" sz="1600" b="1" dirty="0">
                <a:solidFill>
                  <a:srgbClr val="C30D68"/>
                </a:solidFill>
              </a:rPr>
              <a:t>60-Day Window</a:t>
            </a:r>
            <a:r>
              <a:rPr lang="en-US" sz="1600" dirty="0"/>
              <a:t>.</a:t>
            </a:r>
            <a:endParaRPr lang="en-US" sz="1600" b="1" dirty="0">
              <a:solidFill>
                <a:srgbClr val="C30D68"/>
              </a:solidFill>
            </a:endParaRPr>
          </a:p>
          <a:p>
            <a:endParaRPr lang="en-US" sz="600" dirty="0"/>
          </a:p>
          <a:p>
            <a:pPr marL="285750" indent="-285750">
              <a:buFont typeface="Wingdings" panose="05000000000000000000" pitchFamily="2" charset="2"/>
              <a:buChar char="§"/>
            </a:pPr>
            <a:r>
              <a:rPr lang="en-US" sz="1600" dirty="0"/>
              <a:t>Outside initial window, you can elect to cancel or change coverage through </a:t>
            </a:r>
            <a:r>
              <a:rPr lang="en-US" sz="1600" b="1" dirty="0">
                <a:solidFill>
                  <a:schemeClr val="accent2">
                    <a:lumMod val="75000"/>
                  </a:schemeClr>
                </a:solidFill>
              </a:rPr>
              <a:t>Annual Federal Benefits Open Season</a:t>
            </a:r>
            <a:r>
              <a:rPr lang="en-US" sz="1600" dirty="0"/>
              <a:t> </a:t>
            </a:r>
            <a:r>
              <a:rPr lang="en-US" sz="1600" b="1" dirty="0"/>
              <a:t>or</a:t>
            </a:r>
            <a:r>
              <a:rPr lang="en-US" sz="1600" dirty="0"/>
              <a:t> experience a </a:t>
            </a:r>
            <a:r>
              <a:rPr lang="en-US" sz="1600" b="1" dirty="0">
                <a:solidFill>
                  <a:schemeClr val="accent1">
                    <a:lumMod val="75000"/>
                  </a:schemeClr>
                </a:solidFill>
              </a:rPr>
              <a:t>Qualifying Life Event (QLE)</a:t>
            </a:r>
            <a:r>
              <a:rPr lang="en-US" sz="1600" dirty="0"/>
              <a:t>.</a:t>
            </a:r>
          </a:p>
          <a:p>
            <a:pPr marL="285750" indent="-285750">
              <a:buFont typeface="Wingdings" panose="05000000000000000000" pitchFamily="2" charset="2"/>
              <a:buChar char="§"/>
            </a:pPr>
            <a:endParaRPr lang="en-US" sz="1600" dirty="0"/>
          </a:p>
        </p:txBody>
      </p:sp>
      <p:sp>
        <p:nvSpPr>
          <p:cNvPr id="41" name="Rectangle 40"/>
          <p:cNvSpPr/>
          <p:nvPr/>
        </p:nvSpPr>
        <p:spPr>
          <a:xfrm>
            <a:off x="7664505" y="3222718"/>
            <a:ext cx="3946482" cy="3016210"/>
          </a:xfrm>
          <a:prstGeom prst="rect">
            <a:avLst/>
          </a:prstGeom>
        </p:spPr>
        <p:txBody>
          <a:bodyPr wrap="square">
            <a:spAutoFit/>
          </a:bodyPr>
          <a:lstStyle/>
          <a:p>
            <a:pPr marL="285750" indent="-285750">
              <a:buFont typeface="Wingdings" panose="05000000000000000000" pitchFamily="2" charset="2"/>
              <a:buChar char="§"/>
            </a:pPr>
            <a:r>
              <a:rPr lang="en-US" sz="1600" dirty="0"/>
              <a:t>Thrift Savings Plan is a contribution retirement plan offered by the Government. You can make changes to your TSP allocations at </a:t>
            </a:r>
            <a:r>
              <a:rPr lang="en-US" sz="1600" b="1" dirty="0"/>
              <a:t>any time</a:t>
            </a:r>
            <a:r>
              <a:rPr lang="en-US" sz="1600" dirty="0"/>
              <a:t>, there is no specified enrollment period.</a:t>
            </a:r>
          </a:p>
          <a:p>
            <a:endParaRPr lang="en-US" sz="600" dirty="0"/>
          </a:p>
          <a:p>
            <a:pPr marL="285750" indent="-285750">
              <a:buFont typeface="Wingdings" panose="05000000000000000000" pitchFamily="2" charset="2"/>
              <a:buChar char="§"/>
            </a:pPr>
            <a:r>
              <a:rPr lang="en-US" sz="1600" dirty="0"/>
              <a:t>As a new employee, you will be </a:t>
            </a:r>
            <a:r>
              <a:rPr lang="en-US" sz="1600" b="1" dirty="0"/>
              <a:t>automatically enrolled at 5%.</a:t>
            </a:r>
          </a:p>
          <a:p>
            <a:endParaRPr lang="en-US" sz="600" dirty="0"/>
          </a:p>
          <a:p>
            <a:pPr marL="285750" indent="-285750">
              <a:buFont typeface="Wingdings" panose="05000000000000000000" pitchFamily="2" charset="2"/>
              <a:buChar char="§"/>
            </a:pPr>
            <a:r>
              <a:rPr lang="en-US" sz="1600" dirty="0"/>
              <a:t>If eligible, you can receive 2 types of agency contributions to your TSP account, which together can equal as much as 5% of your basic pay.</a:t>
            </a:r>
          </a:p>
        </p:txBody>
      </p:sp>
      <p:sp>
        <p:nvSpPr>
          <p:cNvPr id="42" name="Rectangle 41"/>
          <p:cNvSpPr/>
          <p:nvPr/>
        </p:nvSpPr>
        <p:spPr>
          <a:xfrm>
            <a:off x="3851664" y="3222718"/>
            <a:ext cx="3880216" cy="2677656"/>
          </a:xfrm>
          <a:prstGeom prst="rect">
            <a:avLst/>
          </a:prstGeom>
        </p:spPr>
        <p:txBody>
          <a:bodyPr wrap="square">
            <a:spAutoFit/>
          </a:bodyPr>
          <a:lstStyle/>
          <a:p>
            <a:pPr marL="285750" indent="-285750">
              <a:buFont typeface="Wingdings" panose="05000000000000000000" pitchFamily="2" charset="2"/>
              <a:buChar char="§"/>
            </a:pPr>
            <a:r>
              <a:rPr lang="en-US" sz="1400" b="1" i="0" u="none" strike="noStrike" baseline="0">
                <a:solidFill>
                  <a:srgbClr val="FF5400"/>
                </a:solidFill>
                <a:latin typeface="Calibri" panose="020F0502020204030204" pitchFamily="34" charset="0"/>
                <a:cs typeface="Calibri" panose="020F0502020204030204" pitchFamily="34" charset="0"/>
              </a:rPr>
              <a:t>The U.S. Office of Personnel Management (OPM) suspended applications for coverage under the Federal Long Term Care Insurance Program (FLTCIP) effective December 19, 2022. </a:t>
            </a:r>
          </a:p>
          <a:p>
            <a:pPr marL="285750" indent="-285750">
              <a:buFont typeface="Wingdings" panose="05000000000000000000" pitchFamily="2" charset="2"/>
              <a:buChar char="§"/>
            </a:pPr>
            <a:r>
              <a:rPr lang="en-US" sz="1400" b="0" i="0" u="none" strike="noStrike" baseline="0">
                <a:solidFill>
                  <a:srgbClr val="FF5400"/>
                </a:solidFill>
                <a:latin typeface="Calibri" panose="020F0502020204030204" pitchFamily="34" charset="0"/>
                <a:cs typeface="Calibri" panose="020F0502020204030204" pitchFamily="34" charset="0"/>
              </a:rPr>
              <a:t> </a:t>
            </a:r>
            <a:r>
              <a:rPr lang="en-US" sz="1400" b="1" i="0" u="none" strike="noStrike" baseline="0">
                <a:solidFill>
                  <a:srgbClr val="FF5400"/>
                </a:solidFill>
                <a:latin typeface="Calibri" panose="020F0502020204030204" pitchFamily="34" charset="0"/>
                <a:cs typeface="Calibri" panose="020F0502020204030204" pitchFamily="34" charset="0"/>
              </a:rPr>
              <a:t>As of December 19, 2022, individuals not currently enrolled may not apply for coverage, and current enrollees may not apply to increase their coverage. The suspension will remain in effect for 24 months, unless OPM issues a subsequent notice to end or extend the suspension period</a:t>
            </a:r>
            <a:r>
              <a:rPr lang="en-US" sz="1100" b="1" i="0" u="none" strike="noStrike" baseline="0">
                <a:solidFill>
                  <a:srgbClr val="FF5400"/>
                </a:solidFill>
              </a:rPr>
              <a:t>.</a:t>
            </a:r>
            <a:endParaRPr lang="en-US" sz="1100">
              <a:solidFill>
                <a:srgbClr val="C00000"/>
              </a:solidFill>
            </a:endParaRPr>
          </a:p>
        </p:txBody>
      </p:sp>
      <p:grpSp>
        <p:nvGrpSpPr>
          <p:cNvPr id="11" name="Group 10"/>
          <p:cNvGrpSpPr/>
          <p:nvPr/>
        </p:nvGrpSpPr>
        <p:grpSpPr>
          <a:xfrm>
            <a:off x="316837" y="1570719"/>
            <a:ext cx="3665278" cy="1451811"/>
            <a:chOff x="316837" y="1570719"/>
            <a:chExt cx="3665278" cy="1451811"/>
          </a:xfrm>
        </p:grpSpPr>
        <p:pic>
          <p:nvPicPr>
            <p:cNvPr id="22" name="Picture 21"/>
            <p:cNvPicPr>
              <a:picLocks noChangeAspect="1"/>
            </p:cNvPicPr>
            <p:nvPr/>
          </p:nvPicPr>
          <p:blipFill>
            <a:blip r:embed="rId4"/>
            <a:stretch>
              <a:fillRect/>
            </a:stretch>
          </p:blipFill>
          <p:spPr>
            <a:xfrm>
              <a:off x="316837" y="1570719"/>
              <a:ext cx="3665278" cy="952395"/>
            </a:xfrm>
            <a:prstGeom prst="rect">
              <a:avLst/>
            </a:prstGeom>
          </p:spPr>
        </p:pic>
        <p:sp>
          <p:nvSpPr>
            <p:cNvPr id="2" name="Rectangle 1"/>
            <p:cNvSpPr/>
            <p:nvPr/>
          </p:nvSpPr>
          <p:spPr>
            <a:xfrm>
              <a:off x="316837" y="2560865"/>
              <a:ext cx="3665278" cy="461665"/>
            </a:xfrm>
            <a:prstGeom prst="rect">
              <a:avLst/>
            </a:prstGeom>
          </p:spPr>
          <p:txBody>
            <a:bodyPr wrap="square">
              <a:spAutoFit/>
            </a:bodyPr>
            <a:lstStyle/>
            <a:p>
              <a:r>
                <a:rPr lang="en-US" sz="1200"/>
                <a:t>View the FSA Feds calculator here:</a:t>
              </a:r>
            </a:p>
            <a:p>
              <a:r>
                <a:rPr lang="en-US" sz="1200">
                  <a:hlinkClick r:id="rId5"/>
                </a:rPr>
                <a:t>https://www.fsafeds.com/support/savingscalculators</a:t>
              </a:r>
              <a:endParaRPr lang="en-US" sz="1000" b="1">
                <a:solidFill>
                  <a:srgbClr val="002060"/>
                </a:solidFill>
              </a:endParaRPr>
            </a:p>
          </p:txBody>
        </p:sp>
      </p:grpSp>
      <p:grpSp>
        <p:nvGrpSpPr>
          <p:cNvPr id="10" name="Group 9"/>
          <p:cNvGrpSpPr/>
          <p:nvPr/>
        </p:nvGrpSpPr>
        <p:grpSpPr>
          <a:xfrm>
            <a:off x="4047242" y="1577726"/>
            <a:ext cx="3617263" cy="1444804"/>
            <a:chOff x="4047242" y="1577726"/>
            <a:chExt cx="3617263" cy="1444804"/>
          </a:xfrm>
        </p:grpSpPr>
        <p:pic>
          <p:nvPicPr>
            <p:cNvPr id="23" name="Picture 22"/>
            <p:cNvPicPr>
              <a:picLocks noChangeAspect="1"/>
            </p:cNvPicPr>
            <p:nvPr/>
          </p:nvPicPr>
          <p:blipFill>
            <a:blip r:embed="rId6"/>
            <a:stretch>
              <a:fillRect/>
            </a:stretch>
          </p:blipFill>
          <p:spPr>
            <a:xfrm>
              <a:off x="4053166" y="1577726"/>
              <a:ext cx="3611339" cy="938379"/>
            </a:xfrm>
            <a:prstGeom prst="rect">
              <a:avLst/>
            </a:prstGeom>
          </p:spPr>
        </p:pic>
        <p:sp>
          <p:nvSpPr>
            <p:cNvPr id="27" name="Rectangle 26"/>
            <p:cNvSpPr/>
            <p:nvPr/>
          </p:nvSpPr>
          <p:spPr>
            <a:xfrm>
              <a:off x="4047242" y="2560865"/>
              <a:ext cx="3617263" cy="461665"/>
            </a:xfrm>
            <a:prstGeom prst="rect">
              <a:avLst/>
            </a:prstGeom>
          </p:spPr>
          <p:txBody>
            <a:bodyPr wrap="square">
              <a:spAutoFit/>
            </a:bodyPr>
            <a:lstStyle/>
            <a:p>
              <a:r>
                <a:rPr lang="en-US" sz="1200"/>
                <a:t>View the FLTCIP calculator here:</a:t>
              </a:r>
            </a:p>
            <a:p>
              <a:r>
                <a:rPr lang="en-US" sz="1200">
                  <a:hlinkClick r:id="rId7"/>
                </a:rPr>
                <a:t>https://www.ltcfeds.com/tools/premium-calculator</a:t>
              </a:r>
              <a:endParaRPr lang="en-US" sz="1200"/>
            </a:p>
          </p:txBody>
        </p:sp>
      </p:grpSp>
      <p:grpSp>
        <p:nvGrpSpPr>
          <p:cNvPr id="12" name="Group 11"/>
          <p:cNvGrpSpPr/>
          <p:nvPr/>
        </p:nvGrpSpPr>
        <p:grpSpPr>
          <a:xfrm>
            <a:off x="7729632" y="1566750"/>
            <a:ext cx="3730838" cy="1640446"/>
            <a:chOff x="7729632" y="1566750"/>
            <a:chExt cx="3730838" cy="1640446"/>
          </a:xfrm>
        </p:grpSpPr>
        <p:pic>
          <p:nvPicPr>
            <p:cNvPr id="24" name="Picture 23"/>
            <p:cNvPicPr>
              <a:picLocks noChangeAspect="1"/>
            </p:cNvPicPr>
            <p:nvPr/>
          </p:nvPicPr>
          <p:blipFill>
            <a:blip r:embed="rId8"/>
            <a:stretch>
              <a:fillRect/>
            </a:stretch>
          </p:blipFill>
          <p:spPr>
            <a:xfrm>
              <a:off x="7735556" y="1566750"/>
              <a:ext cx="3724914" cy="960329"/>
            </a:xfrm>
            <a:prstGeom prst="rect">
              <a:avLst/>
            </a:prstGeom>
          </p:spPr>
        </p:pic>
        <p:sp>
          <p:nvSpPr>
            <p:cNvPr id="28" name="Rectangle 27"/>
            <p:cNvSpPr/>
            <p:nvPr/>
          </p:nvSpPr>
          <p:spPr>
            <a:xfrm>
              <a:off x="7729632" y="2560865"/>
              <a:ext cx="3730838" cy="646331"/>
            </a:xfrm>
            <a:prstGeom prst="rect">
              <a:avLst/>
            </a:prstGeom>
          </p:spPr>
          <p:txBody>
            <a:bodyPr wrap="square">
              <a:spAutoFit/>
            </a:bodyPr>
            <a:lstStyle/>
            <a:p>
              <a:r>
                <a:rPr lang="en-US" sz="1200"/>
                <a:t>View the TSP calculator here:</a:t>
              </a:r>
            </a:p>
            <a:p>
              <a:r>
                <a:rPr lang="en-US" sz="1200">
                  <a:hlinkClick r:id="rId9"/>
                </a:rPr>
                <a:t>https://www.tsp.gov/calculators/how-much-will-my-savings-grow/#top</a:t>
              </a:r>
              <a:endParaRPr lang="en-US" sz="1000" b="1">
                <a:solidFill>
                  <a:srgbClr val="002060"/>
                </a:solidFill>
              </a:endParaRPr>
            </a:p>
          </p:txBody>
        </p:sp>
      </p:grpSp>
    </p:spTree>
    <p:extLst>
      <p:ext uri="{BB962C8B-B14F-4D97-AF65-F5344CB8AC3E}">
        <p14:creationId xmlns:p14="http://schemas.microsoft.com/office/powerpoint/2010/main" val="30791170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98441" y="6151637"/>
            <a:ext cx="306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sz="1400" b="1" i="1"/>
              <a:t>Excellence through Partnership</a:t>
            </a:r>
          </a:p>
        </p:txBody>
      </p:sp>
      <p:sp>
        <p:nvSpPr>
          <p:cNvPr id="11" name="Title 1"/>
          <p:cNvSpPr txBox="1">
            <a:spLocks/>
          </p:cNvSpPr>
          <p:nvPr/>
        </p:nvSpPr>
        <p:spPr>
          <a:xfrm>
            <a:off x="1963024" y="913456"/>
            <a:ext cx="8338657" cy="563880"/>
          </a:xfrm>
          <a:prstGeom prst="rect">
            <a:avLst/>
          </a:prstGeom>
          <a:effectLst/>
        </p:spPr>
        <p:txBody>
          <a:bodyPr vert="horz" lIns="91440" tIns="45720" rIns="91440" bIns="45720" rtlCol="0" anchor="ctr">
            <a:no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pPr lvl="0">
              <a:defRPr/>
            </a:pPr>
            <a:r>
              <a:rPr lang="en-US" b="1" dirty="0">
                <a:solidFill>
                  <a:srgbClr val="002060"/>
                </a:solidFill>
                <a:latin typeface="+mn-lt"/>
                <a:cs typeface="Arial" panose="020B0604020202020204" pitchFamily="34" charset="0"/>
              </a:rPr>
              <a:t>Benefits Eligibility</a:t>
            </a:r>
          </a:p>
        </p:txBody>
      </p:sp>
      <p:sp>
        <p:nvSpPr>
          <p:cNvPr id="19" name="TextBox 18"/>
          <p:cNvSpPr txBox="1"/>
          <p:nvPr/>
        </p:nvSpPr>
        <p:spPr>
          <a:xfrm>
            <a:off x="1172012" y="329851"/>
            <a:ext cx="920445" cy="369332"/>
          </a:xfrm>
          <a:prstGeom prst="rect">
            <a:avLst/>
          </a:prstGeom>
          <a:noFill/>
        </p:spPr>
        <p:txBody>
          <a:bodyPr wrap="none" rtlCol="0">
            <a:spAutoFit/>
          </a:bodyPr>
          <a:lstStyle/>
          <a:p>
            <a:r>
              <a:rPr lang="en-US" dirty="0"/>
              <a:t>Slide 21</a:t>
            </a:r>
          </a:p>
        </p:txBody>
      </p:sp>
      <p:sp>
        <p:nvSpPr>
          <p:cNvPr id="25" name="Rectangle 24"/>
          <p:cNvSpPr/>
          <p:nvPr/>
        </p:nvSpPr>
        <p:spPr>
          <a:xfrm>
            <a:off x="1409792" y="1748986"/>
            <a:ext cx="8940177" cy="2542363"/>
          </a:xfrm>
          <a:prstGeom prst="rect">
            <a:avLst/>
          </a:prstGeom>
        </p:spPr>
        <p:txBody>
          <a:bodyPr wrap="square">
            <a:spAutoFit/>
          </a:bodyPr>
          <a:lstStyle/>
          <a:p>
            <a:pPr marL="285750" indent="-285750">
              <a:lnSpc>
                <a:spcPct val="150000"/>
              </a:lnSpc>
              <a:buFont typeface="Wingdings" panose="05000000000000000000" pitchFamily="2" charset="2"/>
              <a:buChar char="§"/>
            </a:pPr>
            <a:r>
              <a:rPr lang="en-US" b="1" dirty="0"/>
              <a:t>PERMANENT</a:t>
            </a:r>
            <a:r>
              <a:rPr lang="en-US" dirty="0"/>
              <a:t> and </a:t>
            </a:r>
            <a:r>
              <a:rPr lang="en-US" b="1" dirty="0"/>
              <a:t>TERM</a:t>
            </a:r>
            <a:r>
              <a:rPr lang="en-US" dirty="0"/>
              <a:t> employees are eligible</a:t>
            </a:r>
          </a:p>
          <a:p>
            <a:pPr marL="285750" indent="-285750">
              <a:lnSpc>
                <a:spcPct val="150000"/>
              </a:lnSpc>
              <a:buFont typeface="Wingdings" panose="05000000000000000000" pitchFamily="2" charset="2"/>
              <a:buChar char="§"/>
            </a:pPr>
            <a:r>
              <a:rPr lang="en-US" b="1" dirty="0"/>
              <a:t>TEMPORARY</a:t>
            </a:r>
            <a:r>
              <a:rPr lang="en-US" dirty="0"/>
              <a:t>, </a:t>
            </a:r>
            <a:r>
              <a:rPr lang="en-US" b="1" dirty="0"/>
              <a:t>SEASONAL</a:t>
            </a:r>
            <a:r>
              <a:rPr lang="en-US" dirty="0"/>
              <a:t>, and </a:t>
            </a:r>
            <a:r>
              <a:rPr lang="en-US" b="1" dirty="0"/>
              <a:t>INTERMITTENT</a:t>
            </a:r>
            <a:r>
              <a:rPr lang="en-US" dirty="0"/>
              <a:t> employees are also eligible with restrictions:</a:t>
            </a:r>
          </a:p>
          <a:p>
            <a:pPr marL="742950" lvl="1" indent="-285750">
              <a:lnSpc>
                <a:spcPct val="150000"/>
              </a:lnSpc>
              <a:buFont typeface="Wingdings" panose="05000000000000000000" pitchFamily="2" charset="2"/>
              <a:buChar char="ü"/>
            </a:pPr>
            <a:r>
              <a:rPr lang="en-US" b="1" dirty="0"/>
              <a:t>FEHB</a:t>
            </a:r>
            <a:r>
              <a:rPr lang="en-US" dirty="0"/>
              <a:t>- Eligible after completing one year of current continuous employment</a:t>
            </a:r>
          </a:p>
          <a:p>
            <a:pPr marL="742950" lvl="1" indent="-285750">
              <a:lnSpc>
                <a:spcPct val="150000"/>
              </a:lnSpc>
              <a:buFont typeface="Wingdings" panose="05000000000000000000" pitchFamily="2" charset="2"/>
              <a:buChar char="ü"/>
            </a:pPr>
            <a:r>
              <a:rPr lang="en-US" b="1" dirty="0"/>
              <a:t>FEGLI</a:t>
            </a:r>
            <a:r>
              <a:rPr lang="en-US" dirty="0"/>
              <a:t>- Ineligible by law or regulation due to appointment being temporary or limited to less than 1 year</a:t>
            </a:r>
          </a:p>
          <a:p>
            <a:pPr marL="742950" lvl="1" indent="-285750">
              <a:lnSpc>
                <a:spcPct val="150000"/>
              </a:lnSpc>
              <a:buFont typeface="Wingdings" panose="05000000000000000000" pitchFamily="2" charset="2"/>
              <a:buChar char="ü"/>
            </a:pPr>
            <a:r>
              <a:rPr lang="en-US" b="1" dirty="0"/>
              <a:t>Retirement</a:t>
            </a:r>
            <a:r>
              <a:rPr lang="en-US" dirty="0"/>
              <a:t>- FICA only</a:t>
            </a:r>
          </a:p>
        </p:txBody>
      </p:sp>
    </p:spTree>
    <p:extLst>
      <p:ext uri="{BB962C8B-B14F-4D97-AF65-F5344CB8AC3E}">
        <p14:creationId xmlns:p14="http://schemas.microsoft.com/office/powerpoint/2010/main" val="26305160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98441" y="6151637"/>
            <a:ext cx="306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sz="1400" b="1" i="1"/>
              <a:t>Excellence through Partnership</a:t>
            </a:r>
          </a:p>
        </p:txBody>
      </p:sp>
      <p:sp>
        <p:nvSpPr>
          <p:cNvPr id="11" name="Title 1"/>
          <p:cNvSpPr txBox="1">
            <a:spLocks/>
          </p:cNvSpPr>
          <p:nvPr/>
        </p:nvSpPr>
        <p:spPr>
          <a:xfrm>
            <a:off x="1963024" y="913456"/>
            <a:ext cx="8338657" cy="563880"/>
          </a:xfrm>
          <a:prstGeom prst="rect">
            <a:avLst/>
          </a:prstGeom>
          <a:effectLst/>
        </p:spPr>
        <p:txBody>
          <a:bodyPr vert="horz" lIns="91440" tIns="45720" rIns="91440" bIns="45720" rtlCol="0" anchor="ctr">
            <a:no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pPr lvl="0">
              <a:defRPr/>
            </a:pPr>
            <a:r>
              <a:rPr lang="en-US" b="1" dirty="0">
                <a:solidFill>
                  <a:srgbClr val="002060"/>
                </a:solidFill>
                <a:latin typeface="+mn-lt"/>
                <a:cs typeface="Arial" panose="020B0604020202020204" pitchFamily="34" charset="0"/>
              </a:rPr>
              <a:t>Federal Employee Retirement System (FERS)</a:t>
            </a:r>
          </a:p>
        </p:txBody>
      </p:sp>
      <p:sp>
        <p:nvSpPr>
          <p:cNvPr id="19" name="TextBox 18"/>
          <p:cNvSpPr txBox="1"/>
          <p:nvPr/>
        </p:nvSpPr>
        <p:spPr>
          <a:xfrm>
            <a:off x="1172012" y="329851"/>
            <a:ext cx="920445" cy="369332"/>
          </a:xfrm>
          <a:prstGeom prst="rect">
            <a:avLst/>
          </a:prstGeom>
          <a:noFill/>
        </p:spPr>
        <p:txBody>
          <a:bodyPr wrap="none" rtlCol="0">
            <a:spAutoFit/>
          </a:bodyPr>
          <a:lstStyle/>
          <a:p>
            <a:r>
              <a:rPr lang="en-US" dirty="0"/>
              <a:t>Slide 22</a:t>
            </a:r>
          </a:p>
        </p:txBody>
      </p:sp>
      <p:sp>
        <p:nvSpPr>
          <p:cNvPr id="25" name="Rectangle 24"/>
          <p:cNvSpPr/>
          <p:nvPr/>
        </p:nvSpPr>
        <p:spPr>
          <a:xfrm>
            <a:off x="1409792" y="1748986"/>
            <a:ext cx="8940177" cy="1295868"/>
          </a:xfrm>
          <a:prstGeom prst="rect">
            <a:avLst/>
          </a:prstGeom>
        </p:spPr>
        <p:txBody>
          <a:bodyPr wrap="square">
            <a:spAutoFit/>
          </a:bodyPr>
          <a:lstStyle/>
          <a:p>
            <a:pPr marL="285750" indent="-285750">
              <a:lnSpc>
                <a:spcPct val="150000"/>
              </a:lnSpc>
              <a:buFont typeface="Wingdings" panose="05000000000000000000" pitchFamily="2" charset="2"/>
              <a:buChar char="§"/>
            </a:pPr>
            <a:r>
              <a:rPr lang="en-US" b="1" dirty="0"/>
              <a:t>Employees appointed to the government for the first time are automatically covered by the Federal Employee Retirement System (FERS).</a:t>
            </a:r>
          </a:p>
          <a:p>
            <a:pPr marL="285750" indent="-285750">
              <a:lnSpc>
                <a:spcPct val="150000"/>
              </a:lnSpc>
              <a:buFont typeface="Wingdings" panose="05000000000000000000" pitchFamily="2" charset="2"/>
              <a:buChar char="§"/>
            </a:pPr>
            <a:r>
              <a:rPr lang="en-US" b="1" dirty="0"/>
              <a:t>FERS is a 3-tiered retirement system:</a:t>
            </a:r>
            <a:endParaRPr lang="en-US" dirty="0"/>
          </a:p>
        </p:txBody>
      </p:sp>
      <p:grpSp>
        <p:nvGrpSpPr>
          <p:cNvPr id="2" name="Group 1">
            <a:extLst>
              <a:ext uri="{FF2B5EF4-FFF2-40B4-BE49-F238E27FC236}">
                <a16:creationId xmlns:a16="http://schemas.microsoft.com/office/drawing/2014/main" id="{5BB6BA84-2CB5-ABE2-C091-876EEA1A89C1}"/>
              </a:ext>
            </a:extLst>
          </p:cNvPr>
          <p:cNvGrpSpPr/>
          <p:nvPr/>
        </p:nvGrpSpPr>
        <p:grpSpPr>
          <a:xfrm>
            <a:off x="7592077" y="2464882"/>
            <a:ext cx="3462204" cy="3356245"/>
            <a:chOff x="3700200" y="4084893"/>
            <a:chExt cx="3505200" cy="1981200"/>
          </a:xfrm>
          <a:solidFill>
            <a:schemeClr val="accent6"/>
          </a:solidFill>
        </p:grpSpPr>
        <p:sp>
          <p:nvSpPr>
            <p:cNvPr id="3" name="AutoShape 4">
              <a:extLst>
                <a:ext uri="{FF2B5EF4-FFF2-40B4-BE49-F238E27FC236}">
                  <a16:creationId xmlns:a16="http://schemas.microsoft.com/office/drawing/2014/main" id="{28D813E6-CD37-AC73-3ADF-D9ED1B40D747}"/>
                </a:ext>
              </a:extLst>
            </p:cNvPr>
            <p:cNvSpPr>
              <a:spLocks noChangeArrowheads="1"/>
            </p:cNvSpPr>
            <p:nvPr/>
          </p:nvSpPr>
          <p:spPr bwMode="auto">
            <a:xfrm>
              <a:off x="3700200" y="4084893"/>
              <a:ext cx="3505200" cy="1981200"/>
            </a:xfrm>
            <a:prstGeom prst="triangle">
              <a:avLst>
                <a:gd name="adj" fmla="val 50000"/>
              </a:avLst>
            </a:prstGeom>
            <a:grpFill/>
            <a:ln w="28575">
              <a:solidFill>
                <a:schemeClr val="tx1"/>
              </a:solidFill>
              <a:miter lim="800000"/>
              <a:headEnd/>
              <a:tailEnd/>
            </a:ln>
          </p:spPr>
          <p:txBody>
            <a:bodyPr wrap="none" anchor="ctr"/>
            <a:lstStyle/>
            <a:p>
              <a:pPr algn="ctr"/>
              <a:endParaRPr lang="en-US" dirty="0">
                <a:solidFill>
                  <a:srgbClr val="00CC00"/>
                </a:solidFill>
              </a:endParaRPr>
            </a:p>
          </p:txBody>
        </p:sp>
        <p:cxnSp>
          <p:nvCxnSpPr>
            <p:cNvPr id="10" name="Straight Connector 9">
              <a:extLst>
                <a:ext uri="{FF2B5EF4-FFF2-40B4-BE49-F238E27FC236}">
                  <a16:creationId xmlns:a16="http://schemas.microsoft.com/office/drawing/2014/main" id="{CE37C2C5-1C56-461E-C14F-2BFD3B676273}"/>
                </a:ext>
              </a:extLst>
            </p:cNvPr>
            <p:cNvCxnSpPr>
              <a:cxnSpLocks/>
            </p:cNvCxnSpPr>
            <p:nvPr/>
          </p:nvCxnSpPr>
          <p:spPr>
            <a:xfrm>
              <a:off x="4952346" y="4650647"/>
              <a:ext cx="1011204"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647399A-9FE1-979A-8ED3-A99958B83AF6}"/>
                </a:ext>
              </a:extLst>
            </p:cNvPr>
            <p:cNvCxnSpPr>
              <a:cxnSpLocks/>
            </p:cNvCxnSpPr>
            <p:nvPr/>
          </p:nvCxnSpPr>
          <p:spPr>
            <a:xfrm>
              <a:off x="4409539" y="5267732"/>
              <a:ext cx="2082802" cy="0"/>
            </a:xfrm>
            <a:prstGeom prst="line">
              <a:avLst/>
            </a:prstGeom>
            <a:grpFill/>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662A187-300C-E4E4-D03E-FBA89BEDE83A}"/>
                </a:ext>
              </a:extLst>
            </p:cNvPr>
            <p:cNvSpPr txBox="1"/>
            <p:nvPr/>
          </p:nvSpPr>
          <p:spPr>
            <a:xfrm>
              <a:off x="4901507" y="4356344"/>
              <a:ext cx="1096436" cy="154429"/>
            </a:xfrm>
            <a:prstGeom prst="rect">
              <a:avLst/>
            </a:prstGeom>
            <a:solidFill>
              <a:schemeClr val="bg1">
                <a:lumMod val="95000"/>
              </a:schemeClr>
            </a:solidFill>
            <a:ln w="28575">
              <a:solidFill>
                <a:schemeClr val="tx1"/>
              </a:solidFill>
            </a:ln>
          </p:spPr>
          <p:txBody>
            <a:bodyPr wrap="square" rtlCol="0">
              <a:spAutoFit/>
            </a:bodyPr>
            <a:lstStyle/>
            <a:p>
              <a:pPr algn="ctr"/>
              <a:r>
                <a:rPr lang="en-US" sz="1100" b="1" dirty="0">
                  <a:solidFill>
                    <a:prstClr val="black"/>
                  </a:solidFill>
                  <a:latin typeface="Calibri" panose="020F0502020204030204" pitchFamily="34" charset="0"/>
                  <a:cs typeface="Calibri" panose="020F0502020204030204" pitchFamily="34" charset="0"/>
                </a:rPr>
                <a:t>FERS Annuity</a:t>
              </a:r>
            </a:p>
          </p:txBody>
        </p:sp>
        <p:sp>
          <p:nvSpPr>
            <p:cNvPr id="14" name="TextBox 13">
              <a:extLst>
                <a:ext uri="{FF2B5EF4-FFF2-40B4-BE49-F238E27FC236}">
                  <a16:creationId xmlns:a16="http://schemas.microsoft.com/office/drawing/2014/main" id="{B5048A87-6C11-580A-691A-2A2371B40245}"/>
                </a:ext>
              </a:extLst>
            </p:cNvPr>
            <p:cNvSpPr txBox="1"/>
            <p:nvPr/>
          </p:nvSpPr>
          <p:spPr>
            <a:xfrm>
              <a:off x="4730411" y="4839098"/>
              <a:ext cx="1455073" cy="154429"/>
            </a:xfrm>
            <a:prstGeom prst="rect">
              <a:avLst/>
            </a:prstGeom>
            <a:solidFill>
              <a:schemeClr val="bg1">
                <a:lumMod val="95000"/>
              </a:schemeClr>
            </a:solidFill>
            <a:ln w="28575">
              <a:solidFill>
                <a:schemeClr val="tx1"/>
              </a:solidFill>
            </a:ln>
          </p:spPr>
          <p:txBody>
            <a:bodyPr wrap="square" rtlCol="0">
              <a:spAutoFit/>
            </a:bodyPr>
            <a:lstStyle/>
            <a:p>
              <a:pPr algn="ctr"/>
              <a:r>
                <a:rPr lang="en-US" sz="1100" b="1" dirty="0">
                  <a:solidFill>
                    <a:prstClr val="black"/>
                  </a:solidFill>
                  <a:latin typeface="Calibri" panose="020F0502020204030204" pitchFamily="34" charset="0"/>
                  <a:cs typeface="Calibri" panose="020F0502020204030204" pitchFamily="34" charset="0"/>
                </a:rPr>
                <a:t>Social Security</a:t>
              </a:r>
            </a:p>
          </p:txBody>
        </p:sp>
        <p:sp>
          <p:nvSpPr>
            <p:cNvPr id="15" name="TextBox 14">
              <a:extLst>
                <a:ext uri="{FF2B5EF4-FFF2-40B4-BE49-F238E27FC236}">
                  <a16:creationId xmlns:a16="http://schemas.microsoft.com/office/drawing/2014/main" id="{167E60A4-A7BB-FBCF-35D4-0FE0EE8D6EE3}"/>
                </a:ext>
              </a:extLst>
            </p:cNvPr>
            <p:cNvSpPr txBox="1"/>
            <p:nvPr/>
          </p:nvSpPr>
          <p:spPr>
            <a:xfrm>
              <a:off x="4511140" y="5489139"/>
              <a:ext cx="1981201" cy="200619"/>
            </a:xfrm>
            <a:prstGeom prst="rect">
              <a:avLst/>
            </a:prstGeom>
            <a:solidFill>
              <a:schemeClr val="bg1">
                <a:lumMod val="95000"/>
              </a:schemeClr>
            </a:solidFill>
            <a:ln w="28575">
              <a:solidFill>
                <a:schemeClr val="tx1"/>
              </a:solidFill>
            </a:ln>
          </p:spPr>
          <p:txBody>
            <a:bodyPr wrap="square" rtlCol="0">
              <a:spAutoFit/>
            </a:bodyPr>
            <a:lstStyle/>
            <a:p>
              <a:pPr algn="ctr"/>
              <a:r>
                <a:rPr lang="en-US" sz="1100" b="1" dirty="0">
                  <a:solidFill>
                    <a:prstClr val="black"/>
                  </a:solidFill>
                  <a:latin typeface="Calibri" panose="020F0502020204030204" pitchFamily="34" charset="0"/>
                  <a:cs typeface="Calibri" panose="020F0502020204030204" pitchFamily="34" charset="0"/>
                </a:rPr>
                <a:t>Thrift Savings Plan</a:t>
              </a:r>
            </a:p>
          </p:txBody>
        </p:sp>
      </p:grpSp>
      <p:sp>
        <p:nvSpPr>
          <p:cNvPr id="16" name="TextBox 15">
            <a:extLst>
              <a:ext uri="{FF2B5EF4-FFF2-40B4-BE49-F238E27FC236}">
                <a16:creationId xmlns:a16="http://schemas.microsoft.com/office/drawing/2014/main" id="{F836A487-8ECC-8E43-2D5A-DD423DFB59FD}"/>
              </a:ext>
            </a:extLst>
          </p:cNvPr>
          <p:cNvSpPr txBox="1"/>
          <p:nvPr/>
        </p:nvSpPr>
        <p:spPr>
          <a:xfrm>
            <a:off x="1535609" y="3107110"/>
            <a:ext cx="5889691" cy="2954655"/>
          </a:xfrm>
          <a:prstGeom prst="rect">
            <a:avLst/>
          </a:prstGeom>
          <a:noFill/>
        </p:spPr>
        <p:txBody>
          <a:bodyPr wrap="square" rtlCol="0">
            <a:spAutoFit/>
          </a:bodyPr>
          <a:lstStyle/>
          <a:p>
            <a:pPr marL="735013" lvl="1" indent="-342900" eaLnBrk="1" hangingPunct="1">
              <a:lnSpc>
                <a:spcPct val="80000"/>
              </a:lnSpc>
              <a:buClr>
                <a:prstClr val="black"/>
              </a:buClr>
              <a:buFont typeface="+mj-lt"/>
              <a:buAutoNum type="arabicPeriod"/>
            </a:pPr>
            <a:r>
              <a:rPr lang="en-US" b="1" u="sng" dirty="0">
                <a:solidFill>
                  <a:prstClr val="black"/>
                </a:solidFill>
                <a:latin typeface="Calibri" panose="020F0502020204030204" pitchFamily="34" charset="0"/>
                <a:cs typeface="Calibri" panose="020F0502020204030204" pitchFamily="34" charset="0"/>
              </a:rPr>
              <a:t>Basic Benefit Plan </a:t>
            </a:r>
            <a:r>
              <a:rPr lang="en-US" dirty="0">
                <a:solidFill>
                  <a:prstClr val="black"/>
                </a:solidFill>
                <a:latin typeface="Calibri" panose="020F0502020204030204" pitchFamily="34" charset="0"/>
                <a:cs typeface="Calibri" panose="020F0502020204030204" pitchFamily="34" charset="0"/>
              </a:rPr>
              <a:t>(FERS: RAE – 3.1%) (FERS: FRAE – 4.4%)</a:t>
            </a:r>
          </a:p>
          <a:p>
            <a:pPr marL="731520" lvl="2" eaLnBrk="1" hangingPunct="1">
              <a:lnSpc>
                <a:spcPct val="80000"/>
              </a:lnSpc>
              <a:buClr>
                <a:prstClr val="black"/>
              </a:buClr>
            </a:pPr>
            <a:r>
              <a:rPr lang="en-US" sz="1400" dirty="0">
                <a:solidFill>
                  <a:prstClr val="black"/>
                </a:solidFill>
                <a:latin typeface="Calibri" panose="020F0502020204030204" pitchFamily="34" charset="0"/>
                <a:cs typeface="Calibri" panose="020F0502020204030204" pitchFamily="34" charset="0"/>
              </a:rPr>
              <a:t>The Bipartisan Budget Act of 2013, signed on </a:t>
            </a:r>
          </a:p>
          <a:p>
            <a:pPr marL="731520" lvl="2" eaLnBrk="1" hangingPunct="1">
              <a:lnSpc>
                <a:spcPct val="80000"/>
              </a:lnSpc>
              <a:buClr>
                <a:prstClr val="black"/>
              </a:buClr>
            </a:pPr>
            <a:r>
              <a:rPr lang="en-US" sz="1400" dirty="0">
                <a:solidFill>
                  <a:prstClr val="black"/>
                </a:solidFill>
                <a:latin typeface="Calibri" panose="020F0502020204030204" pitchFamily="34" charset="0"/>
                <a:cs typeface="Calibri" panose="020F0502020204030204" pitchFamily="34" charset="0"/>
              </a:rPr>
              <a:t>December 26, 2013, mandated a 1.3%    increase in</a:t>
            </a:r>
          </a:p>
          <a:p>
            <a:pPr marL="731520" lvl="2" eaLnBrk="1" hangingPunct="1">
              <a:lnSpc>
                <a:spcPct val="80000"/>
              </a:lnSpc>
              <a:buClr>
                <a:prstClr val="black"/>
              </a:buClr>
            </a:pPr>
            <a:r>
              <a:rPr lang="en-US" sz="1400" dirty="0">
                <a:solidFill>
                  <a:prstClr val="black"/>
                </a:solidFill>
                <a:latin typeface="Calibri" panose="020F0502020204030204" pitchFamily="34" charset="0"/>
                <a:cs typeface="Calibri" panose="020F0502020204030204" pitchFamily="34" charset="0"/>
              </a:rPr>
              <a:t>the percentage for employee contribution for the Federal Employees Retirement System- Further Revised Annuity Employee (FERS-FRAE) for all employees hired on or after January 1, 2014, who have less than five (5) years creditable service covered under FERS.</a:t>
            </a:r>
          </a:p>
          <a:p>
            <a:pPr marL="731520" lvl="2" eaLnBrk="1" hangingPunct="1">
              <a:lnSpc>
                <a:spcPct val="80000"/>
              </a:lnSpc>
              <a:buClr>
                <a:prstClr val="black"/>
              </a:buClr>
            </a:pPr>
            <a:endParaRPr lang="en-US" sz="1000" dirty="0">
              <a:solidFill>
                <a:prstClr val="black"/>
              </a:solidFill>
              <a:latin typeface="Calibri" panose="020F0502020204030204" pitchFamily="34" charset="0"/>
              <a:cs typeface="Calibri" panose="020F0502020204030204" pitchFamily="34" charset="0"/>
            </a:endParaRPr>
          </a:p>
          <a:p>
            <a:pPr marL="630238" lvl="2" eaLnBrk="1" hangingPunct="1">
              <a:lnSpc>
                <a:spcPct val="80000"/>
              </a:lnSpc>
              <a:buClr>
                <a:prstClr val="black"/>
              </a:buClr>
            </a:pPr>
            <a:endParaRPr lang="en-US" sz="800" dirty="0">
              <a:solidFill>
                <a:prstClr val="black"/>
              </a:solidFill>
              <a:latin typeface="Calibri" panose="020F0502020204030204" pitchFamily="34" charset="0"/>
              <a:cs typeface="Calibri" panose="020F0502020204030204" pitchFamily="34" charset="0"/>
            </a:endParaRPr>
          </a:p>
          <a:p>
            <a:pPr marL="735013" lvl="1" indent="-342900" eaLnBrk="1" hangingPunct="1">
              <a:lnSpc>
                <a:spcPct val="80000"/>
              </a:lnSpc>
              <a:buClr>
                <a:prstClr val="black"/>
              </a:buClr>
              <a:buFont typeface="+mj-lt"/>
              <a:buAutoNum type="arabicPeriod"/>
            </a:pPr>
            <a:r>
              <a:rPr lang="en-US" b="1" u="sng" dirty="0">
                <a:solidFill>
                  <a:prstClr val="black"/>
                </a:solidFill>
                <a:latin typeface="Calibri" panose="020F0502020204030204" pitchFamily="34" charset="0"/>
                <a:cs typeface="Calibri" panose="020F0502020204030204" pitchFamily="34" charset="0"/>
              </a:rPr>
              <a:t>Social Security Benefits</a:t>
            </a:r>
          </a:p>
          <a:p>
            <a:pPr marL="392113" lvl="1" eaLnBrk="1" hangingPunct="1">
              <a:lnSpc>
                <a:spcPct val="80000"/>
              </a:lnSpc>
              <a:buClr>
                <a:prstClr val="black"/>
              </a:buClr>
            </a:pPr>
            <a:endParaRPr lang="en-US" sz="1000" u="sng" dirty="0">
              <a:solidFill>
                <a:prstClr val="black"/>
              </a:solidFill>
              <a:latin typeface="Calibri" panose="020F0502020204030204" pitchFamily="34" charset="0"/>
              <a:cs typeface="Calibri" panose="020F0502020204030204" pitchFamily="34" charset="0"/>
            </a:endParaRPr>
          </a:p>
          <a:p>
            <a:pPr marL="392113" lvl="1" eaLnBrk="1" hangingPunct="1">
              <a:lnSpc>
                <a:spcPct val="80000"/>
              </a:lnSpc>
              <a:buClr>
                <a:prstClr val="black"/>
              </a:buClr>
            </a:pPr>
            <a:endParaRPr lang="en-US" sz="800" b="1" dirty="0">
              <a:solidFill>
                <a:prstClr val="black"/>
              </a:solidFill>
              <a:latin typeface="Calibri" panose="020F0502020204030204" pitchFamily="34" charset="0"/>
              <a:cs typeface="Calibri" panose="020F0502020204030204" pitchFamily="34" charset="0"/>
            </a:endParaRPr>
          </a:p>
          <a:p>
            <a:pPr marL="735013" lvl="1" indent="-342900" eaLnBrk="1" hangingPunct="1">
              <a:lnSpc>
                <a:spcPct val="80000"/>
              </a:lnSpc>
              <a:buClr>
                <a:prstClr val="black"/>
              </a:buClr>
              <a:buFont typeface="+mj-lt"/>
              <a:buAutoNum type="arabicPeriod" startAt="3"/>
            </a:pPr>
            <a:r>
              <a:rPr lang="en-US" b="1" u="sng" dirty="0">
                <a:solidFill>
                  <a:prstClr val="black"/>
                </a:solidFill>
                <a:latin typeface="Calibri" panose="020F0502020204030204" pitchFamily="34" charset="0"/>
                <a:cs typeface="Calibri" panose="020F0502020204030204" pitchFamily="34" charset="0"/>
              </a:rPr>
              <a:t>Thrift Savings Plan</a:t>
            </a:r>
            <a:r>
              <a:rPr lang="en-US" dirty="0">
                <a:solidFill>
                  <a:prstClr val="black"/>
                </a:solidFill>
                <a:latin typeface="Calibri" panose="020F0502020204030204" pitchFamily="34" charset="0"/>
                <a:cs typeface="Calibri" panose="020F0502020204030204" pitchFamily="34" charset="0"/>
              </a:rPr>
              <a:t>- the largest portion of your retirement</a:t>
            </a:r>
            <a:endParaRPr lang="en-US" b="1" u="sng" dirty="0">
              <a:solidFill>
                <a:prstClr val="black"/>
              </a:solidFill>
              <a:latin typeface="Calibri" panose="020F0502020204030204" pitchFamily="34" charset="0"/>
              <a:cs typeface="Calibri" panose="020F0502020204030204" pitchFamily="34" charset="0"/>
            </a:endParaRPr>
          </a:p>
          <a:p>
            <a:endParaRPr lang="en-US" dirty="0">
              <a:solidFill>
                <a:prstClr val="black"/>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3375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1962144" y="828591"/>
            <a:ext cx="8338657" cy="563880"/>
          </a:xfrm>
          <a:prstGeom prst="rect">
            <a:avLst/>
          </a:prstGeom>
          <a:effectLst/>
        </p:spPr>
        <p:txBody>
          <a:bodyPr vert="horz" lIns="91440" tIns="45720" rIns="91440" bIns="45720" rtlCol="0" anchor="ctr">
            <a:no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pPr lvl="0">
              <a:defRPr/>
            </a:pPr>
            <a:r>
              <a:rPr lang="en-US" b="1" dirty="0">
                <a:solidFill>
                  <a:srgbClr val="002060"/>
                </a:solidFill>
                <a:latin typeface="+mn-lt"/>
                <a:cs typeface="Arial" panose="020B0604020202020204" pitchFamily="34" charset="0"/>
              </a:rPr>
              <a:t>Thrift Savings Plan (TSP)</a:t>
            </a:r>
          </a:p>
        </p:txBody>
      </p:sp>
      <p:sp>
        <p:nvSpPr>
          <p:cNvPr id="19" name="TextBox 18"/>
          <p:cNvSpPr txBox="1"/>
          <p:nvPr/>
        </p:nvSpPr>
        <p:spPr>
          <a:xfrm>
            <a:off x="1172012" y="329851"/>
            <a:ext cx="920445" cy="369332"/>
          </a:xfrm>
          <a:prstGeom prst="rect">
            <a:avLst/>
          </a:prstGeom>
          <a:noFill/>
        </p:spPr>
        <p:txBody>
          <a:bodyPr wrap="none" rtlCol="0">
            <a:spAutoFit/>
          </a:bodyPr>
          <a:lstStyle/>
          <a:p>
            <a:r>
              <a:rPr lang="en-US" dirty="0"/>
              <a:t>Slide 23</a:t>
            </a:r>
          </a:p>
        </p:txBody>
      </p:sp>
      <p:sp>
        <p:nvSpPr>
          <p:cNvPr id="25" name="Rectangle 24"/>
          <p:cNvSpPr/>
          <p:nvPr/>
        </p:nvSpPr>
        <p:spPr>
          <a:xfrm>
            <a:off x="359981" y="1407698"/>
            <a:ext cx="5500291" cy="4651723"/>
          </a:xfrm>
          <a:prstGeom prst="rect">
            <a:avLst/>
          </a:prstGeom>
        </p:spPr>
        <p:txBody>
          <a:bodyPr wrap="square">
            <a:spAutoFit/>
          </a:bodyPr>
          <a:lstStyle/>
          <a:p>
            <a:pPr marL="285750" indent="-285750">
              <a:lnSpc>
                <a:spcPct val="150000"/>
              </a:lnSpc>
              <a:buFont typeface="Wingdings" panose="05000000000000000000" pitchFamily="2" charset="2"/>
              <a:buChar char="§"/>
            </a:pPr>
            <a:r>
              <a:rPr lang="en-US" sz="1600" dirty="0"/>
              <a:t>Automatically enrolled at 5%. </a:t>
            </a:r>
          </a:p>
          <a:p>
            <a:pPr marL="742950" lvl="1" indent="-285750">
              <a:lnSpc>
                <a:spcPct val="150000"/>
              </a:lnSpc>
              <a:buFont typeface="Wingdings" panose="05000000000000000000" pitchFamily="2" charset="2"/>
              <a:buChar char="§"/>
            </a:pPr>
            <a:r>
              <a:rPr lang="en-US" sz="1600" dirty="0"/>
              <a:t>First 3% is matched dollar for dollar</a:t>
            </a:r>
          </a:p>
          <a:p>
            <a:pPr marL="742950" lvl="1" indent="-285750">
              <a:lnSpc>
                <a:spcPct val="150000"/>
              </a:lnSpc>
              <a:buFont typeface="Wingdings" panose="05000000000000000000" pitchFamily="2" charset="2"/>
              <a:buChar char="§"/>
            </a:pPr>
            <a:r>
              <a:rPr lang="en-US" sz="1600" dirty="0"/>
              <a:t>The next 2% is matched 50 cents for every dollar</a:t>
            </a:r>
          </a:p>
          <a:p>
            <a:pPr marL="285750" indent="-285750">
              <a:lnSpc>
                <a:spcPct val="150000"/>
              </a:lnSpc>
              <a:buFont typeface="Wingdings" panose="05000000000000000000" pitchFamily="2" charset="2"/>
              <a:buChar char="§"/>
            </a:pPr>
            <a:r>
              <a:rPr lang="en-US" sz="1600" dirty="0"/>
              <a:t>Agency contribution: matching up to first 5%</a:t>
            </a:r>
          </a:p>
          <a:p>
            <a:pPr marL="285750" indent="-285750">
              <a:lnSpc>
                <a:spcPct val="150000"/>
              </a:lnSpc>
              <a:buFont typeface="Wingdings" panose="05000000000000000000" pitchFamily="2" charset="2"/>
              <a:buChar char="§"/>
            </a:pPr>
            <a:r>
              <a:rPr lang="en-US" sz="1600" dirty="0"/>
              <a:t>Choose between Traditional (pre-tax) or Roth (post-tax) contributions</a:t>
            </a:r>
          </a:p>
          <a:p>
            <a:pPr marL="285750" indent="-285750">
              <a:lnSpc>
                <a:spcPct val="150000"/>
              </a:lnSpc>
              <a:buFont typeface="Wingdings" panose="05000000000000000000" pitchFamily="2" charset="2"/>
              <a:buChar char="§"/>
            </a:pPr>
            <a:r>
              <a:rPr lang="en-US" sz="1600" dirty="0"/>
              <a:t>TSP offers a choice of investment options </a:t>
            </a:r>
          </a:p>
          <a:p>
            <a:pPr marL="285750" indent="-285750">
              <a:lnSpc>
                <a:spcPct val="150000"/>
              </a:lnSpc>
              <a:buFont typeface="Wingdings" panose="05000000000000000000" pitchFamily="2" charset="2"/>
              <a:buChar char="§"/>
            </a:pPr>
            <a:r>
              <a:rPr lang="en-US" sz="1600" dirty="0"/>
              <a:t>Loan Program </a:t>
            </a:r>
          </a:p>
          <a:p>
            <a:pPr marL="285750" indent="-285750">
              <a:lnSpc>
                <a:spcPct val="150000"/>
              </a:lnSpc>
              <a:buFont typeface="Wingdings" panose="05000000000000000000" pitchFamily="2" charset="2"/>
              <a:buChar char="§"/>
            </a:pPr>
            <a:r>
              <a:rPr lang="en-US" sz="1600" dirty="0"/>
              <a:t>Withdrawal Options</a:t>
            </a:r>
          </a:p>
          <a:p>
            <a:pPr marL="285750" indent="-285750">
              <a:lnSpc>
                <a:spcPct val="150000"/>
              </a:lnSpc>
              <a:buFont typeface="Wingdings" panose="05000000000000000000" pitchFamily="2" charset="2"/>
              <a:buChar char="§"/>
            </a:pPr>
            <a:r>
              <a:rPr lang="en-US" sz="1600" dirty="0"/>
              <a:t>Prior military may combine active-duty TSP with civilian account</a:t>
            </a:r>
          </a:p>
          <a:p>
            <a:pPr algn="ctr">
              <a:lnSpc>
                <a:spcPct val="150000"/>
              </a:lnSpc>
            </a:pPr>
            <a:r>
              <a:rPr lang="en-US" sz="2400" b="1" dirty="0">
                <a:solidFill>
                  <a:schemeClr val="accent1">
                    <a:lumMod val="50000"/>
                  </a:schemeClr>
                </a:solidFill>
              </a:rPr>
              <a:t>Visit TSP.gov for assistance</a:t>
            </a:r>
            <a:endParaRPr lang="en-US" sz="2400" b="1" dirty="0"/>
          </a:p>
        </p:txBody>
      </p:sp>
      <p:pic>
        <p:nvPicPr>
          <p:cNvPr id="2" name="object 6">
            <a:extLst>
              <a:ext uri="{FF2B5EF4-FFF2-40B4-BE49-F238E27FC236}">
                <a16:creationId xmlns:a16="http://schemas.microsoft.com/office/drawing/2014/main" id="{605158F5-3C56-F5F6-8C9D-C46B5E720FEE}"/>
              </a:ext>
            </a:extLst>
          </p:cNvPr>
          <p:cNvPicPr>
            <a:picLocks/>
          </p:cNvPicPr>
          <p:nvPr/>
        </p:nvPicPr>
        <p:blipFill>
          <a:blip r:embed="rId4" cstate="print"/>
          <a:stretch>
            <a:fillRect/>
          </a:stretch>
        </p:blipFill>
        <p:spPr>
          <a:xfrm>
            <a:off x="5544475" y="1447682"/>
            <a:ext cx="6153272" cy="3746625"/>
          </a:xfrm>
          <a:prstGeom prst="rect">
            <a:avLst/>
          </a:prstGeom>
        </p:spPr>
      </p:pic>
    </p:spTree>
    <p:extLst>
      <p:ext uri="{BB962C8B-B14F-4D97-AF65-F5344CB8AC3E}">
        <p14:creationId xmlns:p14="http://schemas.microsoft.com/office/powerpoint/2010/main" val="16148672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itle 1"/>
          <p:cNvSpPr txBox="1">
            <a:spLocks/>
          </p:cNvSpPr>
          <p:nvPr/>
        </p:nvSpPr>
        <p:spPr>
          <a:xfrm>
            <a:off x="1962144" y="828591"/>
            <a:ext cx="8338657" cy="563880"/>
          </a:xfrm>
          <a:prstGeom prst="rect">
            <a:avLst/>
          </a:prstGeom>
          <a:effectLst/>
        </p:spPr>
        <p:txBody>
          <a:bodyPr vert="horz" lIns="91440" tIns="45720" rIns="91440" bIns="45720" rtlCol="0" anchor="ctr">
            <a:no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pPr lvl="0">
              <a:defRPr/>
            </a:pPr>
            <a:r>
              <a:rPr lang="en-US" b="1" dirty="0">
                <a:solidFill>
                  <a:srgbClr val="002060"/>
                </a:solidFill>
                <a:latin typeface="+mn-lt"/>
                <a:cs typeface="Arial" panose="020B0604020202020204" pitchFamily="34" charset="0"/>
              </a:rPr>
              <a:t>Thrift Savings Plan (TSP) Contribution Limits and Loans</a:t>
            </a:r>
          </a:p>
        </p:txBody>
      </p:sp>
      <p:sp>
        <p:nvSpPr>
          <p:cNvPr id="19" name="TextBox 18"/>
          <p:cNvSpPr txBox="1"/>
          <p:nvPr/>
        </p:nvSpPr>
        <p:spPr>
          <a:xfrm>
            <a:off x="1172012" y="329851"/>
            <a:ext cx="920445" cy="369332"/>
          </a:xfrm>
          <a:prstGeom prst="rect">
            <a:avLst/>
          </a:prstGeom>
          <a:noFill/>
        </p:spPr>
        <p:txBody>
          <a:bodyPr wrap="none" rtlCol="0">
            <a:spAutoFit/>
          </a:bodyPr>
          <a:lstStyle/>
          <a:p>
            <a:r>
              <a:rPr lang="en-US" dirty="0"/>
              <a:t>Slide 24</a:t>
            </a:r>
          </a:p>
        </p:txBody>
      </p:sp>
      <p:sp>
        <p:nvSpPr>
          <p:cNvPr id="3" name="Rectangle 2">
            <a:extLst>
              <a:ext uri="{FF2B5EF4-FFF2-40B4-BE49-F238E27FC236}">
                <a16:creationId xmlns:a16="http://schemas.microsoft.com/office/drawing/2014/main" id="{67F58526-619C-BF9B-63B7-DFBDF6C9F987}"/>
              </a:ext>
            </a:extLst>
          </p:cNvPr>
          <p:cNvSpPr/>
          <p:nvPr/>
        </p:nvSpPr>
        <p:spPr>
          <a:xfrm>
            <a:off x="874789" y="1742320"/>
            <a:ext cx="9918020" cy="4619854"/>
          </a:xfrm>
          <a:prstGeom prst="rect">
            <a:avLst/>
          </a:prstGeom>
        </p:spPr>
        <p:txBody>
          <a:bodyPr wrap="square">
            <a:spAutoFit/>
          </a:bodyPr>
          <a:lstStyle/>
          <a:p>
            <a:pPr>
              <a:lnSpc>
                <a:spcPct val="150000"/>
              </a:lnSpc>
            </a:pPr>
            <a:r>
              <a:rPr lang="en-US" dirty="0"/>
              <a:t>If you are 50 years old (or will turn 50 in 2023), TSP catch up contributions may be made in addition to standard contributions:</a:t>
            </a:r>
          </a:p>
          <a:p>
            <a:pPr lvl="1" algn="ctr">
              <a:lnSpc>
                <a:spcPct val="150000"/>
              </a:lnSpc>
            </a:pPr>
            <a:r>
              <a:rPr lang="en-US" dirty="0"/>
              <a:t>2023 Standard Contribution limit: $22,500</a:t>
            </a:r>
          </a:p>
          <a:p>
            <a:pPr lvl="1" algn="ctr">
              <a:lnSpc>
                <a:spcPct val="150000"/>
              </a:lnSpc>
            </a:pPr>
            <a:r>
              <a:rPr lang="en-US" dirty="0"/>
              <a:t>2023 Catch up contribution limit: $7,500</a:t>
            </a:r>
          </a:p>
          <a:p>
            <a:pPr lvl="1" algn="ctr">
              <a:lnSpc>
                <a:spcPct val="150000"/>
              </a:lnSpc>
            </a:pPr>
            <a:endParaRPr lang="en-US" dirty="0"/>
          </a:p>
          <a:p>
            <a:pPr>
              <a:lnSpc>
                <a:spcPct val="150000"/>
              </a:lnSpc>
            </a:pPr>
            <a:r>
              <a:rPr lang="en-US" dirty="0"/>
              <a:t>If you currently have a TSP loan, please inform your new agency and submit the appropriate forms to continue payments.</a:t>
            </a:r>
          </a:p>
          <a:p>
            <a:pPr>
              <a:lnSpc>
                <a:spcPct val="150000"/>
              </a:lnSpc>
            </a:pPr>
            <a:r>
              <a:rPr lang="en-US" dirty="0"/>
              <a:t>If you transfer to an agency that has a different pay cycle from your current agency, you should re-amortize you loan to avoid being in default.</a:t>
            </a:r>
          </a:p>
          <a:p>
            <a:pPr>
              <a:lnSpc>
                <a:spcPct val="150000"/>
              </a:lnSpc>
            </a:pPr>
            <a:endParaRPr lang="en-US" dirty="0"/>
          </a:p>
          <a:p>
            <a:pPr algn="ctr">
              <a:lnSpc>
                <a:spcPct val="150000"/>
              </a:lnSpc>
            </a:pPr>
            <a:r>
              <a:rPr lang="en-US" b="1" dirty="0">
                <a:solidFill>
                  <a:schemeClr val="accent1">
                    <a:lumMod val="50000"/>
                  </a:schemeClr>
                </a:solidFill>
              </a:rPr>
              <a:t>Visit TSP.gov for more information</a:t>
            </a:r>
          </a:p>
        </p:txBody>
      </p:sp>
    </p:spTree>
    <p:extLst>
      <p:ext uri="{BB962C8B-B14F-4D97-AF65-F5344CB8AC3E}">
        <p14:creationId xmlns:p14="http://schemas.microsoft.com/office/powerpoint/2010/main" val="3820980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98441" y="6151637"/>
            <a:ext cx="306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ts val="0"/>
              </a:spcBef>
              <a:spcAft>
                <a:spcPts val="0"/>
              </a:spcAft>
            </a:pPr>
            <a:r>
              <a:rPr lang="en-US" altLang="en-US" sz="1400" b="1" i="1"/>
              <a:t>Excellence through Partnership</a:t>
            </a:r>
          </a:p>
        </p:txBody>
      </p:sp>
      <p:sp>
        <p:nvSpPr>
          <p:cNvPr id="10" name="Title 1"/>
          <p:cNvSpPr txBox="1">
            <a:spLocks/>
          </p:cNvSpPr>
          <p:nvPr/>
        </p:nvSpPr>
        <p:spPr>
          <a:xfrm>
            <a:off x="1968631" y="848829"/>
            <a:ext cx="7480300" cy="563880"/>
          </a:xfrm>
          <a:prstGeom prst="rect">
            <a:avLst/>
          </a:prstGeom>
          <a:effectLst/>
        </p:spPr>
        <p:txBody>
          <a:bodyPr vert="horz" lIns="91440" tIns="45720" rIns="91440" bIns="45720" rtlCol="0" anchor="ctr">
            <a:norm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pPr>
              <a:spcBef>
                <a:spcPts val="0"/>
              </a:spcBef>
            </a:pPr>
            <a:r>
              <a:rPr lang="en-US" b="1">
                <a:solidFill>
                  <a:srgbClr val="002060"/>
                </a:solidFill>
                <a:latin typeface="+mn-lt"/>
                <a:cs typeface="Arial" panose="020B0604020202020204" pitchFamily="34" charset="0"/>
              </a:rPr>
              <a:t>Beneficiary Designations</a:t>
            </a:r>
          </a:p>
        </p:txBody>
      </p:sp>
      <p:sp>
        <p:nvSpPr>
          <p:cNvPr id="11" name="Vertical Text Placeholder 2"/>
          <p:cNvSpPr txBox="1">
            <a:spLocks/>
          </p:cNvSpPr>
          <p:nvPr/>
        </p:nvSpPr>
        <p:spPr>
          <a:xfrm>
            <a:off x="1153511" y="1352487"/>
            <a:ext cx="9452740" cy="4736894"/>
          </a:xfrm>
          <a:prstGeom prst="rect">
            <a:avLst/>
          </a:prstGeom>
        </p:spPr>
        <p:txBody>
          <a:bodyPr vert="horz" lIns="91440" tIns="45720" rIns="91440" bIns="45720" rtlCol="0">
            <a:noAutofit/>
          </a:bodyPr>
          <a:lstStyle>
            <a:lvl1pPr marL="342900" indent="-342900" algn="l" defTabSz="457200" rtl="0" eaLnBrk="1" latinLnBrk="0" hangingPunct="1">
              <a:lnSpc>
                <a:spcPct val="110000"/>
              </a:lnSpc>
              <a:spcBef>
                <a:spcPct val="20000"/>
              </a:spcBef>
              <a:spcAft>
                <a:spcPts val="600"/>
              </a:spcAft>
              <a:buClr>
                <a:srgbClr val="DCC832"/>
              </a:buClr>
              <a:buFont typeface="Wingdings" charset="2"/>
              <a:buChar char="Ø"/>
              <a:defRPr sz="2800" kern="1200">
                <a:solidFill>
                  <a:schemeClr val="tx1"/>
                </a:solidFill>
                <a:latin typeface="Lucida Sans"/>
                <a:ea typeface="+mn-ea"/>
                <a:cs typeface="Lucida Sans"/>
              </a:defRPr>
            </a:lvl1pPr>
            <a:lvl2pPr marL="832104" indent="-374904" algn="l" defTabSz="457200" rtl="0" eaLnBrk="1" latinLnBrk="0" hangingPunct="1">
              <a:lnSpc>
                <a:spcPct val="110000"/>
              </a:lnSpc>
              <a:spcBef>
                <a:spcPct val="20000"/>
              </a:spcBef>
              <a:spcAft>
                <a:spcPts val="600"/>
              </a:spcAft>
              <a:buClr>
                <a:srgbClr val="DCC832"/>
              </a:buClr>
              <a:buSzPct val="95000"/>
              <a:buFont typeface="Wingdings" charset="2"/>
              <a:buChar char="u"/>
              <a:defRPr sz="2400" kern="1200">
                <a:solidFill>
                  <a:schemeClr val="tx1"/>
                </a:solidFill>
                <a:latin typeface="Lucida Sans"/>
                <a:ea typeface="+mn-ea"/>
                <a:cs typeface="Lucida Sans"/>
              </a:defRPr>
            </a:lvl2pPr>
            <a:lvl3pPr marL="1143000" indent="-228600" algn="l" defTabSz="457200" rtl="0" eaLnBrk="1" latinLnBrk="0" hangingPunct="1">
              <a:lnSpc>
                <a:spcPct val="110000"/>
              </a:lnSpc>
              <a:spcBef>
                <a:spcPct val="20000"/>
              </a:spcBef>
              <a:spcAft>
                <a:spcPts val="600"/>
              </a:spcAft>
              <a:buClr>
                <a:srgbClr val="DCC832"/>
              </a:buClr>
              <a:buFont typeface="Wingdings" charset="2"/>
              <a:buChar char="§"/>
              <a:defRPr sz="2100" kern="1200">
                <a:solidFill>
                  <a:schemeClr val="tx1"/>
                </a:solidFill>
                <a:latin typeface="Lucida Sans"/>
                <a:ea typeface="+mn-ea"/>
                <a:cs typeface="Lucida Sans"/>
              </a:defRPr>
            </a:lvl3pPr>
            <a:lvl4pPr marL="1600200" indent="-228600" algn="l" defTabSz="457200" rtl="0" eaLnBrk="1" latinLnBrk="0" hangingPunct="1">
              <a:lnSpc>
                <a:spcPct val="110000"/>
              </a:lnSpc>
              <a:spcBef>
                <a:spcPct val="20000"/>
              </a:spcBef>
              <a:spcAft>
                <a:spcPts val="600"/>
              </a:spcAft>
              <a:buClr>
                <a:srgbClr val="DCC832"/>
              </a:buClr>
              <a:buFont typeface="Arial"/>
              <a:buChar char="•"/>
              <a:defRPr sz="1800" kern="1200">
                <a:solidFill>
                  <a:schemeClr val="tx1"/>
                </a:solidFill>
                <a:latin typeface="Lucida Sans"/>
                <a:ea typeface="+mn-ea"/>
                <a:cs typeface="Lucida Sans"/>
              </a:defRPr>
            </a:lvl4pPr>
            <a:lvl5pPr marL="2057400" indent="-228600" algn="l" defTabSz="457200" rtl="0" eaLnBrk="1" latinLnBrk="0" hangingPunct="1">
              <a:lnSpc>
                <a:spcPct val="110000"/>
              </a:lnSpc>
              <a:spcBef>
                <a:spcPct val="20000"/>
              </a:spcBef>
              <a:spcAft>
                <a:spcPts val="600"/>
              </a:spcAft>
              <a:buClr>
                <a:srgbClr val="DCC832"/>
              </a:buClr>
              <a:buFont typeface="Courier New"/>
              <a:buChar char="o"/>
              <a:defRPr sz="14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00000"/>
              </a:lnSpc>
              <a:spcBef>
                <a:spcPts val="0"/>
              </a:spcBef>
              <a:spcAft>
                <a:spcPts val="0"/>
              </a:spcAft>
              <a:buClrTx/>
              <a:buNone/>
              <a:defRPr/>
            </a:pPr>
            <a:r>
              <a:rPr lang="en-US" sz="1800" dirty="0">
                <a:latin typeface="+mn-lt"/>
                <a:cs typeface="Arial" panose="020B0604020202020204" pitchFamily="34" charset="0"/>
              </a:rPr>
              <a:t>Beneficiary designations ensure that you have the final say in how your funds are distributed. By providing complete and accurate information, you maintain control of who will receive your funds in the event something happens to you.</a:t>
            </a:r>
          </a:p>
          <a:p>
            <a:pPr marL="0" lvl="0" indent="0">
              <a:lnSpc>
                <a:spcPct val="100000"/>
              </a:lnSpc>
              <a:spcBef>
                <a:spcPts val="0"/>
              </a:spcBef>
              <a:spcAft>
                <a:spcPts val="0"/>
              </a:spcAft>
              <a:buClrTx/>
              <a:buNone/>
              <a:defRPr/>
            </a:pPr>
            <a:endParaRPr lang="en-US" sz="1400" dirty="0">
              <a:latin typeface="+mn-lt"/>
              <a:cs typeface="Arial" panose="020B0604020202020204" pitchFamily="34" charset="0"/>
            </a:endParaRPr>
          </a:p>
          <a:p>
            <a:pPr marL="0" lvl="0" indent="0">
              <a:lnSpc>
                <a:spcPct val="100000"/>
              </a:lnSpc>
              <a:spcBef>
                <a:spcPts val="0"/>
              </a:spcBef>
              <a:spcAft>
                <a:spcPts val="0"/>
              </a:spcAft>
              <a:buClrTx/>
              <a:buNone/>
              <a:defRPr/>
            </a:pPr>
            <a:r>
              <a:rPr lang="en-US" sz="1800" dirty="0">
                <a:latin typeface="+mn-lt"/>
                <a:cs typeface="Arial" panose="020B0604020202020204" pitchFamily="34" charset="0"/>
              </a:rPr>
              <a:t>The order of precedence for distribution of funds is:</a:t>
            </a:r>
          </a:p>
          <a:p>
            <a:pPr marL="800100" lvl="1" indent="-342900">
              <a:lnSpc>
                <a:spcPct val="100000"/>
              </a:lnSpc>
              <a:spcBef>
                <a:spcPts val="0"/>
              </a:spcBef>
              <a:spcAft>
                <a:spcPts val="0"/>
              </a:spcAft>
              <a:buClrTx/>
              <a:buFont typeface="+mj-lt"/>
              <a:buAutoNum type="arabicPeriod"/>
              <a:defRPr/>
            </a:pPr>
            <a:r>
              <a:rPr lang="en-US" sz="1800" dirty="0">
                <a:latin typeface="+mn-lt"/>
              </a:rPr>
              <a:t>Beneficiary(</a:t>
            </a:r>
            <a:r>
              <a:rPr lang="en-US" sz="1800" dirty="0" err="1">
                <a:latin typeface="+mn-lt"/>
              </a:rPr>
              <a:t>ies</a:t>
            </a:r>
            <a:r>
              <a:rPr lang="en-US" sz="1800" dirty="0">
                <a:latin typeface="+mn-lt"/>
              </a:rPr>
              <a:t>) you designated.</a:t>
            </a:r>
          </a:p>
          <a:p>
            <a:pPr marL="800100" lvl="1" indent="-342900">
              <a:lnSpc>
                <a:spcPct val="100000"/>
              </a:lnSpc>
              <a:spcBef>
                <a:spcPts val="0"/>
              </a:spcBef>
              <a:spcAft>
                <a:spcPts val="0"/>
              </a:spcAft>
              <a:buClrTx/>
              <a:buFont typeface="+mj-lt"/>
              <a:buAutoNum type="arabicPeriod"/>
              <a:defRPr/>
            </a:pPr>
            <a:r>
              <a:rPr lang="en-US" sz="1800" dirty="0">
                <a:latin typeface="+mn-lt"/>
              </a:rPr>
              <a:t>Widow or widower.</a:t>
            </a:r>
          </a:p>
          <a:p>
            <a:pPr marL="800100" lvl="1" indent="-342900">
              <a:lnSpc>
                <a:spcPct val="100000"/>
              </a:lnSpc>
              <a:spcBef>
                <a:spcPts val="0"/>
              </a:spcBef>
              <a:spcAft>
                <a:spcPts val="0"/>
              </a:spcAft>
              <a:buClrTx/>
              <a:buFont typeface="+mj-lt"/>
              <a:buAutoNum type="arabicPeriod"/>
              <a:defRPr/>
            </a:pPr>
            <a:r>
              <a:rPr lang="en-US" sz="1800" dirty="0">
                <a:latin typeface="+mn-lt"/>
              </a:rPr>
              <a:t>Child, or children in equal shares.</a:t>
            </a:r>
          </a:p>
          <a:p>
            <a:pPr marL="800100" lvl="1" indent="-342900">
              <a:lnSpc>
                <a:spcPct val="100000"/>
              </a:lnSpc>
              <a:spcBef>
                <a:spcPts val="0"/>
              </a:spcBef>
              <a:spcAft>
                <a:spcPts val="0"/>
              </a:spcAft>
              <a:buClrTx/>
              <a:buFont typeface="+mj-lt"/>
              <a:buAutoNum type="arabicPeriod"/>
              <a:defRPr/>
            </a:pPr>
            <a:r>
              <a:rPr lang="en-US" sz="1800" dirty="0">
                <a:latin typeface="+mn-lt"/>
              </a:rPr>
              <a:t>Your parents in equal shares, or the entire amount to the surviving parent.</a:t>
            </a:r>
          </a:p>
          <a:p>
            <a:pPr marL="800100" lvl="1" indent="-342900">
              <a:lnSpc>
                <a:spcPct val="100000"/>
              </a:lnSpc>
              <a:spcBef>
                <a:spcPts val="0"/>
              </a:spcBef>
              <a:spcAft>
                <a:spcPts val="0"/>
              </a:spcAft>
              <a:buClrTx/>
              <a:buFont typeface="+mj-lt"/>
              <a:buAutoNum type="arabicPeriod"/>
              <a:defRPr/>
            </a:pPr>
            <a:r>
              <a:rPr lang="en-US" sz="1800" dirty="0">
                <a:latin typeface="+mn-lt"/>
              </a:rPr>
              <a:t>To the court-appointed executor or administrator of your estate. </a:t>
            </a:r>
          </a:p>
          <a:p>
            <a:pPr marL="800100" lvl="1" indent="-342900">
              <a:lnSpc>
                <a:spcPct val="100000"/>
              </a:lnSpc>
              <a:spcBef>
                <a:spcPts val="0"/>
              </a:spcBef>
              <a:spcAft>
                <a:spcPts val="0"/>
              </a:spcAft>
              <a:buClrTx/>
              <a:buFont typeface="+mj-lt"/>
              <a:buAutoNum type="arabicPeriod"/>
              <a:defRPr/>
            </a:pPr>
            <a:r>
              <a:rPr lang="en-US" sz="1800" dirty="0">
                <a:latin typeface="+mn-lt"/>
              </a:rPr>
              <a:t>Next of kin as determined under the laws of the state where you lived.</a:t>
            </a:r>
          </a:p>
          <a:p>
            <a:pPr marL="457200" lvl="1" indent="0">
              <a:lnSpc>
                <a:spcPct val="100000"/>
              </a:lnSpc>
              <a:spcBef>
                <a:spcPts val="0"/>
              </a:spcBef>
              <a:spcAft>
                <a:spcPts val="0"/>
              </a:spcAft>
              <a:buClrTx/>
              <a:buNone/>
              <a:defRPr/>
            </a:pPr>
            <a:endParaRPr lang="en-US" sz="1400" dirty="0">
              <a:latin typeface="+mn-lt"/>
              <a:cs typeface="Arial" panose="020B0604020202020204" pitchFamily="34" charset="0"/>
            </a:endParaRPr>
          </a:p>
          <a:p>
            <a:pPr marL="0" indent="0">
              <a:lnSpc>
                <a:spcPct val="100000"/>
              </a:lnSpc>
              <a:spcBef>
                <a:spcPts val="0"/>
              </a:spcBef>
              <a:spcAft>
                <a:spcPts val="0"/>
              </a:spcAft>
              <a:buClrTx/>
              <a:buNone/>
              <a:defRPr/>
            </a:pPr>
            <a:r>
              <a:rPr lang="en-US" sz="1800" dirty="0">
                <a:latin typeface="+mn-lt"/>
                <a:cs typeface="Arial" panose="020B0604020202020204" pitchFamily="34" charset="0"/>
              </a:rPr>
              <a:t>To access the necessary forms for designating a beneficiary(</a:t>
            </a:r>
            <a:r>
              <a:rPr lang="en-US" sz="1800" dirty="0" err="1">
                <a:latin typeface="+mn-lt"/>
                <a:cs typeface="Arial" panose="020B0604020202020204" pitchFamily="34" charset="0"/>
              </a:rPr>
              <a:t>ies</a:t>
            </a:r>
            <a:r>
              <a:rPr lang="en-US" sz="1800" dirty="0">
                <a:latin typeface="+mn-lt"/>
                <a:cs typeface="Arial" panose="020B0604020202020204" pitchFamily="34" charset="0"/>
              </a:rPr>
              <a:t>), you can obtain the forms from </a:t>
            </a:r>
            <a:r>
              <a:rPr lang="en-US" sz="1800" dirty="0">
                <a:latin typeface="+mn-lt"/>
                <a:cs typeface="Arial" panose="020B0604020202020204" pitchFamily="34" charset="0"/>
                <a:hlinkClick r:id="rId4"/>
              </a:rPr>
              <a:t>https://www.opm.gov/forms/standard-forms/</a:t>
            </a:r>
            <a:r>
              <a:rPr lang="en-US" sz="1800" dirty="0">
                <a:latin typeface="+mn-lt"/>
                <a:cs typeface="Arial" panose="020B0604020202020204" pitchFamily="34" charset="0"/>
              </a:rPr>
              <a:t> or by contacting CHRA.</a:t>
            </a:r>
          </a:p>
          <a:p>
            <a:pPr marL="0" indent="0">
              <a:lnSpc>
                <a:spcPct val="100000"/>
              </a:lnSpc>
              <a:spcBef>
                <a:spcPts val="0"/>
              </a:spcBef>
              <a:spcAft>
                <a:spcPts val="0"/>
              </a:spcAft>
              <a:buClrTx/>
              <a:buNone/>
              <a:defRPr/>
            </a:pPr>
            <a:endParaRPr lang="en-US" sz="1400" dirty="0">
              <a:latin typeface="+mn-lt"/>
              <a:cs typeface="Arial" panose="020B0604020202020204" pitchFamily="34" charset="0"/>
            </a:endParaRPr>
          </a:p>
          <a:p>
            <a:pPr marL="0" indent="0">
              <a:lnSpc>
                <a:spcPct val="100000"/>
              </a:lnSpc>
              <a:spcBef>
                <a:spcPts val="0"/>
              </a:spcBef>
              <a:spcAft>
                <a:spcPts val="0"/>
              </a:spcAft>
              <a:buClrTx/>
              <a:buNone/>
              <a:defRPr/>
            </a:pPr>
            <a:r>
              <a:rPr lang="en-US" sz="1800" b="1" dirty="0">
                <a:solidFill>
                  <a:srgbClr val="FF0000"/>
                </a:solidFill>
                <a:latin typeface="+mn-lt"/>
                <a:cs typeface="Arial" panose="020B0604020202020204" pitchFamily="34" charset="0"/>
              </a:rPr>
              <a:t>As changes in your household occur, be sure to update your designations accordingly (such as marriage, divorce, birth of a child, etc.)</a:t>
            </a:r>
          </a:p>
        </p:txBody>
      </p:sp>
      <p:sp>
        <p:nvSpPr>
          <p:cNvPr id="12" name="TextBox 11"/>
          <p:cNvSpPr txBox="1"/>
          <p:nvPr/>
        </p:nvSpPr>
        <p:spPr>
          <a:xfrm>
            <a:off x="1172012" y="329851"/>
            <a:ext cx="920445" cy="369332"/>
          </a:xfrm>
          <a:prstGeom prst="rect">
            <a:avLst/>
          </a:prstGeom>
          <a:noFill/>
        </p:spPr>
        <p:txBody>
          <a:bodyPr wrap="none" rtlCol="0">
            <a:spAutoFit/>
          </a:bodyPr>
          <a:lstStyle/>
          <a:p>
            <a:r>
              <a:rPr lang="en-US" dirty="0"/>
              <a:t>Slide 25</a:t>
            </a:r>
          </a:p>
        </p:txBody>
      </p:sp>
    </p:spTree>
    <p:extLst>
      <p:ext uri="{BB962C8B-B14F-4D97-AF65-F5344CB8AC3E}">
        <p14:creationId xmlns:p14="http://schemas.microsoft.com/office/powerpoint/2010/main" val="5622819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98441" y="6151637"/>
            <a:ext cx="306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ts val="0"/>
              </a:spcBef>
              <a:spcAft>
                <a:spcPts val="0"/>
              </a:spcAft>
            </a:pPr>
            <a:r>
              <a:rPr lang="en-US" altLang="en-US" sz="1400" b="1" i="1"/>
              <a:t>Excellence through Partnership</a:t>
            </a:r>
          </a:p>
        </p:txBody>
      </p:sp>
      <p:sp>
        <p:nvSpPr>
          <p:cNvPr id="10" name="Title 1"/>
          <p:cNvSpPr txBox="1">
            <a:spLocks/>
          </p:cNvSpPr>
          <p:nvPr/>
        </p:nvSpPr>
        <p:spPr>
          <a:xfrm>
            <a:off x="1968631" y="848829"/>
            <a:ext cx="7480300" cy="563880"/>
          </a:xfrm>
          <a:prstGeom prst="rect">
            <a:avLst/>
          </a:prstGeom>
          <a:effectLst/>
        </p:spPr>
        <p:txBody>
          <a:bodyPr vert="horz" lIns="91440" tIns="45720" rIns="91440" bIns="45720" rtlCol="0" anchor="ctr">
            <a:norm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pPr>
              <a:spcBef>
                <a:spcPts val="0"/>
              </a:spcBef>
            </a:pPr>
            <a:r>
              <a:rPr lang="en-US" b="1" dirty="0">
                <a:solidFill>
                  <a:srgbClr val="002060"/>
                </a:solidFill>
                <a:latin typeface="+mn-lt"/>
                <a:cs typeface="Arial" panose="020B0604020202020204" pitchFamily="34" charset="0"/>
              </a:rPr>
              <a:t>Beneficiary Forms</a:t>
            </a:r>
          </a:p>
        </p:txBody>
      </p:sp>
      <p:sp>
        <p:nvSpPr>
          <p:cNvPr id="11" name="Vertical Text Placeholder 2"/>
          <p:cNvSpPr txBox="1">
            <a:spLocks/>
          </p:cNvSpPr>
          <p:nvPr/>
        </p:nvSpPr>
        <p:spPr>
          <a:xfrm>
            <a:off x="1153511" y="1637501"/>
            <a:ext cx="9452740" cy="4451880"/>
          </a:xfrm>
          <a:prstGeom prst="rect">
            <a:avLst/>
          </a:prstGeom>
        </p:spPr>
        <p:txBody>
          <a:bodyPr vert="horz" lIns="91440" tIns="45720" rIns="91440" bIns="45720" rtlCol="0">
            <a:noAutofit/>
          </a:bodyPr>
          <a:lstStyle>
            <a:lvl1pPr marL="342900" indent="-342900" algn="l" defTabSz="457200" rtl="0" eaLnBrk="1" latinLnBrk="0" hangingPunct="1">
              <a:lnSpc>
                <a:spcPct val="110000"/>
              </a:lnSpc>
              <a:spcBef>
                <a:spcPct val="20000"/>
              </a:spcBef>
              <a:spcAft>
                <a:spcPts val="600"/>
              </a:spcAft>
              <a:buClr>
                <a:srgbClr val="DCC832"/>
              </a:buClr>
              <a:buFont typeface="Wingdings" charset="2"/>
              <a:buChar char="Ø"/>
              <a:defRPr sz="2800" kern="1200">
                <a:solidFill>
                  <a:schemeClr val="tx1"/>
                </a:solidFill>
                <a:latin typeface="Lucida Sans"/>
                <a:ea typeface="+mn-ea"/>
                <a:cs typeface="Lucida Sans"/>
              </a:defRPr>
            </a:lvl1pPr>
            <a:lvl2pPr marL="832104" indent="-374904" algn="l" defTabSz="457200" rtl="0" eaLnBrk="1" latinLnBrk="0" hangingPunct="1">
              <a:lnSpc>
                <a:spcPct val="110000"/>
              </a:lnSpc>
              <a:spcBef>
                <a:spcPct val="20000"/>
              </a:spcBef>
              <a:spcAft>
                <a:spcPts val="600"/>
              </a:spcAft>
              <a:buClr>
                <a:srgbClr val="DCC832"/>
              </a:buClr>
              <a:buSzPct val="95000"/>
              <a:buFont typeface="Wingdings" charset="2"/>
              <a:buChar char="u"/>
              <a:defRPr sz="2400" kern="1200">
                <a:solidFill>
                  <a:schemeClr val="tx1"/>
                </a:solidFill>
                <a:latin typeface="Lucida Sans"/>
                <a:ea typeface="+mn-ea"/>
                <a:cs typeface="Lucida Sans"/>
              </a:defRPr>
            </a:lvl2pPr>
            <a:lvl3pPr marL="1143000" indent="-228600" algn="l" defTabSz="457200" rtl="0" eaLnBrk="1" latinLnBrk="0" hangingPunct="1">
              <a:lnSpc>
                <a:spcPct val="110000"/>
              </a:lnSpc>
              <a:spcBef>
                <a:spcPct val="20000"/>
              </a:spcBef>
              <a:spcAft>
                <a:spcPts val="600"/>
              </a:spcAft>
              <a:buClr>
                <a:srgbClr val="DCC832"/>
              </a:buClr>
              <a:buFont typeface="Wingdings" charset="2"/>
              <a:buChar char="§"/>
              <a:defRPr sz="2100" kern="1200">
                <a:solidFill>
                  <a:schemeClr val="tx1"/>
                </a:solidFill>
                <a:latin typeface="Lucida Sans"/>
                <a:ea typeface="+mn-ea"/>
                <a:cs typeface="Lucida Sans"/>
              </a:defRPr>
            </a:lvl3pPr>
            <a:lvl4pPr marL="1600200" indent="-228600" algn="l" defTabSz="457200" rtl="0" eaLnBrk="1" latinLnBrk="0" hangingPunct="1">
              <a:lnSpc>
                <a:spcPct val="110000"/>
              </a:lnSpc>
              <a:spcBef>
                <a:spcPct val="20000"/>
              </a:spcBef>
              <a:spcAft>
                <a:spcPts val="600"/>
              </a:spcAft>
              <a:buClr>
                <a:srgbClr val="DCC832"/>
              </a:buClr>
              <a:buFont typeface="Arial"/>
              <a:buChar char="•"/>
              <a:defRPr sz="1800" kern="1200">
                <a:solidFill>
                  <a:schemeClr val="tx1"/>
                </a:solidFill>
                <a:latin typeface="Lucida Sans"/>
                <a:ea typeface="+mn-ea"/>
                <a:cs typeface="Lucida Sans"/>
              </a:defRPr>
            </a:lvl4pPr>
            <a:lvl5pPr marL="2057400" indent="-228600" algn="l" defTabSz="457200" rtl="0" eaLnBrk="1" latinLnBrk="0" hangingPunct="1">
              <a:lnSpc>
                <a:spcPct val="110000"/>
              </a:lnSpc>
              <a:spcBef>
                <a:spcPct val="20000"/>
              </a:spcBef>
              <a:spcAft>
                <a:spcPts val="600"/>
              </a:spcAft>
              <a:buClr>
                <a:srgbClr val="DCC832"/>
              </a:buClr>
              <a:buFont typeface="Courier New"/>
              <a:buChar char="o"/>
              <a:defRPr sz="14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100000"/>
              </a:lnSpc>
              <a:spcBef>
                <a:spcPts val="0"/>
              </a:spcBef>
              <a:spcAft>
                <a:spcPts val="0"/>
              </a:spcAft>
              <a:buClrTx/>
              <a:buFont typeface="Wingdings" panose="05000000000000000000" pitchFamily="2" charset="2"/>
              <a:buChar char="§"/>
              <a:defRPr/>
            </a:pPr>
            <a:r>
              <a:rPr lang="en-US" sz="1800" dirty="0">
                <a:latin typeface="+mn-lt"/>
                <a:cs typeface="Arial" panose="020B0604020202020204" pitchFamily="34" charset="0"/>
              </a:rPr>
              <a:t>SF 1152 - Designation of Beneficiary, Unpaid Compensation of Deceased Civilian Employee - File with your HR representative.</a:t>
            </a:r>
            <a:br>
              <a:rPr lang="en-US" sz="1800" dirty="0">
                <a:latin typeface="+mn-lt"/>
                <a:cs typeface="Arial" panose="020B0604020202020204" pitchFamily="34" charset="0"/>
              </a:rPr>
            </a:br>
            <a:endParaRPr lang="en-US" sz="1800" dirty="0">
              <a:latin typeface="+mn-lt"/>
              <a:cs typeface="Arial" panose="020B0604020202020204" pitchFamily="34" charset="0"/>
            </a:endParaRPr>
          </a:p>
          <a:p>
            <a:pPr lvl="0">
              <a:lnSpc>
                <a:spcPct val="100000"/>
              </a:lnSpc>
              <a:spcBef>
                <a:spcPts val="0"/>
              </a:spcBef>
              <a:spcAft>
                <a:spcPts val="0"/>
              </a:spcAft>
              <a:buClrTx/>
              <a:buFont typeface="Wingdings" panose="05000000000000000000" pitchFamily="2" charset="2"/>
              <a:buChar char="§"/>
              <a:defRPr/>
            </a:pPr>
            <a:r>
              <a:rPr lang="en-US" sz="1800" dirty="0">
                <a:latin typeface="+mn-lt"/>
                <a:cs typeface="Arial" panose="020B0604020202020204" pitchFamily="34" charset="0"/>
              </a:rPr>
              <a:t>SF 2823 - Designation of Beneficiary, Federal Employees' Group Life Insurance Program - File with your HR representative.</a:t>
            </a:r>
            <a:br>
              <a:rPr lang="en-US" sz="1800" dirty="0">
                <a:latin typeface="+mn-lt"/>
                <a:cs typeface="Arial" panose="020B0604020202020204" pitchFamily="34" charset="0"/>
              </a:rPr>
            </a:br>
            <a:endParaRPr lang="en-US" sz="1800" dirty="0">
              <a:latin typeface="+mn-lt"/>
              <a:cs typeface="Arial" panose="020B0604020202020204" pitchFamily="34" charset="0"/>
            </a:endParaRPr>
          </a:p>
          <a:p>
            <a:pPr lvl="0">
              <a:lnSpc>
                <a:spcPct val="100000"/>
              </a:lnSpc>
              <a:spcBef>
                <a:spcPts val="0"/>
              </a:spcBef>
              <a:spcAft>
                <a:spcPts val="0"/>
              </a:spcAft>
              <a:buClrTx/>
              <a:buFont typeface="Wingdings" panose="05000000000000000000" pitchFamily="2" charset="2"/>
              <a:buChar char="§"/>
              <a:defRPr/>
            </a:pPr>
            <a:r>
              <a:rPr lang="en-US" sz="1800" dirty="0">
                <a:latin typeface="+mn-lt"/>
                <a:cs typeface="Arial" panose="020B0604020202020204" pitchFamily="34" charset="0"/>
              </a:rPr>
              <a:t>SF 3102 - Designation of Beneficiary, Federal Employees Retirement System (FERS) - File with your HR representative.</a:t>
            </a:r>
            <a:br>
              <a:rPr lang="en-US" sz="1800" dirty="0">
                <a:latin typeface="+mn-lt"/>
                <a:cs typeface="Arial" panose="020B0604020202020204" pitchFamily="34" charset="0"/>
              </a:rPr>
            </a:br>
            <a:endParaRPr lang="en-US" sz="1800" dirty="0">
              <a:latin typeface="+mn-lt"/>
              <a:cs typeface="Arial" panose="020B0604020202020204" pitchFamily="34" charset="0"/>
            </a:endParaRPr>
          </a:p>
          <a:p>
            <a:pPr lvl="0">
              <a:lnSpc>
                <a:spcPct val="100000"/>
              </a:lnSpc>
              <a:spcBef>
                <a:spcPts val="0"/>
              </a:spcBef>
              <a:spcAft>
                <a:spcPts val="0"/>
              </a:spcAft>
              <a:buClrTx/>
              <a:buFont typeface="Wingdings" panose="05000000000000000000" pitchFamily="2" charset="2"/>
              <a:buChar char="§"/>
              <a:defRPr/>
            </a:pPr>
            <a:r>
              <a:rPr lang="en-US" sz="1800" dirty="0">
                <a:latin typeface="+mn-lt"/>
                <a:cs typeface="Arial" panose="020B0604020202020204" pitchFamily="34" charset="0"/>
              </a:rPr>
              <a:t>TSP-3 - Designation of Beneficiary, TSP - Mail to TSP at the address at the bottom of the last page. Mail the original to:</a:t>
            </a:r>
          </a:p>
          <a:p>
            <a:pPr marL="0" lvl="0" indent="0">
              <a:lnSpc>
                <a:spcPct val="100000"/>
              </a:lnSpc>
              <a:spcBef>
                <a:spcPts val="0"/>
              </a:spcBef>
              <a:spcAft>
                <a:spcPts val="0"/>
              </a:spcAft>
              <a:buClrTx/>
              <a:buNone/>
              <a:defRPr/>
            </a:pPr>
            <a:r>
              <a:rPr lang="en-US" sz="1800" dirty="0">
                <a:latin typeface="+mn-lt"/>
                <a:cs typeface="Arial" panose="020B0604020202020204" pitchFamily="34" charset="0"/>
              </a:rPr>
              <a:t>		</a:t>
            </a:r>
            <a:r>
              <a:rPr lang="en-US" sz="1400" dirty="0">
                <a:latin typeface="+mn-lt"/>
                <a:cs typeface="Arial" panose="020B0604020202020204" pitchFamily="34" charset="0"/>
              </a:rPr>
              <a:t>Thrift Savings Plan</a:t>
            </a:r>
          </a:p>
          <a:p>
            <a:pPr marL="914400" lvl="2" indent="0">
              <a:lnSpc>
                <a:spcPct val="100000"/>
              </a:lnSpc>
              <a:spcBef>
                <a:spcPts val="0"/>
              </a:spcBef>
              <a:spcAft>
                <a:spcPts val="0"/>
              </a:spcAft>
              <a:buClrTx/>
              <a:buNone/>
              <a:defRPr/>
            </a:pPr>
            <a:r>
              <a:rPr lang="en-US" sz="1400" dirty="0">
                <a:latin typeface="+mn-lt"/>
                <a:cs typeface="Arial" panose="020B0604020202020204" pitchFamily="34" charset="0"/>
              </a:rPr>
              <a:t>P.O. Box 385021</a:t>
            </a:r>
          </a:p>
          <a:p>
            <a:pPr marL="914400" lvl="2" indent="0">
              <a:lnSpc>
                <a:spcPct val="100000"/>
              </a:lnSpc>
              <a:spcBef>
                <a:spcPts val="0"/>
              </a:spcBef>
              <a:spcAft>
                <a:spcPts val="0"/>
              </a:spcAft>
              <a:buClrTx/>
              <a:buNone/>
              <a:defRPr/>
            </a:pPr>
            <a:r>
              <a:rPr lang="en-US" sz="1400" dirty="0">
                <a:latin typeface="+mn-lt"/>
                <a:cs typeface="Arial" panose="020B0604020202020204" pitchFamily="34" charset="0"/>
              </a:rPr>
              <a:t>Birmingham, AL 35238</a:t>
            </a:r>
          </a:p>
          <a:p>
            <a:pPr marL="914400" lvl="2" indent="0">
              <a:lnSpc>
                <a:spcPct val="100000"/>
              </a:lnSpc>
              <a:spcBef>
                <a:spcPts val="0"/>
              </a:spcBef>
              <a:spcAft>
                <a:spcPts val="0"/>
              </a:spcAft>
              <a:buClrTx/>
              <a:buNone/>
              <a:defRPr/>
            </a:pPr>
            <a:r>
              <a:rPr lang="en-US" sz="1400" dirty="0">
                <a:latin typeface="+mn-lt"/>
                <a:cs typeface="Arial" panose="020B0604020202020204" pitchFamily="34" charset="0"/>
              </a:rPr>
              <a:t>Or fax to: 1-866-817-5023</a:t>
            </a:r>
            <a:endParaRPr lang="en-US" sz="1400" b="1" dirty="0">
              <a:solidFill>
                <a:srgbClr val="FF0000"/>
              </a:solidFill>
              <a:latin typeface="+mn-lt"/>
              <a:cs typeface="Arial" panose="020B0604020202020204" pitchFamily="34" charset="0"/>
            </a:endParaRPr>
          </a:p>
        </p:txBody>
      </p:sp>
      <p:sp>
        <p:nvSpPr>
          <p:cNvPr id="12" name="TextBox 11"/>
          <p:cNvSpPr txBox="1"/>
          <p:nvPr/>
        </p:nvSpPr>
        <p:spPr>
          <a:xfrm>
            <a:off x="1172012" y="329851"/>
            <a:ext cx="920445" cy="369332"/>
          </a:xfrm>
          <a:prstGeom prst="rect">
            <a:avLst/>
          </a:prstGeom>
          <a:noFill/>
        </p:spPr>
        <p:txBody>
          <a:bodyPr wrap="none" rtlCol="0">
            <a:spAutoFit/>
          </a:bodyPr>
          <a:lstStyle/>
          <a:p>
            <a:r>
              <a:rPr lang="en-US" dirty="0"/>
              <a:t>Slide 26</a:t>
            </a:r>
          </a:p>
        </p:txBody>
      </p:sp>
    </p:spTree>
    <p:extLst>
      <p:ext uri="{BB962C8B-B14F-4D97-AF65-F5344CB8AC3E}">
        <p14:creationId xmlns:p14="http://schemas.microsoft.com/office/powerpoint/2010/main" val="19560026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98441" y="6151637"/>
            <a:ext cx="306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sz="1400" b="1" i="1">
                <a:solidFill>
                  <a:prstClr val="black"/>
                </a:solidFill>
              </a:rPr>
              <a:t>Excellence through Partnership</a:t>
            </a:r>
          </a:p>
        </p:txBody>
      </p:sp>
      <p:sp>
        <p:nvSpPr>
          <p:cNvPr id="10" name="Title 1"/>
          <p:cNvSpPr txBox="1">
            <a:spLocks/>
          </p:cNvSpPr>
          <p:nvPr/>
        </p:nvSpPr>
        <p:spPr>
          <a:xfrm>
            <a:off x="2139731" y="845984"/>
            <a:ext cx="7480300" cy="563880"/>
          </a:xfrm>
          <a:prstGeom prst="rect">
            <a:avLst/>
          </a:prstGeom>
          <a:effectLst/>
        </p:spPr>
        <p:txBody>
          <a:bodyPr vert="horz" lIns="91440" tIns="45720" rIns="91440" bIns="45720" rtlCol="0" anchor="ctr">
            <a:norm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r>
              <a:rPr lang="en-US" b="1">
                <a:solidFill>
                  <a:srgbClr val="002060"/>
                </a:solidFill>
                <a:latin typeface="+mn-lt"/>
                <a:cs typeface="Arial" panose="020B0604020202020204" pitchFamily="34" charset="0"/>
              </a:rPr>
              <a:t>Military Buyback/Post-56 Deposit</a:t>
            </a:r>
          </a:p>
        </p:txBody>
      </p:sp>
      <p:sp>
        <p:nvSpPr>
          <p:cNvPr id="11" name="Content Placeholder 2"/>
          <p:cNvSpPr txBox="1">
            <a:spLocks/>
          </p:cNvSpPr>
          <p:nvPr/>
        </p:nvSpPr>
        <p:spPr>
          <a:xfrm>
            <a:off x="1172012" y="1409865"/>
            <a:ext cx="9434239" cy="4520758"/>
          </a:xfrm>
          <a:prstGeom prst="rect">
            <a:avLst/>
          </a:prstGeom>
        </p:spPr>
        <p:txBody>
          <a:bodyPr vert="horz" lIns="91440" tIns="45720" rIns="91440" bIns="45720" rtlCol="0">
            <a:normAutofit fontScale="92500" lnSpcReduction="10000"/>
          </a:bodyPr>
          <a:lstStyle>
            <a:lvl1pPr marL="0" indent="0" algn="l" defTabSz="457200" rtl="0" eaLnBrk="1" latinLnBrk="0" hangingPunct="1">
              <a:lnSpc>
                <a:spcPct val="110000"/>
              </a:lnSpc>
              <a:spcBef>
                <a:spcPct val="20000"/>
              </a:spcBef>
              <a:spcAft>
                <a:spcPts val="600"/>
              </a:spcAft>
              <a:buClr>
                <a:srgbClr val="DCC832"/>
              </a:buClr>
              <a:buFont typeface="Wingdings" charset="2"/>
              <a:buNone/>
              <a:defRPr sz="1800" kern="1200" baseline="0">
                <a:solidFill>
                  <a:schemeClr val="tx1"/>
                </a:solidFill>
                <a:latin typeface="Lucida Sans"/>
                <a:ea typeface="+mn-ea"/>
                <a:cs typeface="Lucida Sans"/>
              </a:defRPr>
            </a:lvl1pPr>
            <a:lvl2pPr marL="457200" indent="0" algn="l" defTabSz="457200" rtl="0" eaLnBrk="1" latinLnBrk="0" hangingPunct="1">
              <a:lnSpc>
                <a:spcPct val="110000"/>
              </a:lnSpc>
              <a:spcBef>
                <a:spcPct val="20000"/>
              </a:spcBef>
              <a:spcAft>
                <a:spcPts val="600"/>
              </a:spcAft>
              <a:buClr>
                <a:srgbClr val="DCC832"/>
              </a:buClr>
              <a:buSzPct val="95000"/>
              <a:buFont typeface="Wingdings" charset="2"/>
              <a:buNone/>
              <a:defRPr sz="1800" kern="1200">
                <a:solidFill>
                  <a:schemeClr val="tx1"/>
                </a:solidFill>
                <a:latin typeface="Lucida Sans"/>
                <a:ea typeface="+mn-ea"/>
                <a:cs typeface="Lucida Sans"/>
              </a:defRPr>
            </a:lvl2pPr>
            <a:lvl3pPr marL="914400" indent="0" algn="l" defTabSz="457200" rtl="0" eaLnBrk="1" latinLnBrk="0" hangingPunct="1">
              <a:lnSpc>
                <a:spcPct val="110000"/>
              </a:lnSpc>
              <a:spcBef>
                <a:spcPct val="20000"/>
              </a:spcBef>
              <a:spcAft>
                <a:spcPts val="600"/>
              </a:spcAft>
              <a:buClr>
                <a:srgbClr val="DCC832"/>
              </a:buClr>
              <a:buFont typeface="Wingdings" charset="2"/>
              <a:buNone/>
              <a:defRPr sz="1800" kern="1200">
                <a:solidFill>
                  <a:schemeClr val="tx1"/>
                </a:solidFill>
                <a:latin typeface="Lucida Sans"/>
                <a:ea typeface="+mn-ea"/>
                <a:cs typeface="Lucida Sans"/>
              </a:defRPr>
            </a:lvl3pPr>
            <a:lvl4pPr marL="1371600" indent="0" algn="l" defTabSz="457200" rtl="0" eaLnBrk="1" latinLnBrk="0" hangingPunct="1">
              <a:lnSpc>
                <a:spcPct val="110000"/>
              </a:lnSpc>
              <a:spcBef>
                <a:spcPct val="20000"/>
              </a:spcBef>
              <a:spcAft>
                <a:spcPts val="600"/>
              </a:spcAft>
              <a:buClr>
                <a:srgbClr val="DCC832"/>
              </a:buClr>
              <a:buFont typeface="Arial"/>
              <a:buNone/>
              <a:defRPr sz="1800" kern="1200">
                <a:solidFill>
                  <a:schemeClr val="tx1"/>
                </a:solidFill>
                <a:latin typeface="Lucida Sans"/>
                <a:ea typeface="+mn-ea"/>
                <a:cs typeface="Lucida Sans"/>
              </a:defRPr>
            </a:lvl4pPr>
            <a:lvl5pPr marL="1828800" indent="0" algn="l" defTabSz="457200" rtl="0" eaLnBrk="1" latinLnBrk="0" hangingPunct="1">
              <a:lnSpc>
                <a:spcPct val="110000"/>
              </a:lnSpc>
              <a:spcBef>
                <a:spcPct val="20000"/>
              </a:spcBef>
              <a:spcAft>
                <a:spcPts val="600"/>
              </a:spcAft>
              <a:buClr>
                <a:srgbClr val="DCC832"/>
              </a:buClr>
              <a:buFont typeface="Courier New"/>
              <a:buNone/>
              <a:defRPr sz="18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lnSpc>
                <a:spcPct val="100000"/>
              </a:lnSpc>
              <a:spcBef>
                <a:spcPts val="0"/>
              </a:spcBef>
              <a:spcAft>
                <a:spcPts val="0"/>
              </a:spcAft>
            </a:pPr>
            <a:r>
              <a:rPr lang="en-US" dirty="0">
                <a:latin typeface="+mn-lt"/>
                <a:cs typeface="Arial" panose="020B0604020202020204" pitchFamily="34" charset="0"/>
              </a:rPr>
              <a:t>If you have served in the military, are a non-retiree, and now hold a civilian position, your military service time may apply towards your civil service retirement date. </a:t>
            </a:r>
          </a:p>
          <a:p>
            <a:pPr lvl="0">
              <a:lnSpc>
                <a:spcPct val="100000"/>
              </a:lnSpc>
              <a:spcBef>
                <a:spcPts val="0"/>
              </a:spcBef>
              <a:spcAft>
                <a:spcPts val="0"/>
              </a:spcAft>
            </a:pPr>
            <a:endParaRPr lang="en-US" dirty="0">
              <a:latin typeface="+mn-lt"/>
              <a:cs typeface="Arial" panose="020B0604020202020204" pitchFamily="34" charset="0"/>
            </a:endParaRPr>
          </a:p>
          <a:p>
            <a:pPr lvl="0">
              <a:lnSpc>
                <a:spcPct val="100000"/>
              </a:lnSpc>
              <a:spcBef>
                <a:spcPts val="0"/>
              </a:spcBef>
              <a:spcAft>
                <a:spcPts val="0"/>
              </a:spcAft>
            </a:pPr>
            <a:r>
              <a:rPr lang="en-US" b="1" dirty="0">
                <a:latin typeface="+mn-lt"/>
                <a:cs typeface="Arial" panose="020B0604020202020204" pitchFamily="34" charset="0"/>
              </a:rPr>
              <a:t>How long do I have to buy back my military time? </a:t>
            </a:r>
            <a:r>
              <a:rPr lang="en-US" dirty="0">
                <a:latin typeface="+mn-lt"/>
                <a:cs typeface="Arial" panose="020B0604020202020204" pitchFamily="34" charset="0"/>
              </a:rPr>
              <a:t>You are applying to buyback your military service time within three years of civilian service and therefore, no interest will be charged. For federal employees with more than three years of civilian employment prior to application to buyback your military time, there may be interest charges. </a:t>
            </a:r>
          </a:p>
          <a:p>
            <a:pPr lvl="0">
              <a:lnSpc>
                <a:spcPct val="100000"/>
              </a:lnSpc>
              <a:spcBef>
                <a:spcPts val="0"/>
              </a:spcBef>
              <a:spcAft>
                <a:spcPts val="0"/>
              </a:spcAft>
            </a:pPr>
            <a:endParaRPr lang="en-US" dirty="0">
              <a:latin typeface="+mn-lt"/>
              <a:cs typeface="Arial" panose="020B0604020202020204" pitchFamily="34" charset="0"/>
            </a:endParaRPr>
          </a:p>
          <a:p>
            <a:pPr lvl="0">
              <a:lnSpc>
                <a:spcPct val="100000"/>
              </a:lnSpc>
              <a:spcBef>
                <a:spcPts val="0"/>
              </a:spcBef>
              <a:spcAft>
                <a:spcPts val="0"/>
              </a:spcAft>
            </a:pPr>
            <a:r>
              <a:rPr lang="en-US" b="1" dirty="0">
                <a:latin typeface="+mn-lt"/>
                <a:cs typeface="Arial" panose="020B0604020202020204" pitchFamily="34" charset="0"/>
              </a:rPr>
              <a:t>What happens when you buyback your military time? </a:t>
            </a:r>
            <a:r>
              <a:rPr lang="en-US" dirty="0">
                <a:latin typeface="+mn-lt"/>
                <a:cs typeface="Arial" panose="020B0604020202020204" pitchFamily="34" charset="0"/>
              </a:rPr>
              <a:t>The eligible military service time is added to your retirement date immediately upon finalizing the buyback process. The buyback process MUST be completed prior to the date of separation or retirement. It will not be accepted after you apply for retirement, and you will lose the service time.</a:t>
            </a:r>
          </a:p>
          <a:p>
            <a:pPr lvl="0">
              <a:lnSpc>
                <a:spcPct val="100000"/>
              </a:lnSpc>
              <a:spcBef>
                <a:spcPts val="0"/>
              </a:spcBef>
              <a:spcAft>
                <a:spcPts val="0"/>
              </a:spcAft>
            </a:pPr>
            <a:endParaRPr lang="en-US" dirty="0">
              <a:latin typeface="+mn-lt"/>
              <a:cs typeface="Arial" panose="020B0604020202020204" pitchFamily="34" charset="0"/>
            </a:endParaRPr>
          </a:p>
          <a:p>
            <a:pPr lvl="0">
              <a:lnSpc>
                <a:spcPct val="100000"/>
              </a:lnSpc>
              <a:spcBef>
                <a:spcPts val="0"/>
              </a:spcBef>
              <a:spcAft>
                <a:spcPts val="0"/>
              </a:spcAft>
            </a:pPr>
            <a:r>
              <a:rPr lang="en-US" dirty="0">
                <a:latin typeface="+mn-lt"/>
                <a:cs typeface="Arial" panose="020B0604020202020204" pitchFamily="34" charset="0"/>
              </a:rPr>
              <a:t>Apply via the ABC-C website. Payment is coordinated with Defense Finance Accounting Service (DFAS).</a:t>
            </a:r>
          </a:p>
          <a:p>
            <a:pPr lvl="0">
              <a:lnSpc>
                <a:spcPct val="100000"/>
              </a:lnSpc>
              <a:spcBef>
                <a:spcPts val="0"/>
              </a:spcBef>
              <a:spcAft>
                <a:spcPts val="0"/>
              </a:spcAft>
            </a:pPr>
            <a:endParaRPr lang="en-US" dirty="0">
              <a:latin typeface="+mn-lt"/>
              <a:cs typeface="Arial" panose="020B0604020202020204" pitchFamily="34" charset="0"/>
            </a:endParaRPr>
          </a:p>
          <a:p>
            <a:pPr lvl="0">
              <a:lnSpc>
                <a:spcPct val="100000"/>
              </a:lnSpc>
              <a:spcBef>
                <a:spcPts val="0"/>
              </a:spcBef>
              <a:spcAft>
                <a:spcPts val="0"/>
              </a:spcAft>
            </a:pPr>
            <a:r>
              <a:rPr lang="en-US" dirty="0">
                <a:latin typeface="+mn-lt"/>
                <a:cs typeface="Arial" panose="020B0604020202020204" pitchFamily="34" charset="0"/>
              </a:rPr>
              <a:t>You may combine your military and civilian Thrift Savings Plans; contact TSP.gov for more information.</a:t>
            </a:r>
          </a:p>
          <a:p>
            <a:pPr lvl="0">
              <a:lnSpc>
                <a:spcPct val="100000"/>
              </a:lnSpc>
              <a:spcBef>
                <a:spcPts val="0"/>
              </a:spcBef>
              <a:spcAft>
                <a:spcPts val="0"/>
              </a:spcAft>
            </a:pPr>
            <a:endParaRPr lang="en-US" dirty="0">
              <a:latin typeface="+mn-lt"/>
              <a:cs typeface="Arial" panose="020B0604020202020204" pitchFamily="34" charset="0"/>
            </a:endParaRPr>
          </a:p>
          <a:p>
            <a:pPr lvl="0">
              <a:lnSpc>
                <a:spcPct val="100000"/>
              </a:lnSpc>
              <a:spcBef>
                <a:spcPts val="0"/>
              </a:spcBef>
              <a:spcAft>
                <a:spcPts val="0"/>
              </a:spcAft>
            </a:pPr>
            <a:r>
              <a:rPr lang="en-US" dirty="0">
                <a:latin typeface="+mn-lt"/>
                <a:cs typeface="Arial" panose="020B0604020202020204" pitchFamily="34" charset="0"/>
              </a:rPr>
              <a:t>DFAS Military Buyback Estimator tool </a:t>
            </a:r>
            <a:r>
              <a:rPr lang="en-US" dirty="0">
                <a:latin typeface="+mn-lt"/>
                <a:cs typeface="Arial" panose="020B0604020202020204" pitchFamily="34" charset="0"/>
                <a:sym typeface="Wingdings" panose="05000000000000000000" pitchFamily="2" charset="2"/>
              </a:rPr>
              <a:t> </a:t>
            </a:r>
            <a:r>
              <a:rPr lang="en-US" dirty="0">
                <a:hlinkClick r:id="rId4"/>
              </a:rPr>
              <a:t>MPBB / EE (disa.mil)</a:t>
            </a:r>
            <a:endParaRPr lang="en-US" dirty="0"/>
          </a:p>
        </p:txBody>
      </p:sp>
      <p:sp>
        <p:nvSpPr>
          <p:cNvPr id="12" name="TextBox 11"/>
          <p:cNvSpPr txBox="1"/>
          <p:nvPr/>
        </p:nvSpPr>
        <p:spPr>
          <a:xfrm>
            <a:off x="1172012" y="329851"/>
            <a:ext cx="920445" cy="369332"/>
          </a:xfrm>
          <a:prstGeom prst="rect">
            <a:avLst/>
          </a:prstGeom>
          <a:noFill/>
        </p:spPr>
        <p:txBody>
          <a:bodyPr wrap="none" rtlCol="0">
            <a:spAutoFit/>
          </a:bodyPr>
          <a:lstStyle/>
          <a:p>
            <a:r>
              <a:rPr lang="en-US" dirty="0"/>
              <a:t>Slide 27</a:t>
            </a:r>
          </a:p>
        </p:txBody>
      </p:sp>
    </p:spTree>
    <p:extLst>
      <p:ext uri="{BB962C8B-B14F-4D97-AF65-F5344CB8AC3E}">
        <p14:creationId xmlns:p14="http://schemas.microsoft.com/office/powerpoint/2010/main" val="3045875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98441" y="6151637"/>
            <a:ext cx="306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ts val="0"/>
              </a:spcBef>
              <a:spcAft>
                <a:spcPts val="0"/>
              </a:spcAft>
            </a:pPr>
            <a:r>
              <a:rPr lang="en-US" altLang="en-US" sz="1400" b="1" i="1"/>
              <a:t>Excellence through Partnership</a:t>
            </a:r>
          </a:p>
        </p:txBody>
      </p:sp>
      <p:sp>
        <p:nvSpPr>
          <p:cNvPr id="10" name="Title 1"/>
          <p:cNvSpPr txBox="1">
            <a:spLocks/>
          </p:cNvSpPr>
          <p:nvPr/>
        </p:nvSpPr>
        <p:spPr>
          <a:xfrm>
            <a:off x="1968631" y="848829"/>
            <a:ext cx="7480300" cy="563880"/>
          </a:xfrm>
          <a:prstGeom prst="rect">
            <a:avLst/>
          </a:prstGeom>
          <a:effectLst/>
        </p:spPr>
        <p:txBody>
          <a:bodyPr vert="horz" lIns="91440" tIns="45720" rIns="91440" bIns="45720" rtlCol="0" anchor="ctr">
            <a:norm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pPr>
              <a:spcBef>
                <a:spcPts val="0"/>
              </a:spcBef>
            </a:pPr>
            <a:r>
              <a:rPr lang="en-US" b="1" dirty="0">
                <a:solidFill>
                  <a:srgbClr val="002060"/>
                </a:solidFill>
                <a:latin typeface="+mn-lt"/>
                <a:cs typeface="Arial" panose="020B0604020202020204" pitchFamily="34" charset="0"/>
              </a:rPr>
              <a:t>Pay Information</a:t>
            </a:r>
          </a:p>
        </p:txBody>
      </p:sp>
      <p:sp>
        <p:nvSpPr>
          <p:cNvPr id="11" name="Vertical Text Placeholder 2"/>
          <p:cNvSpPr txBox="1">
            <a:spLocks/>
          </p:cNvSpPr>
          <p:nvPr/>
        </p:nvSpPr>
        <p:spPr>
          <a:xfrm>
            <a:off x="1153511" y="1352487"/>
            <a:ext cx="9452740" cy="4736894"/>
          </a:xfrm>
          <a:prstGeom prst="rect">
            <a:avLst/>
          </a:prstGeom>
        </p:spPr>
        <p:txBody>
          <a:bodyPr vert="horz" lIns="91440" tIns="45720" rIns="91440" bIns="45720" rtlCol="0">
            <a:noAutofit/>
          </a:bodyPr>
          <a:lstStyle>
            <a:lvl1pPr marL="342900" indent="-342900" algn="l" defTabSz="457200" rtl="0" eaLnBrk="1" latinLnBrk="0" hangingPunct="1">
              <a:lnSpc>
                <a:spcPct val="110000"/>
              </a:lnSpc>
              <a:spcBef>
                <a:spcPct val="20000"/>
              </a:spcBef>
              <a:spcAft>
                <a:spcPts val="600"/>
              </a:spcAft>
              <a:buClr>
                <a:srgbClr val="DCC832"/>
              </a:buClr>
              <a:buFont typeface="Wingdings" charset="2"/>
              <a:buChar char="Ø"/>
              <a:defRPr sz="2800" kern="1200">
                <a:solidFill>
                  <a:schemeClr val="tx1"/>
                </a:solidFill>
                <a:latin typeface="Lucida Sans"/>
                <a:ea typeface="+mn-ea"/>
                <a:cs typeface="Lucida Sans"/>
              </a:defRPr>
            </a:lvl1pPr>
            <a:lvl2pPr marL="832104" indent="-374904" algn="l" defTabSz="457200" rtl="0" eaLnBrk="1" latinLnBrk="0" hangingPunct="1">
              <a:lnSpc>
                <a:spcPct val="110000"/>
              </a:lnSpc>
              <a:spcBef>
                <a:spcPct val="20000"/>
              </a:spcBef>
              <a:spcAft>
                <a:spcPts val="600"/>
              </a:spcAft>
              <a:buClr>
                <a:srgbClr val="DCC832"/>
              </a:buClr>
              <a:buSzPct val="95000"/>
              <a:buFont typeface="Wingdings" charset="2"/>
              <a:buChar char="u"/>
              <a:defRPr sz="2400" kern="1200">
                <a:solidFill>
                  <a:schemeClr val="tx1"/>
                </a:solidFill>
                <a:latin typeface="Lucida Sans"/>
                <a:ea typeface="+mn-ea"/>
                <a:cs typeface="Lucida Sans"/>
              </a:defRPr>
            </a:lvl2pPr>
            <a:lvl3pPr marL="1143000" indent="-228600" algn="l" defTabSz="457200" rtl="0" eaLnBrk="1" latinLnBrk="0" hangingPunct="1">
              <a:lnSpc>
                <a:spcPct val="110000"/>
              </a:lnSpc>
              <a:spcBef>
                <a:spcPct val="20000"/>
              </a:spcBef>
              <a:spcAft>
                <a:spcPts val="600"/>
              </a:spcAft>
              <a:buClr>
                <a:srgbClr val="DCC832"/>
              </a:buClr>
              <a:buFont typeface="Wingdings" charset="2"/>
              <a:buChar char="§"/>
              <a:defRPr sz="2100" kern="1200">
                <a:solidFill>
                  <a:schemeClr val="tx1"/>
                </a:solidFill>
                <a:latin typeface="Lucida Sans"/>
                <a:ea typeface="+mn-ea"/>
                <a:cs typeface="Lucida Sans"/>
              </a:defRPr>
            </a:lvl3pPr>
            <a:lvl4pPr marL="1600200" indent="-228600" algn="l" defTabSz="457200" rtl="0" eaLnBrk="1" latinLnBrk="0" hangingPunct="1">
              <a:lnSpc>
                <a:spcPct val="110000"/>
              </a:lnSpc>
              <a:spcBef>
                <a:spcPct val="20000"/>
              </a:spcBef>
              <a:spcAft>
                <a:spcPts val="600"/>
              </a:spcAft>
              <a:buClr>
                <a:srgbClr val="DCC832"/>
              </a:buClr>
              <a:buFont typeface="Arial"/>
              <a:buChar char="•"/>
              <a:defRPr sz="1800" kern="1200">
                <a:solidFill>
                  <a:schemeClr val="tx1"/>
                </a:solidFill>
                <a:latin typeface="Lucida Sans"/>
                <a:ea typeface="+mn-ea"/>
                <a:cs typeface="Lucida Sans"/>
              </a:defRPr>
            </a:lvl4pPr>
            <a:lvl5pPr marL="2057400" indent="-228600" algn="l" defTabSz="457200" rtl="0" eaLnBrk="1" latinLnBrk="0" hangingPunct="1">
              <a:lnSpc>
                <a:spcPct val="110000"/>
              </a:lnSpc>
              <a:spcBef>
                <a:spcPct val="20000"/>
              </a:spcBef>
              <a:spcAft>
                <a:spcPts val="600"/>
              </a:spcAft>
              <a:buClr>
                <a:srgbClr val="DCC832"/>
              </a:buClr>
              <a:buFont typeface="Courier New"/>
              <a:buChar char="o"/>
              <a:defRPr sz="14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50000"/>
              </a:lnSpc>
              <a:spcBef>
                <a:spcPts val="0"/>
              </a:spcBef>
              <a:spcAft>
                <a:spcPts val="0"/>
              </a:spcAft>
              <a:buClrTx/>
              <a:buNone/>
              <a:defRPr/>
            </a:pPr>
            <a:r>
              <a:rPr lang="en-US" sz="2000" dirty="0">
                <a:latin typeface="+mn-lt"/>
                <a:cs typeface="Arial" panose="020B0604020202020204" pitchFamily="34" charset="0"/>
              </a:rPr>
              <a:t>Pay periods:</a:t>
            </a:r>
          </a:p>
          <a:p>
            <a:pPr lvl="1">
              <a:lnSpc>
                <a:spcPct val="100000"/>
              </a:lnSpc>
              <a:spcBef>
                <a:spcPts val="0"/>
              </a:spcBef>
              <a:spcAft>
                <a:spcPts val="0"/>
              </a:spcAft>
              <a:buClrTx/>
              <a:buFont typeface="Wingdings" panose="05000000000000000000" pitchFamily="2" charset="2"/>
              <a:buChar char="§"/>
              <a:defRPr/>
            </a:pPr>
            <a:r>
              <a:rPr lang="en-US" sz="2000" dirty="0">
                <a:latin typeface="+mn-lt"/>
                <a:cs typeface="Arial" panose="020B0604020202020204" pitchFamily="34" charset="0"/>
              </a:rPr>
              <a:t>Two full weeks time, beginning on Sunday and ending the following week on Saturday.</a:t>
            </a:r>
          </a:p>
          <a:p>
            <a:pPr lvl="1">
              <a:lnSpc>
                <a:spcPct val="100000"/>
              </a:lnSpc>
              <a:spcBef>
                <a:spcPts val="0"/>
              </a:spcBef>
              <a:spcAft>
                <a:spcPts val="0"/>
              </a:spcAft>
              <a:buClrTx/>
              <a:buFont typeface="Wingdings" panose="05000000000000000000" pitchFamily="2" charset="2"/>
              <a:buChar char="§"/>
              <a:defRPr/>
            </a:pPr>
            <a:r>
              <a:rPr lang="en-US" sz="2000" dirty="0">
                <a:latin typeface="+mn-lt"/>
                <a:cs typeface="Arial" panose="020B0604020202020204" pitchFamily="34" charset="0"/>
              </a:rPr>
              <a:t>There are 26 pay periods within the year.</a:t>
            </a:r>
          </a:p>
          <a:p>
            <a:pPr lvl="1">
              <a:lnSpc>
                <a:spcPct val="100000"/>
              </a:lnSpc>
              <a:spcBef>
                <a:spcPts val="0"/>
              </a:spcBef>
              <a:spcAft>
                <a:spcPts val="0"/>
              </a:spcAft>
              <a:buClrTx/>
              <a:buFont typeface="Wingdings" panose="05000000000000000000" pitchFamily="2" charset="2"/>
              <a:buChar char="§"/>
              <a:defRPr/>
            </a:pPr>
            <a:r>
              <a:rPr lang="en-US" sz="2000" dirty="0">
                <a:latin typeface="+mn-lt"/>
                <a:cs typeface="Arial" panose="020B0604020202020204" pitchFamily="34" charset="0"/>
              </a:rPr>
              <a:t>Pay day is the second Thursday (nine working days after timecard has processed).</a:t>
            </a:r>
          </a:p>
          <a:p>
            <a:pPr marL="457200" lvl="1" indent="0">
              <a:lnSpc>
                <a:spcPct val="100000"/>
              </a:lnSpc>
              <a:spcBef>
                <a:spcPts val="0"/>
              </a:spcBef>
              <a:spcAft>
                <a:spcPts val="0"/>
              </a:spcAft>
              <a:buClrTx/>
              <a:buNone/>
              <a:defRPr/>
            </a:pPr>
            <a:endParaRPr lang="en-US" sz="2000" dirty="0">
              <a:latin typeface="+mn-lt"/>
              <a:cs typeface="Arial" panose="020B0604020202020204" pitchFamily="34" charset="0"/>
            </a:endParaRPr>
          </a:p>
          <a:p>
            <a:pPr marL="0" indent="0">
              <a:lnSpc>
                <a:spcPct val="150000"/>
              </a:lnSpc>
              <a:spcBef>
                <a:spcPts val="0"/>
              </a:spcBef>
              <a:spcAft>
                <a:spcPts val="0"/>
              </a:spcAft>
              <a:buClrTx/>
              <a:buNone/>
              <a:defRPr/>
            </a:pPr>
            <a:r>
              <a:rPr lang="en-US" sz="2000" dirty="0">
                <a:latin typeface="+mn-lt"/>
                <a:cs typeface="Arial" panose="020B0604020202020204" pitchFamily="34" charset="0"/>
              </a:rPr>
              <a:t>Please report pay and leave discrepancies to your unit’s timekeeper.</a:t>
            </a:r>
          </a:p>
          <a:p>
            <a:pPr marL="0" indent="0">
              <a:lnSpc>
                <a:spcPct val="100000"/>
              </a:lnSpc>
              <a:spcBef>
                <a:spcPts val="0"/>
              </a:spcBef>
              <a:spcAft>
                <a:spcPts val="0"/>
              </a:spcAft>
              <a:buClrTx/>
              <a:buNone/>
              <a:defRPr/>
            </a:pPr>
            <a:endParaRPr lang="en-US" sz="2000" dirty="0">
              <a:latin typeface="+mn-lt"/>
              <a:cs typeface="Arial" panose="020B0604020202020204" pitchFamily="34" charset="0"/>
            </a:endParaRPr>
          </a:p>
          <a:p>
            <a:pPr marL="0" indent="0">
              <a:lnSpc>
                <a:spcPct val="100000"/>
              </a:lnSpc>
              <a:spcBef>
                <a:spcPts val="0"/>
              </a:spcBef>
              <a:spcAft>
                <a:spcPts val="0"/>
              </a:spcAft>
              <a:buClrTx/>
              <a:buNone/>
              <a:defRPr/>
            </a:pPr>
            <a:r>
              <a:rPr lang="en-US" sz="2000" dirty="0">
                <a:latin typeface="+mn-lt"/>
                <a:cs typeface="Arial" panose="020B0604020202020204" pitchFamily="34" charset="0"/>
              </a:rPr>
              <a:t>Utilize </a:t>
            </a:r>
            <a:r>
              <a:rPr lang="en-US" sz="2000" dirty="0" err="1">
                <a:latin typeface="+mn-lt"/>
                <a:cs typeface="Arial" panose="020B0604020202020204" pitchFamily="34" charset="0"/>
              </a:rPr>
              <a:t>MyPay</a:t>
            </a:r>
            <a:r>
              <a:rPr lang="en-US" sz="2000" dirty="0">
                <a:latin typeface="+mn-lt"/>
                <a:cs typeface="Arial" panose="020B0604020202020204" pitchFamily="34" charset="0"/>
              </a:rPr>
              <a:t> to change your address, set up allotments, update Federal Tax withholding, and change direct deposit.</a:t>
            </a:r>
          </a:p>
          <a:p>
            <a:pPr lvl="1">
              <a:lnSpc>
                <a:spcPct val="100000"/>
              </a:lnSpc>
              <a:spcBef>
                <a:spcPts val="0"/>
              </a:spcBef>
              <a:spcAft>
                <a:spcPts val="0"/>
              </a:spcAft>
              <a:buClrTx/>
              <a:buFont typeface="Wingdings" panose="05000000000000000000" pitchFamily="2" charset="2"/>
              <a:buChar char="§"/>
              <a:defRPr/>
            </a:pPr>
            <a:r>
              <a:rPr lang="en-US" sz="2000" dirty="0" err="1">
                <a:latin typeface="+mn-lt"/>
                <a:cs typeface="Arial" panose="020B0604020202020204" pitchFamily="34" charset="0"/>
              </a:rPr>
              <a:t>MyPay</a:t>
            </a:r>
            <a:r>
              <a:rPr lang="en-US" sz="2000" dirty="0">
                <a:latin typeface="+mn-lt"/>
                <a:cs typeface="Arial" panose="020B0604020202020204" pitchFamily="34" charset="0"/>
              </a:rPr>
              <a:t> accounts are established </a:t>
            </a:r>
            <a:r>
              <a:rPr lang="en-US" sz="2000" b="1" dirty="0">
                <a:latin typeface="+mn-lt"/>
                <a:cs typeface="Arial" panose="020B0604020202020204" pitchFamily="34" charset="0"/>
              </a:rPr>
              <a:t>AFTER</a:t>
            </a:r>
            <a:r>
              <a:rPr lang="en-US" sz="2000" dirty="0">
                <a:latin typeface="+mn-lt"/>
                <a:cs typeface="Arial" panose="020B0604020202020204" pitchFamily="34" charset="0"/>
              </a:rPr>
              <a:t> you receive your first paycheck; do NOT try to access </a:t>
            </a:r>
            <a:r>
              <a:rPr lang="en-US" sz="2000" dirty="0" err="1">
                <a:latin typeface="+mn-lt"/>
                <a:cs typeface="Arial" panose="020B0604020202020204" pitchFamily="34" charset="0"/>
              </a:rPr>
              <a:t>MyPay</a:t>
            </a:r>
            <a:r>
              <a:rPr lang="en-US" sz="2000" dirty="0">
                <a:latin typeface="+mn-lt"/>
                <a:cs typeface="Arial" panose="020B0604020202020204" pitchFamily="34" charset="0"/>
              </a:rPr>
              <a:t> until after this occurs.</a:t>
            </a:r>
          </a:p>
        </p:txBody>
      </p:sp>
      <p:sp>
        <p:nvSpPr>
          <p:cNvPr id="12" name="TextBox 11"/>
          <p:cNvSpPr txBox="1"/>
          <p:nvPr/>
        </p:nvSpPr>
        <p:spPr>
          <a:xfrm>
            <a:off x="1172012" y="329851"/>
            <a:ext cx="920445" cy="369332"/>
          </a:xfrm>
          <a:prstGeom prst="rect">
            <a:avLst/>
          </a:prstGeom>
          <a:noFill/>
        </p:spPr>
        <p:txBody>
          <a:bodyPr wrap="none" rtlCol="0">
            <a:spAutoFit/>
          </a:bodyPr>
          <a:lstStyle/>
          <a:p>
            <a:r>
              <a:rPr lang="en-US" dirty="0"/>
              <a:t>Slide 28</a:t>
            </a:r>
          </a:p>
        </p:txBody>
      </p:sp>
    </p:spTree>
    <p:extLst>
      <p:ext uri="{BB962C8B-B14F-4D97-AF65-F5344CB8AC3E}">
        <p14:creationId xmlns:p14="http://schemas.microsoft.com/office/powerpoint/2010/main" val="4257135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p:blipFill>
        <p:spPr>
          <a:xfrm>
            <a:off x="877431" y="1"/>
            <a:ext cx="10105800" cy="6858000"/>
          </a:xfrm>
          <a:prstGeom prst="rect">
            <a:avLst/>
          </a:prstGeom>
        </p:spPr>
      </p:pic>
      <p:sp>
        <p:nvSpPr>
          <p:cNvPr id="4" name="TextBox 3">
            <a:extLst>
              <a:ext uri="{FF2B5EF4-FFF2-40B4-BE49-F238E27FC236}">
                <a16:creationId xmlns:a16="http://schemas.microsoft.com/office/drawing/2014/main" id="{BA294B81-599A-A1E5-426F-E8DD575ADFC9}"/>
              </a:ext>
            </a:extLst>
          </p:cNvPr>
          <p:cNvSpPr txBox="1"/>
          <p:nvPr/>
        </p:nvSpPr>
        <p:spPr>
          <a:xfrm>
            <a:off x="3279630" y="6328205"/>
            <a:ext cx="5162406" cy="796244"/>
          </a:xfrm>
          <a:prstGeom prst="rect">
            <a:avLst/>
          </a:prstGeom>
          <a:noFill/>
        </p:spPr>
        <p:txBody>
          <a:bodyPr wrap="square" rtlCol="0">
            <a:spAutoFit/>
          </a:bodyPr>
          <a:lstStyle/>
          <a:p>
            <a:r>
              <a:rPr lang="en-US" sz="2174" dirty="0" err="1">
                <a:solidFill>
                  <a:srgbClr val="4F81BD">
                    <a:lumMod val="50000"/>
                  </a:srgbClr>
                </a:solidFill>
                <a:latin typeface="Arial" panose="020B0604020202020204" pitchFamily="34" charset="0"/>
                <a:cs typeface="Arial" panose="020B0604020202020204" pitchFamily="34" charset="0"/>
              </a:rPr>
              <a:t>MyPay</a:t>
            </a:r>
            <a:r>
              <a:rPr lang="en-US" sz="2174" dirty="0">
                <a:solidFill>
                  <a:srgbClr val="4F81BD">
                    <a:lumMod val="50000"/>
                  </a:srgbClr>
                </a:solidFill>
                <a:latin typeface="Arial" panose="020B0604020202020204" pitchFamily="34" charset="0"/>
                <a:cs typeface="Arial" panose="020B0604020202020204" pitchFamily="34" charset="0"/>
              </a:rPr>
              <a:t> website: </a:t>
            </a:r>
            <a:r>
              <a:rPr lang="en-US" sz="2400" dirty="0">
                <a:latin typeface="+mn-lt"/>
                <a:cs typeface="Arial" panose="020B0604020202020204" pitchFamily="34" charset="0"/>
                <a:hlinkClick r:id="rId4"/>
              </a:rPr>
              <a:t>https://mypay.dfas.mil/</a:t>
            </a:r>
            <a:endParaRPr lang="en-US" sz="2400" dirty="0">
              <a:latin typeface="+mn-lt"/>
              <a:cs typeface="Arial" panose="020B0604020202020204" pitchFamily="34" charset="0"/>
            </a:endParaRPr>
          </a:p>
          <a:p>
            <a:endParaRPr lang="en-US" sz="2174" dirty="0">
              <a:solidFill>
                <a:srgbClr val="4F81BD">
                  <a:lumMod val="50000"/>
                </a:srgb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22B2FBA7-1470-DBED-89B1-FDD2B2B67717}"/>
              </a:ext>
            </a:extLst>
          </p:cNvPr>
          <p:cNvSpPr txBox="1"/>
          <p:nvPr/>
        </p:nvSpPr>
        <p:spPr>
          <a:xfrm>
            <a:off x="978049" y="108178"/>
            <a:ext cx="920445" cy="369332"/>
          </a:xfrm>
          <a:prstGeom prst="rect">
            <a:avLst/>
          </a:prstGeom>
          <a:noFill/>
        </p:spPr>
        <p:txBody>
          <a:bodyPr wrap="none" rtlCol="0">
            <a:spAutoFit/>
          </a:bodyPr>
          <a:lstStyle/>
          <a:p>
            <a:r>
              <a:rPr lang="en-US" dirty="0"/>
              <a:t>Slide 29</a:t>
            </a:r>
          </a:p>
        </p:txBody>
      </p:sp>
    </p:spTree>
    <p:extLst>
      <p:ext uri="{BB962C8B-B14F-4D97-AF65-F5344CB8AC3E}">
        <p14:creationId xmlns:p14="http://schemas.microsoft.com/office/powerpoint/2010/main" val="9602317"/>
      </p:ext>
    </p:extLst>
  </p:cSld>
  <p:clrMapOvr>
    <a:masterClrMapping/>
  </p:clrMapOvr>
  <mc:AlternateContent xmlns:mc="http://schemas.openxmlformats.org/markup-compatibility/2006" xmlns:p14="http://schemas.microsoft.com/office/powerpoint/2010/main">
    <mc:Choice Requires="p14">
      <p:transition spd="slow" p14:dur="2000" advClick="0">
        <p:sndAc>
          <p:endSnd/>
        </p:sndAc>
      </p:transition>
    </mc:Choice>
    <mc:Fallback xmlns="">
      <p:transition spd="slow" advClick="0">
        <p:sndAc>
          <p:endSnd/>
        </p:sndAc>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73" name="Rectangle 1026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4" name="Rectangle 1026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5" name="Rectangle 1026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76" name="Rectangle 1026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77" name="Freeform: Shape 1026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72" name="Rectangle 1027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4" name="TextBox 4"/>
          <p:cNvSpPr txBox="1">
            <a:spLocks noChangeArrowheads="1"/>
          </p:cNvSpPr>
          <p:nvPr/>
        </p:nvSpPr>
        <p:spPr bwMode="auto">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i="1" kern="1200">
                <a:ln w="0"/>
                <a:solidFill>
                  <a:srgbClr val="FFFFFF"/>
                </a:solidFill>
                <a:effectLst>
                  <a:outerShdw blurRad="38100" dist="19050" dir="2700000" algn="tl" rotWithShape="0">
                    <a:schemeClr val="dk1">
                      <a:alpha val="40000"/>
                    </a:schemeClr>
                  </a:outerShdw>
                </a:effectLst>
                <a:latin typeface="+mj-lt"/>
                <a:ea typeface="+mj-ea"/>
                <a:cs typeface="+mj-cs"/>
              </a:rPr>
              <a:t>Oath of Office</a:t>
            </a:r>
          </a:p>
        </p:txBody>
      </p:sp>
      <p:sp>
        <p:nvSpPr>
          <p:cNvPr id="10242" name="Rectangle 2"/>
          <p:cNvSpPr>
            <a:spLocks noGrp="1" noChangeArrowheads="1"/>
          </p:cNvSpPr>
          <p:nvPr>
            <p:ph idx="1"/>
          </p:nvPr>
        </p:nvSpPr>
        <p:spPr>
          <a:xfrm>
            <a:off x="4581727" y="649481"/>
            <a:ext cx="6474200" cy="4892338"/>
          </a:xfrm>
        </p:spPr>
        <p:txBody>
          <a:bodyPr vert="horz" lIns="91440" tIns="45720" rIns="91440" bIns="45720" rtlCol="0" anchor="ctr">
            <a:normAutofit/>
          </a:bodyPr>
          <a:lstStyle/>
          <a:p>
            <a:pPr marL="0" indent="0">
              <a:spcBef>
                <a:spcPts val="1200"/>
              </a:spcBef>
              <a:buNone/>
            </a:pPr>
            <a:r>
              <a:rPr lang="en-US" sz="2400" b="1" dirty="0"/>
              <a:t>I, </a:t>
            </a:r>
            <a:r>
              <a:rPr lang="en-US" sz="2400" b="1" u="sng" dirty="0"/>
              <a:t>     state your name,           </a:t>
            </a:r>
            <a:r>
              <a:rPr lang="en-US" sz="2400" b="1" dirty="0"/>
              <a:t>do solemnly swear (or affirm) that I will support and defend the Constitution of the United States against all enemies, foreign and domestic; that I will bear true faith and allegiance to the same; that I take this obligation freely, without any mental reservation or purpose of evasion; and that I will well and faithfully discharge the duties of the office on which I am about to enter.</a:t>
            </a:r>
          </a:p>
          <a:p>
            <a:pPr marL="0" indent="0">
              <a:spcBef>
                <a:spcPts val="1200"/>
              </a:spcBef>
              <a:buNone/>
            </a:pPr>
            <a:r>
              <a:rPr lang="en-US" sz="2400" b="1" dirty="0"/>
              <a:t>So help me God.  </a:t>
            </a:r>
          </a:p>
          <a:p>
            <a:pPr>
              <a:spcBef>
                <a:spcPts val="1200"/>
              </a:spcBef>
            </a:pPr>
            <a:endParaRPr lang="en-US" sz="2400" dirty="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05497" y="4784161"/>
            <a:ext cx="3615776" cy="1904308"/>
          </a:xfrm>
          <a:prstGeom prst="rect">
            <a:avLst/>
          </a:prstGeom>
        </p:spPr>
      </p:pic>
      <p:pic>
        <p:nvPicPr>
          <p:cNvPr id="3" name="Picture 2">
            <a:extLst>
              <a:ext uri="{FF2B5EF4-FFF2-40B4-BE49-F238E27FC236}">
                <a16:creationId xmlns:a16="http://schemas.microsoft.com/office/drawing/2014/main" id="{F8B20020-0278-224B-0C41-909AD5D89CD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pic>
        <p:nvPicPr>
          <p:cNvPr id="4" name="Picture 3">
            <a:extLst>
              <a:ext uri="{FF2B5EF4-FFF2-40B4-BE49-F238E27FC236}">
                <a16:creationId xmlns:a16="http://schemas.microsoft.com/office/drawing/2014/main" id="{053E7983-9A19-8748-6F33-144580F44E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p:sndAc>
          <p:endSnd/>
        </p:sndAc>
      </p:transition>
    </mc:Choice>
    <mc:Fallback xmlns="">
      <p:transition spd="slow" advClick="0">
        <p:sndAc>
          <p:endSnd/>
        </p:sndAc>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98441" y="6151637"/>
            <a:ext cx="306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ts val="0"/>
              </a:spcBef>
              <a:spcAft>
                <a:spcPts val="0"/>
              </a:spcAft>
            </a:pPr>
            <a:r>
              <a:rPr lang="en-US" altLang="en-US" sz="1400" b="1" i="1"/>
              <a:t>Excellence through Partnership</a:t>
            </a:r>
          </a:p>
        </p:txBody>
      </p:sp>
      <p:sp>
        <p:nvSpPr>
          <p:cNvPr id="10" name="Title 1"/>
          <p:cNvSpPr txBox="1">
            <a:spLocks/>
          </p:cNvSpPr>
          <p:nvPr/>
        </p:nvSpPr>
        <p:spPr>
          <a:xfrm>
            <a:off x="1968631" y="848829"/>
            <a:ext cx="7480300" cy="563880"/>
          </a:xfrm>
          <a:prstGeom prst="rect">
            <a:avLst/>
          </a:prstGeom>
          <a:effectLst/>
        </p:spPr>
        <p:txBody>
          <a:bodyPr vert="horz" lIns="91440" tIns="45720" rIns="91440" bIns="45720" rtlCol="0" anchor="ctr">
            <a:norm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pPr>
              <a:spcBef>
                <a:spcPts val="0"/>
              </a:spcBef>
            </a:pPr>
            <a:r>
              <a:rPr lang="en-US" b="1" dirty="0">
                <a:solidFill>
                  <a:srgbClr val="002060"/>
                </a:solidFill>
                <a:latin typeface="+mn-lt"/>
                <a:cs typeface="Arial" panose="020B0604020202020204" pitchFamily="34" charset="0"/>
              </a:rPr>
              <a:t>Within Grade Increases</a:t>
            </a:r>
          </a:p>
        </p:txBody>
      </p:sp>
      <p:sp>
        <p:nvSpPr>
          <p:cNvPr id="12" name="TextBox 11"/>
          <p:cNvSpPr txBox="1"/>
          <p:nvPr/>
        </p:nvSpPr>
        <p:spPr>
          <a:xfrm>
            <a:off x="1172012" y="329851"/>
            <a:ext cx="920445" cy="369332"/>
          </a:xfrm>
          <a:prstGeom prst="rect">
            <a:avLst/>
          </a:prstGeom>
          <a:noFill/>
        </p:spPr>
        <p:txBody>
          <a:bodyPr wrap="none" rtlCol="0">
            <a:spAutoFit/>
          </a:bodyPr>
          <a:lstStyle/>
          <a:p>
            <a:r>
              <a:rPr lang="en-US" dirty="0"/>
              <a:t>Slide 30</a:t>
            </a:r>
          </a:p>
        </p:txBody>
      </p:sp>
      <p:sp>
        <p:nvSpPr>
          <p:cNvPr id="3" name="TextBox 2">
            <a:extLst>
              <a:ext uri="{FF2B5EF4-FFF2-40B4-BE49-F238E27FC236}">
                <a16:creationId xmlns:a16="http://schemas.microsoft.com/office/drawing/2014/main" id="{B6DC1A0E-9AA8-85B7-4E36-FFD2473A3422}"/>
              </a:ext>
            </a:extLst>
          </p:cNvPr>
          <p:cNvSpPr txBox="1"/>
          <p:nvPr/>
        </p:nvSpPr>
        <p:spPr>
          <a:xfrm>
            <a:off x="646545" y="1628753"/>
            <a:ext cx="5116946" cy="3970318"/>
          </a:xfrm>
          <a:prstGeom prst="rect">
            <a:avLst/>
          </a:prstGeom>
          <a:noFill/>
        </p:spPr>
        <p:txBody>
          <a:bodyPr wrap="square">
            <a:spAutoFit/>
          </a:bodyPr>
          <a:lstStyle/>
          <a:p>
            <a:r>
              <a:rPr lang="en-US" b="0" i="0" dirty="0">
                <a:solidFill>
                  <a:srgbClr val="1B1B1B"/>
                </a:solidFill>
                <a:effectLst/>
                <a:latin typeface="Public Sans Web"/>
              </a:rPr>
              <a:t>Employees who occupy permanent positions earn WGIs upon meeting the following three requirements:</a:t>
            </a:r>
            <a:endParaRPr lang="en-US" dirty="0"/>
          </a:p>
          <a:p>
            <a:pPr marL="285750" indent="-285750">
              <a:buFont typeface="Wingdings" panose="05000000000000000000" pitchFamily="2" charset="2"/>
              <a:buChar char="§"/>
            </a:pPr>
            <a:r>
              <a:rPr lang="en-US" dirty="0"/>
              <a:t>The employee's performance must be at an acceptable level of competence. To meet this requirement, an employee's most recent performance rating of record must be at least Level 3 ("Fully Successful" or equivalent).</a:t>
            </a:r>
          </a:p>
          <a:p>
            <a:pPr marL="285750" indent="-285750">
              <a:buFont typeface="Wingdings" panose="05000000000000000000" pitchFamily="2" charset="2"/>
              <a:buChar char="§"/>
            </a:pPr>
            <a:r>
              <a:rPr lang="en-US" dirty="0"/>
              <a:t>The employee must have completed the required waiting period for advancement to the next higher step.</a:t>
            </a:r>
          </a:p>
          <a:p>
            <a:pPr marL="285750" indent="-285750">
              <a:buFont typeface="Wingdings" panose="05000000000000000000" pitchFamily="2" charset="2"/>
              <a:buChar char="§"/>
            </a:pPr>
            <a:r>
              <a:rPr lang="en-US" dirty="0"/>
              <a:t>The employee must not have received an "equivalent increase" in pay during the waiting period. (See 5 CFR 531.407.)</a:t>
            </a:r>
          </a:p>
        </p:txBody>
      </p:sp>
      <p:pic>
        <p:nvPicPr>
          <p:cNvPr id="20" name="Picture 19">
            <a:extLst>
              <a:ext uri="{FF2B5EF4-FFF2-40B4-BE49-F238E27FC236}">
                <a16:creationId xmlns:a16="http://schemas.microsoft.com/office/drawing/2014/main" id="{134D743F-908D-7DF2-B4CD-0228E46EF5DB}"/>
              </a:ext>
            </a:extLst>
          </p:cNvPr>
          <p:cNvPicPr>
            <a:picLocks noChangeAspect="1"/>
          </p:cNvPicPr>
          <p:nvPr/>
        </p:nvPicPr>
        <p:blipFill>
          <a:blip r:embed="rId4"/>
          <a:stretch>
            <a:fillRect/>
          </a:stretch>
        </p:blipFill>
        <p:spPr>
          <a:xfrm>
            <a:off x="5708781" y="1684038"/>
            <a:ext cx="5916862" cy="3469023"/>
          </a:xfrm>
          <a:prstGeom prst="rect">
            <a:avLst/>
          </a:prstGeom>
          <a:ln>
            <a:solidFill>
              <a:schemeClr val="tx1"/>
            </a:solidFill>
          </a:ln>
        </p:spPr>
      </p:pic>
    </p:spTree>
    <p:extLst>
      <p:ext uri="{BB962C8B-B14F-4D97-AF65-F5344CB8AC3E}">
        <p14:creationId xmlns:p14="http://schemas.microsoft.com/office/powerpoint/2010/main" val="2813897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98441" y="6151637"/>
            <a:ext cx="306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sz="1400" b="1" i="1">
                <a:solidFill>
                  <a:prstClr val="black"/>
                </a:solidFill>
              </a:rPr>
              <a:t>Excellence through Partnership</a:t>
            </a:r>
          </a:p>
        </p:txBody>
      </p:sp>
      <p:sp>
        <p:nvSpPr>
          <p:cNvPr id="10" name="Title 1"/>
          <p:cNvSpPr txBox="1">
            <a:spLocks/>
          </p:cNvSpPr>
          <p:nvPr/>
        </p:nvSpPr>
        <p:spPr>
          <a:xfrm>
            <a:off x="2170291" y="988300"/>
            <a:ext cx="7480300" cy="42744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b="1">
                <a:solidFill>
                  <a:srgbClr val="002060"/>
                </a:solidFill>
                <a:latin typeface="+mn-lt"/>
                <a:cs typeface="Arial" panose="020B0604020202020204" pitchFamily="34" charset="0"/>
              </a:rPr>
              <a:t>Mandatory Training for New Employees</a:t>
            </a:r>
          </a:p>
        </p:txBody>
      </p:sp>
      <p:sp>
        <p:nvSpPr>
          <p:cNvPr id="12" name="Vertical Text Placeholder 2"/>
          <p:cNvSpPr txBox="1">
            <a:spLocks/>
          </p:cNvSpPr>
          <p:nvPr/>
        </p:nvSpPr>
        <p:spPr>
          <a:xfrm>
            <a:off x="1153509" y="1793347"/>
            <a:ext cx="9452741" cy="3806205"/>
          </a:xfrm>
          <a:prstGeom prst="rect">
            <a:avLst/>
          </a:prstGeom>
        </p:spPr>
        <p:txBody>
          <a:bodyPr vert="horz" lIns="91440" tIns="45720" rIns="91440" bIns="45720" rtlCol="0">
            <a:normAutofit/>
          </a:bodyPr>
          <a:lstStyle>
            <a:lvl1pPr marL="342900" indent="-342900" algn="l" defTabSz="457200" rtl="0" eaLnBrk="1" latinLnBrk="0" hangingPunct="1">
              <a:lnSpc>
                <a:spcPct val="110000"/>
              </a:lnSpc>
              <a:spcBef>
                <a:spcPct val="20000"/>
              </a:spcBef>
              <a:spcAft>
                <a:spcPts val="600"/>
              </a:spcAft>
              <a:buClr>
                <a:srgbClr val="DCC832"/>
              </a:buClr>
              <a:buFont typeface="Wingdings" charset="2"/>
              <a:buChar char="Ø"/>
              <a:defRPr sz="2800" kern="1200">
                <a:solidFill>
                  <a:schemeClr val="tx1"/>
                </a:solidFill>
                <a:latin typeface="Lucida Sans"/>
                <a:ea typeface="+mn-ea"/>
                <a:cs typeface="Lucida Sans"/>
              </a:defRPr>
            </a:lvl1pPr>
            <a:lvl2pPr marL="832104" indent="-374904" algn="l" defTabSz="457200" rtl="0" eaLnBrk="1" latinLnBrk="0" hangingPunct="1">
              <a:lnSpc>
                <a:spcPct val="110000"/>
              </a:lnSpc>
              <a:spcBef>
                <a:spcPct val="20000"/>
              </a:spcBef>
              <a:spcAft>
                <a:spcPts val="600"/>
              </a:spcAft>
              <a:buClr>
                <a:srgbClr val="DCC832"/>
              </a:buClr>
              <a:buSzPct val="95000"/>
              <a:buFont typeface="Wingdings" charset="2"/>
              <a:buChar char="u"/>
              <a:defRPr sz="2400" kern="1200">
                <a:solidFill>
                  <a:schemeClr val="tx1"/>
                </a:solidFill>
                <a:latin typeface="Lucida Sans"/>
                <a:ea typeface="+mn-ea"/>
                <a:cs typeface="Lucida Sans"/>
              </a:defRPr>
            </a:lvl2pPr>
            <a:lvl3pPr marL="1143000" indent="-228600" algn="l" defTabSz="457200" rtl="0" eaLnBrk="1" latinLnBrk="0" hangingPunct="1">
              <a:lnSpc>
                <a:spcPct val="110000"/>
              </a:lnSpc>
              <a:spcBef>
                <a:spcPct val="20000"/>
              </a:spcBef>
              <a:spcAft>
                <a:spcPts val="600"/>
              </a:spcAft>
              <a:buClr>
                <a:srgbClr val="DCC832"/>
              </a:buClr>
              <a:buFont typeface="Wingdings" charset="2"/>
              <a:buChar char="§"/>
              <a:defRPr sz="2100" kern="1200">
                <a:solidFill>
                  <a:schemeClr val="tx1"/>
                </a:solidFill>
                <a:latin typeface="Lucida Sans"/>
                <a:ea typeface="+mn-ea"/>
                <a:cs typeface="Lucida Sans"/>
              </a:defRPr>
            </a:lvl3pPr>
            <a:lvl4pPr marL="1600200" indent="-228600" algn="l" defTabSz="457200" rtl="0" eaLnBrk="1" latinLnBrk="0" hangingPunct="1">
              <a:lnSpc>
                <a:spcPct val="110000"/>
              </a:lnSpc>
              <a:spcBef>
                <a:spcPct val="20000"/>
              </a:spcBef>
              <a:spcAft>
                <a:spcPts val="600"/>
              </a:spcAft>
              <a:buClr>
                <a:srgbClr val="DCC832"/>
              </a:buClr>
              <a:buFont typeface="Arial"/>
              <a:buChar char="•"/>
              <a:defRPr sz="1800" kern="1200">
                <a:solidFill>
                  <a:schemeClr val="tx1"/>
                </a:solidFill>
                <a:latin typeface="Lucida Sans"/>
                <a:ea typeface="+mn-ea"/>
                <a:cs typeface="Lucida Sans"/>
              </a:defRPr>
            </a:lvl4pPr>
            <a:lvl5pPr marL="2057400" indent="-228600" algn="l" defTabSz="457200" rtl="0" eaLnBrk="1" latinLnBrk="0" hangingPunct="1">
              <a:lnSpc>
                <a:spcPct val="110000"/>
              </a:lnSpc>
              <a:spcBef>
                <a:spcPct val="20000"/>
              </a:spcBef>
              <a:spcAft>
                <a:spcPts val="600"/>
              </a:spcAft>
              <a:buClr>
                <a:srgbClr val="DCC832"/>
              </a:buClr>
              <a:buFont typeface="Courier New"/>
              <a:buChar char="o"/>
              <a:defRPr sz="14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0" indent="0">
              <a:lnSpc>
                <a:spcPct val="100000"/>
              </a:lnSpc>
              <a:spcBef>
                <a:spcPts val="0"/>
              </a:spcBef>
              <a:spcAft>
                <a:spcPts val="0"/>
              </a:spcAft>
              <a:buNone/>
            </a:pPr>
            <a:r>
              <a:rPr lang="en-US" sz="1800" dirty="0">
                <a:latin typeface="+mn-lt"/>
              </a:rPr>
              <a:t>As a </a:t>
            </a:r>
            <a:r>
              <a:rPr lang="en-US" sz="1800" u="sng" dirty="0">
                <a:latin typeface="+mn-lt"/>
              </a:rPr>
              <a:t>Department of Army Civilian</a:t>
            </a:r>
            <a:r>
              <a:rPr lang="en-US" sz="1800" dirty="0">
                <a:latin typeface="+mn-lt"/>
              </a:rPr>
              <a:t>, you are required to remain current on all mandatory training. Most training is held virtually and will need to be completed annually.</a:t>
            </a:r>
          </a:p>
          <a:p>
            <a:pPr marL="0" lvl="0" indent="0">
              <a:lnSpc>
                <a:spcPct val="100000"/>
              </a:lnSpc>
              <a:spcBef>
                <a:spcPts val="0"/>
              </a:spcBef>
              <a:spcAft>
                <a:spcPts val="0"/>
              </a:spcAft>
              <a:buNone/>
            </a:pPr>
            <a:endParaRPr lang="en-US" sz="1800" dirty="0">
              <a:latin typeface="+mn-lt"/>
            </a:endParaRPr>
          </a:p>
          <a:p>
            <a:pPr marL="0" lvl="0" indent="0">
              <a:lnSpc>
                <a:spcPct val="100000"/>
              </a:lnSpc>
              <a:spcBef>
                <a:spcPts val="0"/>
              </a:spcBef>
              <a:spcAft>
                <a:spcPts val="0"/>
              </a:spcAft>
              <a:buNone/>
            </a:pPr>
            <a:r>
              <a:rPr lang="en-US" sz="1800" b="1" dirty="0">
                <a:latin typeface="+mn-lt"/>
              </a:rPr>
              <a:t>Some of these trainings include:</a:t>
            </a:r>
          </a:p>
          <a:p>
            <a:pPr lvl="0">
              <a:lnSpc>
                <a:spcPct val="100000"/>
              </a:lnSpc>
              <a:spcBef>
                <a:spcPts val="0"/>
              </a:spcBef>
              <a:spcAft>
                <a:spcPts val="0"/>
              </a:spcAft>
              <a:buClrTx/>
              <a:buFont typeface="Wingdings" panose="05000000000000000000" pitchFamily="2" charset="2"/>
              <a:buChar char="§"/>
            </a:pPr>
            <a:r>
              <a:rPr lang="en-US" sz="1800" dirty="0">
                <a:latin typeface="+mn-lt"/>
              </a:rPr>
              <a:t>Cyber Awareness</a:t>
            </a:r>
          </a:p>
          <a:p>
            <a:pPr lvl="0">
              <a:lnSpc>
                <a:spcPct val="100000"/>
              </a:lnSpc>
              <a:spcBef>
                <a:spcPts val="0"/>
              </a:spcBef>
              <a:spcAft>
                <a:spcPts val="0"/>
              </a:spcAft>
              <a:buClrTx/>
              <a:buFont typeface="Wingdings" panose="05000000000000000000" pitchFamily="2" charset="2"/>
              <a:buChar char="§"/>
            </a:pPr>
            <a:r>
              <a:rPr lang="en-US" sz="1800" dirty="0">
                <a:latin typeface="+mn-lt"/>
              </a:rPr>
              <a:t>Sexual Harassment/Assault Response and Prevention Program (SHARP) </a:t>
            </a:r>
          </a:p>
          <a:p>
            <a:pPr lvl="0">
              <a:lnSpc>
                <a:spcPct val="100000"/>
              </a:lnSpc>
              <a:spcBef>
                <a:spcPts val="0"/>
              </a:spcBef>
              <a:spcAft>
                <a:spcPts val="0"/>
              </a:spcAft>
              <a:buClrTx/>
              <a:buFont typeface="Wingdings" panose="05000000000000000000" pitchFamily="2" charset="2"/>
              <a:buChar char="§"/>
            </a:pPr>
            <a:r>
              <a:rPr lang="en-US" sz="1800" dirty="0">
                <a:latin typeface="+mn-lt"/>
              </a:rPr>
              <a:t>Equal Employment Opportunity (EEO)</a:t>
            </a:r>
          </a:p>
          <a:p>
            <a:pPr lvl="0">
              <a:lnSpc>
                <a:spcPct val="100000"/>
              </a:lnSpc>
              <a:spcBef>
                <a:spcPts val="0"/>
              </a:spcBef>
              <a:spcAft>
                <a:spcPts val="0"/>
              </a:spcAft>
              <a:buClrTx/>
              <a:buFont typeface="Wingdings" panose="05000000000000000000" pitchFamily="2" charset="2"/>
              <a:buChar char="§"/>
            </a:pPr>
            <a:r>
              <a:rPr lang="en-US" sz="1800" dirty="0">
                <a:latin typeface="+mn-lt"/>
              </a:rPr>
              <a:t>Army Substance Abuse Program (ASAP)</a:t>
            </a:r>
          </a:p>
          <a:p>
            <a:pPr marL="0" lvl="0" indent="0">
              <a:lnSpc>
                <a:spcPct val="100000"/>
              </a:lnSpc>
              <a:spcBef>
                <a:spcPts val="0"/>
              </a:spcBef>
              <a:spcAft>
                <a:spcPts val="0"/>
              </a:spcAft>
              <a:buClrTx/>
              <a:buNone/>
            </a:pPr>
            <a:endParaRPr lang="en-US" sz="1800" dirty="0">
              <a:latin typeface="+mn-lt"/>
            </a:endParaRPr>
          </a:p>
          <a:p>
            <a:pPr marL="0" lvl="0" indent="0">
              <a:lnSpc>
                <a:spcPct val="100000"/>
              </a:lnSpc>
              <a:spcBef>
                <a:spcPts val="0"/>
              </a:spcBef>
              <a:spcAft>
                <a:spcPts val="0"/>
              </a:spcAft>
              <a:buNone/>
            </a:pPr>
            <a:endParaRPr lang="en-US" sz="1800" i="1" dirty="0">
              <a:solidFill>
                <a:srgbClr val="C00000"/>
              </a:solidFill>
              <a:latin typeface="+mn-lt"/>
            </a:endParaRPr>
          </a:p>
          <a:p>
            <a:pPr marL="0" lvl="0" indent="0">
              <a:lnSpc>
                <a:spcPct val="100000"/>
              </a:lnSpc>
              <a:spcBef>
                <a:spcPts val="0"/>
              </a:spcBef>
              <a:spcAft>
                <a:spcPts val="0"/>
              </a:spcAft>
              <a:buNone/>
            </a:pPr>
            <a:r>
              <a:rPr lang="en-US" sz="2400" b="1" u="sng" dirty="0">
                <a:solidFill>
                  <a:srgbClr val="C00000"/>
                </a:solidFill>
                <a:latin typeface="+mn-lt"/>
              </a:rPr>
              <a:t>You are responsible for coordinating and completing the mandatory trainings with your supervisor and/or organization training coordinator. </a:t>
            </a:r>
          </a:p>
          <a:p>
            <a:pPr marL="0" lvl="0" indent="0">
              <a:lnSpc>
                <a:spcPct val="100000"/>
              </a:lnSpc>
              <a:spcBef>
                <a:spcPts val="0"/>
              </a:spcBef>
              <a:spcAft>
                <a:spcPts val="0"/>
              </a:spcAft>
              <a:buNone/>
            </a:pPr>
            <a:endParaRPr lang="en-US" sz="1800" i="1" dirty="0">
              <a:solidFill>
                <a:srgbClr val="C00000"/>
              </a:solidFill>
              <a:latin typeface="+mn-lt"/>
            </a:endParaRPr>
          </a:p>
        </p:txBody>
      </p:sp>
      <p:sp>
        <p:nvSpPr>
          <p:cNvPr id="13" name="Title 1"/>
          <p:cNvSpPr txBox="1">
            <a:spLocks/>
          </p:cNvSpPr>
          <p:nvPr/>
        </p:nvSpPr>
        <p:spPr>
          <a:xfrm>
            <a:off x="1399715" y="761439"/>
            <a:ext cx="9021451" cy="563880"/>
          </a:xfrm>
          <a:prstGeom prst="rect">
            <a:avLst/>
          </a:prstGeom>
          <a:effectLst/>
        </p:spPr>
        <p:txBody>
          <a:bodyPr vert="horz" lIns="91440" tIns="45720" rIns="91440" bIns="45720" rtlCol="0" anchor="ctr">
            <a:no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pPr algn="l"/>
            <a:endParaRPr lang="en-US" sz="2400">
              <a:latin typeface="Arial" panose="020B0604020202020204" pitchFamily="34" charset="0"/>
              <a:cs typeface="Arial" panose="020B0604020202020204" pitchFamily="34" charset="0"/>
            </a:endParaRPr>
          </a:p>
        </p:txBody>
      </p:sp>
      <p:sp>
        <p:nvSpPr>
          <p:cNvPr id="14" name="TextBox 13"/>
          <p:cNvSpPr txBox="1"/>
          <p:nvPr/>
        </p:nvSpPr>
        <p:spPr>
          <a:xfrm>
            <a:off x="1172012" y="329851"/>
            <a:ext cx="920445" cy="369332"/>
          </a:xfrm>
          <a:prstGeom prst="rect">
            <a:avLst/>
          </a:prstGeom>
          <a:noFill/>
        </p:spPr>
        <p:txBody>
          <a:bodyPr wrap="none" rtlCol="0">
            <a:spAutoFit/>
          </a:bodyPr>
          <a:lstStyle/>
          <a:p>
            <a:r>
              <a:rPr lang="en-US" dirty="0"/>
              <a:t>Slide 31</a:t>
            </a:r>
          </a:p>
        </p:txBody>
      </p:sp>
    </p:spTree>
    <p:extLst>
      <p:ext uri="{BB962C8B-B14F-4D97-AF65-F5344CB8AC3E}">
        <p14:creationId xmlns:p14="http://schemas.microsoft.com/office/powerpoint/2010/main" val="3785507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98441" y="6151637"/>
            <a:ext cx="306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sz="1400" b="1" i="1"/>
              <a:t>Excellence through Partnership</a:t>
            </a:r>
          </a:p>
        </p:txBody>
      </p:sp>
      <p:sp>
        <p:nvSpPr>
          <p:cNvPr id="10" name="Title 1"/>
          <p:cNvSpPr txBox="1">
            <a:spLocks/>
          </p:cNvSpPr>
          <p:nvPr/>
        </p:nvSpPr>
        <p:spPr>
          <a:xfrm>
            <a:off x="2170291" y="754394"/>
            <a:ext cx="7480300" cy="563880"/>
          </a:xfrm>
          <a:prstGeom prst="rect">
            <a:avLst/>
          </a:prstGeom>
          <a:effectLst/>
        </p:spPr>
        <p:txBody>
          <a:bodyPr vert="horz" lIns="91440" tIns="45720" rIns="91440" bIns="45720" rtlCol="0" anchor="ctr">
            <a:norm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r>
              <a:rPr lang="en-US" b="1">
                <a:solidFill>
                  <a:srgbClr val="002060"/>
                </a:solidFill>
                <a:latin typeface="+mn-lt"/>
                <a:cs typeface="Arial" panose="020B0604020202020204" pitchFamily="34" charset="0"/>
              </a:rPr>
              <a:t>Prohibited Personnel Practices</a:t>
            </a:r>
          </a:p>
        </p:txBody>
      </p:sp>
      <p:sp>
        <p:nvSpPr>
          <p:cNvPr id="11" name="Content Placeholder 2"/>
          <p:cNvSpPr txBox="1">
            <a:spLocks/>
          </p:cNvSpPr>
          <p:nvPr/>
        </p:nvSpPr>
        <p:spPr>
          <a:xfrm>
            <a:off x="766944" y="2065589"/>
            <a:ext cx="11136022" cy="4086048"/>
          </a:xfrm>
          <a:prstGeom prst="rect">
            <a:avLst/>
          </a:prstGeom>
        </p:spPr>
        <p:txBody>
          <a:bodyPr vert="horz" lIns="91440" tIns="45720" rIns="91440" bIns="45720" rtlCol="0">
            <a:noAutofit/>
          </a:bodyPr>
          <a:lstStyle>
            <a:lvl1pPr marL="0" indent="0" algn="l" defTabSz="457200" rtl="0" eaLnBrk="1" latinLnBrk="0" hangingPunct="1">
              <a:lnSpc>
                <a:spcPct val="110000"/>
              </a:lnSpc>
              <a:spcBef>
                <a:spcPct val="20000"/>
              </a:spcBef>
              <a:spcAft>
                <a:spcPts val="600"/>
              </a:spcAft>
              <a:buClr>
                <a:srgbClr val="DCC832"/>
              </a:buClr>
              <a:buFont typeface="Wingdings" charset="2"/>
              <a:buNone/>
              <a:defRPr sz="1800" kern="1200" baseline="0">
                <a:solidFill>
                  <a:schemeClr val="tx1"/>
                </a:solidFill>
                <a:latin typeface="Lucida Sans"/>
                <a:ea typeface="+mn-ea"/>
                <a:cs typeface="Lucida Sans"/>
              </a:defRPr>
            </a:lvl1pPr>
            <a:lvl2pPr marL="457200" indent="0" algn="l" defTabSz="457200" rtl="0" eaLnBrk="1" latinLnBrk="0" hangingPunct="1">
              <a:lnSpc>
                <a:spcPct val="110000"/>
              </a:lnSpc>
              <a:spcBef>
                <a:spcPct val="20000"/>
              </a:spcBef>
              <a:spcAft>
                <a:spcPts val="600"/>
              </a:spcAft>
              <a:buClr>
                <a:srgbClr val="DCC832"/>
              </a:buClr>
              <a:buSzPct val="95000"/>
              <a:buFont typeface="Wingdings" charset="2"/>
              <a:buNone/>
              <a:defRPr sz="1800" kern="1200">
                <a:solidFill>
                  <a:schemeClr val="tx1"/>
                </a:solidFill>
                <a:latin typeface="Lucida Sans"/>
                <a:ea typeface="+mn-ea"/>
                <a:cs typeface="Lucida Sans"/>
              </a:defRPr>
            </a:lvl2pPr>
            <a:lvl3pPr marL="914400" indent="0" algn="l" defTabSz="457200" rtl="0" eaLnBrk="1" latinLnBrk="0" hangingPunct="1">
              <a:lnSpc>
                <a:spcPct val="110000"/>
              </a:lnSpc>
              <a:spcBef>
                <a:spcPct val="20000"/>
              </a:spcBef>
              <a:spcAft>
                <a:spcPts val="600"/>
              </a:spcAft>
              <a:buClr>
                <a:srgbClr val="DCC832"/>
              </a:buClr>
              <a:buFont typeface="Wingdings" charset="2"/>
              <a:buNone/>
              <a:defRPr sz="1800" kern="1200">
                <a:solidFill>
                  <a:schemeClr val="tx1"/>
                </a:solidFill>
                <a:latin typeface="Lucida Sans"/>
                <a:ea typeface="+mn-ea"/>
                <a:cs typeface="Lucida Sans"/>
              </a:defRPr>
            </a:lvl3pPr>
            <a:lvl4pPr marL="1371600" indent="0" algn="l" defTabSz="457200" rtl="0" eaLnBrk="1" latinLnBrk="0" hangingPunct="1">
              <a:lnSpc>
                <a:spcPct val="110000"/>
              </a:lnSpc>
              <a:spcBef>
                <a:spcPct val="20000"/>
              </a:spcBef>
              <a:spcAft>
                <a:spcPts val="600"/>
              </a:spcAft>
              <a:buClr>
                <a:srgbClr val="DCC832"/>
              </a:buClr>
              <a:buFont typeface="Arial"/>
              <a:buNone/>
              <a:defRPr sz="1800" kern="1200">
                <a:solidFill>
                  <a:schemeClr val="tx1"/>
                </a:solidFill>
                <a:latin typeface="Lucida Sans"/>
                <a:ea typeface="+mn-ea"/>
                <a:cs typeface="Lucida Sans"/>
              </a:defRPr>
            </a:lvl4pPr>
            <a:lvl5pPr marL="1828800" indent="0" algn="l" defTabSz="457200" rtl="0" eaLnBrk="1" latinLnBrk="0" hangingPunct="1">
              <a:lnSpc>
                <a:spcPct val="110000"/>
              </a:lnSpc>
              <a:spcBef>
                <a:spcPct val="20000"/>
              </a:spcBef>
              <a:spcAft>
                <a:spcPts val="600"/>
              </a:spcAft>
              <a:buClr>
                <a:srgbClr val="DCC832"/>
              </a:buClr>
              <a:buFont typeface="Courier New"/>
              <a:buNone/>
              <a:defRPr sz="18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0"/>
              </a:spcBef>
              <a:spcAft>
                <a:spcPts val="0"/>
              </a:spcAft>
            </a:pPr>
            <a:r>
              <a:rPr lang="en-US" sz="1600" b="1" dirty="0">
                <a:latin typeface="+mn-lt"/>
              </a:rPr>
              <a:t>Federal employees, by law, may NOT:</a:t>
            </a:r>
          </a:p>
          <a:p>
            <a:pPr marL="342900" indent="-342900">
              <a:lnSpc>
                <a:spcPct val="100000"/>
              </a:lnSpc>
              <a:spcBef>
                <a:spcPts val="0"/>
              </a:spcBef>
              <a:spcAft>
                <a:spcPts val="0"/>
              </a:spcAft>
              <a:buClrTx/>
              <a:buFont typeface="Wingdings" panose="05000000000000000000" pitchFamily="2" charset="2"/>
              <a:buChar char="§"/>
            </a:pPr>
            <a:r>
              <a:rPr lang="en-US" sz="1600" dirty="0">
                <a:latin typeface="+mn-lt"/>
              </a:rPr>
              <a:t>Discriminate</a:t>
            </a:r>
          </a:p>
          <a:p>
            <a:pPr marL="342900" indent="-342900">
              <a:lnSpc>
                <a:spcPct val="100000"/>
              </a:lnSpc>
              <a:spcBef>
                <a:spcPts val="0"/>
              </a:spcBef>
              <a:spcAft>
                <a:spcPts val="0"/>
              </a:spcAft>
              <a:buClrTx/>
              <a:buFont typeface="Wingdings" panose="05000000000000000000" pitchFamily="2" charset="2"/>
              <a:buChar char="§"/>
            </a:pPr>
            <a:r>
              <a:rPr lang="en-US" sz="1600" dirty="0">
                <a:latin typeface="+mn-lt"/>
              </a:rPr>
              <a:t>Solicit or consider employment recommendations based on factors other than personal knowledge or records of job related abilities/ characteristics</a:t>
            </a:r>
          </a:p>
          <a:p>
            <a:pPr marL="342900" indent="-342900">
              <a:lnSpc>
                <a:spcPct val="100000"/>
              </a:lnSpc>
              <a:spcBef>
                <a:spcPts val="0"/>
              </a:spcBef>
              <a:spcAft>
                <a:spcPts val="0"/>
              </a:spcAft>
              <a:buClrTx/>
              <a:buFont typeface="Wingdings" panose="05000000000000000000" pitchFamily="2" charset="2"/>
              <a:buChar char="§"/>
            </a:pPr>
            <a:r>
              <a:rPr lang="en-US" sz="1600" dirty="0">
                <a:latin typeface="+mn-lt"/>
              </a:rPr>
              <a:t>Coerce the political activity of any person</a:t>
            </a:r>
          </a:p>
          <a:p>
            <a:pPr marL="342900" indent="-342900">
              <a:lnSpc>
                <a:spcPct val="100000"/>
              </a:lnSpc>
              <a:spcBef>
                <a:spcPts val="0"/>
              </a:spcBef>
              <a:spcAft>
                <a:spcPts val="0"/>
              </a:spcAft>
              <a:buClrTx/>
              <a:buFont typeface="Wingdings" panose="05000000000000000000" pitchFamily="2" charset="2"/>
              <a:buChar char="§"/>
            </a:pPr>
            <a:r>
              <a:rPr lang="en-US" sz="1600" dirty="0">
                <a:latin typeface="+mn-lt"/>
              </a:rPr>
              <a:t>Deceive or willfully obstruct any person from competing for employment</a:t>
            </a:r>
          </a:p>
          <a:p>
            <a:pPr marL="342900" indent="-342900">
              <a:lnSpc>
                <a:spcPct val="100000"/>
              </a:lnSpc>
              <a:spcBef>
                <a:spcPts val="0"/>
              </a:spcBef>
              <a:spcAft>
                <a:spcPts val="0"/>
              </a:spcAft>
              <a:buClrTx/>
              <a:buFont typeface="Wingdings" panose="05000000000000000000" pitchFamily="2" charset="2"/>
              <a:buChar char="§"/>
            </a:pPr>
            <a:r>
              <a:rPr lang="en-US" sz="1600" dirty="0">
                <a:latin typeface="+mn-lt"/>
              </a:rPr>
              <a:t>Influence any person to withdraw from job competition</a:t>
            </a:r>
          </a:p>
          <a:p>
            <a:pPr marL="342900" indent="-342900">
              <a:lnSpc>
                <a:spcPct val="100000"/>
              </a:lnSpc>
              <a:spcBef>
                <a:spcPts val="0"/>
              </a:spcBef>
              <a:spcAft>
                <a:spcPts val="0"/>
              </a:spcAft>
              <a:buClrTx/>
              <a:buFont typeface="Wingdings" panose="05000000000000000000" pitchFamily="2" charset="2"/>
              <a:buChar char="§"/>
            </a:pPr>
            <a:r>
              <a:rPr lang="en-US" sz="1600" dirty="0">
                <a:latin typeface="+mn-lt"/>
              </a:rPr>
              <a:t>Give unauthorized preference or advantage to improve or injure the prospects of any particular person for employment</a:t>
            </a:r>
          </a:p>
          <a:p>
            <a:pPr marL="342900" indent="-342900">
              <a:lnSpc>
                <a:spcPct val="100000"/>
              </a:lnSpc>
              <a:spcBef>
                <a:spcPts val="0"/>
              </a:spcBef>
              <a:spcAft>
                <a:spcPts val="0"/>
              </a:spcAft>
              <a:buClrTx/>
              <a:buFont typeface="Wingdings" panose="05000000000000000000" pitchFamily="2" charset="2"/>
              <a:buChar char="§"/>
            </a:pPr>
            <a:r>
              <a:rPr lang="en-US" sz="1600" dirty="0">
                <a:latin typeface="+mn-lt"/>
              </a:rPr>
              <a:t>Engage in nepotism</a:t>
            </a:r>
          </a:p>
          <a:p>
            <a:pPr marL="342900" indent="-342900">
              <a:lnSpc>
                <a:spcPct val="100000"/>
              </a:lnSpc>
              <a:spcBef>
                <a:spcPts val="0"/>
              </a:spcBef>
              <a:spcAft>
                <a:spcPts val="0"/>
              </a:spcAft>
              <a:buClrTx/>
              <a:buFont typeface="Wingdings" panose="05000000000000000000" pitchFamily="2" charset="2"/>
              <a:buChar char="§"/>
            </a:pPr>
            <a:r>
              <a:rPr lang="en-US" sz="1600" dirty="0">
                <a:latin typeface="+mn-lt"/>
              </a:rPr>
              <a:t>Take, or threaten to take, a personnel action because of whistleblowing</a:t>
            </a:r>
          </a:p>
          <a:p>
            <a:pPr marL="342900" indent="-342900">
              <a:lnSpc>
                <a:spcPct val="100000"/>
              </a:lnSpc>
              <a:spcBef>
                <a:spcPts val="0"/>
              </a:spcBef>
              <a:spcAft>
                <a:spcPts val="0"/>
              </a:spcAft>
              <a:buClrTx/>
              <a:buFont typeface="Wingdings" panose="05000000000000000000" pitchFamily="2" charset="2"/>
              <a:buChar char="§"/>
            </a:pPr>
            <a:r>
              <a:rPr lang="en-US" sz="1600" dirty="0">
                <a:latin typeface="+mn-lt"/>
              </a:rPr>
              <a:t>Take, or threaten to take, a personnel action because of the exercise of a lawful appeal, complaint, or grievance right</a:t>
            </a:r>
          </a:p>
          <a:p>
            <a:pPr marL="342900" indent="-342900">
              <a:lnSpc>
                <a:spcPct val="100000"/>
              </a:lnSpc>
              <a:spcBef>
                <a:spcPts val="0"/>
              </a:spcBef>
              <a:spcAft>
                <a:spcPts val="0"/>
              </a:spcAft>
              <a:buClrTx/>
              <a:buFont typeface="Wingdings" panose="05000000000000000000" pitchFamily="2" charset="2"/>
              <a:buChar char="§"/>
            </a:pPr>
            <a:r>
              <a:rPr lang="en-US" sz="1600" dirty="0">
                <a:latin typeface="+mn-lt"/>
              </a:rPr>
              <a:t>Discriminate based on personal conduct which does not adversely affect the performance of the employee or other employees</a:t>
            </a:r>
          </a:p>
          <a:p>
            <a:pPr marL="342900" indent="-342900">
              <a:lnSpc>
                <a:spcPct val="100000"/>
              </a:lnSpc>
              <a:spcBef>
                <a:spcPts val="0"/>
              </a:spcBef>
              <a:spcAft>
                <a:spcPts val="0"/>
              </a:spcAft>
              <a:buClrTx/>
              <a:buFont typeface="Wingdings" panose="05000000000000000000" pitchFamily="2" charset="2"/>
              <a:buChar char="§"/>
            </a:pPr>
            <a:r>
              <a:rPr lang="en-US" sz="1600" dirty="0">
                <a:latin typeface="+mn-lt"/>
              </a:rPr>
              <a:t>Knowingly take or fail to take personnel action in the violation of veteran’s preference laws</a:t>
            </a:r>
          </a:p>
          <a:p>
            <a:pPr marL="342900" indent="-342900">
              <a:lnSpc>
                <a:spcPct val="100000"/>
              </a:lnSpc>
              <a:spcBef>
                <a:spcPts val="0"/>
              </a:spcBef>
              <a:spcAft>
                <a:spcPts val="0"/>
              </a:spcAft>
              <a:buClrTx/>
              <a:buFont typeface="Wingdings" panose="05000000000000000000" pitchFamily="2" charset="2"/>
              <a:buChar char="§"/>
            </a:pPr>
            <a:r>
              <a:rPr lang="en-US" sz="1600" dirty="0">
                <a:latin typeface="+mn-lt"/>
              </a:rPr>
              <a:t>Violate any law, rule, or regulation implementing or directly concerning merit system principles</a:t>
            </a:r>
          </a:p>
          <a:p>
            <a:pPr marL="342900" indent="-342900">
              <a:lnSpc>
                <a:spcPct val="100000"/>
              </a:lnSpc>
              <a:spcBef>
                <a:spcPts val="0"/>
              </a:spcBef>
              <a:spcAft>
                <a:spcPts val="0"/>
              </a:spcAft>
              <a:buClrTx/>
              <a:buFont typeface="Wingdings" panose="05000000000000000000" pitchFamily="2" charset="2"/>
              <a:buChar char="§"/>
            </a:pPr>
            <a:r>
              <a:rPr lang="en-US" sz="1600" dirty="0">
                <a:latin typeface="+mn-lt"/>
              </a:rPr>
              <a:t>Implement or enforce a nondisclosure agreement or policy lacking notification of whistleblower rights</a:t>
            </a:r>
          </a:p>
        </p:txBody>
      </p:sp>
      <p:sp>
        <p:nvSpPr>
          <p:cNvPr id="12" name="Rectangle 11"/>
          <p:cNvSpPr/>
          <p:nvPr/>
        </p:nvSpPr>
        <p:spPr>
          <a:xfrm>
            <a:off x="1153510" y="1380530"/>
            <a:ext cx="9849769" cy="685059"/>
          </a:xfrm>
          <a:prstGeom prst="rect">
            <a:avLst/>
          </a:prstGeom>
        </p:spPr>
        <p:txBody>
          <a:bodyPr wrap="square">
            <a:spAutoFit/>
          </a:bodyPr>
          <a:lstStyle/>
          <a:p>
            <a:pPr marR="0" lvl="0">
              <a:lnSpc>
                <a:spcPct val="107000"/>
              </a:lnSpc>
              <a:spcBef>
                <a:spcPts val="0"/>
              </a:spcBef>
              <a:spcAft>
                <a:spcPts val="0"/>
              </a:spcAft>
            </a:pPr>
            <a:r>
              <a:rPr lang="en-US" u="sng">
                <a:latin typeface="Calibri" panose="020F0502020204030204" pitchFamily="34" charset="0"/>
                <a:ea typeface="Calibri" panose="020F0502020204030204" pitchFamily="34" charset="0"/>
                <a:cs typeface="Times New Roman" panose="02020603050405020304" pitchFamily="18" charset="0"/>
              </a:rPr>
              <a:t>Prohibited Personnel Practices (PPPs)</a:t>
            </a:r>
            <a:r>
              <a:rPr lang="en-US">
                <a:latin typeface="Calibri" panose="020F0502020204030204" pitchFamily="34" charset="0"/>
                <a:ea typeface="Calibri" panose="020F0502020204030204" pitchFamily="34" charset="0"/>
                <a:cs typeface="Times New Roman" panose="02020603050405020304" pitchFamily="18" charset="0"/>
              </a:rPr>
              <a:t> are reprimands against specific practices that conflict with merit systems principles.</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TextBox 12"/>
          <p:cNvSpPr txBox="1"/>
          <p:nvPr/>
        </p:nvSpPr>
        <p:spPr>
          <a:xfrm>
            <a:off x="1172012" y="329851"/>
            <a:ext cx="920445" cy="369332"/>
          </a:xfrm>
          <a:prstGeom prst="rect">
            <a:avLst/>
          </a:prstGeom>
          <a:noFill/>
        </p:spPr>
        <p:txBody>
          <a:bodyPr wrap="none" rtlCol="0">
            <a:spAutoFit/>
          </a:bodyPr>
          <a:lstStyle/>
          <a:p>
            <a:r>
              <a:rPr lang="en-US" dirty="0"/>
              <a:t>Slide 32</a:t>
            </a:r>
          </a:p>
        </p:txBody>
      </p:sp>
    </p:spTree>
    <p:extLst>
      <p:ext uri="{BB962C8B-B14F-4D97-AF65-F5344CB8AC3E}">
        <p14:creationId xmlns:p14="http://schemas.microsoft.com/office/powerpoint/2010/main" val="2661242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98441" y="6151637"/>
            <a:ext cx="306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sz="1400" b="1" i="1"/>
              <a:t>Excellence through Partnership</a:t>
            </a:r>
          </a:p>
        </p:txBody>
      </p:sp>
      <p:sp>
        <p:nvSpPr>
          <p:cNvPr id="10" name="Title 1"/>
          <p:cNvSpPr txBox="1">
            <a:spLocks/>
          </p:cNvSpPr>
          <p:nvPr/>
        </p:nvSpPr>
        <p:spPr>
          <a:xfrm>
            <a:off x="2226660" y="823695"/>
            <a:ext cx="7480300" cy="563880"/>
          </a:xfrm>
          <a:prstGeom prst="rect">
            <a:avLst/>
          </a:prstGeom>
          <a:effectLst/>
        </p:spPr>
        <p:txBody>
          <a:bodyPr vert="horz" lIns="91440" tIns="45720" rIns="91440" bIns="45720" rtlCol="0" anchor="ctr">
            <a:norm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50" normalizeH="0" baseline="0" noProof="0">
                <a:ln>
                  <a:noFill/>
                </a:ln>
                <a:solidFill>
                  <a:srgbClr val="002060"/>
                </a:solidFill>
                <a:effectLst/>
                <a:uLnTx/>
                <a:uFillTx/>
                <a:latin typeface="+mn-lt"/>
                <a:ea typeface="+mj-ea"/>
                <a:cs typeface="Arial" panose="020B0604020202020204" pitchFamily="34" charset="0"/>
              </a:rPr>
              <a:t>Whistleblowing</a:t>
            </a:r>
            <a:r>
              <a:rPr kumimoji="0" lang="en-US" sz="2800" b="1" i="0" u="none" strike="noStrike" kern="1200" cap="none" spc="-50" normalizeH="0" noProof="0">
                <a:ln>
                  <a:noFill/>
                </a:ln>
                <a:solidFill>
                  <a:srgbClr val="002060"/>
                </a:solidFill>
                <a:effectLst/>
                <a:uLnTx/>
                <a:uFillTx/>
                <a:latin typeface="+mn-lt"/>
                <a:ea typeface="+mj-ea"/>
                <a:cs typeface="Arial" panose="020B0604020202020204" pitchFamily="34" charset="0"/>
              </a:rPr>
              <a:t> and Protected Whistleblowing</a:t>
            </a:r>
            <a:endParaRPr kumimoji="0" lang="en-US" sz="2800" b="1" i="0" u="none" strike="noStrike" kern="1200" cap="none" spc="-50" normalizeH="0" baseline="0" noProof="0">
              <a:ln>
                <a:noFill/>
              </a:ln>
              <a:solidFill>
                <a:srgbClr val="002060"/>
              </a:solidFill>
              <a:effectLst/>
              <a:uLnTx/>
              <a:uFillTx/>
              <a:latin typeface="+mn-lt"/>
              <a:ea typeface="+mj-ea"/>
              <a:cs typeface="Arial" panose="020B0604020202020204" pitchFamily="34" charset="0"/>
            </a:endParaRPr>
          </a:p>
        </p:txBody>
      </p:sp>
      <p:sp>
        <p:nvSpPr>
          <p:cNvPr id="11" name="Content Placeholder 2"/>
          <p:cNvSpPr txBox="1">
            <a:spLocks/>
          </p:cNvSpPr>
          <p:nvPr/>
        </p:nvSpPr>
        <p:spPr>
          <a:xfrm>
            <a:off x="1153511" y="2012820"/>
            <a:ext cx="3065435" cy="2832359"/>
          </a:xfrm>
          <a:prstGeom prst="rect">
            <a:avLst/>
          </a:prstGeom>
          <a:ln>
            <a:solidFill>
              <a:schemeClr val="tx1"/>
            </a:solidFill>
          </a:ln>
        </p:spPr>
        <p:txBody>
          <a:bodyPr vert="horz" lIns="91440" tIns="45720" rIns="91440" bIns="45720" rtlCol="0">
            <a:normAutofit fontScale="92500"/>
          </a:bodyPr>
          <a:lstStyle>
            <a:lvl1pPr marL="0" indent="0" algn="l" defTabSz="457200" rtl="0" eaLnBrk="1" latinLnBrk="0" hangingPunct="1">
              <a:lnSpc>
                <a:spcPct val="110000"/>
              </a:lnSpc>
              <a:spcBef>
                <a:spcPct val="20000"/>
              </a:spcBef>
              <a:spcAft>
                <a:spcPts val="600"/>
              </a:spcAft>
              <a:buClr>
                <a:srgbClr val="DCC832"/>
              </a:buClr>
              <a:buFont typeface="Wingdings" charset="2"/>
              <a:buNone/>
              <a:defRPr sz="1800" kern="1200" baseline="0">
                <a:solidFill>
                  <a:schemeClr val="tx1"/>
                </a:solidFill>
                <a:latin typeface="Lucida Sans"/>
                <a:ea typeface="+mn-ea"/>
                <a:cs typeface="Lucida Sans"/>
              </a:defRPr>
            </a:lvl1pPr>
            <a:lvl2pPr marL="457200" indent="0" algn="l" defTabSz="457200" rtl="0" eaLnBrk="1" latinLnBrk="0" hangingPunct="1">
              <a:lnSpc>
                <a:spcPct val="110000"/>
              </a:lnSpc>
              <a:spcBef>
                <a:spcPct val="20000"/>
              </a:spcBef>
              <a:spcAft>
                <a:spcPts val="600"/>
              </a:spcAft>
              <a:buClr>
                <a:srgbClr val="DCC832"/>
              </a:buClr>
              <a:buSzPct val="95000"/>
              <a:buFont typeface="Wingdings" charset="2"/>
              <a:buNone/>
              <a:defRPr sz="1800" kern="1200">
                <a:solidFill>
                  <a:schemeClr val="tx1"/>
                </a:solidFill>
                <a:latin typeface="Lucida Sans"/>
                <a:ea typeface="+mn-ea"/>
                <a:cs typeface="Lucida Sans"/>
              </a:defRPr>
            </a:lvl2pPr>
            <a:lvl3pPr marL="914400" indent="0" algn="l" defTabSz="457200" rtl="0" eaLnBrk="1" latinLnBrk="0" hangingPunct="1">
              <a:lnSpc>
                <a:spcPct val="110000"/>
              </a:lnSpc>
              <a:spcBef>
                <a:spcPct val="20000"/>
              </a:spcBef>
              <a:spcAft>
                <a:spcPts val="600"/>
              </a:spcAft>
              <a:buClr>
                <a:srgbClr val="DCC832"/>
              </a:buClr>
              <a:buFont typeface="Wingdings" charset="2"/>
              <a:buNone/>
              <a:defRPr sz="1800" kern="1200">
                <a:solidFill>
                  <a:schemeClr val="tx1"/>
                </a:solidFill>
                <a:latin typeface="Lucida Sans"/>
                <a:ea typeface="+mn-ea"/>
                <a:cs typeface="Lucida Sans"/>
              </a:defRPr>
            </a:lvl3pPr>
            <a:lvl4pPr marL="1371600" indent="0" algn="l" defTabSz="457200" rtl="0" eaLnBrk="1" latinLnBrk="0" hangingPunct="1">
              <a:lnSpc>
                <a:spcPct val="110000"/>
              </a:lnSpc>
              <a:spcBef>
                <a:spcPct val="20000"/>
              </a:spcBef>
              <a:spcAft>
                <a:spcPts val="600"/>
              </a:spcAft>
              <a:buClr>
                <a:srgbClr val="DCC832"/>
              </a:buClr>
              <a:buFont typeface="Arial"/>
              <a:buNone/>
              <a:defRPr sz="1800" kern="1200">
                <a:solidFill>
                  <a:schemeClr val="tx1"/>
                </a:solidFill>
                <a:latin typeface="Lucida Sans"/>
                <a:ea typeface="+mn-ea"/>
                <a:cs typeface="Lucida Sans"/>
              </a:defRPr>
            </a:lvl4pPr>
            <a:lvl5pPr marL="1828800" indent="0" algn="l" defTabSz="457200" rtl="0" eaLnBrk="1" latinLnBrk="0" hangingPunct="1">
              <a:lnSpc>
                <a:spcPct val="110000"/>
              </a:lnSpc>
              <a:spcBef>
                <a:spcPct val="20000"/>
              </a:spcBef>
              <a:spcAft>
                <a:spcPts val="600"/>
              </a:spcAft>
              <a:buClr>
                <a:srgbClr val="DCC832"/>
              </a:buClr>
              <a:buFont typeface="Courier New"/>
              <a:buNone/>
              <a:defRPr sz="18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0"/>
              </a:spcBef>
              <a:spcAft>
                <a:spcPts val="0"/>
              </a:spcAft>
              <a:buClrTx/>
            </a:pPr>
            <a:r>
              <a:rPr lang="en-US" sz="1600">
                <a:latin typeface="+mn-lt"/>
                <a:cs typeface="Arial" panose="020B0604020202020204" pitchFamily="34" charset="0"/>
              </a:rPr>
              <a:t>A “</a:t>
            </a:r>
            <a:r>
              <a:rPr lang="en-US" sz="1600" b="1">
                <a:latin typeface="+mn-lt"/>
                <a:cs typeface="Arial" panose="020B0604020202020204" pitchFamily="34" charset="0"/>
              </a:rPr>
              <a:t>whistleblower</a:t>
            </a:r>
            <a:r>
              <a:rPr lang="en-US" sz="1600">
                <a:latin typeface="+mn-lt"/>
                <a:cs typeface="Arial" panose="020B0604020202020204" pitchFamily="34" charset="0"/>
              </a:rPr>
              <a:t>” is someone who discloses information that he or she reasonably believes evidences:</a:t>
            </a:r>
          </a:p>
          <a:p>
            <a:pPr marL="171450" indent="-171450">
              <a:lnSpc>
                <a:spcPct val="100000"/>
              </a:lnSpc>
              <a:spcBef>
                <a:spcPts val="0"/>
              </a:spcBef>
              <a:spcAft>
                <a:spcPts val="0"/>
              </a:spcAft>
              <a:buClrTx/>
              <a:buFont typeface="Wingdings" panose="05000000000000000000" pitchFamily="2" charset="2"/>
              <a:buChar char="§"/>
            </a:pPr>
            <a:endParaRPr lang="en-US" sz="900">
              <a:latin typeface="+mn-lt"/>
              <a:cs typeface="Arial" panose="020B0604020202020204" pitchFamily="34" charset="0"/>
            </a:endParaRPr>
          </a:p>
          <a:p>
            <a:pPr marL="285750" indent="-285750">
              <a:lnSpc>
                <a:spcPct val="100000"/>
              </a:lnSpc>
              <a:spcBef>
                <a:spcPts val="0"/>
              </a:spcBef>
              <a:spcAft>
                <a:spcPts val="0"/>
              </a:spcAft>
              <a:buClrTx/>
              <a:buFont typeface="Wingdings" panose="05000000000000000000" pitchFamily="2" charset="2"/>
              <a:buChar char="§"/>
            </a:pPr>
            <a:r>
              <a:rPr lang="en-US" sz="1600">
                <a:latin typeface="+mn-lt"/>
                <a:cs typeface="Arial" panose="020B0604020202020204" pitchFamily="34" charset="0"/>
              </a:rPr>
              <a:t>A violation of any law, rule, or regulation</a:t>
            </a:r>
          </a:p>
          <a:p>
            <a:pPr marL="285750" indent="-285750">
              <a:lnSpc>
                <a:spcPct val="100000"/>
              </a:lnSpc>
              <a:spcBef>
                <a:spcPts val="0"/>
              </a:spcBef>
              <a:spcAft>
                <a:spcPts val="0"/>
              </a:spcAft>
              <a:buClrTx/>
              <a:buFont typeface="Wingdings" panose="05000000000000000000" pitchFamily="2" charset="2"/>
              <a:buChar char="§"/>
            </a:pPr>
            <a:r>
              <a:rPr lang="en-US" sz="1600">
                <a:latin typeface="+mn-lt"/>
                <a:cs typeface="Arial" panose="020B0604020202020204" pitchFamily="34" charset="0"/>
              </a:rPr>
              <a:t>Gross mismanagement</a:t>
            </a:r>
          </a:p>
          <a:p>
            <a:pPr marL="285750" indent="-285750">
              <a:lnSpc>
                <a:spcPct val="100000"/>
              </a:lnSpc>
              <a:spcBef>
                <a:spcPts val="0"/>
              </a:spcBef>
              <a:spcAft>
                <a:spcPts val="0"/>
              </a:spcAft>
              <a:buClrTx/>
              <a:buFont typeface="Wingdings" panose="05000000000000000000" pitchFamily="2" charset="2"/>
              <a:buChar char="§"/>
            </a:pPr>
            <a:r>
              <a:rPr lang="en-US" sz="1600">
                <a:latin typeface="+mn-lt"/>
                <a:cs typeface="Arial" panose="020B0604020202020204" pitchFamily="34" charset="0"/>
              </a:rPr>
              <a:t>A gross waste of funds</a:t>
            </a:r>
          </a:p>
          <a:p>
            <a:pPr marL="285750" indent="-285750">
              <a:lnSpc>
                <a:spcPct val="100000"/>
              </a:lnSpc>
              <a:spcBef>
                <a:spcPts val="0"/>
              </a:spcBef>
              <a:spcAft>
                <a:spcPts val="0"/>
              </a:spcAft>
              <a:buClrTx/>
              <a:buFont typeface="Wingdings" panose="05000000000000000000" pitchFamily="2" charset="2"/>
              <a:buChar char="§"/>
            </a:pPr>
            <a:r>
              <a:rPr lang="en-US" sz="1600">
                <a:latin typeface="+mn-lt"/>
                <a:cs typeface="Arial" panose="020B0604020202020204" pitchFamily="34" charset="0"/>
              </a:rPr>
              <a:t>An abuse of authority</a:t>
            </a:r>
          </a:p>
          <a:p>
            <a:pPr marL="285750" indent="-285750">
              <a:lnSpc>
                <a:spcPct val="100000"/>
              </a:lnSpc>
              <a:spcBef>
                <a:spcPts val="0"/>
              </a:spcBef>
              <a:spcAft>
                <a:spcPts val="0"/>
              </a:spcAft>
              <a:buClrTx/>
              <a:buFont typeface="Wingdings" panose="05000000000000000000" pitchFamily="2" charset="2"/>
              <a:buChar char="§"/>
            </a:pPr>
            <a:r>
              <a:rPr lang="en-US" sz="1600">
                <a:latin typeface="+mn-lt"/>
                <a:cs typeface="Arial" panose="020B0604020202020204" pitchFamily="34" charset="0"/>
              </a:rPr>
              <a:t>A substantial and specific danger to public health or public safety</a:t>
            </a:r>
          </a:p>
        </p:txBody>
      </p:sp>
      <p:sp>
        <p:nvSpPr>
          <p:cNvPr id="12" name="TextBox 11"/>
          <p:cNvSpPr txBox="1"/>
          <p:nvPr/>
        </p:nvSpPr>
        <p:spPr>
          <a:xfrm>
            <a:off x="1172012" y="329851"/>
            <a:ext cx="920445" cy="369332"/>
          </a:xfrm>
          <a:prstGeom prst="rect">
            <a:avLst/>
          </a:prstGeom>
          <a:noFill/>
        </p:spPr>
        <p:txBody>
          <a:bodyPr wrap="none" rtlCol="0">
            <a:spAutoFit/>
          </a:bodyPr>
          <a:lstStyle/>
          <a:p>
            <a:r>
              <a:rPr lang="en-US" dirty="0"/>
              <a:t>Slide 33</a:t>
            </a:r>
          </a:p>
        </p:txBody>
      </p:sp>
      <p:sp>
        <p:nvSpPr>
          <p:cNvPr id="13" name="Content Placeholder 2"/>
          <p:cNvSpPr txBox="1">
            <a:spLocks/>
          </p:cNvSpPr>
          <p:nvPr/>
        </p:nvSpPr>
        <p:spPr>
          <a:xfrm>
            <a:off x="6274516" y="1625808"/>
            <a:ext cx="4331735" cy="3831461"/>
          </a:xfrm>
          <a:prstGeom prst="rect">
            <a:avLst/>
          </a:prstGeom>
          <a:ln>
            <a:solidFill>
              <a:schemeClr val="tx1"/>
            </a:solidFill>
          </a:ln>
        </p:spPr>
        <p:txBody>
          <a:bodyPr vert="horz" lIns="91440" tIns="45720" rIns="91440" bIns="45720" rtlCol="0">
            <a:normAutofit/>
          </a:bodyPr>
          <a:lstStyle>
            <a:lvl1pPr marL="0" indent="0" algn="l" defTabSz="457200" rtl="0" eaLnBrk="1" latinLnBrk="0" hangingPunct="1">
              <a:lnSpc>
                <a:spcPct val="110000"/>
              </a:lnSpc>
              <a:spcBef>
                <a:spcPct val="20000"/>
              </a:spcBef>
              <a:spcAft>
                <a:spcPts val="600"/>
              </a:spcAft>
              <a:buClr>
                <a:srgbClr val="DCC832"/>
              </a:buClr>
              <a:buFont typeface="Wingdings" charset="2"/>
              <a:buNone/>
              <a:defRPr sz="1800" kern="1200" baseline="0">
                <a:solidFill>
                  <a:schemeClr val="tx1"/>
                </a:solidFill>
                <a:latin typeface="Lucida Sans"/>
                <a:ea typeface="+mn-ea"/>
                <a:cs typeface="Lucida Sans"/>
              </a:defRPr>
            </a:lvl1pPr>
            <a:lvl2pPr marL="457200" indent="0" algn="l" defTabSz="457200" rtl="0" eaLnBrk="1" latinLnBrk="0" hangingPunct="1">
              <a:lnSpc>
                <a:spcPct val="110000"/>
              </a:lnSpc>
              <a:spcBef>
                <a:spcPct val="20000"/>
              </a:spcBef>
              <a:spcAft>
                <a:spcPts val="600"/>
              </a:spcAft>
              <a:buClr>
                <a:srgbClr val="DCC832"/>
              </a:buClr>
              <a:buSzPct val="95000"/>
              <a:buFont typeface="Wingdings" charset="2"/>
              <a:buNone/>
              <a:defRPr sz="1800" kern="1200">
                <a:solidFill>
                  <a:schemeClr val="tx1"/>
                </a:solidFill>
                <a:latin typeface="Lucida Sans"/>
                <a:ea typeface="+mn-ea"/>
                <a:cs typeface="Lucida Sans"/>
              </a:defRPr>
            </a:lvl2pPr>
            <a:lvl3pPr marL="914400" indent="0" algn="l" defTabSz="457200" rtl="0" eaLnBrk="1" latinLnBrk="0" hangingPunct="1">
              <a:lnSpc>
                <a:spcPct val="110000"/>
              </a:lnSpc>
              <a:spcBef>
                <a:spcPct val="20000"/>
              </a:spcBef>
              <a:spcAft>
                <a:spcPts val="600"/>
              </a:spcAft>
              <a:buClr>
                <a:srgbClr val="DCC832"/>
              </a:buClr>
              <a:buFont typeface="Wingdings" charset="2"/>
              <a:buNone/>
              <a:defRPr sz="1800" kern="1200">
                <a:solidFill>
                  <a:schemeClr val="tx1"/>
                </a:solidFill>
                <a:latin typeface="Lucida Sans"/>
                <a:ea typeface="+mn-ea"/>
                <a:cs typeface="Lucida Sans"/>
              </a:defRPr>
            </a:lvl3pPr>
            <a:lvl4pPr marL="1371600" indent="0" algn="l" defTabSz="457200" rtl="0" eaLnBrk="1" latinLnBrk="0" hangingPunct="1">
              <a:lnSpc>
                <a:spcPct val="110000"/>
              </a:lnSpc>
              <a:spcBef>
                <a:spcPct val="20000"/>
              </a:spcBef>
              <a:spcAft>
                <a:spcPts val="600"/>
              </a:spcAft>
              <a:buClr>
                <a:srgbClr val="DCC832"/>
              </a:buClr>
              <a:buFont typeface="Arial"/>
              <a:buNone/>
              <a:defRPr sz="1800" kern="1200">
                <a:solidFill>
                  <a:schemeClr val="tx1"/>
                </a:solidFill>
                <a:latin typeface="Lucida Sans"/>
                <a:ea typeface="+mn-ea"/>
                <a:cs typeface="Lucida Sans"/>
              </a:defRPr>
            </a:lvl4pPr>
            <a:lvl5pPr marL="1828800" indent="0" algn="l" defTabSz="457200" rtl="0" eaLnBrk="1" latinLnBrk="0" hangingPunct="1">
              <a:lnSpc>
                <a:spcPct val="110000"/>
              </a:lnSpc>
              <a:spcBef>
                <a:spcPct val="20000"/>
              </a:spcBef>
              <a:spcAft>
                <a:spcPts val="600"/>
              </a:spcAft>
              <a:buClr>
                <a:srgbClr val="DCC832"/>
              </a:buClr>
              <a:buFont typeface="Courier New"/>
              <a:buNone/>
              <a:defRPr sz="18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0"/>
              </a:spcBef>
              <a:spcAft>
                <a:spcPts val="0"/>
              </a:spcAft>
              <a:buClrTx/>
            </a:pPr>
            <a:r>
              <a:rPr lang="en-US" sz="1600" dirty="0">
                <a:latin typeface="+mn-lt"/>
                <a:cs typeface="Arial" panose="020B0604020202020204" pitchFamily="34" charset="0"/>
              </a:rPr>
              <a:t>A federal employee authorized to take, direct others to take, recommend, or approve any personnel action may not take, fail to take, or threaten to take any personnel action against an employee because of protected whistleblowing.</a:t>
            </a:r>
          </a:p>
          <a:p>
            <a:pPr>
              <a:lnSpc>
                <a:spcPct val="100000"/>
              </a:lnSpc>
              <a:spcBef>
                <a:spcPts val="0"/>
              </a:spcBef>
              <a:spcAft>
                <a:spcPts val="0"/>
              </a:spcAft>
              <a:buClrTx/>
            </a:pPr>
            <a:endParaRPr lang="en-US" sz="800" dirty="0">
              <a:latin typeface="+mn-lt"/>
              <a:cs typeface="Arial" panose="020B0604020202020204" pitchFamily="34" charset="0"/>
            </a:endParaRPr>
          </a:p>
          <a:p>
            <a:pPr marL="285750" indent="-285750">
              <a:lnSpc>
                <a:spcPct val="100000"/>
              </a:lnSpc>
              <a:spcBef>
                <a:spcPts val="0"/>
              </a:spcBef>
              <a:spcAft>
                <a:spcPts val="0"/>
              </a:spcAft>
              <a:buClrTx/>
              <a:buFont typeface="Wingdings" panose="05000000000000000000" pitchFamily="2" charset="2"/>
              <a:buChar char="§"/>
            </a:pPr>
            <a:r>
              <a:rPr lang="en-US" sz="1600" b="1" dirty="0">
                <a:latin typeface="+mn-lt"/>
                <a:cs typeface="Arial" panose="020B0604020202020204" pitchFamily="34" charset="0"/>
              </a:rPr>
              <a:t>Protected whistleblowing </a:t>
            </a:r>
            <a:r>
              <a:rPr lang="en-US" sz="1600" dirty="0">
                <a:latin typeface="+mn-lt"/>
                <a:cs typeface="Arial" panose="020B0604020202020204" pitchFamily="34" charset="0"/>
              </a:rPr>
              <a:t>is defined as disclosing information that the discloser reasonable believes evidences:</a:t>
            </a:r>
          </a:p>
          <a:p>
            <a:pPr>
              <a:lnSpc>
                <a:spcPct val="100000"/>
              </a:lnSpc>
              <a:spcBef>
                <a:spcPts val="0"/>
              </a:spcBef>
              <a:spcAft>
                <a:spcPts val="0"/>
              </a:spcAft>
              <a:buClrTx/>
            </a:pPr>
            <a:endParaRPr lang="en-US" sz="800" dirty="0">
              <a:latin typeface="+mn-lt"/>
              <a:cs typeface="Arial" panose="020B0604020202020204" pitchFamily="34" charset="0"/>
            </a:endParaRPr>
          </a:p>
          <a:p>
            <a:pPr marL="342900" indent="-342900">
              <a:lnSpc>
                <a:spcPct val="100000"/>
              </a:lnSpc>
              <a:spcBef>
                <a:spcPts val="0"/>
              </a:spcBef>
              <a:spcAft>
                <a:spcPts val="0"/>
              </a:spcAft>
              <a:buClrTx/>
              <a:buFont typeface="Wingdings" panose="05000000000000000000" pitchFamily="2" charset="2"/>
              <a:buChar char="§"/>
            </a:pPr>
            <a:r>
              <a:rPr lang="en-US" sz="1600" dirty="0">
                <a:latin typeface="+mn-lt"/>
                <a:cs typeface="Arial" panose="020B0604020202020204" pitchFamily="34" charset="0"/>
              </a:rPr>
              <a:t>A violation of law, rule, or regulation;</a:t>
            </a:r>
          </a:p>
          <a:p>
            <a:pPr marL="342900" indent="-342900">
              <a:lnSpc>
                <a:spcPct val="100000"/>
              </a:lnSpc>
              <a:spcBef>
                <a:spcPts val="0"/>
              </a:spcBef>
              <a:spcAft>
                <a:spcPts val="0"/>
              </a:spcAft>
              <a:buClrTx/>
              <a:buFont typeface="Wingdings" panose="05000000000000000000" pitchFamily="2" charset="2"/>
              <a:buChar char="§"/>
            </a:pPr>
            <a:r>
              <a:rPr lang="en-US" sz="1600" dirty="0">
                <a:latin typeface="+mn-lt"/>
                <a:cs typeface="Arial" panose="020B0604020202020204" pitchFamily="34" charset="0"/>
              </a:rPr>
              <a:t>Gross mismanagement;</a:t>
            </a:r>
          </a:p>
          <a:p>
            <a:pPr marL="342900" indent="-342900">
              <a:lnSpc>
                <a:spcPct val="100000"/>
              </a:lnSpc>
              <a:spcBef>
                <a:spcPts val="0"/>
              </a:spcBef>
              <a:spcAft>
                <a:spcPts val="0"/>
              </a:spcAft>
              <a:buClrTx/>
              <a:buFont typeface="Wingdings" panose="05000000000000000000" pitchFamily="2" charset="2"/>
              <a:buChar char="§"/>
            </a:pPr>
            <a:r>
              <a:rPr lang="en-US" sz="1600" dirty="0">
                <a:latin typeface="+mn-lt"/>
                <a:cs typeface="Arial" panose="020B0604020202020204" pitchFamily="34" charset="0"/>
              </a:rPr>
              <a:t>Gross waste of funds;</a:t>
            </a:r>
          </a:p>
          <a:p>
            <a:pPr marL="342900" indent="-342900">
              <a:lnSpc>
                <a:spcPct val="100000"/>
              </a:lnSpc>
              <a:spcBef>
                <a:spcPts val="0"/>
              </a:spcBef>
              <a:spcAft>
                <a:spcPts val="0"/>
              </a:spcAft>
              <a:buClrTx/>
              <a:buFont typeface="Wingdings" panose="05000000000000000000" pitchFamily="2" charset="2"/>
              <a:buChar char="§"/>
            </a:pPr>
            <a:r>
              <a:rPr lang="en-US" sz="1600" dirty="0">
                <a:latin typeface="+mn-lt"/>
                <a:cs typeface="Arial" panose="020B0604020202020204" pitchFamily="34" charset="0"/>
              </a:rPr>
              <a:t>An abuse of authority; or</a:t>
            </a:r>
          </a:p>
          <a:p>
            <a:pPr marL="342900" indent="-342900">
              <a:lnSpc>
                <a:spcPct val="100000"/>
              </a:lnSpc>
              <a:spcBef>
                <a:spcPts val="0"/>
              </a:spcBef>
              <a:spcAft>
                <a:spcPts val="0"/>
              </a:spcAft>
              <a:buClrTx/>
              <a:buFont typeface="Wingdings" panose="05000000000000000000" pitchFamily="2" charset="2"/>
              <a:buChar char="§"/>
            </a:pPr>
            <a:r>
              <a:rPr lang="en-US" sz="1600" dirty="0">
                <a:latin typeface="+mn-lt"/>
                <a:cs typeface="Arial" panose="020B0604020202020204" pitchFamily="34" charset="0"/>
              </a:rPr>
              <a:t>A substantial and specific danger to public health or safety.</a:t>
            </a:r>
          </a:p>
        </p:txBody>
      </p:sp>
      <p:pic>
        <p:nvPicPr>
          <p:cNvPr id="14" name="Picture 13"/>
          <p:cNvPicPr>
            <a:picLocks noChangeAspect="1"/>
          </p:cNvPicPr>
          <p:nvPr/>
        </p:nvPicPr>
        <p:blipFill>
          <a:blip r:embed="rId4"/>
          <a:stretch>
            <a:fillRect/>
          </a:stretch>
        </p:blipFill>
        <p:spPr>
          <a:xfrm>
            <a:off x="4442368" y="2626927"/>
            <a:ext cx="1608726" cy="1604144"/>
          </a:xfrm>
          <a:prstGeom prst="rect">
            <a:avLst/>
          </a:prstGeom>
        </p:spPr>
      </p:pic>
      <p:sp>
        <p:nvSpPr>
          <p:cNvPr id="15" name="Rectangle 14"/>
          <p:cNvSpPr/>
          <p:nvPr/>
        </p:nvSpPr>
        <p:spPr>
          <a:xfrm>
            <a:off x="3989207" y="2193969"/>
            <a:ext cx="2515047" cy="307777"/>
          </a:xfrm>
          <a:prstGeom prst="rect">
            <a:avLst/>
          </a:prstGeom>
        </p:spPr>
        <p:txBody>
          <a:bodyPr wrap="square">
            <a:spAutoFit/>
          </a:bodyPr>
          <a:lstStyle/>
          <a:p>
            <a:pPr algn="ctr"/>
            <a:r>
              <a:rPr lang="en-US" sz="1400" i="1"/>
              <a:t>—5 U.S.C. § 2302(b)(8)—</a:t>
            </a:r>
            <a:endParaRPr lang="en-US" sz="1400"/>
          </a:p>
        </p:txBody>
      </p:sp>
    </p:spTree>
    <p:extLst>
      <p:ext uri="{BB962C8B-B14F-4D97-AF65-F5344CB8AC3E}">
        <p14:creationId xmlns:p14="http://schemas.microsoft.com/office/powerpoint/2010/main" val="25246878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1899" y="113579"/>
            <a:ext cx="11929818" cy="1238908"/>
            <a:chOff x="101899" y="113579"/>
            <a:chExt cx="11929818" cy="1238908"/>
          </a:xfrm>
        </p:grpSpPr>
        <p:cxnSp>
          <p:nvCxnSpPr>
            <p:cNvPr id="3" name="Straight Connector 2"/>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6" name="Rectangle 5"/>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grpSp>
      <p:sp>
        <p:nvSpPr>
          <p:cNvPr id="7" name="Title 1"/>
          <p:cNvSpPr txBox="1">
            <a:spLocks/>
          </p:cNvSpPr>
          <p:nvPr/>
        </p:nvSpPr>
        <p:spPr>
          <a:xfrm>
            <a:off x="2226660" y="848829"/>
            <a:ext cx="7480300" cy="563880"/>
          </a:xfrm>
          <a:prstGeom prst="rect">
            <a:avLst/>
          </a:prstGeom>
          <a:effectLst/>
        </p:spPr>
        <p:txBody>
          <a:bodyPr vert="horz" lIns="91440" tIns="45720" rIns="91440" bIns="45720" rtlCol="0" anchor="ctr">
            <a:norm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r>
              <a:rPr lang="en-US" b="1">
                <a:solidFill>
                  <a:srgbClr val="002060"/>
                </a:solidFill>
                <a:latin typeface="+mn-lt"/>
                <a:cs typeface="Arial" panose="020B0604020202020204" pitchFamily="34" charset="0"/>
              </a:rPr>
              <a:t>Equal Employment Opportunity (EEO)</a:t>
            </a:r>
          </a:p>
        </p:txBody>
      </p:sp>
      <p:sp>
        <p:nvSpPr>
          <p:cNvPr id="9" name="Content Placeholder 2"/>
          <p:cNvSpPr txBox="1">
            <a:spLocks/>
          </p:cNvSpPr>
          <p:nvPr/>
        </p:nvSpPr>
        <p:spPr>
          <a:xfrm>
            <a:off x="1153511" y="1500099"/>
            <a:ext cx="9477544" cy="4612587"/>
          </a:xfrm>
          <a:prstGeom prst="rect">
            <a:avLst/>
          </a:prstGeom>
        </p:spPr>
        <p:txBody>
          <a:bodyPr vert="horz" lIns="91440" tIns="45720" rIns="91440" bIns="45720" rtlCol="0">
            <a:normAutofit/>
          </a:bodyPr>
          <a:lstStyle>
            <a:lvl1pPr marL="0" indent="0" algn="l" defTabSz="457200" rtl="0" eaLnBrk="1" latinLnBrk="0" hangingPunct="1">
              <a:lnSpc>
                <a:spcPct val="110000"/>
              </a:lnSpc>
              <a:spcBef>
                <a:spcPct val="20000"/>
              </a:spcBef>
              <a:spcAft>
                <a:spcPts val="600"/>
              </a:spcAft>
              <a:buClr>
                <a:srgbClr val="DCC832"/>
              </a:buClr>
              <a:buFont typeface="Wingdings" charset="2"/>
              <a:buNone/>
              <a:defRPr sz="1800" kern="1200" baseline="0">
                <a:solidFill>
                  <a:schemeClr val="tx1"/>
                </a:solidFill>
                <a:latin typeface="Lucida Sans"/>
                <a:ea typeface="+mn-ea"/>
                <a:cs typeface="Lucida Sans"/>
              </a:defRPr>
            </a:lvl1pPr>
            <a:lvl2pPr marL="457200" indent="0" algn="l" defTabSz="457200" rtl="0" eaLnBrk="1" latinLnBrk="0" hangingPunct="1">
              <a:lnSpc>
                <a:spcPct val="110000"/>
              </a:lnSpc>
              <a:spcBef>
                <a:spcPct val="20000"/>
              </a:spcBef>
              <a:spcAft>
                <a:spcPts val="600"/>
              </a:spcAft>
              <a:buClr>
                <a:srgbClr val="DCC832"/>
              </a:buClr>
              <a:buSzPct val="95000"/>
              <a:buFont typeface="Wingdings" charset="2"/>
              <a:buNone/>
              <a:defRPr sz="1800" kern="1200">
                <a:solidFill>
                  <a:schemeClr val="tx1"/>
                </a:solidFill>
                <a:latin typeface="Lucida Sans"/>
                <a:ea typeface="+mn-ea"/>
                <a:cs typeface="Lucida Sans"/>
              </a:defRPr>
            </a:lvl2pPr>
            <a:lvl3pPr marL="914400" indent="0" algn="l" defTabSz="457200" rtl="0" eaLnBrk="1" latinLnBrk="0" hangingPunct="1">
              <a:lnSpc>
                <a:spcPct val="110000"/>
              </a:lnSpc>
              <a:spcBef>
                <a:spcPct val="20000"/>
              </a:spcBef>
              <a:spcAft>
                <a:spcPts val="600"/>
              </a:spcAft>
              <a:buClr>
                <a:srgbClr val="DCC832"/>
              </a:buClr>
              <a:buFont typeface="Wingdings" charset="2"/>
              <a:buNone/>
              <a:defRPr sz="1800" kern="1200">
                <a:solidFill>
                  <a:schemeClr val="tx1"/>
                </a:solidFill>
                <a:latin typeface="Lucida Sans"/>
                <a:ea typeface="+mn-ea"/>
                <a:cs typeface="Lucida Sans"/>
              </a:defRPr>
            </a:lvl3pPr>
            <a:lvl4pPr marL="1371600" indent="0" algn="l" defTabSz="457200" rtl="0" eaLnBrk="1" latinLnBrk="0" hangingPunct="1">
              <a:lnSpc>
                <a:spcPct val="110000"/>
              </a:lnSpc>
              <a:spcBef>
                <a:spcPct val="20000"/>
              </a:spcBef>
              <a:spcAft>
                <a:spcPts val="600"/>
              </a:spcAft>
              <a:buClr>
                <a:srgbClr val="DCC832"/>
              </a:buClr>
              <a:buFont typeface="Arial"/>
              <a:buNone/>
              <a:defRPr sz="1800" kern="1200">
                <a:solidFill>
                  <a:schemeClr val="tx1"/>
                </a:solidFill>
                <a:latin typeface="Lucida Sans"/>
                <a:ea typeface="+mn-ea"/>
                <a:cs typeface="Lucida Sans"/>
              </a:defRPr>
            </a:lvl4pPr>
            <a:lvl5pPr marL="1828800" indent="0" algn="l" defTabSz="457200" rtl="0" eaLnBrk="1" latinLnBrk="0" hangingPunct="1">
              <a:lnSpc>
                <a:spcPct val="110000"/>
              </a:lnSpc>
              <a:spcBef>
                <a:spcPct val="20000"/>
              </a:spcBef>
              <a:spcAft>
                <a:spcPts val="600"/>
              </a:spcAft>
              <a:buClr>
                <a:srgbClr val="DCC832"/>
              </a:buClr>
              <a:buFont typeface="Courier New"/>
              <a:buNone/>
              <a:defRPr sz="18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0"/>
              </a:spcBef>
              <a:spcAft>
                <a:spcPts val="0"/>
              </a:spcAft>
            </a:pPr>
            <a:endParaRPr lang="en-US" b="1" dirty="0">
              <a:latin typeface="+mn-lt"/>
              <a:cs typeface="Arial" panose="020B0604020202020204" pitchFamily="34" charset="0"/>
            </a:endParaRPr>
          </a:p>
          <a:p>
            <a:pPr>
              <a:lnSpc>
                <a:spcPct val="100000"/>
              </a:lnSpc>
              <a:spcBef>
                <a:spcPts val="0"/>
              </a:spcBef>
              <a:spcAft>
                <a:spcPts val="0"/>
              </a:spcAft>
            </a:pPr>
            <a:endParaRPr lang="en-US" b="1" dirty="0">
              <a:latin typeface="+mn-lt"/>
              <a:cs typeface="Arial" panose="020B0604020202020204" pitchFamily="34" charset="0"/>
            </a:endParaRPr>
          </a:p>
          <a:p>
            <a:pPr>
              <a:lnSpc>
                <a:spcPct val="100000"/>
              </a:lnSpc>
              <a:spcBef>
                <a:spcPts val="0"/>
              </a:spcBef>
              <a:spcAft>
                <a:spcPts val="0"/>
              </a:spcAft>
            </a:pPr>
            <a:r>
              <a:rPr lang="en-US" b="1" dirty="0">
                <a:latin typeface="+mn-lt"/>
                <a:cs typeface="Arial" panose="020B0604020202020204" pitchFamily="34" charset="0"/>
              </a:rPr>
              <a:t>EEO Mission:</a:t>
            </a:r>
            <a:r>
              <a:rPr lang="en-US" dirty="0">
                <a:latin typeface="+mn-lt"/>
                <a:cs typeface="Arial" panose="020B0604020202020204" pitchFamily="34" charset="0"/>
              </a:rPr>
              <a:t> To ensure equal employment opportunities and treatment for all Federal employees and applicants, regardless of race, color, religion, sex, national origin, age and disability. </a:t>
            </a:r>
          </a:p>
          <a:p>
            <a:pPr>
              <a:lnSpc>
                <a:spcPct val="100000"/>
              </a:lnSpc>
              <a:spcBef>
                <a:spcPts val="0"/>
              </a:spcBef>
              <a:spcAft>
                <a:spcPts val="0"/>
              </a:spcAft>
            </a:pPr>
            <a:endParaRPr lang="en-US" b="1" dirty="0">
              <a:solidFill>
                <a:srgbClr val="083759"/>
              </a:solidFill>
              <a:latin typeface="Arial" panose="020B0604020202020204" pitchFamily="34" charset="0"/>
              <a:cs typeface="Arial" panose="020B0604020202020204" pitchFamily="34" charset="0"/>
            </a:endParaRPr>
          </a:p>
          <a:p>
            <a:pPr>
              <a:lnSpc>
                <a:spcPct val="100000"/>
              </a:lnSpc>
              <a:spcBef>
                <a:spcPts val="0"/>
              </a:spcBef>
              <a:spcAft>
                <a:spcPts val="0"/>
              </a:spcAft>
            </a:pPr>
            <a:r>
              <a:rPr lang="en-US" dirty="0">
                <a:latin typeface="+mn-lt"/>
                <a:cs typeface="Arial" panose="020B0604020202020204" pitchFamily="34" charset="0"/>
              </a:rPr>
              <a:t>Any employee or applicant for employment who believes they have been discriminated against should contact the EEO Office within 45 days from the date of the alleged discriminatory event, the effective date of a personnel action, or the date they became aware of such discrimination.</a:t>
            </a:r>
          </a:p>
          <a:p>
            <a:pPr>
              <a:lnSpc>
                <a:spcPct val="100000"/>
              </a:lnSpc>
              <a:spcBef>
                <a:spcPts val="0"/>
              </a:spcBef>
              <a:spcAft>
                <a:spcPts val="0"/>
              </a:spcAft>
            </a:pPr>
            <a:endParaRPr lang="en-US" dirty="0">
              <a:latin typeface="+mn-lt"/>
              <a:cs typeface="Arial" panose="020B0604020202020204" pitchFamily="34" charset="0"/>
            </a:endParaRPr>
          </a:p>
          <a:p>
            <a:pPr>
              <a:lnSpc>
                <a:spcPct val="100000"/>
              </a:lnSpc>
              <a:spcBef>
                <a:spcPts val="0"/>
              </a:spcBef>
              <a:spcAft>
                <a:spcPts val="0"/>
              </a:spcAft>
            </a:pPr>
            <a:r>
              <a:rPr lang="en-US" dirty="0">
                <a:latin typeface="+mn-lt"/>
                <a:cs typeface="Arial" panose="020B0604020202020204" pitchFamily="34" charset="0"/>
              </a:rPr>
              <a:t>For additional information regarding EEO and/or the No FEAR Act, please contact:</a:t>
            </a:r>
          </a:p>
          <a:p>
            <a:pPr algn="ctr">
              <a:lnSpc>
                <a:spcPct val="100000"/>
              </a:lnSpc>
              <a:spcBef>
                <a:spcPts val="0"/>
              </a:spcBef>
              <a:spcAft>
                <a:spcPts val="0"/>
              </a:spcAft>
            </a:pPr>
            <a:endParaRPr lang="en-US" dirty="0">
              <a:latin typeface="+mn-lt"/>
              <a:cs typeface="Arial" panose="020B0604020202020204" pitchFamily="34" charset="0"/>
            </a:endParaRPr>
          </a:p>
          <a:p>
            <a:pPr algn="ctr">
              <a:lnSpc>
                <a:spcPct val="100000"/>
              </a:lnSpc>
              <a:spcBef>
                <a:spcPts val="0"/>
              </a:spcBef>
              <a:spcAft>
                <a:spcPts val="0"/>
              </a:spcAft>
            </a:pPr>
            <a:r>
              <a:rPr lang="en-US" dirty="0">
                <a:latin typeface="+mn-lt"/>
                <a:cs typeface="Arial" panose="020B0604020202020204" pitchFamily="34" charset="0"/>
              </a:rPr>
              <a:t>OPM.gov</a:t>
            </a:r>
          </a:p>
          <a:p>
            <a:pPr algn="ctr">
              <a:lnSpc>
                <a:spcPct val="100000"/>
              </a:lnSpc>
              <a:spcBef>
                <a:spcPts val="0"/>
              </a:spcBef>
              <a:spcAft>
                <a:spcPts val="0"/>
              </a:spcAft>
            </a:pPr>
            <a:r>
              <a:rPr lang="en-US" dirty="0">
                <a:latin typeface="+mn-lt"/>
                <a:cs typeface="Arial" panose="020B0604020202020204" pitchFamily="34" charset="0"/>
              </a:rPr>
              <a:t>(202) 606-2460</a:t>
            </a:r>
          </a:p>
          <a:p>
            <a:pPr algn="ctr">
              <a:lnSpc>
                <a:spcPct val="100000"/>
              </a:lnSpc>
              <a:spcBef>
                <a:spcPts val="0"/>
              </a:spcBef>
              <a:spcAft>
                <a:spcPts val="0"/>
              </a:spcAft>
            </a:pPr>
            <a:r>
              <a:rPr lang="en-US" dirty="0">
                <a:latin typeface="+mn-lt"/>
                <a:cs typeface="Arial" panose="020B0604020202020204" pitchFamily="34" charset="0"/>
                <a:hlinkClick r:id="rId4"/>
              </a:rPr>
              <a:t>EEO@opm.gov</a:t>
            </a:r>
            <a:endParaRPr lang="en-US" dirty="0">
              <a:latin typeface="+mn-lt"/>
              <a:cs typeface="Arial" panose="020B0604020202020204" pitchFamily="34" charset="0"/>
            </a:endParaRPr>
          </a:p>
        </p:txBody>
      </p:sp>
      <p:sp>
        <p:nvSpPr>
          <p:cNvPr id="12" name="TextBox 11"/>
          <p:cNvSpPr txBox="1"/>
          <p:nvPr/>
        </p:nvSpPr>
        <p:spPr>
          <a:xfrm>
            <a:off x="1172012" y="329851"/>
            <a:ext cx="920445" cy="369332"/>
          </a:xfrm>
          <a:prstGeom prst="rect">
            <a:avLst/>
          </a:prstGeom>
          <a:noFill/>
        </p:spPr>
        <p:txBody>
          <a:bodyPr wrap="none" rtlCol="0">
            <a:spAutoFit/>
          </a:bodyPr>
          <a:lstStyle/>
          <a:p>
            <a:r>
              <a:rPr lang="en-US" dirty="0"/>
              <a:t>Slide 34</a:t>
            </a:r>
          </a:p>
        </p:txBody>
      </p:sp>
    </p:spTree>
    <p:extLst>
      <p:ext uri="{BB962C8B-B14F-4D97-AF65-F5344CB8AC3E}">
        <p14:creationId xmlns:p14="http://schemas.microsoft.com/office/powerpoint/2010/main" val="2927752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1899" y="113579"/>
            <a:ext cx="11929818" cy="1238908"/>
            <a:chOff x="101899" y="113579"/>
            <a:chExt cx="11929818" cy="1238908"/>
          </a:xfrm>
        </p:grpSpPr>
        <p:cxnSp>
          <p:nvCxnSpPr>
            <p:cNvPr id="3" name="Straight Connector 2"/>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6" name="Rectangle 5"/>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grpSp>
      <p:sp>
        <p:nvSpPr>
          <p:cNvPr id="7" name="Title 1"/>
          <p:cNvSpPr txBox="1">
            <a:spLocks/>
          </p:cNvSpPr>
          <p:nvPr/>
        </p:nvSpPr>
        <p:spPr>
          <a:xfrm>
            <a:off x="2226660" y="848829"/>
            <a:ext cx="7480300" cy="563880"/>
          </a:xfrm>
          <a:prstGeom prst="rect">
            <a:avLst/>
          </a:prstGeom>
          <a:effectLst/>
        </p:spPr>
        <p:txBody>
          <a:bodyPr vert="horz" lIns="91440" tIns="45720" rIns="91440" bIns="45720" rtlCol="0" anchor="ctr">
            <a:norm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r>
              <a:rPr lang="en-US" b="1">
                <a:solidFill>
                  <a:srgbClr val="002060"/>
                </a:solidFill>
                <a:latin typeface="+mn-lt"/>
                <a:cs typeface="Arial" panose="020B0604020202020204" pitchFamily="34" charset="0"/>
              </a:rPr>
              <a:t>Union Representation</a:t>
            </a:r>
          </a:p>
        </p:txBody>
      </p:sp>
      <p:sp>
        <p:nvSpPr>
          <p:cNvPr id="9" name="Content Placeholder 2"/>
          <p:cNvSpPr txBox="1">
            <a:spLocks/>
          </p:cNvSpPr>
          <p:nvPr/>
        </p:nvSpPr>
        <p:spPr>
          <a:xfrm>
            <a:off x="1153511" y="1500099"/>
            <a:ext cx="9477544" cy="4612587"/>
          </a:xfrm>
          <a:prstGeom prst="rect">
            <a:avLst/>
          </a:prstGeom>
        </p:spPr>
        <p:txBody>
          <a:bodyPr vert="horz" lIns="91440" tIns="45720" rIns="91440" bIns="45720" rtlCol="0">
            <a:normAutofit/>
          </a:bodyPr>
          <a:lstStyle>
            <a:lvl1pPr marL="0" indent="0" algn="l" defTabSz="457200" rtl="0" eaLnBrk="1" latinLnBrk="0" hangingPunct="1">
              <a:lnSpc>
                <a:spcPct val="110000"/>
              </a:lnSpc>
              <a:spcBef>
                <a:spcPct val="20000"/>
              </a:spcBef>
              <a:spcAft>
                <a:spcPts val="600"/>
              </a:spcAft>
              <a:buClr>
                <a:srgbClr val="DCC832"/>
              </a:buClr>
              <a:buFont typeface="Wingdings" charset="2"/>
              <a:buNone/>
              <a:defRPr sz="1800" kern="1200" baseline="0">
                <a:solidFill>
                  <a:schemeClr val="tx1"/>
                </a:solidFill>
                <a:latin typeface="Lucida Sans"/>
                <a:ea typeface="+mn-ea"/>
                <a:cs typeface="Lucida Sans"/>
              </a:defRPr>
            </a:lvl1pPr>
            <a:lvl2pPr marL="457200" indent="0" algn="l" defTabSz="457200" rtl="0" eaLnBrk="1" latinLnBrk="0" hangingPunct="1">
              <a:lnSpc>
                <a:spcPct val="110000"/>
              </a:lnSpc>
              <a:spcBef>
                <a:spcPct val="20000"/>
              </a:spcBef>
              <a:spcAft>
                <a:spcPts val="600"/>
              </a:spcAft>
              <a:buClr>
                <a:srgbClr val="DCC832"/>
              </a:buClr>
              <a:buSzPct val="95000"/>
              <a:buFont typeface="Wingdings" charset="2"/>
              <a:buNone/>
              <a:defRPr sz="1800" kern="1200">
                <a:solidFill>
                  <a:schemeClr val="tx1"/>
                </a:solidFill>
                <a:latin typeface="Lucida Sans"/>
                <a:ea typeface="+mn-ea"/>
                <a:cs typeface="Lucida Sans"/>
              </a:defRPr>
            </a:lvl2pPr>
            <a:lvl3pPr marL="914400" indent="0" algn="l" defTabSz="457200" rtl="0" eaLnBrk="1" latinLnBrk="0" hangingPunct="1">
              <a:lnSpc>
                <a:spcPct val="110000"/>
              </a:lnSpc>
              <a:spcBef>
                <a:spcPct val="20000"/>
              </a:spcBef>
              <a:spcAft>
                <a:spcPts val="600"/>
              </a:spcAft>
              <a:buClr>
                <a:srgbClr val="DCC832"/>
              </a:buClr>
              <a:buFont typeface="Wingdings" charset="2"/>
              <a:buNone/>
              <a:defRPr sz="1800" kern="1200">
                <a:solidFill>
                  <a:schemeClr val="tx1"/>
                </a:solidFill>
                <a:latin typeface="Lucida Sans"/>
                <a:ea typeface="+mn-ea"/>
                <a:cs typeface="Lucida Sans"/>
              </a:defRPr>
            </a:lvl3pPr>
            <a:lvl4pPr marL="1371600" indent="0" algn="l" defTabSz="457200" rtl="0" eaLnBrk="1" latinLnBrk="0" hangingPunct="1">
              <a:lnSpc>
                <a:spcPct val="110000"/>
              </a:lnSpc>
              <a:spcBef>
                <a:spcPct val="20000"/>
              </a:spcBef>
              <a:spcAft>
                <a:spcPts val="600"/>
              </a:spcAft>
              <a:buClr>
                <a:srgbClr val="DCC832"/>
              </a:buClr>
              <a:buFont typeface="Arial"/>
              <a:buNone/>
              <a:defRPr sz="1800" kern="1200">
                <a:solidFill>
                  <a:schemeClr val="tx1"/>
                </a:solidFill>
                <a:latin typeface="Lucida Sans"/>
                <a:ea typeface="+mn-ea"/>
                <a:cs typeface="Lucida Sans"/>
              </a:defRPr>
            </a:lvl4pPr>
            <a:lvl5pPr marL="1828800" indent="0" algn="l" defTabSz="457200" rtl="0" eaLnBrk="1" latinLnBrk="0" hangingPunct="1">
              <a:lnSpc>
                <a:spcPct val="110000"/>
              </a:lnSpc>
              <a:spcBef>
                <a:spcPct val="20000"/>
              </a:spcBef>
              <a:spcAft>
                <a:spcPts val="600"/>
              </a:spcAft>
              <a:buClr>
                <a:srgbClr val="DCC832"/>
              </a:buClr>
              <a:buFont typeface="Courier New"/>
              <a:buNone/>
              <a:defRPr sz="18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0"/>
              </a:spcBef>
              <a:spcAft>
                <a:spcPts val="0"/>
              </a:spcAft>
            </a:pPr>
            <a:endParaRPr lang="en-US">
              <a:solidFill>
                <a:srgbClr val="083759"/>
              </a:solidFill>
              <a:latin typeface="Arial" panose="020B0604020202020204" pitchFamily="34" charset="0"/>
              <a:cs typeface="Arial" panose="020B0604020202020204" pitchFamily="34" charset="0"/>
            </a:endParaRPr>
          </a:p>
        </p:txBody>
      </p:sp>
      <p:sp>
        <p:nvSpPr>
          <p:cNvPr id="12" name="TextBox 11"/>
          <p:cNvSpPr txBox="1"/>
          <p:nvPr/>
        </p:nvSpPr>
        <p:spPr>
          <a:xfrm>
            <a:off x="1172012" y="329851"/>
            <a:ext cx="920445" cy="369332"/>
          </a:xfrm>
          <a:prstGeom prst="rect">
            <a:avLst/>
          </a:prstGeom>
          <a:noFill/>
        </p:spPr>
        <p:txBody>
          <a:bodyPr wrap="none" rtlCol="0">
            <a:spAutoFit/>
          </a:bodyPr>
          <a:lstStyle/>
          <a:p>
            <a:r>
              <a:rPr lang="en-US" dirty="0"/>
              <a:t>Slide 35</a:t>
            </a:r>
          </a:p>
        </p:txBody>
      </p:sp>
      <p:sp>
        <p:nvSpPr>
          <p:cNvPr id="10" name="TextBox 9">
            <a:extLst>
              <a:ext uri="{FF2B5EF4-FFF2-40B4-BE49-F238E27FC236}">
                <a16:creationId xmlns:a16="http://schemas.microsoft.com/office/drawing/2014/main" id="{A0FAA451-B830-55AC-402F-91C6DAF3599A}"/>
              </a:ext>
            </a:extLst>
          </p:cNvPr>
          <p:cNvSpPr txBox="1"/>
          <p:nvPr/>
        </p:nvSpPr>
        <p:spPr>
          <a:xfrm>
            <a:off x="1172011" y="1647957"/>
            <a:ext cx="9446641" cy="2308324"/>
          </a:xfrm>
          <a:prstGeom prst="rect">
            <a:avLst/>
          </a:prstGeom>
          <a:noFill/>
        </p:spPr>
        <p:txBody>
          <a:bodyPr wrap="square" rtlCol="0">
            <a:spAutoFit/>
          </a:bodyPr>
          <a:lstStyle/>
          <a:p>
            <a:r>
              <a:rPr lang="en-US" dirty="0"/>
              <a:t>Under the Federal Service Labor-Management Relations Statute (FSLMRS), many Federal government bargaining unit employees are eligible for union membership if there is a union at their worksite. However, not all federal employees are covered by bargaining units or eligible to be represented by a union. Employees should consult with their agency’s human resources office to determine their bargaining unit status.</a:t>
            </a:r>
          </a:p>
          <a:p>
            <a:endParaRPr lang="en-US" dirty="0"/>
          </a:p>
          <a:p>
            <a:r>
              <a:rPr lang="en-US" dirty="0"/>
              <a:t>Visit </a:t>
            </a:r>
            <a:r>
              <a:rPr lang="en-US" dirty="0">
                <a:hlinkClick r:id="rId4"/>
              </a:rPr>
              <a:t>https://www.afge.org/</a:t>
            </a:r>
            <a:r>
              <a:rPr lang="en-US" dirty="0"/>
              <a:t> to find your local American Federation of Government Employees representative.</a:t>
            </a:r>
          </a:p>
        </p:txBody>
      </p:sp>
      <p:pic>
        <p:nvPicPr>
          <p:cNvPr id="8" name="Picture 0" descr="ClipArt_04_lg.jpg">
            <a:extLst>
              <a:ext uri="{FF2B5EF4-FFF2-40B4-BE49-F238E27FC236}">
                <a16:creationId xmlns:a16="http://schemas.microsoft.com/office/drawing/2014/main" id="{3D254C57-8592-F98E-706F-033F105DB8AC}"/>
              </a:ext>
            </a:extLst>
          </p:cNvPr>
          <p:cNvPicPr>
            <a:picLocks noChangeAspect="1" noChangeArrowheads="1"/>
          </p:cNvPicPr>
          <p:nvPr/>
        </p:nvPicPr>
        <p:blipFill>
          <a:blip r:embed="rId5" cstate="print"/>
          <a:srcRect/>
          <a:stretch>
            <a:fillRect/>
          </a:stretch>
        </p:blipFill>
        <p:spPr bwMode="auto">
          <a:xfrm>
            <a:off x="4876749" y="4104139"/>
            <a:ext cx="2031068" cy="2286000"/>
          </a:xfrm>
          <a:prstGeom prst="rect">
            <a:avLst/>
          </a:prstGeom>
          <a:noFill/>
          <a:ln w="9525">
            <a:noFill/>
            <a:miter lim="800000"/>
            <a:headEnd/>
            <a:tailEnd/>
          </a:ln>
        </p:spPr>
      </p:pic>
    </p:spTree>
    <p:extLst>
      <p:ext uri="{BB962C8B-B14F-4D97-AF65-F5344CB8AC3E}">
        <p14:creationId xmlns:p14="http://schemas.microsoft.com/office/powerpoint/2010/main" val="665730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1899" y="113579"/>
            <a:ext cx="11929818" cy="1238908"/>
            <a:chOff x="101899" y="113579"/>
            <a:chExt cx="11929818" cy="1238908"/>
          </a:xfrm>
        </p:grpSpPr>
        <p:cxnSp>
          <p:nvCxnSpPr>
            <p:cNvPr id="3" name="Straight Connector 2"/>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6" name="Rectangle 5"/>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grpSp>
      <p:sp>
        <p:nvSpPr>
          <p:cNvPr id="7" name="Title 1"/>
          <p:cNvSpPr txBox="1">
            <a:spLocks/>
          </p:cNvSpPr>
          <p:nvPr/>
        </p:nvSpPr>
        <p:spPr>
          <a:xfrm>
            <a:off x="2226660" y="848829"/>
            <a:ext cx="7480300" cy="563880"/>
          </a:xfrm>
          <a:prstGeom prst="rect">
            <a:avLst/>
          </a:prstGeom>
          <a:effectLst/>
        </p:spPr>
        <p:txBody>
          <a:bodyPr vert="horz" lIns="91440" tIns="45720" rIns="91440" bIns="45720" rtlCol="0" anchor="ctr">
            <a:norm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r>
              <a:rPr lang="en-US" b="1" dirty="0">
                <a:solidFill>
                  <a:srgbClr val="002060"/>
                </a:solidFill>
                <a:latin typeface="+mn-lt"/>
                <a:cs typeface="Arial" panose="020B0604020202020204" pitchFamily="34" charset="0"/>
              </a:rPr>
              <a:t>Injuries</a:t>
            </a:r>
          </a:p>
        </p:txBody>
      </p:sp>
      <p:sp>
        <p:nvSpPr>
          <p:cNvPr id="9" name="Content Placeholder 2"/>
          <p:cNvSpPr txBox="1">
            <a:spLocks/>
          </p:cNvSpPr>
          <p:nvPr/>
        </p:nvSpPr>
        <p:spPr>
          <a:xfrm>
            <a:off x="1153511" y="1500099"/>
            <a:ext cx="9477544" cy="4612587"/>
          </a:xfrm>
          <a:prstGeom prst="rect">
            <a:avLst/>
          </a:prstGeom>
        </p:spPr>
        <p:txBody>
          <a:bodyPr vert="horz" lIns="91440" tIns="45720" rIns="91440" bIns="45720" rtlCol="0">
            <a:normAutofit/>
          </a:bodyPr>
          <a:lstStyle>
            <a:lvl1pPr marL="0" indent="0" algn="l" defTabSz="457200" rtl="0" eaLnBrk="1" latinLnBrk="0" hangingPunct="1">
              <a:lnSpc>
                <a:spcPct val="110000"/>
              </a:lnSpc>
              <a:spcBef>
                <a:spcPct val="20000"/>
              </a:spcBef>
              <a:spcAft>
                <a:spcPts val="600"/>
              </a:spcAft>
              <a:buClr>
                <a:srgbClr val="DCC832"/>
              </a:buClr>
              <a:buFont typeface="Wingdings" charset="2"/>
              <a:buNone/>
              <a:defRPr sz="1800" kern="1200" baseline="0">
                <a:solidFill>
                  <a:schemeClr val="tx1"/>
                </a:solidFill>
                <a:latin typeface="Lucida Sans"/>
                <a:ea typeface="+mn-ea"/>
                <a:cs typeface="Lucida Sans"/>
              </a:defRPr>
            </a:lvl1pPr>
            <a:lvl2pPr marL="457200" indent="0" algn="l" defTabSz="457200" rtl="0" eaLnBrk="1" latinLnBrk="0" hangingPunct="1">
              <a:lnSpc>
                <a:spcPct val="110000"/>
              </a:lnSpc>
              <a:spcBef>
                <a:spcPct val="20000"/>
              </a:spcBef>
              <a:spcAft>
                <a:spcPts val="600"/>
              </a:spcAft>
              <a:buClr>
                <a:srgbClr val="DCC832"/>
              </a:buClr>
              <a:buSzPct val="95000"/>
              <a:buFont typeface="Wingdings" charset="2"/>
              <a:buNone/>
              <a:defRPr sz="1800" kern="1200">
                <a:solidFill>
                  <a:schemeClr val="tx1"/>
                </a:solidFill>
                <a:latin typeface="Lucida Sans"/>
                <a:ea typeface="+mn-ea"/>
                <a:cs typeface="Lucida Sans"/>
              </a:defRPr>
            </a:lvl2pPr>
            <a:lvl3pPr marL="914400" indent="0" algn="l" defTabSz="457200" rtl="0" eaLnBrk="1" latinLnBrk="0" hangingPunct="1">
              <a:lnSpc>
                <a:spcPct val="110000"/>
              </a:lnSpc>
              <a:spcBef>
                <a:spcPct val="20000"/>
              </a:spcBef>
              <a:spcAft>
                <a:spcPts val="600"/>
              </a:spcAft>
              <a:buClr>
                <a:srgbClr val="DCC832"/>
              </a:buClr>
              <a:buFont typeface="Wingdings" charset="2"/>
              <a:buNone/>
              <a:defRPr sz="1800" kern="1200">
                <a:solidFill>
                  <a:schemeClr val="tx1"/>
                </a:solidFill>
                <a:latin typeface="Lucida Sans"/>
                <a:ea typeface="+mn-ea"/>
                <a:cs typeface="Lucida Sans"/>
              </a:defRPr>
            </a:lvl3pPr>
            <a:lvl4pPr marL="1371600" indent="0" algn="l" defTabSz="457200" rtl="0" eaLnBrk="1" latinLnBrk="0" hangingPunct="1">
              <a:lnSpc>
                <a:spcPct val="110000"/>
              </a:lnSpc>
              <a:spcBef>
                <a:spcPct val="20000"/>
              </a:spcBef>
              <a:spcAft>
                <a:spcPts val="600"/>
              </a:spcAft>
              <a:buClr>
                <a:srgbClr val="DCC832"/>
              </a:buClr>
              <a:buFont typeface="Arial"/>
              <a:buNone/>
              <a:defRPr sz="1800" kern="1200">
                <a:solidFill>
                  <a:schemeClr val="tx1"/>
                </a:solidFill>
                <a:latin typeface="Lucida Sans"/>
                <a:ea typeface="+mn-ea"/>
                <a:cs typeface="Lucida Sans"/>
              </a:defRPr>
            </a:lvl4pPr>
            <a:lvl5pPr marL="1828800" indent="0" algn="l" defTabSz="457200" rtl="0" eaLnBrk="1" latinLnBrk="0" hangingPunct="1">
              <a:lnSpc>
                <a:spcPct val="110000"/>
              </a:lnSpc>
              <a:spcBef>
                <a:spcPct val="20000"/>
              </a:spcBef>
              <a:spcAft>
                <a:spcPts val="600"/>
              </a:spcAft>
              <a:buClr>
                <a:srgbClr val="DCC832"/>
              </a:buClr>
              <a:buFont typeface="Courier New"/>
              <a:buNone/>
              <a:defRPr sz="18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0"/>
              </a:spcBef>
              <a:spcAft>
                <a:spcPts val="0"/>
              </a:spcAft>
            </a:pPr>
            <a:endParaRPr lang="en-US">
              <a:solidFill>
                <a:srgbClr val="083759"/>
              </a:solidFill>
              <a:latin typeface="Arial" panose="020B0604020202020204" pitchFamily="34" charset="0"/>
              <a:cs typeface="Arial" panose="020B0604020202020204" pitchFamily="34" charset="0"/>
            </a:endParaRPr>
          </a:p>
        </p:txBody>
      </p:sp>
      <p:sp>
        <p:nvSpPr>
          <p:cNvPr id="12" name="TextBox 11"/>
          <p:cNvSpPr txBox="1"/>
          <p:nvPr/>
        </p:nvSpPr>
        <p:spPr>
          <a:xfrm>
            <a:off x="1172012" y="329851"/>
            <a:ext cx="920445" cy="369332"/>
          </a:xfrm>
          <a:prstGeom prst="rect">
            <a:avLst/>
          </a:prstGeom>
          <a:noFill/>
        </p:spPr>
        <p:txBody>
          <a:bodyPr wrap="none" rtlCol="0">
            <a:spAutoFit/>
          </a:bodyPr>
          <a:lstStyle/>
          <a:p>
            <a:r>
              <a:rPr lang="en-US" dirty="0"/>
              <a:t>Slide 36</a:t>
            </a:r>
          </a:p>
        </p:txBody>
      </p:sp>
      <p:sp>
        <p:nvSpPr>
          <p:cNvPr id="10" name="TextBox 9">
            <a:extLst>
              <a:ext uri="{FF2B5EF4-FFF2-40B4-BE49-F238E27FC236}">
                <a16:creationId xmlns:a16="http://schemas.microsoft.com/office/drawing/2014/main" id="{A0FAA451-B830-55AC-402F-91C6DAF3599A}"/>
              </a:ext>
            </a:extLst>
          </p:cNvPr>
          <p:cNvSpPr txBox="1"/>
          <p:nvPr/>
        </p:nvSpPr>
        <p:spPr>
          <a:xfrm>
            <a:off x="1172011" y="1647957"/>
            <a:ext cx="9446641" cy="2862322"/>
          </a:xfrm>
          <a:prstGeom prst="rect">
            <a:avLst/>
          </a:prstGeom>
          <a:noFill/>
        </p:spPr>
        <p:txBody>
          <a:bodyPr wrap="square" rtlCol="0">
            <a:spAutoFit/>
          </a:bodyPr>
          <a:lstStyle/>
          <a:p>
            <a:r>
              <a:rPr lang="en-US" dirty="0"/>
              <a:t>If you are injured on the job, notify your Supervisor Immediately and tell them of your intent to file a claim </a:t>
            </a:r>
            <a:r>
              <a:rPr lang="en-US" b="1" dirty="0"/>
              <a:t>within 24 hours</a:t>
            </a:r>
            <a:r>
              <a:rPr lang="en-US" dirty="0"/>
              <a:t>.</a:t>
            </a:r>
          </a:p>
          <a:p>
            <a:endParaRPr lang="en-US" dirty="0"/>
          </a:p>
          <a:p>
            <a:r>
              <a:rPr lang="en-US" dirty="0"/>
              <a:t>Work with your Supervisor to file claims electronically: </a:t>
            </a:r>
            <a:r>
              <a:rPr lang="en-US" dirty="0">
                <a:hlinkClick r:id="rId4"/>
              </a:rPr>
              <a:t>https://www.ecomp.dol.gov</a:t>
            </a:r>
            <a:endParaRPr lang="en-US" dirty="0"/>
          </a:p>
          <a:p>
            <a:r>
              <a:rPr lang="en-US" dirty="0"/>
              <a:t>CA-1: Notice of Traumatic Injury</a:t>
            </a:r>
          </a:p>
          <a:p>
            <a:r>
              <a:rPr lang="en-US" dirty="0"/>
              <a:t>CA-2: Occupational Disease or Illness</a:t>
            </a:r>
          </a:p>
          <a:p>
            <a:endParaRPr lang="en-US" dirty="0"/>
          </a:p>
          <a:p>
            <a:r>
              <a:rPr lang="en-US" dirty="0"/>
              <a:t>ABC-C Injury Compensation Branch (ICB) is the point of contact for all work-related injuries:  </a:t>
            </a:r>
          </a:p>
          <a:p>
            <a:r>
              <a:rPr lang="en-US" dirty="0"/>
              <a:t>1-866-792-7620</a:t>
            </a:r>
          </a:p>
          <a:p>
            <a:endParaRPr lang="en-US" dirty="0"/>
          </a:p>
        </p:txBody>
      </p:sp>
    </p:spTree>
    <p:extLst>
      <p:ext uri="{BB962C8B-B14F-4D97-AF65-F5344CB8AC3E}">
        <p14:creationId xmlns:p14="http://schemas.microsoft.com/office/powerpoint/2010/main" val="1742881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01899" y="113579"/>
            <a:ext cx="11929818" cy="1238908"/>
            <a:chOff x="101899" y="113579"/>
            <a:chExt cx="11929818" cy="1238908"/>
          </a:xfrm>
        </p:grpSpPr>
        <p:cxnSp>
          <p:nvCxnSpPr>
            <p:cNvPr id="3" name="Straight Connector 2"/>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6" name="Rectangle 5"/>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grpSp>
      <p:sp>
        <p:nvSpPr>
          <p:cNvPr id="7" name="Title 1"/>
          <p:cNvSpPr txBox="1">
            <a:spLocks/>
          </p:cNvSpPr>
          <p:nvPr/>
        </p:nvSpPr>
        <p:spPr>
          <a:xfrm>
            <a:off x="2226660" y="848829"/>
            <a:ext cx="7480300" cy="563880"/>
          </a:xfrm>
          <a:prstGeom prst="rect">
            <a:avLst/>
          </a:prstGeom>
          <a:effectLst/>
        </p:spPr>
        <p:txBody>
          <a:bodyPr vert="horz" lIns="91440" tIns="45720" rIns="91440" bIns="45720" rtlCol="0" anchor="ctr">
            <a:norm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r>
              <a:rPr lang="en-US" b="1" dirty="0">
                <a:solidFill>
                  <a:srgbClr val="002060"/>
                </a:solidFill>
                <a:latin typeface="+mn-lt"/>
                <a:cs typeface="Arial" panose="020B0604020202020204" pitchFamily="34" charset="0"/>
              </a:rPr>
              <a:t>Following This Brief</a:t>
            </a:r>
          </a:p>
        </p:txBody>
      </p:sp>
      <p:sp>
        <p:nvSpPr>
          <p:cNvPr id="9" name="Content Placeholder 2"/>
          <p:cNvSpPr txBox="1">
            <a:spLocks/>
          </p:cNvSpPr>
          <p:nvPr/>
        </p:nvSpPr>
        <p:spPr>
          <a:xfrm>
            <a:off x="1128707" y="1457537"/>
            <a:ext cx="9477544" cy="4612587"/>
          </a:xfrm>
          <a:prstGeom prst="rect">
            <a:avLst/>
          </a:prstGeom>
        </p:spPr>
        <p:txBody>
          <a:bodyPr vert="horz" lIns="91440" tIns="45720" rIns="91440" bIns="45720" rtlCol="0">
            <a:normAutofit/>
          </a:bodyPr>
          <a:lstStyle>
            <a:lvl1pPr marL="0" indent="0" algn="l" defTabSz="457200" rtl="0" eaLnBrk="1" latinLnBrk="0" hangingPunct="1">
              <a:lnSpc>
                <a:spcPct val="110000"/>
              </a:lnSpc>
              <a:spcBef>
                <a:spcPct val="20000"/>
              </a:spcBef>
              <a:spcAft>
                <a:spcPts val="600"/>
              </a:spcAft>
              <a:buClr>
                <a:srgbClr val="DCC832"/>
              </a:buClr>
              <a:buFont typeface="Wingdings" charset="2"/>
              <a:buNone/>
              <a:defRPr sz="1800" kern="1200" baseline="0">
                <a:solidFill>
                  <a:schemeClr val="tx1"/>
                </a:solidFill>
                <a:latin typeface="Lucida Sans"/>
                <a:ea typeface="+mn-ea"/>
                <a:cs typeface="Lucida Sans"/>
              </a:defRPr>
            </a:lvl1pPr>
            <a:lvl2pPr marL="457200" indent="0" algn="l" defTabSz="457200" rtl="0" eaLnBrk="1" latinLnBrk="0" hangingPunct="1">
              <a:lnSpc>
                <a:spcPct val="110000"/>
              </a:lnSpc>
              <a:spcBef>
                <a:spcPct val="20000"/>
              </a:spcBef>
              <a:spcAft>
                <a:spcPts val="600"/>
              </a:spcAft>
              <a:buClr>
                <a:srgbClr val="DCC832"/>
              </a:buClr>
              <a:buSzPct val="95000"/>
              <a:buFont typeface="Wingdings" charset="2"/>
              <a:buNone/>
              <a:defRPr sz="1800" kern="1200">
                <a:solidFill>
                  <a:schemeClr val="tx1"/>
                </a:solidFill>
                <a:latin typeface="Lucida Sans"/>
                <a:ea typeface="+mn-ea"/>
                <a:cs typeface="Lucida Sans"/>
              </a:defRPr>
            </a:lvl2pPr>
            <a:lvl3pPr marL="914400" indent="0" algn="l" defTabSz="457200" rtl="0" eaLnBrk="1" latinLnBrk="0" hangingPunct="1">
              <a:lnSpc>
                <a:spcPct val="110000"/>
              </a:lnSpc>
              <a:spcBef>
                <a:spcPct val="20000"/>
              </a:spcBef>
              <a:spcAft>
                <a:spcPts val="600"/>
              </a:spcAft>
              <a:buClr>
                <a:srgbClr val="DCC832"/>
              </a:buClr>
              <a:buFont typeface="Wingdings" charset="2"/>
              <a:buNone/>
              <a:defRPr sz="1800" kern="1200">
                <a:solidFill>
                  <a:schemeClr val="tx1"/>
                </a:solidFill>
                <a:latin typeface="Lucida Sans"/>
                <a:ea typeface="+mn-ea"/>
                <a:cs typeface="Lucida Sans"/>
              </a:defRPr>
            </a:lvl3pPr>
            <a:lvl4pPr marL="1371600" indent="0" algn="l" defTabSz="457200" rtl="0" eaLnBrk="1" latinLnBrk="0" hangingPunct="1">
              <a:lnSpc>
                <a:spcPct val="110000"/>
              </a:lnSpc>
              <a:spcBef>
                <a:spcPct val="20000"/>
              </a:spcBef>
              <a:spcAft>
                <a:spcPts val="600"/>
              </a:spcAft>
              <a:buClr>
                <a:srgbClr val="DCC832"/>
              </a:buClr>
              <a:buFont typeface="Arial"/>
              <a:buNone/>
              <a:defRPr sz="1800" kern="1200">
                <a:solidFill>
                  <a:schemeClr val="tx1"/>
                </a:solidFill>
                <a:latin typeface="Lucida Sans"/>
                <a:ea typeface="+mn-ea"/>
                <a:cs typeface="Lucida Sans"/>
              </a:defRPr>
            </a:lvl4pPr>
            <a:lvl5pPr marL="1828800" indent="0" algn="l" defTabSz="457200" rtl="0" eaLnBrk="1" latinLnBrk="0" hangingPunct="1">
              <a:lnSpc>
                <a:spcPct val="110000"/>
              </a:lnSpc>
              <a:spcBef>
                <a:spcPct val="20000"/>
              </a:spcBef>
              <a:spcAft>
                <a:spcPts val="600"/>
              </a:spcAft>
              <a:buClr>
                <a:srgbClr val="DCC832"/>
              </a:buClr>
              <a:buFont typeface="Courier New"/>
              <a:buNone/>
              <a:defRPr sz="18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nSpc>
                <a:spcPct val="100000"/>
              </a:lnSpc>
              <a:spcBef>
                <a:spcPts val="0"/>
              </a:spcBef>
              <a:spcAft>
                <a:spcPts val="0"/>
              </a:spcAft>
            </a:pPr>
            <a:endParaRPr lang="en-US">
              <a:solidFill>
                <a:srgbClr val="083759"/>
              </a:solidFill>
              <a:latin typeface="Arial" panose="020B0604020202020204" pitchFamily="34" charset="0"/>
              <a:cs typeface="Arial" panose="020B0604020202020204" pitchFamily="34" charset="0"/>
            </a:endParaRPr>
          </a:p>
        </p:txBody>
      </p:sp>
      <p:sp>
        <p:nvSpPr>
          <p:cNvPr id="12" name="TextBox 11"/>
          <p:cNvSpPr txBox="1"/>
          <p:nvPr/>
        </p:nvSpPr>
        <p:spPr>
          <a:xfrm>
            <a:off x="1172012" y="329851"/>
            <a:ext cx="920445" cy="369332"/>
          </a:xfrm>
          <a:prstGeom prst="rect">
            <a:avLst/>
          </a:prstGeom>
          <a:noFill/>
        </p:spPr>
        <p:txBody>
          <a:bodyPr wrap="none" rtlCol="0">
            <a:spAutoFit/>
          </a:bodyPr>
          <a:lstStyle/>
          <a:p>
            <a:r>
              <a:rPr lang="en-US" dirty="0"/>
              <a:t>Slide 37</a:t>
            </a:r>
          </a:p>
        </p:txBody>
      </p:sp>
      <p:sp>
        <p:nvSpPr>
          <p:cNvPr id="10" name="TextBox 9">
            <a:extLst>
              <a:ext uri="{FF2B5EF4-FFF2-40B4-BE49-F238E27FC236}">
                <a16:creationId xmlns:a16="http://schemas.microsoft.com/office/drawing/2014/main" id="{A0FAA451-B830-55AC-402F-91C6DAF3599A}"/>
              </a:ext>
            </a:extLst>
          </p:cNvPr>
          <p:cNvSpPr txBox="1"/>
          <p:nvPr/>
        </p:nvSpPr>
        <p:spPr>
          <a:xfrm>
            <a:off x="1372679" y="1859339"/>
            <a:ext cx="9446641" cy="3139321"/>
          </a:xfrm>
          <a:prstGeom prst="rect">
            <a:avLst/>
          </a:prstGeom>
          <a:noFill/>
        </p:spPr>
        <p:txBody>
          <a:bodyPr wrap="square" rtlCol="0">
            <a:spAutoFit/>
          </a:bodyPr>
          <a:lstStyle/>
          <a:p>
            <a:r>
              <a:rPr lang="en-US" dirty="0"/>
              <a:t>Login into your USA Jobs profile to complete the following forms:</a:t>
            </a:r>
          </a:p>
          <a:p>
            <a:endParaRPr lang="en-US" dirty="0"/>
          </a:p>
          <a:p>
            <a:r>
              <a:rPr lang="en-US" dirty="0"/>
              <a:t>SF 181:  Ethnicity and Race Identification</a:t>
            </a:r>
          </a:p>
          <a:p>
            <a:r>
              <a:rPr lang="en-US" dirty="0"/>
              <a:t>SF 256:  Self-Identification of Disability</a:t>
            </a:r>
          </a:p>
          <a:p>
            <a:r>
              <a:rPr lang="en-US" dirty="0"/>
              <a:t>SF 61: Appointment Affidavits</a:t>
            </a:r>
          </a:p>
          <a:p>
            <a:endParaRPr lang="en-US" dirty="0"/>
          </a:p>
          <a:p>
            <a:r>
              <a:rPr lang="en-US" dirty="0"/>
              <a:t>Your Declaration for Federal Employment OF-306 will be returned to you for digital signature. </a:t>
            </a:r>
          </a:p>
          <a:p>
            <a:endParaRPr lang="en-US" dirty="0"/>
          </a:p>
          <a:p>
            <a:r>
              <a:rPr lang="en-US" dirty="0"/>
              <a:t>Please visit </a:t>
            </a:r>
            <a:r>
              <a:rPr lang="en-US" dirty="0">
                <a:hlinkClick r:id="rId4"/>
              </a:rPr>
              <a:t>https://onboard.usastaffing.gov </a:t>
            </a:r>
            <a:r>
              <a:rPr lang="en-US" dirty="0"/>
              <a:t>for this task.</a:t>
            </a:r>
          </a:p>
          <a:p>
            <a:endParaRPr lang="en-US" dirty="0"/>
          </a:p>
          <a:p>
            <a:r>
              <a:rPr lang="en-US" dirty="0"/>
              <a:t>These forms </a:t>
            </a:r>
            <a:r>
              <a:rPr lang="en-US" b="1" dirty="0"/>
              <a:t>must</a:t>
            </a:r>
            <a:r>
              <a:rPr lang="en-US" dirty="0"/>
              <a:t> be completed for your in-processing to be finalized in the system.</a:t>
            </a:r>
          </a:p>
        </p:txBody>
      </p:sp>
    </p:spTree>
    <p:extLst>
      <p:ext uri="{BB962C8B-B14F-4D97-AF65-F5344CB8AC3E}">
        <p14:creationId xmlns:p14="http://schemas.microsoft.com/office/powerpoint/2010/main" val="412316545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98441" y="6151637"/>
            <a:ext cx="306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sz="1400" b="1" i="1"/>
              <a:t>Excellence through Partnership</a:t>
            </a:r>
          </a:p>
        </p:txBody>
      </p:sp>
      <p:pic>
        <p:nvPicPr>
          <p:cNvPr id="10" name="Picture 9">
            <a:extLst>
              <a:ext uri="{FF2B5EF4-FFF2-40B4-BE49-F238E27FC236}">
                <a16:creationId xmlns:a16="http://schemas.microsoft.com/office/drawing/2014/main" id="{1EE22ECC-B5B1-A21C-B1FF-89F12488EA75}"/>
              </a:ext>
            </a:extLst>
          </p:cNvPr>
          <p:cNvPicPr>
            <a:picLocks noChangeAspect="1"/>
          </p:cNvPicPr>
          <p:nvPr/>
        </p:nvPicPr>
        <p:blipFill>
          <a:blip r:embed="rId4"/>
          <a:stretch>
            <a:fillRect/>
          </a:stretch>
        </p:blipFill>
        <p:spPr>
          <a:xfrm>
            <a:off x="3452812" y="1976682"/>
            <a:ext cx="5286375" cy="3419475"/>
          </a:xfrm>
          <a:prstGeom prst="rect">
            <a:avLst/>
          </a:prstGeom>
        </p:spPr>
      </p:pic>
      <p:sp>
        <p:nvSpPr>
          <p:cNvPr id="12" name="TextBox 11">
            <a:extLst>
              <a:ext uri="{FF2B5EF4-FFF2-40B4-BE49-F238E27FC236}">
                <a16:creationId xmlns:a16="http://schemas.microsoft.com/office/drawing/2014/main" id="{68781373-C6BD-E1B6-B7EC-2552FDB11274}"/>
              </a:ext>
            </a:extLst>
          </p:cNvPr>
          <p:cNvSpPr txBox="1"/>
          <p:nvPr/>
        </p:nvSpPr>
        <p:spPr>
          <a:xfrm>
            <a:off x="5041527" y="1060099"/>
            <a:ext cx="2179891" cy="584775"/>
          </a:xfrm>
          <a:prstGeom prst="rect">
            <a:avLst/>
          </a:prstGeom>
          <a:noFill/>
        </p:spPr>
        <p:txBody>
          <a:bodyPr wrap="square">
            <a:spAutoFit/>
          </a:bodyPr>
          <a:lstStyle/>
          <a:p>
            <a:r>
              <a:rPr lang="en-US" sz="3200" b="1" dirty="0">
                <a:solidFill>
                  <a:srgbClr val="002060"/>
                </a:solidFill>
                <a:latin typeface="+mn-lt"/>
                <a:cs typeface="Arial" panose="020B0604020202020204" pitchFamily="34" charset="0"/>
              </a:rPr>
              <a:t>Questions?</a:t>
            </a:r>
          </a:p>
        </p:txBody>
      </p:sp>
    </p:spTree>
    <p:extLst>
      <p:ext uri="{BB962C8B-B14F-4D97-AF65-F5344CB8AC3E}">
        <p14:creationId xmlns:p14="http://schemas.microsoft.com/office/powerpoint/2010/main" val="4146940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0" y="175963"/>
            <a:ext cx="9452739" cy="523220"/>
          </a:xfrm>
          <a:prstGeom prst="rect">
            <a:avLst/>
          </a:prstGeom>
          <a:noFill/>
          <a:ln w="9525">
            <a:noFill/>
            <a:miter lim="800000"/>
            <a:headEnd/>
            <a:tailEnd/>
          </a:ln>
        </p:spPr>
        <p:txBody>
          <a:bodyPr wrap="square">
            <a:spAutoFit/>
          </a:bodyPr>
          <a:lstStyle/>
          <a:p>
            <a:pPr algn="ctr">
              <a:defRPr/>
            </a:pPr>
            <a:r>
              <a:rPr lang="en-US" altLang="en-US" sz="2800" b="1" i="1" dirty="0">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98441" y="6151637"/>
            <a:ext cx="306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sz="1400" b="1" i="1">
                <a:latin typeface="+mn-lt"/>
              </a:rPr>
              <a:t>Excellence through Partnership</a:t>
            </a:r>
          </a:p>
        </p:txBody>
      </p:sp>
      <p:sp>
        <p:nvSpPr>
          <p:cNvPr id="10" name="Vertical Text Placeholder 2"/>
          <p:cNvSpPr txBox="1">
            <a:spLocks/>
          </p:cNvSpPr>
          <p:nvPr/>
        </p:nvSpPr>
        <p:spPr>
          <a:xfrm>
            <a:off x="1172012" y="1551862"/>
            <a:ext cx="6562208" cy="3897142"/>
          </a:xfrm>
          <a:prstGeom prst="rect">
            <a:avLst/>
          </a:prstGeom>
        </p:spPr>
        <p:txBody>
          <a:bodyPr vert="horz" lIns="91440" tIns="45720" rIns="91440" bIns="45720" rtlCol="0">
            <a:noAutofit/>
          </a:bodyPr>
          <a:lstStyle>
            <a:lvl1pPr marL="342900" indent="-342900" algn="l" defTabSz="457200" rtl="0" eaLnBrk="1" latinLnBrk="0" hangingPunct="1">
              <a:lnSpc>
                <a:spcPct val="110000"/>
              </a:lnSpc>
              <a:spcBef>
                <a:spcPct val="20000"/>
              </a:spcBef>
              <a:spcAft>
                <a:spcPts val="600"/>
              </a:spcAft>
              <a:buClr>
                <a:srgbClr val="DCC832"/>
              </a:buClr>
              <a:buFont typeface="Wingdings" charset="2"/>
              <a:buChar char="Ø"/>
              <a:defRPr sz="2800" kern="1200">
                <a:solidFill>
                  <a:schemeClr val="tx1"/>
                </a:solidFill>
                <a:latin typeface="Lucida Sans"/>
                <a:ea typeface="+mn-ea"/>
                <a:cs typeface="Lucida Sans"/>
              </a:defRPr>
            </a:lvl1pPr>
            <a:lvl2pPr marL="832104" indent="-374904" algn="l" defTabSz="457200" rtl="0" eaLnBrk="1" latinLnBrk="0" hangingPunct="1">
              <a:lnSpc>
                <a:spcPct val="110000"/>
              </a:lnSpc>
              <a:spcBef>
                <a:spcPct val="20000"/>
              </a:spcBef>
              <a:spcAft>
                <a:spcPts val="600"/>
              </a:spcAft>
              <a:buClr>
                <a:srgbClr val="DCC832"/>
              </a:buClr>
              <a:buSzPct val="95000"/>
              <a:buFont typeface="Wingdings" charset="2"/>
              <a:buChar char="u"/>
              <a:defRPr sz="2400" kern="1200">
                <a:solidFill>
                  <a:schemeClr val="tx1"/>
                </a:solidFill>
                <a:latin typeface="Lucida Sans"/>
                <a:ea typeface="+mn-ea"/>
                <a:cs typeface="Lucida Sans"/>
              </a:defRPr>
            </a:lvl2pPr>
            <a:lvl3pPr marL="1143000" indent="-228600" algn="l" defTabSz="457200" rtl="0" eaLnBrk="1" latinLnBrk="0" hangingPunct="1">
              <a:lnSpc>
                <a:spcPct val="110000"/>
              </a:lnSpc>
              <a:spcBef>
                <a:spcPct val="20000"/>
              </a:spcBef>
              <a:spcAft>
                <a:spcPts val="600"/>
              </a:spcAft>
              <a:buClr>
                <a:srgbClr val="DCC832"/>
              </a:buClr>
              <a:buFont typeface="Wingdings" charset="2"/>
              <a:buChar char="§"/>
              <a:defRPr sz="2100" kern="1200">
                <a:solidFill>
                  <a:schemeClr val="tx1"/>
                </a:solidFill>
                <a:latin typeface="Lucida Sans"/>
                <a:ea typeface="+mn-ea"/>
                <a:cs typeface="Lucida Sans"/>
              </a:defRPr>
            </a:lvl3pPr>
            <a:lvl4pPr marL="1600200" indent="-228600" algn="l" defTabSz="457200" rtl="0" eaLnBrk="1" latinLnBrk="0" hangingPunct="1">
              <a:lnSpc>
                <a:spcPct val="110000"/>
              </a:lnSpc>
              <a:spcBef>
                <a:spcPct val="20000"/>
              </a:spcBef>
              <a:spcAft>
                <a:spcPts val="600"/>
              </a:spcAft>
              <a:buClr>
                <a:srgbClr val="DCC832"/>
              </a:buClr>
              <a:buFont typeface="Arial"/>
              <a:buChar char="•"/>
              <a:defRPr sz="1800" kern="1200">
                <a:solidFill>
                  <a:schemeClr val="tx1"/>
                </a:solidFill>
                <a:latin typeface="Lucida Sans"/>
                <a:ea typeface="+mn-ea"/>
                <a:cs typeface="Lucida Sans"/>
              </a:defRPr>
            </a:lvl4pPr>
            <a:lvl5pPr marL="2057400" indent="-228600" algn="l" defTabSz="457200" rtl="0" eaLnBrk="1" latinLnBrk="0" hangingPunct="1">
              <a:lnSpc>
                <a:spcPct val="110000"/>
              </a:lnSpc>
              <a:spcBef>
                <a:spcPct val="20000"/>
              </a:spcBef>
              <a:spcAft>
                <a:spcPts val="600"/>
              </a:spcAft>
              <a:buClr>
                <a:srgbClr val="DCC832"/>
              </a:buClr>
              <a:buFont typeface="Courier New"/>
              <a:buChar char="o"/>
              <a:defRPr sz="14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indent="0">
              <a:lnSpc>
                <a:spcPct val="100000"/>
              </a:lnSpc>
              <a:spcBef>
                <a:spcPts val="0"/>
              </a:spcBef>
              <a:spcAft>
                <a:spcPts val="0"/>
              </a:spcAft>
              <a:buNone/>
            </a:pPr>
            <a:r>
              <a:rPr lang="en-US" sz="1800" b="1" dirty="0">
                <a:latin typeface="+mn-lt"/>
                <a:ea typeface="Calibri" panose="020F0502020204030204" pitchFamily="34" charset="0"/>
                <a:cs typeface="Calibri" panose="020F0502020204030204" pitchFamily="34" charset="0"/>
              </a:rPr>
              <a:t>What is a CAC? </a:t>
            </a:r>
            <a:r>
              <a:rPr lang="en-US" sz="1800" dirty="0">
                <a:latin typeface="+mn-lt"/>
                <a:ea typeface="Calibri" panose="020F0502020204030204" pitchFamily="34" charset="0"/>
                <a:cs typeface="Calibri" panose="020F0502020204030204" pitchFamily="34" charset="0"/>
              </a:rPr>
              <a:t>A smart card with encryption capabilities. </a:t>
            </a:r>
          </a:p>
          <a:p>
            <a:pPr marL="0" marR="0" indent="0">
              <a:lnSpc>
                <a:spcPct val="100000"/>
              </a:lnSpc>
              <a:spcBef>
                <a:spcPts val="0"/>
              </a:spcBef>
              <a:spcAft>
                <a:spcPts val="0"/>
              </a:spcAft>
              <a:buNone/>
            </a:pPr>
            <a:endParaRPr lang="en-US" sz="1800" dirty="0">
              <a:latin typeface="+mn-lt"/>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800" b="1" dirty="0">
                <a:latin typeface="+mn-lt"/>
                <a:ea typeface="Calibri" panose="020F0502020204030204" pitchFamily="34" charset="0"/>
                <a:cs typeface="Calibri" panose="020F0502020204030204" pitchFamily="34" charset="0"/>
              </a:rPr>
              <a:t>Why do I need a CAC? </a:t>
            </a:r>
            <a:r>
              <a:rPr lang="en-US" sz="1800" dirty="0">
                <a:latin typeface="+mn-lt"/>
                <a:ea typeface="Calibri" panose="020F0502020204030204" pitchFamily="34" charset="0"/>
                <a:cs typeface="Calibri" panose="020F0502020204030204" pitchFamily="34" charset="0"/>
              </a:rPr>
              <a:t>Used as the standard identification for access to the Installation and network. </a:t>
            </a:r>
          </a:p>
          <a:p>
            <a:pPr marL="0" marR="0" indent="0">
              <a:lnSpc>
                <a:spcPct val="100000"/>
              </a:lnSpc>
              <a:spcBef>
                <a:spcPts val="0"/>
              </a:spcBef>
              <a:spcAft>
                <a:spcPts val="0"/>
              </a:spcAft>
              <a:buNone/>
            </a:pPr>
            <a:endParaRPr lang="en-US" sz="1800" dirty="0">
              <a:latin typeface="+mn-lt"/>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800" b="1" dirty="0">
                <a:latin typeface="+mn-lt"/>
                <a:ea typeface="Calibri" panose="020F0502020204030204" pitchFamily="34" charset="0"/>
                <a:cs typeface="Calibri" panose="020F0502020204030204" pitchFamily="34" charset="0"/>
              </a:rPr>
              <a:t>How to obtain your CAC</a:t>
            </a:r>
            <a:r>
              <a:rPr lang="en-US" sz="1800" dirty="0">
                <a:latin typeface="+mn-lt"/>
                <a:ea typeface="Calibri" panose="020F0502020204030204" pitchFamily="34" charset="0"/>
                <a:cs typeface="Calibri" panose="020F0502020204030204" pitchFamily="34" charset="0"/>
              </a:rPr>
              <a:t>: Once your SF-50 is generated, contact your local DEERS office to verify you are listed in their system as a Department of Army Civilian. </a:t>
            </a:r>
          </a:p>
          <a:p>
            <a:pPr marL="0" marR="0" indent="0">
              <a:lnSpc>
                <a:spcPct val="100000"/>
              </a:lnSpc>
              <a:spcBef>
                <a:spcPts val="0"/>
              </a:spcBef>
              <a:spcAft>
                <a:spcPts val="0"/>
              </a:spcAft>
              <a:buNone/>
            </a:pPr>
            <a:endParaRPr lang="en-US" sz="1800" dirty="0">
              <a:latin typeface="+mn-lt"/>
              <a:ea typeface="Calibri" panose="020F0502020204030204" pitchFamily="34" charset="0"/>
              <a:cs typeface="Times New Roman" panose="02020603050405020304" pitchFamily="18" charset="0"/>
            </a:endParaRPr>
          </a:p>
          <a:p>
            <a:pPr marL="0" marR="0" indent="0">
              <a:lnSpc>
                <a:spcPct val="100000"/>
              </a:lnSpc>
              <a:spcBef>
                <a:spcPts val="0"/>
              </a:spcBef>
              <a:spcAft>
                <a:spcPts val="0"/>
              </a:spcAft>
              <a:buNone/>
            </a:pPr>
            <a:r>
              <a:rPr lang="en-US" sz="1800" b="1" dirty="0">
                <a:latin typeface="+mn-lt"/>
                <a:ea typeface="Calibri" panose="020F0502020204030204" pitchFamily="34" charset="0"/>
                <a:cs typeface="Calibri" panose="020F0502020204030204" pitchFamily="34" charset="0"/>
              </a:rPr>
              <a:t>What to bring with you</a:t>
            </a:r>
            <a:r>
              <a:rPr lang="en-US" sz="1800" dirty="0">
                <a:latin typeface="+mn-lt"/>
                <a:ea typeface="Calibri" panose="020F0502020204030204" pitchFamily="34" charset="0"/>
                <a:cs typeface="Calibri" panose="020F0502020204030204" pitchFamily="34" charset="0"/>
              </a:rPr>
              <a:t>: </a:t>
            </a:r>
            <a:r>
              <a:rPr lang="en-US" sz="1800" u="sng" dirty="0">
                <a:latin typeface="+mn-lt"/>
                <a:ea typeface="Calibri" panose="020F0502020204030204" pitchFamily="34" charset="0"/>
                <a:cs typeface="Calibri" panose="020F0502020204030204" pitchFamily="34" charset="0"/>
              </a:rPr>
              <a:t>TWO forms of identification</a:t>
            </a:r>
            <a:r>
              <a:rPr lang="en-US" sz="1800" dirty="0">
                <a:latin typeface="+mn-lt"/>
                <a:ea typeface="Calibri" panose="020F0502020204030204" pitchFamily="34" charset="0"/>
                <a:cs typeface="Calibri" panose="020F0502020204030204" pitchFamily="34" charset="0"/>
              </a:rPr>
              <a:t> (at min. one must show picture ID and DOB), e.g., SSN Card, Driver’s License, etc.</a:t>
            </a:r>
          </a:p>
          <a:p>
            <a:pPr marL="0" marR="0" indent="0">
              <a:lnSpc>
                <a:spcPct val="100000"/>
              </a:lnSpc>
              <a:spcBef>
                <a:spcPts val="0"/>
              </a:spcBef>
              <a:spcAft>
                <a:spcPts val="0"/>
              </a:spcAft>
              <a:buNone/>
            </a:pPr>
            <a:endParaRPr lang="en-US" sz="1800" dirty="0">
              <a:latin typeface="+mn-lt"/>
              <a:ea typeface="Calibri" panose="020F0502020204030204" pitchFamily="34" charset="0"/>
              <a:cs typeface="Calibri" panose="020F0502020204030204" pitchFamily="34" charset="0"/>
            </a:endParaRPr>
          </a:p>
          <a:p>
            <a:pPr marL="0" marR="0" indent="0">
              <a:lnSpc>
                <a:spcPct val="100000"/>
              </a:lnSpc>
              <a:spcBef>
                <a:spcPts val="0"/>
              </a:spcBef>
              <a:spcAft>
                <a:spcPts val="0"/>
              </a:spcAft>
              <a:buNone/>
            </a:pPr>
            <a:r>
              <a:rPr lang="en-US" sz="1800" dirty="0">
                <a:latin typeface="+mn-lt"/>
                <a:ea typeface="Calibri" panose="020F0502020204030204" pitchFamily="34" charset="0"/>
                <a:cs typeface="Calibri" panose="020F0502020204030204" pitchFamily="34" charset="0"/>
              </a:rPr>
              <a:t> *</a:t>
            </a:r>
            <a:r>
              <a:rPr lang="en-US" sz="1800" b="1" dirty="0">
                <a:latin typeface="+mn-lt"/>
                <a:ea typeface="Calibri" panose="020F0502020204030204" pitchFamily="34" charset="0"/>
                <a:cs typeface="Calibri" panose="020F0502020204030204" pitchFamily="34" charset="0"/>
              </a:rPr>
              <a:t>Note</a:t>
            </a:r>
            <a:r>
              <a:rPr lang="en-US" sz="1800" dirty="0">
                <a:latin typeface="+mn-lt"/>
                <a:ea typeface="Calibri" panose="020F0502020204030204" pitchFamily="34" charset="0"/>
                <a:cs typeface="Calibri" panose="020F0502020204030204" pitchFamily="34" charset="0"/>
              </a:rPr>
              <a:t>: the system will need at least 48 hours to generate your information prior to CAC issuance</a:t>
            </a:r>
            <a:endParaRPr lang="en-US" sz="1800" dirty="0">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latin typeface="+mn-lt"/>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7829421" y="1738340"/>
            <a:ext cx="3661126" cy="2656111"/>
          </a:xfrm>
          <a:prstGeom prst="rect">
            <a:avLst/>
          </a:prstGeom>
        </p:spPr>
      </p:pic>
      <p:sp>
        <p:nvSpPr>
          <p:cNvPr id="3" name="Rectangle 2"/>
          <p:cNvSpPr/>
          <p:nvPr/>
        </p:nvSpPr>
        <p:spPr>
          <a:xfrm>
            <a:off x="3703129" y="819185"/>
            <a:ext cx="4353499" cy="523220"/>
          </a:xfrm>
          <a:prstGeom prst="rect">
            <a:avLst/>
          </a:prstGeom>
        </p:spPr>
        <p:txBody>
          <a:bodyPr wrap="none">
            <a:spAutoFit/>
          </a:bodyPr>
          <a:lstStyle/>
          <a:p>
            <a:r>
              <a:rPr lang="en-US" sz="2800" b="1" dirty="0">
                <a:solidFill>
                  <a:srgbClr val="002060"/>
                </a:solidFill>
              </a:rPr>
              <a:t>Common Access Card (CAC) </a:t>
            </a:r>
          </a:p>
        </p:txBody>
      </p:sp>
      <p:sp>
        <p:nvSpPr>
          <p:cNvPr id="14" name="TextBox 13"/>
          <p:cNvSpPr txBox="1"/>
          <p:nvPr/>
        </p:nvSpPr>
        <p:spPr>
          <a:xfrm>
            <a:off x="1172012" y="329851"/>
            <a:ext cx="803425" cy="369332"/>
          </a:xfrm>
          <a:prstGeom prst="rect">
            <a:avLst/>
          </a:prstGeom>
          <a:noFill/>
        </p:spPr>
        <p:txBody>
          <a:bodyPr wrap="none" rtlCol="0">
            <a:spAutoFit/>
          </a:bodyPr>
          <a:lstStyle/>
          <a:p>
            <a:r>
              <a:rPr lang="en-US" dirty="0"/>
              <a:t>Slide 4</a:t>
            </a:r>
          </a:p>
        </p:txBody>
      </p:sp>
    </p:spTree>
    <p:extLst>
      <p:ext uri="{BB962C8B-B14F-4D97-AF65-F5344CB8AC3E}">
        <p14:creationId xmlns:p14="http://schemas.microsoft.com/office/powerpoint/2010/main" val="2208272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98441" y="6151637"/>
            <a:ext cx="306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sz="1400" b="1" i="1">
                <a:latin typeface="+mn-lt"/>
              </a:rPr>
              <a:t>Excellence through Partnership</a:t>
            </a:r>
          </a:p>
        </p:txBody>
      </p:sp>
      <p:sp>
        <p:nvSpPr>
          <p:cNvPr id="11" name="Title 3"/>
          <p:cNvSpPr txBox="1">
            <a:spLocks/>
          </p:cNvSpPr>
          <p:nvPr/>
        </p:nvSpPr>
        <p:spPr>
          <a:xfrm>
            <a:off x="2170291" y="768362"/>
            <a:ext cx="7480300" cy="563880"/>
          </a:xfrm>
          <a:prstGeom prst="rect">
            <a:avLst/>
          </a:prstGeom>
          <a:effectLst/>
        </p:spPr>
        <p:txBody>
          <a:bodyPr vert="horz" lIns="91440" tIns="45720" rIns="91440" bIns="45720" rtlCol="0" anchor="ctr">
            <a:norm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50" normalizeH="0" baseline="0" noProof="0" dirty="0">
                <a:ln>
                  <a:noFill/>
                </a:ln>
                <a:solidFill>
                  <a:srgbClr val="003A5D"/>
                </a:solidFill>
                <a:effectLst/>
                <a:uLnTx/>
                <a:uFillTx/>
                <a:latin typeface="+mn-lt"/>
                <a:ea typeface="+mj-ea"/>
              </a:rPr>
              <a:t>SF-50 Notification of Personnel Action</a:t>
            </a:r>
          </a:p>
        </p:txBody>
      </p:sp>
      <p:sp>
        <p:nvSpPr>
          <p:cNvPr id="20" name="TextBox 19"/>
          <p:cNvSpPr txBox="1"/>
          <p:nvPr/>
        </p:nvSpPr>
        <p:spPr>
          <a:xfrm>
            <a:off x="1172012" y="329851"/>
            <a:ext cx="803425" cy="369332"/>
          </a:xfrm>
          <a:prstGeom prst="rect">
            <a:avLst/>
          </a:prstGeom>
          <a:noFill/>
        </p:spPr>
        <p:txBody>
          <a:bodyPr wrap="none" rtlCol="0">
            <a:spAutoFit/>
          </a:bodyPr>
          <a:lstStyle/>
          <a:p>
            <a:r>
              <a:rPr lang="en-US" dirty="0"/>
              <a:t>Slide 5</a:t>
            </a:r>
          </a:p>
        </p:txBody>
      </p:sp>
      <p:sp>
        <p:nvSpPr>
          <p:cNvPr id="3" name="Rectangle 2">
            <a:extLst>
              <a:ext uri="{FF2B5EF4-FFF2-40B4-BE49-F238E27FC236}">
                <a16:creationId xmlns:a16="http://schemas.microsoft.com/office/drawing/2014/main" id="{D661D901-2DE3-47AB-95B5-D2376CCD8C78}"/>
              </a:ext>
            </a:extLst>
          </p:cNvPr>
          <p:cNvSpPr/>
          <p:nvPr/>
        </p:nvSpPr>
        <p:spPr>
          <a:xfrm>
            <a:off x="1092183" y="1506375"/>
            <a:ext cx="10078580" cy="1561005"/>
          </a:xfrm>
          <a:prstGeom prst="rect">
            <a:avLst/>
          </a:prstGeom>
        </p:spPr>
        <p:txBody>
          <a:bodyPr wrap="square">
            <a:spAutoFit/>
          </a:bodyPr>
          <a:lstStyle/>
          <a:p>
            <a:pPr lvl="0">
              <a:lnSpc>
                <a:spcPct val="107000"/>
              </a:lnSpc>
            </a:pPr>
            <a:r>
              <a:rPr lang="en-US" b="1" dirty="0">
                <a:solidFill>
                  <a:prstClr val="black"/>
                </a:solidFill>
                <a:ea typeface="Calibri" panose="020F0502020204030204" pitchFamily="34" charset="0"/>
                <a:cs typeface="Calibri" panose="020F0502020204030204" pitchFamily="34" charset="0"/>
              </a:rPr>
              <a:t>What is an SF-50? </a:t>
            </a:r>
            <a:r>
              <a:rPr lang="en-US" dirty="0">
                <a:solidFill>
                  <a:srgbClr val="363636"/>
                </a:solidFill>
                <a:ea typeface="Calibri" panose="020F0502020204030204" pitchFamily="34" charset="0"/>
                <a:cs typeface="Calibri" panose="020F0502020204030204" pitchFamily="34" charset="0"/>
              </a:rPr>
              <a:t>An SF-50 is the Notification of Personnel Action that contains certain employment information such as </a:t>
            </a:r>
            <a:r>
              <a:rPr lang="en-US" dirty="0">
                <a:solidFill>
                  <a:prstClr val="black"/>
                </a:solidFill>
                <a:ea typeface="Calibri" panose="020F0502020204030204" pitchFamily="34" charset="0"/>
                <a:cs typeface="Calibri" panose="020F0502020204030204" pitchFamily="34" charset="0"/>
              </a:rPr>
              <a:t>your position and pay info, benefit entitlements, and more under the remarks section.</a:t>
            </a:r>
          </a:p>
          <a:p>
            <a:pPr lvl="0">
              <a:lnSpc>
                <a:spcPct val="107000"/>
              </a:lnSpc>
            </a:pPr>
            <a:endParaRPr lang="en-US" dirty="0">
              <a:solidFill>
                <a:prstClr val="black"/>
              </a:solidFill>
              <a:ea typeface="Calibri" panose="020F0502020204030204" pitchFamily="34" charset="0"/>
              <a:cs typeface="Calibri" panose="020F0502020204030204" pitchFamily="34" charset="0"/>
            </a:endParaRPr>
          </a:p>
          <a:p>
            <a:pPr lvl="0">
              <a:lnSpc>
                <a:spcPct val="107000"/>
              </a:lnSpc>
            </a:pPr>
            <a:r>
              <a:rPr lang="en-US" b="1" dirty="0">
                <a:solidFill>
                  <a:prstClr val="black"/>
                </a:solidFill>
                <a:ea typeface="Calibri" panose="020F0502020204030204" pitchFamily="34" charset="0"/>
                <a:cs typeface="Calibri" panose="020F0502020204030204" pitchFamily="34" charset="0"/>
              </a:rPr>
              <a:t>How do I locate my SF-50? </a:t>
            </a:r>
            <a:r>
              <a:rPr lang="en-US" dirty="0">
                <a:solidFill>
                  <a:prstClr val="black"/>
                </a:solidFill>
                <a:ea typeface="Calibri" panose="020F0502020204030204" pitchFamily="34" charset="0"/>
                <a:cs typeface="Calibri" panose="020F0502020204030204" pitchFamily="34" charset="0"/>
              </a:rPr>
              <a:t>Both the Electronic Official Personnel File (</a:t>
            </a:r>
            <a:r>
              <a:rPr lang="en-US" dirty="0" err="1">
                <a:solidFill>
                  <a:prstClr val="black"/>
                </a:solidFill>
                <a:ea typeface="Calibri" panose="020F0502020204030204" pitchFamily="34" charset="0"/>
                <a:cs typeface="Calibri" panose="020F0502020204030204" pitchFamily="34" charset="0"/>
              </a:rPr>
              <a:t>eOPF</a:t>
            </a:r>
            <a:r>
              <a:rPr lang="en-US" dirty="0">
                <a:solidFill>
                  <a:prstClr val="black"/>
                </a:solidFill>
                <a:ea typeface="Calibri" panose="020F0502020204030204" pitchFamily="34" charset="0"/>
                <a:cs typeface="Calibri" panose="020F0502020204030204" pitchFamily="34" charset="0"/>
              </a:rPr>
              <a:t>) and </a:t>
            </a:r>
            <a:r>
              <a:rPr lang="en-US" dirty="0" err="1">
                <a:solidFill>
                  <a:prstClr val="black"/>
                </a:solidFill>
                <a:ea typeface="Calibri" panose="020F0502020204030204" pitchFamily="34" charset="0"/>
                <a:cs typeface="Calibri" panose="020F0502020204030204" pitchFamily="34" charset="0"/>
              </a:rPr>
              <a:t>MyBiz</a:t>
            </a:r>
            <a:r>
              <a:rPr lang="en-US" dirty="0">
                <a:solidFill>
                  <a:prstClr val="black"/>
                </a:solidFill>
                <a:ea typeface="Calibri" panose="020F0502020204030204" pitchFamily="34" charset="0"/>
                <a:cs typeface="Calibri" panose="020F0502020204030204" pitchFamily="34" charset="0"/>
              </a:rPr>
              <a:t>+ are self-service websites for employees to access their SF-50s.</a:t>
            </a:r>
            <a:endParaRPr lang="en-US" b="1" dirty="0">
              <a:solidFill>
                <a:prstClr val="black"/>
              </a:solidFill>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4EDC9A38-F2A2-2B4C-106D-60437F73D57F}"/>
              </a:ext>
            </a:extLst>
          </p:cNvPr>
          <p:cNvPicPr>
            <a:picLocks noChangeAspect="1"/>
          </p:cNvPicPr>
          <p:nvPr/>
        </p:nvPicPr>
        <p:blipFill>
          <a:blip r:embed="rId4"/>
          <a:stretch>
            <a:fillRect/>
          </a:stretch>
        </p:blipFill>
        <p:spPr>
          <a:xfrm>
            <a:off x="7501300" y="3986811"/>
            <a:ext cx="3395680" cy="2318714"/>
          </a:xfrm>
          <a:prstGeom prst="rect">
            <a:avLst/>
          </a:prstGeom>
        </p:spPr>
      </p:pic>
      <p:pic>
        <p:nvPicPr>
          <p:cNvPr id="23" name="Picture 22">
            <a:extLst>
              <a:ext uri="{FF2B5EF4-FFF2-40B4-BE49-F238E27FC236}">
                <a16:creationId xmlns:a16="http://schemas.microsoft.com/office/drawing/2014/main" id="{00D5DD47-8AB4-11FA-E540-222324CF387A}"/>
              </a:ext>
            </a:extLst>
          </p:cNvPr>
          <p:cNvPicPr>
            <a:picLocks noChangeAspect="1"/>
          </p:cNvPicPr>
          <p:nvPr/>
        </p:nvPicPr>
        <p:blipFill>
          <a:blip r:embed="rId5"/>
          <a:stretch>
            <a:fillRect/>
          </a:stretch>
        </p:blipFill>
        <p:spPr>
          <a:xfrm>
            <a:off x="2106459" y="3190374"/>
            <a:ext cx="3184543" cy="737096"/>
          </a:xfrm>
          <a:prstGeom prst="rect">
            <a:avLst/>
          </a:prstGeom>
        </p:spPr>
      </p:pic>
      <p:pic>
        <p:nvPicPr>
          <p:cNvPr id="27" name="Picture 26">
            <a:extLst>
              <a:ext uri="{FF2B5EF4-FFF2-40B4-BE49-F238E27FC236}">
                <a16:creationId xmlns:a16="http://schemas.microsoft.com/office/drawing/2014/main" id="{700FCEB8-EBBC-C7C9-FF61-A3DF8982EA64}"/>
              </a:ext>
            </a:extLst>
          </p:cNvPr>
          <p:cNvPicPr>
            <a:picLocks noChangeAspect="1"/>
          </p:cNvPicPr>
          <p:nvPr/>
        </p:nvPicPr>
        <p:blipFill>
          <a:blip r:embed="rId6"/>
          <a:stretch>
            <a:fillRect/>
          </a:stretch>
        </p:blipFill>
        <p:spPr>
          <a:xfrm>
            <a:off x="359981" y="4075086"/>
            <a:ext cx="6424002" cy="1738325"/>
          </a:xfrm>
          <a:prstGeom prst="rect">
            <a:avLst/>
          </a:prstGeom>
        </p:spPr>
      </p:pic>
      <p:sp>
        <p:nvSpPr>
          <p:cNvPr id="28" name="Rectangle 27">
            <a:extLst>
              <a:ext uri="{FF2B5EF4-FFF2-40B4-BE49-F238E27FC236}">
                <a16:creationId xmlns:a16="http://schemas.microsoft.com/office/drawing/2014/main" id="{32600779-5C7E-F2B5-E5E6-85278D125D18}"/>
              </a:ext>
            </a:extLst>
          </p:cNvPr>
          <p:cNvSpPr>
            <a:spLocks noChangeArrowheads="1"/>
          </p:cNvSpPr>
          <p:nvPr/>
        </p:nvSpPr>
        <p:spPr bwMode="auto">
          <a:xfrm>
            <a:off x="1153510" y="175963"/>
            <a:ext cx="9452739" cy="523220"/>
          </a:xfrm>
          <a:prstGeom prst="rect">
            <a:avLst/>
          </a:prstGeom>
          <a:noFill/>
          <a:ln w="9525">
            <a:noFill/>
            <a:miter lim="800000"/>
            <a:headEnd/>
            <a:tailEnd/>
          </a:ln>
        </p:spPr>
        <p:txBody>
          <a:bodyPr wrap="square">
            <a:spAutoFit/>
          </a:bodyPr>
          <a:lstStyle/>
          <a:p>
            <a:pPr algn="ctr">
              <a:defRPr/>
            </a:pPr>
            <a:r>
              <a:rPr lang="en-US" altLang="en-US" sz="2800" b="1" i="1" dirty="0">
                <a:solidFill>
                  <a:prstClr val="black"/>
                </a:solidFill>
              </a:rPr>
              <a:t>Civilian Human Resources Agency</a:t>
            </a:r>
          </a:p>
        </p:txBody>
      </p:sp>
      <p:pic>
        <p:nvPicPr>
          <p:cNvPr id="3074" name="Picture 2">
            <a:extLst>
              <a:ext uri="{FF2B5EF4-FFF2-40B4-BE49-F238E27FC236}">
                <a16:creationId xmlns:a16="http://schemas.microsoft.com/office/drawing/2014/main" id="{5CFDC374-A320-1721-DFDD-107103E4DA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28022" y="3010863"/>
            <a:ext cx="1742236" cy="836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744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98441" y="6151637"/>
            <a:ext cx="306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sz="1400" b="1" i="1">
                <a:latin typeface="+mn-lt"/>
              </a:rPr>
              <a:t>Excellence through Partnership</a:t>
            </a:r>
          </a:p>
        </p:txBody>
      </p:sp>
      <p:sp>
        <p:nvSpPr>
          <p:cNvPr id="11" name="Title 3"/>
          <p:cNvSpPr txBox="1">
            <a:spLocks/>
          </p:cNvSpPr>
          <p:nvPr/>
        </p:nvSpPr>
        <p:spPr>
          <a:xfrm>
            <a:off x="2101606" y="768687"/>
            <a:ext cx="7480300" cy="563880"/>
          </a:xfrm>
          <a:prstGeom prst="rect">
            <a:avLst/>
          </a:prstGeom>
          <a:effectLst/>
        </p:spPr>
        <p:txBody>
          <a:bodyPr vert="horz" lIns="91440" tIns="45720" rIns="91440" bIns="45720" rtlCol="0" anchor="ctr">
            <a:norm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800" b="1" i="0" u="none" strike="noStrike" kern="1200" cap="none" spc="-50" normalizeH="0" baseline="0" noProof="0">
                <a:ln>
                  <a:noFill/>
                </a:ln>
                <a:solidFill>
                  <a:srgbClr val="003A5D"/>
                </a:solidFill>
                <a:effectLst/>
                <a:uLnTx/>
                <a:uFillTx/>
                <a:latin typeface="+mn-lt"/>
                <a:ea typeface="+mj-ea"/>
              </a:rPr>
              <a:t>SF-50 Notification of Personnel Action</a:t>
            </a:r>
          </a:p>
        </p:txBody>
      </p:sp>
      <p:pic>
        <p:nvPicPr>
          <p:cNvPr id="2" name="Picture 1"/>
          <p:cNvPicPr>
            <a:picLocks noChangeAspect="1"/>
          </p:cNvPicPr>
          <p:nvPr/>
        </p:nvPicPr>
        <p:blipFill>
          <a:blip r:embed="rId4"/>
          <a:stretch>
            <a:fillRect/>
          </a:stretch>
        </p:blipFill>
        <p:spPr>
          <a:xfrm>
            <a:off x="2588993" y="1332568"/>
            <a:ext cx="6659782" cy="4756814"/>
          </a:xfrm>
          <a:prstGeom prst="rect">
            <a:avLst/>
          </a:prstGeom>
        </p:spPr>
      </p:pic>
      <p:sp>
        <p:nvSpPr>
          <p:cNvPr id="13" name="TextBox 12"/>
          <p:cNvSpPr txBox="1"/>
          <p:nvPr/>
        </p:nvSpPr>
        <p:spPr>
          <a:xfrm>
            <a:off x="101899" y="1553755"/>
            <a:ext cx="2414878" cy="954107"/>
          </a:xfrm>
          <a:prstGeom prst="rect">
            <a:avLst/>
          </a:prstGeom>
          <a:noFill/>
        </p:spPr>
        <p:txBody>
          <a:bodyPr wrap="square" rtlCol="0">
            <a:spAutoFit/>
          </a:bodyPr>
          <a:lstStyle/>
          <a:p>
            <a:pPr algn="ctr"/>
            <a:r>
              <a:rPr lang="en-US" sz="1400" b="1" u="sng" dirty="0"/>
              <a:t>VERIFY</a:t>
            </a:r>
          </a:p>
          <a:p>
            <a:pPr algn="ctr"/>
            <a:r>
              <a:rPr lang="en-US" sz="1400" dirty="0"/>
              <a:t>- Full Name </a:t>
            </a:r>
          </a:p>
          <a:p>
            <a:pPr algn="ctr"/>
            <a:r>
              <a:rPr lang="en-US" sz="1400" dirty="0"/>
              <a:t>- Date of Birth</a:t>
            </a:r>
          </a:p>
          <a:p>
            <a:pPr algn="ctr"/>
            <a:r>
              <a:rPr lang="en-US" sz="1400" dirty="0"/>
              <a:t>- Social Security Number</a:t>
            </a:r>
          </a:p>
        </p:txBody>
      </p:sp>
      <p:sp>
        <p:nvSpPr>
          <p:cNvPr id="15" name="TextBox 14"/>
          <p:cNvSpPr txBox="1"/>
          <p:nvPr/>
        </p:nvSpPr>
        <p:spPr>
          <a:xfrm>
            <a:off x="10210958" y="3113012"/>
            <a:ext cx="1958866" cy="738664"/>
          </a:xfrm>
          <a:prstGeom prst="rect">
            <a:avLst/>
          </a:prstGeom>
          <a:noFill/>
        </p:spPr>
        <p:txBody>
          <a:bodyPr wrap="square" rtlCol="0">
            <a:spAutoFit/>
          </a:bodyPr>
          <a:lstStyle/>
          <a:p>
            <a:pPr algn="ctr"/>
            <a:r>
              <a:rPr lang="en-US" sz="1400" b="1" u="sng" dirty="0"/>
              <a:t>Review</a:t>
            </a:r>
          </a:p>
          <a:p>
            <a:pPr algn="ctr"/>
            <a:r>
              <a:rPr lang="en-US" sz="1400" dirty="0"/>
              <a:t>- Position Information</a:t>
            </a:r>
          </a:p>
          <a:p>
            <a:pPr algn="ctr"/>
            <a:r>
              <a:rPr lang="en-US" sz="1400" dirty="0"/>
              <a:t>- Pay data</a:t>
            </a:r>
          </a:p>
        </p:txBody>
      </p:sp>
      <p:sp>
        <p:nvSpPr>
          <p:cNvPr id="17" name="TextBox 16"/>
          <p:cNvSpPr txBox="1"/>
          <p:nvPr/>
        </p:nvSpPr>
        <p:spPr>
          <a:xfrm>
            <a:off x="3573859" y="4413624"/>
            <a:ext cx="3317334" cy="1107996"/>
          </a:xfrm>
          <a:prstGeom prst="rect">
            <a:avLst/>
          </a:prstGeom>
          <a:noFill/>
        </p:spPr>
        <p:txBody>
          <a:bodyPr wrap="square" rtlCol="0">
            <a:spAutoFit/>
          </a:bodyPr>
          <a:lstStyle/>
          <a:p>
            <a:r>
              <a:rPr lang="en-US" sz="1100" b="1" u="sng" dirty="0"/>
              <a:t>Benefit Entitlements</a:t>
            </a:r>
          </a:p>
          <a:p>
            <a:r>
              <a:rPr lang="en-US" sz="1100" dirty="0"/>
              <a:t> - Timeframe to make elections</a:t>
            </a:r>
          </a:p>
          <a:p>
            <a:r>
              <a:rPr lang="en-US" sz="1100" b="1" u="sng" dirty="0"/>
              <a:t>Transfer Information</a:t>
            </a:r>
          </a:p>
          <a:p>
            <a:r>
              <a:rPr lang="en-US" sz="1100" dirty="0"/>
              <a:t>- Transfers from other Federal Agencies </a:t>
            </a:r>
          </a:p>
          <a:p>
            <a:r>
              <a:rPr lang="en-US" sz="1100" b="1" u="sng" dirty="0"/>
              <a:t>Disabled Veterans Leave (DVL)</a:t>
            </a:r>
          </a:p>
          <a:p>
            <a:r>
              <a:rPr lang="en-US" sz="1100" dirty="0"/>
              <a:t>- DVL will be reflected in Remarks on initial SF-50</a:t>
            </a:r>
          </a:p>
        </p:txBody>
      </p:sp>
      <p:sp>
        <p:nvSpPr>
          <p:cNvPr id="10" name="Left Brace 9"/>
          <p:cNvSpPr/>
          <p:nvPr/>
        </p:nvSpPr>
        <p:spPr>
          <a:xfrm>
            <a:off x="2101606" y="1609724"/>
            <a:ext cx="635201" cy="677961"/>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ight Brace 17"/>
          <p:cNvSpPr/>
          <p:nvPr/>
        </p:nvSpPr>
        <p:spPr>
          <a:xfrm>
            <a:off x="9248775" y="2302647"/>
            <a:ext cx="1357476" cy="1935978"/>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1172012" y="329851"/>
            <a:ext cx="803425" cy="369332"/>
          </a:xfrm>
          <a:prstGeom prst="rect">
            <a:avLst/>
          </a:prstGeom>
          <a:noFill/>
        </p:spPr>
        <p:txBody>
          <a:bodyPr wrap="none" rtlCol="0">
            <a:spAutoFit/>
          </a:bodyPr>
          <a:lstStyle/>
          <a:p>
            <a:r>
              <a:rPr lang="en-US" dirty="0"/>
              <a:t>Slide 6</a:t>
            </a:r>
          </a:p>
        </p:txBody>
      </p:sp>
      <p:sp>
        <p:nvSpPr>
          <p:cNvPr id="14" name="Arrow: Right 13">
            <a:extLst>
              <a:ext uri="{FF2B5EF4-FFF2-40B4-BE49-F238E27FC236}">
                <a16:creationId xmlns:a16="http://schemas.microsoft.com/office/drawing/2014/main" id="{72DFBAC7-A151-AE98-C7BE-2074A5A41C2E}"/>
              </a:ext>
            </a:extLst>
          </p:cNvPr>
          <p:cNvSpPr/>
          <p:nvPr/>
        </p:nvSpPr>
        <p:spPr>
          <a:xfrm>
            <a:off x="4399984" y="3666653"/>
            <a:ext cx="534155" cy="18502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8E795DB0-F419-213D-1645-81BEE16B477E}"/>
              </a:ext>
            </a:extLst>
          </p:cNvPr>
          <p:cNvSpPr txBox="1"/>
          <p:nvPr/>
        </p:nvSpPr>
        <p:spPr>
          <a:xfrm>
            <a:off x="185590" y="3158927"/>
            <a:ext cx="2647134" cy="1384995"/>
          </a:xfrm>
          <a:prstGeom prst="rect">
            <a:avLst/>
          </a:prstGeom>
          <a:noFill/>
        </p:spPr>
        <p:txBody>
          <a:bodyPr wrap="square" rtlCol="0">
            <a:spAutoFit/>
          </a:bodyPr>
          <a:lstStyle/>
          <a:p>
            <a:pPr algn="ctr"/>
            <a:r>
              <a:rPr lang="en-US" sz="1400" b="1" u="sng" dirty="0"/>
              <a:t>Ensure</a:t>
            </a:r>
          </a:p>
          <a:p>
            <a:pPr algn="ctr"/>
            <a:r>
              <a:rPr lang="en-US" sz="1400" dirty="0"/>
              <a:t>Service Computation Date (SCD) is correct. This effects leave accrual rate. SCD should reflect creditable prior Military and/or Civilian Service.</a:t>
            </a:r>
          </a:p>
        </p:txBody>
      </p:sp>
      <p:sp>
        <p:nvSpPr>
          <p:cNvPr id="21" name="TextBox 20">
            <a:extLst>
              <a:ext uri="{FF2B5EF4-FFF2-40B4-BE49-F238E27FC236}">
                <a16:creationId xmlns:a16="http://schemas.microsoft.com/office/drawing/2014/main" id="{D999F6F0-91DA-84A4-7C58-90BAB7C119B6}"/>
              </a:ext>
            </a:extLst>
          </p:cNvPr>
          <p:cNvSpPr txBox="1"/>
          <p:nvPr/>
        </p:nvSpPr>
        <p:spPr>
          <a:xfrm>
            <a:off x="9282684" y="4618011"/>
            <a:ext cx="2647134" cy="1077218"/>
          </a:xfrm>
          <a:prstGeom prst="rect">
            <a:avLst/>
          </a:prstGeom>
          <a:noFill/>
        </p:spPr>
        <p:txBody>
          <a:bodyPr wrap="square" rtlCol="0">
            <a:spAutoFit/>
          </a:bodyPr>
          <a:lstStyle/>
          <a:p>
            <a:pPr algn="ctr"/>
            <a:r>
              <a:rPr lang="en-US" sz="1600" b="1" dirty="0">
                <a:solidFill>
                  <a:srgbClr val="FF0000"/>
                </a:solidFill>
              </a:rPr>
              <a:t>** If any of this information is incorrect, please notify your HR specialist immediately**</a:t>
            </a:r>
          </a:p>
        </p:txBody>
      </p:sp>
      <p:sp>
        <p:nvSpPr>
          <p:cNvPr id="22" name="TextBox 21">
            <a:extLst>
              <a:ext uri="{FF2B5EF4-FFF2-40B4-BE49-F238E27FC236}">
                <a16:creationId xmlns:a16="http://schemas.microsoft.com/office/drawing/2014/main" id="{5B3EC6D3-5950-9130-99E2-817AF36C0B03}"/>
              </a:ext>
            </a:extLst>
          </p:cNvPr>
          <p:cNvSpPr txBox="1"/>
          <p:nvPr/>
        </p:nvSpPr>
        <p:spPr>
          <a:xfrm>
            <a:off x="9282684" y="5629818"/>
            <a:ext cx="2647134" cy="738664"/>
          </a:xfrm>
          <a:prstGeom prst="rect">
            <a:avLst/>
          </a:prstGeom>
          <a:noFill/>
        </p:spPr>
        <p:txBody>
          <a:bodyPr wrap="square" rtlCol="0">
            <a:spAutoFit/>
          </a:bodyPr>
          <a:lstStyle/>
          <a:p>
            <a:pPr algn="ctr"/>
            <a:r>
              <a:rPr lang="en-US" sz="1400" b="1" dirty="0"/>
              <a:t>Errors on this document, if not corrected, can affect your retirement benefits.</a:t>
            </a:r>
          </a:p>
        </p:txBody>
      </p:sp>
      <p:sp>
        <p:nvSpPr>
          <p:cNvPr id="23" name="Arrow: Up 22">
            <a:extLst>
              <a:ext uri="{FF2B5EF4-FFF2-40B4-BE49-F238E27FC236}">
                <a16:creationId xmlns:a16="http://schemas.microsoft.com/office/drawing/2014/main" id="{912FE94A-506E-540B-EBDB-D79FCD65DCE4}"/>
              </a:ext>
            </a:extLst>
          </p:cNvPr>
          <p:cNvSpPr/>
          <p:nvPr/>
        </p:nvSpPr>
        <p:spPr>
          <a:xfrm>
            <a:off x="3018266" y="4481667"/>
            <a:ext cx="289528" cy="411255"/>
          </a:xfrm>
          <a:prstGeom prst="up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23A4B927-95A2-3F9F-38BF-046675844EDA}"/>
              </a:ext>
            </a:extLst>
          </p:cNvPr>
          <p:cNvSpPr txBox="1"/>
          <p:nvPr/>
        </p:nvSpPr>
        <p:spPr>
          <a:xfrm>
            <a:off x="1975437" y="4848843"/>
            <a:ext cx="2414878" cy="307777"/>
          </a:xfrm>
          <a:prstGeom prst="rect">
            <a:avLst/>
          </a:prstGeom>
          <a:noFill/>
        </p:spPr>
        <p:txBody>
          <a:bodyPr wrap="square" rtlCol="0">
            <a:spAutoFit/>
          </a:bodyPr>
          <a:lstStyle/>
          <a:p>
            <a:pPr algn="ctr"/>
            <a:r>
              <a:rPr lang="en-US" sz="1400" b="1" u="sng" dirty="0"/>
              <a:t>Remarks :</a:t>
            </a:r>
            <a:endParaRPr lang="en-US" sz="1400" dirty="0"/>
          </a:p>
        </p:txBody>
      </p:sp>
    </p:spTree>
    <p:extLst>
      <p:ext uri="{BB962C8B-B14F-4D97-AF65-F5344CB8AC3E}">
        <p14:creationId xmlns:p14="http://schemas.microsoft.com/office/powerpoint/2010/main" val="939502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98441" y="6151637"/>
            <a:ext cx="306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r>
              <a:rPr lang="en-US" altLang="en-US" sz="1400" b="1" i="1"/>
              <a:t>Excellence through Partnership</a:t>
            </a:r>
          </a:p>
        </p:txBody>
      </p:sp>
      <p:sp>
        <p:nvSpPr>
          <p:cNvPr id="10" name="Title 1"/>
          <p:cNvSpPr txBox="1">
            <a:spLocks/>
          </p:cNvSpPr>
          <p:nvPr/>
        </p:nvSpPr>
        <p:spPr>
          <a:xfrm>
            <a:off x="1153511" y="814016"/>
            <a:ext cx="9639298" cy="902966"/>
          </a:xfrm>
          <a:prstGeom prst="rect">
            <a:avLst/>
          </a:prstGeom>
          <a:effectLst/>
        </p:spPr>
        <p:txBody>
          <a:bodyPr vert="horz" lIns="91440" tIns="45720" rIns="91440" bIns="45720" rtlCol="0" anchor="ctr">
            <a:norm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r>
              <a:rPr lang="en-US" b="1" dirty="0">
                <a:solidFill>
                  <a:srgbClr val="002060"/>
                </a:solidFill>
                <a:latin typeface="+mn-lt"/>
                <a:cs typeface="Arial" panose="020B0604020202020204" pitchFamily="34" charset="0"/>
              </a:rPr>
              <a:t>Electronic Official Personnel File (</a:t>
            </a:r>
            <a:r>
              <a:rPr lang="en-US" b="1" dirty="0" err="1">
                <a:solidFill>
                  <a:srgbClr val="002060"/>
                </a:solidFill>
                <a:latin typeface="+mn-lt"/>
                <a:cs typeface="Arial" panose="020B0604020202020204" pitchFamily="34" charset="0"/>
              </a:rPr>
              <a:t>eOPF</a:t>
            </a:r>
            <a:r>
              <a:rPr lang="en-US" b="1" dirty="0">
                <a:solidFill>
                  <a:srgbClr val="002060"/>
                </a:solidFill>
                <a:latin typeface="+mn-lt"/>
                <a:cs typeface="Arial" panose="020B0604020202020204" pitchFamily="34" charset="0"/>
              </a:rPr>
              <a:t>) and </a:t>
            </a:r>
            <a:r>
              <a:rPr lang="en-US" b="1" dirty="0" err="1">
                <a:solidFill>
                  <a:srgbClr val="002060"/>
                </a:solidFill>
                <a:latin typeface="+mn-lt"/>
                <a:cs typeface="Arial" panose="020B0604020202020204" pitchFamily="34" charset="0"/>
              </a:rPr>
              <a:t>MyBiz</a:t>
            </a:r>
            <a:r>
              <a:rPr lang="en-US" b="1" dirty="0">
                <a:solidFill>
                  <a:srgbClr val="002060"/>
                </a:solidFill>
                <a:latin typeface="+mn-lt"/>
                <a:cs typeface="Arial" panose="020B0604020202020204" pitchFamily="34" charset="0"/>
              </a:rPr>
              <a:t>+</a:t>
            </a:r>
          </a:p>
        </p:txBody>
      </p:sp>
      <p:sp>
        <p:nvSpPr>
          <p:cNvPr id="12" name="TextBox 11"/>
          <p:cNvSpPr txBox="1"/>
          <p:nvPr/>
        </p:nvSpPr>
        <p:spPr>
          <a:xfrm>
            <a:off x="1172012" y="329851"/>
            <a:ext cx="803425" cy="369332"/>
          </a:xfrm>
          <a:prstGeom prst="rect">
            <a:avLst/>
          </a:prstGeom>
          <a:noFill/>
        </p:spPr>
        <p:txBody>
          <a:bodyPr wrap="none" rtlCol="0">
            <a:spAutoFit/>
          </a:bodyPr>
          <a:lstStyle/>
          <a:p>
            <a:r>
              <a:rPr lang="en-US" dirty="0"/>
              <a:t>Slide 7</a:t>
            </a:r>
          </a:p>
        </p:txBody>
      </p:sp>
      <p:sp>
        <p:nvSpPr>
          <p:cNvPr id="20" name="Rectangle 19"/>
          <p:cNvSpPr/>
          <p:nvPr/>
        </p:nvSpPr>
        <p:spPr>
          <a:xfrm>
            <a:off x="1172012" y="3324730"/>
            <a:ext cx="3885892" cy="338554"/>
          </a:xfrm>
          <a:prstGeom prst="rect">
            <a:avLst/>
          </a:prstGeom>
        </p:spPr>
        <p:txBody>
          <a:bodyPr wrap="square">
            <a:spAutoFit/>
          </a:bodyPr>
          <a:lstStyle/>
          <a:p>
            <a:pPr algn="ctr"/>
            <a:r>
              <a:rPr lang="en-US" sz="1600" dirty="0">
                <a:hlinkClick r:id="rId4"/>
              </a:rPr>
              <a:t>https://eopf.opm.gov/army/</a:t>
            </a:r>
            <a:endParaRPr lang="en-US" sz="1600" dirty="0"/>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1086" y="1769559"/>
            <a:ext cx="3885892" cy="1504882"/>
          </a:xfrm>
          <a:prstGeom prst="rect">
            <a:avLst/>
          </a:prstGeom>
          <a:ln w="28575">
            <a:solidFill>
              <a:schemeClr val="tx1"/>
            </a:solidFill>
          </a:ln>
        </p:spPr>
      </p:pic>
      <p:sp>
        <p:nvSpPr>
          <p:cNvPr id="39" name="Rectangle 38"/>
          <p:cNvSpPr/>
          <p:nvPr/>
        </p:nvSpPr>
        <p:spPr>
          <a:xfrm>
            <a:off x="1321086" y="3682340"/>
            <a:ext cx="3885892" cy="2308324"/>
          </a:xfrm>
          <a:prstGeom prst="rect">
            <a:avLst/>
          </a:prstGeom>
        </p:spPr>
        <p:txBody>
          <a:bodyPr wrap="square">
            <a:spAutoFit/>
          </a:bodyPr>
          <a:lstStyle/>
          <a:p>
            <a:r>
              <a:rPr lang="en-US" sz="1600" dirty="0">
                <a:solidFill>
                  <a:srgbClr val="202124"/>
                </a:solidFill>
              </a:rPr>
              <a:t>All employees have an </a:t>
            </a:r>
            <a:r>
              <a:rPr lang="en-US" sz="1600" dirty="0" err="1">
                <a:solidFill>
                  <a:srgbClr val="202124"/>
                </a:solidFill>
              </a:rPr>
              <a:t>eOPF</a:t>
            </a:r>
            <a:r>
              <a:rPr lang="en-US" sz="1600" dirty="0">
                <a:solidFill>
                  <a:srgbClr val="202124"/>
                </a:solidFill>
              </a:rPr>
              <a:t> which contains your personnel documents in a secure environment. The </a:t>
            </a:r>
            <a:r>
              <a:rPr lang="en-US" sz="1600" dirty="0" err="1">
                <a:solidFill>
                  <a:srgbClr val="202124"/>
                </a:solidFill>
              </a:rPr>
              <a:t>eOPF</a:t>
            </a:r>
            <a:r>
              <a:rPr lang="en-US" sz="1600" dirty="0">
                <a:solidFill>
                  <a:srgbClr val="202124"/>
                </a:solidFill>
              </a:rPr>
              <a:t> gives you immediate access and the capability to search for documents in your record. HR records and documents will be maintained in your </a:t>
            </a:r>
            <a:r>
              <a:rPr lang="en-US" sz="1600" dirty="0" err="1">
                <a:solidFill>
                  <a:srgbClr val="202124"/>
                </a:solidFill>
              </a:rPr>
              <a:t>eOPF</a:t>
            </a:r>
            <a:r>
              <a:rPr lang="en-US" sz="1600" dirty="0">
                <a:solidFill>
                  <a:srgbClr val="202124"/>
                </a:solidFill>
              </a:rPr>
              <a:t> throughout your career. </a:t>
            </a:r>
          </a:p>
          <a:p>
            <a:r>
              <a:rPr lang="en-US" sz="1600" dirty="0">
                <a:solidFill>
                  <a:srgbClr val="202124"/>
                </a:solidFill>
              </a:rPr>
              <a:t>Email notifications are sent to employees when documents are added to their </a:t>
            </a:r>
            <a:r>
              <a:rPr lang="en-US" sz="1600" dirty="0" err="1">
                <a:solidFill>
                  <a:srgbClr val="202124"/>
                </a:solidFill>
              </a:rPr>
              <a:t>eOPF</a:t>
            </a:r>
            <a:r>
              <a:rPr lang="en-US" sz="1600" dirty="0">
                <a:solidFill>
                  <a:srgbClr val="202124"/>
                </a:solidFill>
              </a:rPr>
              <a:t>.</a:t>
            </a:r>
            <a:endParaRPr lang="en-US" sz="1600" dirty="0"/>
          </a:p>
        </p:txBody>
      </p:sp>
      <p:sp>
        <p:nvSpPr>
          <p:cNvPr id="15" name="Rectangle 14">
            <a:extLst>
              <a:ext uri="{FF2B5EF4-FFF2-40B4-BE49-F238E27FC236}">
                <a16:creationId xmlns:a16="http://schemas.microsoft.com/office/drawing/2014/main" id="{CDF73CD8-389B-659A-A465-86A37E9BFCAD}"/>
              </a:ext>
            </a:extLst>
          </p:cNvPr>
          <p:cNvSpPr/>
          <p:nvPr/>
        </p:nvSpPr>
        <p:spPr>
          <a:xfrm>
            <a:off x="6598577" y="3324730"/>
            <a:ext cx="3627477" cy="338554"/>
          </a:xfrm>
          <a:prstGeom prst="rect">
            <a:avLst/>
          </a:prstGeom>
        </p:spPr>
        <p:txBody>
          <a:bodyPr wrap="square">
            <a:spAutoFit/>
          </a:bodyPr>
          <a:lstStyle/>
          <a:p>
            <a:pPr algn="ctr"/>
            <a:r>
              <a:rPr lang="en-US" sz="1600" dirty="0">
                <a:hlinkClick r:id="rId6"/>
              </a:rPr>
              <a:t>https://compo.dcpds.cpms.osd.mil/</a:t>
            </a:r>
            <a:endParaRPr lang="en-US" sz="1600" dirty="0"/>
          </a:p>
        </p:txBody>
      </p:sp>
      <p:sp>
        <p:nvSpPr>
          <p:cNvPr id="19" name="Rectangle 18">
            <a:extLst>
              <a:ext uri="{FF2B5EF4-FFF2-40B4-BE49-F238E27FC236}">
                <a16:creationId xmlns:a16="http://schemas.microsoft.com/office/drawing/2014/main" id="{26939701-45B1-73E8-0EAE-F787484A3B61}"/>
              </a:ext>
            </a:extLst>
          </p:cNvPr>
          <p:cNvSpPr/>
          <p:nvPr/>
        </p:nvSpPr>
        <p:spPr>
          <a:xfrm>
            <a:off x="6997433" y="3624427"/>
            <a:ext cx="4359928" cy="3046988"/>
          </a:xfrm>
          <a:prstGeom prst="rect">
            <a:avLst/>
          </a:prstGeom>
        </p:spPr>
        <p:txBody>
          <a:bodyPr wrap="square">
            <a:spAutoFit/>
          </a:bodyPr>
          <a:lstStyle/>
          <a:p>
            <a:r>
              <a:rPr lang="en-US" sz="1600" dirty="0" err="1">
                <a:solidFill>
                  <a:srgbClr val="202124"/>
                </a:solidFill>
              </a:rPr>
              <a:t>MyBiz</a:t>
            </a:r>
            <a:r>
              <a:rPr lang="en-US" sz="1600" dirty="0">
                <a:solidFill>
                  <a:srgbClr val="202124"/>
                </a:solidFill>
              </a:rPr>
              <a:t>+ key services include:</a:t>
            </a:r>
          </a:p>
          <a:p>
            <a:endParaRPr lang="en-US" sz="1600" dirty="0">
              <a:solidFill>
                <a:srgbClr val="202124"/>
              </a:solidFill>
            </a:endParaRPr>
          </a:p>
          <a:p>
            <a:pPr marL="285750" indent="-285750" eaLnBrk="1" hangingPunct="1">
              <a:buFont typeface="Wingdings" panose="05000000000000000000" pitchFamily="2" charset="2"/>
              <a:buChar char="§"/>
            </a:pPr>
            <a:r>
              <a:rPr lang="en-US" sz="1600" dirty="0">
                <a:cs typeface="Times New Roman" pitchFamily="18" charset="0"/>
              </a:rPr>
              <a:t>My Performance (Annual Appraisals)</a:t>
            </a:r>
          </a:p>
          <a:p>
            <a:pPr marL="285750" indent="-285750" eaLnBrk="1" hangingPunct="1">
              <a:buFont typeface="Wingdings" panose="05000000000000000000" pitchFamily="2" charset="2"/>
              <a:buChar char="§"/>
            </a:pPr>
            <a:r>
              <a:rPr lang="en-US" sz="1600" dirty="0">
                <a:cs typeface="Times New Roman" pitchFamily="18" charset="0"/>
              </a:rPr>
              <a:t>Personnel Actions (SF 50)</a:t>
            </a:r>
          </a:p>
          <a:p>
            <a:pPr marL="285750" indent="-285750" eaLnBrk="1" hangingPunct="1">
              <a:buFont typeface="Wingdings" panose="05000000000000000000" pitchFamily="2" charset="2"/>
              <a:buChar char="§"/>
            </a:pPr>
            <a:r>
              <a:rPr lang="en-US" sz="1600" dirty="0">
                <a:cs typeface="Times New Roman" pitchFamily="18" charset="0"/>
              </a:rPr>
              <a:t>Employment Verification Request</a:t>
            </a:r>
          </a:p>
          <a:p>
            <a:pPr marL="285750" indent="-285750" eaLnBrk="1" hangingPunct="1">
              <a:buFont typeface="Wingdings" panose="05000000000000000000" pitchFamily="2" charset="2"/>
              <a:buChar char="§"/>
            </a:pPr>
            <a:r>
              <a:rPr lang="en-US" sz="1600" dirty="0">
                <a:cs typeface="Times New Roman" pitchFamily="18" charset="0"/>
              </a:rPr>
              <a:t>Civilian Career Report</a:t>
            </a:r>
          </a:p>
          <a:p>
            <a:pPr marL="285750" indent="-285750" eaLnBrk="1" hangingPunct="1">
              <a:buFont typeface="Wingdings" panose="05000000000000000000" pitchFamily="2" charset="2"/>
              <a:buChar char="§"/>
            </a:pPr>
            <a:r>
              <a:rPr lang="en-US" sz="1600" dirty="0">
                <a:cs typeface="Times New Roman" pitchFamily="18" charset="0"/>
              </a:rPr>
              <a:t>Update Contact Information</a:t>
            </a:r>
          </a:p>
          <a:p>
            <a:pPr marL="285750" indent="-285750" eaLnBrk="1" hangingPunct="1">
              <a:buFont typeface="Wingdings" panose="05000000000000000000" pitchFamily="2" charset="2"/>
              <a:buChar char="§"/>
            </a:pPr>
            <a:r>
              <a:rPr lang="en-US" sz="1600" dirty="0">
                <a:cs typeface="Times New Roman" pitchFamily="18" charset="0"/>
              </a:rPr>
              <a:t>Update Professional Development</a:t>
            </a:r>
          </a:p>
          <a:p>
            <a:pPr marL="285750" indent="-285750" algn="just" eaLnBrk="1" hangingPunct="1">
              <a:buFont typeface="Wingdings" panose="05000000000000000000" pitchFamily="2" charset="2"/>
              <a:buChar char="§"/>
            </a:pPr>
            <a:r>
              <a:rPr lang="en-US" sz="1600" dirty="0">
                <a:cs typeface="Times New Roman" pitchFamily="18" charset="0"/>
              </a:rPr>
              <a:t>Update Supervisor	</a:t>
            </a:r>
          </a:p>
          <a:p>
            <a:endParaRPr lang="en-US" sz="1600" dirty="0">
              <a:solidFill>
                <a:srgbClr val="202124"/>
              </a:solidFill>
            </a:endParaRPr>
          </a:p>
          <a:p>
            <a:endParaRPr lang="en-US" sz="1600" dirty="0">
              <a:solidFill>
                <a:srgbClr val="202124"/>
              </a:solidFill>
            </a:endParaRPr>
          </a:p>
          <a:p>
            <a:endParaRPr lang="en-US" sz="1600" dirty="0"/>
          </a:p>
        </p:txBody>
      </p:sp>
      <p:pic>
        <p:nvPicPr>
          <p:cNvPr id="2050" name="Picture 2">
            <a:extLst>
              <a:ext uri="{FF2B5EF4-FFF2-40B4-BE49-F238E27FC236}">
                <a16:creationId xmlns:a16="http://schemas.microsoft.com/office/drawing/2014/main" id="{414260CC-944B-8C24-467D-B77C5903C43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38777" y="1819920"/>
            <a:ext cx="2947075" cy="1414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559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98441" y="6151637"/>
            <a:ext cx="306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ts val="0"/>
              </a:spcBef>
              <a:spcAft>
                <a:spcPts val="0"/>
              </a:spcAft>
            </a:pPr>
            <a:r>
              <a:rPr lang="en-US" altLang="en-US" sz="1400" b="1" i="1"/>
              <a:t>Excellence through Partnership</a:t>
            </a:r>
          </a:p>
        </p:txBody>
      </p:sp>
      <p:sp>
        <p:nvSpPr>
          <p:cNvPr id="10" name="Title 1"/>
          <p:cNvSpPr txBox="1">
            <a:spLocks/>
          </p:cNvSpPr>
          <p:nvPr/>
        </p:nvSpPr>
        <p:spPr>
          <a:xfrm>
            <a:off x="2015765" y="823695"/>
            <a:ext cx="7480300" cy="563880"/>
          </a:xfrm>
          <a:prstGeom prst="rect">
            <a:avLst/>
          </a:prstGeom>
          <a:effectLst/>
        </p:spPr>
        <p:txBody>
          <a:bodyPr vert="horz" lIns="91440" tIns="45720" rIns="91440" bIns="45720" rtlCol="0" anchor="ctr">
            <a:norm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pPr>
              <a:spcBef>
                <a:spcPts val="0"/>
              </a:spcBef>
            </a:pPr>
            <a:r>
              <a:rPr lang="en-US" b="1" dirty="0">
                <a:solidFill>
                  <a:srgbClr val="002060"/>
                </a:solidFill>
                <a:latin typeface="+mn-lt"/>
                <a:cs typeface="Arial" panose="020B0604020202020204" pitchFamily="34" charset="0"/>
              </a:rPr>
              <a:t>Service Computation Date (SCD) for Leave Purposes</a:t>
            </a:r>
          </a:p>
        </p:txBody>
      </p:sp>
      <p:sp>
        <p:nvSpPr>
          <p:cNvPr id="11" name="Vertical Text Placeholder 2"/>
          <p:cNvSpPr txBox="1">
            <a:spLocks/>
          </p:cNvSpPr>
          <p:nvPr/>
        </p:nvSpPr>
        <p:spPr>
          <a:xfrm>
            <a:off x="451414" y="1449831"/>
            <a:ext cx="11451552" cy="5105399"/>
          </a:xfrm>
          <a:prstGeom prst="rect">
            <a:avLst/>
          </a:prstGeom>
        </p:spPr>
        <p:txBody>
          <a:bodyPr vert="horz" lIns="91440" tIns="45720" rIns="91440" bIns="45720" rtlCol="0">
            <a:normAutofit/>
          </a:bodyPr>
          <a:lstStyle>
            <a:lvl1pPr marL="342900" indent="-342900" algn="l" defTabSz="457200" rtl="0" eaLnBrk="1" latinLnBrk="0" hangingPunct="1">
              <a:lnSpc>
                <a:spcPct val="110000"/>
              </a:lnSpc>
              <a:spcBef>
                <a:spcPct val="20000"/>
              </a:spcBef>
              <a:spcAft>
                <a:spcPts val="600"/>
              </a:spcAft>
              <a:buClr>
                <a:srgbClr val="DCC832"/>
              </a:buClr>
              <a:buFont typeface="Wingdings" charset="2"/>
              <a:buChar char="Ø"/>
              <a:defRPr sz="2800" kern="1200">
                <a:solidFill>
                  <a:schemeClr val="tx1"/>
                </a:solidFill>
                <a:latin typeface="Lucida Sans"/>
                <a:ea typeface="+mn-ea"/>
                <a:cs typeface="Lucida Sans"/>
              </a:defRPr>
            </a:lvl1pPr>
            <a:lvl2pPr marL="832104" indent="-374904" algn="l" defTabSz="457200" rtl="0" eaLnBrk="1" latinLnBrk="0" hangingPunct="1">
              <a:lnSpc>
                <a:spcPct val="110000"/>
              </a:lnSpc>
              <a:spcBef>
                <a:spcPct val="20000"/>
              </a:spcBef>
              <a:spcAft>
                <a:spcPts val="600"/>
              </a:spcAft>
              <a:buClr>
                <a:srgbClr val="DCC832"/>
              </a:buClr>
              <a:buSzPct val="95000"/>
              <a:buFont typeface="Wingdings" charset="2"/>
              <a:buChar char="u"/>
              <a:defRPr sz="2400" kern="1200">
                <a:solidFill>
                  <a:schemeClr val="tx1"/>
                </a:solidFill>
                <a:latin typeface="Lucida Sans"/>
                <a:ea typeface="+mn-ea"/>
                <a:cs typeface="Lucida Sans"/>
              </a:defRPr>
            </a:lvl2pPr>
            <a:lvl3pPr marL="1143000" indent="-228600" algn="l" defTabSz="457200" rtl="0" eaLnBrk="1" latinLnBrk="0" hangingPunct="1">
              <a:lnSpc>
                <a:spcPct val="110000"/>
              </a:lnSpc>
              <a:spcBef>
                <a:spcPct val="20000"/>
              </a:spcBef>
              <a:spcAft>
                <a:spcPts val="600"/>
              </a:spcAft>
              <a:buClr>
                <a:srgbClr val="DCC832"/>
              </a:buClr>
              <a:buFont typeface="Wingdings" charset="2"/>
              <a:buChar char="§"/>
              <a:defRPr sz="2100" kern="1200">
                <a:solidFill>
                  <a:schemeClr val="tx1"/>
                </a:solidFill>
                <a:latin typeface="Lucida Sans"/>
                <a:ea typeface="+mn-ea"/>
                <a:cs typeface="Lucida Sans"/>
              </a:defRPr>
            </a:lvl3pPr>
            <a:lvl4pPr marL="1600200" indent="-228600" algn="l" defTabSz="457200" rtl="0" eaLnBrk="1" latinLnBrk="0" hangingPunct="1">
              <a:lnSpc>
                <a:spcPct val="110000"/>
              </a:lnSpc>
              <a:spcBef>
                <a:spcPct val="20000"/>
              </a:spcBef>
              <a:spcAft>
                <a:spcPts val="600"/>
              </a:spcAft>
              <a:buClr>
                <a:srgbClr val="DCC832"/>
              </a:buClr>
              <a:buFont typeface="Arial"/>
              <a:buChar char="•"/>
              <a:defRPr sz="1800" kern="1200">
                <a:solidFill>
                  <a:schemeClr val="tx1"/>
                </a:solidFill>
                <a:latin typeface="Lucida Sans"/>
                <a:ea typeface="+mn-ea"/>
                <a:cs typeface="Lucida Sans"/>
              </a:defRPr>
            </a:lvl4pPr>
            <a:lvl5pPr marL="2057400" indent="-228600" algn="l" defTabSz="457200" rtl="0" eaLnBrk="1" latinLnBrk="0" hangingPunct="1">
              <a:lnSpc>
                <a:spcPct val="110000"/>
              </a:lnSpc>
              <a:spcBef>
                <a:spcPct val="20000"/>
              </a:spcBef>
              <a:spcAft>
                <a:spcPts val="600"/>
              </a:spcAft>
              <a:buClr>
                <a:srgbClr val="DCC832"/>
              </a:buClr>
              <a:buFont typeface="Courier New"/>
              <a:buChar char="o"/>
              <a:defRPr sz="14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0"/>
              </a:spcBef>
              <a:spcAft>
                <a:spcPts val="0"/>
              </a:spcAft>
              <a:buNone/>
            </a:pPr>
            <a:r>
              <a:rPr lang="en-US" sz="1800" b="1">
                <a:latin typeface="+mn-lt"/>
              </a:rPr>
              <a:t>What is SCD for Leave? </a:t>
            </a:r>
            <a:r>
              <a:rPr lang="en-US" sz="1800">
                <a:latin typeface="+mn-lt"/>
              </a:rPr>
              <a:t>SCD for Leave Purposes is used to determine the rate at which an employee accrues annual leave, up to 8 hours per pay period. </a:t>
            </a:r>
          </a:p>
          <a:p>
            <a:pPr marL="0" indent="0">
              <a:lnSpc>
                <a:spcPct val="120000"/>
              </a:lnSpc>
              <a:spcBef>
                <a:spcPts val="0"/>
              </a:spcBef>
              <a:spcAft>
                <a:spcPts val="0"/>
              </a:spcAft>
              <a:buNone/>
            </a:pPr>
            <a:endParaRPr lang="en-US" sz="900">
              <a:latin typeface="+mn-lt"/>
            </a:endParaRPr>
          </a:p>
          <a:p>
            <a:pPr marL="0" indent="0">
              <a:lnSpc>
                <a:spcPct val="120000"/>
              </a:lnSpc>
              <a:spcBef>
                <a:spcPts val="0"/>
              </a:spcBef>
              <a:spcAft>
                <a:spcPts val="0"/>
              </a:spcAft>
              <a:buNone/>
            </a:pPr>
            <a:r>
              <a:rPr lang="en-US" sz="1800" b="1">
                <a:latin typeface="+mn-lt"/>
              </a:rPr>
              <a:t>Where do I find my SCD for Leave Purposes at?</a:t>
            </a:r>
            <a:r>
              <a:rPr lang="en-US" sz="1800">
                <a:latin typeface="+mn-lt"/>
              </a:rPr>
              <a:t> Under block “31” of your SF-50. </a:t>
            </a:r>
            <a:endParaRPr lang="en-US" sz="1800" b="1">
              <a:latin typeface="+mn-lt"/>
            </a:endParaRPr>
          </a:p>
          <a:p>
            <a:pPr marL="0" indent="0">
              <a:lnSpc>
                <a:spcPct val="120000"/>
              </a:lnSpc>
              <a:spcBef>
                <a:spcPts val="0"/>
              </a:spcBef>
              <a:spcAft>
                <a:spcPts val="0"/>
              </a:spcAft>
              <a:buNone/>
            </a:pPr>
            <a:endParaRPr lang="en-US" sz="900">
              <a:latin typeface="+mn-lt"/>
            </a:endParaRPr>
          </a:p>
          <a:p>
            <a:pPr marL="0" indent="0">
              <a:lnSpc>
                <a:spcPct val="120000"/>
              </a:lnSpc>
              <a:spcBef>
                <a:spcPts val="0"/>
              </a:spcBef>
              <a:spcAft>
                <a:spcPts val="0"/>
              </a:spcAft>
              <a:buNone/>
            </a:pPr>
            <a:r>
              <a:rPr lang="en-US" sz="1800" b="1">
                <a:latin typeface="+mn-lt"/>
              </a:rPr>
              <a:t>How is SCD calculated? </a:t>
            </a:r>
            <a:r>
              <a:rPr lang="en-US" sz="1800">
                <a:latin typeface="+mn-lt"/>
              </a:rPr>
              <a:t>SCD is calculated based on your creditable service time. If you are </a:t>
            </a:r>
            <a:r>
              <a:rPr lang="en-US" sz="1800" u="sng">
                <a:latin typeface="+mn-lt"/>
              </a:rPr>
              <a:t>prior military</a:t>
            </a:r>
            <a:r>
              <a:rPr lang="en-US" sz="1800">
                <a:latin typeface="+mn-lt"/>
              </a:rPr>
              <a:t>, a </a:t>
            </a:r>
            <a:r>
              <a:rPr lang="en-US" sz="1800" u="sng">
                <a:latin typeface="+mn-lt"/>
              </a:rPr>
              <a:t>prior federal civilian</a:t>
            </a:r>
            <a:r>
              <a:rPr lang="en-US" sz="1800">
                <a:latin typeface="+mn-lt"/>
              </a:rPr>
              <a:t>, or a </a:t>
            </a:r>
            <a:r>
              <a:rPr lang="en-US" sz="1800" u="sng">
                <a:latin typeface="+mn-lt"/>
              </a:rPr>
              <a:t>transfer from another federal agency</a:t>
            </a:r>
            <a:r>
              <a:rPr lang="en-US" sz="1800">
                <a:latin typeface="+mn-lt"/>
              </a:rPr>
              <a:t>, you may have creditable service time count towards your SCD for leave purposes.</a:t>
            </a:r>
          </a:p>
          <a:p>
            <a:pPr marL="0" lvl="0" indent="0">
              <a:lnSpc>
                <a:spcPct val="120000"/>
              </a:lnSpc>
              <a:spcBef>
                <a:spcPts val="0"/>
              </a:spcBef>
              <a:spcAft>
                <a:spcPts val="0"/>
              </a:spcAft>
              <a:buNone/>
            </a:pPr>
            <a:endParaRPr lang="en-US" sz="900">
              <a:latin typeface="+mn-lt"/>
            </a:endParaRPr>
          </a:p>
          <a:p>
            <a:pPr marL="0" indent="0">
              <a:lnSpc>
                <a:spcPct val="120000"/>
              </a:lnSpc>
              <a:spcBef>
                <a:spcPts val="0"/>
              </a:spcBef>
              <a:spcAft>
                <a:spcPts val="0"/>
              </a:spcAft>
              <a:buNone/>
            </a:pPr>
            <a:r>
              <a:rPr lang="en-US" sz="1800" b="1">
                <a:latin typeface="+mn-lt"/>
              </a:rPr>
              <a:t>Creditable Uniformed Service</a:t>
            </a:r>
            <a:r>
              <a:rPr lang="en-US" sz="1800">
                <a:latin typeface="+mn-lt"/>
              </a:rPr>
              <a:t>: Must have ended (1) honorably and (2) been active duty in a uniformed service.</a:t>
            </a:r>
          </a:p>
          <a:p>
            <a:pPr lvl="1">
              <a:lnSpc>
                <a:spcPct val="120000"/>
              </a:lnSpc>
              <a:spcBef>
                <a:spcPts val="0"/>
              </a:spcBef>
              <a:spcAft>
                <a:spcPts val="0"/>
              </a:spcAft>
              <a:buClrTx/>
              <a:buFont typeface="Wingdings" panose="05000000000000000000" pitchFamily="2" charset="2"/>
              <a:buChar char="§"/>
            </a:pPr>
            <a:r>
              <a:rPr lang="en-US" sz="1800" b="1">
                <a:solidFill>
                  <a:srgbClr val="002060"/>
                </a:solidFill>
                <a:latin typeface="+mn-lt"/>
                <a:cs typeface="Arial" panose="020B0604020202020204" pitchFamily="34" charset="0"/>
              </a:rPr>
              <a:t>RETIRED Service Member</a:t>
            </a:r>
            <a:r>
              <a:rPr lang="en-US" sz="1800">
                <a:latin typeface="+mn-lt"/>
                <a:cs typeface="Arial" panose="020B0604020202020204" pitchFamily="34" charset="0"/>
              </a:rPr>
              <a:t>: L</a:t>
            </a:r>
            <a:r>
              <a:rPr lang="en-US" sz="1800">
                <a:latin typeface="+mn-lt"/>
              </a:rPr>
              <a:t>imited to service during a war or in a campaign/expedition for which a campaign badge has been authorized.</a:t>
            </a:r>
            <a:endParaRPr lang="en-US" sz="1800">
              <a:latin typeface="+mn-lt"/>
              <a:cs typeface="Arial" panose="020B0604020202020204" pitchFamily="34" charset="0"/>
            </a:endParaRPr>
          </a:p>
          <a:p>
            <a:pPr lvl="1">
              <a:lnSpc>
                <a:spcPct val="120000"/>
              </a:lnSpc>
              <a:spcBef>
                <a:spcPts val="0"/>
              </a:spcBef>
              <a:spcAft>
                <a:spcPts val="0"/>
              </a:spcAft>
              <a:buClrTx/>
              <a:buFont typeface="Wingdings" panose="05000000000000000000" pitchFamily="2" charset="2"/>
              <a:buChar char="§"/>
            </a:pPr>
            <a:r>
              <a:rPr lang="en-US" sz="1800" b="1">
                <a:solidFill>
                  <a:srgbClr val="002060"/>
                </a:solidFill>
                <a:latin typeface="+mn-lt"/>
                <a:cs typeface="Arial" panose="020B0604020202020204" pitchFamily="34" charset="0"/>
              </a:rPr>
              <a:t>NON-RETIRED Service Member</a:t>
            </a:r>
            <a:r>
              <a:rPr lang="en-US" sz="1800">
                <a:latin typeface="+mn-lt"/>
                <a:cs typeface="Arial" panose="020B0604020202020204" pitchFamily="34" charset="0"/>
              </a:rPr>
              <a:t>: All active-duty time documented on your DD-214 will count upon verification.</a:t>
            </a:r>
          </a:p>
          <a:p>
            <a:pPr marL="457200" lvl="1" indent="0">
              <a:lnSpc>
                <a:spcPct val="120000"/>
              </a:lnSpc>
              <a:spcBef>
                <a:spcPts val="0"/>
              </a:spcBef>
              <a:spcAft>
                <a:spcPts val="0"/>
              </a:spcAft>
              <a:buNone/>
            </a:pPr>
            <a:endParaRPr lang="en-US" sz="900">
              <a:latin typeface="+mn-lt"/>
              <a:cs typeface="Arial" panose="020B0604020202020204" pitchFamily="34" charset="0"/>
            </a:endParaRPr>
          </a:p>
          <a:p>
            <a:pPr marL="0" indent="0">
              <a:lnSpc>
                <a:spcPct val="120000"/>
              </a:lnSpc>
              <a:spcBef>
                <a:spcPts val="0"/>
              </a:spcBef>
              <a:spcAft>
                <a:spcPts val="0"/>
              </a:spcAft>
              <a:buNone/>
            </a:pPr>
            <a:r>
              <a:rPr lang="en-US" sz="1800" b="1">
                <a:latin typeface="+mn-lt"/>
              </a:rPr>
              <a:t>Creditable Civilian Service</a:t>
            </a:r>
            <a:r>
              <a:rPr lang="en-US" sz="1800">
                <a:latin typeface="+mn-lt"/>
              </a:rPr>
              <a:t>: All time will count upon receipt of Official Personnel Folder from previous agency or National Records Center.</a:t>
            </a:r>
          </a:p>
          <a:p>
            <a:pPr marL="0" lvl="0" indent="0">
              <a:lnSpc>
                <a:spcPct val="120000"/>
              </a:lnSpc>
              <a:spcBef>
                <a:spcPts val="0"/>
              </a:spcBef>
              <a:spcAft>
                <a:spcPts val="0"/>
              </a:spcAft>
              <a:buNone/>
            </a:pPr>
            <a:endParaRPr lang="en-US" sz="1800">
              <a:latin typeface="+mn-lt"/>
            </a:endParaRPr>
          </a:p>
          <a:p>
            <a:pPr marL="457200" lvl="1" indent="0">
              <a:lnSpc>
                <a:spcPct val="120000"/>
              </a:lnSpc>
              <a:spcBef>
                <a:spcPts val="0"/>
              </a:spcBef>
              <a:spcAft>
                <a:spcPts val="0"/>
              </a:spcAft>
              <a:buNone/>
            </a:pPr>
            <a:endParaRPr lang="en-US" sz="900">
              <a:latin typeface="+mn-lt"/>
              <a:cs typeface="Arial" panose="020B0604020202020204" pitchFamily="34" charset="0"/>
            </a:endParaRPr>
          </a:p>
        </p:txBody>
      </p:sp>
      <p:sp>
        <p:nvSpPr>
          <p:cNvPr id="13" name="TextBox 12"/>
          <p:cNvSpPr txBox="1"/>
          <p:nvPr/>
        </p:nvSpPr>
        <p:spPr>
          <a:xfrm>
            <a:off x="1172012" y="329851"/>
            <a:ext cx="803425" cy="369332"/>
          </a:xfrm>
          <a:prstGeom prst="rect">
            <a:avLst/>
          </a:prstGeom>
          <a:noFill/>
        </p:spPr>
        <p:txBody>
          <a:bodyPr wrap="none" rtlCol="0">
            <a:spAutoFit/>
          </a:bodyPr>
          <a:lstStyle/>
          <a:p>
            <a:r>
              <a:rPr lang="en-US" dirty="0"/>
              <a:t>Slide 8</a:t>
            </a:r>
          </a:p>
        </p:txBody>
      </p:sp>
    </p:spTree>
    <p:extLst>
      <p:ext uri="{BB962C8B-B14F-4D97-AF65-F5344CB8AC3E}">
        <p14:creationId xmlns:p14="http://schemas.microsoft.com/office/powerpoint/2010/main" val="11874772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1153511" y="754394"/>
            <a:ext cx="9452740" cy="7045"/>
          </a:xfrm>
          <a:prstGeom prst="line">
            <a:avLst/>
          </a:prstGeom>
          <a:ln w="76200">
            <a:solidFill>
              <a:srgbClr val="FFC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899" y="113579"/>
            <a:ext cx="926174" cy="123890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92809" y="113579"/>
            <a:ext cx="1238908" cy="1238908"/>
          </a:xfrm>
          <a:prstGeom prst="rect">
            <a:avLst/>
          </a:prstGeom>
        </p:spPr>
      </p:pic>
      <p:sp>
        <p:nvSpPr>
          <p:cNvPr id="8" name="Rectangle 7"/>
          <p:cNvSpPr>
            <a:spLocks noChangeArrowheads="1"/>
          </p:cNvSpPr>
          <p:nvPr/>
        </p:nvSpPr>
        <p:spPr bwMode="auto">
          <a:xfrm>
            <a:off x="1153511" y="175963"/>
            <a:ext cx="7467600" cy="523220"/>
          </a:xfrm>
          <a:prstGeom prst="rect">
            <a:avLst/>
          </a:prstGeom>
          <a:noFill/>
          <a:ln w="9525">
            <a:noFill/>
            <a:miter lim="800000"/>
            <a:headEnd/>
            <a:tailEnd/>
          </a:ln>
        </p:spPr>
        <p:txBody>
          <a:bodyPr wrap="square">
            <a:spAutoFit/>
          </a:bodyPr>
          <a:lstStyle/>
          <a:p>
            <a:pPr algn="r">
              <a:defRPr/>
            </a:pPr>
            <a:r>
              <a:rPr lang="en-US" altLang="en-US" sz="2800" b="1" i="1">
                <a:solidFill>
                  <a:prstClr val="black"/>
                </a:solidFill>
              </a:rPr>
              <a:t>Civilian Human Resources Agency</a:t>
            </a:r>
          </a:p>
        </p:txBody>
      </p:sp>
      <p:cxnSp>
        <p:nvCxnSpPr>
          <p:cNvPr id="9" name="Straight Connector 8"/>
          <p:cNvCxnSpPr/>
          <p:nvPr/>
        </p:nvCxnSpPr>
        <p:spPr>
          <a:xfrm>
            <a:off x="359981" y="6521670"/>
            <a:ext cx="11542985" cy="5254"/>
          </a:xfrm>
          <a:prstGeom prst="line">
            <a:avLst/>
          </a:prstGeom>
          <a:ln w="1143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a:spLocks noChangeArrowheads="1"/>
          </p:cNvSpPr>
          <p:nvPr/>
        </p:nvSpPr>
        <p:spPr bwMode="auto">
          <a:xfrm>
            <a:off x="4598441" y="6151637"/>
            <a:ext cx="30660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ts val="0"/>
              </a:spcBef>
              <a:spcAft>
                <a:spcPts val="0"/>
              </a:spcAft>
            </a:pPr>
            <a:r>
              <a:rPr lang="en-US" altLang="en-US" sz="1400" b="1" i="1"/>
              <a:t>Excellence through Partnership</a:t>
            </a:r>
          </a:p>
        </p:txBody>
      </p:sp>
      <p:sp>
        <p:nvSpPr>
          <p:cNvPr id="10" name="Title 1"/>
          <p:cNvSpPr txBox="1">
            <a:spLocks/>
          </p:cNvSpPr>
          <p:nvPr/>
        </p:nvSpPr>
        <p:spPr>
          <a:xfrm>
            <a:off x="1172012" y="823695"/>
            <a:ext cx="9434239" cy="563880"/>
          </a:xfrm>
          <a:prstGeom prst="rect">
            <a:avLst/>
          </a:prstGeom>
          <a:effectLst/>
        </p:spPr>
        <p:txBody>
          <a:bodyPr vert="horz" lIns="91440" tIns="45720" rIns="91440" bIns="45720" rtlCol="0" anchor="ctr">
            <a:noAutofit/>
          </a:bodyPr>
          <a:lstStyle>
            <a:lvl1pPr marL="0" indent="0" algn="ctr" defTabSz="457200" rtl="0" eaLnBrk="1" latinLnBrk="0" hangingPunct="1">
              <a:spcBef>
                <a:spcPct val="0"/>
              </a:spcBef>
              <a:buNone/>
              <a:tabLst/>
              <a:defRPr sz="2800" b="0" kern="1200" spc="-50">
                <a:solidFill>
                  <a:srgbClr val="003A5D"/>
                </a:solidFill>
                <a:latin typeface="Lucida Sans"/>
                <a:ea typeface="+mj-ea"/>
                <a:cs typeface="Lucida Sans"/>
              </a:defRPr>
            </a:lvl1pPr>
          </a:lstStyle>
          <a:p>
            <a:pPr>
              <a:spcBef>
                <a:spcPts val="0"/>
              </a:spcBef>
            </a:pPr>
            <a:r>
              <a:rPr lang="en-US" b="1" dirty="0">
                <a:ln w="0"/>
                <a:solidFill>
                  <a:srgbClr val="002060"/>
                </a:solidFill>
                <a:latin typeface="Calibri" panose="020F0502020204030204" pitchFamily="34" charset="0"/>
                <a:cs typeface="Calibri" panose="020F0502020204030204" pitchFamily="34" charset="0"/>
              </a:rPr>
              <a:t>Verification of Non-Wartime Campaigns or Expeditions (SF-813)</a:t>
            </a:r>
            <a:endParaRPr lang="en-US" b="1" dirty="0">
              <a:solidFill>
                <a:srgbClr val="002060"/>
              </a:solidFill>
              <a:latin typeface="Calibri" panose="020F0502020204030204" pitchFamily="34" charset="0"/>
              <a:cs typeface="Calibri" panose="020F0502020204030204" pitchFamily="34" charset="0"/>
            </a:endParaRPr>
          </a:p>
        </p:txBody>
      </p:sp>
      <p:sp>
        <p:nvSpPr>
          <p:cNvPr id="11" name="Vertical Text Placeholder 2"/>
          <p:cNvSpPr txBox="1">
            <a:spLocks/>
          </p:cNvSpPr>
          <p:nvPr/>
        </p:nvSpPr>
        <p:spPr>
          <a:xfrm>
            <a:off x="1284333" y="1505431"/>
            <a:ext cx="8801227" cy="4233011"/>
          </a:xfrm>
          <a:prstGeom prst="rect">
            <a:avLst/>
          </a:prstGeom>
        </p:spPr>
        <p:txBody>
          <a:bodyPr vert="horz" lIns="91440" tIns="45720" rIns="91440" bIns="45720" rtlCol="0">
            <a:normAutofit/>
          </a:bodyPr>
          <a:lstStyle>
            <a:lvl1pPr marL="342900" indent="-342900" algn="l" defTabSz="457200" rtl="0" eaLnBrk="1" latinLnBrk="0" hangingPunct="1">
              <a:lnSpc>
                <a:spcPct val="110000"/>
              </a:lnSpc>
              <a:spcBef>
                <a:spcPct val="20000"/>
              </a:spcBef>
              <a:spcAft>
                <a:spcPts val="600"/>
              </a:spcAft>
              <a:buClr>
                <a:srgbClr val="DCC832"/>
              </a:buClr>
              <a:buFont typeface="Wingdings" charset="2"/>
              <a:buChar char="Ø"/>
              <a:defRPr sz="2800" kern="1200">
                <a:solidFill>
                  <a:schemeClr val="tx1"/>
                </a:solidFill>
                <a:latin typeface="Lucida Sans"/>
                <a:ea typeface="+mn-ea"/>
                <a:cs typeface="Lucida Sans"/>
              </a:defRPr>
            </a:lvl1pPr>
            <a:lvl2pPr marL="832104" indent="-374904" algn="l" defTabSz="457200" rtl="0" eaLnBrk="1" latinLnBrk="0" hangingPunct="1">
              <a:lnSpc>
                <a:spcPct val="110000"/>
              </a:lnSpc>
              <a:spcBef>
                <a:spcPct val="20000"/>
              </a:spcBef>
              <a:spcAft>
                <a:spcPts val="600"/>
              </a:spcAft>
              <a:buClr>
                <a:srgbClr val="DCC832"/>
              </a:buClr>
              <a:buSzPct val="95000"/>
              <a:buFont typeface="Wingdings" charset="2"/>
              <a:buChar char="u"/>
              <a:defRPr sz="2400" kern="1200">
                <a:solidFill>
                  <a:schemeClr val="tx1"/>
                </a:solidFill>
                <a:latin typeface="Lucida Sans"/>
                <a:ea typeface="+mn-ea"/>
                <a:cs typeface="Lucida Sans"/>
              </a:defRPr>
            </a:lvl2pPr>
            <a:lvl3pPr marL="1143000" indent="-228600" algn="l" defTabSz="457200" rtl="0" eaLnBrk="1" latinLnBrk="0" hangingPunct="1">
              <a:lnSpc>
                <a:spcPct val="110000"/>
              </a:lnSpc>
              <a:spcBef>
                <a:spcPct val="20000"/>
              </a:spcBef>
              <a:spcAft>
                <a:spcPts val="600"/>
              </a:spcAft>
              <a:buClr>
                <a:srgbClr val="DCC832"/>
              </a:buClr>
              <a:buFont typeface="Wingdings" charset="2"/>
              <a:buChar char="§"/>
              <a:defRPr sz="2100" kern="1200">
                <a:solidFill>
                  <a:schemeClr val="tx1"/>
                </a:solidFill>
                <a:latin typeface="Lucida Sans"/>
                <a:ea typeface="+mn-ea"/>
                <a:cs typeface="Lucida Sans"/>
              </a:defRPr>
            </a:lvl3pPr>
            <a:lvl4pPr marL="1600200" indent="-228600" algn="l" defTabSz="457200" rtl="0" eaLnBrk="1" latinLnBrk="0" hangingPunct="1">
              <a:lnSpc>
                <a:spcPct val="110000"/>
              </a:lnSpc>
              <a:spcBef>
                <a:spcPct val="20000"/>
              </a:spcBef>
              <a:spcAft>
                <a:spcPts val="600"/>
              </a:spcAft>
              <a:buClr>
                <a:srgbClr val="DCC832"/>
              </a:buClr>
              <a:buFont typeface="Arial"/>
              <a:buChar char="•"/>
              <a:defRPr sz="1800" kern="1200">
                <a:solidFill>
                  <a:schemeClr val="tx1"/>
                </a:solidFill>
                <a:latin typeface="Lucida Sans"/>
                <a:ea typeface="+mn-ea"/>
                <a:cs typeface="Lucida Sans"/>
              </a:defRPr>
            </a:lvl4pPr>
            <a:lvl5pPr marL="2057400" indent="-228600" algn="l" defTabSz="457200" rtl="0" eaLnBrk="1" latinLnBrk="0" hangingPunct="1">
              <a:lnSpc>
                <a:spcPct val="110000"/>
              </a:lnSpc>
              <a:spcBef>
                <a:spcPct val="20000"/>
              </a:spcBef>
              <a:spcAft>
                <a:spcPts val="600"/>
              </a:spcAft>
              <a:buClr>
                <a:srgbClr val="DCC832"/>
              </a:buClr>
              <a:buFont typeface="Courier New"/>
              <a:buChar char="o"/>
              <a:defRPr sz="14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0"/>
              </a:spcBef>
              <a:spcAft>
                <a:spcPts val="0"/>
              </a:spcAft>
              <a:buClr>
                <a:schemeClr val="tx1"/>
              </a:buClr>
              <a:buNone/>
            </a:pPr>
            <a:r>
              <a:rPr lang="en-US" sz="1800" dirty="0">
                <a:latin typeface="+mn-lt"/>
              </a:rPr>
              <a:t>For Retired Service Members.</a:t>
            </a:r>
          </a:p>
          <a:p>
            <a:pPr marL="0" indent="0">
              <a:lnSpc>
                <a:spcPct val="120000"/>
              </a:lnSpc>
              <a:spcBef>
                <a:spcPts val="0"/>
              </a:spcBef>
              <a:spcAft>
                <a:spcPts val="0"/>
              </a:spcAft>
              <a:buClr>
                <a:schemeClr val="tx1"/>
              </a:buClr>
              <a:buNone/>
            </a:pPr>
            <a:endParaRPr lang="en-US" sz="1800" dirty="0">
              <a:latin typeface="+mn-lt"/>
            </a:endParaRPr>
          </a:p>
          <a:p>
            <a:pPr marL="0" indent="0">
              <a:lnSpc>
                <a:spcPct val="120000"/>
              </a:lnSpc>
              <a:spcBef>
                <a:spcPts val="0"/>
              </a:spcBef>
              <a:spcAft>
                <a:spcPts val="0"/>
              </a:spcAft>
              <a:buClr>
                <a:schemeClr val="tx1"/>
              </a:buClr>
              <a:buNone/>
            </a:pPr>
            <a:r>
              <a:rPr lang="en-US" sz="1800" dirty="0">
                <a:latin typeface="+mn-lt"/>
              </a:rPr>
              <a:t>Applicable time can be credited to your Service Computation </a:t>
            </a:r>
            <a:r>
              <a:rPr lang="en-US" sz="1800" b="1" dirty="0">
                <a:latin typeface="+mn-lt"/>
              </a:rPr>
              <a:t>Leave</a:t>
            </a:r>
            <a:r>
              <a:rPr lang="en-US" sz="1800" dirty="0">
                <a:latin typeface="+mn-lt"/>
              </a:rPr>
              <a:t> Date (SCD) to determine leave accrual rate.</a:t>
            </a:r>
          </a:p>
          <a:p>
            <a:pPr marL="0" indent="0">
              <a:lnSpc>
                <a:spcPct val="120000"/>
              </a:lnSpc>
              <a:spcBef>
                <a:spcPts val="0"/>
              </a:spcBef>
              <a:spcAft>
                <a:spcPts val="0"/>
              </a:spcAft>
              <a:buClr>
                <a:schemeClr val="tx1"/>
              </a:buClr>
              <a:buNone/>
            </a:pPr>
            <a:endParaRPr lang="en-US" sz="1800" dirty="0">
              <a:latin typeface="+mn-lt"/>
            </a:endParaRPr>
          </a:p>
          <a:p>
            <a:pPr marL="0" indent="0">
              <a:lnSpc>
                <a:spcPct val="120000"/>
              </a:lnSpc>
              <a:spcBef>
                <a:spcPts val="0"/>
              </a:spcBef>
              <a:spcAft>
                <a:spcPts val="0"/>
              </a:spcAft>
              <a:buClr>
                <a:schemeClr val="tx1"/>
              </a:buClr>
              <a:buNone/>
            </a:pPr>
            <a:r>
              <a:rPr lang="en-US" sz="1800" dirty="0">
                <a:latin typeface="+mn-lt"/>
              </a:rPr>
              <a:t>Report any time spent for which you earned a Campaign Badge or Expeditionary Medal.  </a:t>
            </a:r>
          </a:p>
          <a:p>
            <a:pPr marL="0" indent="0">
              <a:lnSpc>
                <a:spcPct val="120000"/>
              </a:lnSpc>
              <a:spcBef>
                <a:spcPts val="0"/>
              </a:spcBef>
              <a:spcAft>
                <a:spcPts val="0"/>
              </a:spcAft>
              <a:buClr>
                <a:schemeClr val="tx1"/>
              </a:buClr>
              <a:buNone/>
            </a:pPr>
            <a:r>
              <a:rPr lang="en-US" sz="1800" dirty="0">
                <a:latin typeface="+mn-lt"/>
              </a:rPr>
              <a:t>Please turn the SF-813 and a copy of your DD 214 into the Civilian Human Resources Agency (CHRA).</a:t>
            </a:r>
          </a:p>
          <a:p>
            <a:pPr marL="0" indent="0">
              <a:lnSpc>
                <a:spcPct val="120000"/>
              </a:lnSpc>
              <a:spcBef>
                <a:spcPts val="0"/>
              </a:spcBef>
              <a:spcAft>
                <a:spcPts val="0"/>
              </a:spcAft>
              <a:buClr>
                <a:schemeClr val="tx1"/>
              </a:buClr>
              <a:buNone/>
            </a:pPr>
            <a:endParaRPr lang="en-US" sz="1800" dirty="0">
              <a:latin typeface="+mn-lt"/>
            </a:endParaRPr>
          </a:p>
          <a:p>
            <a:pPr marL="0" indent="0">
              <a:lnSpc>
                <a:spcPct val="120000"/>
              </a:lnSpc>
              <a:spcBef>
                <a:spcPts val="0"/>
              </a:spcBef>
              <a:spcAft>
                <a:spcPts val="0"/>
              </a:spcAft>
              <a:buClr>
                <a:schemeClr val="tx1"/>
              </a:buClr>
              <a:buNone/>
            </a:pPr>
            <a:r>
              <a:rPr lang="en-US" sz="1800" dirty="0">
                <a:latin typeface="+mn-lt"/>
              </a:rPr>
              <a:t>Processing adjusts your SCD accordingly and an SF-50 will be produced for your records. </a:t>
            </a:r>
          </a:p>
          <a:p>
            <a:pPr marL="457200" lvl="1" indent="0">
              <a:lnSpc>
                <a:spcPct val="120000"/>
              </a:lnSpc>
              <a:spcBef>
                <a:spcPts val="0"/>
              </a:spcBef>
              <a:spcAft>
                <a:spcPts val="0"/>
              </a:spcAft>
              <a:buNone/>
            </a:pPr>
            <a:endParaRPr lang="en-US" sz="900" dirty="0">
              <a:latin typeface="+mn-lt"/>
              <a:cs typeface="Arial" panose="020B0604020202020204" pitchFamily="34" charset="0"/>
            </a:endParaRPr>
          </a:p>
        </p:txBody>
      </p:sp>
      <p:sp>
        <p:nvSpPr>
          <p:cNvPr id="13" name="TextBox 12"/>
          <p:cNvSpPr txBox="1"/>
          <p:nvPr/>
        </p:nvSpPr>
        <p:spPr>
          <a:xfrm>
            <a:off x="1172012" y="329851"/>
            <a:ext cx="803425" cy="369332"/>
          </a:xfrm>
          <a:prstGeom prst="rect">
            <a:avLst/>
          </a:prstGeom>
          <a:noFill/>
        </p:spPr>
        <p:txBody>
          <a:bodyPr wrap="none" rtlCol="0">
            <a:spAutoFit/>
          </a:bodyPr>
          <a:lstStyle/>
          <a:p>
            <a:r>
              <a:rPr lang="en-US" dirty="0"/>
              <a:t>Slide 9</a:t>
            </a:r>
          </a:p>
        </p:txBody>
      </p:sp>
    </p:spTree>
    <p:extLst>
      <p:ext uri="{BB962C8B-B14F-4D97-AF65-F5344CB8AC3E}">
        <p14:creationId xmlns:p14="http://schemas.microsoft.com/office/powerpoint/2010/main" val="1163864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1349963-da1e-46d3-acdb-19368742e9be">
      <Terms xmlns="http://schemas.microsoft.com/office/infopath/2007/PartnerControls"/>
    </lcf76f155ced4ddcb4097134ff3c332f>
    <TaxCatchAll xmlns="c93905bf-b08c-430b-8630-76f4d352397a" xsi:nil="true"/>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7F443DC747E2B4881FAFB4806A23CA9" ma:contentTypeVersion="17" ma:contentTypeDescription="Create a new document." ma:contentTypeScope="" ma:versionID="b3ffdc3a778d45ac25a8b889eeb2bd25">
  <xsd:schema xmlns:xsd="http://www.w3.org/2001/XMLSchema" xmlns:xs="http://www.w3.org/2001/XMLSchema" xmlns:p="http://schemas.microsoft.com/office/2006/metadata/properties" xmlns:ns1="http://schemas.microsoft.com/sharepoint/v3" xmlns:ns2="c1349963-da1e-46d3-acdb-19368742e9be" xmlns:ns3="c93905bf-b08c-430b-8630-76f4d352397a" targetNamespace="http://schemas.microsoft.com/office/2006/metadata/properties" ma:root="true" ma:fieldsID="25cb469871445aca7bc8ad24fc1a849c" ns1:_="" ns2:_="" ns3:_="">
    <xsd:import namespace="http://schemas.microsoft.com/sharepoint/v3"/>
    <xsd:import namespace="c1349963-da1e-46d3-acdb-19368742e9be"/>
    <xsd:import namespace="c93905bf-b08c-430b-8630-76f4d352397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LengthInSeconds" minOccurs="0"/>
                <xsd:element ref="ns2:MediaServiceDateTaken"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349963-da1e-46d3-acdb-19368742e9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93905bf-b08c-430b-8630-76f4d352397a"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7dc0eaa2-cf09-471f-b66b-e21239d41456}" ma:internalName="TaxCatchAll" ma:showField="CatchAllData" ma:web="c93905bf-b08c-430b-8630-76f4d35239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93F956-E861-4BA9-9D0A-51CE999D83F8}">
  <ds:schemaRefs>
    <ds:schemaRef ds:uri="8280509e-dc44-4d89-bb9c-5d74f5381e2b"/>
    <ds:schemaRef ds:uri="a6985e1a-9edf-4228-be64-01103e4ffb9e"/>
    <ds:schemaRef ds:uri="c1349963-da1e-46d3-acdb-19368742e9be"/>
    <ds:schemaRef ds:uri="c93905bf-b08c-430b-8630-76f4d35239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http://schemas.microsoft.com/sharepoint/v3"/>
  </ds:schemaRefs>
</ds:datastoreItem>
</file>

<file path=customXml/itemProps2.xml><?xml version="1.0" encoding="utf-8"?>
<ds:datastoreItem xmlns:ds="http://schemas.openxmlformats.org/officeDocument/2006/customXml" ds:itemID="{75010B90-7B30-4E8C-B4E0-C2EC6C4A713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349963-da1e-46d3-acdb-19368742e9be"/>
    <ds:schemaRef ds:uri="c93905bf-b08c-430b-8630-76f4d35239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AE5BF6B-AC9F-45F5-8B83-6FDC4B2ADB5F}">
  <ds:schemaRefs>
    <ds:schemaRef ds:uri="http://schemas.microsoft.com/sharepoint/v3/contenttype/forms"/>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otalTime>1069</TotalTime>
  <Words>5067</Words>
  <Application>Microsoft Office PowerPoint</Application>
  <PresentationFormat>Widescreen</PresentationFormat>
  <Paragraphs>533</Paragraphs>
  <Slides>38</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38</vt:i4>
      </vt:variant>
    </vt:vector>
  </HeadingPairs>
  <TitlesOfParts>
    <vt:vector size="46" baseType="lpstr">
      <vt:lpstr>Arial</vt:lpstr>
      <vt:lpstr>Calibri</vt:lpstr>
      <vt:lpstr>Calibri Light</vt:lpstr>
      <vt:lpstr>Lucida Sans</vt:lpstr>
      <vt:lpstr>Public Sans Web</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pamela.lucchese</dc:creator>
  <cp:lastModifiedBy>Archey, Amber D CIV USARMY HQDA (USA)</cp:lastModifiedBy>
  <cp:revision>113</cp:revision>
  <cp:lastPrinted>2021-09-17T13:49:14Z</cp:lastPrinted>
  <dcterms:created xsi:type="dcterms:W3CDTF">2017-07-21T19:29:43Z</dcterms:created>
  <dcterms:modified xsi:type="dcterms:W3CDTF">2023-10-20T18:00:05Z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0x010100F7F443DC747E2B4881FAFB4806A23CA9</vt:lpwstr>
  </property>
  <property fmtid="{D5CDD505-2E9C-101B-9397-08002B2CF9AE}" pid="3" name="MediaServiceImageTags">
    <vt:lpwstr/>
  </property>
</Properties>
</file>