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79" r:id="rId5"/>
    <p:sldId id="300" r:id="rId6"/>
    <p:sldId id="288" r:id="rId7"/>
    <p:sldId id="280" r:id="rId8"/>
    <p:sldId id="281" r:id="rId9"/>
    <p:sldId id="282" r:id="rId10"/>
    <p:sldId id="287" r:id="rId11"/>
    <p:sldId id="283" r:id="rId12"/>
    <p:sldId id="284" r:id="rId13"/>
    <p:sldId id="285" r:id="rId14"/>
    <p:sldId id="289" r:id="rId15"/>
    <p:sldId id="290" r:id="rId16"/>
    <p:sldId id="292" r:id="rId17"/>
    <p:sldId id="293" r:id="rId18"/>
    <p:sldId id="294" r:id="rId19"/>
    <p:sldId id="291" r:id="rId20"/>
    <p:sldId id="286" r:id="rId21"/>
    <p:sldId id="295" r:id="rId22"/>
    <p:sldId id="296" r:id="rId23"/>
    <p:sldId id="297" r:id="rId24"/>
    <p:sldId id="298" r:id="rId25"/>
    <p:sldId id="299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711877-A300-409F-AA70-46BDE84C899D}">
          <p14:sldIdLst>
            <p14:sldId id="279"/>
            <p14:sldId id="300"/>
            <p14:sldId id="288"/>
            <p14:sldId id="280"/>
            <p14:sldId id="281"/>
            <p14:sldId id="282"/>
            <p14:sldId id="287"/>
            <p14:sldId id="283"/>
            <p14:sldId id="284"/>
            <p14:sldId id="285"/>
            <p14:sldId id="289"/>
            <p14:sldId id="290"/>
            <p14:sldId id="292"/>
            <p14:sldId id="293"/>
            <p14:sldId id="294"/>
            <p14:sldId id="291"/>
            <p14:sldId id="286"/>
            <p14:sldId id="295"/>
            <p14:sldId id="296"/>
            <p14:sldId id="297"/>
            <p14:sldId id="298"/>
            <p14:sldId id="299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70" autoAdjust="0"/>
  </p:normalViewPr>
  <p:slideViewPr>
    <p:cSldViewPr snapToGrid="0">
      <p:cViewPr varScale="1">
        <p:scale>
          <a:sx n="94" d="100"/>
          <a:sy n="94" d="100"/>
        </p:scale>
        <p:origin x="45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FE9035-C40D-4B16-93FB-E274BDA3FC7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CC4199-B1D3-4820-ADF1-6ED7D9FB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2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7813" y="650875"/>
            <a:ext cx="6637337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663" y="4763784"/>
            <a:ext cx="7192175" cy="4344813"/>
          </a:xfrm>
        </p:spPr>
        <p:txBody>
          <a:bodyPr wrap="none"/>
          <a:lstStyle/>
          <a:p>
            <a:pPr marL="355116" indent="-355116" fontAlgn="base">
              <a:spcBef>
                <a:spcPct val="0"/>
              </a:spcBef>
              <a:spcAft>
                <a:spcPts val="522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55116" indent="-355116" algn="ctr" fontAlgn="base">
              <a:spcBef>
                <a:spcPct val="0"/>
              </a:spcBef>
              <a:spcAft>
                <a:spcPts val="522"/>
              </a:spcAft>
            </a:pPr>
            <a:r>
              <a:rPr lang="en-US" b="1" i="1" dirty="0" smtClean="0">
                <a:solidFill>
                  <a:srgbClr val="0000FF"/>
                </a:solidFill>
                <a:latin typeface=" Arial"/>
                <a:cs typeface="Arial" pitchFamily="34" charset="0"/>
              </a:rPr>
              <a:t>[Next Slide]</a:t>
            </a:r>
            <a:endParaRPr lang="en-US" dirty="0">
              <a:solidFill>
                <a:prstClr val="black"/>
              </a:solidFill>
              <a:latin typeface=" Arial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13AFE1A4-0A45-453D-A823-FBDE329F22DD}" type="slidenum"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3237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1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C4199-B1D3-4820-ADF1-6ED7D9FB54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7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C4199-B1D3-4820-ADF1-6ED7D9FB54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r="3565"/>
          <a:stretch/>
        </p:blipFill>
        <p:spPr>
          <a:xfrm>
            <a:off x="1" y="1"/>
            <a:ext cx="12192001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3047"/>
            <a:ext cx="12192000" cy="36575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326" y="5863174"/>
            <a:ext cx="9540815" cy="332399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82326" y="5366881"/>
            <a:ext cx="9540815" cy="484748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6" y="1"/>
            <a:ext cx="1993900" cy="1857375"/>
          </a:xfrm>
          <a:prstGeom prst="rect">
            <a:avLst/>
          </a:prstGeom>
        </p:spPr>
      </p:pic>
      <p:sp>
        <p:nvSpPr>
          <p:cNvPr id="11" name="Classification Lower"/>
          <p:cNvSpPr txBox="1">
            <a:spLocks/>
          </p:cNvSpPr>
          <p:nvPr userDrawn="1"/>
        </p:nvSpPr>
        <p:spPr>
          <a:xfrm>
            <a:off x="0" y="6724791"/>
            <a:ext cx="2072640" cy="138499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 smtClean="0"/>
              <a:t>UNCLASSIFIED</a:t>
            </a:r>
            <a:endParaRPr lang="en-US" sz="900" b="1" dirty="0"/>
          </a:p>
        </p:txBody>
      </p:sp>
      <p:sp>
        <p:nvSpPr>
          <p:cNvPr id="12" name="Classification Top"/>
          <p:cNvSpPr txBox="1">
            <a:spLocks/>
          </p:cNvSpPr>
          <p:nvPr userDrawn="1"/>
        </p:nvSpPr>
        <p:spPr>
          <a:xfrm>
            <a:off x="838200" y="1"/>
            <a:ext cx="1051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UNCLASSIFIED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21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81" y="100585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37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 Bkg (Limited Us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81" y="100585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35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ur Purpo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81" y="100585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Our Purpose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18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81" y="100585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1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mp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81" y="100585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08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ervice to Soldi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81" y="100585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3779526" y="6044621"/>
            <a:ext cx="3358341" cy="436120"/>
          </a:xfrm>
          <a:prstGeom prst="round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4"/>
          <p:cNvSpPr txBox="1">
            <a:spLocks/>
          </p:cNvSpPr>
          <p:nvPr userDrawn="1"/>
        </p:nvSpPr>
        <p:spPr>
          <a:xfrm>
            <a:off x="3779525" y="6102842"/>
            <a:ext cx="3358343" cy="30777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Service to Soldiers!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5660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al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81" y="100585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3779526" y="6044621"/>
            <a:ext cx="3358341" cy="436120"/>
          </a:xfrm>
          <a:prstGeom prst="round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4"/>
          <p:cNvSpPr txBox="1">
            <a:spLocks/>
          </p:cNvSpPr>
          <p:nvPr userDrawn="1"/>
        </p:nvSpPr>
        <p:spPr>
          <a:xfrm>
            <a:off x="3779525" y="6102842"/>
            <a:ext cx="3358343" cy="30777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Service to Soldiers! </a:t>
            </a:r>
            <a:endParaRPr lang="en-US" sz="1400" dirty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-121919" y="1047403"/>
            <a:ext cx="12424755" cy="47548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3600000" algn="t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8721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S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180383" y="3347604"/>
            <a:ext cx="4079593" cy="2039797"/>
          </a:xfrm>
          <a:noFill/>
          <a:ln w="25400">
            <a:gradFill>
              <a:gsLst>
                <a:gs pos="0">
                  <a:schemeClr val="bg1"/>
                </a:gs>
                <a:gs pos="74000">
                  <a:srgbClr val="6C6C6C"/>
                </a:gs>
                <a:gs pos="83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81" y="100585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80383" y="1160580"/>
            <a:ext cx="4079593" cy="2039797"/>
          </a:xfrm>
          <a:noFill/>
          <a:ln w="25400">
            <a:gradFill>
              <a:gsLst>
                <a:gs pos="0">
                  <a:schemeClr val="bg1"/>
                </a:gs>
                <a:gs pos="74000">
                  <a:srgbClr val="6C6C6C"/>
                </a:gs>
                <a:gs pos="83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785450" y="1012632"/>
            <a:ext cx="5378617" cy="4499647"/>
            <a:chOff x="-95759" y="940568"/>
            <a:chExt cx="3606375" cy="3768161"/>
          </a:xfrm>
        </p:grpSpPr>
        <p:sp>
          <p:nvSpPr>
            <p:cNvPr id="11" name="Rounded Rectangle 10"/>
            <p:cNvSpPr/>
            <p:nvPr/>
          </p:nvSpPr>
          <p:spPr bwMode="gray">
            <a:xfrm>
              <a:off x="-95759" y="940568"/>
              <a:ext cx="3533871" cy="3768161"/>
            </a:xfrm>
            <a:prstGeom prst="roundRect">
              <a:avLst>
                <a:gd name="adj" fmla="val 2752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3600000" algn="t" rotWithShape="0">
                <a:prstClr val="black">
                  <a:alpha val="8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12" name="TextBox 3"/>
            <p:cNvSpPr txBox="1">
              <a:spLocks noChangeArrowheads="1"/>
            </p:cNvSpPr>
            <p:nvPr/>
          </p:nvSpPr>
          <p:spPr bwMode="gray">
            <a:xfrm>
              <a:off x="-77240" y="1042383"/>
              <a:ext cx="3478300" cy="309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3600000" algn="t" rotWithShape="0">
                <a:schemeClr val="bg1">
                  <a:lumMod val="75000"/>
                  <a:alpha val="7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Sub</a:t>
              </a:r>
              <a:r>
                <a:rPr lang="en-US" sz="1800" b="1" baseline="0" dirty="0" smtClean="0">
                  <a:latin typeface="Arial" pitchFamily="34" charset="0"/>
                  <a:cs typeface="Arial" pitchFamily="34" charset="0"/>
                </a:rPr>
                <a:t>heading </a:t>
              </a:r>
              <a:endParaRPr lang="en-US" sz="1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gray">
            <a:xfrm>
              <a:off x="-23255" y="1587930"/>
              <a:ext cx="3533871" cy="25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Text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ounded Rectangle 13"/>
          <p:cNvSpPr/>
          <p:nvPr userDrawn="1"/>
        </p:nvSpPr>
        <p:spPr>
          <a:xfrm>
            <a:off x="3779526" y="6044621"/>
            <a:ext cx="3358341" cy="436120"/>
          </a:xfrm>
          <a:prstGeom prst="round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4"/>
          <p:cNvSpPr txBox="1">
            <a:spLocks/>
          </p:cNvSpPr>
          <p:nvPr userDrawn="1"/>
        </p:nvSpPr>
        <p:spPr>
          <a:xfrm>
            <a:off x="3779525" y="6102842"/>
            <a:ext cx="3358343" cy="30777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Service to Soldiers! </a:t>
            </a:r>
            <a:endParaRPr lang="en-US" sz="1400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7029307" y="1558969"/>
            <a:ext cx="2727508" cy="54595"/>
          </a:xfrm>
          <a:prstGeom prst="rect">
            <a:avLst/>
          </a:prstGeom>
          <a:gradFill flip="none" rotWithShape="1">
            <a:gsLst>
              <a:gs pos="20000">
                <a:srgbClr val="5581B3">
                  <a:alpha val="60000"/>
                </a:srgbClr>
              </a:gs>
              <a:gs pos="0">
                <a:srgbClr val="102737">
                  <a:alpha val="60000"/>
                </a:srgbClr>
              </a:gs>
              <a:gs pos="76000">
                <a:srgbClr val="102737"/>
              </a:gs>
            </a:gsLst>
            <a:lin ang="16200000" scaled="1"/>
            <a:tileRect/>
          </a:gradFill>
          <a:ln>
            <a:gradFill>
              <a:gsLst>
                <a:gs pos="0">
                  <a:schemeClr val="bg1"/>
                </a:gs>
                <a:gs pos="74000">
                  <a:srgbClr val="6C6C6C"/>
                </a:gs>
                <a:gs pos="83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50800" dist="38100" dir="3600000" algn="t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90354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948701" y="3347604"/>
            <a:ext cx="4079593" cy="2039797"/>
          </a:xfrm>
          <a:noFill/>
          <a:ln w="25400">
            <a:gradFill>
              <a:gsLst>
                <a:gs pos="0">
                  <a:schemeClr val="bg1"/>
                </a:gs>
                <a:gs pos="74000">
                  <a:srgbClr val="6C6C6C"/>
                </a:gs>
                <a:gs pos="83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81" y="100585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48701" y="1160580"/>
            <a:ext cx="4079593" cy="2039797"/>
          </a:xfrm>
          <a:noFill/>
          <a:ln w="25400">
            <a:gradFill>
              <a:gsLst>
                <a:gs pos="0">
                  <a:schemeClr val="bg1"/>
                </a:gs>
                <a:gs pos="74000">
                  <a:srgbClr val="6C6C6C"/>
                </a:gs>
                <a:gs pos="83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27077" y="1012632"/>
            <a:ext cx="5378617" cy="4499647"/>
            <a:chOff x="-95759" y="940568"/>
            <a:chExt cx="3606375" cy="3768161"/>
          </a:xfrm>
        </p:grpSpPr>
        <p:sp>
          <p:nvSpPr>
            <p:cNvPr id="11" name="Rounded Rectangle 10"/>
            <p:cNvSpPr/>
            <p:nvPr/>
          </p:nvSpPr>
          <p:spPr bwMode="gray">
            <a:xfrm>
              <a:off x="-95759" y="940568"/>
              <a:ext cx="3533871" cy="3768161"/>
            </a:xfrm>
            <a:prstGeom prst="roundRect">
              <a:avLst>
                <a:gd name="adj" fmla="val 2752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3600000" algn="t" rotWithShape="0">
                <a:prstClr val="black">
                  <a:alpha val="8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12" name="TextBox 3"/>
            <p:cNvSpPr txBox="1">
              <a:spLocks noChangeArrowheads="1"/>
            </p:cNvSpPr>
            <p:nvPr/>
          </p:nvSpPr>
          <p:spPr bwMode="gray">
            <a:xfrm>
              <a:off x="-77240" y="1042383"/>
              <a:ext cx="3478300" cy="309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3600000" algn="t" rotWithShape="0">
                <a:schemeClr val="bg1">
                  <a:lumMod val="75000"/>
                  <a:alpha val="7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Sub</a:t>
              </a:r>
              <a:r>
                <a:rPr lang="en-US" sz="1800" b="1" baseline="0" dirty="0" smtClean="0">
                  <a:latin typeface="Arial" pitchFamily="34" charset="0"/>
                  <a:cs typeface="Arial" pitchFamily="34" charset="0"/>
                </a:rPr>
                <a:t>heading </a:t>
              </a:r>
              <a:endParaRPr lang="en-US" sz="1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gray">
            <a:xfrm>
              <a:off x="-23255" y="1587930"/>
              <a:ext cx="3533871" cy="25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Text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ounded Rectangle 13"/>
          <p:cNvSpPr/>
          <p:nvPr userDrawn="1"/>
        </p:nvSpPr>
        <p:spPr>
          <a:xfrm>
            <a:off x="3779526" y="6044621"/>
            <a:ext cx="3358341" cy="436120"/>
          </a:xfrm>
          <a:prstGeom prst="round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4"/>
          <p:cNvSpPr txBox="1">
            <a:spLocks/>
          </p:cNvSpPr>
          <p:nvPr userDrawn="1"/>
        </p:nvSpPr>
        <p:spPr>
          <a:xfrm>
            <a:off x="3779525" y="6102842"/>
            <a:ext cx="3358343" cy="30777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Service to Soldiers! </a:t>
            </a:r>
            <a:endParaRPr lang="en-US" sz="1400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2398563" y="1558969"/>
            <a:ext cx="2727508" cy="54595"/>
          </a:xfrm>
          <a:prstGeom prst="rect">
            <a:avLst/>
          </a:prstGeom>
          <a:gradFill flip="none" rotWithShape="1">
            <a:gsLst>
              <a:gs pos="20000">
                <a:srgbClr val="5581B3">
                  <a:alpha val="60000"/>
                </a:srgbClr>
              </a:gs>
              <a:gs pos="0">
                <a:srgbClr val="102737">
                  <a:alpha val="60000"/>
                </a:srgbClr>
              </a:gs>
              <a:gs pos="76000">
                <a:srgbClr val="102737"/>
              </a:gs>
            </a:gsLst>
            <a:lin ang="16200000" scaled="1"/>
            <a:tileRect/>
          </a:gradFill>
          <a:ln>
            <a:gradFill>
              <a:gsLst>
                <a:gs pos="0">
                  <a:schemeClr val="bg1"/>
                </a:gs>
                <a:gs pos="74000">
                  <a:srgbClr val="6C6C6C"/>
                </a:gs>
                <a:gs pos="83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50800" dist="38100" dir="3600000" algn="t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6042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dershi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 bwMode="gray">
          <a:xfrm>
            <a:off x="1252749" y="688339"/>
            <a:ext cx="4711828" cy="3725719"/>
          </a:xfrm>
          <a:prstGeom prst="roundRect">
            <a:avLst>
              <a:gd name="adj" fmla="val 275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3600000" algn="t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6" name="TextBox 3"/>
          <p:cNvSpPr txBox="1">
            <a:spLocks noChangeArrowheads="1"/>
          </p:cNvSpPr>
          <p:nvPr userDrawn="1"/>
        </p:nvSpPr>
        <p:spPr bwMode="gray">
          <a:xfrm>
            <a:off x="1277440" y="790153"/>
            <a:ext cx="4637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3600000" algn="t" rotWithShape="0">
              <a:schemeClr val="bg1">
                <a:lumMod val="75000"/>
                <a:alpha val="7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Senior Leader One</a:t>
            </a:r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1393287" y="2763010"/>
            <a:ext cx="47118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Main</a:t>
            </a:r>
            <a:r>
              <a:rPr lang="en-US" sz="1400" b="1" baseline="0" dirty="0" smtClean="0">
                <a:latin typeface="Arial" pitchFamily="34" charset="0"/>
                <a:cs typeface="Arial" pitchFamily="34" charset="0"/>
              </a:rPr>
              <a:t> p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oint one</a:t>
            </a:r>
          </a:p>
          <a:p>
            <a:pPr marL="287338" lvl="1" indent="-137160">
              <a:buFont typeface="Arial" panose="020B0604020202020204" pitchFamily="34" charset="0"/>
              <a:buChar char="–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Sub bullet one </a:t>
            </a:r>
          </a:p>
          <a:p>
            <a:pPr marL="287338" lvl="1" indent="-137160">
              <a:buFont typeface="Arial" panose="020B0604020202020204" pitchFamily="34" charset="0"/>
              <a:buChar char="–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Sub bullet two</a:t>
            </a:r>
          </a:p>
          <a:p>
            <a:pPr marL="114300" indent="-114300">
              <a:buFont typeface="Arial" pitchFamily="34" charset="0"/>
              <a:buChar char="•"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Main</a:t>
            </a:r>
            <a:r>
              <a:rPr lang="en-US" sz="1400" b="1" baseline="0" dirty="0" smtClean="0">
                <a:latin typeface="Arial" pitchFamily="34" charset="0"/>
                <a:cs typeface="Arial" pitchFamily="34" charset="0"/>
              </a:rPr>
              <a:t> p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oint one</a:t>
            </a:r>
          </a:p>
          <a:p>
            <a:pPr marL="287338" lvl="1" indent="-137160">
              <a:buFont typeface="Arial" panose="020B0604020202020204" pitchFamily="34" charset="0"/>
              <a:buChar char="–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Sub bullet one </a:t>
            </a:r>
          </a:p>
          <a:p>
            <a:pPr marL="287338" lvl="1" indent="-137160">
              <a:buFont typeface="Arial" panose="020B0604020202020204" pitchFamily="34" charset="0"/>
              <a:buChar char="–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Sub bullet two </a:t>
            </a:r>
          </a:p>
          <a:p>
            <a:pPr marL="150178" lvl="1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2334189" y="1198161"/>
            <a:ext cx="2438400" cy="45720"/>
          </a:xfrm>
          <a:prstGeom prst="rect">
            <a:avLst/>
          </a:prstGeom>
          <a:gradFill flip="none" rotWithShape="1">
            <a:gsLst>
              <a:gs pos="20000">
                <a:srgbClr val="5581B3">
                  <a:alpha val="60000"/>
                </a:srgbClr>
              </a:gs>
              <a:gs pos="0">
                <a:srgbClr val="102737">
                  <a:alpha val="60000"/>
                </a:srgbClr>
              </a:gs>
              <a:gs pos="76000">
                <a:srgbClr val="102737"/>
              </a:gs>
            </a:gsLst>
            <a:lin ang="16200000" scaled="1"/>
            <a:tileRect/>
          </a:gradFill>
          <a:ln>
            <a:gradFill>
              <a:gsLst>
                <a:gs pos="0">
                  <a:schemeClr val="bg1"/>
                </a:gs>
                <a:gs pos="74000">
                  <a:srgbClr val="6C6C6C"/>
                </a:gs>
                <a:gs pos="83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50800" dist="38100" dir="3600000" algn="t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992512" y="1986312"/>
            <a:ext cx="2832349" cy="4693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spcBef>
                <a:spcPts val="600"/>
              </a:spcBef>
              <a:spcAft>
                <a:spcPts val="500"/>
              </a:spcAft>
              <a:defRPr sz="1000" b="1">
                <a:latin typeface=" Arial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Name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/>
              <a:t>Title </a:t>
            </a:r>
            <a:endParaRPr lang="en-US" sz="1050" dirty="0"/>
          </a:p>
        </p:txBody>
      </p:sp>
      <p:sp>
        <p:nvSpPr>
          <p:cNvPr id="18" name="Rounded Rectangle 17"/>
          <p:cNvSpPr/>
          <p:nvPr userDrawn="1"/>
        </p:nvSpPr>
        <p:spPr bwMode="gray">
          <a:xfrm>
            <a:off x="6868286" y="1830043"/>
            <a:ext cx="4711828" cy="3725719"/>
          </a:xfrm>
          <a:prstGeom prst="roundRect">
            <a:avLst>
              <a:gd name="adj" fmla="val 275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3600000" algn="t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9" name="TextBox 3"/>
          <p:cNvSpPr txBox="1">
            <a:spLocks noChangeArrowheads="1"/>
          </p:cNvSpPr>
          <p:nvPr userDrawn="1"/>
        </p:nvSpPr>
        <p:spPr bwMode="gray">
          <a:xfrm>
            <a:off x="6892978" y="1931857"/>
            <a:ext cx="4637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3600000" algn="t" rotWithShape="0">
              <a:schemeClr val="bg1">
                <a:lumMod val="75000"/>
                <a:alpha val="7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Senior Leader</a:t>
            </a:r>
            <a:r>
              <a:rPr lang="en-US" sz="1800" b="1" baseline="0" dirty="0" smtClean="0">
                <a:latin typeface="Arial" pitchFamily="34" charset="0"/>
                <a:cs typeface="Arial" pitchFamily="34" charset="0"/>
              </a:rPr>
              <a:t> Two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 bwMode="gray">
          <a:xfrm>
            <a:off x="7008825" y="3904714"/>
            <a:ext cx="47118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Main</a:t>
            </a:r>
            <a:r>
              <a:rPr lang="en-US" sz="1400" b="1" baseline="0" dirty="0" smtClean="0">
                <a:latin typeface="Arial" pitchFamily="34" charset="0"/>
                <a:cs typeface="Arial" pitchFamily="34" charset="0"/>
              </a:rPr>
              <a:t> p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oint one</a:t>
            </a:r>
          </a:p>
          <a:p>
            <a:pPr marL="287338" lvl="1" indent="-137160">
              <a:buFont typeface="Arial" panose="020B0604020202020204" pitchFamily="34" charset="0"/>
              <a:buChar char="–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Sub bullet one </a:t>
            </a:r>
          </a:p>
          <a:p>
            <a:pPr marL="287338" lvl="1" indent="-137160">
              <a:buFont typeface="Arial" panose="020B0604020202020204" pitchFamily="34" charset="0"/>
              <a:buChar char="–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Sub bullet two</a:t>
            </a:r>
          </a:p>
          <a:p>
            <a:pPr marL="114300" indent="-114300">
              <a:buFont typeface="Arial" pitchFamily="34" charset="0"/>
              <a:buChar char="•"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Main</a:t>
            </a:r>
            <a:r>
              <a:rPr lang="en-US" sz="1400" b="1" baseline="0" dirty="0" smtClean="0">
                <a:latin typeface="Arial" pitchFamily="34" charset="0"/>
                <a:cs typeface="Arial" pitchFamily="34" charset="0"/>
              </a:rPr>
              <a:t> p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oint one</a:t>
            </a:r>
          </a:p>
          <a:p>
            <a:pPr marL="287338" lvl="1" indent="-137160">
              <a:buFont typeface="Arial" panose="020B0604020202020204" pitchFamily="34" charset="0"/>
              <a:buChar char="–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Sub bullet one </a:t>
            </a:r>
          </a:p>
          <a:p>
            <a:pPr marL="287338" lvl="1" indent="-137160">
              <a:buFont typeface="Arial" panose="020B0604020202020204" pitchFamily="34" charset="0"/>
              <a:buChar char="–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Sub bullet two </a:t>
            </a:r>
          </a:p>
          <a:p>
            <a:pPr marL="150178" lvl="1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Rectangle 20"/>
          <p:cNvSpPr/>
          <p:nvPr userDrawn="1"/>
        </p:nvSpPr>
        <p:spPr bwMode="gray">
          <a:xfrm>
            <a:off x="7949727" y="2339865"/>
            <a:ext cx="2438400" cy="45720"/>
          </a:xfrm>
          <a:prstGeom prst="rect">
            <a:avLst/>
          </a:prstGeom>
          <a:gradFill flip="none" rotWithShape="1">
            <a:gsLst>
              <a:gs pos="20000">
                <a:srgbClr val="5581B3">
                  <a:alpha val="60000"/>
                </a:srgbClr>
              </a:gs>
              <a:gs pos="0">
                <a:srgbClr val="102737">
                  <a:alpha val="60000"/>
                </a:srgbClr>
              </a:gs>
              <a:gs pos="76000">
                <a:srgbClr val="102737"/>
              </a:gs>
            </a:gsLst>
            <a:lin ang="16200000" scaled="1"/>
            <a:tileRect/>
          </a:gradFill>
          <a:ln>
            <a:gradFill>
              <a:gsLst>
                <a:gs pos="0">
                  <a:schemeClr val="bg1"/>
                </a:gs>
                <a:gs pos="74000">
                  <a:srgbClr val="6C6C6C"/>
                </a:gs>
                <a:gs pos="83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50800" dist="38100" dir="3600000" algn="t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8050" y="3128016"/>
            <a:ext cx="2832349" cy="4693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spcBef>
                <a:spcPts val="600"/>
              </a:spcBef>
              <a:spcAft>
                <a:spcPts val="500"/>
              </a:spcAft>
              <a:defRPr sz="1000" b="1">
                <a:latin typeface=" Arial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Name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/>
              <a:t>Title </a:t>
            </a:r>
            <a:endParaRPr lang="en-US" sz="1050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3779526" y="6044621"/>
            <a:ext cx="3358341" cy="436120"/>
          </a:xfrm>
          <a:prstGeom prst="round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ext Placeholder 4"/>
          <p:cNvSpPr txBox="1">
            <a:spLocks/>
          </p:cNvSpPr>
          <p:nvPr userDrawn="1"/>
        </p:nvSpPr>
        <p:spPr>
          <a:xfrm>
            <a:off x="3779525" y="6102842"/>
            <a:ext cx="3358343" cy="30777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Service to Soldiers!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4738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assification Lower"/>
          <p:cNvSpPr txBox="1">
            <a:spLocks/>
          </p:cNvSpPr>
          <p:nvPr userDrawn="1"/>
        </p:nvSpPr>
        <p:spPr>
          <a:xfrm>
            <a:off x="0" y="6724791"/>
            <a:ext cx="2194560" cy="138499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 smtClean="0"/>
              <a:t>UNCLASSIFIED</a:t>
            </a:r>
            <a:endParaRPr lang="en-US" sz="900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81" y="100585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0488"/>
            <a:ext cx="1107651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49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12192000" cy="1828800"/>
          </a:xfrm>
          <a:prstGeom prst="rect">
            <a:avLst/>
          </a:prstGeom>
        </p:spPr>
      </p:pic>
      <p:pic>
        <p:nvPicPr>
          <p:cNvPr id="10" name="TopBar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"/>
            <a:ext cx="12192000" cy="1028700"/>
          </a:xfrm>
          <a:prstGeom prst="rect">
            <a:avLst/>
          </a:prstGeom>
        </p:spPr>
      </p:pic>
      <p:sp>
        <p:nvSpPr>
          <p:cNvPr id="7" name="Classification Top"/>
          <p:cNvSpPr txBox="1">
            <a:spLocks/>
          </p:cNvSpPr>
          <p:nvPr userDrawn="1"/>
        </p:nvSpPr>
        <p:spPr bwMode="blackWhite">
          <a:xfrm>
            <a:off x="4886960" y="1"/>
            <a:ext cx="2418080" cy="13849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UNCLASSIFIED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115681" y="99566"/>
            <a:ext cx="1060704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81" y="711257"/>
            <a:ext cx="1036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12256" y="6646189"/>
            <a:ext cx="2967488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3C3F5D-9F0A-4D26-898B-10DC4C85EE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lassification Lower"/>
          <p:cNvSpPr txBox="1">
            <a:spLocks/>
          </p:cNvSpPr>
          <p:nvPr userDrawn="1"/>
        </p:nvSpPr>
        <p:spPr>
          <a:xfrm>
            <a:off x="0" y="6724791"/>
            <a:ext cx="2194560" cy="138499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 smtClean="0"/>
              <a:t>UNCLASSIFIED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44919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ü"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363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47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8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727201" y="5652399"/>
            <a:ext cx="7012793" cy="276999"/>
          </a:xfrm>
        </p:spPr>
        <p:txBody>
          <a:bodyPr/>
          <a:lstStyle/>
          <a:p>
            <a:r>
              <a:rPr lang="en-US" sz="2000" b="1" dirty="0" smtClean="0"/>
              <a:t>Smart Voucher</a:t>
            </a:r>
            <a:endParaRPr lang="en-US" sz="2000" b="1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727201" y="5187512"/>
            <a:ext cx="9029779" cy="443198"/>
          </a:xfrm>
        </p:spPr>
        <p:txBody>
          <a:bodyPr/>
          <a:lstStyle/>
          <a:p>
            <a:r>
              <a:rPr lang="en-US" sz="3200" dirty="0"/>
              <a:t>U.S. Army Financial Management Command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gray">
          <a:xfrm>
            <a:off x="8016240" y="6111215"/>
            <a:ext cx="258280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black"/>
                </a:solidFill>
                <a:effectLst>
                  <a:outerShdw blurRad="63500" dist="25400" dir="3600000" algn="t" rotWithShape="0">
                    <a:prstClr val="white">
                      <a:alpha val="8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AMPO Ft Knox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black"/>
                </a:solidFill>
                <a:effectLst>
                  <a:outerShdw blurRad="63500" dist="25400" dir="3600000" algn="t" rotWithShape="0">
                    <a:prstClr val="white">
                      <a:alpha val="8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Building 1384 Room 107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black"/>
                </a:solidFill>
                <a:effectLst>
                  <a:outerShdw blurRad="63500" dist="25400" dir="3600000" algn="t" rotWithShape="0">
                    <a:prstClr val="white">
                      <a:alpha val="8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Ft knox, KY 40121</a:t>
            </a:r>
            <a:endParaRPr lang="en-US" sz="900" b="1" dirty="0">
              <a:solidFill>
                <a:prstClr val="black"/>
              </a:solidFill>
              <a:effectLst>
                <a:outerShdw blurRad="63500" dist="25400" dir="3600000" algn="t" rotWithShape="0">
                  <a:prstClr val="white">
                    <a:alpha val="8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05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905497"/>
            <a:ext cx="5354320" cy="53973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3F5D-9F0A-4D26-898B-10DC4C85EE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18960" y="131064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have a GTCC, you will answer “No” to both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answer “Yes” only if you took a travel advance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Does not include a Pay Advance or DITY Move Advance</a:t>
            </a:r>
          </a:p>
        </p:txBody>
      </p:sp>
    </p:spTree>
    <p:extLst>
      <p:ext uri="{BB962C8B-B14F-4D97-AF65-F5344CB8AC3E}">
        <p14:creationId xmlns:p14="http://schemas.microsoft.com/office/powerpoint/2010/main" val="380286576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759" y="711256"/>
            <a:ext cx="5525121" cy="518154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your personal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current address if you have one; if none, use unit Address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You can now opt to receive updates on your travel via text. Answer all questions if you would like to receive updates.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Email address can be military or civilian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an email that you use often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have GTCC? – “Yes” or “No”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Unit of Assignment: </a:t>
            </a:r>
          </a:p>
          <a:p>
            <a:pPr lvl="3"/>
            <a:r>
              <a:rPr lang="en-US" sz="1900" dirty="0"/>
              <a:t>New unit you are going </a:t>
            </a:r>
            <a:r>
              <a:rPr lang="en-US" sz="1900" dirty="0" smtClean="0"/>
              <a:t>to</a:t>
            </a:r>
          </a:p>
          <a:p>
            <a:pPr lvl="3"/>
            <a:r>
              <a:rPr lang="en-US" sz="1900" dirty="0" smtClean="0"/>
              <a:t>Make </a:t>
            </a:r>
            <a:r>
              <a:rPr lang="en-US" sz="1900" dirty="0"/>
              <a:t>sure to include:</a:t>
            </a:r>
          </a:p>
          <a:p>
            <a:pPr lvl="3"/>
            <a:r>
              <a:rPr lang="en-US" sz="1900" dirty="0" smtClean="0"/>
              <a:t>City and state 		</a:t>
            </a:r>
          </a:p>
          <a:p>
            <a:pPr lvl="3"/>
            <a:r>
              <a:rPr lang="en-US" sz="1900" dirty="0" smtClean="0"/>
              <a:t>Select </a:t>
            </a:r>
            <a:r>
              <a:rPr lang="en-US" sz="1900" dirty="0"/>
              <a:t>Next</a:t>
            </a: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1139753"/>
            <a:ext cx="5181599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882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721" y="1057910"/>
            <a:ext cx="5648960" cy="53091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21119" y="1188720"/>
            <a:ext cx="53016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your dependents traveled with you and they are here, select “Yes” for claiming dependents.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your dependents traveled separately or are arriving at a later date, this voucher will be for your travel only. Another voucher for your dependents will be completed upon their arrival.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Separate vouchers are needed for any dependent that traveled to/from a separate location or during a different timeframe. You may use the "Create Dependent Voucher" feature found on the Menu screen to begin a dependent travel claim.</a:t>
            </a:r>
          </a:p>
        </p:txBody>
      </p:sp>
    </p:spTree>
    <p:extLst>
      <p:ext uri="{BB962C8B-B14F-4D97-AF65-F5344CB8AC3E}">
        <p14:creationId xmlns:p14="http://schemas.microsoft.com/office/powerpoint/2010/main" val="305012501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680" y="1117600"/>
            <a:ext cx="5811520" cy="51324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93280" y="1290320"/>
            <a:ext cx="43586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dependent who traveled with you will be entered on separate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Dependent Street, City, State, Country and Zip Code is your OLD address (address at last duty station) OR your dependent’s address when you received your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forget to mark off “Yes” if your dependent completed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“Save” to add another dependent</a:t>
            </a:r>
          </a:p>
        </p:txBody>
      </p:sp>
    </p:spTree>
    <p:extLst>
      <p:ext uri="{BB962C8B-B14F-4D97-AF65-F5344CB8AC3E}">
        <p14:creationId xmlns:p14="http://schemas.microsoft.com/office/powerpoint/2010/main" val="167692868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81" y="711200"/>
            <a:ext cx="6219840" cy="54792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9744" y="1046480"/>
            <a:ext cx="3941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“Add Dependent”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 will automatically populate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Again, don’t forget to mark “Yes” for completed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order to get reimbursed for all dependent travel, you need to list ALL dependents that moved with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they are all listed and saved, select “Next”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are claiming a secondary dependent, the approval memo from DFAS is required</a:t>
            </a:r>
          </a:p>
        </p:txBody>
      </p:sp>
    </p:spTree>
    <p:extLst>
      <p:ext uri="{BB962C8B-B14F-4D97-AF65-F5344CB8AC3E}">
        <p14:creationId xmlns:p14="http://schemas.microsoft.com/office/powerpoint/2010/main" val="271179735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82" y="812800"/>
            <a:ext cx="7473918" cy="51511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76640" y="995680"/>
            <a:ext cx="30460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how you get reimbursed for your travels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need to know every time you changed modes of transportation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i.e. Cab to the airport then got on a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need your leave form for the dates that you signed in and out (blocks 14 &amp;16)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the box in the bottom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“Add” on the next screen</a:t>
            </a:r>
          </a:p>
        </p:txBody>
      </p:sp>
    </p:spTree>
    <p:extLst>
      <p:ext uri="{BB962C8B-B14F-4D97-AF65-F5344CB8AC3E}">
        <p14:creationId xmlns:p14="http://schemas.microsoft.com/office/powerpoint/2010/main" val="69841121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 POV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959" y="711257"/>
            <a:ext cx="5565762" cy="5105884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Travel began on the day that you signed out on leave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This must match your DA 31 block 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last duty 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State/AP/FPO of last duty location</a:t>
            </a:r>
          </a:p>
          <a:p>
            <a:pPr lvl="1"/>
            <a:r>
              <a:rPr lang="en-US" dirty="0"/>
              <a:t>If coming from Korea, select A/FPO FL</a:t>
            </a:r>
          </a:p>
          <a:p>
            <a:pPr lvl="1"/>
            <a:r>
              <a:rPr lang="en-US" dirty="0"/>
              <a:t>If coming from other overseas locations, select A/FPO 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Include zip code and </a:t>
            </a:r>
            <a:r>
              <a:rPr lang="en-US" dirty="0" smtClean="0"/>
              <a:t>country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Mode of Travel</a:t>
            </a:r>
          </a:p>
          <a:p>
            <a:pPr lvl="2"/>
            <a:r>
              <a:rPr lang="en-US" dirty="0" smtClean="0"/>
              <a:t>Own or operate</a:t>
            </a:r>
          </a:p>
          <a:p>
            <a:pPr lvl="2"/>
            <a:r>
              <a:rPr lang="en-US" dirty="0" smtClean="0"/>
              <a:t>How many vehicles </a:t>
            </a:r>
          </a:p>
          <a:p>
            <a:pPr lvl="2"/>
            <a:r>
              <a:rPr lang="en-US" dirty="0" smtClean="0"/>
              <a:t>Were you the operator of the vehicle</a:t>
            </a:r>
          </a:p>
          <a:p>
            <a:pPr marL="517525" lvl="2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711256"/>
            <a:ext cx="5019039" cy="47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3788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81" y="711199"/>
            <a:ext cx="6209679" cy="54978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3F5D-9F0A-4D26-898B-10DC4C85EE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08240" y="924560"/>
            <a:ext cx="4214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Arrival Date is the day you signed in (from DA 31 block 16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 to or from Terminal “NO” unless you picked up or dropped off a vehicle at a VPC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Reason for Stopping “Mission Complete”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12262" y="3039353"/>
            <a:ext cx="1691267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Ft Knox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4612256" y="3400668"/>
            <a:ext cx="107518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Kentucky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4614824" y="2422187"/>
            <a:ext cx="53758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40121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2093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SMARTVOUCHER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81" y="711257"/>
            <a:ext cx="10363200" cy="47556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dirty="0"/>
              <a:t>Common CONUS airport zip codes</a:t>
            </a:r>
          </a:p>
          <a:p>
            <a:r>
              <a:rPr lang="en-US" dirty="0"/>
              <a:t>Atlanta, GA Airport: 30320</a:t>
            </a:r>
          </a:p>
          <a:p>
            <a:r>
              <a:rPr lang="en-US" dirty="0"/>
              <a:t>Augusta, GA Airport: 30906</a:t>
            </a:r>
          </a:p>
          <a:p>
            <a:r>
              <a:rPr lang="en-US" dirty="0"/>
              <a:t>Baltimore, MD Airport: 21240</a:t>
            </a:r>
          </a:p>
          <a:p>
            <a:r>
              <a:rPr lang="en-US" dirty="0"/>
              <a:t>Columbia, SC Airport: 29170</a:t>
            </a:r>
          </a:p>
          <a:p>
            <a:r>
              <a:rPr lang="en-US" dirty="0"/>
              <a:t>Dallas, TX Airport: 75261</a:t>
            </a:r>
          </a:p>
          <a:p>
            <a:r>
              <a:rPr lang="en-US" dirty="0"/>
              <a:t>Lawton, OK Airport: 73501</a:t>
            </a:r>
          </a:p>
          <a:p>
            <a:r>
              <a:rPr lang="en-US" dirty="0"/>
              <a:t>New York, NY Airport: 11430 </a:t>
            </a:r>
          </a:p>
          <a:p>
            <a:r>
              <a:rPr lang="en-US" dirty="0"/>
              <a:t>Oklahoma City, OK Airport: 73101</a:t>
            </a:r>
          </a:p>
          <a:p>
            <a:r>
              <a:rPr lang="en-US" dirty="0"/>
              <a:t>Richmond, VA Airport : 23250</a:t>
            </a:r>
          </a:p>
          <a:p>
            <a:r>
              <a:rPr lang="en-US" dirty="0"/>
              <a:t>San Antonio, TX Airport: 78216</a:t>
            </a:r>
          </a:p>
          <a:p>
            <a:r>
              <a:rPr lang="en-US" dirty="0"/>
              <a:t>Seattle, WA Airport: 98158</a:t>
            </a:r>
          </a:p>
          <a:p>
            <a:r>
              <a:rPr lang="en-US" dirty="0"/>
              <a:t>St. Louis, MO Airport: </a:t>
            </a:r>
            <a:r>
              <a:rPr lang="en-US" dirty="0" smtClean="0"/>
              <a:t>63145</a:t>
            </a:r>
          </a:p>
          <a:p>
            <a:r>
              <a:rPr lang="en-US" dirty="0" smtClean="0"/>
              <a:t>Louisville, KY Airport: 40209</a:t>
            </a:r>
          </a:p>
          <a:p>
            <a:r>
              <a:rPr lang="en-US" dirty="0" smtClean="0"/>
              <a:t>Indianapolis, IN Airport: 46241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1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SMARTVOUCHER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Flying to Fort </a:t>
            </a:r>
            <a:r>
              <a:rPr lang="en-US" dirty="0" smtClean="0"/>
              <a:t>McCoy: </a:t>
            </a:r>
            <a:r>
              <a:rPr lang="en-US" dirty="0"/>
              <a:t>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67" y="1209861"/>
            <a:ext cx="5243014" cy="44992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36080" y="1720840"/>
            <a:ext cx="5455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need to know how you got to the airport first.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 of travel is “Automobile” if you took a cab or someone drove you; “Bus” if you took a 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arrival city/state, put the city/state that the airport that you flew out of is located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 the next questions based on your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Reason for stopping at the airport is “Awaiting Transportation”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Day you arrived should be the same day or next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Lodging expenses? Only if you have an authorized 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only enter miles if you were driving a personal vehicle</a:t>
            </a:r>
          </a:p>
        </p:txBody>
      </p:sp>
    </p:spTree>
    <p:extLst>
      <p:ext uri="{BB962C8B-B14F-4D97-AF65-F5344CB8AC3E}">
        <p14:creationId xmlns:p14="http://schemas.microsoft.com/office/powerpoint/2010/main" val="671394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1440" y="985520"/>
            <a:ext cx="1000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</a:t>
            </a:r>
            <a:r>
              <a:rPr lang="en-US" dirty="0" smtClean="0"/>
              <a:t>in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Use </a:t>
            </a:r>
            <a:r>
              <a:rPr lang="en-US" dirty="0"/>
              <a:t>CAC to login into laptop using your name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Go to mypay.dfas.mil/homepage – </a:t>
            </a:r>
            <a:r>
              <a:rPr lang="en-US" b="1" dirty="0" smtClean="0">
                <a:solidFill>
                  <a:srgbClr val="FF0000"/>
                </a:solidFill>
              </a:rPr>
              <a:t>DO NOT LOG IN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needed: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PCS orders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Leave form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Receipts for anything over $75.00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Hotels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Air Fare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Excess Baggage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unit of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Date of Birth of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Date of Marriage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dependents traveled separately, you will need two different vouchers</a:t>
            </a:r>
          </a:p>
        </p:txBody>
      </p:sp>
    </p:spTree>
    <p:extLst>
      <p:ext uri="{BB962C8B-B14F-4D97-AF65-F5344CB8AC3E}">
        <p14:creationId xmlns:p14="http://schemas.microsoft.com/office/powerpoint/2010/main" val="278305284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SMARTVOUCHER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Flying to Fort McCoy: Part </a:t>
            </a:r>
            <a:r>
              <a:rPr lang="en-US" dirty="0" smtClean="0"/>
              <a:t>2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77" y="1291910"/>
            <a:ext cx="5261304" cy="4334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14160" y="1443841"/>
            <a:ext cx="5374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Part 2 is about the day you left the 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 of travel “Plane”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Arrival city/state is the location that you flew into and did not get back on a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 the government own the plane?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 you have to pay for your plane ticket?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/>
              <a:t>If </a:t>
            </a:r>
            <a:r>
              <a:rPr lang="en-US" dirty="0"/>
              <a:t>you used your </a:t>
            </a:r>
            <a:r>
              <a:rPr lang="en-US" dirty="0" smtClean="0"/>
              <a:t>GTCC, you personally</a:t>
            </a:r>
          </a:p>
          <a:p>
            <a:pPr algn="ctr"/>
            <a:r>
              <a:rPr lang="en-US" dirty="0" smtClean="0"/>
              <a:t> paid for your </a:t>
            </a:r>
            <a:r>
              <a:rPr lang="en-US" dirty="0"/>
              <a:t>ticket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Reason for stopping in Lawton is “Awaiting Transportation”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Arrival date to Lawton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/>
              <a:t>Should </a:t>
            </a:r>
            <a:r>
              <a:rPr lang="en-US" dirty="0"/>
              <a:t>be same day or next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Lodging expenses?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Does not include 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only list miles if you drove a personal vehicle</a:t>
            </a:r>
          </a:p>
        </p:txBody>
      </p:sp>
    </p:spTree>
    <p:extLst>
      <p:ext uri="{BB962C8B-B14F-4D97-AF65-F5344CB8AC3E}">
        <p14:creationId xmlns:p14="http://schemas.microsoft.com/office/powerpoint/2010/main" val="390281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SMARTVOUCHER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Flying to Fort McCoy: Part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81" y="1334120"/>
            <a:ext cx="5194242" cy="41029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75898" y="1089498"/>
            <a:ext cx="5038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Part 3 is about the day you left the arrival 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Arrival city is </a:t>
            </a:r>
            <a:r>
              <a:rPr lang="en-US" dirty="0" smtClean="0"/>
              <a:t>“Duty Location” 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Your final arrival city will always be your new duty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 the questions regarding mode of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Drop off, pick up, or store a vehicle is for VPC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Reason for stopping at your new duty location is ALWAYS “</a:t>
            </a:r>
            <a:r>
              <a:rPr lang="en-US" b="1" dirty="0"/>
              <a:t>Mission Complete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arrival date is the day that you signed in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/>
              <a:t>Needs to match sign in date on DA 31 block16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Lodging </a:t>
            </a:r>
            <a:r>
              <a:rPr lang="en-US" dirty="0"/>
              <a:t>expenses do not include TLE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Will be filled out a separate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Were you the operator of the vehicle?</a:t>
            </a:r>
          </a:p>
        </p:txBody>
      </p:sp>
    </p:spTree>
    <p:extLst>
      <p:ext uri="{BB962C8B-B14F-4D97-AF65-F5344CB8AC3E}">
        <p14:creationId xmlns:p14="http://schemas.microsoft.com/office/powerpoint/2010/main" val="800101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SMARTVOUCHER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81" y="1099404"/>
            <a:ext cx="10330775" cy="22861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50212" y="3774332"/>
            <a:ext cx="5826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your itinerary for completeness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n-US" dirty="0"/>
              <a:t>Remember, we need to know every time you change modes of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“Next”</a:t>
            </a:r>
          </a:p>
        </p:txBody>
      </p:sp>
    </p:spTree>
    <p:extLst>
      <p:ext uri="{BB962C8B-B14F-4D97-AF65-F5344CB8AC3E}">
        <p14:creationId xmlns:p14="http://schemas.microsoft.com/office/powerpoint/2010/main" val="4072021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SMARTVOUCHER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566" y="1150202"/>
            <a:ext cx="7590178" cy="1975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92" y="3645727"/>
            <a:ext cx="8577815" cy="18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17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SMARTVOUCHER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81" y="1228708"/>
            <a:ext cx="5438103" cy="41334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12085" y="1228709"/>
            <a:ext cx="47373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“One Time Expense” or “Daily Expense”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date of expense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type of expense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 the amount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Remember, a receipt is needed for anything over $75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“No” or “Yes” if it was charged to you GTCC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“Save”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have other Reimbursable Expenses, select “Add”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no others, select “Next”</a:t>
            </a:r>
          </a:p>
        </p:txBody>
      </p:sp>
    </p:spTree>
    <p:extLst>
      <p:ext uri="{BB962C8B-B14F-4D97-AF65-F5344CB8AC3E}">
        <p14:creationId xmlns:p14="http://schemas.microsoft.com/office/powerpoint/2010/main" val="2887121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SMARTVOUCHER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949" y="932931"/>
            <a:ext cx="6577796" cy="49358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28043" y="1060315"/>
            <a:ext cx="34825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S1 personnel or Command Secretary will help you upload your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Specify if you have any unused plane tickets; this may be left blank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Specify any general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16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SMARTVOUCHER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579" y="1322962"/>
            <a:ext cx="5856051" cy="42667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4460" y="1459150"/>
            <a:ext cx="43871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Split Disbursement is used if you have a GTCC and used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opt to have a specified amount go straight to your GTCC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You’ll have time to call Citi Bank to find out your balance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Keep in mind, you are responsible for your GTCC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“Next”</a:t>
            </a:r>
          </a:p>
        </p:txBody>
      </p:sp>
    </p:spTree>
    <p:extLst>
      <p:ext uri="{BB962C8B-B14F-4D97-AF65-F5344CB8AC3E}">
        <p14:creationId xmlns:p14="http://schemas.microsoft.com/office/powerpoint/2010/main" val="4043769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SMARTVOUCHER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Verify </a:t>
            </a:r>
            <a:r>
              <a:rPr lang="en-US" altLang="en-US" dirty="0"/>
              <a:t>all of your information then select “Next”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66" y="1142802"/>
            <a:ext cx="4270443" cy="4572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153" y="1154995"/>
            <a:ext cx="5496128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01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SMARTVOUCHER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801" y="1110087"/>
            <a:ext cx="6236850" cy="49940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73565" y="1848255"/>
            <a:ext cx="3443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these comments. If you need any supporting documents, Smart Voucher will let you know what is needed.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“View Travel Voucher” to preview what your Smart Voucher will look like.</a:t>
            </a:r>
          </a:p>
        </p:txBody>
      </p:sp>
    </p:spTree>
    <p:extLst>
      <p:ext uri="{BB962C8B-B14F-4D97-AF65-F5344CB8AC3E}">
        <p14:creationId xmlns:p14="http://schemas.microsoft.com/office/powerpoint/2010/main" val="3903165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SMARTVOUCHER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230" y="711199"/>
            <a:ext cx="5836596" cy="54442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44382" y="797668"/>
            <a:ext cx="44844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your Smart Voucher generated travel voucher in PDF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here, we will collect all your supporting documents (DA 31, orders and all amendments, plus any receipts).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send your travel voucher up to DFAS so that you will be reimbursed for your travel expenses.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to check your email or texts for updates!</a:t>
            </a:r>
          </a:p>
        </p:txBody>
      </p:sp>
    </p:spTree>
    <p:extLst>
      <p:ext uri="{BB962C8B-B14F-4D97-AF65-F5344CB8AC3E}">
        <p14:creationId xmlns:p14="http://schemas.microsoft.com/office/powerpoint/2010/main" val="2132641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3F5D-9F0A-4D26-898B-10DC4C85EE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6160" y="1640318"/>
            <a:ext cx="10942320" cy="41768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0960" y="822961"/>
            <a:ext cx="7813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Once on the </a:t>
            </a:r>
            <a:r>
              <a:rPr lang="en-US" sz="2400" dirty="0" err="1"/>
              <a:t>myPay</a:t>
            </a:r>
            <a:r>
              <a:rPr lang="en-US" sz="2400" dirty="0"/>
              <a:t> homepage, do NOT log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“Quick Links” </a:t>
            </a:r>
          </a:p>
        </p:txBody>
      </p:sp>
      <p:sp>
        <p:nvSpPr>
          <p:cNvPr id="3" name="Right Arrow 2"/>
          <p:cNvSpPr/>
          <p:nvPr/>
        </p:nvSpPr>
        <p:spPr>
          <a:xfrm rot="1085757">
            <a:off x="4617539" y="1254137"/>
            <a:ext cx="1561528" cy="695094"/>
          </a:xfrm>
          <a:prstGeom prst="rightArrow">
            <a:avLst>
              <a:gd name="adj1" fmla="val 33229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2795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SMARTVOUCHER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860" y="711200"/>
            <a:ext cx="5671225" cy="53709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1735" y="1128410"/>
            <a:ext cx="46409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the sign box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submit travel voucher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This does not submit your travel voucher to DFAS. </a:t>
            </a:r>
            <a:r>
              <a:rPr lang="en-US" dirty="0" smtClean="0">
                <a:solidFill>
                  <a:srgbClr val="FF0000"/>
                </a:solidFill>
              </a:rPr>
              <a:t>This will submit the PCS Travel voucher to Fort </a:t>
            </a:r>
            <a:r>
              <a:rPr lang="en-US" dirty="0" smtClean="0">
                <a:solidFill>
                  <a:srgbClr val="FF0000"/>
                </a:solidFill>
              </a:rPr>
              <a:t>Knox </a:t>
            </a:r>
            <a:r>
              <a:rPr lang="en-US" dirty="0" smtClean="0">
                <a:solidFill>
                  <a:srgbClr val="FF0000"/>
                </a:solidFill>
              </a:rPr>
              <a:t>for Review. The voucher will be submitted to DFAS once everything is processed by the Reviewer.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73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SMARTVOUCHER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S1’s, HRNCO’s and Command Secretary’s Upload with Soldier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Upload all pages of PCS orders </a:t>
            </a:r>
          </a:p>
          <a:p>
            <a:pPr marL="0" indent="0">
              <a:buNone/>
            </a:pPr>
            <a:r>
              <a:rPr lang="en-US" dirty="0" smtClean="0"/>
              <a:t>Completed DA31</a:t>
            </a:r>
          </a:p>
          <a:p>
            <a:pPr marL="0" indent="0">
              <a:buNone/>
            </a:pPr>
            <a:r>
              <a:rPr lang="en-US" dirty="0" smtClean="0"/>
              <a:t>Command Certified DA5960 and Supporting documents (i.e. Marriage Certificates and Birth Certificates, Divorce Decree)</a:t>
            </a:r>
          </a:p>
          <a:p>
            <a:pPr marL="0" indent="0">
              <a:buNone/>
            </a:pPr>
            <a:r>
              <a:rPr lang="en-US" dirty="0" smtClean="0"/>
              <a:t>Any SDAP orders </a:t>
            </a:r>
          </a:p>
          <a:p>
            <a:pPr marL="0" indent="0">
              <a:buNone/>
            </a:pPr>
            <a:r>
              <a:rPr lang="en-US" dirty="0" smtClean="0"/>
              <a:t>TLE DFAS Form 9098 and Hotel receipt</a:t>
            </a:r>
          </a:p>
          <a:p>
            <a:pPr marL="0" indent="0">
              <a:buNone/>
            </a:pPr>
            <a:r>
              <a:rPr lang="en-US" dirty="0" smtClean="0"/>
              <a:t>Any receipt over $75.00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FOR ASSISTANCE, PLEASE CALL </a:t>
            </a:r>
            <a:r>
              <a:rPr lang="en-US" dirty="0" smtClean="0">
                <a:solidFill>
                  <a:srgbClr val="FF0000"/>
                </a:solidFill>
              </a:rPr>
              <a:t>(502) 624-8010/8179.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0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840" y="1869440"/>
            <a:ext cx="7195233" cy="38811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13840" y="853440"/>
            <a:ext cx="763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DFAS Resources, second from the bottom of the list, select “Smart Voucher – Complete a DD Form 1351-2”</a:t>
            </a:r>
          </a:p>
        </p:txBody>
      </p:sp>
    </p:spTree>
    <p:extLst>
      <p:ext uri="{BB962C8B-B14F-4D97-AF65-F5344CB8AC3E}">
        <p14:creationId xmlns:p14="http://schemas.microsoft.com/office/powerpoint/2010/main" val="351337722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150" y="1983883"/>
            <a:ext cx="6858594" cy="42066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3F5D-9F0A-4D26-898B-10DC4C85EE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917" y="667085"/>
            <a:ext cx="8384643" cy="13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40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3F5D-9F0A-4D26-898B-10DC4C85EE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015" y="1743704"/>
            <a:ext cx="5486876" cy="38103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54240" y="2274838"/>
            <a:ext cx="4287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Smart Voucher homepage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view old vouchers and create new vouchers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Move through the voucher using the menu at the top of the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“Create New Voucher”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“Create Dependent Voucher” if your dependents traveled separately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it ask about if your at </a:t>
            </a:r>
            <a:r>
              <a:rPr lang="en-US" dirty="0" smtClean="0"/>
              <a:t>AMPO Select </a:t>
            </a:r>
            <a:r>
              <a:rPr lang="en-US" dirty="0"/>
              <a:t>Ft McCoy</a:t>
            </a:r>
          </a:p>
        </p:txBody>
      </p:sp>
    </p:spTree>
    <p:extLst>
      <p:ext uri="{BB962C8B-B14F-4D97-AF65-F5344CB8AC3E}">
        <p14:creationId xmlns:p14="http://schemas.microsoft.com/office/powerpoint/2010/main" val="297741245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80" y="1122689"/>
            <a:ext cx="5965839" cy="50677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3F5D-9F0A-4D26-898B-10DC4C85EE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98080" y="1554480"/>
            <a:ext cx="3952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Category of Travel will be “PCS”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 of user is “Active Duty”, “AGR” or “Reservists”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“Fort </a:t>
            </a:r>
            <a:r>
              <a:rPr lang="en-US" dirty="0" smtClean="0"/>
              <a:t>Knox, KY” </a:t>
            </a:r>
            <a:r>
              <a:rPr lang="en-US" dirty="0"/>
              <a:t>as your AMPO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“Next”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8871" y="3198754"/>
            <a:ext cx="1582354" cy="2539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Fort Knox, KY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334028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81" y="711200"/>
            <a:ext cx="5254639" cy="54792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3F5D-9F0A-4D26-898B-10DC4C85EE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1280160"/>
            <a:ext cx="5008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Travel Order # - found in the top left corner of your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Issue date of orders is found in the top right corner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will always be “Direct Deposit”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 your household goods move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DLA if dependents with you, single E6 and above, or if coming from an unaccompanied tour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you married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you spouse active duty (will need spouse’s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you claiming TLE(this is for 10 days max at either old CONUS duty station or new CONUS duty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 you go TDY </a:t>
            </a:r>
            <a:r>
              <a:rPr lang="en-US" dirty="0" err="1"/>
              <a:t>enroute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5631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SMARTVOUCHER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481" y="1036320"/>
            <a:ext cx="5821680" cy="49273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3F5D-9F0A-4D26-898B-10DC4C85EE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56400" y="1696720"/>
            <a:ext cx="477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your spouse is active duty military, select “Yes”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Fill in using your spouse’s information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 Social </a:t>
            </a:r>
            <a:r>
              <a:rPr lang="en-US" dirty="0"/>
              <a:t>Security Number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First name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Last name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Branch of service </a:t>
            </a:r>
          </a:p>
        </p:txBody>
      </p:sp>
    </p:spTree>
    <p:extLst>
      <p:ext uri="{BB962C8B-B14F-4D97-AF65-F5344CB8AC3E}">
        <p14:creationId xmlns:p14="http://schemas.microsoft.com/office/powerpoint/2010/main" val="49787883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M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54EE650260146B4EA488B1EA2318B" ma:contentTypeVersion="0" ma:contentTypeDescription="Create a new document." ma:contentTypeScope="" ma:versionID="96ec5336ad923ba37cc410eb4880f86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BF03FC-C63E-4AEB-B57A-8678822965A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709703-3091-4D27-A2E9-09903A27F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5614665-8AC4-48BE-BA22-1AB7C2D82C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1763</Words>
  <Application>Microsoft Office PowerPoint</Application>
  <PresentationFormat>Widescreen</PresentationFormat>
  <Paragraphs>260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 Arial</vt:lpstr>
      <vt:lpstr>Arial</vt:lpstr>
      <vt:lpstr>Calibri</vt:lpstr>
      <vt:lpstr>Wingdings</vt:lpstr>
      <vt:lpstr>AMC Theme</vt:lpstr>
      <vt:lpstr>U.S. Army Financial Management Command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 POV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  <vt:lpstr>SMARTVOUCHER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VOUCHER INSTRUCTIONS</dc:title>
  <dc:creator>Pfeifer, Ronald R Mr CIV US USA IMCOM</dc:creator>
  <cp:lastModifiedBy>Mccary, Milton T CIV</cp:lastModifiedBy>
  <cp:revision>45</cp:revision>
  <cp:lastPrinted>2021-02-05T17:56:16Z</cp:lastPrinted>
  <dcterms:created xsi:type="dcterms:W3CDTF">2020-12-28T20:27:18Z</dcterms:created>
  <dcterms:modified xsi:type="dcterms:W3CDTF">2021-09-28T19:03:31Z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0x01010005F54EE650260146B4EA488B1EA2318B</vt:lpwstr>
  </property>
</Properties>
</file>