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3" r:id="rId6"/>
    <p:sldMasterId id="2147483689" r:id="rId7"/>
  </p:sldMasterIdLst>
  <p:notesMasterIdLst>
    <p:notesMasterId r:id="rId33"/>
  </p:notesMasterIdLst>
  <p:sldIdLst>
    <p:sldId id="355" r:id="rId8"/>
    <p:sldId id="356" r:id="rId9"/>
    <p:sldId id="357" r:id="rId10"/>
    <p:sldId id="358" r:id="rId11"/>
    <p:sldId id="359" r:id="rId12"/>
    <p:sldId id="360" r:id="rId13"/>
    <p:sldId id="361" r:id="rId14"/>
    <p:sldId id="362" r:id="rId15"/>
    <p:sldId id="363" r:id="rId16"/>
    <p:sldId id="365" r:id="rId17"/>
    <p:sldId id="366" r:id="rId18"/>
    <p:sldId id="367" r:id="rId19"/>
    <p:sldId id="368" r:id="rId20"/>
    <p:sldId id="369" r:id="rId21"/>
    <p:sldId id="370" r:id="rId22"/>
    <p:sldId id="371" r:id="rId23"/>
    <p:sldId id="372" r:id="rId24"/>
    <p:sldId id="373" r:id="rId25"/>
    <p:sldId id="374" r:id="rId26"/>
    <p:sldId id="375" r:id="rId27"/>
    <p:sldId id="376" r:id="rId28"/>
    <p:sldId id="377" r:id="rId29"/>
    <p:sldId id="378" r:id="rId30"/>
    <p:sldId id="379" r:id="rId31"/>
    <p:sldId id="380"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85" d="100"/>
          <a:sy n="85" d="100"/>
        </p:scale>
        <p:origin x="1050"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AE28CD4-B46F-4740-A1F0-4158116A0CD7}" type="datetimeFigureOut">
              <a:rPr lang="en-US" smtClean="0"/>
              <a:t>3/9/2021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4D99428-EB41-4402-96AF-61B72072562D}" type="slidenum">
              <a:rPr lang="en-US" smtClean="0"/>
              <a:t>‹#›</a:t>
            </a:fld>
            <a:endParaRPr lang="en-US"/>
          </a:p>
        </p:txBody>
      </p:sp>
    </p:spTree>
    <p:extLst>
      <p:ext uri="{BB962C8B-B14F-4D97-AF65-F5344CB8AC3E}">
        <p14:creationId xmlns:p14="http://schemas.microsoft.com/office/powerpoint/2010/main" val="331225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AFE1A4-0A45-453D-A823-FBDE329F22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387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g"/><Relationship Id="rId1" Type="http://schemas.openxmlformats.org/officeDocument/2006/relationships/slideMaster" Target="../slideMasters/slideMaster4.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p:nvPr userDrawn="1"/>
        </p:nvSpPr>
        <p:spPr>
          <a:xfrm>
            <a:off x="377687" y="6022432"/>
            <a:ext cx="8368748" cy="307777"/>
          </a:xfrm>
          <a:prstGeom prst="rect">
            <a:avLst/>
          </a:prstGeom>
          <a:noFill/>
        </p:spPr>
        <p:txBody>
          <a:bodyPr wrap="square" rtlCol="0">
            <a:spAutoFit/>
          </a:bodyPr>
          <a:lstStyle/>
          <a:p>
            <a:pPr algn="ctr"/>
            <a:r>
              <a:rPr lang="en-US" sz="1400" b="1" dirty="0" smtClean="0">
                <a:ln w="3175">
                  <a:solidFill>
                    <a:schemeClr val="tx1"/>
                  </a:solidFill>
                  <a:prstDash val="solid"/>
                </a:ln>
                <a:solidFill>
                  <a:srgbClr val="FFCC00"/>
                </a:solidFill>
                <a:latin typeface="Arial" panose="020B0604020202020204" pitchFamily="34" charset="0"/>
                <a:cs typeface="Arial" panose="020B0604020202020204" pitchFamily="34" charset="0"/>
              </a:rPr>
              <a:t>U.S. Army Garrison Fort Knox – The Gold Standard for Customer Service</a:t>
            </a:r>
            <a:endParaRPr lang="en-US" sz="1400" b="1" dirty="0">
              <a:ln w="3175">
                <a:solidFill>
                  <a:schemeClr val="tx1"/>
                </a:solidFill>
                <a:prstDash val="solid"/>
              </a:ln>
              <a:solidFill>
                <a:srgbClr val="FFCC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42697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Content Slide Temp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855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nd of Brief Slide">
    <p:spTree>
      <p:nvGrpSpPr>
        <p:cNvPr id="1" name=""/>
        <p:cNvGrpSpPr/>
        <p:nvPr/>
      </p:nvGrpSpPr>
      <p:grpSpPr>
        <a:xfrm>
          <a:off x="0" y="0"/>
          <a:ext cx="0" cy="0"/>
          <a:chOff x="0" y="0"/>
          <a:chExt cx="0" cy="0"/>
        </a:xfrm>
      </p:grpSpPr>
      <p:sp>
        <p:nvSpPr>
          <p:cNvPr id="2" name="TextBox 1"/>
          <p:cNvSpPr txBox="1"/>
          <p:nvPr userDrawn="1"/>
        </p:nvSpPr>
        <p:spPr>
          <a:xfrm>
            <a:off x="0" y="3029447"/>
            <a:ext cx="9143999" cy="769441"/>
          </a:xfrm>
          <a:prstGeom prst="rect">
            <a:avLst/>
          </a:prstGeom>
          <a:noFill/>
        </p:spPr>
        <p:txBody>
          <a:bodyPr wrap="square" rtlCol="0">
            <a:spAutoFit/>
          </a:bodyPr>
          <a:lstStyle/>
          <a:p>
            <a:pPr algn="ctr"/>
            <a:r>
              <a:rPr lang="en-US" sz="4400" b="1" dirty="0" smtClean="0">
                <a:latin typeface="Arial" panose="020B0604020202020204" pitchFamily="34" charset="0"/>
                <a:cs typeface="Arial" panose="020B0604020202020204" pitchFamily="34" charset="0"/>
              </a:rPr>
              <a:t>End</a:t>
            </a:r>
            <a:r>
              <a:rPr lang="en-US" sz="4400" b="1" baseline="0" dirty="0" smtClean="0">
                <a:latin typeface="Arial" panose="020B0604020202020204" pitchFamily="34" charset="0"/>
                <a:cs typeface="Arial" panose="020B0604020202020204" pitchFamily="34" charset="0"/>
              </a:rPr>
              <a:t> of Brief</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8385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smtClean="0"/>
              <a:t>Click to edit Master title style</a:t>
            </a:r>
            <a:endParaRPr lang="en-US" dirty="0"/>
          </a:p>
        </p:txBody>
      </p:sp>
      <p:pic>
        <p:nvPicPr>
          <p:cNvPr id="7" name="Army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smtClean="0"/>
              <a:t>UNCLASSIFIED//FOUO</a:t>
            </a:r>
            <a:endParaRPr lang="en-US" sz="900" b="1" dirty="0"/>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smtClean="0">
                <a:solidFill>
                  <a:schemeClr val="bg1"/>
                </a:solidFill>
              </a:rPr>
              <a:t>UNCLASSIFIED//FOUO</a:t>
            </a:r>
            <a:endParaRPr lang="en-US" sz="900" b="1" dirty="0">
              <a:solidFill>
                <a:schemeClr val="bg1"/>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4194846218"/>
      </p:ext>
    </p:extLst>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87893577"/>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Tree>
    <p:extLst>
      <p:ext uri="{BB962C8B-B14F-4D97-AF65-F5344CB8AC3E}">
        <p14:creationId xmlns:p14="http://schemas.microsoft.com/office/powerpoint/2010/main" val="888903850"/>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Tree>
    <p:extLst>
      <p:ext uri="{BB962C8B-B14F-4D97-AF65-F5344CB8AC3E}">
        <p14:creationId xmlns:p14="http://schemas.microsoft.com/office/powerpoint/2010/main" val="65918417"/>
      </p:ext>
    </p:extLst>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842014254"/>
      </p:ext>
    </p:extLst>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1766427745"/>
      </p:ext>
    </p:extLst>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1946081971"/>
      </p:ext>
    </p:extLst>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Tree>
    <p:extLst>
      <p:ext uri="{BB962C8B-B14F-4D97-AF65-F5344CB8AC3E}">
        <p14:creationId xmlns:p14="http://schemas.microsoft.com/office/powerpoint/2010/main" val="3865290271"/>
      </p:ext>
    </p:extLst>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2655873268"/>
      </p:ext>
    </p:extLst>
  </p:cSld>
  <p:clrMapOvr>
    <a:masterClrMapping/>
  </p:clrMapOvr>
  <p:transition spd="slow">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1539665"/>
      </p:ext>
    </p:extLst>
  </p:cSld>
  <p:clrMapOvr>
    <a:masterClrMapping/>
  </p:clrMapOvr>
  <p:transition spd="slow">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17359750"/>
      </p:ext>
    </p:extLst>
  </p:cSld>
  <p:clrMapOvr>
    <a:masterClrMapping/>
  </p:clrMapOvr>
  <p:transition spd="slow">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53796377"/>
      </p:ext>
    </p:extLst>
  </p:cSld>
  <p:clrMapOvr>
    <a:masterClrMapping/>
  </p:clrMapOvr>
  <p:transition spd="slow">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7552734"/>
      </p:ext>
    </p:extLst>
  </p:cSld>
  <p:clrMapOvr>
    <a:masterClrMapping/>
  </p:clrMapOvr>
  <p:transition spd="slow">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787290273"/>
      </p:ext>
    </p:extLst>
  </p:cSld>
  <p:clrMapOvr>
    <a:masterClrMapping/>
  </p:clrMapOvr>
  <p:transition spd="slow">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7318" t="287" r="12617"/>
          <a:stretch/>
        </p:blipFill>
        <p:spPr>
          <a:xfrm>
            <a:off x="0" y="12598"/>
            <a:ext cx="9144000" cy="6820821"/>
          </a:xfrm>
          <a:prstGeom prst="rect">
            <a:avLst/>
          </a:prstGeom>
        </p:spPr>
      </p:pic>
      <p:sp>
        <p:nvSpPr>
          <p:cNvPr id="10" name="Subtitle 2"/>
          <p:cNvSpPr>
            <a:spLocks noGrp="1"/>
          </p:cNvSpPr>
          <p:nvPr>
            <p:ph type="subTitle" idx="1"/>
          </p:nvPr>
        </p:nvSpPr>
        <p:spPr>
          <a:xfrm>
            <a:off x="229804" y="3654026"/>
            <a:ext cx="7155611" cy="332399"/>
          </a:xfrm>
        </p:spPr>
        <p:txBody>
          <a:bodyPr lIns="0" tIns="0" rIns="0" bIns="0">
            <a:spAutoFit/>
          </a:bodyPr>
          <a:lstStyle>
            <a:lvl1pPr marL="0" indent="0" algn="l" defTabSz="914400" rtl="0" eaLnBrk="1" latinLnBrk="0" hangingPunct="1">
              <a:lnSpc>
                <a:spcPct val="90000"/>
              </a:lnSpc>
              <a:spcBef>
                <a:spcPct val="0"/>
              </a:spcBef>
              <a:buNone/>
              <a:defRPr lang="en-US" sz="2400" b="1" kern="1200" dirty="0">
                <a:solidFill>
                  <a:schemeClr val="bg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13" name="Title 1"/>
          <p:cNvSpPr>
            <a:spLocks noGrp="1"/>
          </p:cNvSpPr>
          <p:nvPr>
            <p:ph type="ctrTitle"/>
          </p:nvPr>
        </p:nvSpPr>
        <p:spPr bwMode="ltGray">
          <a:xfrm>
            <a:off x="229804" y="3157734"/>
            <a:ext cx="7155611" cy="484748"/>
          </a:xfrm>
        </p:spPr>
        <p:txBody>
          <a:bodyPr lIns="0" tIns="0" rIns="0" bIns="0" anchor="b"/>
          <a:lstStyle>
            <a:lvl1pPr marL="0" algn="l" defTabSz="914400" rtl="0" eaLnBrk="1" latinLnBrk="0" hangingPunct="1">
              <a:lnSpc>
                <a:spcPct val="90000"/>
              </a:lnSpc>
              <a:spcBef>
                <a:spcPct val="0"/>
              </a:spcBef>
              <a:buNone/>
              <a:defRPr lang="en-US" sz="3500" b="1" kern="1200" dirty="0">
                <a:solidFill>
                  <a:schemeClr val="bg1"/>
                </a:solidFill>
                <a:effectLst>
                  <a:outerShdw blurRad="63500" dist="508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lvl="0"/>
            <a:r>
              <a:rPr lang="en-US" dirty="0" smtClean="0"/>
              <a:t>Click to edit Master title style</a:t>
            </a:r>
            <a:endParaRPr lang="en-US" dirty="0"/>
          </a:p>
        </p:txBody>
      </p:sp>
      <p:grpSp>
        <p:nvGrpSpPr>
          <p:cNvPr id="17" name="Group 16"/>
          <p:cNvGrpSpPr>
            <a:grpSpLocks noChangeAspect="1"/>
          </p:cNvGrpSpPr>
          <p:nvPr userDrawn="1"/>
        </p:nvGrpSpPr>
        <p:grpSpPr>
          <a:xfrm>
            <a:off x="510982" y="-1"/>
            <a:ext cx="1570733" cy="1868351"/>
            <a:chOff x="125730" y="0"/>
            <a:chExt cx="526946" cy="626790"/>
          </a:xfrm>
        </p:grpSpPr>
        <p:sp>
          <p:nvSpPr>
            <p:cNvPr id="18" name="Round Same Side Corner Rectangle 17"/>
            <p:cNvSpPr/>
            <p:nvPr userDrawn="1"/>
          </p:nvSpPr>
          <p:spPr>
            <a:xfrm>
              <a:off x="125730" y="0"/>
              <a:ext cx="526946" cy="626790"/>
            </a:xfrm>
            <a:prstGeom prst="round2SameRect">
              <a:avLst>
                <a:gd name="adj1" fmla="val 0"/>
                <a:gd name="adj2" fmla="val 7443"/>
              </a:avLst>
            </a:prstGeom>
            <a:gradFill>
              <a:gsLst>
                <a:gs pos="0">
                  <a:schemeClr val="tx1">
                    <a:lumMod val="50000"/>
                    <a:lumOff val="50000"/>
                  </a:schemeClr>
                </a:gs>
                <a:gs pos="68000">
                  <a:schemeClr val="tx1">
                    <a:lumMod val="95000"/>
                    <a:lumOff val="5000"/>
                  </a:schemeClr>
                </a:gs>
                <a:gs pos="34000">
                  <a:schemeClr val="tx1">
                    <a:lumMod val="85000"/>
                    <a:lumOff val="1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U.S. ARMY for dark bkgrnds"/>
            <p:cNvGrpSpPr>
              <a:grpSpLocks noChangeAspect="1"/>
            </p:cNvGrpSpPr>
            <p:nvPr userDrawn="1"/>
          </p:nvGrpSpPr>
          <p:grpSpPr bwMode="auto">
            <a:xfrm>
              <a:off x="208305" y="59287"/>
              <a:ext cx="361795" cy="457200"/>
              <a:chOff x="2205" y="1186"/>
              <a:chExt cx="1425" cy="1802"/>
            </a:xfrm>
          </p:grpSpPr>
          <p:sp>
            <p:nvSpPr>
              <p:cNvPr id="20" name="Freeform 19"/>
              <p:cNvSpPr>
                <a:spLocks noEditPoints="1"/>
              </p:cNvSpPr>
              <p:nvPr/>
            </p:nvSpPr>
            <p:spPr bwMode="invGray">
              <a:xfrm>
                <a:off x="3562" y="2500"/>
                <a:ext cx="68" cy="66"/>
              </a:xfrm>
              <a:custGeom>
                <a:avLst/>
                <a:gdLst>
                  <a:gd name="T0" fmla="*/ 0 w 125"/>
                  <a:gd name="T1" fmla="*/ 18 h 122"/>
                  <a:gd name="T2" fmla="*/ 18 w 125"/>
                  <a:gd name="T3" fmla="*/ 0 h 122"/>
                  <a:gd name="T4" fmla="*/ 37 w 125"/>
                  <a:gd name="T5" fmla="*/ 18 h 122"/>
                  <a:gd name="T6" fmla="*/ 18 w 125"/>
                  <a:gd name="T7" fmla="*/ 36 h 122"/>
                  <a:gd name="T8" fmla="*/ 0 w 125"/>
                  <a:gd name="T9" fmla="*/ 18 h 122"/>
                  <a:gd name="T10" fmla="*/ 18 w 125"/>
                  <a:gd name="T11" fmla="*/ 4 h 122"/>
                  <a:gd name="T12" fmla="*/ 5 w 125"/>
                  <a:gd name="T13" fmla="*/ 18 h 122"/>
                  <a:gd name="T14" fmla="*/ 18 w 125"/>
                  <a:gd name="T15" fmla="*/ 32 h 122"/>
                  <a:gd name="T16" fmla="*/ 32 w 125"/>
                  <a:gd name="T17" fmla="*/ 18 h 122"/>
                  <a:gd name="T18" fmla="*/ 18 w 125"/>
                  <a:gd name="T19" fmla="*/ 4 h 122"/>
                  <a:gd name="T20" fmla="*/ 15 w 125"/>
                  <a:gd name="T21" fmla="*/ 28 h 122"/>
                  <a:gd name="T22" fmla="*/ 11 w 125"/>
                  <a:gd name="T23" fmla="*/ 28 h 122"/>
                  <a:gd name="T24" fmla="*/ 11 w 125"/>
                  <a:gd name="T25" fmla="*/ 8 h 122"/>
                  <a:gd name="T26" fmla="*/ 19 w 125"/>
                  <a:gd name="T27" fmla="*/ 8 h 122"/>
                  <a:gd name="T28" fmla="*/ 27 w 125"/>
                  <a:gd name="T29" fmla="*/ 14 h 122"/>
                  <a:gd name="T30" fmla="*/ 22 w 125"/>
                  <a:gd name="T31" fmla="*/ 19 h 122"/>
                  <a:gd name="T32" fmla="*/ 22 w 125"/>
                  <a:gd name="T33" fmla="*/ 19 h 122"/>
                  <a:gd name="T34" fmla="*/ 27 w 125"/>
                  <a:gd name="T35" fmla="*/ 28 h 122"/>
                  <a:gd name="T36" fmla="*/ 22 w 125"/>
                  <a:gd name="T37" fmla="*/ 28 h 122"/>
                  <a:gd name="T38" fmla="*/ 18 w 125"/>
                  <a:gd name="T39" fmla="*/ 19 h 122"/>
                  <a:gd name="T40" fmla="*/ 15 w 125"/>
                  <a:gd name="T41" fmla="*/ 19 h 122"/>
                  <a:gd name="T42" fmla="*/ 15 w 125"/>
                  <a:gd name="T43" fmla="*/ 28 h 122"/>
                  <a:gd name="T44" fmla="*/ 15 w 125"/>
                  <a:gd name="T45" fmla="*/ 16 h 122"/>
                  <a:gd name="T46" fmla="*/ 18 w 125"/>
                  <a:gd name="T47" fmla="*/ 16 h 122"/>
                  <a:gd name="T48" fmla="*/ 23 w 125"/>
                  <a:gd name="T49" fmla="*/ 14 h 122"/>
                  <a:gd name="T50" fmla="*/ 18 w 125"/>
                  <a:gd name="T51" fmla="*/ 11 h 122"/>
                  <a:gd name="T52" fmla="*/ 15 w 125"/>
                  <a:gd name="T53" fmla="*/ 11 h 122"/>
                  <a:gd name="T54" fmla="*/ 15 w 125"/>
                  <a:gd name="T55" fmla="*/ 16 h 1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5" h="122">
                    <a:moveTo>
                      <a:pt x="0" y="61"/>
                    </a:moveTo>
                    <a:cubicBezTo>
                      <a:pt x="0" y="24"/>
                      <a:pt x="29" y="0"/>
                      <a:pt x="62" y="0"/>
                    </a:cubicBezTo>
                    <a:cubicBezTo>
                      <a:pt x="95" y="0"/>
                      <a:pt x="125" y="24"/>
                      <a:pt x="125" y="61"/>
                    </a:cubicBezTo>
                    <a:cubicBezTo>
                      <a:pt x="125" y="98"/>
                      <a:pt x="96" y="122"/>
                      <a:pt x="62" y="122"/>
                    </a:cubicBezTo>
                    <a:cubicBezTo>
                      <a:pt x="29" y="122"/>
                      <a:pt x="0" y="98"/>
                      <a:pt x="0" y="61"/>
                    </a:cubicBezTo>
                    <a:close/>
                    <a:moveTo>
                      <a:pt x="62" y="13"/>
                    </a:moveTo>
                    <a:cubicBezTo>
                      <a:pt x="36" y="13"/>
                      <a:pt x="16" y="33"/>
                      <a:pt x="16" y="61"/>
                    </a:cubicBezTo>
                    <a:cubicBezTo>
                      <a:pt x="16" y="89"/>
                      <a:pt x="36" y="109"/>
                      <a:pt x="62" y="109"/>
                    </a:cubicBezTo>
                    <a:cubicBezTo>
                      <a:pt x="89" y="109"/>
                      <a:pt x="109" y="89"/>
                      <a:pt x="109" y="61"/>
                    </a:cubicBezTo>
                    <a:cubicBezTo>
                      <a:pt x="109" y="33"/>
                      <a:pt x="88" y="13"/>
                      <a:pt x="62" y="13"/>
                    </a:cubicBezTo>
                    <a:close/>
                    <a:moveTo>
                      <a:pt x="52" y="95"/>
                    </a:moveTo>
                    <a:cubicBezTo>
                      <a:pt x="38" y="95"/>
                      <a:pt x="38" y="95"/>
                      <a:pt x="38" y="95"/>
                    </a:cubicBezTo>
                    <a:cubicBezTo>
                      <a:pt x="38" y="27"/>
                      <a:pt x="38" y="27"/>
                      <a:pt x="38" y="27"/>
                    </a:cubicBezTo>
                    <a:cubicBezTo>
                      <a:pt x="64" y="27"/>
                      <a:pt x="64" y="27"/>
                      <a:pt x="64" y="27"/>
                    </a:cubicBezTo>
                    <a:cubicBezTo>
                      <a:pt x="81" y="27"/>
                      <a:pt x="90" y="32"/>
                      <a:pt x="90" y="47"/>
                    </a:cubicBezTo>
                    <a:cubicBezTo>
                      <a:pt x="91" y="56"/>
                      <a:pt x="84" y="64"/>
                      <a:pt x="75" y="65"/>
                    </a:cubicBezTo>
                    <a:cubicBezTo>
                      <a:pt x="75" y="65"/>
                      <a:pt x="74" y="65"/>
                      <a:pt x="74" y="65"/>
                    </a:cubicBezTo>
                    <a:cubicBezTo>
                      <a:pt x="90" y="95"/>
                      <a:pt x="90" y="95"/>
                      <a:pt x="90" y="95"/>
                    </a:cubicBezTo>
                    <a:cubicBezTo>
                      <a:pt x="75" y="95"/>
                      <a:pt x="75" y="95"/>
                      <a:pt x="75" y="95"/>
                    </a:cubicBezTo>
                    <a:cubicBezTo>
                      <a:pt x="60" y="66"/>
                      <a:pt x="60" y="66"/>
                      <a:pt x="60" y="66"/>
                    </a:cubicBezTo>
                    <a:cubicBezTo>
                      <a:pt x="52" y="66"/>
                      <a:pt x="52" y="66"/>
                      <a:pt x="52" y="66"/>
                    </a:cubicBezTo>
                    <a:lnTo>
                      <a:pt x="52" y="95"/>
                    </a:lnTo>
                    <a:close/>
                    <a:moveTo>
                      <a:pt x="52" y="55"/>
                    </a:moveTo>
                    <a:cubicBezTo>
                      <a:pt x="63" y="55"/>
                      <a:pt x="63" y="55"/>
                      <a:pt x="63" y="55"/>
                    </a:cubicBezTo>
                    <a:cubicBezTo>
                      <a:pt x="73" y="55"/>
                      <a:pt x="77" y="52"/>
                      <a:pt x="77" y="46"/>
                    </a:cubicBezTo>
                    <a:cubicBezTo>
                      <a:pt x="77" y="39"/>
                      <a:pt x="72" y="37"/>
                      <a:pt x="63" y="37"/>
                    </a:cubicBezTo>
                    <a:cubicBezTo>
                      <a:pt x="52" y="37"/>
                      <a:pt x="52" y="37"/>
                      <a:pt x="52" y="37"/>
                    </a:cubicBezTo>
                    <a:lnTo>
                      <a:pt x="52" y="55"/>
                    </a:lnTo>
                    <a:close/>
                  </a:path>
                </a:pathLst>
              </a:custGeom>
              <a:solidFill>
                <a:srgbClr val="FFC42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1" name="Freeform 20"/>
              <p:cNvSpPr>
                <a:spLocks/>
              </p:cNvSpPr>
              <p:nvPr/>
            </p:nvSpPr>
            <p:spPr bwMode="invGray">
              <a:xfrm>
                <a:off x="2205" y="2508"/>
                <a:ext cx="1354" cy="480"/>
              </a:xfrm>
              <a:custGeom>
                <a:avLst/>
                <a:gdLst>
                  <a:gd name="T0" fmla="*/ 61 w 2500"/>
                  <a:gd name="T1" fmla="*/ 0 h 887"/>
                  <a:gd name="T2" fmla="*/ 0 w 2500"/>
                  <a:gd name="T3" fmla="*/ 60 h 887"/>
                  <a:gd name="T4" fmla="*/ 0 w 2500"/>
                  <a:gd name="T5" fmla="*/ 200 h 887"/>
                  <a:gd name="T6" fmla="*/ 61 w 2500"/>
                  <a:gd name="T7" fmla="*/ 260 h 887"/>
                  <a:gd name="T8" fmla="*/ 673 w 2500"/>
                  <a:gd name="T9" fmla="*/ 260 h 887"/>
                  <a:gd name="T10" fmla="*/ 733 w 2500"/>
                  <a:gd name="T11" fmla="*/ 200 h 887"/>
                  <a:gd name="T12" fmla="*/ 733 w 2500"/>
                  <a:gd name="T13" fmla="*/ 60 h 887"/>
                  <a:gd name="T14" fmla="*/ 673 w 2500"/>
                  <a:gd name="T15" fmla="*/ 0 h 887"/>
                  <a:gd name="T16" fmla="*/ 61 w 2500"/>
                  <a:gd name="T17" fmla="*/ 0 h 8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00" h="887">
                    <a:moveTo>
                      <a:pt x="206" y="0"/>
                    </a:moveTo>
                    <a:cubicBezTo>
                      <a:pt x="92" y="0"/>
                      <a:pt x="0" y="92"/>
                      <a:pt x="0" y="206"/>
                    </a:cubicBezTo>
                    <a:cubicBezTo>
                      <a:pt x="0" y="681"/>
                      <a:pt x="0" y="681"/>
                      <a:pt x="0" y="681"/>
                    </a:cubicBezTo>
                    <a:cubicBezTo>
                      <a:pt x="0" y="795"/>
                      <a:pt x="92" y="887"/>
                      <a:pt x="206" y="887"/>
                    </a:cubicBezTo>
                    <a:cubicBezTo>
                      <a:pt x="2294" y="887"/>
                      <a:pt x="2294" y="887"/>
                      <a:pt x="2294" y="887"/>
                    </a:cubicBezTo>
                    <a:cubicBezTo>
                      <a:pt x="2408" y="887"/>
                      <a:pt x="2500" y="795"/>
                      <a:pt x="2500" y="681"/>
                    </a:cubicBezTo>
                    <a:cubicBezTo>
                      <a:pt x="2500" y="206"/>
                      <a:pt x="2500" y="206"/>
                      <a:pt x="2500" y="206"/>
                    </a:cubicBezTo>
                    <a:cubicBezTo>
                      <a:pt x="2500" y="92"/>
                      <a:pt x="2408" y="0"/>
                      <a:pt x="2294" y="0"/>
                    </a:cubicBezTo>
                    <a:lnTo>
                      <a:pt x="206"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2" name="Freeform 21"/>
              <p:cNvSpPr>
                <a:spLocks noEditPoints="1"/>
              </p:cNvSpPr>
              <p:nvPr/>
            </p:nvSpPr>
            <p:spPr bwMode="invGray">
              <a:xfrm>
                <a:off x="2241" y="2543"/>
                <a:ext cx="1283" cy="409"/>
              </a:xfrm>
              <a:custGeom>
                <a:avLst/>
                <a:gdLst>
                  <a:gd name="T0" fmla="*/ 654 w 2369"/>
                  <a:gd name="T1" fmla="*/ 0 h 755"/>
                  <a:gd name="T2" fmla="*/ 41 w 2369"/>
                  <a:gd name="T3" fmla="*/ 0 h 755"/>
                  <a:gd name="T4" fmla="*/ 0 w 2369"/>
                  <a:gd name="T5" fmla="*/ 41 h 755"/>
                  <a:gd name="T6" fmla="*/ 0 w 2369"/>
                  <a:gd name="T7" fmla="*/ 180 h 755"/>
                  <a:gd name="T8" fmla="*/ 41 w 2369"/>
                  <a:gd name="T9" fmla="*/ 222 h 755"/>
                  <a:gd name="T10" fmla="*/ 654 w 2369"/>
                  <a:gd name="T11" fmla="*/ 222 h 755"/>
                  <a:gd name="T12" fmla="*/ 695 w 2369"/>
                  <a:gd name="T13" fmla="*/ 180 h 755"/>
                  <a:gd name="T14" fmla="*/ 695 w 2369"/>
                  <a:gd name="T15" fmla="*/ 41 h 755"/>
                  <a:gd name="T16" fmla="*/ 654 w 2369"/>
                  <a:gd name="T17" fmla="*/ 0 h 755"/>
                  <a:gd name="T18" fmla="*/ 675 w 2369"/>
                  <a:gd name="T19" fmla="*/ 180 h 755"/>
                  <a:gd name="T20" fmla="*/ 654 w 2369"/>
                  <a:gd name="T21" fmla="*/ 202 h 755"/>
                  <a:gd name="T22" fmla="*/ 41 w 2369"/>
                  <a:gd name="T23" fmla="*/ 202 h 755"/>
                  <a:gd name="T24" fmla="*/ 19 w 2369"/>
                  <a:gd name="T25" fmla="*/ 180 h 755"/>
                  <a:gd name="T26" fmla="*/ 19 w 2369"/>
                  <a:gd name="T27" fmla="*/ 41 h 755"/>
                  <a:gd name="T28" fmla="*/ 41 w 2369"/>
                  <a:gd name="T29" fmla="*/ 19 h 755"/>
                  <a:gd name="T30" fmla="*/ 654 w 2369"/>
                  <a:gd name="T31" fmla="*/ 19 h 755"/>
                  <a:gd name="T32" fmla="*/ 675 w 2369"/>
                  <a:gd name="T33" fmla="*/ 41 h 755"/>
                  <a:gd name="T34" fmla="*/ 675 w 2369"/>
                  <a:gd name="T35" fmla="*/ 180 h 7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69" h="755">
                    <a:moveTo>
                      <a:pt x="2228" y="0"/>
                    </a:moveTo>
                    <a:cubicBezTo>
                      <a:pt x="140" y="0"/>
                      <a:pt x="140" y="0"/>
                      <a:pt x="140" y="0"/>
                    </a:cubicBezTo>
                    <a:cubicBezTo>
                      <a:pt x="63" y="0"/>
                      <a:pt x="0" y="63"/>
                      <a:pt x="0" y="140"/>
                    </a:cubicBezTo>
                    <a:cubicBezTo>
                      <a:pt x="0" y="615"/>
                      <a:pt x="0" y="615"/>
                      <a:pt x="0" y="615"/>
                    </a:cubicBezTo>
                    <a:cubicBezTo>
                      <a:pt x="0" y="692"/>
                      <a:pt x="63" y="755"/>
                      <a:pt x="140" y="755"/>
                    </a:cubicBezTo>
                    <a:cubicBezTo>
                      <a:pt x="2228" y="755"/>
                      <a:pt x="2228" y="755"/>
                      <a:pt x="2228" y="755"/>
                    </a:cubicBezTo>
                    <a:cubicBezTo>
                      <a:pt x="2306" y="755"/>
                      <a:pt x="2369" y="692"/>
                      <a:pt x="2369" y="615"/>
                    </a:cubicBezTo>
                    <a:cubicBezTo>
                      <a:pt x="2369" y="140"/>
                      <a:pt x="2369" y="140"/>
                      <a:pt x="2369" y="140"/>
                    </a:cubicBezTo>
                    <a:cubicBezTo>
                      <a:pt x="2369" y="63"/>
                      <a:pt x="2306" y="0"/>
                      <a:pt x="2228" y="0"/>
                    </a:cubicBezTo>
                    <a:close/>
                    <a:moveTo>
                      <a:pt x="2303" y="615"/>
                    </a:moveTo>
                    <a:cubicBezTo>
                      <a:pt x="2303" y="656"/>
                      <a:pt x="2269" y="689"/>
                      <a:pt x="2228" y="689"/>
                    </a:cubicBezTo>
                    <a:cubicBezTo>
                      <a:pt x="140" y="689"/>
                      <a:pt x="140" y="689"/>
                      <a:pt x="140" y="689"/>
                    </a:cubicBezTo>
                    <a:cubicBezTo>
                      <a:pt x="99" y="689"/>
                      <a:pt x="66" y="656"/>
                      <a:pt x="66" y="615"/>
                    </a:cubicBezTo>
                    <a:cubicBezTo>
                      <a:pt x="66" y="140"/>
                      <a:pt x="66" y="140"/>
                      <a:pt x="66" y="140"/>
                    </a:cubicBezTo>
                    <a:cubicBezTo>
                      <a:pt x="66" y="99"/>
                      <a:pt x="99" y="66"/>
                      <a:pt x="140" y="65"/>
                    </a:cubicBezTo>
                    <a:cubicBezTo>
                      <a:pt x="2228" y="65"/>
                      <a:pt x="2228" y="65"/>
                      <a:pt x="2228" y="65"/>
                    </a:cubicBezTo>
                    <a:cubicBezTo>
                      <a:pt x="2269" y="66"/>
                      <a:pt x="2303" y="99"/>
                      <a:pt x="2303" y="140"/>
                    </a:cubicBezTo>
                    <a:lnTo>
                      <a:pt x="2303" y="615"/>
                    </a:lnTo>
                    <a:close/>
                  </a:path>
                </a:pathLst>
              </a:custGeom>
              <a:solidFill>
                <a:srgbClr val="FFC42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3" name="Freeform 22"/>
              <p:cNvSpPr>
                <a:spLocks/>
              </p:cNvSpPr>
              <p:nvPr/>
            </p:nvSpPr>
            <p:spPr bwMode="invGray">
              <a:xfrm>
                <a:off x="2205" y="1186"/>
                <a:ext cx="1354" cy="1287"/>
              </a:xfrm>
              <a:custGeom>
                <a:avLst/>
                <a:gdLst>
                  <a:gd name="T0" fmla="*/ 61 w 2500"/>
                  <a:gd name="T1" fmla="*/ 0 h 2376"/>
                  <a:gd name="T2" fmla="*/ 0 w 2500"/>
                  <a:gd name="T3" fmla="*/ 61 h 2376"/>
                  <a:gd name="T4" fmla="*/ 0 w 2500"/>
                  <a:gd name="T5" fmla="*/ 636 h 2376"/>
                  <a:gd name="T6" fmla="*/ 61 w 2500"/>
                  <a:gd name="T7" fmla="*/ 697 h 2376"/>
                  <a:gd name="T8" fmla="*/ 673 w 2500"/>
                  <a:gd name="T9" fmla="*/ 697 h 2376"/>
                  <a:gd name="T10" fmla="*/ 733 w 2500"/>
                  <a:gd name="T11" fmla="*/ 636 h 2376"/>
                  <a:gd name="T12" fmla="*/ 733 w 2500"/>
                  <a:gd name="T13" fmla="*/ 61 h 2376"/>
                  <a:gd name="T14" fmla="*/ 673 w 2500"/>
                  <a:gd name="T15" fmla="*/ 0 h 2376"/>
                  <a:gd name="T16" fmla="*/ 61 w 2500"/>
                  <a:gd name="T17" fmla="*/ 0 h 23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00" h="2376">
                    <a:moveTo>
                      <a:pt x="206" y="0"/>
                    </a:moveTo>
                    <a:cubicBezTo>
                      <a:pt x="92" y="1"/>
                      <a:pt x="0" y="93"/>
                      <a:pt x="0" y="207"/>
                    </a:cubicBezTo>
                    <a:cubicBezTo>
                      <a:pt x="0" y="2170"/>
                      <a:pt x="0" y="2170"/>
                      <a:pt x="0" y="2170"/>
                    </a:cubicBezTo>
                    <a:cubicBezTo>
                      <a:pt x="0" y="2284"/>
                      <a:pt x="92" y="2376"/>
                      <a:pt x="206" y="2376"/>
                    </a:cubicBezTo>
                    <a:cubicBezTo>
                      <a:pt x="2294" y="2376"/>
                      <a:pt x="2294" y="2376"/>
                      <a:pt x="2294" y="2376"/>
                    </a:cubicBezTo>
                    <a:cubicBezTo>
                      <a:pt x="2408" y="2376"/>
                      <a:pt x="2500" y="2284"/>
                      <a:pt x="2500" y="2170"/>
                    </a:cubicBezTo>
                    <a:cubicBezTo>
                      <a:pt x="2500" y="207"/>
                      <a:pt x="2500" y="207"/>
                      <a:pt x="2500" y="207"/>
                    </a:cubicBezTo>
                    <a:cubicBezTo>
                      <a:pt x="2500" y="93"/>
                      <a:pt x="2408" y="1"/>
                      <a:pt x="2294" y="0"/>
                    </a:cubicBezTo>
                    <a:lnTo>
                      <a:pt x="206"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4" name="Freeform 23"/>
              <p:cNvSpPr>
                <a:spLocks noEditPoints="1"/>
              </p:cNvSpPr>
              <p:nvPr/>
            </p:nvSpPr>
            <p:spPr bwMode="invGray">
              <a:xfrm>
                <a:off x="2241" y="1222"/>
                <a:ext cx="1283" cy="1216"/>
              </a:xfrm>
              <a:custGeom>
                <a:avLst/>
                <a:gdLst>
                  <a:gd name="T0" fmla="*/ 654 w 2369"/>
                  <a:gd name="T1" fmla="*/ 0 h 2245"/>
                  <a:gd name="T2" fmla="*/ 41 w 2369"/>
                  <a:gd name="T3" fmla="*/ 0 h 2245"/>
                  <a:gd name="T4" fmla="*/ 0 w 2369"/>
                  <a:gd name="T5" fmla="*/ 41 h 2245"/>
                  <a:gd name="T6" fmla="*/ 0 w 2369"/>
                  <a:gd name="T7" fmla="*/ 617 h 2245"/>
                  <a:gd name="T8" fmla="*/ 41 w 2369"/>
                  <a:gd name="T9" fmla="*/ 659 h 2245"/>
                  <a:gd name="T10" fmla="*/ 654 w 2369"/>
                  <a:gd name="T11" fmla="*/ 659 h 2245"/>
                  <a:gd name="T12" fmla="*/ 695 w 2369"/>
                  <a:gd name="T13" fmla="*/ 617 h 2245"/>
                  <a:gd name="T14" fmla="*/ 695 w 2369"/>
                  <a:gd name="T15" fmla="*/ 41 h 2245"/>
                  <a:gd name="T16" fmla="*/ 654 w 2369"/>
                  <a:gd name="T17" fmla="*/ 0 h 2245"/>
                  <a:gd name="T18" fmla="*/ 675 w 2369"/>
                  <a:gd name="T19" fmla="*/ 617 h 2245"/>
                  <a:gd name="T20" fmla="*/ 654 w 2369"/>
                  <a:gd name="T21" fmla="*/ 639 h 2245"/>
                  <a:gd name="T22" fmla="*/ 41 w 2369"/>
                  <a:gd name="T23" fmla="*/ 639 h 2245"/>
                  <a:gd name="T24" fmla="*/ 19 w 2369"/>
                  <a:gd name="T25" fmla="*/ 617 h 2245"/>
                  <a:gd name="T26" fmla="*/ 19 w 2369"/>
                  <a:gd name="T27" fmla="*/ 41 h 2245"/>
                  <a:gd name="T28" fmla="*/ 41 w 2369"/>
                  <a:gd name="T29" fmla="*/ 19 h 2245"/>
                  <a:gd name="T30" fmla="*/ 654 w 2369"/>
                  <a:gd name="T31" fmla="*/ 19 h 2245"/>
                  <a:gd name="T32" fmla="*/ 675 w 2369"/>
                  <a:gd name="T33" fmla="*/ 41 h 2245"/>
                  <a:gd name="T34" fmla="*/ 675 w 2369"/>
                  <a:gd name="T35" fmla="*/ 617 h 22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69" h="2245">
                    <a:moveTo>
                      <a:pt x="2228" y="0"/>
                    </a:moveTo>
                    <a:cubicBezTo>
                      <a:pt x="140" y="0"/>
                      <a:pt x="140" y="0"/>
                      <a:pt x="140" y="0"/>
                    </a:cubicBezTo>
                    <a:cubicBezTo>
                      <a:pt x="63" y="0"/>
                      <a:pt x="0" y="63"/>
                      <a:pt x="0" y="141"/>
                    </a:cubicBezTo>
                    <a:cubicBezTo>
                      <a:pt x="0" y="2104"/>
                      <a:pt x="0" y="2104"/>
                      <a:pt x="0" y="2104"/>
                    </a:cubicBezTo>
                    <a:cubicBezTo>
                      <a:pt x="0" y="2182"/>
                      <a:pt x="63" y="2245"/>
                      <a:pt x="140" y="2245"/>
                    </a:cubicBezTo>
                    <a:cubicBezTo>
                      <a:pt x="2228" y="2245"/>
                      <a:pt x="2228" y="2245"/>
                      <a:pt x="2228" y="2245"/>
                    </a:cubicBezTo>
                    <a:cubicBezTo>
                      <a:pt x="2306" y="2245"/>
                      <a:pt x="2369" y="2182"/>
                      <a:pt x="2369" y="2104"/>
                    </a:cubicBezTo>
                    <a:cubicBezTo>
                      <a:pt x="2369" y="141"/>
                      <a:pt x="2369" y="141"/>
                      <a:pt x="2369" y="141"/>
                    </a:cubicBezTo>
                    <a:cubicBezTo>
                      <a:pt x="2369" y="63"/>
                      <a:pt x="2306" y="0"/>
                      <a:pt x="2228" y="0"/>
                    </a:cubicBezTo>
                    <a:close/>
                    <a:moveTo>
                      <a:pt x="2303" y="2104"/>
                    </a:moveTo>
                    <a:cubicBezTo>
                      <a:pt x="2303" y="2145"/>
                      <a:pt x="2269" y="2179"/>
                      <a:pt x="2228" y="2179"/>
                    </a:cubicBezTo>
                    <a:cubicBezTo>
                      <a:pt x="140" y="2179"/>
                      <a:pt x="140" y="2179"/>
                      <a:pt x="140" y="2179"/>
                    </a:cubicBezTo>
                    <a:cubicBezTo>
                      <a:pt x="99" y="2179"/>
                      <a:pt x="66" y="2145"/>
                      <a:pt x="66" y="2104"/>
                    </a:cubicBezTo>
                    <a:cubicBezTo>
                      <a:pt x="66" y="141"/>
                      <a:pt x="66" y="141"/>
                      <a:pt x="66" y="141"/>
                    </a:cubicBezTo>
                    <a:cubicBezTo>
                      <a:pt x="66" y="100"/>
                      <a:pt x="99" y="66"/>
                      <a:pt x="140" y="66"/>
                    </a:cubicBezTo>
                    <a:cubicBezTo>
                      <a:pt x="2228" y="66"/>
                      <a:pt x="2228" y="66"/>
                      <a:pt x="2228" y="66"/>
                    </a:cubicBezTo>
                    <a:cubicBezTo>
                      <a:pt x="2269" y="66"/>
                      <a:pt x="2303" y="100"/>
                      <a:pt x="2303" y="141"/>
                    </a:cubicBezTo>
                    <a:lnTo>
                      <a:pt x="2303" y="2104"/>
                    </a:lnTo>
                    <a:close/>
                  </a:path>
                </a:pathLst>
              </a:custGeom>
              <a:solidFill>
                <a:srgbClr val="FFC42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5" name="Freeform 24"/>
              <p:cNvSpPr>
                <a:spLocks/>
              </p:cNvSpPr>
              <p:nvPr/>
            </p:nvSpPr>
            <p:spPr bwMode="invGray">
              <a:xfrm>
                <a:off x="2359" y="2636"/>
                <a:ext cx="124" cy="223"/>
              </a:xfrm>
              <a:custGeom>
                <a:avLst/>
                <a:gdLst>
                  <a:gd name="T0" fmla="*/ 124 w 124"/>
                  <a:gd name="T1" fmla="*/ 191 h 223"/>
                  <a:gd name="T2" fmla="*/ 91 w 124"/>
                  <a:gd name="T3" fmla="*/ 223 h 223"/>
                  <a:gd name="T4" fmla="*/ 34 w 124"/>
                  <a:gd name="T5" fmla="*/ 223 h 223"/>
                  <a:gd name="T6" fmla="*/ 0 w 124"/>
                  <a:gd name="T7" fmla="*/ 191 h 223"/>
                  <a:gd name="T8" fmla="*/ 0 w 124"/>
                  <a:gd name="T9" fmla="*/ 0 h 223"/>
                  <a:gd name="T10" fmla="*/ 51 w 124"/>
                  <a:gd name="T11" fmla="*/ 0 h 223"/>
                  <a:gd name="T12" fmla="*/ 51 w 124"/>
                  <a:gd name="T13" fmla="*/ 181 h 223"/>
                  <a:gd name="T14" fmla="*/ 73 w 124"/>
                  <a:gd name="T15" fmla="*/ 181 h 223"/>
                  <a:gd name="T16" fmla="*/ 73 w 124"/>
                  <a:gd name="T17" fmla="*/ 0 h 223"/>
                  <a:gd name="T18" fmla="*/ 124 w 124"/>
                  <a:gd name="T19" fmla="*/ 0 h 223"/>
                  <a:gd name="T20" fmla="*/ 124 w 124"/>
                  <a:gd name="T21" fmla="*/ 191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4" h="223">
                    <a:moveTo>
                      <a:pt x="124" y="191"/>
                    </a:moveTo>
                    <a:lnTo>
                      <a:pt x="91" y="223"/>
                    </a:lnTo>
                    <a:lnTo>
                      <a:pt x="34" y="223"/>
                    </a:lnTo>
                    <a:lnTo>
                      <a:pt x="0" y="191"/>
                    </a:lnTo>
                    <a:lnTo>
                      <a:pt x="0" y="0"/>
                    </a:lnTo>
                    <a:lnTo>
                      <a:pt x="51" y="0"/>
                    </a:lnTo>
                    <a:lnTo>
                      <a:pt x="51" y="181"/>
                    </a:lnTo>
                    <a:lnTo>
                      <a:pt x="73" y="181"/>
                    </a:lnTo>
                    <a:lnTo>
                      <a:pt x="73" y="0"/>
                    </a:lnTo>
                    <a:lnTo>
                      <a:pt x="124" y="0"/>
                    </a:lnTo>
                    <a:lnTo>
                      <a:pt x="124" y="1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6" name="Rectangle 25"/>
              <p:cNvSpPr>
                <a:spLocks noChangeArrowheads="1"/>
              </p:cNvSpPr>
              <p:nvPr/>
            </p:nvSpPr>
            <p:spPr bwMode="invGray">
              <a:xfrm>
                <a:off x="2503" y="2817"/>
                <a:ext cx="49" cy="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hangingPunct="1">
                  <a:defRPr/>
                </a:pPr>
                <a:endParaRPr lang="en-US" altLang="en-US" dirty="0" smtClean="0">
                  <a:latin typeface="Adobe Garamond Pro" panose="02020502060506020403" pitchFamily="18" charset="0"/>
                </a:endParaRPr>
              </a:p>
            </p:txBody>
          </p:sp>
          <p:sp>
            <p:nvSpPr>
              <p:cNvPr id="27" name="Freeform 26"/>
              <p:cNvSpPr>
                <a:spLocks/>
              </p:cNvSpPr>
              <p:nvPr/>
            </p:nvSpPr>
            <p:spPr bwMode="invGray">
              <a:xfrm>
                <a:off x="2573" y="2636"/>
                <a:ext cx="123" cy="223"/>
              </a:xfrm>
              <a:custGeom>
                <a:avLst/>
                <a:gdLst>
                  <a:gd name="T0" fmla="*/ 87 w 123"/>
                  <a:gd name="T1" fmla="*/ 0 h 223"/>
                  <a:gd name="T2" fmla="*/ 123 w 123"/>
                  <a:gd name="T3" fmla="*/ 33 h 223"/>
                  <a:gd name="T4" fmla="*/ 123 w 123"/>
                  <a:gd name="T5" fmla="*/ 73 h 223"/>
                  <a:gd name="T6" fmla="*/ 72 w 123"/>
                  <a:gd name="T7" fmla="*/ 73 h 223"/>
                  <a:gd name="T8" fmla="*/ 72 w 123"/>
                  <a:gd name="T9" fmla="*/ 43 h 223"/>
                  <a:gd name="T10" fmla="*/ 51 w 123"/>
                  <a:gd name="T11" fmla="*/ 43 h 223"/>
                  <a:gd name="T12" fmla="*/ 51 w 123"/>
                  <a:gd name="T13" fmla="*/ 88 h 223"/>
                  <a:gd name="T14" fmla="*/ 88 w 123"/>
                  <a:gd name="T15" fmla="*/ 91 h 223"/>
                  <a:gd name="T16" fmla="*/ 123 w 123"/>
                  <a:gd name="T17" fmla="*/ 123 h 223"/>
                  <a:gd name="T18" fmla="*/ 123 w 123"/>
                  <a:gd name="T19" fmla="*/ 191 h 223"/>
                  <a:gd name="T20" fmla="*/ 90 w 123"/>
                  <a:gd name="T21" fmla="*/ 223 h 223"/>
                  <a:gd name="T22" fmla="*/ 33 w 123"/>
                  <a:gd name="T23" fmla="*/ 223 h 223"/>
                  <a:gd name="T24" fmla="*/ 0 w 123"/>
                  <a:gd name="T25" fmla="*/ 191 h 223"/>
                  <a:gd name="T26" fmla="*/ 0 w 123"/>
                  <a:gd name="T27" fmla="*/ 152 h 223"/>
                  <a:gd name="T28" fmla="*/ 51 w 123"/>
                  <a:gd name="T29" fmla="*/ 152 h 223"/>
                  <a:gd name="T30" fmla="*/ 51 w 123"/>
                  <a:gd name="T31" fmla="*/ 181 h 223"/>
                  <a:gd name="T32" fmla="*/ 72 w 123"/>
                  <a:gd name="T33" fmla="*/ 181 h 223"/>
                  <a:gd name="T34" fmla="*/ 72 w 123"/>
                  <a:gd name="T35" fmla="*/ 134 h 223"/>
                  <a:gd name="T36" fmla="*/ 36 w 123"/>
                  <a:gd name="T37" fmla="*/ 132 h 223"/>
                  <a:gd name="T38" fmla="*/ 0 w 123"/>
                  <a:gd name="T39" fmla="*/ 100 h 223"/>
                  <a:gd name="T40" fmla="*/ 0 w 123"/>
                  <a:gd name="T41" fmla="*/ 33 h 223"/>
                  <a:gd name="T42" fmla="*/ 34 w 123"/>
                  <a:gd name="T43" fmla="*/ 0 h 223"/>
                  <a:gd name="T44" fmla="*/ 87 w 123"/>
                  <a:gd name="T45" fmla="*/ 0 h 2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23" h="223">
                    <a:moveTo>
                      <a:pt x="87" y="0"/>
                    </a:moveTo>
                    <a:lnTo>
                      <a:pt x="123" y="33"/>
                    </a:lnTo>
                    <a:lnTo>
                      <a:pt x="123" y="73"/>
                    </a:lnTo>
                    <a:lnTo>
                      <a:pt x="72" y="73"/>
                    </a:lnTo>
                    <a:lnTo>
                      <a:pt x="72" y="43"/>
                    </a:lnTo>
                    <a:lnTo>
                      <a:pt x="51" y="43"/>
                    </a:lnTo>
                    <a:lnTo>
                      <a:pt x="51" y="88"/>
                    </a:lnTo>
                    <a:lnTo>
                      <a:pt x="88" y="91"/>
                    </a:lnTo>
                    <a:lnTo>
                      <a:pt x="123" y="123"/>
                    </a:lnTo>
                    <a:lnTo>
                      <a:pt x="123" y="191"/>
                    </a:lnTo>
                    <a:lnTo>
                      <a:pt x="90" y="223"/>
                    </a:lnTo>
                    <a:lnTo>
                      <a:pt x="33" y="223"/>
                    </a:lnTo>
                    <a:lnTo>
                      <a:pt x="0" y="191"/>
                    </a:lnTo>
                    <a:lnTo>
                      <a:pt x="0" y="152"/>
                    </a:lnTo>
                    <a:lnTo>
                      <a:pt x="51" y="152"/>
                    </a:lnTo>
                    <a:lnTo>
                      <a:pt x="51" y="181"/>
                    </a:lnTo>
                    <a:lnTo>
                      <a:pt x="72" y="181"/>
                    </a:lnTo>
                    <a:lnTo>
                      <a:pt x="72" y="134"/>
                    </a:lnTo>
                    <a:lnTo>
                      <a:pt x="36" y="132"/>
                    </a:lnTo>
                    <a:lnTo>
                      <a:pt x="0" y="100"/>
                    </a:lnTo>
                    <a:lnTo>
                      <a:pt x="0" y="33"/>
                    </a:lnTo>
                    <a:lnTo>
                      <a:pt x="34" y="0"/>
                    </a:lnTo>
                    <a:lnTo>
                      <a:pt x="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28" name="Rectangle 27"/>
              <p:cNvSpPr>
                <a:spLocks noChangeArrowheads="1"/>
              </p:cNvSpPr>
              <p:nvPr/>
            </p:nvSpPr>
            <p:spPr bwMode="invGray">
              <a:xfrm>
                <a:off x="2713" y="2817"/>
                <a:ext cx="54" cy="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hangingPunct="1">
                  <a:defRPr/>
                </a:pPr>
                <a:endParaRPr lang="en-US" altLang="en-US" dirty="0" smtClean="0">
                  <a:latin typeface="Adobe Garamond Pro" panose="02020502060506020403" pitchFamily="18" charset="0"/>
                </a:endParaRPr>
              </a:p>
            </p:txBody>
          </p:sp>
          <p:sp>
            <p:nvSpPr>
              <p:cNvPr id="29" name="Freeform 28"/>
              <p:cNvSpPr>
                <a:spLocks noEditPoints="1"/>
              </p:cNvSpPr>
              <p:nvPr/>
            </p:nvSpPr>
            <p:spPr bwMode="invGray">
              <a:xfrm>
                <a:off x="2787" y="2636"/>
                <a:ext cx="138" cy="223"/>
              </a:xfrm>
              <a:custGeom>
                <a:avLst/>
                <a:gdLst>
                  <a:gd name="T0" fmla="*/ 80 w 138"/>
                  <a:gd name="T1" fmla="*/ 140 h 223"/>
                  <a:gd name="T2" fmla="*/ 58 w 138"/>
                  <a:gd name="T3" fmla="*/ 140 h 223"/>
                  <a:gd name="T4" fmla="*/ 66 w 138"/>
                  <a:gd name="T5" fmla="*/ 48 h 223"/>
                  <a:gd name="T6" fmla="*/ 71 w 138"/>
                  <a:gd name="T7" fmla="*/ 48 h 223"/>
                  <a:gd name="T8" fmla="*/ 80 w 138"/>
                  <a:gd name="T9" fmla="*/ 140 h 223"/>
                  <a:gd name="T10" fmla="*/ 105 w 138"/>
                  <a:gd name="T11" fmla="*/ 0 h 223"/>
                  <a:gd name="T12" fmla="*/ 31 w 138"/>
                  <a:gd name="T13" fmla="*/ 0 h 223"/>
                  <a:gd name="T14" fmla="*/ 0 w 138"/>
                  <a:gd name="T15" fmla="*/ 223 h 223"/>
                  <a:gd name="T16" fmla="*/ 49 w 138"/>
                  <a:gd name="T17" fmla="*/ 223 h 223"/>
                  <a:gd name="T18" fmla="*/ 54 w 138"/>
                  <a:gd name="T19" fmla="*/ 182 h 223"/>
                  <a:gd name="T20" fmla="*/ 84 w 138"/>
                  <a:gd name="T21" fmla="*/ 182 h 223"/>
                  <a:gd name="T22" fmla="*/ 88 w 138"/>
                  <a:gd name="T23" fmla="*/ 223 h 223"/>
                  <a:gd name="T24" fmla="*/ 138 w 138"/>
                  <a:gd name="T25" fmla="*/ 223 h 223"/>
                  <a:gd name="T26" fmla="*/ 105 w 138"/>
                  <a:gd name="T27" fmla="*/ 0 h 2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8" h="223">
                    <a:moveTo>
                      <a:pt x="80" y="140"/>
                    </a:moveTo>
                    <a:lnTo>
                      <a:pt x="58" y="140"/>
                    </a:lnTo>
                    <a:lnTo>
                      <a:pt x="66" y="48"/>
                    </a:lnTo>
                    <a:lnTo>
                      <a:pt x="71" y="48"/>
                    </a:lnTo>
                    <a:lnTo>
                      <a:pt x="80" y="140"/>
                    </a:lnTo>
                    <a:close/>
                    <a:moveTo>
                      <a:pt x="105" y="0"/>
                    </a:moveTo>
                    <a:lnTo>
                      <a:pt x="31" y="0"/>
                    </a:lnTo>
                    <a:lnTo>
                      <a:pt x="0" y="223"/>
                    </a:lnTo>
                    <a:lnTo>
                      <a:pt x="49" y="223"/>
                    </a:lnTo>
                    <a:lnTo>
                      <a:pt x="54" y="182"/>
                    </a:lnTo>
                    <a:lnTo>
                      <a:pt x="84" y="182"/>
                    </a:lnTo>
                    <a:lnTo>
                      <a:pt x="88" y="223"/>
                    </a:lnTo>
                    <a:lnTo>
                      <a:pt x="138" y="223"/>
                    </a:lnTo>
                    <a:lnTo>
                      <a:pt x="10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30" name="Freeform 29"/>
              <p:cNvSpPr>
                <a:spLocks noEditPoints="1"/>
              </p:cNvSpPr>
              <p:nvPr/>
            </p:nvSpPr>
            <p:spPr bwMode="invGray">
              <a:xfrm>
                <a:off x="2946" y="2636"/>
                <a:ext cx="122" cy="223"/>
              </a:xfrm>
              <a:custGeom>
                <a:avLst/>
                <a:gdLst>
                  <a:gd name="T0" fmla="*/ 72 w 122"/>
                  <a:gd name="T1" fmla="*/ 43 h 223"/>
                  <a:gd name="T2" fmla="*/ 72 w 122"/>
                  <a:gd name="T3" fmla="*/ 93 h 223"/>
                  <a:gd name="T4" fmla="*/ 51 w 122"/>
                  <a:gd name="T5" fmla="*/ 93 h 223"/>
                  <a:gd name="T6" fmla="*/ 51 w 122"/>
                  <a:gd name="T7" fmla="*/ 43 h 223"/>
                  <a:gd name="T8" fmla="*/ 72 w 122"/>
                  <a:gd name="T9" fmla="*/ 43 h 223"/>
                  <a:gd name="T10" fmla="*/ 122 w 122"/>
                  <a:gd name="T11" fmla="*/ 33 h 223"/>
                  <a:gd name="T12" fmla="*/ 87 w 122"/>
                  <a:gd name="T13" fmla="*/ 0 h 223"/>
                  <a:gd name="T14" fmla="*/ 0 w 122"/>
                  <a:gd name="T15" fmla="*/ 0 h 223"/>
                  <a:gd name="T16" fmla="*/ 0 w 122"/>
                  <a:gd name="T17" fmla="*/ 223 h 223"/>
                  <a:gd name="T18" fmla="*/ 51 w 122"/>
                  <a:gd name="T19" fmla="*/ 223 h 223"/>
                  <a:gd name="T20" fmla="*/ 51 w 122"/>
                  <a:gd name="T21" fmla="*/ 134 h 223"/>
                  <a:gd name="T22" fmla="*/ 72 w 122"/>
                  <a:gd name="T23" fmla="*/ 134 h 223"/>
                  <a:gd name="T24" fmla="*/ 72 w 122"/>
                  <a:gd name="T25" fmla="*/ 223 h 223"/>
                  <a:gd name="T26" fmla="*/ 122 w 122"/>
                  <a:gd name="T27" fmla="*/ 223 h 223"/>
                  <a:gd name="T28" fmla="*/ 122 w 122"/>
                  <a:gd name="T29" fmla="*/ 134 h 223"/>
                  <a:gd name="T30" fmla="*/ 96 w 122"/>
                  <a:gd name="T31" fmla="*/ 113 h 223"/>
                  <a:gd name="T32" fmla="*/ 122 w 122"/>
                  <a:gd name="T33" fmla="*/ 91 h 223"/>
                  <a:gd name="T34" fmla="*/ 122 w 122"/>
                  <a:gd name="T35" fmla="*/ 3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2" h="223">
                    <a:moveTo>
                      <a:pt x="72" y="43"/>
                    </a:moveTo>
                    <a:lnTo>
                      <a:pt x="72" y="93"/>
                    </a:lnTo>
                    <a:lnTo>
                      <a:pt x="51" y="93"/>
                    </a:lnTo>
                    <a:lnTo>
                      <a:pt x="51" y="43"/>
                    </a:lnTo>
                    <a:lnTo>
                      <a:pt x="72" y="43"/>
                    </a:lnTo>
                    <a:close/>
                    <a:moveTo>
                      <a:pt x="122" y="33"/>
                    </a:moveTo>
                    <a:lnTo>
                      <a:pt x="87" y="0"/>
                    </a:lnTo>
                    <a:lnTo>
                      <a:pt x="0" y="0"/>
                    </a:lnTo>
                    <a:lnTo>
                      <a:pt x="0" y="223"/>
                    </a:lnTo>
                    <a:lnTo>
                      <a:pt x="51" y="223"/>
                    </a:lnTo>
                    <a:lnTo>
                      <a:pt x="51" y="134"/>
                    </a:lnTo>
                    <a:lnTo>
                      <a:pt x="72" y="134"/>
                    </a:lnTo>
                    <a:lnTo>
                      <a:pt x="72" y="223"/>
                    </a:lnTo>
                    <a:lnTo>
                      <a:pt x="122" y="223"/>
                    </a:lnTo>
                    <a:lnTo>
                      <a:pt x="122" y="134"/>
                    </a:lnTo>
                    <a:lnTo>
                      <a:pt x="96" y="113"/>
                    </a:lnTo>
                    <a:lnTo>
                      <a:pt x="122" y="91"/>
                    </a:lnTo>
                    <a:lnTo>
                      <a:pt x="122"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31" name="Freeform 30"/>
              <p:cNvSpPr>
                <a:spLocks/>
              </p:cNvSpPr>
              <p:nvPr/>
            </p:nvSpPr>
            <p:spPr bwMode="invGray">
              <a:xfrm>
                <a:off x="3094" y="2636"/>
                <a:ext cx="159" cy="223"/>
              </a:xfrm>
              <a:custGeom>
                <a:avLst/>
                <a:gdLst>
                  <a:gd name="T0" fmla="*/ 159 w 159"/>
                  <a:gd name="T1" fmla="*/ 223 h 223"/>
                  <a:gd name="T2" fmla="*/ 112 w 159"/>
                  <a:gd name="T3" fmla="*/ 223 h 223"/>
                  <a:gd name="T4" fmla="*/ 112 w 159"/>
                  <a:gd name="T5" fmla="*/ 82 h 223"/>
                  <a:gd name="T6" fmla="*/ 110 w 159"/>
                  <a:gd name="T7" fmla="*/ 82 h 223"/>
                  <a:gd name="T8" fmla="*/ 89 w 159"/>
                  <a:gd name="T9" fmla="*/ 223 h 223"/>
                  <a:gd name="T10" fmla="*/ 70 w 159"/>
                  <a:gd name="T11" fmla="*/ 223 h 223"/>
                  <a:gd name="T12" fmla="*/ 48 w 159"/>
                  <a:gd name="T13" fmla="*/ 82 h 223"/>
                  <a:gd name="T14" fmla="*/ 46 w 159"/>
                  <a:gd name="T15" fmla="*/ 82 h 223"/>
                  <a:gd name="T16" fmla="*/ 46 w 159"/>
                  <a:gd name="T17" fmla="*/ 223 h 223"/>
                  <a:gd name="T18" fmla="*/ 0 w 159"/>
                  <a:gd name="T19" fmla="*/ 223 h 223"/>
                  <a:gd name="T20" fmla="*/ 0 w 159"/>
                  <a:gd name="T21" fmla="*/ 0 h 223"/>
                  <a:gd name="T22" fmla="*/ 60 w 159"/>
                  <a:gd name="T23" fmla="*/ 0 h 223"/>
                  <a:gd name="T24" fmla="*/ 78 w 159"/>
                  <a:gd name="T25" fmla="*/ 108 h 223"/>
                  <a:gd name="T26" fmla="*/ 82 w 159"/>
                  <a:gd name="T27" fmla="*/ 108 h 223"/>
                  <a:gd name="T28" fmla="*/ 99 w 159"/>
                  <a:gd name="T29" fmla="*/ 0 h 223"/>
                  <a:gd name="T30" fmla="*/ 159 w 159"/>
                  <a:gd name="T31" fmla="*/ 0 h 223"/>
                  <a:gd name="T32" fmla="*/ 159 w 159"/>
                  <a:gd name="T33" fmla="*/ 223 h 2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9" h="223">
                    <a:moveTo>
                      <a:pt x="159" y="223"/>
                    </a:moveTo>
                    <a:lnTo>
                      <a:pt x="112" y="223"/>
                    </a:lnTo>
                    <a:lnTo>
                      <a:pt x="112" y="82"/>
                    </a:lnTo>
                    <a:lnTo>
                      <a:pt x="110" y="82"/>
                    </a:lnTo>
                    <a:lnTo>
                      <a:pt x="89" y="223"/>
                    </a:lnTo>
                    <a:lnTo>
                      <a:pt x="70" y="223"/>
                    </a:lnTo>
                    <a:lnTo>
                      <a:pt x="48" y="82"/>
                    </a:lnTo>
                    <a:lnTo>
                      <a:pt x="46" y="82"/>
                    </a:lnTo>
                    <a:lnTo>
                      <a:pt x="46" y="223"/>
                    </a:lnTo>
                    <a:lnTo>
                      <a:pt x="0" y="223"/>
                    </a:lnTo>
                    <a:lnTo>
                      <a:pt x="0" y="0"/>
                    </a:lnTo>
                    <a:lnTo>
                      <a:pt x="60" y="0"/>
                    </a:lnTo>
                    <a:lnTo>
                      <a:pt x="78" y="108"/>
                    </a:lnTo>
                    <a:lnTo>
                      <a:pt x="82" y="108"/>
                    </a:lnTo>
                    <a:lnTo>
                      <a:pt x="99" y="0"/>
                    </a:lnTo>
                    <a:lnTo>
                      <a:pt x="159" y="0"/>
                    </a:lnTo>
                    <a:lnTo>
                      <a:pt x="159" y="2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32" name="Freeform 31"/>
              <p:cNvSpPr>
                <a:spLocks/>
              </p:cNvSpPr>
              <p:nvPr/>
            </p:nvSpPr>
            <p:spPr bwMode="invGray">
              <a:xfrm>
                <a:off x="3274" y="2636"/>
                <a:ext cx="139" cy="223"/>
              </a:xfrm>
              <a:custGeom>
                <a:avLst/>
                <a:gdLst>
                  <a:gd name="T0" fmla="*/ 95 w 139"/>
                  <a:gd name="T1" fmla="*/ 130 h 223"/>
                  <a:gd name="T2" fmla="*/ 95 w 139"/>
                  <a:gd name="T3" fmla="*/ 223 h 223"/>
                  <a:gd name="T4" fmla="*/ 44 w 139"/>
                  <a:gd name="T5" fmla="*/ 223 h 223"/>
                  <a:gd name="T6" fmla="*/ 44 w 139"/>
                  <a:gd name="T7" fmla="*/ 130 h 223"/>
                  <a:gd name="T8" fmla="*/ 0 w 139"/>
                  <a:gd name="T9" fmla="*/ 0 h 223"/>
                  <a:gd name="T10" fmla="*/ 51 w 139"/>
                  <a:gd name="T11" fmla="*/ 0 h 223"/>
                  <a:gd name="T12" fmla="*/ 69 w 139"/>
                  <a:gd name="T13" fmla="*/ 81 h 223"/>
                  <a:gd name="T14" fmla="*/ 70 w 139"/>
                  <a:gd name="T15" fmla="*/ 81 h 223"/>
                  <a:gd name="T16" fmla="*/ 88 w 139"/>
                  <a:gd name="T17" fmla="*/ 0 h 223"/>
                  <a:gd name="T18" fmla="*/ 139 w 139"/>
                  <a:gd name="T19" fmla="*/ 0 h 223"/>
                  <a:gd name="T20" fmla="*/ 95 w 139"/>
                  <a:gd name="T21" fmla="*/ 13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9" h="223">
                    <a:moveTo>
                      <a:pt x="95" y="130"/>
                    </a:moveTo>
                    <a:lnTo>
                      <a:pt x="95" y="223"/>
                    </a:lnTo>
                    <a:lnTo>
                      <a:pt x="44" y="223"/>
                    </a:lnTo>
                    <a:lnTo>
                      <a:pt x="44" y="130"/>
                    </a:lnTo>
                    <a:lnTo>
                      <a:pt x="0" y="0"/>
                    </a:lnTo>
                    <a:lnTo>
                      <a:pt x="51" y="0"/>
                    </a:lnTo>
                    <a:lnTo>
                      <a:pt x="69" y="81"/>
                    </a:lnTo>
                    <a:lnTo>
                      <a:pt x="70" y="81"/>
                    </a:lnTo>
                    <a:lnTo>
                      <a:pt x="88" y="0"/>
                    </a:lnTo>
                    <a:lnTo>
                      <a:pt x="139" y="0"/>
                    </a:lnTo>
                    <a:lnTo>
                      <a:pt x="95" y="1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33" name="Freeform 32"/>
              <p:cNvSpPr>
                <a:spLocks/>
              </p:cNvSpPr>
              <p:nvPr/>
            </p:nvSpPr>
            <p:spPr bwMode="invGray">
              <a:xfrm>
                <a:off x="2371" y="1344"/>
                <a:ext cx="1022" cy="971"/>
              </a:xfrm>
              <a:custGeom>
                <a:avLst/>
                <a:gdLst>
                  <a:gd name="T0" fmla="*/ 827 w 1022"/>
                  <a:gd name="T1" fmla="*/ 971 h 971"/>
                  <a:gd name="T2" fmla="*/ 511 w 1022"/>
                  <a:gd name="T3" fmla="*/ 741 h 971"/>
                  <a:gd name="T4" fmla="*/ 196 w 1022"/>
                  <a:gd name="T5" fmla="*/ 971 h 971"/>
                  <a:gd name="T6" fmla="*/ 316 w 1022"/>
                  <a:gd name="T7" fmla="*/ 600 h 971"/>
                  <a:gd name="T8" fmla="*/ 0 w 1022"/>
                  <a:gd name="T9" fmla="*/ 371 h 971"/>
                  <a:gd name="T10" fmla="*/ 391 w 1022"/>
                  <a:gd name="T11" fmla="*/ 371 h 971"/>
                  <a:gd name="T12" fmla="*/ 511 w 1022"/>
                  <a:gd name="T13" fmla="*/ 0 h 971"/>
                  <a:gd name="T14" fmla="*/ 632 w 1022"/>
                  <a:gd name="T15" fmla="*/ 371 h 971"/>
                  <a:gd name="T16" fmla="*/ 1022 w 1022"/>
                  <a:gd name="T17" fmla="*/ 371 h 971"/>
                  <a:gd name="T18" fmla="*/ 706 w 1022"/>
                  <a:gd name="T19" fmla="*/ 600 h 971"/>
                  <a:gd name="T20" fmla="*/ 827 w 1022"/>
                  <a:gd name="T21" fmla="*/ 971 h 971"/>
                  <a:gd name="T22" fmla="*/ 827 w 1022"/>
                  <a:gd name="T23" fmla="*/ 971 h 9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22" h="971">
                    <a:moveTo>
                      <a:pt x="827" y="971"/>
                    </a:moveTo>
                    <a:lnTo>
                      <a:pt x="511" y="741"/>
                    </a:lnTo>
                    <a:lnTo>
                      <a:pt x="196" y="971"/>
                    </a:lnTo>
                    <a:lnTo>
                      <a:pt x="316" y="600"/>
                    </a:lnTo>
                    <a:lnTo>
                      <a:pt x="0" y="371"/>
                    </a:lnTo>
                    <a:lnTo>
                      <a:pt x="391" y="371"/>
                    </a:lnTo>
                    <a:lnTo>
                      <a:pt x="511" y="0"/>
                    </a:lnTo>
                    <a:lnTo>
                      <a:pt x="632" y="371"/>
                    </a:lnTo>
                    <a:lnTo>
                      <a:pt x="1022" y="371"/>
                    </a:lnTo>
                    <a:lnTo>
                      <a:pt x="706" y="600"/>
                    </a:lnTo>
                    <a:lnTo>
                      <a:pt x="827" y="971"/>
                    </a:lnTo>
                    <a:close/>
                  </a:path>
                </a:pathLst>
              </a:custGeom>
              <a:solidFill>
                <a:srgbClr val="FFC425"/>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34" name="Freeform 33"/>
              <p:cNvSpPr>
                <a:spLocks/>
              </p:cNvSpPr>
              <p:nvPr/>
            </p:nvSpPr>
            <p:spPr bwMode="invGray">
              <a:xfrm>
                <a:off x="2486" y="1463"/>
                <a:ext cx="793" cy="755"/>
              </a:xfrm>
              <a:custGeom>
                <a:avLst/>
                <a:gdLst>
                  <a:gd name="T0" fmla="*/ 641 w 793"/>
                  <a:gd name="T1" fmla="*/ 755 h 755"/>
                  <a:gd name="T2" fmla="*/ 396 w 793"/>
                  <a:gd name="T3" fmla="*/ 577 h 755"/>
                  <a:gd name="T4" fmla="*/ 151 w 793"/>
                  <a:gd name="T5" fmla="*/ 755 h 755"/>
                  <a:gd name="T6" fmla="*/ 245 w 793"/>
                  <a:gd name="T7" fmla="*/ 467 h 755"/>
                  <a:gd name="T8" fmla="*/ 0 w 793"/>
                  <a:gd name="T9" fmla="*/ 288 h 755"/>
                  <a:gd name="T10" fmla="*/ 303 w 793"/>
                  <a:gd name="T11" fmla="*/ 288 h 755"/>
                  <a:gd name="T12" fmla="*/ 396 w 793"/>
                  <a:gd name="T13" fmla="*/ 0 h 755"/>
                  <a:gd name="T14" fmla="*/ 490 w 793"/>
                  <a:gd name="T15" fmla="*/ 288 h 755"/>
                  <a:gd name="T16" fmla="*/ 793 w 793"/>
                  <a:gd name="T17" fmla="*/ 288 h 755"/>
                  <a:gd name="T18" fmla="*/ 548 w 793"/>
                  <a:gd name="T19" fmla="*/ 467 h 755"/>
                  <a:gd name="T20" fmla="*/ 641 w 793"/>
                  <a:gd name="T21" fmla="*/ 755 h 755"/>
                  <a:gd name="T22" fmla="*/ 641 w 793"/>
                  <a:gd name="T23" fmla="*/ 755 h 7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3" h="755">
                    <a:moveTo>
                      <a:pt x="641" y="755"/>
                    </a:moveTo>
                    <a:lnTo>
                      <a:pt x="396" y="577"/>
                    </a:lnTo>
                    <a:lnTo>
                      <a:pt x="151" y="755"/>
                    </a:lnTo>
                    <a:lnTo>
                      <a:pt x="245" y="467"/>
                    </a:lnTo>
                    <a:lnTo>
                      <a:pt x="0" y="288"/>
                    </a:lnTo>
                    <a:lnTo>
                      <a:pt x="303" y="288"/>
                    </a:lnTo>
                    <a:lnTo>
                      <a:pt x="396" y="0"/>
                    </a:lnTo>
                    <a:lnTo>
                      <a:pt x="490" y="288"/>
                    </a:lnTo>
                    <a:lnTo>
                      <a:pt x="793" y="288"/>
                    </a:lnTo>
                    <a:lnTo>
                      <a:pt x="548" y="467"/>
                    </a:lnTo>
                    <a:lnTo>
                      <a:pt x="641" y="75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sp>
            <p:nvSpPr>
              <p:cNvPr id="35" name="Freeform 34"/>
              <p:cNvSpPr>
                <a:spLocks/>
              </p:cNvSpPr>
              <p:nvPr/>
            </p:nvSpPr>
            <p:spPr bwMode="invGray">
              <a:xfrm>
                <a:off x="2595" y="1579"/>
                <a:ext cx="574" cy="545"/>
              </a:xfrm>
              <a:custGeom>
                <a:avLst/>
                <a:gdLst>
                  <a:gd name="T0" fmla="*/ 287 w 574"/>
                  <a:gd name="T1" fmla="*/ 0 h 545"/>
                  <a:gd name="T2" fmla="*/ 355 w 574"/>
                  <a:gd name="T3" fmla="*/ 208 h 545"/>
                  <a:gd name="T4" fmla="*/ 574 w 574"/>
                  <a:gd name="T5" fmla="*/ 208 h 545"/>
                  <a:gd name="T6" fmla="*/ 396 w 574"/>
                  <a:gd name="T7" fmla="*/ 337 h 545"/>
                  <a:gd name="T8" fmla="*/ 464 w 574"/>
                  <a:gd name="T9" fmla="*/ 545 h 545"/>
                  <a:gd name="T10" fmla="*/ 287 w 574"/>
                  <a:gd name="T11" fmla="*/ 416 h 545"/>
                  <a:gd name="T12" fmla="*/ 110 w 574"/>
                  <a:gd name="T13" fmla="*/ 545 h 545"/>
                  <a:gd name="T14" fmla="*/ 178 w 574"/>
                  <a:gd name="T15" fmla="*/ 337 h 545"/>
                  <a:gd name="T16" fmla="*/ 0 w 574"/>
                  <a:gd name="T17" fmla="*/ 208 h 545"/>
                  <a:gd name="T18" fmla="*/ 219 w 574"/>
                  <a:gd name="T19" fmla="*/ 208 h 545"/>
                  <a:gd name="T20" fmla="*/ 287 w 574"/>
                  <a:gd name="T21" fmla="*/ 0 h 5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4" h="545">
                    <a:moveTo>
                      <a:pt x="287" y="0"/>
                    </a:moveTo>
                    <a:lnTo>
                      <a:pt x="355" y="208"/>
                    </a:lnTo>
                    <a:lnTo>
                      <a:pt x="574" y="208"/>
                    </a:lnTo>
                    <a:lnTo>
                      <a:pt x="396" y="337"/>
                    </a:lnTo>
                    <a:lnTo>
                      <a:pt x="464" y="545"/>
                    </a:lnTo>
                    <a:lnTo>
                      <a:pt x="287" y="416"/>
                    </a:lnTo>
                    <a:lnTo>
                      <a:pt x="110" y="545"/>
                    </a:lnTo>
                    <a:lnTo>
                      <a:pt x="178" y="337"/>
                    </a:lnTo>
                    <a:lnTo>
                      <a:pt x="0" y="208"/>
                    </a:lnTo>
                    <a:lnTo>
                      <a:pt x="219" y="208"/>
                    </a:lnTo>
                    <a:lnTo>
                      <a:pt x="2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latin typeface="Adobe Garamond Pro" panose="02020502060506020403" pitchFamily="18" charset="0"/>
                </a:endParaRPr>
              </a:p>
            </p:txBody>
          </p:sp>
        </p:grpSp>
      </p:grpSp>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67499" y="5080000"/>
            <a:ext cx="2324101" cy="1759191"/>
          </a:xfrm>
          <a:prstGeom prst="rect">
            <a:avLst/>
          </a:prstGeom>
        </p:spPr>
      </p:pic>
      <p:grpSp>
        <p:nvGrpSpPr>
          <p:cNvPr id="37" name="AMC insignia"/>
          <p:cNvGrpSpPr>
            <a:grpSpLocks noChangeAspect="1"/>
          </p:cNvGrpSpPr>
          <p:nvPr userDrawn="1"/>
        </p:nvGrpSpPr>
        <p:grpSpPr bwMode="auto">
          <a:xfrm>
            <a:off x="6976400" y="5306214"/>
            <a:ext cx="713456" cy="838201"/>
            <a:chOff x="4592" y="1364"/>
            <a:chExt cx="1161" cy="1364"/>
          </a:xfrm>
        </p:grpSpPr>
        <p:sp>
          <p:nvSpPr>
            <p:cNvPr id="38" name="Crest Freeform"/>
            <p:cNvSpPr>
              <a:spLocks/>
            </p:cNvSpPr>
            <p:nvPr userDrawn="1"/>
          </p:nvSpPr>
          <p:spPr bwMode="auto">
            <a:xfrm>
              <a:off x="4605" y="1378"/>
              <a:ext cx="1135" cy="1335"/>
            </a:xfrm>
            <a:custGeom>
              <a:avLst/>
              <a:gdLst>
                <a:gd name="T0" fmla="*/ 1477 w 2954"/>
                <a:gd name="T1" fmla="*/ 0 h 3479"/>
                <a:gd name="T2" fmla="*/ 2954 w 2954"/>
                <a:gd name="T3" fmla="*/ 356 h 3479"/>
                <a:gd name="T4" fmla="*/ 2954 w 2954"/>
                <a:gd name="T5" fmla="*/ 1377 h 3479"/>
                <a:gd name="T6" fmla="*/ 1477 w 2954"/>
                <a:gd name="T7" fmla="*/ 3479 h 3479"/>
                <a:gd name="T8" fmla="*/ 0 w 2954"/>
                <a:gd name="T9" fmla="*/ 1377 h 3479"/>
                <a:gd name="T10" fmla="*/ 0 w 2954"/>
                <a:gd name="T11" fmla="*/ 356 h 3479"/>
                <a:gd name="T12" fmla="*/ 1477 w 2954"/>
                <a:gd name="T13" fmla="*/ 0 h 3479"/>
              </a:gdLst>
              <a:ahLst/>
              <a:cxnLst>
                <a:cxn ang="0">
                  <a:pos x="T0" y="T1"/>
                </a:cxn>
                <a:cxn ang="0">
                  <a:pos x="T2" y="T3"/>
                </a:cxn>
                <a:cxn ang="0">
                  <a:pos x="T4" y="T5"/>
                </a:cxn>
                <a:cxn ang="0">
                  <a:pos x="T6" y="T7"/>
                </a:cxn>
                <a:cxn ang="0">
                  <a:pos x="T8" y="T9"/>
                </a:cxn>
                <a:cxn ang="0">
                  <a:pos x="T10" y="T11"/>
                </a:cxn>
                <a:cxn ang="0">
                  <a:pos x="T12" y="T13"/>
                </a:cxn>
              </a:cxnLst>
              <a:rect l="0" t="0" r="r" b="b"/>
              <a:pathLst>
                <a:path w="2954" h="3479">
                  <a:moveTo>
                    <a:pt x="1477" y="0"/>
                  </a:moveTo>
                  <a:cubicBezTo>
                    <a:pt x="2003" y="0"/>
                    <a:pt x="2609" y="127"/>
                    <a:pt x="2954" y="356"/>
                  </a:cubicBezTo>
                  <a:cubicBezTo>
                    <a:pt x="2954" y="1377"/>
                    <a:pt x="2954" y="1377"/>
                    <a:pt x="2954" y="1377"/>
                  </a:cubicBezTo>
                  <a:cubicBezTo>
                    <a:pt x="2954" y="2275"/>
                    <a:pt x="2402" y="3111"/>
                    <a:pt x="1477" y="3479"/>
                  </a:cubicBezTo>
                  <a:cubicBezTo>
                    <a:pt x="552" y="3111"/>
                    <a:pt x="0" y="2275"/>
                    <a:pt x="0" y="1377"/>
                  </a:cubicBezTo>
                  <a:cubicBezTo>
                    <a:pt x="0" y="356"/>
                    <a:pt x="0" y="356"/>
                    <a:pt x="0" y="356"/>
                  </a:cubicBezTo>
                  <a:cubicBezTo>
                    <a:pt x="345" y="127"/>
                    <a:pt x="951" y="0"/>
                    <a:pt x="147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ndParaRPr>
            </a:p>
          </p:txBody>
        </p:sp>
        <p:sp>
          <p:nvSpPr>
            <p:cNvPr id="39" name="Black Frame Freeform"/>
            <p:cNvSpPr>
              <a:spLocks noEditPoints="1"/>
            </p:cNvSpPr>
            <p:nvPr userDrawn="1"/>
          </p:nvSpPr>
          <p:spPr bwMode="auto">
            <a:xfrm>
              <a:off x="4592" y="1364"/>
              <a:ext cx="1161" cy="1364"/>
            </a:xfrm>
            <a:custGeom>
              <a:avLst/>
              <a:gdLst>
                <a:gd name="T0" fmla="*/ 3010 w 3026"/>
                <a:gd name="T1" fmla="*/ 362 h 3554"/>
                <a:gd name="T2" fmla="*/ 2328 w 3026"/>
                <a:gd name="T3" fmla="*/ 93 h 3554"/>
                <a:gd name="T4" fmla="*/ 1513 w 3026"/>
                <a:gd name="T5" fmla="*/ 0 h 3554"/>
                <a:gd name="T6" fmla="*/ 698 w 3026"/>
                <a:gd name="T7" fmla="*/ 93 h 3554"/>
                <a:gd name="T8" fmla="*/ 16 w 3026"/>
                <a:gd name="T9" fmla="*/ 362 h 3554"/>
                <a:gd name="T10" fmla="*/ 0 w 3026"/>
                <a:gd name="T11" fmla="*/ 373 h 3554"/>
                <a:gd name="T12" fmla="*/ 0 w 3026"/>
                <a:gd name="T13" fmla="*/ 1413 h 3554"/>
                <a:gd name="T14" fmla="*/ 398 w 3026"/>
                <a:gd name="T15" fmla="*/ 2683 h 3554"/>
                <a:gd name="T16" fmla="*/ 1500 w 3026"/>
                <a:gd name="T17" fmla="*/ 3548 h 3554"/>
                <a:gd name="T18" fmla="*/ 1513 w 3026"/>
                <a:gd name="T19" fmla="*/ 3554 h 3554"/>
                <a:gd name="T20" fmla="*/ 1526 w 3026"/>
                <a:gd name="T21" fmla="*/ 3548 h 3554"/>
                <a:gd name="T22" fmla="*/ 2628 w 3026"/>
                <a:gd name="T23" fmla="*/ 2683 h 3554"/>
                <a:gd name="T24" fmla="*/ 3026 w 3026"/>
                <a:gd name="T25" fmla="*/ 1413 h 3554"/>
                <a:gd name="T26" fmla="*/ 3026 w 3026"/>
                <a:gd name="T27" fmla="*/ 373 h 3554"/>
                <a:gd name="T28" fmla="*/ 3010 w 3026"/>
                <a:gd name="T29" fmla="*/ 362 h 3554"/>
                <a:gd name="T30" fmla="*/ 2954 w 3026"/>
                <a:gd name="T31" fmla="*/ 1413 h 3554"/>
                <a:gd name="T32" fmla="*/ 1513 w 3026"/>
                <a:gd name="T33" fmla="*/ 3476 h 3554"/>
                <a:gd name="T34" fmla="*/ 72 w 3026"/>
                <a:gd name="T35" fmla="*/ 1413 h 3554"/>
                <a:gd name="T36" fmla="*/ 72 w 3026"/>
                <a:gd name="T37" fmla="*/ 412 h 3554"/>
                <a:gd name="T38" fmla="*/ 1513 w 3026"/>
                <a:gd name="T39" fmla="*/ 72 h 3554"/>
                <a:gd name="T40" fmla="*/ 2954 w 3026"/>
                <a:gd name="T41" fmla="*/ 412 h 3554"/>
                <a:gd name="T42" fmla="*/ 2954 w 3026"/>
                <a:gd name="T43" fmla="*/ 1413 h 3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26" h="3554">
                  <a:moveTo>
                    <a:pt x="3010" y="362"/>
                  </a:moveTo>
                  <a:cubicBezTo>
                    <a:pt x="2842" y="251"/>
                    <a:pt x="2606" y="158"/>
                    <a:pt x="2328" y="93"/>
                  </a:cubicBezTo>
                  <a:cubicBezTo>
                    <a:pt x="2069" y="33"/>
                    <a:pt x="1779" y="0"/>
                    <a:pt x="1513" y="0"/>
                  </a:cubicBezTo>
                  <a:cubicBezTo>
                    <a:pt x="1247" y="0"/>
                    <a:pt x="957" y="33"/>
                    <a:pt x="698" y="93"/>
                  </a:cubicBezTo>
                  <a:cubicBezTo>
                    <a:pt x="420" y="158"/>
                    <a:pt x="184" y="251"/>
                    <a:pt x="16" y="362"/>
                  </a:cubicBezTo>
                  <a:cubicBezTo>
                    <a:pt x="0" y="373"/>
                    <a:pt x="0" y="373"/>
                    <a:pt x="0" y="373"/>
                  </a:cubicBezTo>
                  <a:cubicBezTo>
                    <a:pt x="0" y="1413"/>
                    <a:pt x="0" y="1413"/>
                    <a:pt x="0" y="1413"/>
                  </a:cubicBezTo>
                  <a:cubicBezTo>
                    <a:pt x="0" y="1867"/>
                    <a:pt x="138" y="2306"/>
                    <a:pt x="398" y="2683"/>
                  </a:cubicBezTo>
                  <a:cubicBezTo>
                    <a:pt x="664" y="3068"/>
                    <a:pt x="1045" y="3368"/>
                    <a:pt x="1500" y="3548"/>
                  </a:cubicBezTo>
                  <a:cubicBezTo>
                    <a:pt x="1513" y="3554"/>
                    <a:pt x="1513" y="3554"/>
                    <a:pt x="1513" y="3554"/>
                  </a:cubicBezTo>
                  <a:cubicBezTo>
                    <a:pt x="1526" y="3548"/>
                    <a:pt x="1526" y="3548"/>
                    <a:pt x="1526" y="3548"/>
                  </a:cubicBezTo>
                  <a:cubicBezTo>
                    <a:pt x="1981" y="3368"/>
                    <a:pt x="2362" y="3068"/>
                    <a:pt x="2628" y="2683"/>
                  </a:cubicBezTo>
                  <a:cubicBezTo>
                    <a:pt x="2888" y="2306"/>
                    <a:pt x="3026" y="1867"/>
                    <a:pt x="3026" y="1413"/>
                  </a:cubicBezTo>
                  <a:cubicBezTo>
                    <a:pt x="3026" y="373"/>
                    <a:pt x="3026" y="373"/>
                    <a:pt x="3026" y="373"/>
                  </a:cubicBezTo>
                  <a:lnTo>
                    <a:pt x="3010" y="362"/>
                  </a:lnTo>
                  <a:close/>
                  <a:moveTo>
                    <a:pt x="2954" y="1413"/>
                  </a:moveTo>
                  <a:cubicBezTo>
                    <a:pt x="2954" y="2314"/>
                    <a:pt x="2389" y="3122"/>
                    <a:pt x="1513" y="3476"/>
                  </a:cubicBezTo>
                  <a:cubicBezTo>
                    <a:pt x="637" y="3122"/>
                    <a:pt x="72" y="2314"/>
                    <a:pt x="72" y="1413"/>
                  </a:cubicBezTo>
                  <a:cubicBezTo>
                    <a:pt x="72" y="412"/>
                    <a:pt x="72" y="412"/>
                    <a:pt x="72" y="412"/>
                  </a:cubicBezTo>
                  <a:cubicBezTo>
                    <a:pt x="391" y="208"/>
                    <a:pt x="966" y="72"/>
                    <a:pt x="1513" y="72"/>
                  </a:cubicBezTo>
                  <a:cubicBezTo>
                    <a:pt x="2060" y="72"/>
                    <a:pt x="2635" y="208"/>
                    <a:pt x="2954" y="412"/>
                  </a:cubicBezTo>
                  <a:lnTo>
                    <a:pt x="2954" y="14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ndParaRPr>
            </a:p>
          </p:txBody>
        </p:sp>
        <p:sp>
          <p:nvSpPr>
            <p:cNvPr id="40" name="Blue Freeform"/>
            <p:cNvSpPr>
              <a:spLocks/>
            </p:cNvSpPr>
            <p:nvPr userDrawn="1"/>
          </p:nvSpPr>
          <p:spPr bwMode="auto">
            <a:xfrm>
              <a:off x="5172" y="1540"/>
              <a:ext cx="511" cy="1116"/>
            </a:xfrm>
            <a:custGeom>
              <a:avLst/>
              <a:gdLst>
                <a:gd name="T0" fmla="*/ 1329 w 1329"/>
                <a:gd name="T1" fmla="*/ 40 h 2908"/>
                <a:gd name="T2" fmla="*/ 302 w 1329"/>
                <a:gd name="T3" fmla="*/ 1068 h 2908"/>
                <a:gd name="T4" fmla="*/ 544 w 1329"/>
                <a:gd name="T5" fmla="*/ 1370 h 2908"/>
                <a:gd name="T6" fmla="*/ 0 w 1329"/>
                <a:gd name="T7" fmla="*/ 1991 h 2908"/>
                <a:gd name="T8" fmla="*/ 0 w 1329"/>
                <a:gd name="T9" fmla="*/ 2908 h 2908"/>
                <a:gd name="T10" fmla="*/ 1329 w 1329"/>
                <a:gd name="T11" fmla="*/ 930 h 2908"/>
                <a:gd name="T12" fmla="*/ 1329 w 1329"/>
                <a:gd name="T13" fmla="*/ 40 h 2908"/>
              </a:gdLst>
              <a:ahLst/>
              <a:cxnLst>
                <a:cxn ang="0">
                  <a:pos x="T0" y="T1"/>
                </a:cxn>
                <a:cxn ang="0">
                  <a:pos x="T2" y="T3"/>
                </a:cxn>
                <a:cxn ang="0">
                  <a:pos x="T4" y="T5"/>
                </a:cxn>
                <a:cxn ang="0">
                  <a:pos x="T6" y="T7"/>
                </a:cxn>
                <a:cxn ang="0">
                  <a:pos x="T8" y="T9"/>
                </a:cxn>
                <a:cxn ang="0">
                  <a:pos x="T10" y="T11"/>
                </a:cxn>
                <a:cxn ang="0">
                  <a:pos x="T12" y="T13"/>
                </a:cxn>
              </a:cxnLst>
              <a:rect l="0" t="0" r="r" b="b"/>
              <a:pathLst>
                <a:path w="1329" h="2908">
                  <a:moveTo>
                    <a:pt x="1329" y="40"/>
                  </a:moveTo>
                  <a:cubicBezTo>
                    <a:pt x="302" y="1068"/>
                    <a:pt x="302" y="1068"/>
                    <a:pt x="302" y="1068"/>
                  </a:cubicBezTo>
                  <a:cubicBezTo>
                    <a:pt x="544" y="1370"/>
                    <a:pt x="544" y="1370"/>
                    <a:pt x="544" y="1370"/>
                  </a:cubicBezTo>
                  <a:cubicBezTo>
                    <a:pt x="0" y="1991"/>
                    <a:pt x="0" y="1991"/>
                    <a:pt x="0" y="1991"/>
                  </a:cubicBezTo>
                  <a:cubicBezTo>
                    <a:pt x="0" y="2908"/>
                    <a:pt x="0" y="2908"/>
                    <a:pt x="0" y="2908"/>
                  </a:cubicBezTo>
                  <a:cubicBezTo>
                    <a:pt x="540" y="2665"/>
                    <a:pt x="1329" y="2054"/>
                    <a:pt x="1329" y="930"/>
                  </a:cubicBezTo>
                  <a:cubicBezTo>
                    <a:pt x="1329" y="0"/>
                    <a:pt x="1329" y="41"/>
                    <a:pt x="1329" y="40"/>
                  </a:cubicBezTo>
                  <a:close/>
                </a:path>
              </a:pathLst>
            </a:custGeom>
            <a:solidFill>
              <a:srgbClr val="0056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ndParaRPr>
            </a:p>
          </p:txBody>
        </p:sp>
        <p:sp>
          <p:nvSpPr>
            <p:cNvPr id="46" name="Red Freeform"/>
            <p:cNvSpPr>
              <a:spLocks/>
            </p:cNvSpPr>
            <p:nvPr userDrawn="1"/>
          </p:nvSpPr>
          <p:spPr bwMode="auto">
            <a:xfrm>
              <a:off x="4662" y="1540"/>
              <a:ext cx="510" cy="1116"/>
            </a:xfrm>
            <a:custGeom>
              <a:avLst/>
              <a:gdLst>
                <a:gd name="T0" fmla="*/ 0 w 1329"/>
                <a:gd name="T1" fmla="*/ 40 h 2908"/>
                <a:gd name="T2" fmla="*/ 1027 w 1329"/>
                <a:gd name="T3" fmla="*/ 1068 h 2908"/>
                <a:gd name="T4" fmla="*/ 785 w 1329"/>
                <a:gd name="T5" fmla="*/ 1370 h 2908"/>
                <a:gd name="T6" fmla="*/ 1329 w 1329"/>
                <a:gd name="T7" fmla="*/ 1991 h 2908"/>
                <a:gd name="T8" fmla="*/ 1329 w 1329"/>
                <a:gd name="T9" fmla="*/ 2908 h 2908"/>
                <a:gd name="T10" fmla="*/ 0 w 1329"/>
                <a:gd name="T11" fmla="*/ 930 h 2908"/>
                <a:gd name="T12" fmla="*/ 0 w 1329"/>
                <a:gd name="T13" fmla="*/ 40 h 2908"/>
              </a:gdLst>
              <a:ahLst/>
              <a:cxnLst>
                <a:cxn ang="0">
                  <a:pos x="T0" y="T1"/>
                </a:cxn>
                <a:cxn ang="0">
                  <a:pos x="T2" y="T3"/>
                </a:cxn>
                <a:cxn ang="0">
                  <a:pos x="T4" y="T5"/>
                </a:cxn>
                <a:cxn ang="0">
                  <a:pos x="T6" y="T7"/>
                </a:cxn>
                <a:cxn ang="0">
                  <a:pos x="T8" y="T9"/>
                </a:cxn>
                <a:cxn ang="0">
                  <a:pos x="T10" y="T11"/>
                </a:cxn>
                <a:cxn ang="0">
                  <a:pos x="T12" y="T13"/>
                </a:cxn>
              </a:cxnLst>
              <a:rect l="0" t="0" r="r" b="b"/>
              <a:pathLst>
                <a:path w="1329" h="2908">
                  <a:moveTo>
                    <a:pt x="0" y="40"/>
                  </a:moveTo>
                  <a:cubicBezTo>
                    <a:pt x="1027" y="1068"/>
                    <a:pt x="1027" y="1068"/>
                    <a:pt x="1027" y="1068"/>
                  </a:cubicBezTo>
                  <a:cubicBezTo>
                    <a:pt x="785" y="1370"/>
                    <a:pt x="785" y="1370"/>
                    <a:pt x="785" y="1370"/>
                  </a:cubicBezTo>
                  <a:cubicBezTo>
                    <a:pt x="1329" y="1991"/>
                    <a:pt x="1329" y="1991"/>
                    <a:pt x="1329" y="1991"/>
                  </a:cubicBezTo>
                  <a:cubicBezTo>
                    <a:pt x="1329" y="2908"/>
                    <a:pt x="1329" y="2908"/>
                    <a:pt x="1329" y="2908"/>
                  </a:cubicBezTo>
                  <a:cubicBezTo>
                    <a:pt x="789" y="2665"/>
                    <a:pt x="0" y="2054"/>
                    <a:pt x="0" y="930"/>
                  </a:cubicBezTo>
                  <a:cubicBezTo>
                    <a:pt x="0" y="0"/>
                    <a:pt x="0" y="41"/>
                    <a:pt x="0" y="40"/>
                  </a:cubicBezTo>
                  <a:close/>
                </a:path>
              </a:pathLst>
            </a:custGeom>
            <a:solidFill>
              <a:srgbClr val="C320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ndParaRPr>
            </a:p>
          </p:txBody>
        </p:sp>
      </p:grpSp>
      <p:pic>
        <p:nvPicPr>
          <p:cNvPr id="47" name="Picture 4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429533" y="5979980"/>
            <a:ext cx="841248" cy="841248"/>
          </a:xfrm>
          <a:prstGeom prst="rect">
            <a:avLst/>
          </a:prstGeom>
        </p:spPr>
      </p:pic>
      <p:pic>
        <p:nvPicPr>
          <p:cNvPr id="48" name="Picture 4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880245" y="5306214"/>
            <a:ext cx="914433" cy="835182"/>
          </a:xfrm>
          <a:prstGeom prst="rect">
            <a:avLst/>
          </a:prstGeom>
        </p:spPr>
      </p:pic>
    </p:spTree>
    <p:extLst>
      <p:ext uri="{BB962C8B-B14F-4D97-AF65-F5344CB8AC3E}">
        <p14:creationId xmlns:p14="http://schemas.microsoft.com/office/powerpoint/2010/main" val="3053217891"/>
      </p:ext>
    </p:extLst>
  </p:cSld>
  <p:clrMapOvr>
    <a:masterClrMapping/>
  </p:clrMapOvr>
  <p:transition spd="slow">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2" name="Title 1"/>
          <p:cNvSpPr>
            <a:spLocks noGrp="1"/>
          </p:cNvSpPr>
          <p:nvPr>
            <p:ph type="ctrTitle"/>
          </p:nvPr>
        </p:nvSpPr>
        <p:spPr>
          <a:xfrm>
            <a:off x="511744" y="5366881"/>
            <a:ext cx="7155611" cy="484748"/>
          </a:xfr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smtClean="0"/>
              <a:t>Click to edit Master title style</a:t>
            </a:r>
            <a:endParaRPr lang="en-US" dirty="0"/>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smtClean="0"/>
              <a:t>UNCLASSIFIED//FOUO</a:t>
            </a:r>
            <a:endParaRPr lang="en-US" sz="900" b="1" dirty="0"/>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1916942747"/>
      </p:ext>
    </p:extLst>
  </p:cSld>
  <p:clrMapOvr>
    <a:masterClrMapping/>
  </p:clrMapOvr>
  <p:transition spd="slow">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p:spPr>
        <p:txBody>
          <a:bodyPr vert="horz" lIns="182880" tIns="45720" rIns="91440" bIns="45720" rtlCol="0" anchor="t" anchorCtr="0">
            <a:spAutoFit/>
          </a:bodyPr>
          <a:lstStyle>
            <a:lvl1pPr>
              <a:defRPr lang="en-US" dirty="0"/>
            </a:lvl1pPr>
          </a:lstStyle>
          <a:p>
            <a:pPr lvl="0"/>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71007885"/>
      </p:ext>
    </p:extLst>
  </p:cSld>
  <p:clrMapOvr>
    <a:masterClrMapping/>
  </p:clrMapOvr>
  <p:transition spd="slow">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SC 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3" hasCustomPrompt="1"/>
          </p:nvPr>
        </p:nvSpPr>
        <p:spPr>
          <a:xfrm>
            <a:off x="17252" y="6190488"/>
            <a:ext cx="8307388"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Tree>
    <p:extLst>
      <p:ext uri="{BB962C8B-B14F-4D97-AF65-F5344CB8AC3E}">
        <p14:creationId xmlns:p14="http://schemas.microsoft.com/office/powerpoint/2010/main" val="4131004235"/>
      </p:ext>
    </p:extLst>
  </p:cSld>
  <p:clrMapOvr>
    <a:masterClrMapping/>
  </p:clrMapOvr>
  <p:transition spd="slow">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Tree>
    <p:extLst>
      <p:ext uri="{BB962C8B-B14F-4D97-AF65-F5344CB8AC3E}">
        <p14:creationId xmlns:p14="http://schemas.microsoft.com/office/powerpoint/2010/main" val="2400517384"/>
      </p:ext>
    </p:extLst>
  </p:cSld>
  <p:clrMapOvr>
    <a:masterClrMapping/>
  </p:clrMapOvr>
  <p:transition spd="slow">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SC 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3958557629"/>
      </p:ext>
    </p:extLst>
  </p:cSld>
  <p:clrMapOvr>
    <a:masterClrMapping/>
  </p:clrMapOvr>
  <p:transition spd="slow">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836761" y="1144468"/>
            <a:ext cx="77724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1113899963"/>
      </p:ext>
    </p:extLst>
  </p:cSld>
  <p:clrMapOvr>
    <a:masterClrMapping/>
  </p:clrMapOvr>
  <p:transition spd="slow">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SC Title, Sub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2131376863"/>
      </p:ext>
    </p:extLst>
  </p:cSld>
  <p:clrMapOvr>
    <a:masterClrMapping/>
  </p:clrMapOvr>
  <p:transition spd="slow">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SC Title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7" name="Text Placeholder 6"/>
          <p:cNvSpPr>
            <a:spLocks noGrp="1"/>
          </p:cNvSpPr>
          <p:nvPr>
            <p:ph type="body" sz="quarter" idx="13" hasCustomPrompt="1"/>
          </p:nvPr>
        </p:nvSpPr>
        <p:spPr>
          <a:xfrm>
            <a:off x="17252" y="6193640"/>
            <a:ext cx="8307388" cy="369332"/>
          </a:xfrm>
        </p:spPr>
        <p:txBody>
          <a:bodyPr vert="horz"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bumper</a:t>
            </a:r>
            <a:endParaRPr lang="en-US" dirty="0"/>
          </a:p>
        </p:txBody>
      </p:sp>
    </p:spTree>
    <p:extLst>
      <p:ext uri="{BB962C8B-B14F-4D97-AF65-F5344CB8AC3E}">
        <p14:creationId xmlns:p14="http://schemas.microsoft.com/office/powerpoint/2010/main" val="276088698"/>
      </p:ext>
    </p:extLst>
  </p:cSld>
  <p:clrMapOvr>
    <a:masterClrMapping/>
  </p:clrMapOvr>
  <p:transition spd="slow">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MSC 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9" name="Text Placeholder 6"/>
          <p:cNvSpPr>
            <a:spLocks noGrp="1"/>
          </p:cNvSpPr>
          <p:nvPr>
            <p:ph type="body" sz="quarter" idx="15" hasCustomPrompt="1"/>
          </p:nvPr>
        </p:nvSpPr>
        <p:spPr>
          <a:xfrm>
            <a:off x="836760" y="591864"/>
            <a:ext cx="7470627" cy="369332"/>
          </a:xfr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smtClean="0"/>
              <a:t>Click to add subtitle</a:t>
            </a:r>
            <a:endParaRPr lang="en-US" dirty="0"/>
          </a:p>
        </p:txBody>
      </p:sp>
    </p:spTree>
    <p:extLst>
      <p:ext uri="{BB962C8B-B14F-4D97-AF65-F5344CB8AC3E}">
        <p14:creationId xmlns:p14="http://schemas.microsoft.com/office/powerpoint/2010/main" val="2747497253"/>
      </p:ext>
    </p:extLst>
  </p:cSld>
  <p:clrMapOvr>
    <a:masterClrMapping/>
  </p:clrMapOvr>
  <p:transition spd="slow">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MSC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2455783"/>
      </p:ext>
    </p:extLst>
  </p:cSld>
  <p:clrMapOvr>
    <a:masterClrMapping/>
  </p:clrMapOvr>
  <p:transition spd="slow">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p:spPr>
        <p:txBody>
          <a:bodyPr anchor="b"/>
          <a:lstStyle>
            <a:lvl1pPr>
              <a:defRPr sz="4800">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59527972"/>
      </p:ext>
    </p:extLst>
  </p:cSld>
  <p:clrMapOvr>
    <a:masterClrMapping/>
  </p:clrMapOvr>
  <p:transition spd="slow">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MSC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78070061"/>
      </p:ext>
    </p:extLst>
  </p:cSld>
  <p:clrMapOvr>
    <a:masterClrMapping/>
  </p:clrMapOvr>
  <p:transition spd="slow">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MSC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1248"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83818344"/>
      </p:ext>
    </p:extLst>
  </p:cSld>
  <p:clrMapOvr>
    <a:masterClrMapping/>
  </p:clrMapOvr>
  <p:transition spd="slow">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MSC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7" y="100584"/>
            <a:ext cx="7955280" cy="480131"/>
          </a:xfrm>
        </p:spPr>
        <p:txBody>
          <a:bodyPr vert="horz" lIns="182880" tIns="45720" rIns="91440" bIns="45720" rtlCol="0" anchor="t" anchorCtr="0">
            <a:spAutoFit/>
          </a:bodyPr>
          <a:lstStyle>
            <a:lvl1pPr>
              <a:defRPr lang="en-US" dirty="0"/>
            </a:lvl1pPr>
          </a:lstStyle>
          <a:p>
            <a:pPr lvl="0"/>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926192545"/>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NULL"/><Relationship Id="rId2" Type="http://schemas.openxmlformats.org/officeDocument/2006/relationships/slideLayout" Target="../slideLayouts/slideLayout5.xml"/><Relationship Id="rId16"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image" Target="../media/image12.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11.png"/><Relationship Id="rId2" Type="http://schemas.openxmlformats.org/officeDocument/2006/relationships/slideLayout" Target="../slideLayouts/slideLayout20.xml"/><Relationship Id="rId16" Type="http://schemas.openxmlformats.org/officeDocument/2006/relationships/image" Target="../media/image10.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4.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8" name="Picture 27"/>
          <p:cNvPicPr>
            <a:picLocks noChangeAspect="1"/>
          </p:cNvPicPr>
          <p:nvPr userDrawn="1"/>
        </p:nvPicPr>
        <p:blipFill rotWithShape="1">
          <a:blip r:embed="rId3"/>
          <a:srcRect t="44063" b="11873"/>
          <a:stretch/>
        </p:blipFill>
        <p:spPr>
          <a:xfrm flipV="1">
            <a:off x="0" y="6365543"/>
            <a:ext cx="9144000" cy="492457"/>
          </a:xfrm>
          <a:prstGeom prst="rect">
            <a:avLst/>
          </a:prstGeom>
        </p:spPr>
      </p:pic>
      <p:pic>
        <p:nvPicPr>
          <p:cNvPr id="23" name="Picture 22"/>
          <p:cNvPicPr>
            <a:picLocks noChangeAspect="1"/>
          </p:cNvPicPr>
          <p:nvPr userDrawn="1"/>
        </p:nvPicPr>
        <p:blipFill rotWithShape="1">
          <a:blip r:embed="rId3"/>
          <a:srcRect t="-1" b="11873"/>
          <a:stretch/>
        </p:blipFill>
        <p:spPr>
          <a:xfrm flipH="1" flipV="1">
            <a:off x="-8791" y="0"/>
            <a:ext cx="9152792" cy="984914"/>
          </a:xfrm>
          <a:prstGeom prst="rect">
            <a:avLst/>
          </a:prstGeom>
        </p:spPr>
      </p:pic>
      <p:sp>
        <p:nvSpPr>
          <p:cNvPr id="30" name="Subtitle 2"/>
          <p:cNvSpPr txBox="1">
            <a:spLocks/>
          </p:cNvSpPr>
          <p:nvPr userDrawn="1"/>
        </p:nvSpPr>
        <p:spPr>
          <a:xfrm>
            <a:off x="-8791" y="4699443"/>
            <a:ext cx="9152792" cy="1411146"/>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accent3">
                    <a:lumMod val="75000"/>
                  </a:schemeClr>
                </a:solidFill>
                <a:effectLst/>
                <a:uLnTx/>
                <a:uFillTx/>
                <a:latin typeface="Arial"/>
                <a:ea typeface="+mn-ea"/>
                <a:cs typeface="Arial"/>
              </a:rPr>
              <a:t>Installation Management Command integrates and delivers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accent3">
                    <a:lumMod val="75000"/>
                  </a:schemeClr>
                </a:solidFill>
                <a:effectLst/>
                <a:uLnTx/>
                <a:uFillTx/>
                <a:latin typeface="Arial"/>
                <a:ea typeface="+mn-ea"/>
                <a:cs typeface="Arial"/>
              </a:rPr>
              <a:t>base support to enable readiness for a globally-responsive Army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smtClean="0">
              <a:ln>
                <a:noFill/>
              </a:ln>
              <a:solidFill>
                <a:sysClr val="windowText" lastClr="000000">
                  <a:tint val="75000"/>
                </a:sysClr>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2000" b="1" i="0" u="none" strike="noStrike" kern="1200" cap="none" spc="0" normalizeH="0" baseline="0" noProof="0" dirty="0" smtClean="0">
                <a:ln>
                  <a:noFill/>
                </a:ln>
                <a:solidFill>
                  <a:prstClr val="black"/>
                </a:solidFill>
                <a:effectLst/>
                <a:uLnTx/>
                <a:uFillTx/>
                <a:latin typeface="Arial"/>
                <a:ea typeface="+mn-ea"/>
                <a:cs typeface="Arial"/>
              </a:rPr>
              <a:t>We are the Army’s Home  </a:t>
            </a:r>
            <a:endParaRPr kumimoji="0" lang="en-US" sz="2000" b="0" i="1" u="none" strike="noStrike" kern="1200" cap="none" spc="0" normalizeH="0" baseline="0" noProof="0" dirty="0" smtClean="0">
              <a:ln>
                <a:noFill/>
              </a:ln>
              <a:solidFill>
                <a:prstClr val="black"/>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1100" b="0" i="0" u="none" strike="noStrike" kern="1200" cap="none" spc="0" normalizeH="0" baseline="0" noProof="0" dirty="0" smtClean="0">
                <a:ln>
                  <a:noFill/>
                </a:ln>
                <a:solidFill>
                  <a:schemeClr val="accent3">
                    <a:lumMod val="75000"/>
                  </a:schemeClr>
                </a:solidFill>
                <a:effectLst/>
                <a:uLnTx/>
                <a:uFillTx/>
                <a:latin typeface="Arial"/>
                <a:ea typeface="+mn-ea"/>
                <a:cs typeface="Arial"/>
              </a:rPr>
              <a:t>Serving the Rugged Professional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sysClr val="windowText" lastClr="000000">
                  <a:tint val="75000"/>
                </a:sysClr>
              </a:solidFill>
              <a:effectLst/>
              <a:uLnTx/>
              <a:uFillTx/>
              <a:latin typeface="Arial"/>
              <a:ea typeface="+mn-ea"/>
              <a:cs typeface="Arial"/>
            </a:endParaRPr>
          </a:p>
        </p:txBody>
      </p:sp>
      <p:pic>
        <p:nvPicPr>
          <p:cNvPr id="3" name="Picture 2"/>
          <p:cNvPicPr>
            <a:picLocks noChangeAspect="1"/>
          </p:cNvPicPr>
          <p:nvPr userDrawn="1"/>
        </p:nvPicPr>
        <p:blipFill>
          <a:blip r:embed="rId4"/>
          <a:stretch>
            <a:fillRect/>
          </a:stretch>
        </p:blipFill>
        <p:spPr>
          <a:xfrm>
            <a:off x="161502" y="355317"/>
            <a:ext cx="957155" cy="463336"/>
          </a:xfrm>
          <a:prstGeom prst="rect">
            <a:avLst/>
          </a:prstGeom>
        </p:spPr>
      </p:pic>
      <p:sp>
        <p:nvSpPr>
          <p:cNvPr id="9" name="Rectangle 8"/>
          <p:cNvSpPr/>
          <p:nvPr userDrawn="1"/>
        </p:nvSpPr>
        <p:spPr>
          <a:xfrm>
            <a:off x="-1" y="6644011"/>
            <a:ext cx="3685309" cy="215444"/>
          </a:xfrm>
          <a:prstGeom prst="rect">
            <a:avLst/>
          </a:prstGeom>
        </p:spPr>
        <p:txBody>
          <a:bodyPr wrap="square">
            <a:spAutoFit/>
          </a:bodyPr>
          <a:lstStyle/>
          <a:p>
            <a:pPr defTabSz="457200" fontAlgn="base">
              <a:spcBef>
                <a:spcPct val="0"/>
              </a:spcBef>
              <a:spcAft>
                <a:spcPct val="0"/>
              </a:spcAft>
            </a:pPr>
            <a:r>
              <a:rPr lang="en-US" sz="800" dirty="0" smtClean="0">
                <a:solidFill>
                  <a:prstClr val="black"/>
                </a:solidFill>
                <a:latin typeface="Arial" charset="0"/>
                <a:cs typeface="Arial" charset="0"/>
              </a:rPr>
              <a:t>James</a:t>
            </a:r>
            <a:r>
              <a:rPr lang="en-US" sz="800" baseline="0" dirty="0" smtClean="0">
                <a:solidFill>
                  <a:prstClr val="black"/>
                </a:solidFill>
                <a:latin typeface="Arial" charset="0"/>
                <a:cs typeface="Arial" charset="0"/>
              </a:rPr>
              <a:t> Norfleet</a:t>
            </a:r>
            <a:r>
              <a:rPr lang="en-US" sz="800" dirty="0" smtClean="0">
                <a:solidFill>
                  <a:prstClr val="black"/>
                </a:solidFill>
                <a:latin typeface="Arial" charset="0"/>
                <a:cs typeface="Arial" charset="0"/>
              </a:rPr>
              <a:t> / EEO / (502) 624-3171 / james.r.norfleet2.civ@mail.mil</a:t>
            </a:r>
            <a:endParaRPr lang="en-US" sz="800" dirty="0">
              <a:solidFill>
                <a:prstClr val="black"/>
              </a:solidFill>
              <a:latin typeface="Arial" charset="0"/>
              <a:cs typeface="Arial" charset="0"/>
            </a:endParaRPr>
          </a:p>
        </p:txBody>
      </p:sp>
      <p:sp>
        <p:nvSpPr>
          <p:cNvPr id="10" name="TextBox 9"/>
          <p:cNvSpPr txBox="1"/>
          <p:nvPr userDrawn="1"/>
        </p:nvSpPr>
        <p:spPr>
          <a:xfrm>
            <a:off x="3367455" y="6520901"/>
            <a:ext cx="2400300"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0" dirty="0" smtClean="0">
                <a:latin typeface="Arial" panose="020B0604020202020204" pitchFamily="34" charset="0"/>
                <a:ea typeface="+mn-ea"/>
                <a:cs typeface="Arial" panose="020B0604020202020204" pitchFamily="34" charset="0"/>
              </a:rPr>
              <a:t>UNCLASSIFIED</a:t>
            </a:r>
            <a:endParaRPr lang="en-US" sz="800" b="0" baseline="0" dirty="0" smtClean="0">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800" smtClean="0">
                <a:latin typeface="Arial" panose="020B0604020202020204" pitchFamily="34" charset="0"/>
                <a:cs typeface="Arial" panose="020B0604020202020204" pitchFamily="34" charset="0"/>
              </a:rPr>
              <a:pPr algn="ctr"/>
              <a:t>‹#›</a:t>
            </a:fld>
            <a:r>
              <a:rPr lang="en-US" sz="800" dirty="0" smtClean="0">
                <a:latin typeface="Arial" panose="020B0604020202020204" pitchFamily="34" charset="0"/>
                <a:cs typeface="Arial" panose="020B0604020202020204" pitchFamily="34" charset="0"/>
              </a:rPr>
              <a:t> of 27</a:t>
            </a:r>
            <a:endParaRPr lang="en-US" sz="800" dirty="0">
              <a:latin typeface="Arial" panose="020B0604020202020204" pitchFamily="34" charset="0"/>
              <a:cs typeface="Arial" panose="020B0604020202020204" pitchFamily="34" charset="0"/>
            </a:endParaRPr>
          </a:p>
        </p:txBody>
      </p:sp>
      <p:sp>
        <p:nvSpPr>
          <p:cNvPr id="11" name="TextBox 10"/>
          <p:cNvSpPr txBox="1"/>
          <p:nvPr userDrawn="1"/>
        </p:nvSpPr>
        <p:spPr>
          <a:xfrm>
            <a:off x="6743701" y="6644011"/>
            <a:ext cx="2400300" cy="215444"/>
          </a:xfrm>
          <a:prstGeom prst="rect">
            <a:avLst/>
          </a:prstGeom>
          <a:noFill/>
        </p:spPr>
        <p:txBody>
          <a:bodyPr wrap="square" rtlCol="0">
            <a:spAutoFit/>
          </a:bodyPr>
          <a:lstStyle/>
          <a:p>
            <a:pPr algn="r"/>
            <a:r>
              <a:rPr lang="en-US" sz="800" dirty="0" smtClean="0">
                <a:latin typeface="Arial" panose="020B0604020202020204" pitchFamily="34" charset="0"/>
                <a:cs typeface="Arial" panose="020B0604020202020204" pitchFamily="34" charset="0"/>
              </a:rPr>
              <a:t>050800SDEC2017</a:t>
            </a:r>
            <a:endParaRPr lang="en-US" sz="800" dirty="0">
              <a:latin typeface="Arial" panose="020B0604020202020204" pitchFamily="34" charset="0"/>
              <a:cs typeface="Arial" panose="020B0604020202020204" pitchFamily="34" charset="0"/>
            </a:endParaRPr>
          </a:p>
        </p:txBody>
      </p:sp>
      <p:sp>
        <p:nvSpPr>
          <p:cNvPr id="5" name="Oval 4"/>
          <p:cNvSpPr/>
          <p:nvPr userDrawn="1"/>
        </p:nvSpPr>
        <p:spPr>
          <a:xfrm>
            <a:off x="7943851" y="86729"/>
            <a:ext cx="905945" cy="898185"/>
          </a:xfrm>
          <a:prstGeom prst="ellipse">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11010" y="76897"/>
            <a:ext cx="991289" cy="991289"/>
          </a:xfrm>
          <a:prstGeom prst="rect">
            <a:avLst/>
          </a:prstGeom>
        </p:spPr>
      </p:pic>
    </p:spTree>
    <p:extLst>
      <p:ext uri="{BB962C8B-B14F-4D97-AF65-F5344CB8AC3E}">
        <p14:creationId xmlns:p14="http://schemas.microsoft.com/office/powerpoint/2010/main" val="515654965"/>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4"/>
          <a:srcRect t="-1" b="11873"/>
          <a:stretch/>
        </p:blipFill>
        <p:spPr>
          <a:xfrm>
            <a:off x="0" y="5873086"/>
            <a:ext cx="9144000" cy="984914"/>
          </a:xfrm>
          <a:prstGeom prst="rect">
            <a:avLst/>
          </a:prstGeom>
        </p:spPr>
      </p:pic>
      <p:pic>
        <p:nvPicPr>
          <p:cNvPr id="15" name="Picture 14"/>
          <p:cNvPicPr>
            <a:picLocks noChangeAspect="1"/>
          </p:cNvPicPr>
          <p:nvPr userDrawn="1"/>
        </p:nvPicPr>
        <p:blipFill rotWithShape="1">
          <a:blip r:embed="rId5"/>
          <a:srcRect t="28484" b="-1"/>
          <a:stretch/>
        </p:blipFill>
        <p:spPr>
          <a:xfrm>
            <a:off x="0" y="0"/>
            <a:ext cx="9144000" cy="896685"/>
          </a:xfrm>
          <a:prstGeom prst="rect">
            <a:avLst/>
          </a:prstGeom>
        </p:spPr>
      </p:pic>
      <p:grpSp>
        <p:nvGrpSpPr>
          <p:cNvPr id="4" name="Group 3"/>
          <p:cNvGrpSpPr/>
          <p:nvPr userDrawn="1"/>
        </p:nvGrpSpPr>
        <p:grpSpPr>
          <a:xfrm>
            <a:off x="8081301" y="6080974"/>
            <a:ext cx="956178" cy="463336"/>
            <a:chOff x="8081301" y="6080974"/>
            <a:chExt cx="956178" cy="463336"/>
          </a:xfrm>
        </p:grpSpPr>
        <p:grpSp>
          <p:nvGrpSpPr>
            <p:cNvPr id="11" name="Group 10"/>
            <p:cNvGrpSpPr/>
            <p:nvPr userDrawn="1"/>
          </p:nvGrpSpPr>
          <p:grpSpPr>
            <a:xfrm>
              <a:off x="8511257" y="6080974"/>
              <a:ext cx="526222" cy="435185"/>
              <a:chOff x="8503764" y="6062881"/>
              <a:chExt cx="526222" cy="435185"/>
            </a:xfrm>
          </p:grpSpPr>
          <p:cxnSp>
            <p:nvCxnSpPr>
              <p:cNvPr id="13" name="Straight Connector 12"/>
              <p:cNvCxnSpPr/>
              <p:nvPr/>
            </p:nvCxnSpPr>
            <p:spPr>
              <a:xfrm>
                <a:off x="8503764" y="6062881"/>
                <a:ext cx="0" cy="435185"/>
              </a:xfrm>
              <a:prstGeom prst="line">
                <a:avLst/>
              </a:prstGeom>
              <a:ln w="9525"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IMCO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85280" y="6062881"/>
                <a:ext cx="444706" cy="414134"/>
              </a:xfrm>
              <a:prstGeom prst="rect">
                <a:avLst/>
              </a:prstGeom>
            </p:spPr>
          </p:pic>
        </p:grpSp>
        <p:pic>
          <p:nvPicPr>
            <p:cNvPr id="3" name="Picture 2"/>
            <p:cNvPicPr>
              <a:picLocks noChangeAspect="1"/>
            </p:cNvPicPr>
            <p:nvPr userDrawn="1"/>
          </p:nvPicPr>
          <p:blipFill>
            <a:blip r:embed="rId7"/>
            <a:stretch>
              <a:fillRect/>
            </a:stretch>
          </p:blipFill>
          <p:spPr>
            <a:xfrm>
              <a:off x="8081301" y="6080974"/>
              <a:ext cx="341406" cy="463336"/>
            </a:xfrm>
            <a:prstGeom prst="rect">
              <a:avLst/>
            </a:prstGeom>
          </p:spPr>
        </p:pic>
      </p:grpSp>
      <p:sp>
        <p:nvSpPr>
          <p:cNvPr id="24" name="TextBox 23"/>
          <p:cNvSpPr txBox="1"/>
          <p:nvPr userDrawn="1"/>
        </p:nvSpPr>
        <p:spPr>
          <a:xfrm>
            <a:off x="3367455" y="6520901"/>
            <a:ext cx="2400300"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0" dirty="0" smtClean="0">
                <a:latin typeface="Arial" panose="020B0604020202020204" pitchFamily="34" charset="0"/>
                <a:ea typeface="+mn-ea"/>
                <a:cs typeface="Arial" panose="020B0604020202020204" pitchFamily="34" charset="0"/>
              </a:rPr>
              <a:t>UNCLASSIFIED</a:t>
            </a:r>
            <a:endParaRPr lang="en-US" sz="800" b="0" baseline="0" dirty="0" smtClean="0">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800" smtClean="0">
                <a:latin typeface="Arial" panose="020B0604020202020204" pitchFamily="34" charset="0"/>
                <a:cs typeface="Arial" panose="020B0604020202020204" pitchFamily="34" charset="0"/>
              </a:rPr>
              <a:pPr algn="ctr"/>
              <a:t>‹#›</a:t>
            </a:fld>
            <a:r>
              <a:rPr lang="en-US" sz="800" dirty="0" smtClean="0">
                <a:latin typeface="Arial" panose="020B0604020202020204" pitchFamily="34" charset="0"/>
                <a:cs typeface="Arial" panose="020B0604020202020204" pitchFamily="34" charset="0"/>
              </a:rPr>
              <a:t> of 27</a:t>
            </a:r>
            <a:endParaRPr lang="en-US" sz="800" dirty="0">
              <a:latin typeface="Arial" panose="020B0604020202020204" pitchFamily="34" charset="0"/>
              <a:cs typeface="Arial" panose="020B0604020202020204" pitchFamily="34" charset="0"/>
            </a:endParaRPr>
          </a:p>
        </p:txBody>
      </p:sp>
      <p:sp>
        <p:nvSpPr>
          <p:cNvPr id="25" name="TextBox 24"/>
          <p:cNvSpPr txBox="1"/>
          <p:nvPr userDrawn="1"/>
        </p:nvSpPr>
        <p:spPr>
          <a:xfrm>
            <a:off x="6743701" y="6644011"/>
            <a:ext cx="2400300" cy="215444"/>
          </a:xfrm>
          <a:prstGeom prst="rect">
            <a:avLst/>
          </a:prstGeom>
          <a:noFill/>
        </p:spPr>
        <p:txBody>
          <a:bodyPr wrap="square" rtlCol="0">
            <a:spAutoFit/>
          </a:bodyPr>
          <a:lstStyle/>
          <a:p>
            <a:pPr algn="r"/>
            <a:r>
              <a:rPr lang="en-US" sz="800" dirty="0" smtClean="0">
                <a:latin typeface="Arial" panose="020B0604020202020204" pitchFamily="34" charset="0"/>
                <a:cs typeface="Arial" panose="020B0604020202020204" pitchFamily="34" charset="0"/>
              </a:rPr>
              <a:t>050800SDEC2017</a:t>
            </a:r>
            <a:endParaRPr lang="en-US" sz="800" dirty="0">
              <a:latin typeface="Arial" panose="020B0604020202020204" pitchFamily="34" charset="0"/>
              <a:cs typeface="Arial" panose="020B0604020202020204" pitchFamily="34" charset="0"/>
            </a:endParaRPr>
          </a:p>
        </p:txBody>
      </p:sp>
      <p:sp>
        <p:nvSpPr>
          <p:cNvPr id="12" name="Rectangle 11"/>
          <p:cNvSpPr/>
          <p:nvPr userDrawn="1"/>
        </p:nvSpPr>
        <p:spPr>
          <a:xfrm>
            <a:off x="-1" y="6644011"/>
            <a:ext cx="3685309" cy="215444"/>
          </a:xfrm>
          <a:prstGeom prst="rect">
            <a:avLst/>
          </a:prstGeom>
        </p:spPr>
        <p:txBody>
          <a:bodyPr wrap="square">
            <a:spAutoFit/>
          </a:bodyPr>
          <a:lstStyle/>
          <a:p>
            <a:pPr defTabSz="457200" fontAlgn="base">
              <a:spcBef>
                <a:spcPct val="0"/>
              </a:spcBef>
              <a:spcAft>
                <a:spcPct val="0"/>
              </a:spcAft>
            </a:pPr>
            <a:r>
              <a:rPr lang="en-US" sz="800" dirty="0" smtClean="0">
                <a:solidFill>
                  <a:prstClr val="black"/>
                </a:solidFill>
                <a:latin typeface="Arial" charset="0"/>
                <a:cs typeface="Arial" charset="0"/>
              </a:rPr>
              <a:t>James</a:t>
            </a:r>
            <a:r>
              <a:rPr lang="en-US" sz="800" baseline="0" dirty="0" smtClean="0">
                <a:solidFill>
                  <a:prstClr val="black"/>
                </a:solidFill>
                <a:latin typeface="Arial" charset="0"/>
                <a:cs typeface="Arial" charset="0"/>
              </a:rPr>
              <a:t> Norfleet</a:t>
            </a:r>
            <a:r>
              <a:rPr lang="en-US" sz="800" dirty="0" smtClean="0">
                <a:solidFill>
                  <a:prstClr val="black"/>
                </a:solidFill>
                <a:latin typeface="Arial" charset="0"/>
                <a:cs typeface="Arial" charset="0"/>
              </a:rPr>
              <a:t> / EEO / (502) 624-3171 / james.r.norfleet2.civ@mail.mil</a:t>
            </a:r>
            <a:endParaRPr lang="en-US" sz="800" dirty="0">
              <a:solidFill>
                <a:prstClr val="black"/>
              </a:solidFill>
              <a:latin typeface="Arial" charset="0"/>
              <a:cs typeface="Arial" charset="0"/>
            </a:endParaRPr>
          </a:p>
        </p:txBody>
      </p:sp>
    </p:spTree>
    <p:extLst>
      <p:ext uri="{BB962C8B-B14F-4D97-AF65-F5344CB8AC3E}">
        <p14:creationId xmlns:p14="http://schemas.microsoft.com/office/powerpoint/2010/main" val="1530785489"/>
      </p:ext>
    </p:extLst>
  </p:cSld>
  <p:clrMap bg1="lt1" tx1="dk1" bg2="lt2" tx2="dk2" accent1="accent1" accent2="accent2" accent3="accent3" accent4="accent4" accent5="accent5" accent6="accent6" hlink="hlink" folHlink="folHlink"/>
  <p:sldLayoutIdLst>
    <p:sldLayoutId id="2147483670" r:id="rId1"/>
    <p:sldLayoutId id="2147483671"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5877963"/>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smtClean="0"/>
              <a:t>Click To Edit Master Title Style</a:t>
            </a:r>
            <a:endParaRPr lang="en-US" dirty="0"/>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a:p>
        </p:txBody>
      </p:sp>
      <p:sp>
        <p:nvSpPr>
          <p:cNvPr id="8" name="Classification Lower"/>
          <p:cNvSpPr txBox="1">
            <a:spLocks/>
          </p:cNvSpPr>
          <p:nvPr userDrawn="1"/>
        </p:nvSpPr>
        <p:spPr>
          <a:xfrm>
            <a:off x="5461462" y="6615087"/>
            <a:ext cx="2061557" cy="307777"/>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1" dirty="0" smtClean="0"/>
              <a:t>	</a:t>
            </a:r>
            <a:r>
              <a:rPr lang="en-US" sz="1000" dirty="0" smtClean="0">
                <a:latin typeface="Arial" panose="020B0604020202020204" pitchFamily="34" charset="0"/>
                <a:cs typeface="Arial" panose="020B0604020202020204" pitchFamily="34" charset="0"/>
              </a:rPr>
              <a:t>05 Mar 2021_V1</a:t>
            </a:r>
          </a:p>
          <a:p>
            <a:pPr algn="r"/>
            <a:endParaRPr lang="en-US" sz="1000" b="1" dirty="0"/>
          </a:p>
        </p:txBody>
      </p:sp>
      <p:sp>
        <p:nvSpPr>
          <p:cNvPr id="7"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smtClean="0">
                <a:solidFill>
                  <a:schemeClr val="bg1"/>
                </a:solidFill>
              </a:rPr>
              <a:t>UNCLASSIFIED//FOUO</a:t>
            </a:r>
            <a:endParaRPr lang="en-US" sz="900" b="1" dirty="0">
              <a:solidFill>
                <a:schemeClr val="bg1"/>
              </a:solidFill>
            </a:endParaRPr>
          </a:p>
        </p:txBody>
      </p:sp>
      <p:pic>
        <p:nvPicPr>
          <p:cNvPr id="11" name="Picture 10"/>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683971" y="6549913"/>
            <a:ext cx="804902"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1200" b="1" smtClean="0">
                <a:latin typeface="Arial" panose="020B0604020202020204" pitchFamily="34" charset="0"/>
                <a:cs typeface="Arial" panose="020B0604020202020204" pitchFamily="34" charset="0"/>
              </a:rPr>
              <a:pPr algn="ctr"/>
              <a:t>‹#›</a:t>
            </a:fld>
            <a:r>
              <a:rPr lang="en-US" sz="1200" b="1" dirty="0" smtClean="0">
                <a:latin typeface="Arial" panose="020B0604020202020204" pitchFamily="34" charset="0"/>
                <a:cs typeface="Arial" panose="020B0604020202020204" pitchFamily="34" charset="0"/>
              </a:rPr>
              <a:t> of 16</a:t>
            </a:r>
            <a:endParaRPr lang="en-US" sz="1200" b="1" dirty="0">
              <a:latin typeface="Arial" panose="020B0604020202020204" pitchFamily="34" charset="0"/>
              <a:cs typeface="Arial" panose="020B0604020202020204" pitchFamily="34" charset="0"/>
            </a:endParaRPr>
          </a:p>
        </p:txBody>
      </p:sp>
      <p:sp>
        <p:nvSpPr>
          <p:cNvPr id="15" name="Rectangle 14"/>
          <p:cNvSpPr/>
          <p:nvPr userDrawn="1"/>
        </p:nvSpPr>
        <p:spPr>
          <a:xfrm>
            <a:off x="0" y="6574244"/>
            <a:ext cx="3923607" cy="246221"/>
          </a:xfrm>
          <a:prstGeom prst="rect">
            <a:avLst/>
          </a:prstGeom>
        </p:spPr>
        <p:txBody>
          <a:bodyPr wrap="square">
            <a:spAutoFit/>
          </a:bodyPr>
          <a:lstStyle/>
          <a:p>
            <a:pPr algn="l" defTabSz="457200" fontAlgn="base">
              <a:spcBef>
                <a:spcPct val="0"/>
              </a:spcBef>
              <a:spcAft>
                <a:spcPct val="0"/>
              </a:spcAft>
            </a:pPr>
            <a:r>
              <a:rPr lang="en-US" sz="1000" dirty="0" smtClean="0">
                <a:solidFill>
                  <a:prstClr val="black"/>
                </a:solidFill>
                <a:latin typeface="Arial" charset="0"/>
                <a:cs typeface="Arial" charset="0"/>
              </a:rPr>
              <a:t>Mr. Robert Brown/ 502-624-1325/</a:t>
            </a:r>
            <a:r>
              <a:rPr lang="en-US" sz="1000" baseline="0" dirty="0" smtClean="0">
                <a:solidFill>
                  <a:prstClr val="black"/>
                </a:solidFill>
                <a:latin typeface="Arial" charset="0"/>
                <a:cs typeface="Arial" charset="0"/>
              </a:rPr>
              <a:t> robert.j.brown100.civ@mail.civ</a:t>
            </a:r>
            <a:endParaRPr lang="en-US" sz="1000" dirty="0">
              <a:solidFill>
                <a:prstClr val="black"/>
              </a:solidFill>
              <a:latin typeface="Arial" charset="0"/>
              <a:cs typeface="Arial" charset="0"/>
            </a:endParaRPr>
          </a:p>
        </p:txBody>
      </p:sp>
    </p:spTree>
    <p:extLst>
      <p:ext uri="{BB962C8B-B14F-4D97-AF65-F5344CB8AC3E}">
        <p14:creationId xmlns:p14="http://schemas.microsoft.com/office/powerpoint/2010/main" val="408650412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transition spd="slow">
    <p:fade/>
  </p:transition>
  <p:timing>
    <p:tnLst>
      <p:par>
        <p:cTn id="1" dur="indefinite" restart="never" nodeType="tmRoot"/>
      </p:par>
    </p:tnLst>
  </p:timing>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LowerBa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5877963"/>
            <a:ext cx="9144000" cy="923925"/>
          </a:xfrm>
          <a:prstGeom prst="rect">
            <a:avLst/>
          </a:prstGeom>
        </p:spPr>
      </p:pic>
      <p:pic>
        <p:nvPicPr>
          <p:cNvPr id="10" name="Top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 name="Title Placeholder 1"/>
          <p:cNvSpPr>
            <a:spLocks noGrp="1"/>
          </p:cNvSpPr>
          <p:nvPr>
            <p:ph type="title"/>
          </p:nvPr>
        </p:nvSpPr>
        <p:spPr bwMode="gray">
          <a:xfrm>
            <a:off x="836761" y="99565"/>
            <a:ext cx="7955280" cy="480131"/>
          </a:xfrm>
          <a:prstGeom prst="rect">
            <a:avLst/>
          </a:prstGeom>
        </p:spPr>
        <p:txBody>
          <a:bodyPr vert="horz" lIns="182880" tIns="45720" rIns="91440" bIns="45720" rtlCol="0" anchor="t" anchorCtr="0">
            <a:spAutoFit/>
          </a:bodyPr>
          <a:lstStyle/>
          <a:p>
            <a:pPr marL="0" lvl="0"/>
            <a:r>
              <a:rPr lang="en-US" dirty="0" smtClean="0"/>
              <a:t>Click To Edit Master Title Style</a:t>
            </a:r>
            <a:endParaRPr lang="en-US" dirty="0"/>
          </a:p>
        </p:txBody>
      </p:sp>
      <p:sp>
        <p:nvSpPr>
          <p:cNvPr id="3" name="Text Placeholder 2"/>
          <p:cNvSpPr>
            <a:spLocks noGrp="1"/>
          </p:cNvSpPr>
          <p:nvPr>
            <p:ph type="body" idx="1"/>
          </p:nvPr>
        </p:nvSpPr>
        <p:spPr>
          <a:xfrm>
            <a:off x="836761" y="711257"/>
            <a:ext cx="77724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a:p>
        </p:txBody>
      </p:sp>
      <p:sp>
        <p:nvSpPr>
          <p:cNvPr id="8" name="Classification Lower"/>
          <p:cNvSpPr txBox="1">
            <a:spLocks/>
          </p:cNvSpPr>
          <p:nvPr userDrawn="1"/>
        </p:nvSpPr>
        <p:spPr>
          <a:xfrm>
            <a:off x="5461462" y="6615087"/>
            <a:ext cx="2061557" cy="307777"/>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1" dirty="0" smtClean="0"/>
              <a:t>	</a:t>
            </a:r>
            <a:r>
              <a:rPr lang="en-US" sz="1000" dirty="0" smtClean="0">
                <a:latin typeface="Arial" panose="020B0604020202020204" pitchFamily="34" charset="0"/>
                <a:cs typeface="Arial" panose="020B0604020202020204" pitchFamily="34" charset="0"/>
              </a:rPr>
              <a:t>9 Mar 2021_V1.1</a:t>
            </a:r>
          </a:p>
          <a:p>
            <a:pPr algn="r"/>
            <a:endParaRPr lang="en-US" sz="1000" b="1" dirty="0"/>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296101" y="6054652"/>
            <a:ext cx="659247" cy="602112"/>
          </a:xfrm>
          <a:prstGeom prst="rect">
            <a:avLst/>
          </a:prstGeom>
        </p:spPr>
      </p:pic>
      <p:sp>
        <p:nvSpPr>
          <p:cNvPr id="12" name="TextBox 11"/>
          <p:cNvSpPr txBox="1"/>
          <p:nvPr userDrawn="1"/>
        </p:nvSpPr>
        <p:spPr>
          <a:xfrm>
            <a:off x="3683971" y="6549913"/>
            <a:ext cx="804902"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1200" b="1" smtClean="0">
                <a:latin typeface="Arial" panose="020B0604020202020204" pitchFamily="34" charset="0"/>
                <a:cs typeface="Arial" panose="020B0604020202020204" pitchFamily="34" charset="0"/>
              </a:rPr>
              <a:pPr algn="ctr"/>
              <a:t>‹#›</a:t>
            </a:fld>
            <a:r>
              <a:rPr lang="en-US" sz="1200" b="1" dirty="0" smtClean="0">
                <a:latin typeface="Arial" panose="020B0604020202020204" pitchFamily="34" charset="0"/>
                <a:cs typeface="Arial" panose="020B0604020202020204" pitchFamily="34" charset="0"/>
              </a:rPr>
              <a:t> of 25</a:t>
            </a:r>
            <a:endParaRPr lang="en-US"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793478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ransition spd="slow">
    <p:fade/>
  </p:transition>
  <p:timing>
    <p:tnLst>
      <p:par>
        <p:cTn id="1" dur="indefinite" restart="never" nodeType="tmRoot"/>
      </p:par>
    </p:tnLst>
  </p:timing>
  <p:hf hdr="0" ftr="0" dt="0"/>
  <p:txStyles>
    <p:titleStyle>
      <a:lvl1pPr marL="0" algn="l" defTabSz="914400" rtl="0" eaLnBrk="1" latinLnBrk="0" hangingPunct="1">
        <a:lnSpc>
          <a:spcPct val="90000"/>
        </a:lnSpc>
        <a:spcBef>
          <a:spcPct val="0"/>
        </a:spcBef>
        <a:buNone/>
        <a:defRPr lang="en-US" sz="2800" b="1" kern="1200" dirty="0">
          <a:solidFill>
            <a:srgbClr val="7F7F73"/>
          </a:solidFill>
          <a:latin typeface="Arial" panose="020B0604020202020204" pitchFamily="34" charset="0"/>
          <a:ea typeface="+mj-ea"/>
          <a:cs typeface="Arial" panose="020B0604020202020204" pitchFamily="34" charset="0"/>
        </a:defRPr>
      </a:lvl1pPr>
    </p:titleStyle>
    <p:body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792">
          <p15:clr>
            <a:srgbClr val="F26B43"/>
          </p15:clr>
        </p15:guide>
        <p15:guide id="3" pos="5352">
          <p15:clr>
            <a:srgbClr val="F26B43"/>
          </p15:clr>
        </p15:guide>
        <p15:guide id="4" orient="horz" pos="1104">
          <p15:clr>
            <a:srgbClr val="F26B43"/>
          </p15:clr>
        </p15:guide>
        <p15:guide id="5" orient="horz" pos="2376">
          <p15:clr>
            <a:srgbClr val="F26B43"/>
          </p15:clr>
        </p15:guide>
        <p15:guide id="6" orient="horz" pos="3432">
          <p15:clr>
            <a:srgbClr val="F26B43"/>
          </p15:clr>
        </p15:guide>
        <p15:guide id="7" pos="5760">
          <p15:clr>
            <a:srgbClr val="F26B43"/>
          </p15:clr>
        </p15:guide>
        <p15:guide id="8" orient="horz">
          <p15:clr>
            <a:srgbClr val="F26B43"/>
          </p15:clr>
        </p15:guide>
        <p15:guide id="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https://www.cap.mil/" TargetMode="External"/><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4.jpeg"/><Relationship Id="rId1" Type="http://schemas.openxmlformats.org/officeDocument/2006/relationships/slideLayout" Target="../slideLayouts/slideLayout24.xml"/><Relationship Id="rId5" Type="http://schemas.openxmlformats.org/officeDocument/2006/relationships/image" Target="../media/image35.png"/><Relationship Id="rId4" Type="http://schemas.openxmlformats.org/officeDocument/2006/relationships/hyperlink" Target="https://www.cap.mil/"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mailto:usarmy.knox.imcom-atlantic.mbx.eeo@mail.mil?subject=Web%20inquiry"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6271828"/>
            <a:ext cx="154305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rPr>
              <a:t>i</a:t>
            </a:r>
          </a:p>
        </p:txBody>
      </p:sp>
      <p:sp>
        <p:nvSpPr>
          <p:cNvPr id="22" name="Title 1"/>
          <p:cNvSpPr txBox="1">
            <a:spLocks/>
          </p:cNvSpPr>
          <p:nvPr/>
        </p:nvSpPr>
        <p:spPr>
          <a:xfrm>
            <a:off x="0" y="6302744"/>
            <a:ext cx="1730921" cy="457200"/>
          </a:xfrm>
          <a:prstGeom prst="rect">
            <a:avLst/>
          </a:prstGeom>
        </p:spPr>
        <p:txBody>
          <a:bodyPr vert="horz" lIns="91440" tIns="45720" rIns="91440" bIns="45720" rtlCol="0" anchor="t">
            <a:normAutofit fontScale="40000" lnSpcReduction="20000"/>
          </a:body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Arial" pitchFamily="34" charset="0"/>
              </a:rPr>
              <a:t>Version </a:t>
            </a:r>
            <a:r>
              <a:rPr kumimoji="0" lang="en-US" sz="3200" b="1" i="0" u="none" strike="noStrike" kern="1200" cap="none" spc="0" normalizeH="0" baseline="0" noProof="0" dirty="0" smtClean="0">
                <a:ln>
                  <a:noFill/>
                </a:ln>
                <a:solidFill>
                  <a:prstClr val="white"/>
                </a:solidFill>
                <a:effectLst/>
                <a:uLnTx/>
                <a:uFillTx/>
                <a:latin typeface="Arial" panose="020B0604020202020204"/>
                <a:ea typeface="+mn-ea"/>
                <a:cs typeface="Arial" pitchFamily="34" charset="0"/>
              </a:rPr>
              <a:t>1.1</a:t>
            </a: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Arial" pitchFamily="34" charset="0"/>
              </a:rPr>
              <a:t/>
            </a:r>
            <a:b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Arial"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a:ea typeface="+mn-ea"/>
                <a:cs typeface="Arial" pitchFamily="34" charset="0"/>
              </a:rPr>
              <a:t>As of  </a:t>
            </a:r>
            <a:r>
              <a:rPr kumimoji="0" lang="en-US" sz="2000" b="0" i="0" u="none" strike="noStrike" kern="1200" cap="none" spc="0" normalizeH="0" baseline="0" noProof="0" dirty="0" smtClean="0">
                <a:ln>
                  <a:noFill/>
                </a:ln>
                <a:solidFill>
                  <a:prstClr val="white"/>
                </a:solidFill>
                <a:effectLst/>
                <a:uLnTx/>
                <a:uFillTx/>
                <a:latin typeface="Arial" panose="020B0604020202020204"/>
                <a:ea typeface="+mn-ea"/>
                <a:cs typeface="Arial" pitchFamily="34" charset="0"/>
              </a:rPr>
              <a:t>09 Mar 2021</a:t>
            </a:r>
            <a:endParaRPr kumimoji="0" lang="en-US" sz="2000" b="0" i="0" u="none" strike="noStrike" kern="1200" cap="none" spc="0" normalizeH="0" baseline="0" noProof="0" dirty="0">
              <a:ln>
                <a:noFill/>
              </a:ln>
              <a:solidFill>
                <a:prstClr val="white"/>
              </a:solidFill>
              <a:effectLst/>
              <a:uLnTx/>
              <a:uFillTx/>
              <a:latin typeface="Arial" panose="020B0604020202020204"/>
              <a:ea typeface="+mn-ea"/>
              <a:cs typeface="Arial" pitchFamily="34" charset="0"/>
            </a:endParaRPr>
          </a:p>
        </p:txBody>
      </p:sp>
      <p:sp>
        <p:nvSpPr>
          <p:cNvPr id="14" name="Title 1"/>
          <p:cNvSpPr>
            <a:spLocks noGrp="1"/>
          </p:cNvSpPr>
          <p:nvPr>
            <p:ph type="ctrTitle"/>
          </p:nvPr>
        </p:nvSpPr>
        <p:spPr>
          <a:xfrm>
            <a:off x="229804" y="4002561"/>
            <a:ext cx="7751318" cy="484748"/>
          </a:xfrm>
        </p:spPr>
        <p:txBody>
          <a:bodyPr/>
          <a:lstStyle/>
          <a:p>
            <a:r>
              <a:rPr lang="en-US" dirty="0" smtClean="0"/>
              <a:t>Reasonable Accommodation</a:t>
            </a:r>
            <a:endParaRPr lang="en-US" dirty="0"/>
          </a:p>
        </p:txBody>
      </p:sp>
      <p:sp>
        <p:nvSpPr>
          <p:cNvPr id="15" name="Subtitle 8"/>
          <p:cNvSpPr txBox="1">
            <a:spLocks/>
          </p:cNvSpPr>
          <p:nvPr/>
        </p:nvSpPr>
        <p:spPr>
          <a:xfrm>
            <a:off x="229804" y="4576925"/>
            <a:ext cx="7155611" cy="276999"/>
          </a:xfrm>
          <a:prstGeom prst="rect">
            <a:avLst/>
          </a:prstGeom>
        </p:spPr>
        <p:txBody>
          <a:bodyPr vert="horz" lIns="0" tIns="0" rIns="0" bIns="0" rtlCol="0">
            <a:spAutoFit/>
          </a:bodyPr>
          <a:lstStyle>
            <a:lvl1pPr marL="0" indent="0" algn="l" defTabSz="914400" rtl="0" eaLnBrk="1" latinLnBrk="0" hangingPunct="1">
              <a:lnSpc>
                <a:spcPct val="90000"/>
              </a:lnSpc>
              <a:spcBef>
                <a:spcPct val="0"/>
              </a:spcBef>
              <a:buFont typeface="Arial" panose="020B0604020202020204" pitchFamily="34" charset="0"/>
              <a:buNone/>
              <a:defRPr lang="en-US" sz="2400" b="1" kern="1200" dirty="0">
                <a:solidFill>
                  <a:schemeClr val="bg1"/>
                </a:solidFill>
                <a:latin typeface="Arial" panose="020B0604020202020204" pitchFamily="34" charset="0"/>
                <a:ea typeface="+mj-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lang="en-US" sz="2000" dirty="0" smtClean="0">
                <a:solidFill>
                  <a:sysClr val="window" lastClr="FFFFFF"/>
                </a:solidFill>
                <a:effectLst>
                  <a:outerShdw blurRad="50800" dist="38100" dir="3600000" algn="t" rotWithShape="0">
                    <a:prstClr val="black"/>
                  </a:outerShdw>
                </a:effectLst>
              </a:rPr>
              <a:t>Fort Knox Disability Program</a:t>
            </a:r>
            <a:endParaRPr kumimoji="0" lang="en-US" sz="2000" b="1" i="0" u="none" strike="noStrike" kern="1200" cap="none" spc="0" normalizeH="0" baseline="0" noProof="0" dirty="0">
              <a:ln>
                <a:noFill/>
              </a:ln>
              <a:solidFill>
                <a:sysClr val="window" lastClr="FFFFFF"/>
              </a:solidFill>
              <a:effectLst>
                <a:outerShdw blurRad="50800" dist="38100" dir="3600000" algn="t" rotWithShape="0">
                  <a:prstClr val="black"/>
                </a:outerShdw>
              </a:effectLst>
              <a:uLnTx/>
              <a:uFillTx/>
              <a:latin typeface="Arial" panose="020B0604020202020204" pitchFamily="34" charset="0"/>
              <a:ea typeface="+mj-ea"/>
              <a:cs typeface="Arial" panose="020B0604020202020204" pitchFamily="34" charset="0"/>
            </a:endParaRPr>
          </a:p>
        </p:txBody>
      </p:sp>
      <p:sp>
        <p:nvSpPr>
          <p:cNvPr id="18" name="TextBox 17"/>
          <p:cNvSpPr txBox="1"/>
          <p:nvPr/>
        </p:nvSpPr>
        <p:spPr>
          <a:xfrm>
            <a:off x="3843971" y="5623825"/>
            <a:ext cx="265741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U.S. Army Garrison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Fort Knox, Kentucky </a:t>
            </a:r>
          </a:p>
        </p:txBody>
      </p:sp>
    </p:spTree>
    <p:extLst>
      <p:ext uri="{BB962C8B-B14F-4D97-AF65-F5344CB8AC3E}">
        <p14:creationId xmlns:p14="http://schemas.microsoft.com/office/powerpoint/2010/main" val="3307900646"/>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Fort Knox Garrison EEO Office </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The ABC’s of the RA Packet</a:t>
            </a:r>
            <a:endParaRPr lang="en-US" dirty="0"/>
          </a:p>
        </p:txBody>
      </p:sp>
      <p:sp>
        <p:nvSpPr>
          <p:cNvPr id="5" name="Text Placeholder 4"/>
          <p:cNvSpPr>
            <a:spLocks noGrp="1"/>
          </p:cNvSpPr>
          <p:nvPr>
            <p:ph type="body" sz="quarter" idx="15"/>
          </p:nvPr>
        </p:nvSpPr>
        <p:spPr>
          <a:xfrm>
            <a:off x="836760" y="591864"/>
            <a:ext cx="7470627" cy="397032"/>
          </a:xfrm>
        </p:spPr>
        <p:txBody>
          <a:bodyPr/>
          <a:lstStyle/>
          <a:p>
            <a:r>
              <a:rPr lang="en-US" sz="2200" dirty="0" smtClean="0"/>
              <a:t>Staff</a:t>
            </a:r>
            <a:endParaRPr lang="en-US" sz="2200" dirty="0"/>
          </a:p>
        </p:txBody>
      </p:sp>
      <p:sp>
        <p:nvSpPr>
          <p:cNvPr id="7" name="Content Placeholder 2"/>
          <p:cNvSpPr>
            <a:spLocks noGrp="1"/>
          </p:cNvSpPr>
          <p:nvPr>
            <p:ph sz="half" idx="1"/>
          </p:nvPr>
        </p:nvSpPr>
        <p:spPr>
          <a:xfrm>
            <a:off x="831274" y="1416337"/>
            <a:ext cx="3025780" cy="3368096"/>
          </a:xfrm>
        </p:spPr>
        <p:txBody>
          <a:bodyPr>
            <a:normAutofit/>
          </a:bodyPr>
          <a:lstStyle/>
          <a:p>
            <a:pPr algn="ctr">
              <a:buFontTx/>
              <a:buNone/>
            </a:pPr>
            <a:r>
              <a:rPr lang="en-US" sz="2000" dirty="0" smtClean="0">
                <a:latin typeface="Arial" panose="020B0604020202020204" pitchFamily="34" charset="0"/>
                <a:cs typeface="Arial" panose="020B0604020202020204" pitchFamily="34" charset="0"/>
              </a:rPr>
              <a:t>Fort </a:t>
            </a:r>
            <a:r>
              <a:rPr lang="en-US" sz="2000" dirty="0">
                <a:latin typeface="Arial" panose="020B0604020202020204" pitchFamily="34" charset="0"/>
                <a:cs typeface="Arial" panose="020B0604020202020204" pitchFamily="34" charset="0"/>
              </a:rPr>
              <a:t>Knox </a:t>
            </a:r>
            <a:r>
              <a:rPr lang="en-US" sz="2000" dirty="0" smtClean="0">
                <a:latin typeface="Arial" panose="020B0604020202020204" pitchFamily="34" charset="0"/>
                <a:cs typeface="Arial" panose="020B0604020202020204" pitchFamily="34" charset="0"/>
              </a:rPr>
              <a:t>EEO Officer</a:t>
            </a:r>
            <a:endParaRPr lang="en-US" sz="2000" dirty="0">
              <a:latin typeface="Arial" panose="020B0604020202020204" pitchFamily="34" charset="0"/>
              <a:cs typeface="Arial" panose="020B0604020202020204" pitchFamily="34" charset="0"/>
            </a:endParaRPr>
          </a:p>
          <a:p>
            <a:pPr algn="ctr">
              <a:buFontTx/>
              <a:buNone/>
            </a:pPr>
            <a:r>
              <a:rPr lang="en-US" sz="2000" dirty="0" smtClean="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502) 624-1325</a:t>
            </a:r>
          </a:p>
          <a:p>
            <a:pPr algn="ctr">
              <a:buFontTx/>
              <a:buNone/>
            </a:pPr>
            <a:endParaRPr lang="en-US" sz="2000" b="1" dirty="0" smtClean="0">
              <a:latin typeface="Arial" panose="020B0604020202020204" pitchFamily="34" charset="0"/>
              <a:cs typeface="Arial" panose="020B0604020202020204" pitchFamily="34" charset="0"/>
            </a:endParaRPr>
          </a:p>
          <a:p>
            <a:pPr algn="ctr">
              <a:buFontTx/>
              <a:buNone/>
            </a:pPr>
            <a:r>
              <a:rPr lang="en-US" sz="2000" dirty="0" smtClean="0">
                <a:latin typeface="Arial" panose="020B0604020202020204" pitchFamily="34" charset="0"/>
                <a:cs typeface="Arial" panose="020B0604020202020204" pitchFamily="34" charset="0"/>
              </a:rPr>
              <a:t>EEO </a:t>
            </a:r>
            <a:r>
              <a:rPr lang="en-US" sz="2000" dirty="0">
                <a:latin typeface="Arial" panose="020B0604020202020204" pitchFamily="34" charset="0"/>
                <a:cs typeface="Arial" panose="020B0604020202020204" pitchFamily="34" charset="0"/>
              </a:rPr>
              <a:t>Complaints Manager </a:t>
            </a:r>
          </a:p>
          <a:p>
            <a:pPr algn="ctr">
              <a:buFontTx/>
              <a:buNone/>
            </a:pPr>
            <a:r>
              <a:rPr lang="en-US" sz="2000" dirty="0">
                <a:latin typeface="Arial" panose="020B0604020202020204" pitchFamily="34" charset="0"/>
                <a:cs typeface="Arial" panose="020B0604020202020204" pitchFamily="34" charset="0"/>
              </a:rPr>
              <a:t>(502) 624- 6196</a:t>
            </a:r>
          </a:p>
          <a:p>
            <a:endParaRPr lang="en-US" sz="2000" dirty="0">
              <a:latin typeface="Arial" panose="020B0604020202020204" pitchFamily="34" charset="0"/>
              <a:cs typeface="Arial" panose="020B0604020202020204" pitchFamily="34" charset="0"/>
            </a:endParaRPr>
          </a:p>
        </p:txBody>
      </p:sp>
      <p:sp>
        <p:nvSpPr>
          <p:cNvPr id="8" name="Content Placeholder 3"/>
          <p:cNvSpPr txBox="1">
            <a:spLocks/>
          </p:cNvSpPr>
          <p:nvPr/>
        </p:nvSpPr>
        <p:spPr>
          <a:xfrm>
            <a:off x="5103093" y="1416337"/>
            <a:ext cx="3025780" cy="3368096"/>
          </a:xfrm>
          <a:prstGeom prst="rect">
            <a:avLst/>
          </a:prstGeom>
        </p:spPr>
        <p:txBody>
          <a:bodyPr>
            <a:normAutofit/>
          </a:bodyPr>
          <a:lst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US" sz="2000" dirty="0" smtClean="0"/>
              <a:t>Disability Program Manager</a:t>
            </a:r>
          </a:p>
          <a:p>
            <a:pPr algn="ctr">
              <a:buFontTx/>
              <a:buNone/>
            </a:pPr>
            <a:r>
              <a:rPr lang="en-US" sz="2000" dirty="0" smtClean="0"/>
              <a:t>(502) 624-3171</a:t>
            </a:r>
          </a:p>
          <a:p>
            <a:pPr algn="ctr">
              <a:buFontTx/>
              <a:buNone/>
            </a:pPr>
            <a:endParaRPr lang="en-US" sz="2000" dirty="0" smtClean="0"/>
          </a:p>
          <a:p>
            <a:pPr algn="ctr">
              <a:buFont typeface="Wingdings" panose="05000000000000000000" pitchFamily="2" charset="2"/>
              <a:buNone/>
            </a:pPr>
            <a:r>
              <a:rPr lang="en-US" sz="2000" dirty="0" smtClean="0"/>
              <a:t>DA Apprentice</a:t>
            </a:r>
          </a:p>
          <a:p>
            <a:pPr algn="ctr">
              <a:buFont typeface="Wingdings" panose="05000000000000000000" pitchFamily="2" charset="2"/>
              <a:buNone/>
            </a:pPr>
            <a:r>
              <a:rPr lang="en-US" sz="2000" dirty="0" smtClean="0"/>
              <a:t>(502) 624-3171</a:t>
            </a:r>
          </a:p>
          <a:p>
            <a:endParaRPr lang="en-US" sz="2000" dirty="0"/>
          </a:p>
        </p:txBody>
      </p:sp>
      <p:sp>
        <p:nvSpPr>
          <p:cNvPr id="10" name="Rectangle 9"/>
          <p:cNvSpPr/>
          <p:nvPr/>
        </p:nvSpPr>
        <p:spPr>
          <a:xfrm>
            <a:off x="1560945" y="5017754"/>
            <a:ext cx="6022110" cy="646331"/>
          </a:xfrm>
          <a:prstGeom prst="rect">
            <a:avLst/>
          </a:prstGeom>
        </p:spPr>
        <p:txBody>
          <a:bodyPr wrap="square">
            <a:spAutoFit/>
          </a:bodyPr>
          <a:lstStyle/>
          <a:p>
            <a:pPr algn="ctr">
              <a:lnSpc>
                <a:spcPct val="90000"/>
              </a:lnSpc>
              <a:buFontTx/>
              <a:buNone/>
            </a:pPr>
            <a:r>
              <a:rPr lang="en-US" sz="2000" b="1" dirty="0">
                <a:latin typeface="Arial" panose="020B0604020202020204" pitchFamily="34" charset="0"/>
                <a:cs typeface="Arial" panose="020B0604020202020204" pitchFamily="34" charset="0"/>
              </a:rPr>
              <a:t>Office located </a:t>
            </a:r>
            <a:r>
              <a:rPr lang="en-US" sz="2000" b="1" dirty="0" smtClean="0">
                <a:latin typeface="Arial" panose="020B0604020202020204" pitchFamily="34" charset="0"/>
                <a:cs typeface="Arial" panose="020B0604020202020204" pitchFamily="34" charset="0"/>
              </a:rPr>
              <a:t>at 52 Third Ave, </a:t>
            </a:r>
            <a:r>
              <a:rPr lang="en-US" sz="2000" b="1" dirty="0">
                <a:latin typeface="Arial" panose="020B0604020202020204" pitchFamily="34" charset="0"/>
                <a:cs typeface="Arial" panose="020B0604020202020204" pitchFamily="34" charset="0"/>
              </a:rPr>
              <a:t>Pike </a:t>
            </a:r>
            <a:r>
              <a:rPr lang="en-US" sz="2000" b="1" dirty="0" smtClean="0">
                <a:latin typeface="Arial" panose="020B0604020202020204" pitchFamily="34" charset="0"/>
                <a:cs typeface="Arial" panose="020B0604020202020204" pitchFamily="34" charset="0"/>
              </a:rPr>
              <a:t>Hall,  </a:t>
            </a:r>
            <a:r>
              <a:rPr lang="en-US" sz="2000" b="1" dirty="0">
                <a:latin typeface="Arial" panose="020B0604020202020204" pitchFamily="34" charset="0"/>
                <a:cs typeface="Arial" panose="020B0604020202020204" pitchFamily="34" charset="0"/>
              </a:rPr>
              <a:t>Building 1310 </a:t>
            </a:r>
            <a:r>
              <a:rPr lang="en-US" sz="2000" b="1" dirty="0" smtClean="0">
                <a:latin typeface="Arial" panose="020B0604020202020204" pitchFamily="34" charset="0"/>
                <a:cs typeface="Arial" panose="020B0604020202020204" pitchFamily="34" charset="0"/>
              </a:rPr>
              <a:t>(on </a:t>
            </a:r>
            <a:r>
              <a:rPr lang="en-US" sz="2000" b="1" dirty="0">
                <a:latin typeface="Arial" panose="020B0604020202020204" pitchFamily="34" charset="0"/>
                <a:cs typeface="Arial" panose="020B0604020202020204" pitchFamily="34" charset="0"/>
              </a:rPr>
              <a:t>first </a:t>
            </a:r>
            <a:r>
              <a:rPr lang="en-US" sz="2000" b="1" dirty="0" smtClean="0">
                <a:latin typeface="Arial" panose="020B0604020202020204" pitchFamily="34" charset="0"/>
                <a:cs typeface="Arial" panose="020B0604020202020204" pitchFamily="34" charset="0"/>
              </a:rPr>
              <a:t>floor), Suite </a:t>
            </a:r>
            <a:r>
              <a:rPr lang="en-US" sz="2000" b="1" dirty="0">
                <a:latin typeface="Arial" panose="020B0604020202020204" pitchFamily="34" charset="0"/>
                <a:cs typeface="Arial" panose="020B0604020202020204" pitchFamily="34" charset="0"/>
              </a:rPr>
              <a:t>132 </a:t>
            </a:r>
          </a:p>
        </p:txBody>
      </p:sp>
    </p:spTree>
    <p:extLst>
      <p:ext uri="{BB962C8B-B14F-4D97-AF65-F5344CB8AC3E}">
        <p14:creationId xmlns:p14="http://schemas.microsoft.com/office/powerpoint/2010/main" val="2546907260"/>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Reasonable Accommodation Packet</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Applicable Laws</a:t>
            </a:r>
            <a:endParaRPr lang="en-US" dirty="0"/>
          </a:p>
        </p:txBody>
      </p:sp>
      <p:pic>
        <p:nvPicPr>
          <p:cNvPr id="11" name="Content Placeholder 3" descr="605378.jpg"/>
          <p:cNvPicPr>
            <a:picLocks noChangeAspect="1"/>
          </p:cNvPicPr>
          <p:nvPr/>
        </p:nvPicPr>
        <p:blipFill>
          <a:blip r:embed="rId2" cstate="print"/>
          <a:stretch>
            <a:fillRect/>
          </a:stretch>
        </p:blipFill>
        <p:spPr>
          <a:xfrm>
            <a:off x="208643" y="1256849"/>
            <a:ext cx="3116448" cy="4668837"/>
          </a:xfrm>
          <a:prstGeom prst="rect">
            <a:avLst/>
          </a:prstGeom>
          <a:ln>
            <a:noFill/>
          </a:ln>
          <a:effectLst>
            <a:softEdge rad="317500"/>
          </a:effectLst>
        </p:spPr>
      </p:pic>
      <p:sp>
        <p:nvSpPr>
          <p:cNvPr id="12" name="Title 6"/>
          <p:cNvSpPr txBox="1">
            <a:spLocks/>
          </p:cNvSpPr>
          <p:nvPr/>
        </p:nvSpPr>
        <p:spPr>
          <a:xfrm>
            <a:off x="2638192" y="1808730"/>
            <a:ext cx="6221413" cy="44386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en-US" sz="4000" dirty="0" smtClean="0">
              <a:solidFill>
                <a:prstClr val="black"/>
              </a:solidFill>
              <a:latin typeface="+mn-lt"/>
              <a:cs typeface="Arial" panose="020B0604020202020204" pitchFamily="34" charset="0"/>
            </a:endParaRPr>
          </a:p>
          <a:p>
            <a:pPr algn="ctr">
              <a:defRPr/>
            </a:pPr>
            <a:r>
              <a:rPr lang="en-US" sz="4000" dirty="0" smtClean="0">
                <a:solidFill>
                  <a:prstClr val="black"/>
                </a:solidFill>
                <a:latin typeface="+mn-lt"/>
                <a:cs typeface="Arial" panose="020B0604020202020204" pitchFamily="34" charset="0"/>
              </a:rPr>
              <a:t>The ABC’s of the Reasonable Accommodation Packet</a:t>
            </a:r>
            <a:endParaRPr lang="en-US" sz="4000" dirty="0">
              <a:solidFill>
                <a:prstClr val="black"/>
              </a:solidFill>
              <a:latin typeface="+mn-lt"/>
              <a:cs typeface="Arial" panose="020B0604020202020204" pitchFamily="34" charset="0"/>
            </a:endParaRPr>
          </a:p>
        </p:txBody>
      </p:sp>
    </p:spTree>
    <p:extLst>
      <p:ext uri="{BB962C8B-B14F-4D97-AF65-F5344CB8AC3E}">
        <p14:creationId xmlns:p14="http://schemas.microsoft.com/office/powerpoint/2010/main" val="1365805571"/>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Applicable Laws</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Key Terms</a:t>
            </a:r>
            <a:endParaRPr lang="en-US" dirty="0"/>
          </a:p>
        </p:txBody>
      </p:sp>
      <p:sp>
        <p:nvSpPr>
          <p:cNvPr id="5" name="Text Placeholder 4"/>
          <p:cNvSpPr>
            <a:spLocks noGrp="1"/>
          </p:cNvSpPr>
          <p:nvPr>
            <p:ph type="body" sz="quarter" idx="15"/>
          </p:nvPr>
        </p:nvSpPr>
        <p:spPr>
          <a:xfrm>
            <a:off x="836760" y="591864"/>
            <a:ext cx="7470627" cy="757130"/>
          </a:xfrm>
        </p:spPr>
        <p:txBody>
          <a:bodyPr/>
          <a:lstStyle/>
          <a:p>
            <a:r>
              <a:rPr lang="en-US" sz="2400" dirty="0"/>
              <a:t>Rehabilitation Act of 1973 and Americans with Disabilities Act of 1990 as amended</a:t>
            </a:r>
            <a:endParaRPr lang="en-US" sz="2200" dirty="0"/>
          </a:p>
        </p:txBody>
      </p:sp>
      <p:sp>
        <p:nvSpPr>
          <p:cNvPr id="3" name="Content Placeholder 2"/>
          <p:cNvSpPr>
            <a:spLocks noGrp="1"/>
          </p:cNvSpPr>
          <p:nvPr>
            <p:ph idx="1"/>
          </p:nvPr>
        </p:nvSpPr>
        <p:spPr>
          <a:xfrm>
            <a:off x="836761" y="1846427"/>
            <a:ext cx="7772400" cy="3657600"/>
          </a:xfrm>
        </p:spPr>
        <p:txBody>
          <a:bodyPr/>
          <a:lstStyle/>
          <a:p>
            <a:r>
              <a:rPr lang="en-US" b="0" dirty="0"/>
              <a:t>Made </a:t>
            </a:r>
            <a:r>
              <a:rPr lang="en-US" b="0" u="sng" dirty="0"/>
              <a:t>it illegal to discriminate</a:t>
            </a:r>
            <a:r>
              <a:rPr lang="en-US" b="0" dirty="0"/>
              <a:t> against a qualified person with a disability.</a:t>
            </a:r>
          </a:p>
          <a:p>
            <a:r>
              <a:rPr lang="en-US" b="0" dirty="0"/>
              <a:t>Made </a:t>
            </a:r>
            <a:r>
              <a:rPr lang="en-US" b="0" u="sng" dirty="0"/>
              <a:t>it illegal to retaliate</a:t>
            </a:r>
            <a:r>
              <a:rPr lang="en-US" b="0" dirty="0"/>
              <a:t> against a person with a disability.</a:t>
            </a:r>
          </a:p>
          <a:p>
            <a:r>
              <a:rPr lang="en-US" b="0" u="sng" dirty="0"/>
              <a:t>Requires employers to reasonably accommodate</a:t>
            </a:r>
            <a:r>
              <a:rPr lang="en-US" b="0" dirty="0"/>
              <a:t> a known physical or mental limitations of qualified individuals with disabilities, unless it would impose undue hardship</a:t>
            </a:r>
            <a:r>
              <a:rPr lang="en-US" b="0" dirty="0" smtClean="0"/>
              <a:t>.</a:t>
            </a:r>
            <a:endParaRPr lang="en-US" b="0" dirty="0"/>
          </a:p>
        </p:txBody>
      </p:sp>
    </p:spTree>
    <p:extLst>
      <p:ext uri="{BB962C8B-B14F-4D97-AF65-F5344CB8AC3E}">
        <p14:creationId xmlns:p14="http://schemas.microsoft.com/office/powerpoint/2010/main" val="1155106087"/>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Key Terms</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Key </a:t>
            </a:r>
            <a:r>
              <a:rPr lang="en-US" dirty="0" smtClean="0"/>
              <a:t>Terms Continued</a:t>
            </a:r>
            <a:endParaRPr lang="en-US" dirty="0"/>
          </a:p>
        </p:txBody>
      </p:sp>
      <p:sp>
        <p:nvSpPr>
          <p:cNvPr id="3" name="Content Placeholder 2"/>
          <p:cNvSpPr>
            <a:spLocks noGrp="1"/>
          </p:cNvSpPr>
          <p:nvPr>
            <p:ph idx="1"/>
          </p:nvPr>
        </p:nvSpPr>
        <p:spPr>
          <a:xfrm>
            <a:off x="836761" y="1495447"/>
            <a:ext cx="7772400" cy="3657600"/>
          </a:xfrm>
        </p:spPr>
        <p:txBody>
          <a:bodyPr>
            <a:normAutofit fontScale="92500" lnSpcReduction="20000"/>
          </a:bodyPr>
          <a:lstStyle/>
          <a:p>
            <a:r>
              <a:rPr lang="en-US" sz="2600" dirty="0"/>
              <a:t>Individual with a “Disability</a:t>
            </a:r>
            <a:r>
              <a:rPr lang="en-US" sz="2600" b="0" dirty="0"/>
              <a:t>”</a:t>
            </a:r>
          </a:p>
          <a:p>
            <a:pPr lvl="1"/>
            <a:endParaRPr lang="en-US" sz="1600" dirty="0"/>
          </a:p>
          <a:p>
            <a:pPr lvl="1"/>
            <a:r>
              <a:rPr lang="en-US" sz="1600" dirty="0"/>
              <a:t> </a:t>
            </a:r>
            <a:r>
              <a:rPr lang="en-US" sz="2200" dirty="0"/>
              <a:t>An individual who has (i) a mental or physical impairment that substantially limits one or more major life activities, (ii) a record of such impairment, or (iii) is regarded as having such impairment. </a:t>
            </a:r>
          </a:p>
          <a:p>
            <a:endParaRPr lang="en-US" i="1" dirty="0"/>
          </a:p>
          <a:p>
            <a:r>
              <a:rPr lang="en-US" sz="2600" i="1" dirty="0"/>
              <a:t>“</a:t>
            </a:r>
            <a:r>
              <a:rPr lang="en-US" sz="2600" dirty="0"/>
              <a:t>Qualified” individual with a Disability</a:t>
            </a:r>
          </a:p>
          <a:p>
            <a:pPr lvl="1"/>
            <a:endParaRPr lang="en-US" sz="1600" dirty="0"/>
          </a:p>
          <a:p>
            <a:pPr lvl="1"/>
            <a:r>
              <a:rPr lang="en-US" sz="2200" dirty="0"/>
              <a:t> A “</a:t>
            </a:r>
            <a:r>
              <a:rPr lang="en-US" sz="2200" b="1" dirty="0"/>
              <a:t>qualified</a:t>
            </a:r>
            <a:r>
              <a:rPr lang="en-US" sz="2200" dirty="0"/>
              <a:t>” individual with a disability satisfies the requisite skill, experience, education, and other job-related requirements of the position. The individual can perform the essential functions of the position with or without reasonable accommodation. </a:t>
            </a:r>
          </a:p>
        </p:txBody>
      </p:sp>
    </p:spTree>
    <p:extLst>
      <p:ext uri="{BB962C8B-B14F-4D97-AF65-F5344CB8AC3E}">
        <p14:creationId xmlns:p14="http://schemas.microsoft.com/office/powerpoint/2010/main" val="75776984"/>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Key Terms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Key Terms Continued</a:t>
            </a:r>
            <a:endParaRPr lang="en-US" dirty="0"/>
          </a:p>
        </p:txBody>
      </p:sp>
      <p:sp>
        <p:nvSpPr>
          <p:cNvPr id="5" name="Text Placeholder 4"/>
          <p:cNvSpPr>
            <a:spLocks noGrp="1"/>
          </p:cNvSpPr>
          <p:nvPr>
            <p:ph type="body" sz="quarter" idx="15"/>
          </p:nvPr>
        </p:nvSpPr>
        <p:spPr>
          <a:xfrm>
            <a:off x="836760" y="591864"/>
            <a:ext cx="7470627" cy="424732"/>
          </a:xfrm>
        </p:spPr>
        <p:txBody>
          <a:bodyPr/>
          <a:lstStyle/>
          <a:p>
            <a:pPr marL="55563" lvl="1" indent="0">
              <a:buNone/>
            </a:pPr>
            <a:r>
              <a:rPr lang="en-US" b="1" i="1" dirty="0"/>
              <a:t>Reasonable </a:t>
            </a:r>
            <a:r>
              <a:rPr lang="en-US" b="1" i="1" dirty="0" smtClean="0"/>
              <a:t>Accommodation </a:t>
            </a:r>
            <a:r>
              <a:rPr lang="en-US" b="1" i="1" dirty="0"/>
              <a:t>(RA)</a:t>
            </a:r>
            <a:endParaRPr lang="en-US" b="1" dirty="0"/>
          </a:p>
        </p:txBody>
      </p:sp>
      <p:sp>
        <p:nvSpPr>
          <p:cNvPr id="7" name="Content Placeholder 2"/>
          <p:cNvSpPr txBox="1">
            <a:spLocks/>
          </p:cNvSpPr>
          <p:nvPr/>
        </p:nvSpPr>
        <p:spPr>
          <a:xfrm>
            <a:off x="467305" y="104286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dirty="0" smtClean="0"/>
              <a:t>A Reasonable </a:t>
            </a:r>
            <a:r>
              <a:rPr lang="en-US" sz="2000" dirty="0"/>
              <a:t>accommodation (</a:t>
            </a:r>
            <a:r>
              <a:rPr lang="en-US" sz="2000" dirty="0" smtClean="0"/>
              <a:t>RA) is </a:t>
            </a:r>
            <a:r>
              <a:rPr lang="en-US" sz="2000" dirty="0"/>
              <a:t>any change in the work environment or the way things are customarily done that would enable an individual with a disability to enjoy EEO. Three categories of reasonable accommodations are available for employees or applicants with disabilities: </a:t>
            </a:r>
            <a:endParaRPr lang="en-US" sz="2000" dirty="0">
              <a:solidFill>
                <a:prstClr val="black"/>
              </a:solidFill>
              <a:latin typeface="Arial" panose="020B0604020202020204"/>
              <a:cs typeface="+mn-cs"/>
            </a:endParaRPr>
          </a:p>
          <a:p>
            <a:pPr marL="461963" lvl="2">
              <a:lnSpc>
                <a:spcPct val="100000"/>
              </a:lnSpc>
              <a:spcBef>
                <a:spcPts val="0"/>
              </a:spcBef>
            </a:pPr>
            <a:r>
              <a:rPr lang="en-US" sz="1800" dirty="0" smtClean="0"/>
              <a:t>(1) Modifications </a:t>
            </a:r>
            <a:r>
              <a:rPr lang="en-US" sz="1800" dirty="0"/>
              <a:t>or adjustments to the application process to permit an individual with a disability to be considered for a job (for example, providing application forms in alternative formats such as large print or Braille</a:t>
            </a:r>
            <a:r>
              <a:rPr lang="en-US" sz="1800" dirty="0" smtClean="0"/>
              <a:t>).</a:t>
            </a:r>
          </a:p>
          <a:p>
            <a:pPr marL="461963" lvl="2">
              <a:lnSpc>
                <a:spcPct val="100000"/>
              </a:lnSpc>
              <a:spcBef>
                <a:spcPts val="0"/>
              </a:spcBef>
            </a:pPr>
            <a:r>
              <a:rPr lang="en-US" sz="1800" dirty="0" smtClean="0">
                <a:solidFill>
                  <a:prstClr val="black"/>
                </a:solidFill>
                <a:latin typeface="Arial" panose="020B0604020202020204"/>
                <a:cs typeface="+mn-cs"/>
              </a:rPr>
              <a:t>(2) </a:t>
            </a:r>
            <a:r>
              <a:rPr lang="en-US" sz="1800" dirty="0"/>
              <a:t>Modifications or adjustments necessary to enable a qualified individual with a disability to perform the essential functions of the job (for example, providing a sign language interpreter or teletype (TTY) device</a:t>
            </a:r>
            <a:r>
              <a:rPr lang="en-US" sz="1800" dirty="0" smtClean="0"/>
              <a:t>).</a:t>
            </a:r>
          </a:p>
          <a:p>
            <a:pPr marL="461963" lvl="2">
              <a:lnSpc>
                <a:spcPct val="100000"/>
              </a:lnSpc>
              <a:spcBef>
                <a:spcPts val="0"/>
              </a:spcBef>
            </a:pPr>
            <a:r>
              <a:rPr lang="en-US" sz="1800" dirty="0" smtClean="0">
                <a:solidFill>
                  <a:prstClr val="black"/>
                </a:solidFill>
                <a:latin typeface="Arial" panose="020B0604020202020204"/>
                <a:cs typeface="+mn-cs"/>
              </a:rPr>
              <a:t>(3) </a:t>
            </a:r>
            <a:r>
              <a:rPr lang="en-US" sz="1800" dirty="0"/>
              <a:t>Modifications or adjustments that enable IWDs to have equal benefits and privileges of employment (for example, removing physical barriers in buildings or providing wheelchairs or motorized scooters to facilitate easy access to buildings). </a:t>
            </a:r>
          </a:p>
        </p:txBody>
      </p:sp>
    </p:spTree>
    <p:extLst>
      <p:ext uri="{BB962C8B-B14F-4D97-AF65-F5344CB8AC3E}">
        <p14:creationId xmlns:p14="http://schemas.microsoft.com/office/powerpoint/2010/main" val="219464395"/>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Key Terms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Processing Requests</a:t>
            </a:r>
            <a:endParaRPr lang="en-US" dirty="0"/>
          </a:p>
        </p:txBody>
      </p:sp>
      <p:sp>
        <p:nvSpPr>
          <p:cNvPr id="7" name="Content Placeholder 2"/>
          <p:cNvSpPr txBox="1">
            <a:spLocks/>
          </p:cNvSpPr>
          <p:nvPr/>
        </p:nvSpPr>
        <p:spPr>
          <a:xfrm>
            <a:off x="467305" y="104286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dirty="0" smtClean="0"/>
              <a:t>A </a:t>
            </a:r>
            <a:r>
              <a:rPr lang="en-US" sz="2000" b="1" dirty="0" smtClean="0"/>
              <a:t>Decision-maker</a:t>
            </a:r>
            <a:r>
              <a:rPr lang="en-US" sz="2000" dirty="0" smtClean="0"/>
              <a:t> is </a:t>
            </a:r>
            <a:r>
              <a:rPr lang="en-US" sz="2000" dirty="0"/>
              <a:t>an agency official within the employee’s chain of command, usually the employee’s immediate supervisor. In the case of an applicant, the </a:t>
            </a:r>
            <a:r>
              <a:rPr lang="en-US" sz="2000" dirty="0" smtClean="0"/>
              <a:t>decision-maker </a:t>
            </a:r>
            <a:r>
              <a:rPr lang="en-US" sz="2000" dirty="0"/>
              <a:t>will usually be the selecting official, an agency official in the selecting official’s chain of command, or an HR staff member assigned to process the vacancy (usually within the CPAC). </a:t>
            </a:r>
            <a:endParaRPr lang="en-US" sz="2000" dirty="0" smtClean="0"/>
          </a:p>
          <a:p>
            <a:pPr marL="0" lvl="1" indent="0">
              <a:lnSpc>
                <a:spcPct val="100000"/>
              </a:lnSpc>
              <a:spcBef>
                <a:spcPts val="0"/>
              </a:spcBef>
              <a:buFont typeface="Wingdings" panose="05000000000000000000" pitchFamily="2" charset="2"/>
              <a:buChar char="ü"/>
            </a:pPr>
            <a:r>
              <a:rPr lang="en-US" sz="2000" b="1" dirty="0"/>
              <a:t>Department of Defense Computer/Electronic Accommodations Program (CAP) </a:t>
            </a:r>
            <a:endParaRPr lang="en-US" sz="2000" b="1" dirty="0" smtClean="0"/>
          </a:p>
          <a:p>
            <a:pPr marL="176213" lvl="1" indent="0">
              <a:lnSpc>
                <a:spcPct val="100000"/>
              </a:lnSpc>
              <a:spcBef>
                <a:spcPts val="0"/>
              </a:spcBef>
              <a:buFont typeface="Wingdings" panose="05000000000000000000" pitchFamily="2" charset="2"/>
              <a:buChar char="ü"/>
            </a:pPr>
            <a:endParaRPr lang="en-US" sz="1800" dirty="0"/>
          </a:p>
        </p:txBody>
      </p:sp>
      <p:pic>
        <p:nvPicPr>
          <p:cNvPr id="8" name="Picture 7"/>
          <p:cNvPicPr>
            <a:picLocks noChangeAspect="1"/>
          </p:cNvPicPr>
          <p:nvPr/>
        </p:nvPicPr>
        <p:blipFill>
          <a:blip r:embed="rId2"/>
          <a:stretch>
            <a:fillRect/>
          </a:stretch>
        </p:blipFill>
        <p:spPr>
          <a:xfrm>
            <a:off x="2329766" y="3585592"/>
            <a:ext cx="3914016" cy="1377154"/>
          </a:xfrm>
          <a:prstGeom prst="rect">
            <a:avLst/>
          </a:prstGeom>
        </p:spPr>
      </p:pic>
      <p:sp>
        <p:nvSpPr>
          <p:cNvPr id="9" name="Rectangle 8"/>
          <p:cNvSpPr/>
          <p:nvPr/>
        </p:nvSpPr>
        <p:spPr>
          <a:xfrm>
            <a:off x="2662274" y="5138420"/>
            <a:ext cx="3249000" cy="707886"/>
          </a:xfrm>
          <a:prstGeom prst="rect">
            <a:avLst/>
          </a:prstGeom>
        </p:spPr>
        <p:txBody>
          <a:bodyPr wrap="square">
            <a:spAutoFit/>
          </a:bodyPr>
          <a:lstStyle/>
          <a:p>
            <a:pPr algn="ctr"/>
            <a:r>
              <a:rPr lang="en-US" sz="2000" dirty="0">
                <a:hlinkClick r:id="rId3"/>
              </a:rPr>
              <a:t>https://www.cap.mil</a:t>
            </a:r>
            <a:r>
              <a:rPr lang="en-US" sz="2000" dirty="0" smtClean="0">
                <a:hlinkClick r:id="rId3"/>
              </a:rPr>
              <a:t>/</a:t>
            </a:r>
            <a:endParaRPr lang="en-US" sz="2000" dirty="0" smtClean="0"/>
          </a:p>
          <a:p>
            <a:pPr algn="ctr"/>
            <a:endParaRPr lang="en-US" sz="2000" dirty="0"/>
          </a:p>
        </p:txBody>
      </p:sp>
    </p:spTree>
    <p:extLst>
      <p:ext uri="{BB962C8B-B14F-4D97-AF65-F5344CB8AC3E}">
        <p14:creationId xmlns:p14="http://schemas.microsoft.com/office/powerpoint/2010/main" val="297855690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Requests for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Initiating a Request for RA</a:t>
            </a:r>
            <a:endParaRPr lang="en-US" dirty="0"/>
          </a:p>
        </p:txBody>
      </p:sp>
      <p:sp>
        <p:nvSpPr>
          <p:cNvPr id="7" name="Content Placeholder 2"/>
          <p:cNvSpPr txBox="1">
            <a:spLocks/>
          </p:cNvSpPr>
          <p:nvPr/>
        </p:nvSpPr>
        <p:spPr>
          <a:xfrm>
            <a:off x="467305" y="104286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spcAft>
                <a:spcPts val="1200"/>
              </a:spcAft>
              <a:buFont typeface="Wingdings" panose="05000000000000000000" pitchFamily="2" charset="2"/>
              <a:buChar char="ü"/>
            </a:pPr>
            <a:r>
              <a:rPr lang="en-US" sz="2000" b="1" dirty="0" smtClean="0"/>
              <a:t>Agency </a:t>
            </a:r>
            <a:r>
              <a:rPr lang="en-US" sz="2000" dirty="0"/>
              <a:t>must make contact information for </a:t>
            </a:r>
            <a:r>
              <a:rPr lang="en-US" sz="2000" dirty="0" smtClean="0"/>
              <a:t>a </a:t>
            </a:r>
            <a:r>
              <a:rPr lang="en-US" sz="2000" dirty="0"/>
              <a:t>RA available in the workplace by bulletin boards and WEB sites or handouts</a:t>
            </a:r>
          </a:p>
          <a:p>
            <a:pPr marL="0" lvl="1" indent="0">
              <a:lnSpc>
                <a:spcPct val="100000"/>
              </a:lnSpc>
              <a:spcBef>
                <a:spcPts val="0"/>
              </a:spcBef>
              <a:spcAft>
                <a:spcPts val="1200"/>
              </a:spcAft>
              <a:buFont typeface="Wingdings" panose="05000000000000000000" pitchFamily="2" charset="2"/>
              <a:buChar char="ü"/>
            </a:pPr>
            <a:r>
              <a:rPr lang="en-US" sz="2000" b="1" dirty="0" smtClean="0"/>
              <a:t>Individual </a:t>
            </a:r>
            <a:r>
              <a:rPr lang="en-US" sz="2000" dirty="0"/>
              <a:t>must inform the </a:t>
            </a:r>
            <a:r>
              <a:rPr lang="en-US" sz="2000" dirty="0" smtClean="0"/>
              <a:t>decision-maker </a:t>
            </a:r>
            <a:r>
              <a:rPr lang="en-US" sz="2000" dirty="0"/>
              <a:t>of the need for an RA for reasons related to a medical </a:t>
            </a:r>
            <a:r>
              <a:rPr lang="en-US" sz="2000" dirty="0" smtClean="0"/>
              <a:t>condition </a:t>
            </a:r>
            <a:endParaRPr lang="en-US" sz="2000" dirty="0">
              <a:solidFill>
                <a:prstClr val="black"/>
              </a:solidFill>
              <a:latin typeface="Arial" panose="020B0604020202020204"/>
              <a:cs typeface="+mn-cs"/>
            </a:endParaRPr>
          </a:p>
          <a:p>
            <a:pPr marL="461963" lvl="1">
              <a:spcBef>
                <a:spcPts val="0"/>
              </a:spcBef>
              <a:spcAft>
                <a:spcPts val="600"/>
              </a:spcAft>
            </a:pPr>
            <a:r>
              <a:rPr lang="en-US" sz="2000" dirty="0"/>
              <a:t>Can be done at any time, verbally or in writing</a:t>
            </a:r>
          </a:p>
          <a:p>
            <a:pPr marL="461963" lvl="1">
              <a:spcAft>
                <a:spcPts val="1200"/>
              </a:spcAft>
            </a:pPr>
            <a:r>
              <a:rPr lang="en-US" sz="2000" dirty="0"/>
              <a:t>Not required to mention the Rehab Act, Reasonable Accommodation, or disability </a:t>
            </a:r>
            <a:endParaRPr lang="en-US" sz="2000" dirty="0" smtClean="0"/>
          </a:p>
          <a:p>
            <a:pPr marL="0" lvl="1" indent="0">
              <a:lnSpc>
                <a:spcPct val="100000"/>
              </a:lnSpc>
              <a:spcBef>
                <a:spcPts val="0"/>
              </a:spcBef>
              <a:spcAft>
                <a:spcPts val="1200"/>
              </a:spcAft>
              <a:buFont typeface="Wingdings" panose="05000000000000000000" pitchFamily="2" charset="2"/>
              <a:buChar char="ü"/>
            </a:pPr>
            <a:r>
              <a:rPr lang="en-US" sz="2000" b="1" dirty="0"/>
              <a:t>Supervisor </a:t>
            </a:r>
            <a:r>
              <a:rPr lang="en-US" sz="2000" dirty="0"/>
              <a:t>is responsible for Processing the </a:t>
            </a:r>
            <a:r>
              <a:rPr lang="en-US" sz="2000" dirty="0" smtClean="0"/>
              <a:t>RA </a:t>
            </a:r>
            <a:r>
              <a:rPr lang="en-US" sz="2000" dirty="0"/>
              <a:t>Request </a:t>
            </a:r>
            <a:endParaRPr lang="en-US" sz="2000" dirty="0">
              <a:solidFill>
                <a:prstClr val="black"/>
              </a:solidFill>
              <a:latin typeface="Arial" panose="020B0604020202020204"/>
            </a:endParaRPr>
          </a:p>
          <a:p>
            <a:pPr marL="461963" lvl="1">
              <a:spcBef>
                <a:spcPts val="0"/>
              </a:spcBef>
              <a:spcAft>
                <a:spcPts val="600"/>
              </a:spcAft>
              <a:buClr>
                <a:srgbClr val="002060"/>
              </a:buClr>
              <a:buSzPct val="90000"/>
            </a:pPr>
            <a:r>
              <a:rPr lang="en-US" sz="2000" dirty="0"/>
              <a:t>Supervisors will use the RA Packet to Process the </a:t>
            </a:r>
            <a:r>
              <a:rPr lang="en-US" sz="2000" dirty="0" smtClean="0"/>
              <a:t>request</a:t>
            </a:r>
          </a:p>
          <a:p>
            <a:pPr marL="461963" lvl="1">
              <a:spcBef>
                <a:spcPts val="0"/>
              </a:spcBef>
              <a:spcAft>
                <a:spcPts val="600"/>
              </a:spcAft>
              <a:buClr>
                <a:srgbClr val="002060"/>
              </a:buClr>
              <a:buSzPct val="90000"/>
            </a:pPr>
            <a:r>
              <a:rPr lang="en-US" sz="2000" dirty="0" smtClean="0"/>
              <a:t>Instructions </a:t>
            </a:r>
            <a:r>
              <a:rPr lang="en-US" sz="2000" dirty="0"/>
              <a:t>and Forms required to process the request can be found in the RA Packet</a:t>
            </a:r>
          </a:p>
        </p:txBody>
      </p:sp>
    </p:spTree>
    <p:extLst>
      <p:ext uri="{BB962C8B-B14F-4D97-AF65-F5344CB8AC3E}">
        <p14:creationId xmlns:p14="http://schemas.microsoft.com/office/powerpoint/2010/main" val="1648255657"/>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a:solidFill>
                  <a:srgbClr val="FFFF00"/>
                </a:solidFill>
              </a:rPr>
              <a:t>Initiating A </a:t>
            </a:r>
            <a:r>
              <a:rPr lang="en-US" dirty="0" smtClean="0">
                <a:solidFill>
                  <a:srgbClr val="FFFF00"/>
                </a:solidFill>
              </a:rPr>
              <a:t>Request for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Processing RA Request – RA Packet</a:t>
            </a:r>
            <a:endParaRPr lang="en-US" dirty="0"/>
          </a:p>
        </p:txBody>
      </p:sp>
      <p:sp>
        <p:nvSpPr>
          <p:cNvPr id="7" name="Content Placeholder 2"/>
          <p:cNvSpPr txBox="1">
            <a:spLocks/>
          </p:cNvSpPr>
          <p:nvPr/>
        </p:nvSpPr>
        <p:spPr>
          <a:xfrm>
            <a:off x="467305" y="104286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sz="2000" dirty="0" smtClean="0"/>
              <a:t>Supervisor or Decision-maker </a:t>
            </a:r>
            <a:r>
              <a:rPr lang="en-US" sz="2000" b="0" dirty="0"/>
              <a:t>must document the RA Request and provide a copy of the documentation to the DPM within 2 business days of the request</a:t>
            </a:r>
          </a:p>
          <a:p>
            <a:pPr>
              <a:buFont typeface="Wingdings" panose="05000000000000000000" pitchFamily="2" charset="2"/>
              <a:buChar char="ü"/>
            </a:pPr>
            <a:r>
              <a:rPr lang="en-US" sz="2000" b="0" dirty="0"/>
              <a:t>The </a:t>
            </a:r>
            <a:r>
              <a:rPr lang="en-US" sz="2000" dirty="0" smtClean="0"/>
              <a:t>Decision-maker</a:t>
            </a:r>
            <a:r>
              <a:rPr lang="en-US" sz="2000" b="0" dirty="0" smtClean="0"/>
              <a:t> </a:t>
            </a:r>
            <a:r>
              <a:rPr lang="en-US" sz="2000" b="0" dirty="0"/>
              <a:t>must begin processing an oral request immediately upon receipt of the request and should not wait for written </a:t>
            </a:r>
            <a:r>
              <a:rPr lang="en-US" sz="2000" b="0" dirty="0" smtClean="0"/>
              <a:t>confirmation</a:t>
            </a:r>
          </a:p>
          <a:p>
            <a:pPr>
              <a:buFont typeface="Wingdings" panose="05000000000000000000" pitchFamily="2" charset="2"/>
              <a:buChar char="ü"/>
            </a:pPr>
            <a:r>
              <a:rPr lang="en-US" sz="2000" b="0" dirty="0"/>
              <a:t>A </a:t>
            </a:r>
            <a:r>
              <a:rPr lang="en-US" sz="2000" dirty="0"/>
              <a:t>family member, health professional, or other representative </a:t>
            </a:r>
            <a:r>
              <a:rPr lang="en-US" sz="2000" b="0" dirty="0"/>
              <a:t>may request a reasonable accommodation on behalf of an individual seeking reasonable accommodation. The </a:t>
            </a:r>
            <a:r>
              <a:rPr lang="en-US" sz="2000" b="0" dirty="0" smtClean="0"/>
              <a:t>decision-maker </a:t>
            </a:r>
            <a:r>
              <a:rPr lang="en-US" sz="2000" b="0" dirty="0"/>
              <a:t>should confirm with the employee that the employee wants the </a:t>
            </a:r>
            <a:r>
              <a:rPr lang="en-US" sz="2000" b="0" dirty="0" smtClean="0"/>
              <a:t>accommodation </a:t>
            </a:r>
            <a:endParaRPr lang="en-US" sz="2000" b="0" dirty="0"/>
          </a:p>
        </p:txBody>
      </p:sp>
    </p:spTree>
    <p:extLst>
      <p:ext uri="{BB962C8B-B14F-4D97-AF65-F5344CB8AC3E}">
        <p14:creationId xmlns:p14="http://schemas.microsoft.com/office/powerpoint/2010/main" val="1188043170"/>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a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Supervisor Engagement - Interactive Dialogue</a:t>
            </a:r>
            <a:endParaRPr lang="en-US" dirty="0"/>
          </a:p>
        </p:txBody>
      </p:sp>
      <p:pic>
        <p:nvPicPr>
          <p:cNvPr id="8" name="Picture 7"/>
          <p:cNvPicPr>
            <a:picLocks noChangeAspect="1"/>
          </p:cNvPicPr>
          <p:nvPr/>
        </p:nvPicPr>
        <p:blipFill>
          <a:blip r:embed="rId2"/>
          <a:stretch>
            <a:fillRect/>
          </a:stretch>
        </p:blipFill>
        <p:spPr>
          <a:xfrm>
            <a:off x="2586661" y="1251970"/>
            <a:ext cx="3500104" cy="4614080"/>
          </a:xfrm>
          <a:prstGeom prst="rect">
            <a:avLst/>
          </a:prstGeom>
          <a:ln w="28575">
            <a:solidFill>
              <a:schemeClr val="tx1"/>
            </a:solidFill>
          </a:ln>
        </p:spPr>
      </p:pic>
      <p:sp>
        <p:nvSpPr>
          <p:cNvPr id="9" name="Text Placeholder 4"/>
          <p:cNvSpPr>
            <a:spLocks noGrp="1"/>
          </p:cNvSpPr>
          <p:nvPr>
            <p:ph type="body" sz="quarter" idx="15"/>
          </p:nvPr>
        </p:nvSpPr>
        <p:spPr>
          <a:xfrm>
            <a:off x="836760" y="591864"/>
            <a:ext cx="7470627" cy="424732"/>
          </a:xfrm>
        </p:spPr>
        <p:txBody>
          <a:bodyPr/>
          <a:lstStyle/>
          <a:p>
            <a:pPr marL="55563" lvl="1" indent="0">
              <a:buNone/>
            </a:pPr>
            <a:r>
              <a:rPr lang="en-US" b="1" i="1" dirty="0" smtClean="0"/>
              <a:t>RA Packet</a:t>
            </a:r>
            <a:endParaRPr lang="en-US" b="1" dirty="0"/>
          </a:p>
        </p:txBody>
      </p:sp>
    </p:spTree>
    <p:extLst>
      <p:ext uri="{BB962C8B-B14F-4D97-AF65-F5344CB8AC3E}">
        <p14:creationId xmlns:p14="http://schemas.microsoft.com/office/powerpoint/2010/main" val="64705872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Requests for RA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Fort Knox Form 5099</a:t>
            </a:r>
          </a:p>
        </p:txBody>
      </p:sp>
      <p:sp>
        <p:nvSpPr>
          <p:cNvPr id="5" name="Text Placeholder 4"/>
          <p:cNvSpPr>
            <a:spLocks noGrp="1"/>
          </p:cNvSpPr>
          <p:nvPr>
            <p:ph type="body" sz="quarter" idx="15"/>
          </p:nvPr>
        </p:nvSpPr>
        <p:spPr>
          <a:xfrm>
            <a:off x="836760" y="591864"/>
            <a:ext cx="7882367" cy="757130"/>
          </a:xfrm>
        </p:spPr>
        <p:txBody>
          <a:bodyPr/>
          <a:lstStyle/>
          <a:p>
            <a:pPr marL="55563" lvl="1" indent="0">
              <a:buNone/>
            </a:pPr>
            <a:r>
              <a:rPr lang="en-US" b="1" i="1" dirty="0"/>
              <a:t>RA Begins with </a:t>
            </a:r>
            <a:r>
              <a:rPr lang="en-US" b="1" i="1" u="sng" dirty="0"/>
              <a:t>Supervisor</a:t>
            </a:r>
            <a:r>
              <a:rPr lang="en-US" b="1" i="1" dirty="0"/>
              <a:t> engaging the individual</a:t>
            </a:r>
          </a:p>
        </p:txBody>
      </p:sp>
      <p:sp>
        <p:nvSpPr>
          <p:cNvPr id="7" name="Content Placeholder 2"/>
          <p:cNvSpPr txBox="1">
            <a:spLocks/>
          </p:cNvSpPr>
          <p:nvPr/>
        </p:nvSpPr>
        <p:spPr>
          <a:xfrm>
            <a:off x="554061" y="118140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b="1" dirty="0"/>
              <a:t>Interactive </a:t>
            </a:r>
            <a:r>
              <a:rPr lang="en-US" sz="2000" b="1" dirty="0" smtClean="0"/>
              <a:t>Dialogue</a:t>
            </a:r>
            <a:r>
              <a:rPr lang="en-US" sz="2000" dirty="0" smtClean="0"/>
              <a:t>: </a:t>
            </a:r>
            <a:endParaRPr lang="en-US" sz="2000" dirty="0">
              <a:solidFill>
                <a:prstClr val="black"/>
              </a:solidFill>
              <a:latin typeface="Arial" panose="020B0604020202020204"/>
              <a:cs typeface="+mn-cs"/>
            </a:endParaRPr>
          </a:p>
          <a:p>
            <a:pPr marL="461963" lvl="2">
              <a:lnSpc>
                <a:spcPct val="100000"/>
              </a:lnSpc>
              <a:spcBef>
                <a:spcPts val="0"/>
              </a:spcBef>
            </a:pPr>
            <a:r>
              <a:rPr lang="en-US" sz="1800" dirty="0"/>
              <a:t>Flexible discussion between the requester and the supervisor </a:t>
            </a:r>
          </a:p>
          <a:p>
            <a:pPr marL="461963" lvl="2">
              <a:lnSpc>
                <a:spcPct val="100000"/>
              </a:lnSpc>
              <a:spcBef>
                <a:spcPts val="0"/>
              </a:spcBef>
            </a:pPr>
            <a:r>
              <a:rPr lang="en-US" sz="1800" dirty="0"/>
              <a:t>Ask Relevant questions to assist in making an informed decision </a:t>
            </a:r>
          </a:p>
          <a:p>
            <a:pPr marL="461963" lvl="2">
              <a:lnSpc>
                <a:spcPct val="100000"/>
              </a:lnSpc>
              <a:spcBef>
                <a:spcPts val="0"/>
              </a:spcBef>
            </a:pPr>
            <a:r>
              <a:rPr lang="en-US" sz="1800" dirty="0"/>
              <a:t>Supervisor provides the employee with a FK 5099 Request Form </a:t>
            </a:r>
          </a:p>
          <a:p>
            <a:pPr marL="461963" lvl="2">
              <a:lnSpc>
                <a:spcPct val="100000"/>
              </a:lnSpc>
              <a:spcBef>
                <a:spcPts val="0"/>
              </a:spcBef>
            </a:pPr>
            <a:r>
              <a:rPr lang="en-US" sz="1800" dirty="0"/>
              <a:t>Entitled to know if the disability is covered under the Rehab Act</a:t>
            </a:r>
          </a:p>
          <a:p>
            <a:pPr marL="461963" lvl="2">
              <a:lnSpc>
                <a:spcPct val="100000"/>
              </a:lnSpc>
              <a:spcBef>
                <a:spcPts val="0"/>
              </a:spcBef>
            </a:pPr>
            <a:r>
              <a:rPr lang="en-US" sz="1800" dirty="0"/>
              <a:t>Disabilities not obvious, use the FK 5099a in obtaining medical documentation about the employee’s disability and functional </a:t>
            </a:r>
            <a:r>
              <a:rPr lang="en-US" sz="1800" dirty="0" smtClean="0"/>
              <a:t>limitations  </a:t>
            </a:r>
            <a:endParaRPr lang="en-US" sz="1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00" y="3514481"/>
            <a:ext cx="2059201" cy="1534085"/>
          </a:xfrm>
          <a:prstGeom prst="rect">
            <a:avLst/>
          </a:prstGeom>
        </p:spPr>
      </p:pic>
      <p:sp>
        <p:nvSpPr>
          <p:cNvPr id="8" name="Rectangle 7"/>
          <p:cNvSpPr/>
          <p:nvPr/>
        </p:nvSpPr>
        <p:spPr>
          <a:xfrm>
            <a:off x="779167" y="5140667"/>
            <a:ext cx="1746066"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Request for RA</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9638"/>
          <a:stretch/>
        </p:blipFill>
        <p:spPr>
          <a:xfrm>
            <a:off x="3196726" y="3514481"/>
            <a:ext cx="2419350" cy="1463914"/>
          </a:xfrm>
          <a:prstGeom prst="rect">
            <a:avLst/>
          </a:prstGeom>
        </p:spPr>
      </p:pic>
      <p:sp>
        <p:nvSpPr>
          <p:cNvPr id="10" name="Rectangle 9"/>
          <p:cNvSpPr/>
          <p:nvPr/>
        </p:nvSpPr>
        <p:spPr>
          <a:xfrm>
            <a:off x="3016835" y="5140667"/>
            <a:ext cx="2419350"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Interactive Dialogue</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001" y="3514481"/>
            <a:ext cx="2143125" cy="1518627"/>
          </a:xfrm>
          <a:prstGeom prst="rect">
            <a:avLst/>
          </a:prstGeom>
        </p:spPr>
      </p:pic>
      <p:sp>
        <p:nvSpPr>
          <p:cNvPr id="12" name="Rectangle 11"/>
          <p:cNvSpPr/>
          <p:nvPr/>
        </p:nvSpPr>
        <p:spPr>
          <a:xfrm>
            <a:off x="6044245" y="5140667"/>
            <a:ext cx="2248605" cy="53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Written Request &amp; Medical Documents</a:t>
            </a:r>
            <a:endParaRPr lang="en-US"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693494"/>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a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Fort Knox Form 5099a</a:t>
            </a:r>
            <a:endParaRPr lang="en-US" dirty="0"/>
          </a:p>
        </p:txBody>
      </p:sp>
      <p:sp>
        <p:nvSpPr>
          <p:cNvPr id="9" name="Text Placeholder 4"/>
          <p:cNvSpPr>
            <a:spLocks noGrp="1"/>
          </p:cNvSpPr>
          <p:nvPr>
            <p:ph type="body" sz="quarter" idx="15"/>
          </p:nvPr>
        </p:nvSpPr>
        <p:spPr>
          <a:xfrm>
            <a:off x="836760" y="591864"/>
            <a:ext cx="7470627" cy="757130"/>
          </a:xfrm>
        </p:spPr>
        <p:txBody>
          <a:bodyPr/>
          <a:lstStyle/>
          <a:p>
            <a:pPr>
              <a:buClr>
                <a:srgbClr val="002060"/>
              </a:buClr>
              <a:buSzPct val="90000"/>
            </a:pPr>
            <a:r>
              <a:rPr lang="en-US" sz="2400" dirty="0"/>
              <a:t>Supervisor explains and provides the FK 5099 to the employee</a:t>
            </a:r>
          </a:p>
        </p:txBody>
      </p:sp>
      <p:pic>
        <p:nvPicPr>
          <p:cNvPr id="6" name="Picture 5"/>
          <p:cNvPicPr>
            <a:picLocks noChangeAspect="1"/>
          </p:cNvPicPr>
          <p:nvPr/>
        </p:nvPicPr>
        <p:blipFill>
          <a:blip r:embed="rId2"/>
          <a:stretch>
            <a:fillRect/>
          </a:stretch>
        </p:blipFill>
        <p:spPr>
          <a:xfrm>
            <a:off x="778752" y="1519122"/>
            <a:ext cx="3459192" cy="4261450"/>
          </a:xfrm>
          <a:prstGeom prst="rect">
            <a:avLst/>
          </a:prstGeom>
          <a:ln w="19050">
            <a:solidFill>
              <a:schemeClr val="tx1"/>
            </a:solidFill>
          </a:ln>
        </p:spPr>
      </p:pic>
      <p:pic>
        <p:nvPicPr>
          <p:cNvPr id="7" name="Picture 6"/>
          <p:cNvPicPr>
            <a:picLocks noChangeAspect="1"/>
          </p:cNvPicPr>
          <p:nvPr/>
        </p:nvPicPr>
        <p:blipFill>
          <a:blip r:embed="rId3"/>
          <a:stretch>
            <a:fillRect/>
          </a:stretch>
        </p:blipFill>
        <p:spPr>
          <a:xfrm>
            <a:off x="4956963" y="1519122"/>
            <a:ext cx="3459192" cy="4261450"/>
          </a:xfrm>
          <a:prstGeom prst="rect">
            <a:avLst/>
          </a:prstGeom>
          <a:ln w="19050">
            <a:solidFill>
              <a:schemeClr val="tx1"/>
            </a:solidFill>
          </a:ln>
        </p:spPr>
      </p:pic>
    </p:spTree>
    <p:extLst>
      <p:ext uri="{BB962C8B-B14F-4D97-AF65-F5344CB8AC3E}">
        <p14:creationId xmlns:p14="http://schemas.microsoft.com/office/powerpoint/2010/main" val="413855406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a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Interactive Dialogue</a:t>
            </a:r>
            <a:endParaRPr lang="en-US" dirty="0"/>
          </a:p>
        </p:txBody>
      </p:sp>
      <p:sp>
        <p:nvSpPr>
          <p:cNvPr id="9" name="Text Placeholder 4"/>
          <p:cNvSpPr>
            <a:spLocks noGrp="1"/>
          </p:cNvSpPr>
          <p:nvPr>
            <p:ph type="body" sz="quarter" idx="15"/>
          </p:nvPr>
        </p:nvSpPr>
        <p:spPr>
          <a:xfrm>
            <a:off x="692725" y="591864"/>
            <a:ext cx="8506691" cy="1089529"/>
          </a:xfrm>
        </p:spPr>
        <p:txBody>
          <a:bodyPr/>
          <a:lstStyle/>
          <a:p>
            <a:pPr>
              <a:buClr>
                <a:srgbClr val="002060"/>
              </a:buClr>
              <a:buSzPct val="90000"/>
            </a:pPr>
            <a:r>
              <a:rPr lang="en-US" sz="2400" dirty="0"/>
              <a:t>Supervisor explains and provides </a:t>
            </a:r>
            <a:r>
              <a:rPr lang="en-US" sz="2400" dirty="0" smtClean="0"/>
              <a:t>FK </a:t>
            </a:r>
            <a:r>
              <a:rPr lang="en-US" sz="2400" dirty="0"/>
              <a:t>5099a to </a:t>
            </a:r>
            <a:r>
              <a:rPr lang="en-US" sz="2400" dirty="0" smtClean="0"/>
              <a:t>employee </a:t>
            </a:r>
            <a:r>
              <a:rPr lang="en-US" sz="2400" dirty="0"/>
              <a:t>if additional medical documentation is needed</a:t>
            </a:r>
          </a:p>
        </p:txBody>
      </p:sp>
      <p:pic>
        <p:nvPicPr>
          <p:cNvPr id="8" name="Picture 7"/>
          <p:cNvPicPr>
            <a:picLocks noChangeAspect="1"/>
          </p:cNvPicPr>
          <p:nvPr/>
        </p:nvPicPr>
        <p:blipFill>
          <a:blip r:embed="rId2"/>
          <a:stretch>
            <a:fillRect/>
          </a:stretch>
        </p:blipFill>
        <p:spPr>
          <a:xfrm>
            <a:off x="1085862" y="1397326"/>
            <a:ext cx="3366847" cy="4452424"/>
          </a:xfrm>
          <a:prstGeom prst="rect">
            <a:avLst/>
          </a:prstGeom>
          <a:ln w="19050">
            <a:solidFill>
              <a:schemeClr val="tx1"/>
            </a:solidFill>
          </a:ln>
        </p:spPr>
      </p:pic>
      <p:pic>
        <p:nvPicPr>
          <p:cNvPr id="10" name="Picture 9"/>
          <p:cNvPicPr>
            <a:picLocks noChangeAspect="1"/>
          </p:cNvPicPr>
          <p:nvPr/>
        </p:nvPicPr>
        <p:blipFill>
          <a:blip r:embed="rId3"/>
          <a:stretch>
            <a:fillRect/>
          </a:stretch>
        </p:blipFill>
        <p:spPr>
          <a:xfrm>
            <a:off x="5045918" y="1397326"/>
            <a:ext cx="3366847" cy="4452425"/>
          </a:xfrm>
          <a:prstGeom prst="rect">
            <a:avLst/>
          </a:prstGeom>
          <a:ln w="19050">
            <a:solidFill>
              <a:schemeClr val="tx1"/>
            </a:solidFill>
          </a:ln>
        </p:spPr>
      </p:pic>
    </p:spTree>
    <p:extLst>
      <p:ext uri="{BB962C8B-B14F-4D97-AF65-F5344CB8AC3E}">
        <p14:creationId xmlns:p14="http://schemas.microsoft.com/office/powerpoint/2010/main" val="107362019"/>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a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Approval </a:t>
            </a:r>
            <a:r>
              <a:rPr lang="en-US" dirty="0" smtClean="0"/>
              <a:t>Authority</a:t>
            </a:r>
            <a:endParaRPr lang="en-US" dirty="0"/>
          </a:p>
        </p:txBody>
      </p:sp>
      <p:sp>
        <p:nvSpPr>
          <p:cNvPr id="9" name="Text Placeholder 4"/>
          <p:cNvSpPr>
            <a:spLocks noGrp="1"/>
          </p:cNvSpPr>
          <p:nvPr>
            <p:ph type="body" sz="quarter" idx="15"/>
          </p:nvPr>
        </p:nvSpPr>
        <p:spPr>
          <a:xfrm>
            <a:off x="836760" y="591864"/>
            <a:ext cx="7470627" cy="424732"/>
          </a:xfrm>
        </p:spPr>
        <p:txBody>
          <a:bodyPr/>
          <a:lstStyle/>
          <a:p>
            <a:pPr>
              <a:buClr>
                <a:srgbClr val="002060"/>
              </a:buClr>
              <a:buSzPct val="90000"/>
            </a:pPr>
            <a:r>
              <a:rPr lang="en-US" sz="2400" dirty="0"/>
              <a:t>Interactive Dialogue  </a:t>
            </a:r>
            <a:endParaRPr lang="en-US" sz="1800" dirty="0"/>
          </a:p>
        </p:txBody>
      </p:sp>
      <p:pic>
        <p:nvPicPr>
          <p:cNvPr id="8" name="Picture 7"/>
          <p:cNvPicPr>
            <a:picLocks noChangeAspect="1"/>
          </p:cNvPicPr>
          <p:nvPr/>
        </p:nvPicPr>
        <p:blipFill>
          <a:blip r:embed="rId2"/>
          <a:stretch>
            <a:fillRect/>
          </a:stretch>
        </p:blipFill>
        <p:spPr>
          <a:xfrm>
            <a:off x="2644320" y="1090484"/>
            <a:ext cx="3905692" cy="4914954"/>
          </a:xfrm>
          <a:prstGeom prst="rect">
            <a:avLst/>
          </a:prstGeom>
          <a:ln w="19050">
            <a:solidFill>
              <a:schemeClr val="tx1"/>
            </a:solidFill>
          </a:ln>
        </p:spPr>
      </p:pic>
    </p:spTree>
    <p:extLst>
      <p:ext uri="{BB962C8B-B14F-4D97-AF65-F5344CB8AC3E}">
        <p14:creationId xmlns:p14="http://schemas.microsoft.com/office/powerpoint/2010/main" val="849044617"/>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Requests for RA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Approval Authority Continued</a:t>
            </a:r>
          </a:p>
        </p:txBody>
      </p:sp>
      <p:sp>
        <p:nvSpPr>
          <p:cNvPr id="5" name="Text Placeholder 4"/>
          <p:cNvSpPr>
            <a:spLocks noGrp="1"/>
          </p:cNvSpPr>
          <p:nvPr>
            <p:ph type="body" sz="quarter" idx="15"/>
          </p:nvPr>
        </p:nvSpPr>
        <p:spPr>
          <a:xfrm>
            <a:off x="836760" y="591864"/>
            <a:ext cx="7882367" cy="424732"/>
          </a:xfrm>
        </p:spPr>
        <p:txBody>
          <a:bodyPr/>
          <a:lstStyle/>
          <a:p>
            <a:pPr marL="55563" lvl="1" indent="0">
              <a:buNone/>
            </a:pPr>
            <a:r>
              <a:rPr lang="en-US" b="1" i="1" dirty="0" smtClean="0"/>
              <a:t>Approval Authority</a:t>
            </a:r>
            <a:endParaRPr lang="en-US" b="1" i="1" dirty="0"/>
          </a:p>
        </p:txBody>
      </p:sp>
      <p:sp>
        <p:nvSpPr>
          <p:cNvPr id="7" name="Content Placeholder 2"/>
          <p:cNvSpPr txBox="1">
            <a:spLocks/>
          </p:cNvSpPr>
          <p:nvPr/>
        </p:nvSpPr>
        <p:spPr>
          <a:xfrm>
            <a:off x="554061" y="118140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b="1" dirty="0" smtClean="0"/>
              <a:t>Supervisor</a:t>
            </a:r>
            <a:r>
              <a:rPr lang="en-US" sz="2000" dirty="0" smtClean="0"/>
              <a:t>: </a:t>
            </a:r>
            <a:endParaRPr lang="en-US" sz="2000" dirty="0">
              <a:solidFill>
                <a:prstClr val="black"/>
              </a:solidFill>
              <a:latin typeface="Arial" panose="020B0604020202020204"/>
              <a:cs typeface="+mn-cs"/>
            </a:endParaRPr>
          </a:p>
          <a:p>
            <a:pPr marL="461963" lvl="2">
              <a:lnSpc>
                <a:spcPct val="100000"/>
              </a:lnSpc>
              <a:spcBef>
                <a:spcPts val="0"/>
              </a:spcBef>
            </a:pPr>
            <a:r>
              <a:rPr lang="en-US" sz="1800" dirty="0"/>
              <a:t>Forward to appropriate official within 2 </a:t>
            </a:r>
            <a:r>
              <a:rPr lang="en-US" sz="1800" dirty="0" smtClean="0"/>
              <a:t>Days - </a:t>
            </a:r>
            <a:r>
              <a:rPr lang="en-US" sz="1800" dirty="0"/>
              <a:t>to the Disability Program Manager (DPM) and the servicing labor counselor for information </a:t>
            </a:r>
            <a:r>
              <a:rPr lang="en-US" sz="1800" dirty="0" smtClean="0"/>
              <a:t>purposes </a:t>
            </a:r>
            <a:endParaRPr lang="en-US" sz="1800" dirty="0"/>
          </a:p>
          <a:p>
            <a:pPr marL="461963" lvl="2">
              <a:lnSpc>
                <a:spcPct val="100000"/>
              </a:lnSpc>
              <a:spcBef>
                <a:spcPts val="0"/>
              </a:spcBef>
            </a:pPr>
            <a:r>
              <a:rPr lang="en-US" sz="1800" dirty="0"/>
              <a:t>If </a:t>
            </a:r>
            <a:r>
              <a:rPr lang="en-US" sz="1800" dirty="0" smtClean="0"/>
              <a:t>Decision-maker </a:t>
            </a:r>
            <a:r>
              <a:rPr lang="en-US" sz="1800" dirty="0"/>
              <a:t>does not grant the accommodation immediately they must consult directly with the </a:t>
            </a:r>
            <a:r>
              <a:rPr lang="en-US" sz="1800" dirty="0" smtClean="0"/>
              <a:t>DPM  </a:t>
            </a:r>
            <a:endParaRPr lang="en-US" sz="1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00" y="3514481"/>
            <a:ext cx="2059201" cy="1534085"/>
          </a:xfrm>
          <a:prstGeom prst="rect">
            <a:avLst/>
          </a:prstGeom>
        </p:spPr>
      </p:pic>
      <p:sp>
        <p:nvSpPr>
          <p:cNvPr id="8" name="Rectangle 7"/>
          <p:cNvSpPr/>
          <p:nvPr/>
        </p:nvSpPr>
        <p:spPr>
          <a:xfrm>
            <a:off x="779167" y="5140667"/>
            <a:ext cx="1746066"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Request for RA</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9638"/>
          <a:stretch/>
        </p:blipFill>
        <p:spPr>
          <a:xfrm>
            <a:off x="3196726" y="3514481"/>
            <a:ext cx="2419350" cy="1463914"/>
          </a:xfrm>
          <a:prstGeom prst="rect">
            <a:avLst/>
          </a:prstGeom>
        </p:spPr>
      </p:pic>
      <p:sp>
        <p:nvSpPr>
          <p:cNvPr id="10" name="Rectangle 9"/>
          <p:cNvSpPr/>
          <p:nvPr/>
        </p:nvSpPr>
        <p:spPr>
          <a:xfrm>
            <a:off x="3016835" y="5140667"/>
            <a:ext cx="2419350"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Interactive Dialogue</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001" y="3514481"/>
            <a:ext cx="2143125" cy="1518627"/>
          </a:xfrm>
          <a:prstGeom prst="rect">
            <a:avLst/>
          </a:prstGeom>
        </p:spPr>
      </p:pic>
      <p:sp>
        <p:nvSpPr>
          <p:cNvPr id="12" name="Rectangle 11"/>
          <p:cNvSpPr/>
          <p:nvPr/>
        </p:nvSpPr>
        <p:spPr>
          <a:xfrm>
            <a:off x="6044245" y="5140667"/>
            <a:ext cx="2248605" cy="53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Written Request &amp; Medical Documents</a:t>
            </a:r>
            <a:endParaRPr lang="en-US"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9157229"/>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Requests for RA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Approval Authority Continued</a:t>
            </a:r>
          </a:p>
        </p:txBody>
      </p:sp>
      <p:sp>
        <p:nvSpPr>
          <p:cNvPr id="5" name="Text Placeholder 4"/>
          <p:cNvSpPr>
            <a:spLocks noGrp="1"/>
          </p:cNvSpPr>
          <p:nvPr>
            <p:ph type="body" sz="quarter" idx="15"/>
          </p:nvPr>
        </p:nvSpPr>
        <p:spPr>
          <a:xfrm>
            <a:off x="836760" y="591864"/>
            <a:ext cx="7882367" cy="424732"/>
          </a:xfrm>
        </p:spPr>
        <p:txBody>
          <a:bodyPr/>
          <a:lstStyle/>
          <a:p>
            <a:pPr marL="55563" lvl="1" indent="0">
              <a:buNone/>
            </a:pPr>
            <a:r>
              <a:rPr lang="en-US" b="1" i="1" dirty="0" smtClean="0"/>
              <a:t>Approval Authority</a:t>
            </a:r>
            <a:endParaRPr lang="en-US" b="1" i="1" dirty="0"/>
          </a:p>
        </p:txBody>
      </p:sp>
      <p:sp>
        <p:nvSpPr>
          <p:cNvPr id="7" name="Content Placeholder 2"/>
          <p:cNvSpPr txBox="1">
            <a:spLocks/>
          </p:cNvSpPr>
          <p:nvPr/>
        </p:nvSpPr>
        <p:spPr>
          <a:xfrm>
            <a:off x="554061" y="118140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b="1" dirty="0" smtClean="0"/>
              <a:t>Supervisor</a:t>
            </a:r>
            <a:r>
              <a:rPr lang="en-US" sz="2000" dirty="0" smtClean="0"/>
              <a:t>: </a:t>
            </a:r>
            <a:endParaRPr lang="en-US" sz="2000" dirty="0">
              <a:solidFill>
                <a:prstClr val="black"/>
              </a:solidFill>
              <a:latin typeface="Arial" panose="020B0604020202020204"/>
              <a:cs typeface="+mn-cs"/>
            </a:endParaRPr>
          </a:p>
          <a:p>
            <a:pPr marL="461963" lvl="2">
              <a:lnSpc>
                <a:spcPct val="100000"/>
              </a:lnSpc>
              <a:spcBef>
                <a:spcPts val="0"/>
              </a:spcBef>
            </a:pPr>
            <a:r>
              <a:rPr lang="en-US" sz="1800" dirty="0"/>
              <a:t>As soon as the </a:t>
            </a:r>
            <a:r>
              <a:rPr lang="en-US" sz="1800" dirty="0" smtClean="0"/>
              <a:t>Decision-maker </a:t>
            </a:r>
            <a:r>
              <a:rPr lang="en-US" sz="1800" dirty="0"/>
              <a:t>determines that an accommodation will be provided they must immediately communicate the decision orally or in writing to the </a:t>
            </a:r>
            <a:r>
              <a:rPr lang="en-US" sz="1800" dirty="0" smtClean="0"/>
              <a:t>individual</a:t>
            </a:r>
            <a:endParaRPr lang="en-US" sz="1800" dirty="0"/>
          </a:p>
          <a:p>
            <a:pPr marL="461963" lvl="2">
              <a:lnSpc>
                <a:spcPct val="100000"/>
              </a:lnSpc>
              <a:spcBef>
                <a:spcPts val="0"/>
              </a:spcBef>
            </a:pPr>
            <a:r>
              <a:rPr lang="en-US" sz="1800" dirty="0"/>
              <a:t>If communicated orally they must follow up in writing through the use of the Information Report / in a </a:t>
            </a:r>
            <a:r>
              <a:rPr lang="en-US" sz="1800" dirty="0" smtClean="0"/>
              <a:t>Memo  </a:t>
            </a:r>
            <a:endParaRPr lang="en-US" sz="1800" dirty="0"/>
          </a:p>
          <a:p>
            <a:pPr marL="461963" lvl="2">
              <a:lnSpc>
                <a:spcPct val="100000"/>
              </a:lnSpc>
              <a:spcBef>
                <a:spcPts val="0"/>
              </a:spcBef>
            </a:pPr>
            <a:r>
              <a:rPr lang="en-US" sz="1800" dirty="0"/>
              <a:t>For record </a:t>
            </a:r>
            <a:r>
              <a:rPr lang="en-US" sz="1800" dirty="0" smtClean="0"/>
              <a:t>keeping, </a:t>
            </a:r>
            <a:r>
              <a:rPr lang="en-US" sz="1800" dirty="0"/>
              <a:t>a copy of the written decision will be forwarded to the </a:t>
            </a:r>
            <a:r>
              <a:rPr lang="en-US" sz="1800" dirty="0" smtClean="0"/>
              <a:t>DPM  </a:t>
            </a:r>
            <a:endParaRPr lang="en-US" sz="1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00" y="3671498"/>
            <a:ext cx="2059201" cy="1534085"/>
          </a:xfrm>
          <a:prstGeom prst="rect">
            <a:avLst/>
          </a:prstGeom>
        </p:spPr>
      </p:pic>
      <p:sp>
        <p:nvSpPr>
          <p:cNvPr id="8" name="Rectangle 7"/>
          <p:cNvSpPr/>
          <p:nvPr/>
        </p:nvSpPr>
        <p:spPr>
          <a:xfrm>
            <a:off x="779167" y="5297684"/>
            <a:ext cx="1746066"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Request for RA</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9638"/>
          <a:stretch/>
        </p:blipFill>
        <p:spPr>
          <a:xfrm>
            <a:off x="3196726" y="3671498"/>
            <a:ext cx="2419350" cy="1463914"/>
          </a:xfrm>
          <a:prstGeom prst="rect">
            <a:avLst/>
          </a:prstGeom>
        </p:spPr>
      </p:pic>
      <p:sp>
        <p:nvSpPr>
          <p:cNvPr id="10" name="Rectangle 9"/>
          <p:cNvSpPr/>
          <p:nvPr/>
        </p:nvSpPr>
        <p:spPr>
          <a:xfrm>
            <a:off x="3016835" y="5297684"/>
            <a:ext cx="2419350"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Interactive Dialogue</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001" y="3671498"/>
            <a:ext cx="2143125" cy="1518627"/>
          </a:xfrm>
          <a:prstGeom prst="rect">
            <a:avLst/>
          </a:prstGeom>
        </p:spPr>
      </p:pic>
      <p:sp>
        <p:nvSpPr>
          <p:cNvPr id="12" name="Rectangle 11"/>
          <p:cNvSpPr/>
          <p:nvPr/>
        </p:nvSpPr>
        <p:spPr>
          <a:xfrm>
            <a:off x="6044245" y="5297684"/>
            <a:ext cx="2248605" cy="53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Written Request &amp; Medical Documents</a:t>
            </a:r>
            <a:endParaRPr lang="en-US"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1468344"/>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a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Approval Authority Continued</a:t>
            </a:r>
            <a:endParaRPr lang="en-US" dirty="0"/>
          </a:p>
        </p:txBody>
      </p:sp>
      <p:sp>
        <p:nvSpPr>
          <p:cNvPr id="9" name="Text Placeholder 4"/>
          <p:cNvSpPr>
            <a:spLocks noGrp="1"/>
          </p:cNvSpPr>
          <p:nvPr>
            <p:ph type="body" sz="quarter" idx="15"/>
          </p:nvPr>
        </p:nvSpPr>
        <p:spPr>
          <a:xfrm>
            <a:off x="692725" y="591864"/>
            <a:ext cx="8506691" cy="424732"/>
          </a:xfrm>
        </p:spPr>
        <p:txBody>
          <a:bodyPr/>
          <a:lstStyle/>
          <a:p>
            <a:pPr>
              <a:buClr>
                <a:srgbClr val="002060"/>
              </a:buClr>
              <a:buSzPct val="90000"/>
            </a:pPr>
            <a:r>
              <a:rPr lang="en-US" sz="2400" dirty="0" smtClean="0"/>
              <a:t>Approval Authority – Information Report</a:t>
            </a:r>
            <a:endParaRPr lang="en-US" sz="2400" dirty="0"/>
          </a:p>
        </p:txBody>
      </p:sp>
      <p:pic>
        <p:nvPicPr>
          <p:cNvPr id="7" name="Picture 6"/>
          <p:cNvPicPr>
            <a:picLocks noChangeAspect="1"/>
          </p:cNvPicPr>
          <p:nvPr/>
        </p:nvPicPr>
        <p:blipFill>
          <a:blip r:embed="rId2"/>
          <a:stretch>
            <a:fillRect/>
          </a:stretch>
        </p:blipFill>
        <p:spPr>
          <a:xfrm>
            <a:off x="766277" y="1284615"/>
            <a:ext cx="3615066" cy="4412954"/>
          </a:xfrm>
          <a:prstGeom prst="rect">
            <a:avLst/>
          </a:prstGeom>
          <a:ln w="28575">
            <a:solidFill>
              <a:schemeClr val="tx1"/>
            </a:solidFill>
          </a:ln>
        </p:spPr>
      </p:pic>
      <p:pic>
        <p:nvPicPr>
          <p:cNvPr id="11" name="Picture 10"/>
          <p:cNvPicPr>
            <a:picLocks noChangeAspect="1"/>
          </p:cNvPicPr>
          <p:nvPr/>
        </p:nvPicPr>
        <p:blipFill>
          <a:blip r:embed="rId3"/>
          <a:stretch>
            <a:fillRect/>
          </a:stretch>
        </p:blipFill>
        <p:spPr>
          <a:xfrm>
            <a:off x="4776215" y="1284615"/>
            <a:ext cx="3615066" cy="4412954"/>
          </a:xfrm>
          <a:prstGeom prst="rect">
            <a:avLst/>
          </a:prstGeom>
          <a:ln w="28575">
            <a:solidFill>
              <a:schemeClr val="tx1"/>
            </a:solidFill>
          </a:ln>
        </p:spPr>
      </p:pic>
    </p:spTree>
    <p:extLst>
      <p:ext uri="{BB962C8B-B14F-4D97-AF65-F5344CB8AC3E}">
        <p14:creationId xmlns:p14="http://schemas.microsoft.com/office/powerpoint/2010/main" val="1014263812"/>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Requests for RA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Approval/Denial </a:t>
            </a:r>
            <a:r>
              <a:rPr lang="en-US" dirty="0"/>
              <a:t>of </a:t>
            </a:r>
            <a:r>
              <a:rPr lang="en-US" dirty="0" smtClean="0"/>
              <a:t>RA</a:t>
            </a:r>
            <a:endParaRPr lang="en-US" dirty="0"/>
          </a:p>
        </p:txBody>
      </p:sp>
      <p:sp>
        <p:nvSpPr>
          <p:cNvPr id="5" name="Text Placeholder 4"/>
          <p:cNvSpPr>
            <a:spLocks noGrp="1"/>
          </p:cNvSpPr>
          <p:nvPr>
            <p:ph type="body" sz="quarter" idx="15"/>
          </p:nvPr>
        </p:nvSpPr>
        <p:spPr>
          <a:xfrm>
            <a:off x="836760" y="591864"/>
            <a:ext cx="7882367" cy="424732"/>
          </a:xfrm>
        </p:spPr>
        <p:txBody>
          <a:bodyPr/>
          <a:lstStyle/>
          <a:p>
            <a:pPr marL="55563" lvl="1" indent="0">
              <a:buNone/>
            </a:pPr>
            <a:r>
              <a:rPr lang="en-US" b="1" i="1" dirty="0" smtClean="0"/>
              <a:t>Approval Authority</a:t>
            </a:r>
            <a:endParaRPr lang="en-US" b="1" i="1" dirty="0"/>
          </a:p>
        </p:txBody>
      </p:sp>
      <p:sp>
        <p:nvSpPr>
          <p:cNvPr id="7" name="Content Placeholder 2"/>
          <p:cNvSpPr txBox="1">
            <a:spLocks/>
          </p:cNvSpPr>
          <p:nvPr/>
        </p:nvSpPr>
        <p:spPr>
          <a:xfrm>
            <a:off x="554061" y="118140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b="1" dirty="0" smtClean="0"/>
              <a:t>Supervisor</a:t>
            </a:r>
            <a:r>
              <a:rPr lang="en-US" sz="2000" dirty="0" smtClean="0"/>
              <a:t>: </a:t>
            </a:r>
            <a:endParaRPr lang="en-US" sz="2000" dirty="0">
              <a:solidFill>
                <a:prstClr val="black"/>
              </a:solidFill>
              <a:latin typeface="Arial" panose="020B0604020202020204"/>
              <a:cs typeface="+mn-cs"/>
            </a:endParaRPr>
          </a:p>
          <a:p>
            <a:pPr marL="461963" lvl="2">
              <a:lnSpc>
                <a:spcPct val="100000"/>
              </a:lnSpc>
              <a:spcBef>
                <a:spcPts val="0"/>
              </a:spcBef>
            </a:pPr>
            <a:r>
              <a:rPr lang="en-US" sz="1800" dirty="0"/>
              <a:t>Absence of </a:t>
            </a:r>
            <a:r>
              <a:rPr lang="en-US" sz="1800" b="1" u="sng" dirty="0"/>
              <a:t>extenuating circumstances</a:t>
            </a:r>
            <a:r>
              <a:rPr lang="en-US" sz="1800" b="1" dirty="0"/>
              <a:t> </a:t>
            </a:r>
            <a:r>
              <a:rPr lang="en-US" sz="1800" dirty="0"/>
              <a:t>the </a:t>
            </a:r>
            <a:r>
              <a:rPr lang="en-US" sz="1800" dirty="0" smtClean="0"/>
              <a:t>RA </a:t>
            </a:r>
            <a:r>
              <a:rPr lang="en-US" sz="1800" dirty="0"/>
              <a:t>should be granted, modified, or denied within </a:t>
            </a:r>
            <a:r>
              <a:rPr lang="en-US" sz="1800" b="1" u="sng" dirty="0"/>
              <a:t>30 Business Days</a:t>
            </a:r>
            <a:r>
              <a:rPr lang="en-US" sz="1800" dirty="0" smtClean="0"/>
              <a:t>.</a:t>
            </a:r>
            <a:r>
              <a:rPr lang="en-US" sz="1800" b="1" dirty="0" smtClean="0"/>
              <a:t>  </a:t>
            </a:r>
            <a:endParaRPr lang="en-US" sz="18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00" y="2646268"/>
            <a:ext cx="2059201" cy="1534085"/>
          </a:xfrm>
          <a:prstGeom prst="rect">
            <a:avLst/>
          </a:prstGeom>
        </p:spPr>
      </p:pic>
      <p:sp>
        <p:nvSpPr>
          <p:cNvPr id="8" name="Rectangle 7"/>
          <p:cNvSpPr/>
          <p:nvPr/>
        </p:nvSpPr>
        <p:spPr>
          <a:xfrm>
            <a:off x="779167" y="4272454"/>
            <a:ext cx="1746066"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Request for RA</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9638"/>
          <a:stretch/>
        </p:blipFill>
        <p:spPr>
          <a:xfrm>
            <a:off x="3196726" y="2646268"/>
            <a:ext cx="2419350" cy="1463914"/>
          </a:xfrm>
          <a:prstGeom prst="rect">
            <a:avLst/>
          </a:prstGeom>
        </p:spPr>
      </p:pic>
      <p:sp>
        <p:nvSpPr>
          <p:cNvPr id="10" name="Rectangle 9"/>
          <p:cNvSpPr/>
          <p:nvPr/>
        </p:nvSpPr>
        <p:spPr>
          <a:xfrm>
            <a:off x="3016835" y="4272454"/>
            <a:ext cx="2419350" cy="462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Interactive Dialogue</a:t>
            </a:r>
            <a:endParaRPr lang="en-US" dirty="0">
              <a:solidFill>
                <a:schemeClr val="accent1">
                  <a:lumMod val="50000"/>
                </a:schemeClr>
              </a:solidFill>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001" y="2646268"/>
            <a:ext cx="2143125" cy="1518627"/>
          </a:xfrm>
          <a:prstGeom prst="rect">
            <a:avLst/>
          </a:prstGeom>
        </p:spPr>
      </p:pic>
      <p:sp>
        <p:nvSpPr>
          <p:cNvPr id="12" name="Rectangle 11"/>
          <p:cNvSpPr/>
          <p:nvPr/>
        </p:nvSpPr>
        <p:spPr>
          <a:xfrm>
            <a:off x="6044245" y="4272454"/>
            <a:ext cx="2248605" cy="53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latin typeface="Arial" panose="020B0604020202020204" pitchFamily="34" charset="0"/>
                <a:cs typeface="Arial" panose="020B0604020202020204" pitchFamily="34" charset="0"/>
              </a:rPr>
              <a:t>Written Request &amp; Medical Documents</a:t>
            </a:r>
            <a:endParaRPr lang="en-US"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8767284"/>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Requests for RA Continued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Denial of </a:t>
            </a:r>
            <a:r>
              <a:rPr lang="en-US" dirty="0" smtClean="0"/>
              <a:t>RA</a:t>
            </a:r>
            <a:endParaRPr lang="en-US" dirty="0"/>
          </a:p>
        </p:txBody>
      </p:sp>
      <p:sp>
        <p:nvSpPr>
          <p:cNvPr id="5" name="Text Placeholder 4"/>
          <p:cNvSpPr>
            <a:spLocks noGrp="1"/>
          </p:cNvSpPr>
          <p:nvPr>
            <p:ph type="body" sz="quarter" idx="15"/>
          </p:nvPr>
        </p:nvSpPr>
        <p:spPr>
          <a:xfrm>
            <a:off x="836760" y="591864"/>
            <a:ext cx="7882367" cy="424732"/>
          </a:xfrm>
        </p:spPr>
        <p:txBody>
          <a:bodyPr/>
          <a:lstStyle/>
          <a:p>
            <a:pPr marL="55563" lvl="1" indent="0">
              <a:buNone/>
            </a:pPr>
            <a:r>
              <a:rPr lang="en-US" b="1" i="1" dirty="0" smtClean="0"/>
              <a:t>Approval/Denial</a:t>
            </a:r>
            <a:endParaRPr lang="en-US" b="1" i="1" dirty="0"/>
          </a:p>
        </p:txBody>
      </p:sp>
      <p:sp>
        <p:nvSpPr>
          <p:cNvPr id="7" name="Content Placeholder 2"/>
          <p:cNvSpPr txBox="1">
            <a:spLocks/>
          </p:cNvSpPr>
          <p:nvPr/>
        </p:nvSpPr>
        <p:spPr>
          <a:xfrm>
            <a:off x="554061" y="118140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buFont typeface="Wingdings" panose="05000000000000000000" pitchFamily="2" charset="2"/>
              <a:buChar char="ü"/>
            </a:pPr>
            <a:r>
              <a:rPr lang="en-US" sz="2000" b="1" dirty="0" smtClean="0"/>
              <a:t>Decision-maker</a:t>
            </a:r>
            <a:r>
              <a:rPr lang="en-US" sz="2000" dirty="0" smtClean="0"/>
              <a:t>: </a:t>
            </a:r>
            <a:endParaRPr lang="en-US" sz="2000" dirty="0">
              <a:solidFill>
                <a:prstClr val="black"/>
              </a:solidFill>
              <a:latin typeface="Arial" panose="020B0604020202020204"/>
              <a:cs typeface="+mn-cs"/>
            </a:endParaRPr>
          </a:p>
          <a:p>
            <a:pPr marL="461963" lvl="2">
              <a:lnSpc>
                <a:spcPct val="100000"/>
              </a:lnSpc>
              <a:spcBef>
                <a:spcPts val="0"/>
              </a:spcBef>
            </a:pPr>
            <a:r>
              <a:rPr lang="en-US" sz="1800" dirty="0"/>
              <a:t>Must inform the DPM and Staff Judge Advocate before denying a request for accommodation of a particular accommodation requested</a:t>
            </a:r>
          </a:p>
          <a:p>
            <a:pPr marL="461963" lvl="2">
              <a:lnSpc>
                <a:spcPct val="100000"/>
              </a:lnSpc>
              <a:spcBef>
                <a:spcPts val="0"/>
              </a:spcBef>
            </a:pPr>
            <a:r>
              <a:rPr lang="en-US" sz="1800" dirty="0"/>
              <a:t>Must provide documentation that demonstrates the effort made to explore, with the requestor, other options for accommodations</a:t>
            </a:r>
          </a:p>
          <a:p>
            <a:pPr marL="461963" lvl="2">
              <a:lnSpc>
                <a:spcPct val="100000"/>
              </a:lnSpc>
              <a:spcBef>
                <a:spcPts val="0"/>
              </a:spcBef>
            </a:pPr>
            <a:r>
              <a:rPr lang="en-US" sz="1800" dirty="0"/>
              <a:t>Command/ Organization must obtain legal reviews for all proposed denials of an RA or the particular accommodation requested before informing the requestor of the denial</a:t>
            </a:r>
          </a:p>
          <a:p>
            <a:pPr marL="461963" lvl="2">
              <a:lnSpc>
                <a:spcPct val="100000"/>
              </a:lnSpc>
              <a:spcBef>
                <a:spcPts val="0"/>
              </a:spcBef>
            </a:pPr>
            <a:r>
              <a:rPr lang="en-US" sz="1800" dirty="0"/>
              <a:t>Denials of RA must be done in writing, using plain language and state the specific reason(s) for the </a:t>
            </a:r>
            <a:r>
              <a:rPr lang="en-US" sz="1800" dirty="0" smtClean="0"/>
              <a:t>denial </a:t>
            </a:r>
            <a:endParaRPr lang="en-US" sz="1800" dirty="0"/>
          </a:p>
        </p:txBody>
      </p:sp>
    </p:spTree>
    <p:extLst>
      <p:ext uri="{BB962C8B-B14F-4D97-AF65-F5344CB8AC3E}">
        <p14:creationId xmlns:p14="http://schemas.microsoft.com/office/powerpoint/2010/main" val="2464891324"/>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Denial of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a:t>Denial of RA Continued</a:t>
            </a:r>
          </a:p>
        </p:txBody>
      </p:sp>
      <p:sp>
        <p:nvSpPr>
          <p:cNvPr id="9" name="Text Placeholder 4"/>
          <p:cNvSpPr>
            <a:spLocks noGrp="1"/>
          </p:cNvSpPr>
          <p:nvPr>
            <p:ph type="body" sz="quarter" idx="15"/>
          </p:nvPr>
        </p:nvSpPr>
        <p:spPr>
          <a:xfrm>
            <a:off x="692725" y="591864"/>
            <a:ext cx="8506691" cy="424732"/>
          </a:xfrm>
        </p:spPr>
        <p:txBody>
          <a:bodyPr/>
          <a:lstStyle/>
          <a:p>
            <a:pPr>
              <a:buClr>
                <a:srgbClr val="002060"/>
              </a:buClr>
              <a:buSzPct val="90000"/>
            </a:pPr>
            <a:r>
              <a:rPr lang="en-US" sz="2400" dirty="0" smtClean="0"/>
              <a:t>Denial Form 5099b</a:t>
            </a:r>
            <a:endParaRPr lang="en-US" sz="2400" dirty="0"/>
          </a:p>
        </p:txBody>
      </p:sp>
      <p:pic>
        <p:nvPicPr>
          <p:cNvPr id="8" name="Picture 7"/>
          <p:cNvPicPr>
            <a:picLocks noChangeAspect="1"/>
          </p:cNvPicPr>
          <p:nvPr/>
        </p:nvPicPr>
        <p:blipFill>
          <a:blip r:embed="rId2"/>
          <a:stretch>
            <a:fillRect/>
          </a:stretch>
        </p:blipFill>
        <p:spPr>
          <a:xfrm>
            <a:off x="898238" y="1062431"/>
            <a:ext cx="3425944" cy="4703805"/>
          </a:xfrm>
          <a:prstGeom prst="rect">
            <a:avLst/>
          </a:prstGeom>
          <a:ln w="19050">
            <a:solidFill>
              <a:schemeClr val="tx1"/>
            </a:solidFill>
          </a:ln>
        </p:spPr>
      </p:pic>
      <p:pic>
        <p:nvPicPr>
          <p:cNvPr id="10" name="Picture 9"/>
          <p:cNvPicPr>
            <a:picLocks noChangeAspect="1"/>
          </p:cNvPicPr>
          <p:nvPr/>
        </p:nvPicPr>
        <p:blipFill>
          <a:blip r:embed="rId3"/>
          <a:stretch>
            <a:fillRect/>
          </a:stretch>
        </p:blipFill>
        <p:spPr>
          <a:xfrm>
            <a:off x="4851406" y="1062431"/>
            <a:ext cx="3425944" cy="4703805"/>
          </a:xfrm>
          <a:prstGeom prst="rect">
            <a:avLst/>
          </a:prstGeom>
          <a:ln w="19050">
            <a:solidFill>
              <a:schemeClr val="tx1"/>
            </a:solidFill>
          </a:ln>
        </p:spPr>
      </p:pic>
    </p:spTree>
    <p:extLst>
      <p:ext uri="{BB962C8B-B14F-4D97-AF65-F5344CB8AC3E}">
        <p14:creationId xmlns:p14="http://schemas.microsoft.com/office/powerpoint/2010/main" val="3881548816"/>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Denial of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Denial of RA Continued</a:t>
            </a:r>
            <a:endParaRPr lang="en-US" dirty="0"/>
          </a:p>
        </p:txBody>
      </p:sp>
      <p:sp>
        <p:nvSpPr>
          <p:cNvPr id="9" name="Text Placeholder 4"/>
          <p:cNvSpPr>
            <a:spLocks noGrp="1"/>
          </p:cNvSpPr>
          <p:nvPr>
            <p:ph type="body" sz="quarter" idx="15"/>
          </p:nvPr>
        </p:nvSpPr>
        <p:spPr>
          <a:xfrm>
            <a:off x="692725" y="591864"/>
            <a:ext cx="8506691" cy="424732"/>
          </a:xfrm>
        </p:spPr>
        <p:txBody>
          <a:bodyPr/>
          <a:lstStyle/>
          <a:p>
            <a:pPr>
              <a:buClr>
                <a:srgbClr val="002060"/>
              </a:buClr>
              <a:buSzPct val="90000"/>
            </a:pPr>
            <a:r>
              <a:rPr lang="en-US" sz="2400" dirty="0" smtClean="0"/>
              <a:t>Example of Denial Form 5099b</a:t>
            </a:r>
            <a:endParaRPr lang="en-US" sz="2400" dirty="0"/>
          </a:p>
        </p:txBody>
      </p:sp>
      <p:pic>
        <p:nvPicPr>
          <p:cNvPr id="7" name="Picture 6"/>
          <p:cNvPicPr>
            <a:picLocks noChangeAspect="1"/>
          </p:cNvPicPr>
          <p:nvPr/>
        </p:nvPicPr>
        <p:blipFill>
          <a:blip r:embed="rId2"/>
          <a:stretch>
            <a:fillRect/>
          </a:stretch>
        </p:blipFill>
        <p:spPr>
          <a:xfrm>
            <a:off x="4847149" y="1017250"/>
            <a:ext cx="3480154" cy="4827560"/>
          </a:xfrm>
          <a:prstGeom prst="rect">
            <a:avLst/>
          </a:prstGeom>
          <a:ln w="19050">
            <a:solidFill>
              <a:schemeClr val="tx1"/>
            </a:solidFill>
          </a:ln>
        </p:spPr>
      </p:pic>
      <p:pic>
        <p:nvPicPr>
          <p:cNvPr id="11" name="Picture 10"/>
          <p:cNvPicPr>
            <a:picLocks noChangeAspect="1"/>
          </p:cNvPicPr>
          <p:nvPr/>
        </p:nvPicPr>
        <p:blipFill>
          <a:blip r:embed="rId3"/>
          <a:stretch>
            <a:fillRect/>
          </a:stretch>
        </p:blipFill>
        <p:spPr>
          <a:xfrm>
            <a:off x="895332" y="1017250"/>
            <a:ext cx="3480154" cy="4827560"/>
          </a:xfrm>
          <a:prstGeom prst="rect">
            <a:avLst/>
          </a:prstGeom>
          <a:ln w="28575">
            <a:solidFill>
              <a:schemeClr val="tx1"/>
            </a:solidFill>
          </a:ln>
        </p:spPr>
      </p:pic>
    </p:spTree>
    <p:extLst>
      <p:ext uri="{BB962C8B-B14F-4D97-AF65-F5344CB8AC3E}">
        <p14:creationId xmlns:p14="http://schemas.microsoft.com/office/powerpoint/2010/main" val="1578005771"/>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Denial of RA</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Mistakes to Avoid</a:t>
            </a:r>
            <a:endParaRPr lang="en-US" dirty="0"/>
          </a:p>
        </p:txBody>
      </p:sp>
      <p:sp>
        <p:nvSpPr>
          <p:cNvPr id="9" name="Text Placeholder 4"/>
          <p:cNvSpPr>
            <a:spLocks noGrp="1"/>
          </p:cNvSpPr>
          <p:nvPr>
            <p:ph type="body" sz="quarter" idx="15"/>
          </p:nvPr>
        </p:nvSpPr>
        <p:spPr>
          <a:xfrm>
            <a:off x="692725" y="591864"/>
            <a:ext cx="8506691" cy="424732"/>
          </a:xfrm>
        </p:spPr>
        <p:txBody>
          <a:bodyPr/>
          <a:lstStyle/>
          <a:p>
            <a:pPr>
              <a:buClr>
                <a:srgbClr val="002060"/>
              </a:buClr>
              <a:buSzPct val="90000"/>
            </a:pPr>
            <a:r>
              <a:rPr lang="en-US" sz="2400" dirty="0" smtClean="0"/>
              <a:t>Denial</a:t>
            </a:r>
            <a:endParaRPr lang="en-US" sz="2400" dirty="0"/>
          </a:p>
        </p:txBody>
      </p:sp>
      <p:pic>
        <p:nvPicPr>
          <p:cNvPr id="8" name="Picture 7"/>
          <p:cNvPicPr>
            <a:picLocks noChangeAspect="1"/>
          </p:cNvPicPr>
          <p:nvPr/>
        </p:nvPicPr>
        <p:blipFill>
          <a:blip r:embed="rId2"/>
          <a:stretch>
            <a:fillRect/>
          </a:stretch>
        </p:blipFill>
        <p:spPr>
          <a:xfrm>
            <a:off x="2631174" y="1038222"/>
            <a:ext cx="3803326" cy="5156885"/>
          </a:xfrm>
          <a:prstGeom prst="rect">
            <a:avLst/>
          </a:prstGeom>
          <a:ln w="28575">
            <a:solidFill>
              <a:schemeClr val="tx1"/>
            </a:solidFill>
          </a:ln>
        </p:spPr>
      </p:pic>
    </p:spTree>
    <p:extLst>
      <p:ext uri="{BB962C8B-B14F-4D97-AF65-F5344CB8AC3E}">
        <p14:creationId xmlns:p14="http://schemas.microsoft.com/office/powerpoint/2010/main" val="1694120861"/>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Mistakes to Avoid</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RA Resources</a:t>
            </a:r>
            <a:endParaRPr lang="en-US" dirty="0"/>
          </a:p>
        </p:txBody>
      </p:sp>
      <p:sp>
        <p:nvSpPr>
          <p:cNvPr id="7" name="Content Placeholder 2"/>
          <p:cNvSpPr txBox="1">
            <a:spLocks/>
          </p:cNvSpPr>
          <p:nvPr/>
        </p:nvSpPr>
        <p:spPr>
          <a:xfrm>
            <a:off x="467305" y="104286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sz="2000" dirty="0"/>
              <a:t>Failing to explore multiple accommodations. </a:t>
            </a:r>
            <a:r>
              <a:rPr lang="en-US" sz="2000" b="0" dirty="0"/>
              <a:t>Don’t make the mistake or simply settling into a struggle over whether you will adopt the one and only accommodation requested by an employee. </a:t>
            </a:r>
          </a:p>
          <a:p>
            <a:pPr>
              <a:buFont typeface="Wingdings" panose="05000000000000000000" pitchFamily="2" charset="2"/>
              <a:buChar char="ü"/>
            </a:pPr>
            <a:r>
              <a:rPr lang="en-US" sz="2000" dirty="0"/>
              <a:t>Failing to work with the employee, EEO, Employee/Labor Relations, or legal (OGC) </a:t>
            </a:r>
            <a:r>
              <a:rPr lang="en-US" sz="2000" b="0" dirty="0"/>
              <a:t>to see if there are other feasible accommodations that are equally effective</a:t>
            </a:r>
            <a:r>
              <a:rPr lang="en-US" sz="2000" b="0" dirty="0" smtClean="0"/>
              <a:t>.</a:t>
            </a:r>
          </a:p>
          <a:p>
            <a:pPr>
              <a:buFont typeface="Wingdings" panose="05000000000000000000" pitchFamily="2" charset="2"/>
              <a:buChar char="ü"/>
            </a:pPr>
            <a:r>
              <a:rPr lang="en-US" sz="2000" dirty="0" smtClean="0"/>
              <a:t>Tolerating </a:t>
            </a:r>
            <a:r>
              <a:rPr lang="en-US" sz="2000" dirty="0">
                <a:solidFill>
                  <a:schemeClr val="tx1">
                    <a:lumMod val="50000"/>
                  </a:schemeClr>
                </a:solidFill>
              </a:rPr>
              <a:t>unacceptable performance or conduct.</a:t>
            </a:r>
          </a:p>
          <a:p>
            <a:pPr>
              <a:buFont typeface="Wingdings" panose="05000000000000000000" pitchFamily="2" charset="2"/>
              <a:buChar char="ü"/>
            </a:pPr>
            <a:r>
              <a:rPr lang="en-US" sz="2000" dirty="0" smtClean="0"/>
              <a:t>Tolerating </a:t>
            </a:r>
            <a:r>
              <a:rPr lang="en-US" sz="2000" dirty="0">
                <a:solidFill>
                  <a:schemeClr val="tx1">
                    <a:lumMod val="50000"/>
                  </a:schemeClr>
                </a:solidFill>
              </a:rPr>
              <a:t>unacceptable health or safety risks.</a:t>
            </a:r>
          </a:p>
          <a:p>
            <a:pPr>
              <a:buFont typeface="Wingdings" panose="05000000000000000000" pitchFamily="2" charset="2"/>
              <a:buChar char="ü"/>
            </a:pPr>
            <a:r>
              <a:rPr lang="en-US" sz="2000" dirty="0">
                <a:solidFill>
                  <a:schemeClr val="tx1">
                    <a:lumMod val="50000"/>
                  </a:schemeClr>
                </a:solidFill>
              </a:rPr>
              <a:t>Telling other employees that an employee is receiving an accommodation: </a:t>
            </a:r>
            <a:r>
              <a:rPr lang="en-US" sz="2000" b="0" dirty="0">
                <a:solidFill>
                  <a:schemeClr val="tx1">
                    <a:lumMod val="50000"/>
                  </a:schemeClr>
                </a:solidFill>
              </a:rPr>
              <a:t>ADA prohibits employers from disclosing an employee’s “medical” information (with limited exceptions</a:t>
            </a:r>
            <a:r>
              <a:rPr lang="en-US" sz="2000" b="0" dirty="0" smtClean="0">
                <a:solidFill>
                  <a:schemeClr val="tx1">
                    <a:lumMod val="50000"/>
                  </a:schemeClr>
                </a:solidFill>
              </a:rPr>
              <a:t>).</a:t>
            </a:r>
            <a:endParaRPr lang="en-US" sz="2000" b="0" dirty="0">
              <a:solidFill>
                <a:schemeClr val="tx1">
                  <a:lumMod val="50000"/>
                </a:schemeClr>
              </a:solidFill>
            </a:endParaRPr>
          </a:p>
        </p:txBody>
      </p:sp>
    </p:spTree>
    <p:extLst>
      <p:ext uri="{BB962C8B-B14F-4D97-AF65-F5344CB8AC3E}">
        <p14:creationId xmlns:p14="http://schemas.microsoft.com/office/powerpoint/2010/main" val="3257184700"/>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Resources Available</a:t>
            </a:r>
            <a:endParaRPr lang="en-US" dirty="0">
              <a:solidFill>
                <a:srgbClr val="FFFF00"/>
              </a:solidFill>
            </a:endParaRPr>
          </a:p>
        </p:txBody>
      </p:sp>
      <p:sp>
        <p:nvSpPr>
          <p:cNvPr id="4" name="Text Placeholder 3"/>
          <p:cNvSpPr>
            <a:spLocks noGrp="1"/>
          </p:cNvSpPr>
          <p:nvPr>
            <p:ph type="body" sz="quarter" idx="13"/>
          </p:nvPr>
        </p:nvSpPr>
        <p:spPr/>
        <p:txBody>
          <a:bodyPr/>
          <a:lstStyle/>
          <a:p>
            <a:r>
              <a:rPr lang="en-US" dirty="0" smtClean="0"/>
              <a:t>End</a:t>
            </a:r>
            <a:endParaRPr lang="en-US" dirty="0"/>
          </a:p>
        </p:txBody>
      </p:sp>
      <p:sp>
        <p:nvSpPr>
          <p:cNvPr id="7" name="Content Placeholder 2"/>
          <p:cNvSpPr txBox="1">
            <a:spLocks/>
          </p:cNvSpPr>
          <p:nvPr/>
        </p:nvSpPr>
        <p:spPr>
          <a:xfrm>
            <a:off x="467305" y="1042867"/>
            <a:ext cx="8141855" cy="5293278"/>
          </a:xfrm>
          <a:prstGeom prst="rect">
            <a:avLst/>
          </a:prstGeom>
        </p:spPr>
        <p:txBody>
          <a:bodyPr vert="horz" lIns="91440" tIns="45720" rIns="91440" bIns="45720" rtlCol="0">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sz="2000" dirty="0">
                <a:solidFill>
                  <a:schemeClr val="tx1">
                    <a:lumMod val="50000"/>
                  </a:schemeClr>
                </a:solidFill>
              </a:rPr>
              <a:t>EEO Disability Program </a:t>
            </a:r>
            <a:r>
              <a:rPr lang="en-US" sz="2000" dirty="0" smtClean="0">
                <a:solidFill>
                  <a:schemeClr val="tx1">
                    <a:lumMod val="50000"/>
                  </a:schemeClr>
                </a:solidFill>
              </a:rPr>
              <a:t>Manager</a:t>
            </a:r>
          </a:p>
          <a:p>
            <a:pPr>
              <a:buFont typeface="Wingdings" panose="05000000000000000000" pitchFamily="2" charset="2"/>
              <a:buChar char="ü"/>
            </a:pPr>
            <a:r>
              <a:rPr lang="en-US" sz="2000" dirty="0" smtClean="0">
                <a:solidFill>
                  <a:schemeClr val="tx1">
                    <a:lumMod val="50000"/>
                  </a:schemeClr>
                </a:solidFill>
              </a:rPr>
              <a:t>Human Resource </a:t>
            </a:r>
            <a:r>
              <a:rPr lang="en-US" sz="2000" dirty="0"/>
              <a:t>Labor/Management Employee Relations</a:t>
            </a:r>
            <a:endParaRPr lang="en-US" sz="2000" dirty="0" smtClean="0">
              <a:solidFill>
                <a:schemeClr val="tx1">
                  <a:lumMod val="50000"/>
                </a:schemeClr>
              </a:solidFill>
            </a:endParaRPr>
          </a:p>
          <a:p>
            <a:pPr>
              <a:buFont typeface="Wingdings" panose="05000000000000000000" pitchFamily="2" charset="2"/>
              <a:buChar char="ü"/>
            </a:pPr>
            <a:r>
              <a:rPr lang="en-US" sz="2000" dirty="0" smtClean="0">
                <a:solidFill>
                  <a:schemeClr val="tx1">
                    <a:lumMod val="50000"/>
                  </a:schemeClr>
                </a:solidFill>
              </a:rPr>
              <a:t>Legal (OGC)</a:t>
            </a:r>
            <a:endParaRPr lang="en-US" sz="2000" dirty="0">
              <a:solidFill>
                <a:schemeClr val="tx1">
                  <a:lumMod val="50000"/>
                </a:scheme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1516" y="2444163"/>
            <a:ext cx="3848474" cy="3226965"/>
          </a:xfrm>
          <a:prstGeom prst="rect">
            <a:avLst/>
          </a:prstGeom>
        </p:spPr>
      </p:pic>
      <p:pic>
        <p:nvPicPr>
          <p:cNvPr id="6" name="Picture 5"/>
          <p:cNvPicPr>
            <a:picLocks noChangeAspect="1"/>
          </p:cNvPicPr>
          <p:nvPr/>
        </p:nvPicPr>
        <p:blipFill>
          <a:blip r:embed="rId3"/>
          <a:stretch>
            <a:fillRect/>
          </a:stretch>
        </p:blipFill>
        <p:spPr>
          <a:xfrm>
            <a:off x="624620" y="2401307"/>
            <a:ext cx="2821210" cy="992648"/>
          </a:xfrm>
          <a:prstGeom prst="rect">
            <a:avLst/>
          </a:prstGeom>
        </p:spPr>
      </p:pic>
      <p:sp>
        <p:nvSpPr>
          <p:cNvPr id="8" name="Rectangle 7"/>
          <p:cNvSpPr/>
          <p:nvPr/>
        </p:nvSpPr>
        <p:spPr>
          <a:xfrm>
            <a:off x="811044" y="3494538"/>
            <a:ext cx="2448363" cy="707886"/>
          </a:xfrm>
          <a:prstGeom prst="rect">
            <a:avLst/>
          </a:prstGeom>
        </p:spPr>
        <p:txBody>
          <a:bodyPr wrap="none">
            <a:spAutoFit/>
          </a:bodyPr>
          <a:lstStyle/>
          <a:p>
            <a:r>
              <a:rPr lang="en-US" sz="2000" dirty="0">
                <a:hlinkClick r:id="rId4"/>
              </a:rPr>
              <a:t>https://www.cap.mil</a:t>
            </a:r>
            <a:r>
              <a:rPr lang="en-US" sz="2000" dirty="0" smtClean="0">
                <a:hlinkClick r:id="rId4"/>
              </a:rPr>
              <a:t>/</a:t>
            </a:r>
            <a:endParaRPr lang="en-US" sz="2000" dirty="0" smtClean="0"/>
          </a:p>
          <a:p>
            <a:endParaRPr lang="en-US" sz="2000" dirty="0"/>
          </a:p>
        </p:txBody>
      </p:sp>
      <p:sp>
        <p:nvSpPr>
          <p:cNvPr id="9" name="Rectangle 8"/>
          <p:cNvSpPr/>
          <p:nvPr/>
        </p:nvSpPr>
        <p:spPr>
          <a:xfrm>
            <a:off x="803507" y="5306166"/>
            <a:ext cx="2204450" cy="400110"/>
          </a:xfrm>
          <a:prstGeom prst="rect">
            <a:avLst/>
          </a:prstGeom>
        </p:spPr>
        <p:txBody>
          <a:bodyPr wrap="none">
            <a:spAutoFit/>
          </a:bodyPr>
          <a:lstStyle/>
          <a:p>
            <a:r>
              <a:rPr lang="en-US" sz="2000" u="sng" dirty="0">
                <a:solidFill>
                  <a:schemeClr val="accent5"/>
                </a:solidFill>
              </a:rPr>
              <a:t>https://askjan.org/</a:t>
            </a:r>
          </a:p>
        </p:txBody>
      </p:sp>
      <p:pic>
        <p:nvPicPr>
          <p:cNvPr id="10" name="Picture 9"/>
          <p:cNvPicPr>
            <a:picLocks noChangeAspect="1"/>
          </p:cNvPicPr>
          <p:nvPr/>
        </p:nvPicPr>
        <p:blipFill>
          <a:blip r:embed="rId5"/>
          <a:stretch>
            <a:fillRect/>
          </a:stretch>
        </p:blipFill>
        <p:spPr>
          <a:xfrm>
            <a:off x="624620" y="4176883"/>
            <a:ext cx="2562225" cy="1028700"/>
          </a:xfrm>
          <a:prstGeom prst="rect">
            <a:avLst/>
          </a:prstGeom>
        </p:spPr>
      </p:pic>
    </p:spTree>
    <p:extLst>
      <p:ext uri="{BB962C8B-B14F-4D97-AF65-F5344CB8AC3E}">
        <p14:creationId xmlns:p14="http://schemas.microsoft.com/office/powerpoint/2010/main" val="4186516235"/>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760" y="100584"/>
            <a:ext cx="7772401" cy="480131"/>
          </a:xfrm>
        </p:spPr>
        <p:txBody>
          <a:bodyPr/>
          <a:lstStyle/>
          <a:p>
            <a:r>
              <a:rPr lang="en-US" dirty="0" smtClean="0">
                <a:solidFill>
                  <a:srgbClr val="FFFF00"/>
                </a:solidFill>
              </a:rPr>
              <a:t>Processing a RA</a:t>
            </a:r>
            <a:endParaRPr lang="en-US" dirty="0">
              <a:solidFill>
                <a:srgbClr val="FFFF00"/>
              </a:solidFill>
            </a:endParaRPr>
          </a:p>
        </p:txBody>
      </p:sp>
      <p:sp>
        <p:nvSpPr>
          <p:cNvPr id="9" name="Text Placeholder 4"/>
          <p:cNvSpPr>
            <a:spLocks noGrp="1"/>
          </p:cNvSpPr>
          <p:nvPr>
            <p:ph type="body" sz="quarter" idx="15"/>
          </p:nvPr>
        </p:nvSpPr>
        <p:spPr>
          <a:xfrm>
            <a:off x="836760" y="591864"/>
            <a:ext cx="7470627" cy="424732"/>
          </a:xfrm>
        </p:spPr>
        <p:txBody>
          <a:bodyPr/>
          <a:lstStyle/>
          <a:p>
            <a:pPr marL="55563" lvl="1" indent="0">
              <a:buNone/>
            </a:pPr>
            <a:r>
              <a:rPr lang="en-US" b="1" i="1" dirty="0" smtClean="0"/>
              <a:t>End of Brief</a:t>
            </a:r>
            <a:endParaRPr lang="en-US" b="1" dirty="0"/>
          </a:p>
        </p:txBody>
      </p:sp>
      <p:sp>
        <p:nvSpPr>
          <p:cNvPr id="6" name="Content Placeholder 3"/>
          <p:cNvSpPr txBox="1">
            <a:spLocks/>
          </p:cNvSpPr>
          <p:nvPr/>
        </p:nvSpPr>
        <p:spPr>
          <a:xfrm>
            <a:off x="483107" y="2025937"/>
            <a:ext cx="7998550" cy="3368096"/>
          </a:xfrm>
          <a:prstGeom prst="rect">
            <a:avLst/>
          </a:prstGeom>
        </p:spPr>
        <p:txBody>
          <a:bodyPr>
            <a:normAutofit/>
          </a:bodyPr>
          <a:lstStyle>
            <a:lvl1pPr marL="173038" indent="-173038" algn="l" defTabSz="914400" rtl="0" eaLnBrk="1" latinLnBrk="0" hangingPunct="1">
              <a:lnSpc>
                <a:spcPct val="90000"/>
              </a:lnSpc>
              <a:spcBef>
                <a:spcPts val="1000"/>
              </a:spcBef>
              <a:buClrTx/>
              <a:buFont typeface="Wingdings" panose="05000000000000000000" pitchFamily="2" charset="2"/>
              <a:buChar char="ü"/>
              <a:defRPr lang="en-US" sz="2400" b="1" kern="1200" dirty="0" smtClean="0">
                <a:solidFill>
                  <a:schemeClr val="tx1"/>
                </a:solidFill>
                <a:latin typeface="Arial" panose="020B0604020202020204" pitchFamily="34" charset="0"/>
                <a:ea typeface="+mn-ea"/>
                <a:cs typeface="Arial" panose="020B0604020202020204" pitchFamily="34" charset="0"/>
              </a:defRPr>
            </a:lvl1pPr>
            <a:lvl2pPr marL="514350" indent="-17462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41363" indent="-2238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974725" indent="-1730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19856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574675" indent="-228600" algn="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US" sz="2000" dirty="0" smtClean="0"/>
              <a:t>Disability Program Manager</a:t>
            </a:r>
          </a:p>
          <a:p>
            <a:pPr algn="ctr">
              <a:buFontTx/>
              <a:buNone/>
            </a:pPr>
            <a:r>
              <a:rPr lang="en-US" sz="2000" dirty="0" smtClean="0"/>
              <a:t>(502) 624-3171</a:t>
            </a:r>
          </a:p>
          <a:p>
            <a:pPr marL="0" indent="0" algn="ctr">
              <a:buNone/>
            </a:pPr>
            <a:endParaRPr lang="en-US" sz="2000" dirty="0"/>
          </a:p>
          <a:p>
            <a:pPr marL="0" indent="0" algn="ctr">
              <a:buNone/>
            </a:pPr>
            <a:r>
              <a:rPr lang="en-US" sz="2000" dirty="0">
                <a:hlinkClick r:id="rId2"/>
              </a:rPr>
              <a:t>usarmy.knox.imcom-atlantic.mbx.eeo@mail.mil</a:t>
            </a:r>
            <a:endParaRPr lang="en-US" sz="1800" dirty="0"/>
          </a:p>
        </p:txBody>
      </p:sp>
    </p:spTree>
    <p:extLst>
      <p:ext uri="{BB962C8B-B14F-4D97-AF65-F5344CB8AC3E}">
        <p14:creationId xmlns:p14="http://schemas.microsoft.com/office/powerpoint/2010/main" val="2030970195"/>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IMCOM Briefing 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SC Theme">
  <a:themeElements>
    <a:clrScheme name="AMC Branding">
      <a:dk1>
        <a:sysClr val="windowText" lastClr="000000"/>
      </a:dk1>
      <a:lt1>
        <a:sysClr val="window" lastClr="FFFFFF"/>
      </a:lt1>
      <a:dk2>
        <a:srgbClr val="525349"/>
      </a:dk2>
      <a:lt2>
        <a:srgbClr val="7F7F73"/>
      </a:lt2>
      <a:accent1>
        <a:srgbClr val="B8B09C"/>
      </a:accent1>
      <a:accent2>
        <a:srgbClr val="DE1F27"/>
      </a:accent2>
      <a:accent3>
        <a:srgbClr val="214292"/>
      </a:accent3>
      <a:accent4>
        <a:srgbClr val="FFC425"/>
      </a:accent4>
      <a:accent5>
        <a:srgbClr val="F26522"/>
      </a:accent5>
      <a:accent6>
        <a:srgbClr val="70AD47"/>
      </a:accent6>
      <a:hlink>
        <a:srgbClr val="0563C1"/>
      </a:hlink>
      <a:folHlink>
        <a:srgbClr val="7F3F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E4E13207E0134AA7F4A62AA37BD0FE" ma:contentTypeVersion="0" ma:contentTypeDescription="Create a new document." ma:contentTypeScope="" ma:versionID="eeb866fbf098dbf4569d56d7a7c1fd4d">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64F9DC-7C79-4CB0-B571-BB79880E92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BBB421A7-55F3-4619-8BCF-66A5008B780A}">
  <ds:schemaRefs>
    <ds:schemaRef ds:uri="http://schemas.microsoft.com/sharepoint/v3/contenttype/forms"/>
  </ds:schemaRefs>
</ds:datastoreItem>
</file>

<file path=customXml/itemProps3.xml><?xml version="1.0" encoding="utf-8"?>
<ds:datastoreItem xmlns:ds="http://schemas.openxmlformats.org/officeDocument/2006/customXml" ds:itemID="{9016CAEA-3601-4052-A4A0-463A6D4A1D6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4912</TotalTime>
  <Words>1324</Words>
  <Application>Microsoft Office PowerPoint</Application>
  <PresentationFormat>On-screen Show (4:3)</PresentationFormat>
  <Paragraphs>157</Paragraphs>
  <Slides>25</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25</vt:i4>
      </vt:variant>
    </vt:vector>
  </HeadingPairs>
  <TitlesOfParts>
    <vt:vector size="33" baseType="lpstr">
      <vt:lpstr>Adobe Garamond Pro</vt:lpstr>
      <vt:lpstr>Arial</vt:lpstr>
      <vt:lpstr>Calibri</vt:lpstr>
      <vt:lpstr>Wingdings</vt:lpstr>
      <vt:lpstr>IMCOM Briefing Template</vt:lpstr>
      <vt:lpstr>Content Slide Master Template</vt:lpstr>
      <vt:lpstr>1_MSC Theme</vt:lpstr>
      <vt:lpstr>MSC Theme</vt:lpstr>
      <vt:lpstr>Reasonable Accommodation</vt:lpstr>
      <vt:lpstr>Fort Knox Garrison EEO Office </vt:lpstr>
      <vt:lpstr>Reasonable Accommodation Packet</vt:lpstr>
      <vt:lpstr>Applicable Laws</vt:lpstr>
      <vt:lpstr>Key Terms</vt:lpstr>
      <vt:lpstr>Key Terms Continued</vt:lpstr>
      <vt:lpstr>Key Terms Continued</vt:lpstr>
      <vt:lpstr>Processing Requests for RA</vt:lpstr>
      <vt:lpstr>Initiating A Request for RA</vt:lpstr>
      <vt:lpstr>Processing a RA</vt:lpstr>
      <vt:lpstr>Processing Requests for RA Continued</vt:lpstr>
      <vt:lpstr>Processing a RA</vt:lpstr>
      <vt:lpstr>Processing a RA</vt:lpstr>
      <vt:lpstr>Processing a RA</vt:lpstr>
      <vt:lpstr>Processing Requests for RA Continued</vt:lpstr>
      <vt:lpstr>Processing Requests for RA Continued</vt:lpstr>
      <vt:lpstr>Processing a RA</vt:lpstr>
      <vt:lpstr>Processing Requests for RA Continued</vt:lpstr>
      <vt:lpstr>Processing Requests for RA Continued</vt:lpstr>
      <vt:lpstr>Denial of RA</vt:lpstr>
      <vt:lpstr>Denial of RA</vt:lpstr>
      <vt:lpstr>Denial of RA</vt:lpstr>
      <vt:lpstr>Mistakes to Avoid</vt:lpstr>
      <vt:lpstr>Resources Available</vt:lpstr>
      <vt:lpstr>Processing a RA</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katy.d.carter2</dc:creator>
  <cp:lastModifiedBy>Appelman, Kelly M CIV</cp:lastModifiedBy>
  <cp:revision>389</cp:revision>
  <cp:lastPrinted>2019-07-31T15:23:41Z</cp:lastPrinted>
  <dcterms:created xsi:type="dcterms:W3CDTF">2016-08-03T18:26:40Z</dcterms:created>
  <dcterms:modified xsi:type="dcterms:W3CDTF">2021-03-09T18:42:00Z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0x010100DBE4E13207E0134AA7F4A62AA37BD0FE</vt:lpwstr>
  </property>
</Properties>
</file>