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3" r:id="rId6"/>
    <p:sldMasterId id="2147483689" r:id="rId7"/>
  </p:sldMasterIdLst>
  <p:notesMasterIdLst>
    <p:notesMasterId r:id="rId33"/>
  </p:notesMasterIdLst>
  <p:sldIdLst>
    <p:sldId id="355" r:id="rId8"/>
    <p:sldId id="356" r:id="rId9"/>
    <p:sldId id="357" r:id="rId10"/>
    <p:sldId id="358" r:id="rId11"/>
    <p:sldId id="359" r:id="rId12"/>
    <p:sldId id="360" r:id="rId13"/>
    <p:sldId id="361" r:id="rId14"/>
    <p:sldId id="362" r:id="rId15"/>
    <p:sldId id="363"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5" d="100"/>
          <a:sy n="85" d="100"/>
        </p:scale>
        <p:origin x="105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E28CD4-B46F-4740-A1F0-4158116A0CD7}" type="datetimeFigureOut">
              <a:rPr lang="en-US" smtClean="0"/>
              <a:t>3/9/2021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D99428-EB41-4402-96AF-61B72072562D}" type="slidenum">
              <a:rPr lang="en-US" smtClean="0"/>
              <a:t>‹#›</a:t>
            </a:fld>
            <a:endParaRPr lang="en-US"/>
          </a:p>
        </p:txBody>
      </p:sp>
    </p:spTree>
    <p:extLst>
      <p:ext uri="{BB962C8B-B14F-4D97-AF65-F5344CB8AC3E}">
        <p14:creationId xmlns:p14="http://schemas.microsoft.com/office/powerpoint/2010/main" val="331225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FE1A4-0A45-453D-A823-FBDE329F22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38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377687" y="6022432"/>
            <a:ext cx="8368748" cy="307777"/>
          </a:xfrm>
          <a:prstGeom prst="rect">
            <a:avLst/>
          </a:prstGeom>
          <a:noFill/>
        </p:spPr>
        <p:txBody>
          <a:bodyPr wrap="square" rtlCol="0">
            <a:spAutoFit/>
          </a:bodyPr>
          <a:lstStyle/>
          <a:p>
            <a:pPr algn="ctr"/>
            <a:r>
              <a:rPr lang="en-US" sz="1400" b="1" dirty="0" smtClean="0">
                <a:ln w="3175">
                  <a:solidFill>
                    <a:schemeClr val="tx1"/>
                  </a:solidFill>
                  <a:prstDash val="solid"/>
                </a:ln>
                <a:solidFill>
                  <a:srgbClr val="FFCC00"/>
                </a:solidFill>
                <a:latin typeface="Arial" panose="020B0604020202020204" pitchFamily="34" charset="0"/>
                <a:cs typeface="Arial" panose="020B0604020202020204" pitchFamily="34" charset="0"/>
              </a:rPr>
              <a:t>U.S. Army Garrison Fort Knox – The Gold Standard for Customer Service</a:t>
            </a:r>
            <a:endParaRPr lang="en-US" sz="1400" b="1" dirty="0">
              <a:ln w="3175">
                <a:solidFill>
                  <a:schemeClr val="tx1"/>
                </a:solidFill>
                <a:prstDash val="solid"/>
              </a:ln>
              <a:solidFill>
                <a:srgbClr val="FFC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269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946081971"/>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3865290271"/>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265587326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539665"/>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359750"/>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79637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7552734"/>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290273"/>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7318" t="287" r="12617"/>
          <a:stretch/>
        </p:blipFill>
        <p:spPr>
          <a:xfrm>
            <a:off x="0" y="12598"/>
            <a:ext cx="9144000" cy="6820821"/>
          </a:xfrm>
          <a:prstGeom prst="rect">
            <a:avLst/>
          </a:prstGeom>
        </p:spPr>
      </p:pic>
      <p:sp>
        <p:nvSpPr>
          <p:cNvPr id="10" name="Subtitle 2"/>
          <p:cNvSpPr>
            <a:spLocks noGrp="1"/>
          </p:cNvSpPr>
          <p:nvPr>
            <p:ph type="subTitle" idx="1"/>
          </p:nvPr>
        </p:nvSpPr>
        <p:spPr>
          <a:xfrm>
            <a:off x="229804" y="3654026"/>
            <a:ext cx="7155611" cy="332399"/>
          </a:xfrm>
        </p:spPr>
        <p:txBody>
          <a:bodyPr lIns="0" tIns="0" rIns="0" bIns="0">
            <a:spAutoFit/>
          </a:bodyPr>
          <a:lstStyle>
            <a:lvl1pPr marL="0" indent="0" algn="l" defTabSz="914400" rtl="0" eaLnBrk="1" latinLnBrk="0" hangingPunct="1">
              <a:lnSpc>
                <a:spcPct val="90000"/>
              </a:lnSpc>
              <a:spcBef>
                <a:spcPct val="0"/>
              </a:spcBef>
              <a:buNone/>
              <a:defRPr lang="en-US" sz="2400" b="1"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3" name="Title 1"/>
          <p:cNvSpPr>
            <a:spLocks noGrp="1"/>
          </p:cNvSpPr>
          <p:nvPr>
            <p:ph type="ctrTitle"/>
          </p:nvPr>
        </p:nvSpPr>
        <p:spPr bwMode="ltGray">
          <a:xfrm>
            <a:off x="229804" y="3157734"/>
            <a:ext cx="7155611" cy="484748"/>
          </a:xfrm>
        </p:spPr>
        <p:txBody>
          <a:bodyPr lIns="0" tIns="0" rIns="0" bIns="0" anchor="b"/>
          <a:lstStyle>
            <a:lvl1pPr marL="0" algn="l" defTabSz="914400" rtl="0" eaLnBrk="1" latinLnBrk="0" hangingPunct="1">
              <a:lnSpc>
                <a:spcPct val="90000"/>
              </a:lnSpc>
              <a:spcBef>
                <a:spcPct val="0"/>
              </a:spcBef>
              <a:buNone/>
              <a:defRPr lang="en-US" sz="3500" b="1" kern="1200" dirty="0">
                <a:solidFill>
                  <a:schemeClr val="bg1"/>
                </a:solidFill>
                <a:effectLst>
                  <a:outerShdw blurRad="63500" dist="508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lvl="0"/>
            <a:r>
              <a:rPr lang="en-US" dirty="0" smtClean="0"/>
              <a:t>Click to edit Master title style</a:t>
            </a:r>
            <a:endParaRPr lang="en-US" dirty="0"/>
          </a:p>
        </p:txBody>
      </p:sp>
      <p:grpSp>
        <p:nvGrpSpPr>
          <p:cNvPr id="17" name="Group 16"/>
          <p:cNvGrpSpPr>
            <a:grpSpLocks noChangeAspect="1"/>
          </p:cNvGrpSpPr>
          <p:nvPr userDrawn="1"/>
        </p:nvGrpSpPr>
        <p:grpSpPr>
          <a:xfrm>
            <a:off x="510982" y="-1"/>
            <a:ext cx="1570733" cy="1868351"/>
            <a:chOff x="125730" y="0"/>
            <a:chExt cx="526946" cy="626790"/>
          </a:xfrm>
        </p:grpSpPr>
        <p:sp>
          <p:nvSpPr>
            <p:cNvPr id="18" name="Round Same Side Corner Rectangle 17"/>
            <p:cNvSpPr/>
            <p:nvPr userDrawn="1"/>
          </p:nvSpPr>
          <p:spPr>
            <a:xfrm>
              <a:off x="125730" y="0"/>
              <a:ext cx="526946" cy="626790"/>
            </a:xfrm>
            <a:prstGeom prst="round2SameRect">
              <a:avLst>
                <a:gd name="adj1" fmla="val 0"/>
                <a:gd name="adj2" fmla="val 7443"/>
              </a:avLst>
            </a:prstGeom>
            <a:gradFill>
              <a:gsLst>
                <a:gs pos="0">
                  <a:schemeClr val="tx1">
                    <a:lumMod val="50000"/>
                    <a:lumOff val="50000"/>
                  </a:schemeClr>
                </a:gs>
                <a:gs pos="68000">
                  <a:schemeClr val="tx1">
                    <a:lumMod val="95000"/>
                    <a:lumOff val="5000"/>
                  </a:schemeClr>
                </a:gs>
                <a:gs pos="34000">
                  <a:schemeClr val="tx1">
                    <a:lumMod val="85000"/>
                    <a:lumOff val="1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U.S. ARMY for dark bkgrnds"/>
            <p:cNvGrpSpPr>
              <a:grpSpLocks noChangeAspect="1"/>
            </p:cNvGrpSpPr>
            <p:nvPr userDrawn="1"/>
          </p:nvGrpSpPr>
          <p:grpSpPr bwMode="auto">
            <a:xfrm>
              <a:off x="208305" y="59287"/>
              <a:ext cx="361795" cy="457200"/>
              <a:chOff x="2205" y="1186"/>
              <a:chExt cx="1425" cy="1802"/>
            </a:xfrm>
          </p:grpSpPr>
          <p:sp>
            <p:nvSpPr>
              <p:cNvPr id="20" name="Freeform 19"/>
              <p:cNvSpPr>
                <a:spLocks noEditPoints="1"/>
              </p:cNvSpPr>
              <p:nvPr/>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1" name="Freeform 20"/>
              <p:cNvSpPr>
                <a:spLocks/>
              </p:cNvSpPr>
              <p:nvPr/>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2" name="Freeform 21"/>
              <p:cNvSpPr>
                <a:spLocks noEditPoints="1"/>
              </p:cNvSpPr>
              <p:nvPr/>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3" name="Freeform 22"/>
              <p:cNvSpPr>
                <a:spLocks/>
              </p:cNvSpPr>
              <p:nvPr/>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4" name="Freeform 23"/>
              <p:cNvSpPr>
                <a:spLocks noEditPoints="1"/>
              </p:cNvSpPr>
              <p:nvPr/>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5" name="Freeform 24"/>
              <p:cNvSpPr>
                <a:spLocks/>
              </p:cNvSpPr>
              <p:nvPr/>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6" name="Rectangle 25"/>
              <p:cNvSpPr>
                <a:spLocks noChangeArrowheads="1"/>
              </p:cNvSpPr>
              <p:nvPr/>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smtClean="0">
                  <a:latin typeface="Adobe Garamond Pro" panose="02020502060506020403" pitchFamily="18" charset="0"/>
                </a:endParaRPr>
              </a:p>
            </p:txBody>
          </p:sp>
          <p:sp>
            <p:nvSpPr>
              <p:cNvPr id="27" name="Freeform 26"/>
              <p:cNvSpPr>
                <a:spLocks/>
              </p:cNvSpPr>
              <p:nvPr/>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28" name="Rectangle 27"/>
              <p:cNvSpPr>
                <a:spLocks noChangeArrowheads="1"/>
              </p:cNvSpPr>
              <p:nvPr/>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endParaRPr lang="en-US" altLang="en-US" dirty="0" smtClean="0">
                  <a:latin typeface="Adobe Garamond Pro" panose="02020502060506020403" pitchFamily="18" charset="0"/>
                </a:endParaRPr>
              </a:p>
            </p:txBody>
          </p:sp>
          <p:sp>
            <p:nvSpPr>
              <p:cNvPr id="29" name="Freeform 28"/>
              <p:cNvSpPr>
                <a:spLocks noEditPoints="1"/>
              </p:cNvSpPr>
              <p:nvPr/>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0" name="Freeform 29"/>
              <p:cNvSpPr>
                <a:spLocks noEditPoints="1"/>
              </p:cNvSpPr>
              <p:nvPr/>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1" name="Freeform 30"/>
              <p:cNvSpPr>
                <a:spLocks/>
              </p:cNvSpPr>
              <p:nvPr/>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2" name="Freeform 31"/>
              <p:cNvSpPr>
                <a:spLocks/>
              </p:cNvSpPr>
              <p:nvPr/>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3" name="Freeform 32"/>
              <p:cNvSpPr>
                <a:spLocks/>
              </p:cNvSpPr>
              <p:nvPr/>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4" name="Freeform 33"/>
              <p:cNvSpPr>
                <a:spLocks/>
              </p:cNvSpPr>
              <p:nvPr/>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sp>
            <p:nvSpPr>
              <p:cNvPr id="35" name="Freeform 34"/>
              <p:cNvSpPr>
                <a:spLocks/>
              </p:cNvSpPr>
              <p:nvPr/>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latin typeface="Adobe Garamond Pro" panose="02020502060506020403" pitchFamily="18" charset="0"/>
                </a:endParaRPr>
              </a:p>
            </p:txBody>
          </p:sp>
        </p:grpSp>
      </p:grpSp>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7499" y="5080000"/>
            <a:ext cx="2324101" cy="1759191"/>
          </a:xfrm>
          <a:prstGeom prst="rect">
            <a:avLst/>
          </a:prstGeom>
        </p:spPr>
      </p:pic>
      <p:grpSp>
        <p:nvGrpSpPr>
          <p:cNvPr id="37" name="AMC insignia"/>
          <p:cNvGrpSpPr>
            <a:grpSpLocks noChangeAspect="1"/>
          </p:cNvGrpSpPr>
          <p:nvPr userDrawn="1"/>
        </p:nvGrpSpPr>
        <p:grpSpPr bwMode="auto">
          <a:xfrm>
            <a:off x="6976400" y="5306214"/>
            <a:ext cx="713456" cy="838201"/>
            <a:chOff x="4592" y="1364"/>
            <a:chExt cx="1161" cy="1364"/>
          </a:xfrm>
        </p:grpSpPr>
        <p:sp>
          <p:nvSpPr>
            <p:cNvPr id="38" name="Crest Freeform"/>
            <p:cNvSpPr>
              <a:spLocks/>
            </p:cNvSpPr>
            <p:nvPr userDrawn="1"/>
          </p:nvSpPr>
          <p:spPr bwMode="auto">
            <a:xfrm>
              <a:off x="4605" y="1378"/>
              <a:ext cx="1135" cy="1335"/>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Black Frame Freeform"/>
            <p:cNvSpPr>
              <a:spLocks noEditPoints="1"/>
            </p:cNvSpPr>
            <p:nvPr userDrawn="1"/>
          </p:nvSpPr>
          <p:spPr bwMode="auto">
            <a:xfrm>
              <a:off x="4592" y="1364"/>
              <a:ext cx="1161" cy="1364"/>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Blue Freeform"/>
            <p:cNvSpPr>
              <a:spLocks/>
            </p:cNvSpPr>
            <p:nvPr userDrawn="1"/>
          </p:nvSpPr>
          <p:spPr bwMode="auto">
            <a:xfrm>
              <a:off x="5172" y="1540"/>
              <a:ext cx="511" cy="1116"/>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Red Freeform"/>
            <p:cNvSpPr>
              <a:spLocks/>
            </p:cNvSpPr>
            <p:nvPr userDrawn="1"/>
          </p:nvSpPr>
          <p:spPr bwMode="auto">
            <a:xfrm>
              <a:off x="4662" y="1540"/>
              <a:ext cx="510" cy="1116"/>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pic>
        <p:nvPicPr>
          <p:cNvPr id="47" name="Picture 4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9533" y="5979980"/>
            <a:ext cx="841248" cy="841248"/>
          </a:xfrm>
          <a:prstGeom prst="rect">
            <a:avLst/>
          </a:prstGeom>
        </p:spPr>
      </p:pic>
      <p:pic>
        <p:nvPicPr>
          <p:cNvPr id="48" name="Picture 4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80245" y="5306214"/>
            <a:ext cx="914433" cy="835182"/>
          </a:xfrm>
          <a:prstGeom prst="rect">
            <a:avLst/>
          </a:prstGeom>
        </p:spPr>
      </p:pic>
    </p:spTree>
    <p:extLst>
      <p:ext uri="{BB962C8B-B14F-4D97-AF65-F5344CB8AC3E}">
        <p14:creationId xmlns:p14="http://schemas.microsoft.com/office/powerpoint/2010/main" val="3053217891"/>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916942747"/>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Slid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5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1007885"/>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4131004235"/>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400517384"/>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3958557629"/>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113899963"/>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2131376863"/>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276088698"/>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2747497253"/>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55783"/>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59527972"/>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d of Brief Slide">
    <p:spTree>
      <p:nvGrpSpPr>
        <p:cNvPr id="1" name=""/>
        <p:cNvGrpSpPr/>
        <p:nvPr/>
      </p:nvGrpSpPr>
      <p:grpSpPr>
        <a:xfrm>
          <a:off x="0" y="0"/>
          <a:ext cx="0" cy="0"/>
          <a:chOff x="0" y="0"/>
          <a:chExt cx="0" cy="0"/>
        </a:xfrm>
      </p:grpSpPr>
      <p:sp>
        <p:nvSpPr>
          <p:cNvPr id="2" name="TextBox 1"/>
          <p:cNvSpPr txBox="1"/>
          <p:nvPr userDrawn="1"/>
        </p:nvSpPr>
        <p:spPr>
          <a:xfrm>
            <a:off x="0" y="3029447"/>
            <a:ext cx="9143999"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End</a:t>
            </a:r>
            <a:r>
              <a:rPr lang="en-US" sz="4400" b="1" baseline="0" dirty="0" smtClean="0">
                <a:latin typeface="Arial" panose="020B0604020202020204" pitchFamily="34" charset="0"/>
                <a:cs typeface="Arial" panose="020B0604020202020204" pitchFamily="34" charset="0"/>
              </a:rPr>
              <a:t> of Brief</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8385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070061"/>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818344"/>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2619254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UNCLASSIFIED//FOUO</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4194846218"/>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7893577"/>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88890385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65918417"/>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842014254"/>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1766427745"/>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NULL"/><Relationship Id="rId2" Type="http://schemas.openxmlformats.org/officeDocument/2006/relationships/slideLayout" Target="../slideLayouts/slideLayout5.xml"/><Relationship Id="rId16"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1.png"/><Relationship Id="rId2" Type="http://schemas.openxmlformats.org/officeDocument/2006/relationships/slideLayout" Target="../slideLayouts/slideLayout20.xml"/><Relationship Id="rId16"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3"/>
          <a:srcRect t="44063" b="11873"/>
          <a:stretch/>
        </p:blipFill>
        <p:spPr>
          <a:xfrm flipV="1">
            <a:off x="0" y="6365543"/>
            <a:ext cx="9144000" cy="492457"/>
          </a:xfrm>
          <a:prstGeom prst="rect">
            <a:avLst/>
          </a:prstGeom>
        </p:spPr>
      </p:pic>
      <p:pic>
        <p:nvPicPr>
          <p:cNvPr id="23" name="Picture 22"/>
          <p:cNvPicPr>
            <a:picLocks noChangeAspect="1"/>
          </p:cNvPicPr>
          <p:nvPr userDrawn="1"/>
        </p:nvPicPr>
        <p:blipFill rotWithShape="1">
          <a:blip r:embed="rId3"/>
          <a:srcRect t="-1" b="11873"/>
          <a:stretch/>
        </p:blipFill>
        <p:spPr>
          <a:xfrm flipH="1" flipV="1">
            <a:off x="-8791" y="0"/>
            <a:ext cx="9152792" cy="984914"/>
          </a:xfrm>
          <a:prstGeom prst="rect">
            <a:avLst/>
          </a:prstGeom>
        </p:spPr>
      </p:pic>
      <p:sp>
        <p:nvSpPr>
          <p:cNvPr id="30" name="Subtitle 2"/>
          <p:cNvSpPr txBox="1">
            <a:spLocks/>
          </p:cNvSpPr>
          <p:nvPr userDrawn="1"/>
        </p:nvSpPr>
        <p:spPr>
          <a:xfrm>
            <a:off x="-8791" y="4699443"/>
            <a:ext cx="9152792" cy="141114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accent3">
                    <a:lumMod val="75000"/>
                  </a:schemeClr>
                </a:solidFill>
                <a:effectLst/>
                <a:uLnTx/>
                <a:uFillTx/>
                <a:latin typeface="Arial"/>
                <a:ea typeface="+mn-ea"/>
                <a:cs typeface="Arial"/>
              </a:rPr>
              <a:t>Installation Management Command integrates and delivers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schemeClr val="accent3">
                    <a:lumMod val="75000"/>
                  </a:schemeClr>
                </a:solidFill>
                <a:effectLst/>
                <a:uLnTx/>
                <a:uFillTx/>
                <a:latin typeface="Arial"/>
                <a:ea typeface="+mn-ea"/>
                <a:cs typeface="Arial"/>
              </a:rPr>
              <a:t>base support to enable readiness for a globally-responsive Army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smtClean="0">
              <a:ln>
                <a:noFill/>
              </a:ln>
              <a:solidFill>
                <a:sysClr val="windowText" lastClr="000000">
                  <a:tint val="75000"/>
                </a:sysClr>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Arial"/>
              </a:rPr>
              <a:t>We are the Army’s Home  </a:t>
            </a:r>
            <a:endParaRPr kumimoji="0" lang="en-US" sz="2000" b="0" i="1" u="none" strike="noStrike" kern="1200" cap="none" spc="0" normalizeH="0" baseline="0" noProof="0" dirty="0" smtClean="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smtClean="0">
                <a:ln>
                  <a:noFill/>
                </a:ln>
                <a:solidFill>
                  <a:schemeClr val="accent3">
                    <a:lumMod val="75000"/>
                  </a:schemeClr>
                </a:solidFill>
                <a:effectLst/>
                <a:uLnTx/>
                <a:uFillTx/>
                <a:latin typeface="Arial"/>
                <a:ea typeface="+mn-ea"/>
                <a:cs typeface="Arial"/>
              </a:rPr>
              <a:t>Serving the Rugged Professional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a:ea typeface="+mn-ea"/>
              <a:cs typeface="Arial"/>
            </a:endParaRPr>
          </a:p>
        </p:txBody>
      </p:sp>
      <p:pic>
        <p:nvPicPr>
          <p:cNvPr id="3" name="Picture 2"/>
          <p:cNvPicPr>
            <a:picLocks noChangeAspect="1"/>
          </p:cNvPicPr>
          <p:nvPr userDrawn="1"/>
        </p:nvPicPr>
        <p:blipFill>
          <a:blip r:embed="rId4"/>
          <a:stretch>
            <a:fillRect/>
          </a:stretch>
        </p:blipFill>
        <p:spPr>
          <a:xfrm>
            <a:off x="161502" y="355317"/>
            <a:ext cx="957155" cy="463336"/>
          </a:xfrm>
          <a:prstGeom prst="rect">
            <a:avLst/>
          </a:prstGeom>
        </p:spPr>
      </p:pic>
      <p:sp>
        <p:nvSpPr>
          <p:cNvPr id="9" name="Rectangle 8"/>
          <p:cNvSpPr/>
          <p:nvPr userDrawn="1"/>
        </p:nvSpPr>
        <p:spPr>
          <a:xfrm>
            <a:off x="-1" y="6644011"/>
            <a:ext cx="3685309" cy="215444"/>
          </a:xfrm>
          <a:prstGeom prst="rect">
            <a:avLst/>
          </a:prstGeom>
        </p:spPr>
        <p:txBody>
          <a:bodyPr wrap="square">
            <a:spAutoFit/>
          </a:bodyPr>
          <a:lstStyle/>
          <a:p>
            <a:pPr defTabSz="457200" fontAlgn="base">
              <a:spcBef>
                <a:spcPct val="0"/>
              </a:spcBef>
              <a:spcAft>
                <a:spcPct val="0"/>
              </a:spcAft>
            </a:pPr>
            <a:r>
              <a:rPr lang="en-US" sz="800" dirty="0" smtClean="0">
                <a:solidFill>
                  <a:prstClr val="black"/>
                </a:solidFill>
                <a:latin typeface="Arial" charset="0"/>
                <a:cs typeface="Arial" charset="0"/>
              </a:rPr>
              <a:t>James</a:t>
            </a:r>
            <a:r>
              <a:rPr lang="en-US" sz="800" baseline="0" dirty="0" smtClean="0">
                <a:solidFill>
                  <a:prstClr val="black"/>
                </a:solidFill>
                <a:latin typeface="Arial" charset="0"/>
                <a:cs typeface="Arial" charset="0"/>
              </a:rPr>
              <a:t> Norfleet</a:t>
            </a:r>
            <a:r>
              <a:rPr lang="en-US" sz="800" dirty="0" smtClean="0">
                <a:solidFill>
                  <a:prstClr val="black"/>
                </a:solidFill>
                <a:latin typeface="Arial" charset="0"/>
                <a:cs typeface="Arial" charset="0"/>
              </a:rPr>
              <a:t> / EEO / (502) 624-3171 / james.r.norfleet2.civ@mail.mil</a:t>
            </a:r>
            <a:endParaRPr lang="en-US" sz="800" dirty="0">
              <a:solidFill>
                <a:prstClr val="black"/>
              </a:solidFill>
              <a:latin typeface="Arial" charset="0"/>
              <a:cs typeface="Arial" charset="0"/>
            </a:endParaRPr>
          </a:p>
        </p:txBody>
      </p:sp>
      <p:sp>
        <p:nvSpPr>
          <p:cNvPr id="10" name="TextBox 9"/>
          <p:cNvSpPr txBox="1"/>
          <p:nvPr userDrawn="1"/>
        </p:nvSpPr>
        <p:spPr>
          <a:xfrm>
            <a:off x="3367455" y="6520901"/>
            <a:ext cx="240030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latin typeface="Arial" panose="020B0604020202020204" pitchFamily="34" charset="0"/>
                <a:ea typeface="+mn-ea"/>
                <a:cs typeface="Arial" panose="020B0604020202020204" pitchFamily="34" charset="0"/>
              </a:rPr>
              <a:t>UNCLASSIFIED</a:t>
            </a:r>
            <a:endParaRPr lang="en-US" sz="800" b="0" baseline="0" dirty="0" smtClean="0">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800" smtClean="0">
                <a:latin typeface="Arial" panose="020B0604020202020204" pitchFamily="34" charset="0"/>
                <a:cs typeface="Arial" panose="020B0604020202020204" pitchFamily="34" charset="0"/>
              </a:rPr>
              <a:pPr algn="ctr"/>
              <a:t>‹#›</a:t>
            </a:fld>
            <a:r>
              <a:rPr lang="en-US" sz="800" dirty="0" smtClean="0">
                <a:latin typeface="Arial" panose="020B0604020202020204" pitchFamily="34" charset="0"/>
                <a:cs typeface="Arial" panose="020B0604020202020204" pitchFamily="34" charset="0"/>
              </a:rPr>
              <a:t> of 27</a:t>
            </a:r>
            <a:endParaRPr lang="en-US" sz="800" dirty="0">
              <a:latin typeface="Arial" panose="020B0604020202020204" pitchFamily="34" charset="0"/>
              <a:cs typeface="Arial" panose="020B0604020202020204" pitchFamily="34" charset="0"/>
            </a:endParaRPr>
          </a:p>
        </p:txBody>
      </p:sp>
      <p:sp>
        <p:nvSpPr>
          <p:cNvPr id="11" name="TextBox 10"/>
          <p:cNvSpPr txBox="1"/>
          <p:nvPr userDrawn="1"/>
        </p:nvSpPr>
        <p:spPr>
          <a:xfrm>
            <a:off x="6743701" y="6644011"/>
            <a:ext cx="2400300" cy="215444"/>
          </a:xfrm>
          <a:prstGeom prst="rect">
            <a:avLst/>
          </a:prstGeom>
          <a:noFill/>
        </p:spPr>
        <p:txBody>
          <a:bodyPr wrap="square" rtlCol="0">
            <a:spAutoFit/>
          </a:bodyPr>
          <a:lstStyle/>
          <a:p>
            <a:pPr algn="r"/>
            <a:r>
              <a:rPr lang="en-US" sz="800" dirty="0" smtClean="0">
                <a:latin typeface="Arial" panose="020B0604020202020204" pitchFamily="34" charset="0"/>
                <a:cs typeface="Arial" panose="020B0604020202020204" pitchFamily="34" charset="0"/>
              </a:rPr>
              <a:t>050800SDEC2017</a:t>
            </a:r>
            <a:endParaRPr lang="en-US" sz="800" dirty="0">
              <a:latin typeface="Arial" panose="020B0604020202020204" pitchFamily="34" charset="0"/>
              <a:cs typeface="Arial" panose="020B0604020202020204" pitchFamily="34" charset="0"/>
            </a:endParaRPr>
          </a:p>
        </p:txBody>
      </p:sp>
      <p:sp>
        <p:nvSpPr>
          <p:cNvPr id="5" name="Oval 4"/>
          <p:cNvSpPr/>
          <p:nvPr userDrawn="1"/>
        </p:nvSpPr>
        <p:spPr>
          <a:xfrm>
            <a:off x="7943851" y="86729"/>
            <a:ext cx="905945" cy="89818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11010" y="76897"/>
            <a:ext cx="991289" cy="991289"/>
          </a:xfrm>
          <a:prstGeom prst="rect">
            <a:avLst/>
          </a:prstGeom>
        </p:spPr>
      </p:pic>
    </p:spTree>
    <p:extLst>
      <p:ext uri="{BB962C8B-B14F-4D97-AF65-F5344CB8AC3E}">
        <p14:creationId xmlns:p14="http://schemas.microsoft.com/office/powerpoint/2010/main" val="51565496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a:srcRect t="-1" b="11873"/>
          <a:stretch/>
        </p:blipFill>
        <p:spPr>
          <a:xfrm>
            <a:off x="0" y="5873086"/>
            <a:ext cx="9144000" cy="984914"/>
          </a:xfrm>
          <a:prstGeom prst="rect">
            <a:avLst/>
          </a:prstGeom>
        </p:spPr>
      </p:pic>
      <p:pic>
        <p:nvPicPr>
          <p:cNvPr id="15" name="Picture 14"/>
          <p:cNvPicPr>
            <a:picLocks noChangeAspect="1"/>
          </p:cNvPicPr>
          <p:nvPr userDrawn="1"/>
        </p:nvPicPr>
        <p:blipFill rotWithShape="1">
          <a:blip r:embed="rId5"/>
          <a:srcRect t="28484" b="-1"/>
          <a:stretch/>
        </p:blipFill>
        <p:spPr>
          <a:xfrm>
            <a:off x="0" y="0"/>
            <a:ext cx="9144000" cy="896685"/>
          </a:xfrm>
          <a:prstGeom prst="rect">
            <a:avLst/>
          </a:prstGeom>
        </p:spPr>
      </p:pic>
      <p:grpSp>
        <p:nvGrpSpPr>
          <p:cNvPr id="4" name="Group 3"/>
          <p:cNvGrpSpPr/>
          <p:nvPr userDrawn="1"/>
        </p:nvGrpSpPr>
        <p:grpSpPr>
          <a:xfrm>
            <a:off x="8081301" y="6080974"/>
            <a:ext cx="956178" cy="463336"/>
            <a:chOff x="8081301" y="6080974"/>
            <a:chExt cx="956178" cy="463336"/>
          </a:xfrm>
        </p:grpSpPr>
        <p:grpSp>
          <p:nvGrpSpPr>
            <p:cNvPr id="11" name="Group 10"/>
            <p:cNvGrpSpPr/>
            <p:nvPr userDrawn="1"/>
          </p:nvGrpSpPr>
          <p:grpSpPr>
            <a:xfrm>
              <a:off x="8511257" y="6080974"/>
              <a:ext cx="526222" cy="435185"/>
              <a:chOff x="8503764" y="6062881"/>
              <a:chExt cx="526222" cy="435185"/>
            </a:xfrm>
          </p:grpSpPr>
          <p:cxnSp>
            <p:nvCxnSpPr>
              <p:cNvPr id="13" name="Straight Connector 12"/>
              <p:cNvCxnSpPr/>
              <p:nvPr/>
            </p:nvCxnSpPr>
            <p:spPr>
              <a:xfrm>
                <a:off x="8503764" y="6062881"/>
                <a:ext cx="0" cy="435185"/>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MCO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5280" y="6062881"/>
                <a:ext cx="444706" cy="414134"/>
              </a:xfrm>
              <a:prstGeom prst="rect">
                <a:avLst/>
              </a:prstGeom>
            </p:spPr>
          </p:pic>
        </p:grpSp>
        <p:pic>
          <p:nvPicPr>
            <p:cNvPr id="3" name="Picture 2"/>
            <p:cNvPicPr>
              <a:picLocks noChangeAspect="1"/>
            </p:cNvPicPr>
            <p:nvPr userDrawn="1"/>
          </p:nvPicPr>
          <p:blipFill>
            <a:blip r:embed="rId7"/>
            <a:stretch>
              <a:fillRect/>
            </a:stretch>
          </p:blipFill>
          <p:spPr>
            <a:xfrm>
              <a:off x="8081301" y="6080974"/>
              <a:ext cx="341406" cy="463336"/>
            </a:xfrm>
            <a:prstGeom prst="rect">
              <a:avLst/>
            </a:prstGeom>
          </p:spPr>
        </p:pic>
      </p:grpSp>
      <p:sp>
        <p:nvSpPr>
          <p:cNvPr id="24" name="TextBox 23"/>
          <p:cNvSpPr txBox="1"/>
          <p:nvPr userDrawn="1"/>
        </p:nvSpPr>
        <p:spPr>
          <a:xfrm>
            <a:off x="3367455" y="6520901"/>
            <a:ext cx="240030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smtClean="0">
                <a:latin typeface="Arial" panose="020B0604020202020204" pitchFamily="34" charset="0"/>
                <a:ea typeface="+mn-ea"/>
                <a:cs typeface="Arial" panose="020B0604020202020204" pitchFamily="34" charset="0"/>
              </a:rPr>
              <a:t>UNCLASSIFIED</a:t>
            </a:r>
            <a:endParaRPr lang="en-US" sz="800" b="0" baseline="0" dirty="0" smtClean="0">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800" smtClean="0">
                <a:latin typeface="Arial" panose="020B0604020202020204" pitchFamily="34" charset="0"/>
                <a:cs typeface="Arial" panose="020B0604020202020204" pitchFamily="34" charset="0"/>
              </a:rPr>
              <a:pPr algn="ctr"/>
              <a:t>‹#›</a:t>
            </a:fld>
            <a:r>
              <a:rPr lang="en-US" sz="800" dirty="0" smtClean="0">
                <a:latin typeface="Arial" panose="020B0604020202020204" pitchFamily="34" charset="0"/>
                <a:cs typeface="Arial" panose="020B0604020202020204" pitchFamily="34" charset="0"/>
              </a:rPr>
              <a:t> of 27</a:t>
            </a:r>
            <a:endParaRPr lang="en-US" sz="800" dirty="0">
              <a:latin typeface="Arial" panose="020B0604020202020204" pitchFamily="34" charset="0"/>
              <a:cs typeface="Arial" panose="020B0604020202020204" pitchFamily="34" charset="0"/>
            </a:endParaRPr>
          </a:p>
        </p:txBody>
      </p:sp>
      <p:sp>
        <p:nvSpPr>
          <p:cNvPr id="25" name="TextBox 24"/>
          <p:cNvSpPr txBox="1"/>
          <p:nvPr userDrawn="1"/>
        </p:nvSpPr>
        <p:spPr>
          <a:xfrm>
            <a:off x="6743701" y="6644011"/>
            <a:ext cx="2400300" cy="215444"/>
          </a:xfrm>
          <a:prstGeom prst="rect">
            <a:avLst/>
          </a:prstGeom>
          <a:noFill/>
        </p:spPr>
        <p:txBody>
          <a:bodyPr wrap="square" rtlCol="0">
            <a:spAutoFit/>
          </a:bodyPr>
          <a:lstStyle/>
          <a:p>
            <a:pPr algn="r"/>
            <a:r>
              <a:rPr lang="en-US" sz="800" dirty="0" smtClean="0">
                <a:latin typeface="Arial" panose="020B0604020202020204" pitchFamily="34" charset="0"/>
                <a:cs typeface="Arial" panose="020B0604020202020204" pitchFamily="34" charset="0"/>
              </a:rPr>
              <a:t>050800SDEC2017</a:t>
            </a:r>
            <a:endParaRPr lang="en-US" sz="800" dirty="0">
              <a:latin typeface="Arial" panose="020B0604020202020204" pitchFamily="34" charset="0"/>
              <a:cs typeface="Arial" panose="020B0604020202020204" pitchFamily="34" charset="0"/>
            </a:endParaRPr>
          </a:p>
        </p:txBody>
      </p:sp>
      <p:sp>
        <p:nvSpPr>
          <p:cNvPr id="12" name="Rectangle 11"/>
          <p:cNvSpPr/>
          <p:nvPr userDrawn="1"/>
        </p:nvSpPr>
        <p:spPr>
          <a:xfrm>
            <a:off x="-1" y="6644011"/>
            <a:ext cx="3685309" cy="215444"/>
          </a:xfrm>
          <a:prstGeom prst="rect">
            <a:avLst/>
          </a:prstGeom>
        </p:spPr>
        <p:txBody>
          <a:bodyPr wrap="square">
            <a:spAutoFit/>
          </a:bodyPr>
          <a:lstStyle/>
          <a:p>
            <a:pPr defTabSz="457200" fontAlgn="base">
              <a:spcBef>
                <a:spcPct val="0"/>
              </a:spcBef>
              <a:spcAft>
                <a:spcPct val="0"/>
              </a:spcAft>
            </a:pPr>
            <a:r>
              <a:rPr lang="en-US" sz="800" dirty="0" smtClean="0">
                <a:solidFill>
                  <a:prstClr val="black"/>
                </a:solidFill>
                <a:latin typeface="Arial" charset="0"/>
                <a:cs typeface="Arial" charset="0"/>
              </a:rPr>
              <a:t>James</a:t>
            </a:r>
            <a:r>
              <a:rPr lang="en-US" sz="800" baseline="0" dirty="0" smtClean="0">
                <a:solidFill>
                  <a:prstClr val="black"/>
                </a:solidFill>
                <a:latin typeface="Arial" charset="0"/>
                <a:cs typeface="Arial" charset="0"/>
              </a:rPr>
              <a:t> Norfleet</a:t>
            </a:r>
            <a:r>
              <a:rPr lang="en-US" sz="800" dirty="0" smtClean="0">
                <a:solidFill>
                  <a:prstClr val="black"/>
                </a:solidFill>
                <a:latin typeface="Arial" charset="0"/>
                <a:cs typeface="Arial" charset="0"/>
              </a:rPr>
              <a:t> / EEO / (502) 624-3171 / james.r.norfleet2.civ@mail.mil</a:t>
            </a:r>
            <a:endParaRPr lang="en-US" sz="800" dirty="0">
              <a:solidFill>
                <a:prstClr val="black"/>
              </a:solidFill>
              <a:latin typeface="Arial" charset="0"/>
              <a:cs typeface="Arial" charset="0"/>
            </a:endParaRPr>
          </a:p>
        </p:txBody>
      </p:sp>
    </p:spTree>
    <p:extLst>
      <p:ext uri="{BB962C8B-B14F-4D97-AF65-F5344CB8AC3E}">
        <p14:creationId xmlns:p14="http://schemas.microsoft.com/office/powerpoint/2010/main" val="1530785489"/>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a:t>
            </a:r>
            <a:r>
              <a:rPr lang="en-US" sz="1000" dirty="0" smtClean="0">
                <a:latin typeface="Arial" panose="020B0604020202020204" pitchFamily="34" charset="0"/>
                <a:cs typeface="Arial" panose="020B0604020202020204" pitchFamily="34" charset="0"/>
              </a:rPr>
              <a:t>05 Mar 2021_V1</a:t>
            </a:r>
          </a:p>
          <a:p>
            <a:pPr algn="r"/>
            <a:endParaRPr lang="en-US" sz="1000" b="1" dirty="0"/>
          </a:p>
        </p:txBody>
      </p:sp>
      <p:sp>
        <p:nvSpPr>
          <p:cNvPr id="7"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3683971" y="6549913"/>
            <a:ext cx="804902"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r>
              <a:rPr lang="en-US" sz="1200" b="1" dirty="0" smtClean="0">
                <a:latin typeface="Arial" panose="020B0604020202020204" pitchFamily="34" charset="0"/>
                <a:cs typeface="Arial" panose="020B0604020202020204" pitchFamily="34" charset="0"/>
              </a:rPr>
              <a:t> of 16</a:t>
            </a:r>
            <a:endParaRPr lang="en-US" sz="1200" b="1" dirty="0">
              <a:latin typeface="Arial" panose="020B0604020202020204" pitchFamily="34" charset="0"/>
              <a:cs typeface="Arial" panose="020B0604020202020204" pitchFamily="34" charset="0"/>
            </a:endParaRPr>
          </a:p>
        </p:txBody>
      </p:sp>
      <p:sp>
        <p:nvSpPr>
          <p:cNvPr id="15" name="Rectangle 14"/>
          <p:cNvSpPr/>
          <p:nvPr userDrawn="1"/>
        </p:nvSpPr>
        <p:spPr>
          <a:xfrm>
            <a:off x="0" y="6574244"/>
            <a:ext cx="3923607" cy="246221"/>
          </a:xfrm>
          <a:prstGeom prst="rect">
            <a:avLst/>
          </a:prstGeom>
        </p:spPr>
        <p:txBody>
          <a:bodyPr wrap="square">
            <a:spAutoFit/>
          </a:bodyPr>
          <a:lstStyle/>
          <a:p>
            <a:pPr algn="l" defTabSz="457200" fontAlgn="base">
              <a:spcBef>
                <a:spcPct val="0"/>
              </a:spcBef>
              <a:spcAft>
                <a:spcPct val="0"/>
              </a:spcAft>
            </a:pPr>
            <a:r>
              <a:rPr lang="en-US" sz="1000" dirty="0" smtClean="0">
                <a:solidFill>
                  <a:prstClr val="black"/>
                </a:solidFill>
                <a:latin typeface="Arial" charset="0"/>
                <a:cs typeface="Arial" charset="0"/>
              </a:rPr>
              <a:t>Mr. Robert Brown/ 502-624-1325/</a:t>
            </a:r>
            <a:r>
              <a:rPr lang="en-US" sz="1000" baseline="0" dirty="0" smtClean="0">
                <a:solidFill>
                  <a:prstClr val="black"/>
                </a:solidFill>
                <a:latin typeface="Arial" charset="0"/>
                <a:cs typeface="Arial" charset="0"/>
              </a:rPr>
              <a:t> robert.j.brown100.civ@mail.civ</a:t>
            </a:r>
            <a:endParaRPr lang="en-US" sz="1000" dirty="0">
              <a:solidFill>
                <a:prstClr val="black"/>
              </a:solidFill>
              <a:latin typeface="Arial" charset="0"/>
              <a:cs typeface="Arial" charset="0"/>
            </a:endParaRPr>
          </a:p>
        </p:txBody>
      </p:sp>
    </p:spTree>
    <p:extLst>
      <p:ext uri="{BB962C8B-B14F-4D97-AF65-F5344CB8AC3E}">
        <p14:creationId xmlns:p14="http://schemas.microsoft.com/office/powerpoint/2010/main" val="4086504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87796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Classification Lower"/>
          <p:cNvSpPr txBox="1">
            <a:spLocks/>
          </p:cNvSpPr>
          <p:nvPr userDrawn="1"/>
        </p:nvSpPr>
        <p:spPr>
          <a:xfrm>
            <a:off x="5461462" y="6615087"/>
            <a:ext cx="2061557" cy="307777"/>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smtClean="0"/>
              <a:t>	</a:t>
            </a:r>
            <a:r>
              <a:rPr lang="en-US" sz="1000" dirty="0" smtClean="0">
                <a:latin typeface="Arial" panose="020B0604020202020204" pitchFamily="34" charset="0"/>
                <a:cs typeface="Arial" panose="020B0604020202020204" pitchFamily="34" charset="0"/>
              </a:rPr>
              <a:t>9 Mar 2021_V1.1</a:t>
            </a:r>
          </a:p>
          <a:p>
            <a:pPr algn="r"/>
            <a:endParaRPr lang="en-US" sz="1000" b="1" dirty="0"/>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3683971" y="6549913"/>
            <a:ext cx="804902"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r>
              <a:rPr lang="en-US" sz="1200" b="1" dirty="0" smtClean="0">
                <a:latin typeface="Arial" panose="020B0604020202020204" pitchFamily="34" charset="0"/>
                <a:cs typeface="Arial" panose="020B0604020202020204" pitchFamily="34" charset="0"/>
              </a:rPr>
              <a:t> of 25</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9347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ransition spd="slow">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jpe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hyperlink" Target="https://www.cap.mi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usarmy.knox.imcom-atlantic.mbx.eeo@mail.mil?subject=Web%20inquiry"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www.cap.mil/" TargetMode="External"/><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71828"/>
            <a:ext cx="15430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a:t>
            </a:r>
          </a:p>
        </p:txBody>
      </p:sp>
      <p:sp>
        <p:nvSpPr>
          <p:cNvPr id="22" name="Title 1"/>
          <p:cNvSpPr txBox="1">
            <a:spLocks/>
          </p:cNvSpPr>
          <p:nvPr/>
        </p:nvSpPr>
        <p:spPr>
          <a:xfrm>
            <a:off x="0" y="6302744"/>
            <a:ext cx="1730921" cy="457200"/>
          </a:xfrm>
          <a:prstGeom prst="rect">
            <a:avLst/>
          </a:prstGeom>
        </p:spPr>
        <p:txBody>
          <a:bodyPr vert="horz" lIns="91440" tIns="45720" rIns="91440" bIns="45720" rtlCol="0" anchor="t">
            <a:normAutofit fontScale="40000" lnSpcReduction="20000"/>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Arial" pitchFamily="34" charset="0"/>
              </a:rPr>
              <a:t>Version </a:t>
            </a:r>
            <a:r>
              <a:rPr kumimoji="0" lang="en-US" sz="3200" b="1" i="0" u="none" strike="noStrike" kern="1200" cap="none" spc="0" normalizeH="0" baseline="0" noProof="0" dirty="0" smtClean="0">
                <a:ln>
                  <a:noFill/>
                </a:ln>
                <a:solidFill>
                  <a:prstClr val="white"/>
                </a:solidFill>
                <a:effectLst/>
                <a:uLnTx/>
                <a:uFillTx/>
                <a:latin typeface="Arial" panose="020B0604020202020204"/>
                <a:ea typeface="+mn-ea"/>
                <a:cs typeface="Arial" pitchFamily="34" charset="0"/>
              </a:rPr>
              <a:t>1.1</a:t>
            </a: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Arial" pitchFamily="34" charset="0"/>
              </a:rPr>
              <a:t/>
            </a:r>
            <a:b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Arial" pitchFamily="34" charset="0"/>
              </a:rPr>
            </a:b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Arial" pitchFamily="34" charset="0"/>
              </a:rPr>
              <a:t>As of  </a:t>
            </a:r>
            <a:r>
              <a:rPr kumimoji="0" lang="en-US" sz="2000" b="0" i="0" u="none" strike="noStrike" kern="1200" cap="none" spc="0" normalizeH="0" baseline="0" noProof="0" dirty="0" smtClean="0">
                <a:ln>
                  <a:noFill/>
                </a:ln>
                <a:solidFill>
                  <a:prstClr val="white"/>
                </a:solidFill>
                <a:effectLst/>
                <a:uLnTx/>
                <a:uFillTx/>
                <a:latin typeface="Arial" panose="020B0604020202020204"/>
                <a:ea typeface="+mn-ea"/>
                <a:cs typeface="Arial" pitchFamily="34" charset="0"/>
              </a:rPr>
              <a:t>09 Mar 2021</a:t>
            </a: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Arial" pitchFamily="34" charset="0"/>
            </a:endParaRPr>
          </a:p>
        </p:txBody>
      </p:sp>
      <p:sp>
        <p:nvSpPr>
          <p:cNvPr id="14" name="Title 1"/>
          <p:cNvSpPr>
            <a:spLocks noGrp="1"/>
          </p:cNvSpPr>
          <p:nvPr>
            <p:ph type="ctrTitle"/>
          </p:nvPr>
        </p:nvSpPr>
        <p:spPr>
          <a:xfrm>
            <a:off x="229804" y="4002561"/>
            <a:ext cx="7751318" cy="484748"/>
          </a:xfrm>
        </p:spPr>
        <p:txBody>
          <a:bodyPr/>
          <a:lstStyle/>
          <a:p>
            <a:r>
              <a:rPr lang="en-US" dirty="0" smtClean="0"/>
              <a:t>Reasonable Accommodation</a:t>
            </a:r>
            <a:endParaRPr lang="en-US" dirty="0"/>
          </a:p>
        </p:txBody>
      </p:sp>
      <p:sp>
        <p:nvSpPr>
          <p:cNvPr id="15" name="Subtitle 8"/>
          <p:cNvSpPr txBox="1">
            <a:spLocks/>
          </p:cNvSpPr>
          <p:nvPr/>
        </p:nvSpPr>
        <p:spPr>
          <a:xfrm>
            <a:off x="229804" y="4576925"/>
            <a:ext cx="7155611" cy="276999"/>
          </a:xfrm>
          <a:prstGeom prst="rect">
            <a:avLst/>
          </a:prstGeom>
        </p:spPr>
        <p:txBody>
          <a:bodyPr vert="horz" lIns="0" tIns="0" rIns="0" bIns="0" rtlCol="0">
            <a:spAutoFit/>
          </a:bodyPr>
          <a:lstStyle>
            <a:lvl1pPr marL="0" indent="0" algn="l" defTabSz="914400" rtl="0" eaLnBrk="1" latinLnBrk="0" hangingPunct="1">
              <a:lnSpc>
                <a:spcPct val="90000"/>
              </a:lnSpc>
              <a:spcBef>
                <a:spcPct val="0"/>
              </a:spcBef>
              <a:buFont typeface="Arial" panose="020B0604020202020204" pitchFamily="34" charset="0"/>
              <a:buNone/>
              <a:defRPr lang="en-US" sz="2400" b="1" kern="1200" dirty="0">
                <a:solidFill>
                  <a:schemeClr val="bg1"/>
                </a:solidFill>
                <a:latin typeface="Arial" panose="020B0604020202020204" pitchFamily="34" charset="0"/>
                <a:ea typeface="+mj-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en-US" sz="2000" dirty="0" smtClean="0">
                <a:solidFill>
                  <a:sysClr val="window" lastClr="FFFFFF"/>
                </a:solidFill>
                <a:effectLst>
                  <a:outerShdw blurRad="50800" dist="38100" dir="3600000" algn="t" rotWithShape="0">
                    <a:prstClr val="black"/>
                  </a:outerShdw>
                </a:effectLst>
              </a:rPr>
              <a:t>Fort Knox Disability Program</a:t>
            </a:r>
            <a:endParaRPr kumimoji="0" lang="en-US" sz="2000" b="1" i="0" u="none" strike="noStrike" kern="1200" cap="none" spc="0" normalizeH="0" baseline="0" noProof="0" dirty="0">
              <a:ln>
                <a:noFill/>
              </a:ln>
              <a:solidFill>
                <a:sysClr val="window" lastClr="FFFFFF"/>
              </a:solidFill>
              <a:effectLst>
                <a:outerShdw blurRad="50800" dist="38100" dir="3600000" algn="t" rotWithShape="0">
                  <a:prstClr val="black"/>
                </a:outerShdw>
              </a:effectLst>
              <a:uLnTx/>
              <a:uFillTx/>
              <a:latin typeface="Arial" panose="020B0604020202020204" pitchFamily="34" charset="0"/>
              <a:ea typeface="+mj-ea"/>
              <a:cs typeface="Arial" panose="020B0604020202020204" pitchFamily="34" charset="0"/>
            </a:endParaRPr>
          </a:p>
        </p:txBody>
      </p:sp>
      <p:sp>
        <p:nvSpPr>
          <p:cNvPr id="18" name="TextBox 17"/>
          <p:cNvSpPr txBox="1"/>
          <p:nvPr/>
        </p:nvSpPr>
        <p:spPr>
          <a:xfrm>
            <a:off x="3843971" y="5623825"/>
            <a:ext cx="26574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U.S. Army Garrison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Fort Knox, Kentucky </a:t>
            </a:r>
          </a:p>
        </p:txBody>
      </p:sp>
    </p:spTree>
    <p:extLst>
      <p:ext uri="{BB962C8B-B14F-4D97-AF65-F5344CB8AC3E}">
        <p14:creationId xmlns:p14="http://schemas.microsoft.com/office/powerpoint/2010/main" val="330790064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Supervisor Engagement - Interactive Dialogue</a:t>
            </a:r>
            <a:endParaRPr lang="en-US" dirty="0"/>
          </a:p>
        </p:txBody>
      </p:sp>
      <p:pic>
        <p:nvPicPr>
          <p:cNvPr id="8" name="Picture 7"/>
          <p:cNvPicPr>
            <a:picLocks noChangeAspect="1"/>
          </p:cNvPicPr>
          <p:nvPr/>
        </p:nvPicPr>
        <p:blipFill>
          <a:blip r:embed="rId2"/>
          <a:stretch>
            <a:fillRect/>
          </a:stretch>
        </p:blipFill>
        <p:spPr>
          <a:xfrm>
            <a:off x="2586661" y="1251970"/>
            <a:ext cx="3500104" cy="4614080"/>
          </a:xfrm>
          <a:prstGeom prst="rect">
            <a:avLst/>
          </a:prstGeom>
          <a:ln w="28575">
            <a:solidFill>
              <a:schemeClr val="tx1"/>
            </a:solidFill>
          </a:ln>
        </p:spPr>
      </p:pic>
      <p:sp>
        <p:nvSpPr>
          <p:cNvPr id="9" name="Text Placeholder 4"/>
          <p:cNvSpPr>
            <a:spLocks noGrp="1"/>
          </p:cNvSpPr>
          <p:nvPr>
            <p:ph type="body" sz="quarter" idx="15"/>
          </p:nvPr>
        </p:nvSpPr>
        <p:spPr>
          <a:xfrm>
            <a:off x="836760" y="591864"/>
            <a:ext cx="7470627" cy="424732"/>
          </a:xfrm>
        </p:spPr>
        <p:txBody>
          <a:bodyPr/>
          <a:lstStyle/>
          <a:p>
            <a:pPr marL="55563" lvl="1" indent="0">
              <a:buNone/>
            </a:pPr>
            <a:r>
              <a:rPr lang="en-US" b="1" i="1" dirty="0" smtClean="0"/>
              <a:t>RA Packet</a:t>
            </a:r>
            <a:endParaRPr lang="en-US" b="1" dirty="0"/>
          </a:p>
        </p:txBody>
      </p:sp>
    </p:spTree>
    <p:extLst>
      <p:ext uri="{BB962C8B-B14F-4D97-AF65-F5344CB8AC3E}">
        <p14:creationId xmlns:p14="http://schemas.microsoft.com/office/powerpoint/2010/main" val="64705872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Fort Knox Form 5099</a:t>
            </a:r>
          </a:p>
        </p:txBody>
      </p:sp>
      <p:sp>
        <p:nvSpPr>
          <p:cNvPr id="5" name="Text Placeholder 4"/>
          <p:cNvSpPr>
            <a:spLocks noGrp="1"/>
          </p:cNvSpPr>
          <p:nvPr>
            <p:ph type="body" sz="quarter" idx="15"/>
          </p:nvPr>
        </p:nvSpPr>
        <p:spPr>
          <a:xfrm>
            <a:off x="836760" y="591864"/>
            <a:ext cx="7882367" cy="757130"/>
          </a:xfrm>
        </p:spPr>
        <p:txBody>
          <a:bodyPr/>
          <a:lstStyle/>
          <a:p>
            <a:pPr marL="55563" lvl="1" indent="0">
              <a:buNone/>
            </a:pPr>
            <a:r>
              <a:rPr lang="en-US" b="1" i="1" dirty="0"/>
              <a:t>RA Begins with </a:t>
            </a:r>
            <a:r>
              <a:rPr lang="en-US" b="1" i="1" u="sng" dirty="0"/>
              <a:t>Supervisor</a:t>
            </a:r>
            <a:r>
              <a:rPr lang="en-US" b="1" i="1" dirty="0"/>
              <a:t> engaging the individual</a:t>
            </a:r>
          </a:p>
        </p:txBody>
      </p:sp>
      <p:sp>
        <p:nvSpPr>
          <p:cNvPr id="7" name="Content Placeholder 2"/>
          <p:cNvSpPr txBox="1">
            <a:spLocks/>
          </p:cNvSpPr>
          <p:nvPr/>
        </p:nvSpPr>
        <p:spPr>
          <a:xfrm>
            <a:off x="554061" y="118140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b="1" dirty="0"/>
              <a:t>Interactive </a:t>
            </a:r>
            <a:r>
              <a:rPr lang="en-US" sz="2000" b="1" dirty="0" smtClean="0"/>
              <a:t>Dialogue</a:t>
            </a:r>
            <a:r>
              <a:rPr lang="en-US" sz="2000" dirty="0" smtClean="0"/>
              <a:t>: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a:t>Flexible discussion between the requester and the supervisor </a:t>
            </a:r>
          </a:p>
          <a:p>
            <a:pPr marL="461963" lvl="2">
              <a:lnSpc>
                <a:spcPct val="100000"/>
              </a:lnSpc>
              <a:spcBef>
                <a:spcPts val="0"/>
              </a:spcBef>
            </a:pPr>
            <a:r>
              <a:rPr lang="en-US" sz="1800" dirty="0"/>
              <a:t>Ask Relevant questions to assist in making an informed decision </a:t>
            </a:r>
          </a:p>
          <a:p>
            <a:pPr marL="461963" lvl="2">
              <a:lnSpc>
                <a:spcPct val="100000"/>
              </a:lnSpc>
              <a:spcBef>
                <a:spcPts val="0"/>
              </a:spcBef>
            </a:pPr>
            <a:r>
              <a:rPr lang="en-US" sz="1800" dirty="0"/>
              <a:t>Supervisor provides the employee with a FK 5099 Request Form </a:t>
            </a:r>
          </a:p>
          <a:p>
            <a:pPr marL="461963" lvl="2">
              <a:lnSpc>
                <a:spcPct val="100000"/>
              </a:lnSpc>
              <a:spcBef>
                <a:spcPts val="0"/>
              </a:spcBef>
            </a:pPr>
            <a:r>
              <a:rPr lang="en-US" sz="1800" dirty="0"/>
              <a:t>Entitled to know if the disability is covered under the Rehab Act</a:t>
            </a:r>
          </a:p>
          <a:p>
            <a:pPr marL="461963" lvl="2">
              <a:lnSpc>
                <a:spcPct val="100000"/>
              </a:lnSpc>
              <a:spcBef>
                <a:spcPts val="0"/>
              </a:spcBef>
            </a:pPr>
            <a:r>
              <a:rPr lang="en-US" sz="1800" dirty="0"/>
              <a:t>Disabilities not obvious, use the FK 5099a in obtaining medical documentation about the employee’s disability and functional </a:t>
            </a:r>
            <a:r>
              <a:rPr lang="en-US" sz="1800" dirty="0" smtClean="0"/>
              <a:t>limitations  </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00" y="3514481"/>
            <a:ext cx="2059201" cy="1534085"/>
          </a:xfrm>
          <a:prstGeom prst="rect">
            <a:avLst/>
          </a:prstGeom>
        </p:spPr>
      </p:pic>
      <p:sp>
        <p:nvSpPr>
          <p:cNvPr id="8" name="Rectangle 7"/>
          <p:cNvSpPr/>
          <p:nvPr/>
        </p:nvSpPr>
        <p:spPr>
          <a:xfrm>
            <a:off x="779167" y="5140667"/>
            <a:ext cx="1746066"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Request for RA</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9638"/>
          <a:stretch/>
        </p:blipFill>
        <p:spPr>
          <a:xfrm>
            <a:off x="3196726" y="3514481"/>
            <a:ext cx="2419350" cy="1463914"/>
          </a:xfrm>
          <a:prstGeom prst="rect">
            <a:avLst/>
          </a:prstGeom>
        </p:spPr>
      </p:pic>
      <p:sp>
        <p:nvSpPr>
          <p:cNvPr id="10" name="Rectangle 9"/>
          <p:cNvSpPr/>
          <p:nvPr/>
        </p:nvSpPr>
        <p:spPr>
          <a:xfrm>
            <a:off x="3016835" y="5140667"/>
            <a:ext cx="2419350"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Interactive Dialogue</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01" y="3514481"/>
            <a:ext cx="2143125" cy="1518627"/>
          </a:xfrm>
          <a:prstGeom prst="rect">
            <a:avLst/>
          </a:prstGeom>
        </p:spPr>
      </p:pic>
      <p:sp>
        <p:nvSpPr>
          <p:cNvPr id="12" name="Rectangle 11"/>
          <p:cNvSpPr/>
          <p:nvPr/>
        </p:nvSpPr>
        <p:spPr>
          <a:xfrm>
            <a:off x="6044245" y="5140667"/>
            <a:ext cx="2248605" cy="538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Written Request &amp; Medical Documents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69349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Fort Knox Form 5099a</a:t>
            </a:r>
            <a:endParaRPr lang="en-US" dirty="0"/>
          </a:p>
        </p:txBody>
      </p:sp>
      <p:sp>
        <p:nvSpPr>
          <p:cNvPr id="9" name="Text Placeholder 4"/>
          <p:cNvSpPr>
            <a:spLocks noGrp="1"/>
          </p:cNvSpPr>
          <p:nvPr>
            <p:ph type="body" sz="quarter" idx="15"/>
          </p:nvPr>
        </p:nvSpPr>
        <p:spPr>
          <a:xfrm>
            <a:off x="836760" y="591864"/>
            <a:ext cx="7470627" cy="757130"/>
          </a:xfrm>
        </p:spPr>
        <p:txBody>
          <a:bodyPr/>
          <a:lstStyle/>
          <a:p>
            <a:pPr>
              <a:buClr>
                <a:srgbClr val="002060"/>
              </a:buClr>
              <a:buSzPct val="90000"/>
            </a:pPr>
            <a:r>
              <a:rPr lang="en-US" sz="2400" dirty="0"/>
              <a:t>Supervisor explains and provides the FK 5099 to the employee</a:t>
            </a:r>
          </a:p>
        </p:txBody>
      </p:sp>
      <p:pic>
        <p:nvPicPr>
          <p:cNvPr id="6" name="Picture 5"/>
          <p:cNvPicPr>
            <a:picLocks noChangeAspect="1"/>
          </p:cNvPicPr>
          <p:nvPr/>
        </p:nvPicPr>
        <p:blipFill>
          <a:blip r:embed="rId2"/>
          <a:stretch>
            <a:fillRect/>
          </a:stretch>
        </p:blipFill>
        <p:spPr>
          <a:xfrm>
            <a:off x="778752" y="1519122"/>
            <a:ext cx="3459192" cy="4261450"/>
          </a:xfrm>
          <a:prstGeom prst="rect">
            <a:avLst/>
          </a:prstGeom>
          <a:ln w="19050">
            <a:solidFill>
              <a:schemeClr val="tx1"/>
            </a:solidFill>
          </a:ln>
        </p:spPr>
      </p:pic>
      <p:pic>
        <p:nvPicPr>
          <p:cNvPr id="7" name="Picture 6"/>
          <p:cNvPicPr>
            <a:picLocks noChangeAspect="1"/>
          </p:cNvPicPr>
          <p:nvPr/>
        </p:nvPicPr>
        <p:blipFill>
          <a:blip r:embed="rId3"/>
          <a:stretch>
            <a:fillRect/>
          </a:stretch>
        </p:blipFill>
        <p:spPr>
          <a:xfrm>
            <a:off x="4956963" y="1519122"/>
            <a:ext cx="3459192" cy="4261450"/>
          </a:xfrm>
          <a:prstGeom prst="rect">
            <a:avLst/>
          </a:prstGeom>
          <a:ln w="19050">
            <a:solidFill>
              <a:schemeClr val="tx1"/>
            </a:solidFill>
          </a:ln>
        </p:spPr>
      </p:pic>
    </p:spTree>
    <p:extLst>
      <p:ext uri="{BB962C8B-B14F-4D97-AF65-F5344CB8AC3E}">
        <p14:creationId xmlns:p14="http://schemas.microsoft.com/office/powerpoint/2010/main" val="41385540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Interactive Dialogue</a:t>
            </a:r>
            <a:endParaRPr lang="en-US" dirty="0"/>
          </a:p>
        </p:txBody>
      </p:sp>
      <p:sp>
        <p:nvSpPr>
          <p:cNvPr id="9" name="Text Placeholder 4"/>
          <p:cNvSpPr>
            <a:spLocks noGrp="1"/>
          </p:cNvSpPr>
          <p:nvPr>
            <p:ph type="body" sz="quarter" idx="15"/>
          </p:nvPr>
        </p:nvSpPr>
        <p:spPr>
          <a:xfrm>
            <a:off x="692725" y="591864"/>
            <a:ext cx="8506691" cy="1089529"/>
          </a:xfrm>
        </p:spPr>
        <p:txBody>
          <a:bodyPr/>
          <a:lstStyle/>
          <a:p>
            <a:pPr>
              <a:buClr>
                <a:srgbClr val="002060"/>
              </a:buClr>
              <a:buSzPct val="90000"/>
            </a:pPr>
            <a:r>
              <a:rPr lang="en-US" sz="2400" dirty="0"/>
              <a:t>Supervisor explains and provides </a:t>
            </a:r>
            <a:r>
              <a:rPr lang="en-US" sz="2400" dirty="0" smtClean="0"/>
              <a:t>FK </a:t>
            </a:r>
            <a:r>
              <a:rPr lang="en-US" sz="2400" dirty="0"/>
              <a:t>5099a to </a:t>
            </a:r>
            <a:r>
              <a:rPr lang="en-US" sz="2400" dirty="0" smtClean="0"/>
              <a:t>employee </a:t>
            </a:r>
            <a:r>
              <a:rPr lang="en-US" sz="2400" dirty="0"/>
              <a:t>if additional medical documentation is needed</a:t>
            </a:r>
          </a:p>
        </p:txBody>
      </p:sp>
      <p:pic>
        <p:nvPicPr>
          <p:cNvPr id="8" name="Picture 7"/>
          <p:cNvPicPr>
            <a:picLocks noChangeAspect="1"/>
          </p:cNvPicPr>
          <p:nvPr/>
        </p:nvPicPr>
        <p:blipFill>
          <a:blip r:embed="rId2"/>
          <a:stretch>
            <a:fillRect/>
          </a:stretch>
        </p:blipFill>
        <p:spPr>
          <a:xfrm>
            <a:off x="1085862" y="1397326"/>
            <a:ext cx="3366847" cy="4452424"/>
          </a:xfrm>
          <a:prstGeom prst="rect">
            <a:avLst/>
          </a:prstGeom>
          <a:ln w="19050">
            <a:solidFill>
              <a:schemeClr val="tx1"/>
            </a:solidFill>
          </a:ln>
        </p:spPr>
      </p:pic>
      <p:pic>
        <p:nvPicPr>
          <p:cNvPr id="10" name="Picture 9"/>
          <p:cNvPicPr>
            <a:picLocks noChangeAspect="1"/>
          </p:cNvPicPr>
          <p:nvPr/>
        </p:nvPicPr>
        <p:blipFill>
          <a:blip r:embed="rId3"/>
          <a:stretch>
            <a:fillRect/>
          </a:stretch>
        </p:blipFill>
        <p:spPr>
          <a:xfrm>
            <a:off x="5045918" y="1397326"/>
            <a:ext cx="3366847" cy="4452425"/>
          </a:xfrm>
          <a:prstGeom prst="rect">
            <a:avLst/>
          </a:prstGeom>
          <a:ln w="19050">
            <a:solidFill>
              <a:schemeClr val="tx1"/>
            </a:solidFill>
          </a:ln>
        </p:spPr>
      </p:pic>
    </p:spTree>
    <p:extLst>
      <p:ext uri="{BB962C8B-B14F-4D97-AF65-F5344CB8AC3E}">
        <p14:creationId xmlns:p14="http://schemas.microsoft.com/office/powerpoint/2010/main" val="10736201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Approval </a:t>
            </a:r>
            <a:r>
              <a:rPr lang="en-US" dirty="0" smtClean="0"/>
              <a:t>Authority</a:t>
            </a:r>
            <a:endParaRPr lang="en-US" dirty="0"/>
          </a:p>
        </p:txBody>
      </p:sp>
      <p:sp>
        <p:nvSpPr>
          <p:cNvPr id="9" name="Text Placeholder 4"/>
          <p:cNvSpPr>
            <a:spLocks noGrp="1"/>
          </p:cNvSpPr>
          <p:nvPr>
            <p:ph type="body" sz="quarter" idx="15"/>
          </p:nvPr>
        </p:nvSpPr>
        <p:spPr>
          <a:xfrm>
            <a:off x="836760" y="591864"/>
            <a:ext cx="7470627" cy="424732"/>
          </a:xfrm>
        </p:spPr>
        <p:txBody>
          <a:bodyPr/>
          <a:lstStyle/>
          <a:p>
            <a:pPr>
              <a:buClr>
                <a:srgbClr val="002060"/>
              </a:buClr>
              <a:buSzPct val="90000"/>
            </a:pPr>
            <a:r>
              <a:rPr lang="en-US" sz="2400" dirty="0"/>
              <a:t>Interactive Dialogue  </a:t>
            </a:r>
            <a:endParaRPr lang="en-US" sz="1800" dirty="0"/>
          </a:p>
        </p:txBody>
      </p:sp>
      <p:pic>
        <p:nvPicPr>
          <p:cNvPr id="8" name="Picture 7"/>
          <p:cNvPicPr>
            <a:picLocks noChangeAspect="1"/>
          </p:cNvPicPr>
          <p:nvPr/>
        </p:nvPicPr>
        <p:blipFill>
          <a:blip r:embed="rId2"/>
          <a:stretch>
            <a:fillRect/>
          </a:stretch>
        </p:blipFill>
        <p:spPr>
          <a:xfrm>
            <a:off x="2644320" y="1090484"/>
            <a:ext cx="3905692" cy="4914954"/>
          </a:xfrm>
          <a:prstGeom prst="rect">
            <a:avLst/>
          </a:prstGeom>
          <a:ln w="19050">
            <a:solidFill>
              <a:schemeClr val="tx1"/>
            </a:solidFill>
          </a:ln>
        </p:spPr>
      </p:pic>
    </p:spTree>
    <p:extLst>
      <p:ext uri="{BB962C8B-B14F-4D97-AF65-F5344CB8AC3E}">
        <p14:creationId xmlns:p14="http://schemas.microsoft.com/office/powerpoint/2010/main" val="84904461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Approval Authority Continued</a:t>
            </a:r>
          </a:p>
        </p:txBody>
      </p:sp>
      <p:sp>
        <p:nvSpPr>
          <p:cNvPr id="5" name="Text Placeholder 4"/>
          <p:cNvSpPr>
            <a:spLocks noGrp="1"/>
          </p:cNvSpPr>
          <p:nvPr>
            <p:ph type="body" sz="quarter" idx="15"/>
          </p:nvPr>
        </p:nvSpPr>
        <p:spPr>
          <a:xfrm>
            <a:off x="836760" y="591864"/>
            <a:ext cx="7882367" cy="424732"/>
          </a:xfrm>
        </p:spPr>
        <p:txBody>
          <a:bodyPr/>
          <a:lstStyle/>
          <a:p>
            <a:pPr marL="55563" lvl="1" indent="0">
              <a:buNone/>
            </a:pPr>
            <a:r>
              <a:rPr lang="en-US" b="1" i="1" dirty="0" smtClean="0"/>
              <a:t>Approval Authority</a:t>
            </a:r>
            <a:endParaRPr lang="en-US" b="1" i="1" dirty="0"/>
          </a:p>
        </p:txBody>
      </p:sp>
      <p:sp>
        <p:nvSpPr>
          <p:cNvPr id="7" name="Content Placeholder 2"/>
          <p:cNvSpPr txBox="1">
            <a:spLocks/>
          </p:cNvSpPr>
          <p:nvPr/>
        </p:nvSpPr>
        <p:spPr>
          <a:xfrm>
            <a:off x="554061" y="118140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b="1" dirty="0" smtClean="0"/>
              <a:t>Supervisor</a:t>
            </a:r>
            <a:r>
              <a:rPr lang="en-US" sz="2000" dirty="0" smtClean="0"/>
              <a:t>: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a:t>Forward to appropriate official within 2 </a:t>
            </a:r>
            <a:r>
              <a:rPr lang="en-US" sz="1800" dirty="0" smtClean="0"/>
              <a:t>Days - </a:t>
            </a:r>
            <a:r>
              <a:rPr lang="en-US" sz="1800" dirty="0"/>
              <a:t>to the Disability Program Manager (DPM) and the servicing labor counselor for information </a:t>
            </a:r>
            <a:r>
              <a:rPr lang="en-US" sz="1800" dirty="0" smtClean="0"/>
              <a:t>purposes </a:t>
            </a:r>
            <a:endParaRPr lang="en-US" sz="1800" dirty="0"/>
          </a:p>
          <a:p>
            <a:pPr marL="461963" lvl="2">
              <a:lnSpc>
                <a:spcPct val="100000"/>
              </a:lnSpc>
              <a:spcBef>
                <a:spcPts val="0"/>
              </a:spcBef>
            </a:pPr>
            <a:r>
              <a:rPr lang="en-US" sz="1800" dirty="0"/>
              <a:t>If </a:t>
            </a:r>
            <a:r>
              <a:rPr lang="en-US" sz="1800" dirty="0" smtClean="0"/>
              <a:t>Decision-maker </a:t>
            </a:r>
            <a:r>
              <a:rPr lang="en-US" sz="1800" dirty="0"/>
              <a:t>does not grant the accommodation immediately they must consult directly with the </a:t>
            </a:r>
            <a:r>
              <a:rPr lang="en-US" sz="1800" dirty="0" smtClean="0"/>
              <a:t>DPM  </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00" y="3514481"/>
            <a:ext cx="2059201" cy="1534085"/>
          </a:xfrm>
          <a:prstGeom prst="rect">
            <a:avLst/>
          </a:prstGeom>
        </p:spPr>
      </p:pic>
      <p:sp>
        <p:nvSpPr>
          <p:cNvPr id="8" name="Rectangle 7"/>
          <p:cNvSpPr/>
          <p:nvPr/>
        </p:nvSpPr>
        <p:spPr>
          <a:xfrm>
            <a:off x="779167" y="5140667"/>
            <a:ext cx="1746066"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Request for RA</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9638"/>
          <a:stretch/>
        </p:blipFill>
        <p:spPr>
          <a:xfrm>
            <a:off x="3196726" y="3514481"/>
            <a:ext cx="2419350" cy="1463914"/>
          </a:xfrm>
          <a:prstGeom prst="rect">
            <a:avLst/>
          </a:prstGeom>
        </p:spPr>
      </p:pic>
      <p:sp>
        <p:nvSpPr>
          <p:cNvPr id="10" name="Rectangle 9"/>
          <p:cNvSpPr/>
          <p:nvPr/>
        </p:nvSpPr>
        <p:spPr>
          <a:xfrm>
            <a:off x="3016835" y="5140667"/>
            <a:ext cx="2419350"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Interactive Dialogue</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01" y="3514481"/>
            <a:ext cx="2143125" cy="1518627"/>
          </a:xfrm>
          <a:prstGeom prst="rect">
            <a:avLst/>
          </a:prstGeom>
        </p:spPr>
      </p:pic>
      <p:sp>
        <p:nvSpPr>
          <p:cNvPr id="12" name="Rectangle 11"/>
          <p:cNvSpPr/>
          <p:nvPr/>
        </p:nvSpPr>
        <p:spPr>
          <a:xfrm>
            <a:off x="6044245" y="5140667"/>
            <a:ext cx="2248605" cy="538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Written Request &amp; Medical Documents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15722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Approval Authority Continued</a:t>
            </a:r>
          </a:p>
        </p:txBody>
      </p:sp>
      <p:sp>
        <p:nvSpPr>
          <p:cNvPr id="5" name="Text Placeholder 4"/>
          <p:cNvSpPr>
            <a:spLocks noGrp="1"/>
          </p:cNvSpPr>
          <p:nvPr>
            <p:ph type="body" sz="quarter" idx="15"/>
          </p:nvPr>
        </p:nvSpPr>
        <p:spPr>
          <a:xfrm>
            <a:off x="836760" y="591864"/>
            <a:ext cx="7882367" cy="424732"/>
          </a:xfrm>
        </p:spPr>
        <p:txBody>
          <a:bodyPr/>
          <a:lstStyle/>
          <a:p>
            <a:pPr marL="55563" lvl="1" indent="0">
              <a:buNone/>
            </a:pPr>
            <a:r>
              <a:rPr lang="en-US" b="1" i="1" dirty="0" smtClean="0"/>
              <a:t>Approval Authority</a:t>
            </a:r>
            <a:endParaRPr lang="en-US" b="1" i="1" dirty="0"/>
          </a:p>
        </p:txBody>
      </p:sp>
      <p:sp>
        <p:nvSpPr>
          <p:cNvPr id="7" name="Content Placeholder 2"/>
          <p:cNvSpPr txBox="1">
            <a:spLocks/>
          </p:cNvSpPr>
          <p:nvPr/>
        </p:nvSpPr>
        <p:spPr>
          <a:xfrm>
            <a:off x="554061" y="118140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b="1" dirty="0" smtClean="0"/>
              <a:t>Supervisor</a:t>
            </a:r>
            <a:r>
              <a:rPr lang="en-US" sz="2000" dirty="0" smtClean="0"/>
              <a:t>: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a:t>As soon as the </a:t>
            </a:r>
            <a:r>
              <a:rPr lang="en-US" sz="1800" dirty="0" smtClean="0"/>
              <a:t>Decision-maker </a:t>
            </a:r>
            <a:r>
              <a:rPr lang="en-US" sz="1800" dirty="0"/>
              <a:t>determines that an accommodation will be provided they must immediately communicate the decision orally or in writing to the </a:t>
            </a:r>
            <a:r>
              <a:rPr lang="en-US" sz="1800" dirty="0" smtClean="0"/>
              <a:t>individual</a:t>
            </a:r>
            <a:endParaRPr lang="en-US" sz="1800" dirty="0"/>
          </a:p>
          <a:p>
            <a:pPr marL="461963" lvl="2">
              <a:lnSpc>
                <a:spcPct val="100000"/>
              </a:lnSpc>
              <a:spcBef>
                <a:spcPts val="0"/>
              </a:spcBef>
            </a:pPr>
            <a:r>
              <a:rPr lang="en-US" sz="1800" dirty="0"/>
              <a:t>If communicated orally they must follow up in writing through the use of the Information Report / in a </a:t>
            </a:r>
            <a:r>
              <a:rPr lang="en-US" sz="1800" dirty="0" smtClean="0"/>
              <a:t>Memo  </a:t>
            </a:r>
            <a:endParaRPr lang="en-US" sz="1800" dirty="0"/>
          </a:p>
          <a:p>
            <a:pPr marL="461963" lvl="2">
              <a:lnSpc>
                <a:spcPct val="100000"/>
              </a:lnSpc>
              <a:spcBef>
                <a:spcPts val="0"/>
              </a:spcBef>
            </a:pPr>
            <a:r>
              <a:rPr lang="en-US" sz="1800" dirty="0"/>
              <a:t>For record </a:t>
            </a:r>
            <a:r>
              <a:rPr lang="en-US" sz="1800" dirty="0" smtClean="0"/>
              <a:t>keeping, </a:t>
            </a:r>
            <a:r>
              <a:rPr lang="en-US" sz="1800" dirty="0"/>
              <a:t>a copy of the written decision will be forwarded to the </a:t>
            </a:r>
            <a:r>
              <a:rPr lang="en-US" sz="1800" dirty="0" smtClean="0"/>
              <a:t>DPM  </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00" y="3671498"/>
            <a:ext cx="2059201" cy="1534085"/>
          </a:xfrm>
          <a:prstGeom prst="rect">
            <a:avLst/>
          </a:prstGeom>
        </p:spPr>
      </p:pic>
      <p:sp>
        <p:nvSpPr>
          <p:cNvPr id="8" name="Rectangle 7"/>
          <p:cNvSpPr/>
          <p:nvPr/>
        </p:nvSpPr>
        <p:spPr>
          <a:xfrm>
            <a:off x="779167" y="5297684"/>
            <a:ext cx="1746066"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Request for RA</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9638"/>
          <a:stretch/>
        </p:blipFill>
        <p:spPr>
          <a:xfrm>
            <a:off x="3196726" y="3671498"/>
            <a:ext cx="2419350" cy="1463914"/>
          </a:xfrm>
          <a:prstGeom prst="rect">
            <a:avLst/>
          </a:prstGeom>
        </p:spPr>
      </p:pic>
      <p:sp>
        <p:nvSpPr>
          <p:cNvPr id="10" name="Rectangle 9"/>
          <p:cNvSpPr/>
          <p:nvPr/>
        </p:nvSpPr>
        <p:spPr>
          <a:xfrm>
            <a:off x="3016835" y="5297684"/>
            <a:ext cx="2419350"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Interactive Dialogue</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01" y="3671498"/>
            <a:ext cx="2143125" cy="1518627"/>
          </a:xfrm>
          <a:prstGeom prst="rect">
            <a:avLst/>
          </a:prstGeom>
        </p:spPr>
      </p:pic>
      <p:sp>
        <p:nvSpPr>
          <p:cNvPr id="12" name="Rectangle 11"/>
          <p:cNvSpPr/>
          <p:nvPr/>
        </p:nvSpPr>
        <p:spPr>
          <a:xfrm>
            <a:off x="6044245" y="5297684"/>
            <a:ext cx="2248605" cy="538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Written Request &amp; Medical Documents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46834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Approval Authority Continued</a:t>
            </a:r>
            <a:endParaRPr lang="en-US" dirty="0"/>
          </a:p>
        </p:txBody>
      </p:sp>
      <p:sp>
        <p:nvSpPr>
          <p:cNvPr id="9" name="Text Placeholder 4"/>
          <p:cNvSpPr>
            <a:spLocks noGrp="1"/>
          </p:cNvSpPr>
          <p:nvPr>
            <p:ph type="body" sz="quarter" idx="15"/>
          </p:nvPr>
        </p:nvSpPr>
        <p:spPr>
          <a:xfrm>
            <a:off x="692725" y="591864"/>
            <a:ext cx="8506691" cy="424732"/>
          </a:xfrm>
        </p:spPr>
        <p:txBody>
          <a:bodyPr/>
          <a:lstStyle/>
          <a:p>
            <a:pPr>
              <a:buClr>
                <a:srgbClr val="002060"/>
              </a:buClr>
              <a:buSzPct val="90000"/>
            </a:pPr>
            <a:r>
              <a:rPr lang="en-US" sz="2400" dirty="0" smtClean="0"/>
              <a:t>Approval Authority – Information Report</a:t>
            </a:r>
            <a:endParaRPr lang="en-US" sz="2400" dirty="0"/>
          </a:p>
        </p:txBody>
      </p:sp>
      <p:pic>
        <p:nvPicPr>
          <p:cNvPr id="7" name="Picture 6"/>
          <p:cNvPicPr>
            <a:picLocks noChangeAspect="1"/>
          </p:cNvPicPr>
          <p:nvPr/>
        </p:nvPicPr>
        <p:blipFill>
          <a:blip r:embed="rId2"/>
          <a:stretch>
            <a:fillRect/>
          </a:stretch>
        </p:blipFill>
        <p:spPr>
          <a:xfrm>
            <a:off x="766277" y="1284615"/>
            <a:ext cx="3615066" cy="4412954"/>
          </a:xfrm>
          <a:prstGeom prst="rect">
            <a:avLst/>
          </a:prstGeom>
          <a:ln w="28575">
            <a:solidFill>
              <a:schemeClr val="tx1"/>
            </a:solidFill>
          </a:ln>
        </p:spPr>
      </p:pic>
      <p:pic>
        <p:nvPicPr>
          <p:cNvPr id="11" name="Picture 10"/>
          <p:cNvPicPr>
            <a:picLocks noChangeAspect="1"/>
          </p:cNvPicPr>
          <p:nvPr/>
        </p:nvPicPr>
        <p:blipFill>
          <a:blip r:embed="rId3"/>
          <a:stretch>
            <a:fillRect/>
          </a:stretch>
        </p:blipFill>
        <p:spPr>
          <a:xfrm>
            <a:off x="4776215" y="1284615"/>
            <a:ext cx="3615066" cy="4412954"/>
          </a:xfrm>
          <a:prstGeom prst="rect">
            <a:avLst/>
          </a:prstGeom>
          <a:ln w="28575">
            <a:solidFill>
              <a:schemeClr val="tx1"/>
            </a:solidFill>
          </a:ln>
        </p:spPr>
      </p:pic>
    </p:spTree>
    <p:extLst>
      <p:ext uri="{BB962C8B-B14F-4D97-AF65-F5344CB8AC3E}">
        <p14:creationId xmlns:p14="http://schemas.microsoft.com/office/powerpoint/2010/main" val="101426381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Approval/Denial </a:t>
            </a:r>
            <a:r>
              <a:rPr lang="en-US" dirty="0"/>
              <a:t>of </a:t>
            </a:r>
            <a:r>
              <a:rPr lang="en-US" dirty="0" smtClean="0"/>
              <a:t>RA</a:t>
            </a:r>
            <a:endParaRPr lang="en-US" dirty="0"/>
          </a:p>
        </p:txBody>
      </p:sp>
      <p:sp>
        <p:nvSpPr>
          <p:cNvPr id="5" name="Text Placeholder 4"/>
          <p:cNvSpPr>
            <a:spLocks noGrp="1"/>
          </p:cNvSpPr>
          <p:nvPr>
            <p:ph type="body" sz="quarter" idx="15"/>
          </p:nvPr>
        </p:nvSpPr>
        <p:spPr>
          <a:xfrm>
            <a:off x="836760" y="591864"/>
            <a:ext cx="7882367" cy="424732"/>
          </a:xfrm>
        </p:spPr>
        <p:txBody>
          <a:bodyPr/>
          <a:lstStyle/>
          <a:p>
            <a:pPr marL="55563" lvl="1" indent="0">
              <a:buNone/>
            </a:pPr>
            <a:r>
              <a:rPr lang="en-US" b="1" i="1" dirty="0" smtClean="0"/>
              <a:t>Approval Authority</a:t>
            </a:r>
            <a:endParaRPr lang="en-US" b="1" i="1" dirty="0"/>
          </a:p>
        </p:txBody>
      </p:sp>
      <p:sp>
        <p:nvSpPr>
          <p:cNvPr id="7" name="Content Placeholder 2"/>
          <p:cNvSpPr txBox="1">
            <a:spLocks/>
          </p:cNvSpPr>
          <p:nvPr/>
        </p:nvSpPr>
        <p:spPr>
          <a:xfrm>
            <a:off x="554061" y="118140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b="1" dirty="0" smtClean="0"/>
              <a:t>Supervisor</a:t>
            </a:r>
            <a:r>
              <a:rPr lang="en-US" sz="2000" dirty="0" smtClean="0"/>
              <a:t>: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a:t>Absence of </a:t>
            </a:r>
            <a:r>
              <a:rPr lang="en-US" sz="1800" b="1" u="sng" dirty="0"/>
              <a:t>extenuating circumstances</a:t>
            </a:r>
            <a:r>
              <a:rPr lang="en-US" sz="1800" b="1" dirty="0"/>
              <a:t> </a:t>
            </a:r>
            <a:r>
              <a:rPr lang="en-US" sz="1800" dirty="0"/>
              <a:t>the </a:t>
            </a:r>
            <a:r>
              <a:rPr lang="en-US" sz="1800" dirty="0" smtClean="0"/>
              <a:t>RA </a:t>
            </a:r>
            <a:r>
              <a:rPr lang="en-US" sz="1800" dirty="0"/>
              <a:t>should be granted, modified, or denied within </a:t>
            </a:r>
            <a:r>
              <a:rPr lang="en-US" sz="1800" b="1" u="sng" dirty="0"/>
              <a:t>30 Business Days</a:t>
            </a:r>
            <a:r>
              <a:rPr lang="en-US" sz="1800" dirty="0" smtClean="0"/>
              <a:t>.</a:t>
            </a:r>
            <a:r>
              <a:rPr lang="en-US" sz="1800" b="1" dirty="0" smtClean="0"/>
              <a:t>  </a:t>
            </a:r>
            <a:endParaRPr lang="en-US" sz="1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00" y="2646268"/>
            <a:ext cx="2059201" cy="1534085"/>
          </a:xfrm>
          <a:prstGeom prst="rect">
            <a:avLst/>
          </a:prstGeom>
        </p:spPr>
      </p:pic>
      <p:sp>
        <p:nvSpPr>
          <p:cNvPr id="8" name="Rectangle 7"/>
          <p:cNvSpPr/>
          <p:nvPr/>
        </p:nvSpPr>
        <p:spPr>
          <a:xfrm>
            <a:off x="779167" y="4272454"/>
            <a:ext cx="1746066"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Request for RA</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9638"/>
          <a:stretch/>
        </p:blipFill>
        <p:spPr>
          <a:xfrm>
            <a:off x="3196726" y="2646268"/>
            <a:ext cx="2419350" cy="1463914"/>
          </a:xfrm>
          <a:prstGeom prst="rect">
            <a:avLst/>
          </a:prstGeom>
        </p:spPr>
      </p:pic>
      <p:sp>
        <p:nvSpPr>
          <p:cNvPr id="10" name="Rectangle 9"/>
          <p:cNvSpPr/>
          <p:nvPr/>
        </p:nvSpPr>
        <p:spPr>
          <a:xfrm>
            <a:off x="3016835" y="4272454"/>
            <a:ext cx="2419350" cy="46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Interactive Dialogue</a:t>
            </a:r>
            <a:endParaRPr lang="en-US"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01" y="2646268"/>
            <a:ext cx="2143125" cy="1518627"/>
          </a:xfrm>
          <a:prstGeom prst="rect">
            <a:avLst/>
          </a:prstGeom>
        </p:spPr>
      </p:pic>
      <p:sp>
        <p:nvSpPr>
          <p:cNvPr id="12" name="Rectangle 11"/>
          <p:cNvSpPr/>
          <p:nvPr/>
        </p:nvSpPr>
        <p:spPr>
          <a:xfrm>
            <a:off x="6044245" y="4272454"/>
            <a:ext cx="2248605" cy="538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rial" panose="020B0604020202020204" pitchFamily="34" charset="0"/>
                <a:cs typeface="Arial" panose="020B0604020202020204" pitchFamily="34" charset="0"/>
              </a:rPr>
              <a:t>Written Request &amp; Medical Documents</a:t>
            </a:r>
            <a:endParaRPr lang="en-U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76728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Denial of </a:t>
            </a:r>
            <a:r>
              <a:rPr lang="en-US" dirty="0" smtClean="0"/>
              <a:t>RA</a:t>
            </a:r>
            <a:endParaRPr lang="en-US" dirty="0"/>
          </a:p>
        </p:txBody>
      </p:sp>
      <p:sp>
        <p:nvSpPr>
          <p:cNvPr id="5" name="Text Placeholder 4"/>
          <p:cNvSpPr>
            <a:spLocks noGrp="1"/>
          </p:cNvSpPr>
          <p:nvPr>
            <p:ph type="body" sz="quarter" idx="15"/>
          </p:nvPr>
        </p:nvSpPr>
        <p:spPr>
          <a:xfrm>
            <a:off x="836760" y="591864"/>
            <a:ext cx="7882367" cy="424732"/>
          </a:xfrm>
        </p:spPr>
        <p:txBody>
          <a:bodyPr/>
          <a:lstStyle/>
          <a:p>
            <a:pPr marL="55563" lvl="1" indent="0">
              <a:buNone/>
            </a:pPr>
            <a:r>
              <a:rPr lang="en-US" b="1" i="1" dirty="0" smtClean="0"/>
              <a:t>Approval/Denial</a:t>
            </a:r>
            <a:endParaRPr lang="en-US" b="1" i="1" dirty="0"/>
          </a:p>
        </p:txBody>
      </p:sp>
      <p:sp>
        <p:nvSpPr>
          <p:cNvPr id="7" name="Content Placeholder 2"/>
          <p:cNvSpPr txBox="1">
            <a:spLocks/>
          </p:cNvSpPr>
          <p:nvPr/>
        </p:nvSpPr>
        <p:spPr>
          <a:xfrm>
            <a:off x="554061" y="118140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b="1" dirty="0" smtClean="0"/>
              <a:t>Decision-maker</a:t>
            </a:r>
            <a:r>
              <a:rPr lang="en-US" sz="2000" dirty="0" smtClean="0"/>
              <a:t>: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a:t>Must inform the DPM and Staff Judge Advocate before denying a request for accommodation of a particular accommodation requested</a:t>
            </a:r>
          </a:p>
          <a:p>
            <a:pPr marL="461963" lvl="2">
              <a:lnSpc>
                <a:spcPct val="100000"/>
              </a:lnSpc>
              <a:spcBef>
                <a:spcPts val="0"/>
              </a:spcBef>
            </a:pPr>
            <a:r>
              <a:rPr lang="en-US" sz="1800" dirty="0"/>
              <a:t>Must provide documentation that demonstrates the effort made to explore, with the requestor, other options for accommodations</a:t>
            </a:r>
          </a:p>
          <a:p>
            <a:pPr marL="461963" lvl="2">
              <a:lnSpc>
                <a:spcPct val="100000"/>
              </a:lnSpc>
              <a:spcBef>
                <a:spcPts val="0"/>
              </a:spcBef>
            </a:pPr>
            <a:r>
              <a:rPr lang="en-US" sz="1800" dirty="0"/>
              <a:t>Command/ Organization must obtain legal reviews for all proposed denials of an RA or the particular accommodation requested before informing the requestor of the denial</a:t>
            </a:r>
          </a:p>
          <a:p>
            <a:pPr marL="461963" lvl="2">
              <a:lnSpc>
                <a:spcPct val="100000"/>
              </a:lnSpc>
              <a:spcBef>
                <a:spcPts val="0"/>
              </a:spcBef>
            </a:pPr>
            <a:r>
              <a:rPr lang="en-US" sz="1800" dirty="0"/>
              <a:t>Denials of RA must be done in writing, using plain language and state the specific reason(s) for the </a:t>
            </a:r>
            <a:r>
              <a:rPr lang="en-US" sz="1800" dirty="0" smtClean="0"/>
              <a:t>denial </a:t>
            </a:r>
            <a:endParaRPr lang="en-US" sz="1800" dirty="0"/>
          </a:p>
        </p:txBody>
      </p:sp>
    </p:spTree>
    <p:extLst>
      <p:ext uri="{BB962C8B-B14F-4D97-AF65-F5344CB8AC3E}">
        <p14:creationId xmlns:p14="http://schemas.microsoft.com/office/powerpoint/2010/main" val="246489132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Fort Knox Garrison EEO Office </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The ABC’s of the RA Packet</a:t>
            </a:r>
            <a:endParaRPr lang="en-US" dirty="0"/>
          </a:p>
        </p:txBody>
      </p:sp>
      <p:sp>
        <p:nvSpPr>
          <p:cNvPr id="5" name="Text Placeholder 4"/>
          <p:cNvSpPr>
            <a:spLocks noGrp="1"/>
          </p:cNvSpPr>
          <p:nvPr>
            <p:ph type="body" sz="quarter" idx="15"/>
          </p:nvPr>
        </p:nvSpPr>
        <p:spPr>
          <a:xfrm>
            <a:off x="836760" y="591864"/>
            <a:ext cx="7470627" cy="397032"/>
          </a:xfrm>
        </p:spPr>
        <p:txBody>
          <a:bodyPr/>
          <a:lstStyle/>
          <a:p>
            <a:r>
              <a:rPr lang="en-US" sz="2200" dirty="0" smtClean="0"/>
              <a:t>Staff</a:t>
            </a:r>
            <a:endParaRPr lang="en-US" sz="2200" dirty="0"/>
          </a:p>
        </p:txBody>
      </p:sp>
      <p:sp>
        <p:nvSpPr>
          <p:cNvPr id="7" name="Content Placeholder 2"/>
          <p:cNvSpPr>
            <a:spLocks noGrp="1"/>
          </p:cNvSpPr>
          <p:nvPr>
            <p:ph sz="half" idx="1"/>
          </p:nvPr>
        </p:nvSpPr>
        <p:spPr>
          <a:xfrm>
            <a:off x="831274" y="1416337"/>
            <a:ext cx="3025780" cy="3368096"/>
          </a:xfrm>
        </p:spPr>
        <p:txBody>
          <a:bodyPr>
            <a:normAutofit/>
          </a:bodyPr>
          <a:lstStyle/>
          <a:p>
            <a:pPr algn="ctr">
              <a:buFontTx/>
              <a:buNone/>
            </a:pPr>
            <a:r>
              <a:rPr lang="en-US" sz="2000" dirty="0" smtClean="0">
                <a:latin typeface="Arial" panose="020B0604020202020204" pitchFamily="34" charset="0"/>
                <a:cs typeface="Arial" panose="020B0604020202020204" pitchFamily="34" charset="0"/>
              </a:rPr>
              <a:t>Fort </a:t>
            </a:r>
            <a:r>
              <a:rPr lang="en-US" sz="2000" dirty="0">
                <a:latin typeface="Arial" panose="020B0604020202020204" pitchFamily="34" charset="0"/>
                <a:cs typeface="Arial" panose="020B0604020202020204" pitchFamily="34" charset="0"/>
              </a:rPr>
              <a:t>Knox </a:t>
            </a:r>
            <a:r>
              <a:rPr lang="en-US" sz="2000" dirty="0" smtClean="0">
                <a:latin typeface="Arial" panose="020B0604020202020204" pitchFamily="34" charset="0"/>
                <a:cs typeface="Arial" panose="020B0604020202020204" pitchFamily="34" charset="0"/>
              </a:rPr>
              <a:t>EEO Officer</a:t>
            </a:r>
            <a:endParaRPr lang="en-US" sz="2000" dirty="0">
              <a:latin typeface="Arial" panose="020B0604020202020204" pitchFamily="34" charset="0"/>
              <a:cs typeface="Arial" panose="020B0604020202020204" pitchFamily="34" charset="0"/>
            </a:endParaRPr>
          </a:p>
          <a:p>
            <a:pPr algn="ctr">
              <a:buFontTx/>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502) 624-1325</a:t>
            </a:r>
          </a:p>
          <a:p>
            <a:pPr algn="ctr">
              <a:buFontTx/>
              <a:buNone/>
            </a:pPr>
            <a:endParaRPr lang="en-US" sz="2000" b="1" dirty="0" smtClean="0">
              <a:latin typeface="Arial" panose="020B0604020202020204" pitchFamily="34" charset="0"/>
              <a:cs typeface="Arial" panose="020B0604020202020204" pitchFamily="34" charset="0"/>
            </a:endParaRPr>
          </a:p>
          <a:p>
            <a:pPr algn="ctr">
              <a:buFontTx/>
              <a:buNone/>
            </a:pPr>
            <a:r>
              <a:rPr lang="en-US" sz="2000" dirty="0" smtClean="0">
                <a:latin typeface="Arial" panose="020B0604020202020204" pitchFamily="34" charset="0"/>
                <a:cs typeface="Arial" panose="020B0604020202020204" pitchFamily="34" charset="0"/>
              </a:rPr>
              <a:t>EEO </a:t>
            </a:r>
            <a:r>
              <a:rPr lang="en-US" sz="2000" dirty="0">
                <a:latin typeface="Arial" panose="020B0604020202020204" pitchFamily="34" charset="0"/>
                <a:cs typeface="Arial" panose="020B0604020202020204" pitchFamily="34" charset="0"/>
              </a:rPr>
              <a:t>Complaints Manager </a:t>
            </a:r>
          </a:p>
          <a:p>
            <a:pPr algn="ctr">
              <a:buFontTx/>
              <a:buNone/>
            </a:pPr>
            <a:r>
              <a:rPr lang="en-US" sz="2000" dirty="0">
                <a:latin typeface="Arial" panose="020B0604020202020204" pitchFamily="34" charset="0"/>
                <a:cs typeface="Arial" panose="020B0604020202020204" pitchFamily="34" charset="0"/>
              </a:rPr>
              <a:t>(502) 624- 6196</a:t>
            </a:r>
          </a:p>
          <a:p>
            <a:endParaRPr lang="en-US" sz="2000"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5103093" y="1416337"/>
            <a:ext cx="3025780" cy="3368096"/>
          </a:xfrm>
          <a:prstGeom prst="rect">
            <a:avLst/>
          </a:prstGeom>
        </p:spPr>
        <p:txBody>
          <a:bodyPr>
            <a:norm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2000" dirty="0" smtClean="0"/>
              <a:t>Disability Program Manager</a:t>
            </a:r>
          </a:p>
          <a:p>
            <a:pPr algn="ctr">
              <a:buFontTx/>
              <a:buNone/>
            </a:pPr>
            <a:r>
              <a:rPr lang="en-US" sz="2000" dirty="0" smtClean="0"/>
              <a:t>(502) 624-3171</a:t>
            </a:r>
          </a:p>
          <a:p>
            <a:pPr algn="ctr">
              <a:buFontTx/>
              <a:buNone/>
            </a:pPr>
            <a:endParaRPr lang="en-US" sz="2000" dirty="0" smtClean="0"/>
          </a:p>
          <a:p>
            <a:pPr algn="ctr">
              <a:buFont typeface="Wingdings" panose="05000000000000000000" pitchFamily="2" charset="2"/>
              <a:buNone/>
            </a:pPr>
            <a:r>
              <a:rPr lang="en-US" sz="2000" dirty="0" smtClean="0"/>
              <a:t>DA Apprentice</a:t>
            </a:r>
          </a:p>
          <a:p>
            <a:pPr algn="ctr">
              <a:buFont typeface="Wingdings" panose="05000000000000000000" pitchFamily="2" charset="2"/>
              <a:buNone/>
            </a:pPr>
            <a:r>
              <a:rPr lang="en-US" sz="2000" dirty="0" smtClean="0"/>
              <a:t>(502) 624-3171</a:t>
            </a:r>
          </a:p>
          <a:p>
            <a:endParaRPr lang="en-US" sz="2000" dirty="0"/>
          </a:p>
        </p:txBody>
      </p:sp>
      <p:sp>
        <p:nvSpPr>
          <p:cNvPr id="10" name="Rectangle 9"/>
          <p:cNvSpPr/>
          <p:nvPr/>
        </p:nvSpPr>
        <p:spPr>
          <a:xfrm>
            <a:off x="1560945" y="5017754"/>
            <a:ext cx="6022110" cy="646331"/>
          </a:xfrm>
          <a:prstGeom prst="rect">
            <a:avLst/>
          </a:prstGeom>
        </p:spPr>
        <p:txBody>
          <a:bodyPr wrap="square">
            <a:spAutoFit/>
          </a:bodyPr>
          <a:lstStyle/>
          <a:p>
            <a:pPr algn="ctr">
              <a:lnSpc>
                <a:spcPct val="90000"/>
              </a:lnSpc>
              <a:buFontTx/>
              <a:buNone/>
            </a:pPr>
            <a:r>
              <a:rPr lang="en-US" sz="2000" b="1" dirty="0">
                <a:latin typeface="Arial" panose="020B0604020202020204" pitchFamily="34" charset="0"/>
                <a:cs typeface="Arial" panose="020B0604020202020204" pitchFamily="34" charset="0"/>
              </a:rPr>
              <a:t>Office located </a:t>
            </a:r>
            <a:r>
              <a:rPr lang="en-US" sz="2000" b="1" dirty="0" smtClean="0">
                <a:latin typeface="Arial" panose="020B0604020202020204" pitchFamily="34" charset="0"/>
                <a:cs typeface="Arial" panose="020B0604020202020204" pitchFamily="34" charset="0"/>
              </a:rPr>
              <a:t>at 52 Third Ave, </a:t>
            </a:r>
            <a:r>
              <a:rPr lang="en-US" sz="2000" b="1" dirty="0">
                <a:latin typeface="Arial" panose="020B0604020202020204" pitchFamily="34" charset="0"/>
                <a:cs typeface="Arial" panose="020B0604020202020204" pitchFamily="34" charset="0"/>
              </a:rPr>
              <a:t>Pike </a:t>
            </a:r>
            <a:r>
              <a:rPr lang="en-US" sz="2000" b="1" dirty="0" smtClean="0">
                <a:latin typeface="Arial" panose="020B0604020202020204" pitchFamily="34" charset="0"/>
                <a:cs typeface="Arial" panose="020B0604020202020204" pitchFamily="34" charset="0"/>
              </a:rPr>
              <a:t>Hall,  </a:t>
            </a:r>
            <a:r>
              <a:rPr lang="en-US" sz="2000" b="1" dirty="0">
                <a:latin typeface="Arial" panose="020B0604020202020204" pitchFamily="34" charset="0"/>
                <a:cs typeface="Arial" panose="020B0604020202020204" pitchFamily="34" charset="0"/>
              </a:rPr>
              <a:t>Building 1310 </a:t>
            </a:r>
            <a:r>
              <a:rPr lang="en-US" sz="2000" b="1" dirty="0" smtClean="0">
                <a:latin typeface="Arial" panose="020B0604020202020204" pitchFamily="34" charset="0"/>
                <a:cs typeface="Arial" panose="020B0604020202020204" pitchFamily="34" charset="0"/>
              </a:rPr>
              <a:t>(on </a:t>
            </a:r>
            <a:r>
              <a:rPr lang="en-US" sz="2000" b="1" dirty="0">
                <a:latin typeface="Arial" panose="020B0604020202020204" pitchFamily="34" charset="0"/>
                <a:cs typeface="Arial" panose="020B0604020202020204" pitchFamily="34" charset="0"/>
              </a:rPr>
              <a:t>first </a:t>
            </a:r>
            <a:r>
              <a:rPr lang="en-US" sz="2000" b="1" dirty="0" smtClean="0">
                <a:latin typeface="Arial" panose="020B0604020202020204" pitchFamily="34" charset="0"/>
                <a:cs typeface="Arial" panose="020B0604020202020204" pitchFamily="34" charset="0"/>
              </a:rPr>
              <a:t>floor), Suite </a:t>
            </a:r>
            <a:r>
              <a:rPr lang="en-US" sz="2000" b="1" dirty="0">
                <a:latin typeface="Arial" panose="020B0604020202020204" pitchFamily="34" charset="0"/>
                <a:cs typeface="Arial" panose="020B0604020202020204" pitchFamily="34" charset="0"/>
              </a:rPr>
              <a:t>132 </a:t>
            </a:r>
          </a:p>
        </p:txBody>
      </p:sp>
    </p:spTree>
    <p:extLst>
      <p:ext uri="{BB962C8B-B14F-4D97-AF65-F5344CB8AC3E}">
        <p14:creationId xmlns:p14="http://schemas.microsoft.com/office/powerpoint/2010/main" val="254690726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Denial of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Denial of RA Continued</a:t>
            </a:r>
          </a:p>
        </p:txBody>
      </p:sp>
      <p:sp>
        <p:nvSpPr>
          <p:cNvPr id="9" name="Text Placeholder 4"/>
          <p:cNvSpPr>
            <a:spLocks noGrp="1"/>
          </p:cNvSpPr>
          <p:nvPr>
            <p:ph type="body" sz="quarter" idx="15"/>
          </p:nvPr>
        </p:nvSpPr>
        <p:spPr>
          <a:xfrm>
            <a:off x="692725" y="591864"/>
            <a:ext cx="8506691" cy="424732"/>
          </a:xfrm>
        </p:spPr>
        <p:txBody>
          <a:bodyPr/>
          <a:lstStyle/>
          <a:p>
            <a:pPr>
              <a:buClr>
                <a:srgbClr val="002060"/>
              </a:buClr>
              <a:buSzPct val="90000"/>
            </a:pPr>
            <a:r>
              <a:rPr lang="en-US" sz="2400" dirty="0" smtClean="0"/>
              <a:t>Denial Form 5099b</a:t>
            </a:r>
            <a:endParaRPr lang="en-US" sz="2400" dirty="0"/>
          </a:p>
        </p:txBody>
      </p:sp>
      <p:pic>
        <p:nvPicPr>
          <p:cNvPr id="8" name="Picture 7"/>
          <p:cNvPicPr>
            <a:picLocks noChangeAspect="1"/>
          </p:cNvPicPr>
          <p:nvPr/>
        </p:nvPicPr>
        <p:blipFill>
          <a:blip r:embed="rId2"/>
          <a:stretch>
            <a:fillRect/>
          </a:stretch>
        </p:blipFill>
        <p:spPr>
          <a:xfrm>
            <a:off x="898238" y="1062431"/>
            <a:ext cx="3425944" cy="4703805"/>
          </a:xfrm>
          <a:prstGeom prst="rect">
            <a:avLst/>
          </a:prstGeom>
          <a:ln w="19050">
            <a:solidFill>
              <a:schemeClr val="tx1"/>
            </a:solidFill>
          </a:ln>
        </p:spPr>
      </p:pic>
      <p:pic>
        <p:nvPicPr>
          <p:cNvPr id="10" name="Picture 9"/>
          <p:cNvPicPr>
            <a:picLocks noChangeAspect="1"/>
          </p:cNvPicPr>
          <p:nvPr/>
        </p:nvPicPr>
        <p:blipFill>
          <a:blip r:embed="rId3"/>
          <a:stretch>
            <a:fillRect/>
          </a:stretch>
        </p:blipFill>
        <p:spPr>
          <a:xfrm>
            <a:off x="4851406" y="1062431"/>
            <a:ext cx="3425944" cy="4703805"/>
          </a:xfrm>
          <a:prstGeom prst="rect">
            <a:avLst/>
          </a:prstGeom>
          <a:ln w="19050">
            <a:solidFill>
              <a:schemeClr val="tx1"/>
            </a:solidFill>
          </a:ln>
        </p:spPr>
      </p:pic>
    </p:spTree>
    <p:extLst>
      <p:ext uri="{BB962C8B-B14F-4D97-AF65-F5344CB8AC3E}">
        <p14:creationId xmlns:p14="http://schemas.microsoft.com/office/powerpoint/2010/main" val="388154881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Denial of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Denial of RA Continued</a:t>
            </a:r>
            <a:endParaRPr lang="en-US" dirty="0"/>
          </a:p>
        </p:txBody>
      </p:sp>
      <p:sp>
        <p:nvSpPr>
          <p:cNvPr id="9" name="Text Placeholder 4"/>
          <p:cNvSpPr>
            <a:spLocks noGrp="1"/>
          </p:cNvSpPr>
          <p:nvPr>
            <p:ph type="body" sz="quarter" idx="15"/>
          </p:nvPr>
        </p:nvSpPr>
        <p:spPr>
          <a:xfrm>
            <a:off x="692725" y="591864"/>
            <a:ext cx="8506691" cy="424732"/>
          </a:xfrm>
        </p:spPr>
        <p:txBody>
          <a:bodyPr/>
          <a:lstStyle/>
          <a:p>
            <a:pPr>
              <a:buClr>
                <a:srgbClr val="002060"/>
              </a:buClr>
              <a:buSzPct val="90000"/>
            </a:pPr>
            <a:r>
              <a:rPr lang="en-US" sz="2400" dirty="0" smtClean="0"/>
              <a:t>Example of Denial Form 5099b</a:t>
            </a:r>
            <a:endParaRPr lang="en-US" sz="2400" dirty="0"/>
          </a:p>
        </p:txBody>
      </p:sp>
      <p:pic>
        <p:nvPicPr>
          <p:cNvPr id="7" name="Picture 6"/>
          <p:cNvPicPr>
            <a:picLocks noChangeAspect="1"/>
          </p:cNvPicPr>
          <p:nvPr/>
        </p:nvPicPr>
        <p:blipFill>
          <a:blip r:embed="rId2"/>
          <a:stretch>
            <a:fillRect/>
          </a:stretch>
        </p:blipFill>
        <p:spPr>
          <a:xfrm>
            <a:off x="4847149" y="1017250"/>
            <a:ext cx="3480154" cy="4827560"/>
          </a:xfrm>
          <a:prstGeom prst="rect">
            <a:avLst/>
          </a:prstGeom>
          <a:ln w="19050">
            <a:solidFill>
              <a:schemeClr val="tx1"/>
            </a:solidFill>
          </a:ln>
        </p:spPr>
      </p:pic>
      <p:pic>
        <p:nvPicPr>
          <p:cNvPr id="11" name="Picture 10"/>
          <p:cNvPicPr>
            <a:picLocks noChangeAspect="1"/>
          </p:cNvPicPr>
          <p:nvPr/>
        </p:nvPicPr>
        <p:blipFill>
          <a:blip r:embed="rId3"/>
          <a:stretch>
            <a:fillRect/>
          </a:stretch>
        </p:blipFill>
        <p:spPr>
          <a:xfrm>
            <a:off x="895332" y="1017250"/>
            <a:ext cx="3480154" cy="4827560"/>
          </a:xfrm>
          <a:prstGeom prst="rect">
            <a:avLst/>
          </a:prstGeom>
          <a:ln w="28575">
            <a:solidFill>
              <a:schemeClr val="tx1"/>
            </a:solidFill>
          </a:ln>
        </p:spPr>
      </p:pic>
    </p:spTree>
    <p:extLst>
      <p:ext uri="{BB962C8B-B14F-4D97-AF65-F5344CB8AC3E}">
        <p14:creationId xmlns:p14="http://schemas.microsoft.com/office/powerpoint/2010/main" val="157800577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Denial of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Mistakes to Avoid</a:t>
            </a:r>
            <a:endParaRPr lang="en-US" dirty="0"/>
          </a:p>
        </p:txBody>
      </p:sp>
      <p:sp>
        <p:nvSpPr>
          <p:cNvPr id="9" name="Text Placeholder 4"/>
          <p:cNvSpPr>
            <a:spLocks noGrp="1"/>
          </p:cNvSpPr>
          <p:nvPr>
            <p:ph type="body" sz="quarter" idx="15"/>
          </p:nvPr>
        </p:nvSpPr>
        <p:spPr>
          <a:xfrm>
            <a:off x="692725" y="591864"/>
            <a:ext cx="8506691" cy="424732"/>
          </a:xfrm>
        </p:spPr>
        <p:txBody>
          <a:bodyPr/>
          <a:lstStyle/>
          <a:p>
            <a:pPr>
              <a:buClr>
                <a:srgbClr val="002060"/>
              </a:buClr>
              <a:buSzPct val="90000"/>
            </a:pPr>
            <a:r>
              <a:rPr lang="en-US" sz="2400" dirty="0" smtClean="0"/>
              <a:t>Denial</a:t>
            </a:r>
            <a:endParaRPr lang="en-US" sz="2400" dirty="0"/>
          </a:p>
        </p:txBody>
      </p:sp>
      <p:pic>
        <p:nvPicPr>
          <p:cNvPr id="8" name="Picture 7"/>
          <p:cNvPicPr>
            <a:picLocks noChangeAspect="1"/>
          </p:cNvPicPr>
          <p:nvPr/>
        </p:nvPicPr>
        <p:blipFill>
          <a:blip r:embed="rId2"/>
          <a:stretch>
            <a:fillRect/>
          </a:stretch>
        </p:blipFill>
        <p:spPr>
          <a:xfrm>
            <a:off x="2631174" y="1038222"/>
            <a:ext cx="3803326" cy="5156885"/>
          </a:xfrm>
          <a:prstGeom prst="rect">
            <a:avLst/>
          </a:prstGeom>
          <a:ln w="28575">
            <a:solidFill>
              <a:schemeClr val="tx1"/>
            </a:solidFill>
          </a:ln>
        </p:spPr>
      </p:pic>
    </p:spTree>
    <p:extLst>
      <p:ext uri="{BB962C8B-B14F-4D97-AF65-F5344CB8AC3E}">
        <p14:creationId xmlns:p14="http://schemas.microsoft.com/office/powerpoint/2010/main" val="169412086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Mistakes to Avoid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RA Resources</a:t>
            </a:r>
            <a:endParaRPr lang="en-US"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000" dirty="0"/>
              <a:t>Failing to explore multiple accommodations. </a:t>
            </a:r>
            <a:r>
              <a:rPr lang="en-US" sz="2000" b="0" dirty="0"/>
              <a:t>Don’t make the mistake or simply settling into a struggle over whether you will adopt the one and only accommodation requested by an employee. </a:t>
            </a:r>
          </a:p>
          <a:p>
            <a:pPr>
              <a:buFont typeface="Wingdings" panose="05000000000000000000" pitchFamily="2" charset="2"/>
              <a:buChar char="ü"/>
            </a:pPr>
            <a:r>
              <a:rPr lang="en-US" sz="2000" dirty="0"/>
              <a:t>Failing to work with the employee, EEO, Employee/Labor Relations, or legal (OGC) </a:t>
            </a:r>
            <a:r>
              <a:rPr lang="en-US" sz="2000" b="0" dirty="0"/>
              <a:t>to see if there are other feasible accommodations that are equally effective</a:t>
            </a:r>
            <a:r>
              <a:rPr lang="en-US" sz="2000" b="0" dirty="0" smtClean="0"/>
              <a:t>.</a:t>
            </a:r>
          </a:p>
          <a:p>
            <a:pPr>
              <a:buFont typeface="Wingdings" panose="05000000000000000000" pitchFamily="2" charset="2"/>
              <a:buChar char="ü"/>
            </a:pPr>
            <a:r>
              <a:rPr lang="en-US" sz="2000" dirty="0" smtClean="0"/>
              <a:t>Tolerating </a:t>
            </a:r>
            <a:r>
              <a:rPr lang="en-US" sz="2000" dirty="0">
                <a:solidFill>
                  <a:schemeClr val="tx1">
                    <a:lumMod val="50000"/>
                  </a:schemeClr>
                </a:solidFill>
              </a:rPr>
              <a:t>unacceptable performance or conduct.</a:t>
            </a:r>
          </a:p>
          <a:p>
            <a:pPr>
              <a:buFont typeface="Wingdings" panose="05000000000000000000" pitchFamily="2" charset="2"/>
              <a:buChar char="ü"/>
            </a:pPr>
            <a:r>
              <a:rPr lang="en-US" sz="2000" dirty="0" smtClean="0"/>
              <a:t>Tolerating </a:t>
            </a:r>
            <a:r>
              <a:rPr lang="en-US" sz="2000" dirty="0">
                <a:solidFill>
                  <a:schemeClr val="tx1">
                    <a:lumMod val="50000"/>
                  </a:schemeClr>
                </a:solidFill>
              </a:rPr>
              <a:t>unacceptable health or safety risks.</a:t>
            </a:r>
          </a:p>
          <a:p>
            <a:pPr>
              <a:buFont typeface="Wingdings" panose="05000000000000000000" pitchFamily="2" charset="2"/>
              <a:buChar char="ü"/>
            </a:pPr>
            <a:r>
              <a:rPr lang="en-US" sz="2000" dirty="0">
                <a:solidFill>
                  <a:schemeClr val="tx1">
                    <a:lumMod val="50000"/>
                  </a:schemeClr>
                </a:solidFill>
              </a:rPr>
              <a:t>Telling other employees that an employee is receiving an accommodation: </a:t>
            </a:r>
            <a:r>
              <a:rPr lang="en-US" sz="2000" b="0" dirty="0">
                <a:solidFill>
                  <a:schemeClr val="tx1">
                    <a:lumMod val="50000"/>
                  </a:schemeClr>
                </a:solidFill>
              </a:rPr>
              <a:t>ADA prohibits employers from disclosing an employee’s “medical” information (with limited exceptions</a:t>
            </a:r>
            <a:r>
              <a:rPr lang="en-US" sz="2000" b="0" dirty="0" smtClean="0">
                <a:solidFill>
                  <a:schemeClr val="tx1">
                    <a:lumMod val="50000"/>
                  </a:schemeClr>
                </a:solidFill>
              </a:rPr>
              <a:t>).</a:t>
            </a:r>
            <a:endParaRPr lang="en-US" sz="2000" b="0" dirty="0">
              <a:solidFill>
                <a:schemeClr val="tx1">
                  <a:lumMod val="50000"/>
                </a:schemeClr>
              </a:solidFill>
            </a:endParaRPr>
          </a:p>
        </p:txBody>
      </p:sp>
    </p:spTree>
    <p:extLst>
      <p:ext uri="{BB962C8B-B14F-4D97-AF65-F5344CB8AC3E}">
        <p14:creationId xmlns:p14="http://schemas.microsoft.com/office/powerpoint/2010/main" val="325718470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Resources Available</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End</a:t>
            </a:r>
            <a:endParaRPr lang="en-US"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000" dirty="0">
                <a:solidFill>
                  <a:schemeClr val="tx1">
                    <a:lumMod val="50000"/>
                  </a:schemeClr>
                </a:solidFill>
              </a:rPr>
              <a:t>EEO Disability Program </a:t>
            </a:r>
            <a:r>
              <a:rPr lang="en-US" sz="2000" dirty="0" smtClean="0">
                <a:solidFill>
                  <a:schemeClr val="tx1">
                    <a:lumMod val="50000"/>
                  </a:schemeClr>
                </a:solidFill>
              </a:rPr>
              <a:t>Manager</a:t>
            </a:r>
          </a:p>
          <a:p>
            <a:pPr>
              <a:buFont typeface="Wingdings" panose="05000000000000000000" pitchFamily="2" charset="2"/>
              <a:buChar char="ü"/>
            </a:pPr>
            <a:r>
              <a:rPr lang="en-US" sz="2000" dirty="0" smtClean="0">
                <a:solidFill>
                  <a:schemeClr val="tx1">
                    <a:lumMod val="50000"/>
                  </a:schemeClr>
                </a:solidFill>
              </a:rPr>
              <a:t>Human Resource </a:t>
            </a:r>
            <a:r>
              <a:rPr lang="en-US" sz="2000" dirty="0"/>
              <a:t>Labor/Management Employee Relations</a:t>
            </a:r>
            <a:endParaRPr lang="en-US" sz="2000" dirty="0" smtClean="0">
              <a:solidFill>
                <a:schemeClr val="tx1">
                  <a:lumMod val="50000"/>
                </a:schemeClr>
              </a:solidFill>
            </a:endParaRPr>
          </a:p>
          <a:p>
            <a:pPr>
              <a:buFont typeface="Wingdings" panose="05000000000000000000" pitchFamily="2" charset="2"/>
              <a:buChar char="ü"/>
            </a:pPr>
            <a:r>
              <a:rPr lang="en-US" sz="2000" dirty="0" smtClean="0">
                <a:solidFill>
                  <a:schemeClr val="tx1">
                    <a:lumMod val="50000"/>
                  </a:schemeClr>
                </a:solidFill>
              </a:rPr>
              <a:t>Legal (OGC)</a:t>
            </a:r>
            <a:endParaRPr lang="en-US" sz="2000" dirty="0">
              <a:solidFill>
                <a:schemeClr val="tx1">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516" y="2444163"/>
            <a:ext cx="3848474" cy="3226965"/>
          </a:xfrm>
          <a:prstGeom prst="rect">
            <a:avLst/>
          </a:prstGeom>
        </p:spPr>
      </p:pic>
      <p:pic>
        <p:nvPicPr>
          <p:cNvPr id="6" name="Picture 5"/>
          <p:cNvPicPr>
            <a:picLocks noChangeAspect="1"/>
          </p:cNvPicPr>
          <p:nvPr/>
        </p:nvPicPr>
        <p:blipFill>
          <a:blip r:embed="rId3"/>
          <a:stretch>
            <a:fillRect/>
          </a:stretch>
        </p:blipFill>
        <p:spPr>
          <a:xfrm>
            <a:off x="624620" y="2401307"/>
            <a:ext cx="2821210" cy="992648"/>
          </a:xfrm>
          <a:prstGeom prst="rect">
            <a:avLst/>
          </a:prstGeom>
        </p:spPr>
      </p:pic>
      <p:sp>
        <p:nvSpPr>
          <p:cNvPr id="8" name="Rectangle 7"/>
          <p:cNvSpPr/>
          <p:nvPr/>
        </p:nvSpPr>
        <p:spPr>
          <a:xfrm>
            <a:off x="811044" y="3494538"/>
            <a:ext cx="2448363" cy="707886"/>
          </a:xfrm>
          <a:prstGeom prst="rect">
            <a:avLst/>
          </a:prstGeom>
        </p:spPr>
        <p:txBody>
          <a:bodyPr wrap="none">
            <a:spAutoFit/>
          </a:bodyPr>
          <a:lstStyle/>
          <a:p>
            <a:r>
              <a:rPr lang="en-US" sz="2000" dirty="0">
                <a:hlinkClick r:id="rId4"/>
              </a:rPr>
              <a:t>https://www.cap.mil</a:t>
            </a:r>
            <a:r>
              <a:rPr lang="en-US" sz="2000" dirty="0" smtClean="0">
                <a:hlinkClick r:id="rId4"/>
              </a:rPr>
              <a:t>/</a:t>
            </a:r>
            <a:endParaRPr lang="en-US" sz="2000" dirty="0" smtClean="0"/>
          </a:p>
          <a:p>
            <a:endParaRPr lang="en-US" sz="2000" dirty="0"/>
          </a:p>
        </p:txBody>
      </p:sp>
      <p:sp>
        <p:nvSpPr>
          <p:cNvPr id="9" name="Rectangle 8"/>
          <p:cNvSpPr/>
          <p:nvPr/>
        </p:nvSpPr>
        <p:spPr>
          <a:xfrm>
            <a:off x="803507" y="5306166"/>
            <a:ext cx="2204450" cy="400110"/>
          </a:xfrm>
          <a:prstGeom prst="rect">
            <a:avLst/>
          </a:prstGeom>
        </p:spPr>
        <p:txBody>
          <a:bodyPr wrap="none">
            <a:spAutoFit/>
          </a:bodyPr>
          <a:lstStyle/>
          <a:p>
            <a:r>
              <a:rPr lang="en-US" sz="2000" u="sng" dirty="0">
                <a:solidFill>
                  <a:schemeClr val="accent5"/>
                </a:solidFill>
              </a:rPr>
              <a:t>https://askjan.org/</a:t>
            </a:r>
          </a:p>
        </p:txBody>
      </p:sp>
      <p:pic>
        <p:nvPicPr>
          <p:cNvPr id="10" name="Picture 9"/>
          <p:cNvPicPr>
            <a:picLocks noChangeAspect="1"/>
          </p:cNvPicPr>
          <p:nvPr/>
        </p:nvPicPr>
        <p:blipFill>
          <a:blip r:embed="rId5"/>
          <a:stretch>
            <a:fillRect/>
          </a:stretch>
        </p:blipFill>
        <p:spPr>
          <a:xfrm>
            <a:off x="624620" y="4176883"/>
            <a:ext cx="2562225" cy="1028700"/>
          </a:xfrm>
          <a:prstGeom prst="rect">
            <a:avLst/>
          </a:prstGeom>
        </p:spPr>
      </p:pic>
    </p:spTree>
    <p:extLst>
      <p:ext uri="{BB962C8B-B14F-4D97-AF65-F5344CB8AC3E}">
        <p14:creationId xmlns:p14="http://schemas.microsoft.com/office/powerpoint/2010/main" val="418651623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a RA</a:t>
            </a:r>
            <a:endParaRPr lang="en-US" dirty="0">
              <a:solidFill>
                <a:srgbClr val="FFFF00"/>
              </a:solidFill>
            </a:endParaRPr>
          </a:p>
        </p:txBody>
      </p:sp>
      <p:sp>
        <p:nvSpPr>
          <p:cNvPr id="9" name="Text Placeholder 4"/>
          <p:cNvSpPr>
            <a:spLocks noGrp="1"/>
          </p:cNvSpPr>
          <p:nvPr>
            <p:ph type="body" sz="quarter" idx="15"/>
          </p:nvPr>
        </p:nvSpPr>
        <p:spPr>
          <a:xfrm>
            <a:off x="836760" y="591864"/>
            <a:ext cx="7470627" cy="424732"/>
          </a:xfrm>
        </p:spPr>
        <p:txBody>
          <a:bodyPr/>
          <a:lstStyle/>
          <a:p>
            <a:pPr marL="55563" lvl="1" indent="0">
              <a:buNone/>
            </a:pPr>
            <a:r>
              <a:rPr lang="en-US" b="1" i="1" dirty="0" smtClean="0"/>
              <a:t>End of Brief</a:t>
            </a:r>
            <a:endParaRPr lang="en-US" b="1" dirty="0"/>
          </a:p>
        </p:txBody>
      </p:sp>
      <p:sp>
        <p:nvSpPr>
          <p:cNvPr id="6" name="Content Placeholder 3"/>
          <p:cNvSpPr txBox="1">
            <a:spLocks/>
          </p:cNvSpPr>
          <p:nvPr/>
        </p:nvSpPr>
        <p:spPr>
          <a:xfrm>
            <a:off x="483107" y="2025937"/>
            <a:ext cx="7998550" cy="3368096"/>
          </a:xfrm>
          <a:prstGeom prst="rect">
            <a:avLst/>
          </a:prstGeom>
        </p:spPr>
        <p:txBody>
          <a:bodyPr>
            <a:normAutofit/>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2000" dirty="0" smtClean="0"/>
              <a:t>Disability Program Manager</a:t>
            </a:r>
          </a:p>
          <a:p>
            <a:pPr algn="ctr">
              <a:buFontTx/>
              <a:buNone/>
            </a:pPr>
            <a:r>
              <a:rPr lang="en-US" sz="2000" dirty="0" smtClean="0"/>
              <a:t>(502) 624-3171</a:t>
            </a:r>
          </a:p>
          <a:p>
            <a:pPr marL="0" indent="0" algn="ctr">
              <a:buNone/>
            </a:pPr>
            <a:endParaRPr lang="en-US" sz="2000" dirty="0"/>
          </a:p>
          <a:p>
            <a:pPr marL="0" indent="0" algn="ctr">
              <a:buNone/>
            </a:pPr>
            <a:r>
              <a:rPr lang="en-US" sz="2000" dirty="0">
                <a:hlinkClick r:id="rId2"/>
              </a:rPr>
              <a:t>usarmy.knox.imcom-atlantic.mbx.eeo@mail.mil</a:t>
            </a:r>
            <a:endParaRPr lang="en-US" sz="1800" dirty="0"/>
          </a:p>
        </p:txBody>
      </p:sp>
    </p:spTree>
    <p:extLst>
      <p:ext uri="{BB962C8B-B14F-4D97-AF65-F5344CB8AC3E}">
        <p14:creationId xmlns:p14="http://schemas.microsoft.com/office/powerpoint/2010/main" val="203097019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Reasonable Accommodation Packet</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Applicable Laws</a:t>
            </a:r>
            <a:endParaRPr lang="en-US" dirty="0"/>
          </a:p>
        </p:txBody>
      </p:sp>
      <p:pic>
        <p:nvPicPr>
          <p:cNvPr id="11" name="Content Placeholder 3" descr="605378.jpg"/>
          <p:cNvPicPr>
            <a:picLocks noChangeAspect="1"/>
          </p:cNvPicPr>
          <p:nvPr/>
        </p:nvPicPr>
        <p:blipFill>
          <a:blip r:embed="rId2" cstate="print"/>
          <a:stretch>
            <a:fillRect/>
          </a:stretch>
        </p:blipFill>
        <p:spPr>
          <a:xfrm>
            <a:off x="208643" y="1256849"/>
            <a:ext cx="3116448" cy="4668837"/>
          </a:xfrm>
          <a:prstGeom prst="rect">
            <a:avLst/>
          </a:prstGeom>
          <a:ln>
            <a:noFill/>
          </a:ln>
          <a:effectLst>
            <a:softEdge rad="317500"/>
          </a:effectLst>
        </p:spPr>
      </p:pic>
      <p:sp>
        <p:nvSpPr>
          <p:cNvPr id="12" name="Title 6"/>
          <p:cNvSpPr txBox="1">
            <a:spLocks/>
          </p:cNvSpPr>
          <p:nvPr/>
        </p:nvSpPr>
        <p:spPr>
          <a:xfrm>
            <a:off x="2638192" y="1808730"/>
            <a:ext cx="6221413" cy="443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4000" dirty="0" smtClean="0">
              <a:solidFill>
                <a:prstClr val="black"/>
              </a:solidFill>
              <a:latin typeface="+mn-lt"/>
              <a:cs typeface="Arial" panose="020B0604020202020204" pitchFamily="34" charset="0"/>
            </a:endParaRPr>
          </a:p>
          <a:p>
            <a:pPr algn="ctr">
              <a:defRPr/>
            </a:pPr>
            <a:r>
              <a:rPr lang="en-US" sz="4000" dirty="0" smtClean="0">
                <a:solidFill>
                  <a:prstClr val="black"/>
                </a:solidFill>
                <a:latin typeface="+mn-lt"/>
                <a:cs typeface="Arial" panose="020B0604020202020204" pitchFamily="34" charset="0"/>
              </a:rPr>
              <a:t>The ABC’s of the Reasonable Accommodation Packet</a:t>
            </a:r>
            <a:endParaRPr lang="en-US" sz="40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136580557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Applicable Laws</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Key Terms</a:t>
            </a:r>
            <a:endParaRPr lang="en-US" dirty="0"/>
          </a:p>
        </p:txBody>
      </p:sp>
      <p:sp>
        <p:nvSpPr>
          <p:cNvPr id="5" name="Text Placeholder 4"/>
          <p:cNvSpPr>
            <a:spLocks noGrp="1"/>
          </p:cNvSpPr>
          <p:nvPr>
            <p:ph type="body" sz="quarter" idx="15"/>
          </p:nvPr>
        </p:nvSpPr>
        <p:spPr>
          <a:xfrm>
            <a:off x="836760" y="591864"/>
            <a:ext cx="7470627" cy="757130"/>
          </a:xfrm>
        </p:spPr>
        <p:txBody>
          <a:bodyPr/>
          <a:lstStyle/>
          <a:p>
            <a:r>
              <a:rPr lang="en-US" sz="2400" dirty="0"/>
              <a:t>Rehabilitation Act of 1973 and Americans with Disabilities Act of 1990 as amended</a:t>
            </a:r>
            <a:endParaRPr lang="en-US" sz="2200" dirty="0"/>
          </a:p>
        </p:txBody>
      </p:sp>
      <p:sp>
        <p:nvSpPr>
          <p:cNvPr id="3" name="Content Placeholder 2"/>
          <p:cNvSpPr>
            <a:spLocks noGrp="1"/>
          </p:cNvSpPr>
          <p:nvPr>
            <p:ph idx="1"/>
          </p:nvPr>
        </p:nvSpPr>
        <p:spPr>
          <a:xfrm>
            <a:off x="836761" y="1846427"/>
            <a:ext cx="7772400" cy="3657600"/>
          </a:xfrm>
        </p:spPr>
        <p:txBody>
          <a:bodyPr/>
          <a:lstStyle/>
          <a:p>
            <a:r>
              <a:rPr lang="en-US" b="0" dirty="0"/>
              <a:t>Made </a:t>
            </a:r>
            <a:r>
              <a:rPr lang="en-US" b="0" u="sng" dirty="0"/>
              <a:t>it illegal to discriminate</a:t>
            </a:r>
            <a:r>
              <a:rPr lang="en-US" b="0" dirty="0"/>
              <a:t> against a qualified person with a disability.</a:t>
            </a:r>
          </a:p>
          <a:p>
            <a:r>
              <a:rPr lang="en-US" b="0" dirty="0"/>
              <a:t>Made </a:t>
            </a:r>
            <a:r>
              <a:rPr lang="en-US" b="0" u="sng" dirty="0"/>
              <a:t>it illegal to retaliate</a:t>
            </a:r>
            <a:r>
              <a:rPr lang="en-US" b="0" dirty="0"/>
              <a:t> against a person with a disability.</a:t>
            </a:r>
          </a:p>
          <a:p>
            <a:r>
              <a:rPr lang="en-US" b="0" u="sng" dirty="0"/>
              <a:t>Requires employers to reasonably accommodate</a:t>
            </a:r>
            <a:r>
              <a:rPr lang="en-US" b="0" dirty="0"/>
              <a:t> a known physical or mental limitations of qualified individuals with disabilities, unless it would impose undue hardship</a:t>
            </a:r>
            <a:r>
              <a:rPr lang="en-US" b="0" dirty="0" smtClean="0"/>
              <a:t>.</a:t>
            </a:r>
            <a:endParaRPr lang="en-US" b="0" dirty="0"/>
          </a:p>
        </p:txBody>
      </p:sp>
    </p:spTree>
    <p:extLst>
      <p:ext uri="{BB962C8B-B14F-4D97-AF65-F5344CB8AC3E}">
        <p14:creationId xmlns:p14="http://schemas.microsoft.com/office/powerpoint/2010/main" val="115510608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Key Terms</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a:t>Key </a:t>
            </a:r>
            <a:r>
              <a:rPr lang="en-US" dirty="0" smtClean="0"/>
              <a:t>Terms Continued</a:t>
            </a:r>
            <a:endParaRPr lang="en-US" dirty="0"/>
          </a:p>
        </p:txBody>
      </p:sp>
      <p:sp>
        <p:nvSpPr>
          <p:cNvPr id="3" name="Content Placeholder 2"/>
          <p:cNvSpPr>
            <a:spLocks noGrp="1"/>
          </p:cNvSpPr>
          <p:nvPr>
            <p:ph idx="1"/>
          </p:nvPr>
        </p:nvSpPr>
        <p:spPr>
          <a:xfrm>
            <a:off x="836761" y="1495447"/>
            <a:ext cx="7772400" cy="3657600"/>
          </a:xfrm>
        </p:spPr>
        <p:txBody>
          <a:bodyPr>
            <a:normAutofit fontScale="92500" lnSpcReduction="20000"/>
          </a:bodyPr>
          <a:lstStyle/>
          <a:p>
            <a:r>
              <a:rPr lang="en-US" sz="2600" dirty="0"/>
              <a:t>Individual with a “Disability</a:t>
            </a:r>
            <a:r>
              <a:rPr lang="en-US" sz="2600" b="0" dirty="0"/>
              <a:t>”</a:t>
            </a:r>
          </a:p>
          <a:p>
            <a:pPr lvl="1"/>
            <a:endParaRPr lang="en-US" sz="1600" dirty="0"/>
          </a:p>
          <a:p>
            <a:pPr lvl="1"/>
            <a:r>
              <a:rPr lang="en-US" sz="1600" dirty="0"/>
              <a:t> </a:t>
            </a:r>
            <a:r>
              <a:rPr lang="en-US" sz="2200" dirty="0"/>
              <a:t>An individual who has (i) a mental or physical impairment that substantially limits one or more major life activities, (ii) a record of such impairment, or (iii) is regarded as having such impairment. </a:t>
            </a:r>
          </a:p>
          <a:p>
            <a:endParaRPr lang="en-US" i="1" dirty="0"/>
          </a:p>
          <a:p>
            <a:r>
              <a:rPr lang="en-US" sz="2600" i="1" dirty="0"/>
              <a:t>“</a:t>
            </a:r>
            <a:r>
              <a:rPr lang="en-US" sz="2600" dirty="0"/>
              <a:t>Qualified” individual with a Disability</a:t>
            </a:r>
          </a:p>
          <a:p>
            <a:pPr lvl="1"/>
            <a:endParaRPr lang="en-US" sz="1600" dirty="0"/>
          </a:p>
          <a:p>
            <a:pPr lvl="1"/>
            <a:r>
              <a:rPr lang="en-US" sz="2200" dirty="0"/>
              <a:t> A “</a:t>
            </a:r>
            <a:r>
              <a:rPr lang="en-US" sz="2200" b="1" dirty="0"/>
              <a:t>qualified</a:t>
            </a:r>
            <a:r>
              <a:rPr lang="en-US" sz="2200" dirty="0"/>
              <a:t>” individual with a disability satisfies the requisite skill, experience, education, and other job-related requirements of the position. The individual can perform the essential functions of the position with or without reasonable accommodation. </a:t>
            </a:r>
          </a:p>
        </p:txBody>
      </p:sp>
    </p:spTree>
    <p:extLst>
      <p:ext uri="{BB962C8B-B14F-4D97-AF65-F5344CB8AC3E}">
        <p14:creationId xmlns:p14="http://schemas.microsoft.com/office/powerpoint/2010/main" val="7577698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Key Terms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Key Terms Continued</a:t>
            </a:r>
            <a:endParaRPr lang="en-US" dirty="0"/>
          </a:p>
        </p:txBody>
      </p:sp>
      <p:sp>
        <p:nvSpPr>
          <p:cNvPr id="5" name="Text Placeholder 4"/>
          <p:cNvSpPr>
            <a:spLocks noGrp="1"/>
          </p:cNvSpPr>
          <p:nvPr>
            <p:ph type="body" sz="quarter" idx="15"/>
          </p:nvPr>
        </p:nvSpPr>
        <p:spPr>
          <a:xfrm>
            <a:off x="836760" y="591864"/>
            <a:ext cx="7470627" cy="424732"/>
          </a:xfrm>
        </p:spPr>
        <p:txBody>
          <a:bodyPr/>
          <a:lstStyle/>
          <a:p>
            <a:pPr marL="55563" lvl="1" indent="0">
              <a:buNone/>
            </a:pPr>
            <a:r>
              <a:rPr lang="en-US" b="1" i="1" dirty="0"/>
              <a:t>Reasonable </a:t>
            </a:r>
            <a:r>
              <a:rPr lang="en-US" b="1" i="1" dirty="0" smtClean="0"/>
              <a:t>Accommodation </a:t>
            </a:r>
            <a:r>
              <a:rPr lang="en-US" b="1" i="1" dirty="0"/>
              <a:t>(RA)</a:t>
            </a:r>
            <a:endParaRPr lang="en-US" b="1"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dirty="0" smtClean="0"/>
              <a:t>A Reasonable </a:t>
            </a:r>
            <a:r>
              <a:rPr lang="en-US" sz="2000" dirty="0"/>
              <a:t>accommodation (</a:t>
            </a:r>
            <a:r>
              <a:rPr lang="en-US" sz="2000" dirty="0" smtClean="0"/>
              <a:t>RA) is </a:t>
            </a:r>
            <a:r>
              <a:rPr lang="en-US" sz="2000" dirty="0"/>
              <a:t>any change in the work environment or the way things are customarily done that would enable an individual with a disability to enjoy EEO. Three categories of reasonable accommodations are available for employees or applicants with disabilities: </a:t>
            </a:r>
            <a:endParaRPr lang="en-US" sz="2000" dirty="0">
              <a:solidFill>
                <a:prstClr val="black"/>
              </a:solidFill>
              <a:latin typeface="Arial" panose="020B0604020202020204"/>
              <a:cs typeface="+mn-cs"/>
            </a:endParaRPr>
          </a:p>
          <a:p>
            <a:pPr marL="461963" lvl="2">
              <a:lnSpc>
                <a:spcPct val="100000"/>
              </a:lnSpc>
              <a:spcBef>
                <a:spcPts val="0"/>
              </a:spcBef>
            </a:pPr>
            <a:r>
              <a:rPr lang="en-US" sz="1800" dirty="0" smtClean="0"/>
              <a:t>(1) Modifications </a:t>
            </a:r>
            <a:r>
              <a:rPr lang="en-US" sz="1800" dirty="0"/>
              <a:t>or adjustments to the application process to permit an individual with a disability to be considered for a job (for example, providing application forms in alternative formats such as large print or Braille</a:t>
            </a:r>
            <a:r>
              <a:rPr lang="en-US" sz="1800" dirty="0" smtClean="0"/>
              <a:t>).</a:t>
            </a:r>
          </a:p>
          <a:p>
            <a:pPr marL="461963" lvl="2">
              <a:lnSpc>
                <a:spcPct val="100000"/>
              </a:lnSpc>
              <a:spcBef>
                <a:spcPts val="0"/>
              </a:spcBef>
            </a:pPr>
            <a:r>
              <a:rPr lang="en-US" sz="1800" dirty="0" smtClean="0">
                <a:solidFill>
                  <a:prstClr val="black"/>
                </a:solidFill>
                <a:latin typeface="Arial" panose="020B0604020202020204"/>
                <a:cs typeface="+mn-cs"/>
              </a:rPr>
              <a:t>(2) </a:t>
            </a:r>
            <a:r>
              <a:rPr lang="en-US" sz="1800" dirty="0"/>
              <a:t>Modifications or adjustments necessary to enable a qualified individual with a disability to perform the essential functions of the job (for example, providing a sign language interpreter or teletype (TTY) device</a:t>
            </a:r>
            <a:r>
              <a:rPr lang="en-US" sz="1800" dirty="0" smtClean="0"/>
              <a:t>).</a:t>
            </a:r>
          </a:p>
          <a:p>
            <a:pPr marL="461963" lvl="2">
              <a:lnSpc>
                <a:spcPct val="100000"/>
              </a:lnSpc>
              <a:spcBef>
                <a:spcPts val="0"/>
              </a:spcBef>
            </a:pPr>
            <a:r>
              <a:rPr lang="en-US" sz="1800" dirty="0" smtClean="0">
                <a:solidFill>
                  <a:prstClr val="black"/>
                </a:solidFill>
                <a:latin typeface="Arial" panose="020B0604020202020204"/>
                <a:cs typeface="+mn-cs"/>
              </a:rPr>
              <a:t>(3) </a:t>
            </a:r>
            <a:r>
              <a:rPr lang="en-US" sz="1800" dirty="0"/>
              <a:t>Modifications or adjustments that enable IWDs to have equal benefits and privileges of employment (for example, removing physical barriers in buildings or providing wheelchairs or motorized scooters to facilitate easy access to buildings). </a:t>
            </a:r>
          </a:p>
        </p:txBody>
      </p:sp>
    </p:spTree>
    <p:extLst>
      <p:ext uri="{BB962C8B-B14F-4D97-AF65-F5344CB8AC3E}">
        <p14:creationId xmlns:p14="http://schemas.microsoft.com/office/powerpoint/2010/main" val="2194643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Key Terms Continued</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Processing Requests</a:t>
            </a:r>
            <a:endParaRPr lang="en-US"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Wingdings" panose="05000000000000000000" pitchFamily="2" charset="2"/>
              <a:buChar char="ü"/>
            </a:pPr>
            <a:r>
              <a:rPr lang="en-US" sz="2000" dirty="0" smtClean="0"/>
              <a:t>A </a:t>
            </a:r>
            <a:r>
              <a:rPr lang="en-US" sz="2000" b="1" dirty="0" smtClean="0"/>
              <a:t>Decision-maker</a:t>
            </a:r>
            <a:r>
              <a:rPr lang="en-US" sz="2000" dirty="0" smtClean="0"/>
              <a:t> is </a:t>
            </a:r>
            <a:r>
              <a:rPr lang="en-US" sz="2000" dirty="0"/>
              <a:t>an agency official within the employee’s chain of command, usually the employee’s immediate supervisor. In the case of an applicant, the </a:t>
            </a:r>
            <a:r>
              <a:rPr lang="en-US" sz="2000" dirty="0" smtClean="0"/>
              <a:t>decision-maker </a:t>
            </a:r>
            <a:r>
              <a:rPr lang="en-US" sz="2000" dirty="0"/>
              <a:t>will usually be the selecting official, an agency official in the selecting official’s chain of command, or an HR staff member assigned to process the vacancy (usually within the CPAC). </a:t>
            </a:r>
            <a:endParaRPr lang="en-US" sz="2000" dirty="0" smtClean="0"/>
          </a:p>
          <a:p>
            <a:pPr marL="0" lvl="1" indent="0">
              <a:lnSpc>
                <a:spcPct val="100000"/>
              </a:lnSpc>
              <a:spcBef>
                <a:spcPts val="0"/>
              </a:spcBef>
              <a:buFont typeface="Wingdings" panose="05000000000000000000" pitchFamily="2" charset="2"/>
              <a:buChar char="ü"/>
            </a:pPr>
            <a:r>
              <a:rPr lang="en-US" sz="2000" b="1" dirty="0"/>
              <a:t>Department of Defense Computer/Electronic Accommodations Program (CAP) </a:t>
            </a:r>
            <a:endParaRPr lang="en-US" sz="2000" b="1" dirty="0" smtClean="0"/>
          </a:p>
          <a:p>
            <a:pPr marL="176213" lvl="1" indent="0">
              <a:lnSpc>
                <a:spcPct val="100000"/>
              </a:lnSpc>
              <a:spcBef>
                <a:spcPts val="0"/>
              </a:spcBef>
              <a:buFont typeface="Wingdings" panose="05000000000000000000" pitchFamily="2" charset="2"/>
              <a:buChar char="ü"/>
            </a:pPr>
            <a:endParaRPr lang="en-US" sz="1800" dirty="0"/>
          </a:p>
        </p:txBody>
      </p:sp>
      <p:pic>
        <p:nvPicPr>
          <p:cNvPr id="8" name="Picture 7"/>
          <p:cNvPicPr>
            <a:picLocks noChangeAspect="1"/>
          </p:cNvPicPr>
          <p:nvPr/>
        </p:nvPicPr>
        <p:blipFill>
          <a:blip r:embed="rId2"/>
          <a:stretch>
            <a:fillRect/>
          </a:stretch>
        </p:blipFill>
        <p:spPr>
          <a:xfrm>
            <a:off x="2329766" y="3585592"/>
            <a:ext cx="3914016" cy="1377154"/>
          </a:xfrm>
          <a:prstGeom prst="rect">
            <a:avLst/>
          </a:prstGeom>
        </p:spPr>
      </p:pic>
      <p:sp>
        <p:nvSpPr>
          <p:cNvPr id="9" name="Rectangle 8"/>
          <p:cNvSpPr/>
          <p:nvPr/>
        </p:nvSpPr>
        <p:spPr>
          <a:xfrm>
            <a:off x="2662274" y="5138420"/>
            <a:ext cx="3249000" cy="707886"/>
          </a:xfrm>
          <a:prstGeom prst="rect">
            <a:avLst/>
          </a:prstGeom>
        </p:spPr>
        <p:txBody>
          <a:bodyPr wrap="square">
            <a:spAutoFit/>
          </a:bodyPr>
          <a:lstStyle/>
          <a:p>
            <a:pPr algn="ctr"/>
            <a:r>
              <a:rPr lang="en-US" sz="2000" dirty="0">
                <a:hlinkClick r:id="rId3"/>
              </a:rPr>
              <a:t>https://www.cap.mil</a:t>
            </a:r>
            <a:r>
              <a:rPr lang="en-US" sz="2000" dirty="0" smtClean="0">
                <a:hlinkClick r:id="rId3"/>
              </a:rPr>
              <a:t>/</a:t>
            </a:r>
            <a:endParaRPr lang="en-US" sz="2000" dirty="0" smtClean="0"/>
          </a:p>
          <a:p>
            <a:pPr algn="ctr"/>
            <a:endParaRPr lang="en-US" sz="2000" dirty="0"/>
          </a:p>
        </p:txBody>
      </p:sp>
    </p:spTree>
    <p:extLst>
      <p:ext uri="{BB962C8B-B14F-4D97-AF65-F5344CB8AC3E}">
        <p14:creationId xmlns:p14="http://schemas.microsoft.com/office/powerpoint/2010/main" val="297855690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smtClean="0">
                <a:solidFill>
                  <a:srgbClr val="FFFF00"/>
                </a:solidFill>
              </a:rPr>
              <a:t>Processing Requests for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Initiating a Request for RA</a:t>
            </a:r>
            <a:endParaRPr lang="en-US"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spcAft>
                <a:spcPts val="1200"/>
              </a:spcAft>
              <a:buFont typeface="Wingdings" panose="05000000000000000000" pitchFamily="2" charset="2"/>
              <a:buChar char="ü"/>
            </a:pPr>
            <a:r>
              <a:rPr lang="en-US" sz="2000" b="1" dirty="0" smtClean="0"/>
              <a:t>Agency </a:t>
            </a:r>
            <a:r>
              <a:rPr lang="en-US" sz="2000" dirty="0"/>
              <a:t>must make contact information for </a:t>
            </a:r>
            <a:r>
              <a:rPr lang="en-US" sz="2000" dirty="0" smtClean="0"/>
              <a:t>a </a:t>
            </a:r>
            <a:r>
              <a:rPr lang="en-US" sz="2000" dirty="0"/>
              <a:t>RA available in the workplace by bulletin boards and WEB sites or handouts</a:t>
            </a:r>
          </a:p>
          <a:p>
            <a:pPr marL="0" lvl="1" indent="0">
              <a:lnSpc>
                <a:spcPct val="100000"/>
              </a:lnSpc>
              <a:spcBef>
                <a:spcPts val="0"/>
              </a:spcBef>
              <a:spcAft>
                <a:spcPts val="1200"/>
              </a:spcAft>
              <a:buFont typeface="Wingdings" panose="05000000000000000000" pitchFamily="2" charset="2"/>
              <a:buChar char="ü"/>
            </a:pPr>
            <a:r>
              <a:rPr lang="en-US" sz="2000" b="1" dirty="0" smtClean="0"/>
              <a:t>Individual </a:t>
            </a:r>
            <a:r>
              <a:rPr lang="en-US" sz="2000" dirty="0"/>
              <a:t>must inform the </a:t>
            </a:r>
            <a:r>
              <a:rPr lang="en-US" sz="2000" dirty="0" smtClean="0"/>
              <a:t>decision-maker </a:t>
            </a:r>
            <a:r>
              <a:rPr lang="en-US" sz="2000" dirty="0"/>
              <a:t>of the need for an RA for reasons related to a medical </a:t>
            </a:r>
            <a:r>
              <a:rPr lang="en-US" sz="2000" dirty="0" smtClean="0"/>
              <a:t>condition </a:t>
            </a:r>
            <a:endParaRPr lang="en-US" sz="2000" dirty="0">
              <a:solidFill>
                <a:prstClr val="black"/>
              </a:solidFill>
              <a:latin typeface="Arial" panose="020B0604020202020204"/>
              <a:cs typeface="+mn-cs"/>
            </a:endParaRPr>
          </a:p>
          <a:p>
            <a:pPr marL="461963" lvl="1">
              <a:spcBef>
                <a:spcPts val="0"/>
              </a:spcBef>
              <a:spcAft>
                <a:spcPts val="600"/>
              </a:spcAft>
            </a:pPr>
            <a:r>
              <a:rPr lang="en-US" sz="2000" dirty="0"/>
              <a:t>Can be done at any time, verbally or in writing</a:t>
            </a:r>
          </a:p>
          <a:p>
            <a:pPr marL="461963" lvl="1">
              <a:spcAft>
                <a:spcPts val="1200"/>
              </a:spcAft>
            </a:pPr>
            <a:r>
              <a:rPr lang="en-US" sz="2000" dirty="0"/>
              <a:t>Not required to mention the Rehab Act, Reasonable Accommodation, or disability </a:t>
            </a:r>
            <a:endParaRPr lang="en-US" sz="2000" dirty="0" smtClean="0"/>
          </a:p>
          <a:p>
            <a:pPr marL="0" lvl="1" indent="0">
              <a:lnSpc>
                <a:spcPct val="100000"/>
              </a:lnSpc>
              <a:spcBef>
                <a:spcPts val="0"/>
              </a:spcBef>
              <a:spcAft>
                <a:spcPts val="1200"/>
              </a:spcAft>
              <a:buFont typeface="Wingdings" panose="05000000000000000000" pitchFamily="2" charset="2"/>
              <a:buChar char="ü"/>
            </a:pPr>
            <a:r>
              <a:rPr lang="en-US" sz="2000" b="1" dirty="0"/>
              <a:t>Supervisor </a:t>
            </a:r>
            <a:r>
              <a:rPr lang="en-US" sz="2000" dirty="0"/>
              <a:t>is responsible for Processing the </a:t>
            </a:r>
            <a:r>
              <a:rPr lang="en-US" sz="2000" dirty="0" smtClean="0"/>
              <a:t>RA </a:t>
            </a:r>
            <a:r>
              <a:rPr lang="en-US" sz="2000" dirty="0"/>
              <a:t>Request </a:t>
            </a:r>
            <a:endParaRPr lang="en-US" sz="2000" dirty="0">
              <a:solidFill>
                <a:prstClr val="black"/>
              </a:solidFill>
              <a:latin typeface="Arial" panose="020B0604020202020204"/>
            </a:endParaRPr>
          </a:p>
          <a:p>
            <a:pPr marL="461963" lvl="1">
              <a:spcBef>
                <a:spcPts val="0"/>
              </a:spcBef>
              <a:spcAft>
                <a:spcPts val="600"/>
              </a:spcAft>
              <a:buClr>
                <a:srgbClr val="002060"/>
              </a:buClr>
              <a:buSzPct val="90000"/>
            </a:pPr>
            <a:r>
              <a:rPr lang="en-US" sz="2000" dirty="0"/>
              <a:t>Supervisors will use the RA Packet to Process the </a:t>
            </a:r>
            <a:r>
              <a:rPr lang="en-US" sz="2000" dirty="0" smtClean="0"/>
              <a:t>request</a:t>
            </a:r>
          </a:p>
          <a:p>
            <a:pPr marL="461963" lvl="1">
              <a:spcBef>
                <a:spcPts val="0"/>
              </a:spcBef>
              <a:spcAft>
                <a:spcPts val="600"/>
              </a:spcAft>
              <a:buClr>
                <a:srgbClr val="002060"/>
              </a:buClr>
              <a:buSzPct val="90000"/>
            </a:pPr>
            <a:r>
              <a:rPr lang="en-US" sz="2000" dirty="0" smtClean="0"/>
              <a:t>Instructions </a:t>
            </a:r>
            <a:r>
              <a:rPr lang="en-US" sz="2000" dirty="0"/>
              <a:t>and Forms required to process the request can be found in the RA Packet</a:t>
            </a:r>
          </a:p>
        </p:txBody>
      </p:sp>
    </p:spTree>
    <p:extLst>
      <p:ext uri="{BB962C8B-B14F-4D97-AF65-F5344CB8AC3E}">
        <p14:creationId xmlns:p14="http://schemas.microsoft.com/office/powerpoint/2010/main" val="164825565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0584"/>
            <a:ext cx="7772401" cy="480131"/>
          </a:xfrm>
        </p:spPr>
        <p:txBody>
          <a:bodyPr/>
          <a:lstStyle/>
          <a:p>
            <a:r>
              <a:rPr lang="en-US" dirty="0">
                <a:solidFill>
                  <a:srgbClr val="FFFF00"/>
                </a:solidFill>
              </a:rPr>
              <a:t>Initiating A </a:t>
            </a:r>
            <a:r>
              <a:rPr lang="en-US" dirty="0" smtClean="0">
                <a:solidFill>
                  <a:srgbClr val="FFFF00"/>
                </a:solidFill>
              </a:rPr>
              <a:t>Request for RA</a:t>
            </a:r>
            <a:endParaRPr lang="en-US" dirty="0">
              <a:solidFill>
                <a:srgbClr val="FFFF00"/>
              </a:solidFill>
            </a:endParaRPr>
          </a:p>
        </p:txBody>
      </p:sp>
      <p:sp>
        <p:nvSpPr>
          <p:cNvPr id="4" name="Text Placeholder 3"/>
          <p:cNvSpPr>
            <a:spLocks noGrp="1"/>
          </p:cNvSpPr>
          <p:nvPr>
            <p:ph type="body" sz="quarter" idx="13"/>
          </p:nvPr>
        </p:nvSpPr>
        <p:spPr/>
        <p:txBody>
          <a:bodyPr/>
          <a:lstStyle/>
          <a:p>
            <a:r>
              <a:rPr lang="en-US" dirty="0" smtClean="0"/>
              <a:t>Processing RA Request – RA Packet</a:t>
            </a:r>
            <a:endParaRPr lang="en-US" dirty="0"/>
          </a:p>
        </p:txBody>
      </p:sp>
      <p:sp>
        <p:nvSpPr>
          <p:cNvPr id="7" name="Content Placeholder 2"/>
          <p:cNvSpPr txBox="1">
            <a:spLocks/>
          </p:cNvSpPr>
          <p:nvPr/>
        </p:nvSpPr>
        <p:spPr>
          <a:xfrm>
            <a:off x="467305" y="1042867"/>
            <a:ext cx="8141855" cy="529327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2000" dirty="0" smtClean="0"/>
              <a:t>Supervisor or Decision-maker </a:t>
            </a:r>
            <a:r>
              <a:rPr lang="en-US" sz="2000" b="0" dirty="0"/>
              <a:t>must document the RA Request and provide a copy of the documentation to the DPM within 2 business days of the request</a:t>
            </a:r>
          </a:p>
          <a:p>
            <a:pPr>
              <a:buFont typeface="Wingdings" panose="05000000000000000000" pitchFamily="2" charset="2"/>
              <a:buChar char="ü"/>
            </a:pPr>
            <a:r>
              <a:rPr lang="en-US" sz="2000" b="0" dirty="0"/>
              <a:t>The </a:t>
            </a:r>
            <a:r>
              <a:rPr lang="en-US" sz="2000" dirty="0" smtClean="0"/>
              <a:t>Decision-maker</a:t>
            </a:r>
            <a:r>
              <a:rPr lang="en-US" sz="2000" b="0" dirty="0" smtClean="0"/>
              <a:t> </a:t>
            </a:r>
            <a:r>
              <a:rPr lang="en-US" sz="2000" b="0" dirty="0"/>
              <a:t>must begin processing an oral request immediately upon receipt of the request and should not wait for written </a:t>
            </a:r>
            <a:r>
              <a:rPr lang="en-US" sz="2000" b="0" dirty="0" smtClean="0"/>
              <a:t>confirmation</a:t>
            </a:r>
          </a:p>
          <a:p>
            <a:pPr>
              <a:buFont typeface="Wingdings" panose="05000000000000000000" pitchFamily="2" charset="2"/>
              <a:buChar char="ü"/>
            </a:pPr>
            <a:r>
              <a:rPr lang="en-US" sz="2000" b="0" dirty="0"/>
              <a:t>A </a:t>
            </a:r>
            <a:r>
              <a:rPr lang="en-US" sz="2000" dirty="0"/>
              <a:t>family member, health professional, or other representative </a:t>
            </a:r>
            <a:r>
              <a:rPr lang="en-US" sz="2000" b="0" dirty="0"/>
              <a:t>may request a reasonable accommodation on behalf of an individual seeking reasonable accommodation. The </a:t>
            </a:r>
            <a:r>
              <a:rPr lang="en-US" sz="2000" b="0" dirty="0" smtClean="0"/>
              <a:t>decision-maker </a:t>
            </a:r>
            <a:r>
              <a:rPr lang="en-US" sz="2000" b="0" dirty="0"/>
              <a:t>should confirm with the employee that the employee wants the </a:t>
            </a:r>
            <a:r>
              <a:rPr lang="en-US" sz="2000" b="0" dirty="0" smtClean="0"/>
              <a:t>accommodation </a:t>
            </a:r>
            <a:endParaRPr lang="en-US" sz="2000" b="0" dirty="0"/>
          </a:p>
        </p:txBody>
      </p:sp>
    </p:spTree>
    <p:extLst>
      <p:ext uri="{BB962C8B-B14F-4D97-AF65-F5344CB8AC3E}">
        <p14:creationId xmlns:p14="http://schemas.microsoft.com/office/powerpoint/2010/main" val="118804317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IMCOM Briefing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4E13207E0134AA7F4A62AA37BD0FE" ma:contentTypeVersion="0" ma:contentTypeDescription="Create a new document." ma:contentTypeScope="" ma:versionID="eeb866fbf098dbf4569d56d7a7c1fd4d">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4F9DC-7C79-4CB0-B571-BB79880E9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421A7-55F3-4619-8BCF-66A5008B780A}">
  <ds:schemaRefs>
    <ds:schemaRef ds:uri="http://schemas.microsoft.com/sharepoint/v3/contenttype/forms"/>
  </ds:schemaRefs>
</ds:datastoreItem>
</file>

<file path=customXml/itemProps3.xml><?xml version="1.0" encoding="utf-8"?>
<ds:datastoreItem xmlns:ds="http://schemas.openxmlformats.org/officeDocument/2006/customXml" ds:itemID="{9016CAEA-3601-4052-A4A0-463A6D4A1D6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4912</TotalTime>
  <Words>1324</Words>
  <Application>Microsoft Office PowerPoint</Application>
  <PresentationFormat>On-screen Show (4:3)</PresentationFormat>
  <Paragraphs>157</Paragraphs>
  <Slides>25</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Adobe Garamond Pro</vt:lpstr>
      <vt:lpstr>Arial</vt:lpstr>
      <vt:lpstr>Calibri</vt:lpstr>
      <vt:lpstr>Wingdings</vt:lpstr>
      <vt:lpstr>IMCOM Briefing Template</vt:lpstr>
      <vt:lpstr>Content Slide Master Template</vt:lpstr>
      <vt:lpstr>1_MSC Theme</vt:lpstr>
      <vt:lpstr>MSC Theme</vt:lpstr>
      <vt:lpstr>Reasonable Accommodation</vt:lpstr>
      <vt:lpstr>Fort Knox Garrison EEO Office </vt:lpstr>
      <vt:lpstr>Reasonable Accommodation Packet</vt:lpstr>
      <vt:lpstr>Applicable Laws</vt:lpstr>
      <vt:lpstr>Key Terms</vt:lpstr>
      <vt:lpstr>Key Terms Continued</vt:lpstr>
      <vt:lpstr>Key Terms Continued</vt:lpstr>
      <vt:lpstr>Processing Requests for RA</vt:lpstr>
      <vt:lpstr>Initiating A Request for RA</vt:lpstr>
      <vt:lpstr>Processing a RA</vt:lpstr>
      <vt:lpstr>Processing Requests for RA Continued</vt:lpstr>
      <vt:lpstr>Processing a RA</vt:lpstr>
      <vt:lpstr>Processing a RA</vt:lpstr>
      <vt:lpstr>Processing a RA</vt:lpstr>
      <vt:lpstr>Processing Requests for RA Continued</vt:lpstr>
      <vt:lpstr>Processing Requests for RA Continued</vt:lpstr>
      <vt:lpstr>Processing a RA</vt:lpstr>
      <vt:lpstr>Processing Requests for RA Continued</vt:lpstr>
      <vt:lpstr>Processing Requests for RA Continued</vt:lpstr>
      <vt:lpstr>Denial of RA</vt:lpstr>
      <vt:lpstr>Denial of RA</vt:lpstr>
      <vt:lpstr>Denial of RA</vt:lpstr>
      <vt:lpstr>Mistakes to Avoid</vt:lpstr>
      <vt:lpstr>Resources Available</vt:lpstr>
      <vt:lpstr>Processing a RA</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katy.d.carter2</dc:creator>
  <cp:lastModifiedBy>Appelman, Kelly M CIV</cp:lastModifiedBy>
  <cp:revision>389</cp:revision>
  <cp:lastPrinted>2019-07-31T15:23:41Z</cp:lastPrinted>
  <dcterms:created xsi:type="dcterms:W3CDTF">2016-08-03T18:26:40Z</dcterms:created>
  <dcterms:modified xsi:type="dcterms:W3CDTF">2021-03-09T18:42:00Z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0x010100DBE4E13207E0134AA7F4A62AA37BD0FE</vt:lpwstr>
  </property>
</Properties>
</file>