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 id="2147483777" r:id="rId5"/>
    <p:sldMasterId id="2147483807" r:id="rId6"/>
    <p:sldMasterId id="2147483865" r:id="rId7"/>
  </p:sldMasterIdLst>
  <p:notesMasterIdLst>
    <p:notesMasterId r:id="rId25"/>
  </p:notesMasterIdLst>
  <p:handoutMasterIdLst>
    <p:handoutMasterId r:id="rId26"/>
  </p:handoutMasterIdLst>
  <p:sldIdLst>
    <p:sldId id="256" r:id="rId8"/>
    <p:sldId id="525" r:id="rId9"/>
    <p:sldId id="528" r:id="rId10"/>
    <p:sldId id="533" r:id="rId11"/>
    <p:sldId id="540" r:id="rId12"/>
    <p:sldId id="539" r:id="rId13"/>
    <p:sldId id="546" r:id="rId14"/>
    <p:sldId id="545" r:id="rId15"/>
    <p:sldId id="547" r:id="rId16"/>
    <p:sldId id="554" r:id="rId17"/>
    <p:sldId id="536" r:id="rId18"/>
    <p:sldId id="549" r:id="rId19"/>
    <p:sldId id="550" r:id="rId20"/>
    <p:sldId id="530" r:id="rId21"/>
    <p:sldId id="531" r:id="rId22"/>
    <p:sldId id="553" r:id="rId23"/>
    <p:sldId id="526" r:id="rId2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es, Madeleine Mrs CIV USA IMCOM HQ" initials="BMMCUIH" lastIdx="1" clrIdx="0">
    <p:extLst>
      <p:ext uri="{19B8F6BF-5375-455C-9EA6-DF929625EA0E}">
        <p15:presenceInfo xmlns:p15="http://schemas.microsoft.com/office/powerpoint/2012/main" userId="Bates, Madeleine Mrs CIV USA IMCOM HQ" providerId="None"/>
      </p:ext>
    </p:extLst>
  </p:cmAuthor>
  <p:cmAuthor id="2" name="Collier, Orin B (Brad) CIV USARMY HQDA ACSIM (US)" initials="COB(CUHA(" lastIdx="1" clrIdx="1">
    <p:extLst>
      <p:ext uri="{19B8F6BF-5375-455C-9EA6-DF929625EA0E}">
        <p15:presenceInfo xmlns:p15="http://schemas.microsoft.com/office/powerpoint/2012/main" userId="S-1-5-21-412667653-668731278-4213794525-3109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F81BD"/>
    <a:srgbClr val="7F7F73"/>
    <a:srgbClr val="536B84"/>
    <a:srgbClr val="FFFFCC"/>
    <a:srgbClr val="CDCCC8"/>
    <a:srgbClr val="585858"/>
    <a:srgbClr val="C3C2BE"/>
    <a:srgbClr val="AEA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116" autoAdjust="0"/>
  </p:normalViewPr>
  <p:slideViewPr>
    <p:cSldViewPr>
      <p:cViewPr varScale="1">
        <p:scale>
          <a:sx n="116" d="100"/>
          <a:sy n="116" d="100"/>
        </p:scale>
        <p:origin x="1212" y="96"/>
      </p:cViewPr>
      <p:guideLst>
        <p:guide orient="horz" pos="2880"/>
        <p:guide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8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739" y="0"/>
            <a:ext cx="4029075" cy="350838"/>
          </a:xfrm>
          <a:prstGeom prst="rect">
            <a:avLst/>
          </a:prstGeom>
        </p:spPr>
        <p:txBody>
          <a:bodyPr vert="horz" lIns="91440" tIns="45720" rIns="91440" bIns="45720" rtlCol="0"/>
          <a:lstStyle>
            <a:lvl1pPr algn="r">
              <a:defRPr sz="1200"/>
            </a:lvl1pPr>
          </a:lstStyle>
          <a:p>
            <a:fld id="{75891E74-ED6F-46BF-9490-5716819DBC99}" type="datetimeFigureOut">
              <a:rPr lang="en-US" smtClean="0"/>
              <a:t>7/29/2020</a:t>
            </a:fld>
            <a:endParaRPr lang="en-US" dirty="0"/>
          </a:p>
        </p:txBody>
      </p:sp>
      <p:sp>
        <p:nvSpPr>
          <p:cNvPr id="4" name="Footer Placeholder 3"/>
          <p:cNvSpPr>
            <a:spLocks noGrp="1"/>
          </p:cNvSpPr>
          <p:nvPr>
            <p:ph type="ftr" sz="quarter" idx="2"/>
          </p:nvPr>
        </p:nvSpPr>
        <p:spPr>
          <a:xfrm>
            <a:off x="1" y="6659565"/>
            <a:ext cx="4029075" cy="3508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39" y="6659565"/>
            <a:ext cx="4029075" cy="350837"/>
          </a:xfrm>
          <a:prstGeom prst="rect">
            <a:avLst/>
          </a:prstGeom>
        </p:spPr>
        <p:txBody>
          <a:bodyPr vert="horz" lIns="91440" tIns="45720" rIns="91440" bIns="45720" rtlCol="0" anchor="b"/>
          <a:lstStyle>
            <a:lvl1pPr algn="r">
              <a:defRPr sz="1200"/>
            </a:lvl1pPr>
          </a:lstStyle>
          <a:p>
            <a:fld id="{F780D487-D645-45AB-B848-F00F3593FB00}" type="slidenum">
              <a:rPr lang="en-US" smtClean="0"/>
              <a:t>‹#›</a:t>
            </a:fld>
            <a:endParaRPr lang="en-US" dirty="0"/>
          </a:p>
        </p:txBody>
      </p:sp>
    </p:spTree>
    <p:extLst>
      <p:ext uri="{BB962C8B-B14F-4D97-AF65-F5344CB8AC3E}">
        <p14:creationId xmlns:p14="http://schemas.microsoft.com/office/powerpoint/2010/main" val="1849893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28440" cy="352143"/>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5266348" y="3"/>
            <a:ext cx="4028440" cy="352143"/>
          </a:xfrm>
          <a:prstGeom prst="rect">
            <a:avLst/>
          </a:prstGeom>
        </p:spPr>
        <p:txBody>
          <a:bodyPr vert="horz" lIns="93168" tIns="46584" rIns="93168" bIns="46584" rtlCol="0"/>
          <a:lstStyle>
            <a:lvl1pPr algn="r">
              <a:defRPr sz="1200"/>
            </a:lvl1pPr>
          </a:lstStyle>
          <a:p>
            <a:fld id="{AFF4E9DA-1FA6-4D3E-AEB1-089C0E425C2C}" type="datetimeFigureOut">
              <a:rPr lang="en-US" smtClean="0"/>
              <a:t>7/29/2020</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929641" y="3373757"/>
            <a:ext cx="7437120" cy="2760344"/>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8" y="6658258"/>
            <a:ext cx="4028440" cy="352142"/>
          </a:xfrm>
          <a:prstGeom prst="rect">
            <a:avLst/>
          </a:prstGeom>
        </p:spPr>
        <p:txBody>
          <a:bodyPr vert="horz" lIns="93168" tIns="46584" rIns="93168" bIns="46584" rtlCol="0" anchor="b"/>
          <a:lstStyle>
            <a:lvl1pPr algn="r">
              <a:defRPr sz="1200"/>
            </a:lvl1pPr>
          </a:lstStyle>
          <a:p>
            <a:fld id="{1C9528B8-2D24-44AD-B4F5-A280D960C6FF}" type="slidenum">
              <a:rPr lang="en-US" smtClean="0"/>
              <a:t>‹#›</a:t>
            </a:fld>
            <a:endParaRPr lang="en-US" dirty="0"/>
          </a:p>
        </p:txBody>
      </p:sp>
    </p:spTree>
    <p:extLst>
      <p:ext uri="{BB962C8B-B14F-4D97-AF65-F5344CB8AC3E}">
        <p14:creationId xmlns:p14="http://schemas.microsoft.com/office/powerpoint/2010/main" val="372727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99428-EB41-4402-96AF-61B72072562D}" type="slidenum">
              <a:rPr lang="en-US" smtClean="0"/>
              <a:t>17</a:t>
            </a:fld>
            <a:endParaRPr lang="en-US" dirty="0"/>
          </a:p>
        </p:txBody>
      </p:sp>
    </p:spTree>
    <p:extLst>
      <p:ext uri="{BB962C8B-B14F-4D97-AF65-F5344CB8AC3E}">
        <p14:creationId xmlns:p14="http://schemas.microsoft.com/office/powerpoint/2010/main" val="111479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a:solidFill>
                  <a:prstClr val="black"/>
                </a:solidFill>
              </a:rPr>
              <a:t>UNCLASSIFIED//FOUO</a:t>
            </a: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a:t>Click to edit Master subtitle style</a:t>
            </a:r>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a:t>Click to edit Master title style</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21898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a:solidFill>
                  <a:prstClr val="black"/>
                </a:solidFill>
                <a:cs typeface="Arial" panose="020B0604020202020204" pitchFamily="34" charset="0"/>
              </a:rPr>
              <a:t>UNCLASSIFIED//FOUO</a:t>
            </a:r>
          </a:p>
        </p:txBody>
      </p:sp>
    </p:spTree>
    <p:extLst>
      <p:ext uri="{BB962C8B-B14F-4D97-AF65-F5344CB8AC3E}">
        <p14:creationId xmlns:p14="http://schemas.microsoft.com/office/powerpoint/2010/main" val="32955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70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39319406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345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6090019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93470861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4780288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solidFill>
                  <a:prstClr val="black"/>
                </a:solidFill>
              </a:rPr>
              <a:t>UNCLASSIFIED//FOUO</a:t>
            </a: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999398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242667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050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a:t>
            </a:r>
            <a:endParaRPr lang="en-US" sz="900" b="1" dirty="0">
              <a:solidFill>
                <a:schemeClr val="bg1"/>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76742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759267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992066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442896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a:solidFill>
                  <a:prstClr val="black"/>
                </a:solidFill>
              </a:rPr>
              <a:t>UNCLASSIFIED//FOUO</a:t>
            </a: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a:t>Click to edit Master title style</a:t>
            </a:r>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a:solidFill>
                  <a:prstClr val="black"/>
                </a:solidFill>
              </a:rPr>
              <a:t>UNCLASSIFIED//FOUO</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530119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a:solidFill>
                  <a:prstClr val="black"/>
                </a:solidFill>
                <a:latin typeface="Arial" panose="020B0604020202020204" pitchFamily="34" charset="0"/>
                <a:cs typeface="Arial" panose="020B0604020202020204" pitchFamily="34" charset="0"/>
              </a:rPr>
              <a:t>UNCLASSIFIED//FOUO</a:t>
            </a:r>
          </a:p>
        </p:txBody>
      </p:sp>
    </p:spTree>
    <p:extLst>
      <p:ext uri="{BB962C8B-B14F-4D97-AF65-F5344CB8AC3E}">
        <p14:creationId xmlns:p14="http://schemas.microsoft.com/office/powerpoint/2010/main" val="3407584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a:prstGeom prst="rect">
            <a:avLst/>
          </a:prstGeo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836761" y="711257"/>
            <a:ext cx="77724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3604525"/>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61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a:solidFill>
                  <a:prstClr val="black"/>
                </a:solidFill>
                <a:cs typeface="Arial" panose="020B0604020202020204" pitchFamily="34" charset="0"/>
              </a:rPr>
              <a:t>UNCLASSIFIED//FOUO</a:t>
            </a:r>
          </a:p>
        </p:txBody>
      </p:sp>
    </p:spTree>
    <p:extLst>
      <p:ext uri="{BB962C8B-B14F-4D97-AF65-F5344CB8AC3E}">
        <p14:creationId xmlns:p14="http://schemas.microsoft.com/office/powerpoint/2010/main" val="1758144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505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1018603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502170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639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6934933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solidFill>
                  <a:prstClr val="black"/>
                </a:solidFill>
              </a:rPr>
              <a:t>UNCLASSIFIED//FOUO</a:t>
            </a: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672867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634211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868662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272258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506424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256214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a:solidFill>
                  <a:prstClr val="black"/>
                </a:solidFill>
              </a:rPr>
              <a:t>UNCLASSIFIED//FOUO</a:t>
            </a: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a:t>Click to edit Master title style</a:t>
            </a:r>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a:solidFill>
                  <a:prstClr val="black"/>
                </a:solidFill>
              </a:rPr>
              <a:t>UNCLASSIFIED//FOUO</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701596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a:solidFill>
                  <a:prstClr val="black"/>
                </a:solidFill>
                <a:latin typeface="Arial" panose="020B0604020202020204" pitchFamily="34" charset="0"/>
                <a:cs typeface="Arial" panose="020B0604020202020204" pitchFamily="34" charset="0"/>
              </a:rPr>
              <a:t>UNCLASSIFIED//FOUO</a:t>
            </a:r>
          </a:p>
        </p:txBody>
      </p:sp>
    </p:spTree>
    <p:extLst>
      <p:ext uri="{BB962C8B-B14F-4D97-AF65-F5344CB8AC3E}">
        <p14:creationId xmlns:p14="http://schemas.microsoft.com/office/powerpoint/2010/main" val="182482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5116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a:prstGeom prst="rect">
            <a:avLst/>
          </a:prstGeo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836761" y="711257"/>
            <a:ext cx="77724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032261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a:solidFill>
                  <a:prstClr val="black"/>
                </a:solidFill>
                <a:cs typeface="Arial" panose="020B0604020202020204" pitchFamily="34" charset="0"/>
              </a:rPr>
              <a:t>UNCLASSIFIED//FOUO</a:t>
            </a:r>
          </a:p>
        </p:txBody>
      </p:sp>
    </p:spTree>
    <p:extLst>
      <p:ext uri="{BB962C8B-B14F-4D97-AF65-F5344CB8AC3E}">
        <p14:creationId xmlns:p14="http://schemas.microsoft.com/office/powerpoint/2010/main" val="3665006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621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252282894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438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17326252"/>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713562610"/>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443627587"/>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solidFill>
                  <a:prstClr val="black"/>
                </a:solidFill>
              </a:rPr>
              <a:t>UNCLASSIFIED//FOUO</a:t>
            </a: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831118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11118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23340682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000276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742606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324046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dirty="0">
                <a:solidFill>
                  <a:prstClr val="black"/>
                </a:solidFill>
              </a:rPr>
              <a:t>20 NOV 19_V#2</a:t>
            </a: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873632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a:solidFill>
                  <a:prstClr val="black"/>
                </a:solidFill>
              </a:rPr>
              <a:t>UNCLASSIFIED//FOUO</a:t>
            </a: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a:t>Click to edit Master title style</a:t>
            </a:r>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a:solidFill>
                  <a:prstClr val="black"/>
                </a:solidFill>
              </a:rPr>
              <a:t>UNCLASSIFIED//FOUO</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9935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34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59192" y="6646189"/>
            <a:ext cx="2225616" cy="184666"/>
          </a:xfrm>
          <a:prstGeom prst="rect">
            <a:avLst/>
          </a:prstGeom>
        </p:spPr>
        <p:txBody>
          <a:body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473393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20025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a:solidFill>
                  <a:prstClr val="black"/>
                </a:solidFill>
                <a:latin typeface="Arial" panose="020B0604020202020204" pitchFamily="34" charset="0"/>
                <a:cs typeface="Arial" panose="020B0604020202020204" pitchFamily="34" charset="0"/>
              </a:rPr>
              <a:t>UNCLASSIFIED//FOUO</a:t>
            </a:r>
          </a:p>
        </p:txBody>
      </p:sp>
    </p:spTree>
    <p:extLst>
      <p:ext uri="{BB962C8B-B14F-4D97-AF65-F5344CB8AC3E}">
        <p14:creationId xmlns:p14="http://schemas.microsoft.com/office/powerpoint/2010/main" val="3097865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1.png"/><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3.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3.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2.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pic>
        <p:nvPicPr>
          <p:cNvPr id="22" name="Picture 2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latin typeface=" Arial"/>
              </a:rPr>
              <a:t>‹#›</a:t>
            </a:fld>
            <a:endParaRPr lang="en-US" sz="1000" b="1" dirty="0">
              <a:latin typeface=" Arial"/>
            </a:endParaRPr>
          </a:p>
        </p:txBody>
      </p:sp>
    </p:spTree>
    <p:extLst>
      <p:ext uri="{BB962C8B-B14F-4D97-AF65-F5344CB8AC3E}">
        <p14:creationId xmlns:p14="http://schemas.microsoft.com/office/powerpoint/2010/main" val="2097212402"/>
      </p:ext>
    </p:extLst>
  </p:cSld>
  <p:clrMap bg1="lt1" tx1="dk1" bg2="lt2" tx2="dk2" accent1="accent1" accent2="accent2" accent3="accent3" accent4="accent4" accent5="accent5" accent6="accent6" hlink="hlink" folHlink="folHlink"/>
  <p:sldLayoutIdLst>
    <p:sldLayoutId id="2147483668" r:id="rId1"/>
    <p:sldLayoutId id="2147483674" r:id="rId2"/>
    <p:sldLayoutId id="2147483724" r:id="rId3"/>
    <p:sldLayoutId id="2147483728" r:id="rId4"/>
    <p:sldLayoutId id="2147483729" r:id="rId5"/>
    <p:sldLayoutId id="2147483731" r:id="rId6"/>
    <p:sldLayoutId id="2147483776" r:id="rId7"/>
    <p:sldLayoutId id="2147483895"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22" name="Picture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1837435076"/>
      </p:ext>
    </p:extLst>
  </p:cSld>
  <p:clrMap bg1="lt1" tx1="dk1" bg2="lt2" tx2="dk2" accent1="accent1" accent2="accent2" accent3="accent3" accent4="accent4" accent5="accent5" accent6="accent6" hlink="hlink" folHlink="folHlink"/>
  <p:sldLayoutIdLst>
    <p:sldLayoutId id="2147483779" r:id="rId1"/>
    <p:sldLayoutId id="2147483784" r:id="rId2"/>
    <p:sldLayoutId id="2147483785" r:id="rId3"/>
    <p:sldLayoutId id="2147483786" r:id="rId4"/>
    <p:sldLayoutId id="2147483787" r:id="rId5"/>
    <p:sldLayoutId id="2147483788"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22" name="Picture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3102593716"/>
      </p:ext>
    </p:extLst>
  </p:cSld>
  <p:clrMap bg1="lt1" tx1="dk1" bg2="lt2" tx2="dk2" accent1="accent1" accent2="accent2" accent3="accent3" accent4="accent4" accent5="accent5" accent6="accent6" hlink="hlink" folHlink="folHlink"/>
  <p:sldLayoutIdLst>
    <p:sldLayoutId id="2147483809" r:id="rId1"/>
    <p:sldLayoutId id="2147483812" r:id="rId2"/>
    <p:sldLayoutId id="2147483813" r:id="rId3"/>
    <p:sldLayoutId id="2147483815" r:id="rId4"/>
    <p:sldLayoutId id="2147483816" r:id="rId5"/>
    <p:sldLayoutId id="2147483817" r:id="rId6"/>
    <p:sldLayoutId id="2147483818" r:id="rId7"/>
    <p:sldLayoutId id="2147483819" r:id="rId8"/>
    <p:sldLayoutId id="2147483825" r:id="rId9"/>
    <p:sldLayoutId id="2147483826" r:id="rId10"/>
    <p:sldLayoutId id="2147483827" r:id="rId11"/>
    <p:sldLayoutId id="2147483828" r:id="rId12"/>
    <p:sldLayoutId id="2147483829" r:id="rId13"/>
    <p:sldLayoutId id="2147483830" r:id="rId14"/>
    <p:sldLayoutId id="2147483831"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22" name="Picture 2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1073075102"/>
      </p:ext>
    </p:extLst>
  </p:cSld>
  <p:clrMap bg1="lt1" tx1="dk1" bg2="lt2" tx2="dk2" accent1="accent1" accent2="accent2" accent3="accent3" accent4="accent4" accent5="accent5" accent6="accent6" hlink="hlink" folHlink="folHlink"/>
  <p:sldLayoutIdLst>
    <p:sldLayoutId id="2147483867" r:id="rId1"/>
    <p:sldLayoutId id="2147483870" r:id="rId2"/>
    <p:sldLayoutId id="2147483872" r:id="rId3"/>
    <p:sldLayoutId id="2147483873" r:id="rId4"/>
    <p:sldLayoutId id="2147483874" r:id="rId5"/>
    <p:sldLayoutId id="2147483875" r:id="rId6"/>
    <p:sldLayoutId id="2147483876"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90054" y="6477000"/>
            <a:ext cx="2043545" cy="182101"/>
          </a:xfrm>
          <a:prstGeom prst="rect">
            <a:avLst/>
          </a:prstGeom>
        </p:spPr>
        <p:txBody>
          <a:bodyPr vert="horz" wrap="square" lIns="0" tIns="12700" rIns="0" bIns="0" rtlCol="0">
            <a:spAutoFit/>
          </a:bodyPr>
          <a:lstStyle/>
          <a:p>
            <a:pPr marR="100965">
              <a:lnSpc>
                <a:spcPct val="100000"/>
              </a:lnSpc>
            </a:pPr>
            <a:r>
              <a:rPr lang="en-US" sz="1100" dirty="0">
                <a:solidFill>
                  <a:schemeClr val="bg1"/>
                </a:solidFill>
                <a:latin typeface="Arial"/>
                <a:cs typeface="Arial"/>
              </a:rPr>
              <a:t>As of  20 April 2020</a:t>
            </a:r>
            <a:endParaRPr sz="1100" dirty="0">
              <a:solidFill>
                <a:schemeClr val="bg1"/>
              </a:solidFill>
              <a:latin typeface="Arial"/>
              <a:cs typeface="Arial"/>
            </a:endParaRPr>
          </a:p>
        </p:txBody>
      </p:sp>
      <p:sp>
        <p:nvSpPr>
          <p:cNvPr id="7" name="object 7"/>
          <p:cNvSpPr txBox="1"/>
          <p:nvPr/>
        </p:nvSpPr>
        <p:spPr>
          <a:xfrm>
            <a:off x="5486400" y="5901387"/>
            <a:ext cx="3281680" cy="505267"/>
          </a:xfrm>
          <a:prstGeom prst="rect">
            <a:avLst/>
          </a:prstGeom>
        </p:spPr>
        <p:txBody>
          <a:bodyPr vert="horz" wrap="square" lIns="0" tIns="12700" rIns="0" bIns="0" rtlCol="0">
            <a:spAutoFit/>
          </a:bodyPr>
          <a:lstStyle/>
          <a:p>
            <a:pPr>
              <a:lnSpc>
                <a:spcPct val="100000"/>
              </a:lnSpc>
              <a:spcBef>
                <a:spcPts val="95"/>
              </a:spcBef>
            </a:pPr>
            <a:r>
              <a:rPr lang="en-US" sz="3200" b="1" spc="-5" dirty="0">
                <a:latin typeface="Arial"/>
                <a:cs typeface="Arial"/>
              </a:rPr>
              <a:t>USAG Fort Knox</a:t>
            </a:r>
            <a:endParaRPr lang="en-US" sz="2400" b="1" dirty="0">
              <a:latin typeface="Arial"/>
              <a:cs typeface="Arial"/>
            </a:endParaRPr>
          </a:p>
        </p:txBody>
      </p:sp>
      <p:sp>
        <p:nvSpPr>
          <p:cNvPr id="9" name="Title 8"/>
          <p:cNvSpPr>
            <a:spLocks noGrp="1"/>
          </p:cNvSpPr>
          <p:nvPr>
            <p:ph type="ctrTitle"/>
          </p:nvPr>
        </p:nvSpPr>
        <p:spPr>
          <a:xfrm>
            <a:off x="90054" y="5378424"/>
            <a:ext cx="8977746" cy="775597"/>
          </a:xfrm>
        </p:spPr>
        <p:txBody>
          <a:bodyPr/>
          <a:lstStyle/>
          <a:p>
            <a:r>
              <a:rPr lang="en-US" sz="2800" dirty="0">
                <a:solidFill>
                  <a:schemeClr val="tx1"/>
                </a:solidFill>
                <a:effectLst>
                  <a:outerShdw blurRad="38100" dist="38100" dir="2700000" algn="tl">
                    <a:srgbClr val="000000">
                      <a:alpha val="43137"/>
                    </a:srgbClr>
                  </a:outerShdw>
                </a:effectLst>
                <a:latin typeface="Arial"/>
                <a:cs typeface="Arial"/>
              </a:rPr>
              <a:t>Installation Housing Office </a:t>
            </a:r>
            <a:br>
              <a:rPr lang="en-US" sz="2800" dirty="0">
                <a:solidFill>
                  <a:schemeClr val="tx1"/>
                </a:solidFill>
                <a:effectLst>
                  <a:outerShdw blurRad="38100" dist="38100" dir="2700000" algn="tl">
                    <a:srgbClr val="000000">
                      <a:alpha val="43137"/>
                    </a:srgbClr>
                  </a:outerShdw>
                </a:effectLst>
                <a:latin typeface="Arial"/>
                <a:cs typeface="Arial"/>
              </a:rPr>
            </a:br>
            <a:r>
              <a:rPr lang="en-US" sz="2800" dirty="0">
                <a:solidFill>
                  <a:schemeClr val="tx1"/>
                </a:solidFill>
                <a:effectLst>
                  <a:outerShdw blurRad="38100" dist="38100" dir="2700000" algn="tl">
                    <a:srgbClr val="000000">
                      <a:alpha val="43137"/>
                    </a:srgbClr>
                  </a:outerShdw>
                </a:effectLst>
                <a:latin typeface="Arial"/>
                <a:cs typeface="Arial"/>
              </a:rPr>
              <a:t>Plain Language Briefing</a:t>
            </a:r>
            <a:endParaRPr lang="en-US" sz="2800" dirty="0">
              <a:solidFill>
                <a:schemeClr val="tx1"/>
              </a:solidFill>
            </a:endParaRPr>
          </a:p>
        </p:txBody>
      </p:sp>
      <p:sp>
        <p:nvSpPr>
          <p:cNvPr id="2" name="TextBox 1"/>
          <p:cNvSpPr txBox="1"/>
          <p:nvPr/>
        </p:nvSpPr>
        <p:spPr>
          <a:xfrm>
            <a:off x="76200" y="60974"/>
            <a:ext cx="8153400" cy="369332"/>
          </a:xfrm>
          <a:prstGeom prst="rect">
            <a:avLst/>
          </a:prstGeom>
          <a:noFill/>
        </p:spPr>
        <p:txBody>
          <a:bodyPr wrap="square" rtlCol="0">
            <a:spAutoFit/>
          </a:bodyPr>
          <a:lstStyle/>
          <a:p>
            <a:r>
              <a:rPr lang="en-US" dirty="0">
                <a:solidFill>
                  <a:schemeClr val="bg1"/>
                </a:solidFill>
              </a:rPr>
              <a:t>Annex F to OPORD 20-xxx – Plain Language Brief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914400"/>
            <a:ext cx="8305800" cy="5181600"/>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i="1" dirty="0">
                <a:latin typeface=" Arial"/>
              </a:rPr>
              <a:t>Work order or maintenance ticket to be closed only once the tenant and Installation Housing Office signs off</a:t>
            </a:r>
          </a:p>
          <a:p>
            <a:pPr marL="285750" indent="-285750">
              <a:spcBef>
                <a:spcPts val="600"/>
              </a:spcBef>
              <a:spcAft>
                <a:spcPts val="600"/>
              </a:spcAft>
              <a:buFont typeface="Wingdings" panose="05000000000000000000" pitchFamily="2" charset="2"/>
              <a:buChar char="§"/>
            </a:pPr>
            <a:r>
              <a:rPr lang="en-US" sz="1600" dirty="0">
                <a:latin typeface=" Arial"/>
              </a:rPr>
              <a:t>The right to have reasonable advance notice of any entrance by the Landlord, Installation housing staff, or chain of command into the housing unit, except in the case of an emergency or abandonment of the housing unit. (Right 13)</a:t>
            </a:r>
          </a:p>
          <a:p>
            <a:pPr marL="742950" lvl="1" indent="-285750">
              <a:spcBef>
                <a:spcPts val="600"/>
              </a:spcBef>
              <a:spcAft>
                <a:spcPts val="600"/>
              </a:spcAft>
              <a:buFont typeface="Courier New" panose="02070309020205020404" pitchFamily="49" charset="0"/>
              <a:buChar char="o"/>
            </a:pPr>
            <a:r>
              <a:rPr lang="en-US" sz="1600" dirty="0">
                <a:latin typeface=" Arial"/>
              </a:rPr>
              <a:t>Knox Hills provides a 48-hour notice prior to entering the home. </a:t>
            </a:r>
          </a:p>
          <a:p>
            <a:pPr marL="742950" lvl="1" indent="-285750">
              <a:spcBef>
                <a:spcPts val="600"/>
              </a:spcBef>
              <a:spcAft>
                <a:spcPts val="600"/>
              </a:spcAft>
              <a:buFont typeface="Courier New" panose="02070309020205020404" pitchFamily="49" charset="0"/>
              <a:buChar char="o"/>
            </a:pPr>
            <a:r>
              <a:rPr lang="en-US" sz="1600" dirty="0">
                <a:latin typeface=" Arial"/>
              </a:rPr>
              <a:t>The 48-hour notice is provided to the resident by email and phone. If no response from resident, Knox Hills posts a 48-hour notice to enter home on the front door of the residence.</a:t>
            </a:r>
          </a:p>
          <a:p>
            <a:pPr marL="283464" indent="-283464">
              <a:spcBef>
                <a:spcPts val="600"/>
              </a:spcBef>
              <a:spcAft>
                <a:spcPts val="600"/>
              </a:spcAft>
              <a:buFont typeface="Wingdings" panose="05000000000000000000" pitchFamily="2" charset="2"/>
              <a:buChar char="§"/>
            </a:pPr>
            <a:r>
              <a:rPr lang="en-US" sz="1600" dirty="0">
                <a:latin typeface=" Arial"/>
              </a:rPr>
              <a:t>The right to not pay non-refundable fees or have application of rent credits arbitrarily withheld. (Right 14)</a:t>
            </a:r>
          </a:p>
          <a:p>
            <a:pPr marL="742950" lvl="1" indent="-285750">
              <a:spcBef>
                <a:spcPts val="600"/>
              </a:spcBef>
              <a:spcAft>
                <a:spcPts val="600"/>
              </a:spcAft>
              <a:buFont typeface="Courier New" panose="02070309020205020404" pitchFamily="49" charset="0"/>
              <a:buChar char="o"/>
            </a:pPr>
            <a:r>
              <a:rPr lang="en-US" sz="1600" dirty="0">
                <a:latin typeface=" Arial"/>
              </a:rPr>
              <a:t>Knox Hills does not charge any non-refundable fees.</a:t>
            </a:r>
          </a:p>
          <a:p>
            <a:pPr marL="283464" indent="-283464">
              <a:spcBef>
                <a:spcPts val="600"/>
              </a:spcBef>
              <a:spcAft>
                <a:spcPts val="600"/>
              </a:spcAft>
              <a:buFont typeface="Wingdings" panose="05000000000000000000" pitchFamily="2" charset="2"/>
              <a:buChar char="§"/>
            </a:pPr>
            <a:r>
              <a:rPr lang="en-US" sz="1600" dirty="0">
                <a:latin typeface=" Arial"/>
              </a:rPr>
              <a:t>The right to expect common documents, forms, and processes for housing units will be the same for all Army Installations, to the maximum extent applicable without violating local, state, or federal regulations. (Right 15)</a:t>
            </a:r>
          </a:p>
          <a:p>
            <a:pPr marL="742950" lvl="1" indent="-285750">
              <a:spcBef>
                <a:spcPts val="600"/>
              </a:spcBef>
              <a:spcAft>
                <a:spcPts val="600"/>
              </a:spcAft>
              <a:buFont typeface="Wingdings" panose="05000000000000000000" pitchFamily="2" charset="2"/>
              <a:buChar char="§"/>
            </a:pPr>
            <a:endParaRPr lang="en-US" sz="1600" dirty="0">
              <a:solidFill>
                <a:srgbClr val="FF0000"/>
              </a:solidFill>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272617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297" y="762000"/>
            <a:ext cx="5244206" cy="5399935"/>
          </a:xfrm>
          <a:prstGeom prst="rect">
            <a:avLst/>
          </a:prstGeom>
          <a:ln>
            <a:solidFill>
              <a:schemeClr val="tx1"/>
            </a:solidFill>
          </a:ln>
        </p:spPr>
      </p:pic>
      <p:sp>
        <p:nvSpPr>
          <p:cNvPr id="4" name="TextBox 3"/>
          <p:cNvSpPr txBox="1"/>
          <p:nvPr/>
        </p:nvSpPr>
        <p:spPr>
          <a:xfrm>
            <a:off x="228600" y="6324600"/>
            <a:ext cx="4953000" cy="276999"/>
          </a:xfrm>
          <a:prstGeom prst="rect">
            <a:avLst/>
          </a:prstGeom>
          <a:noFill/>
        </p:spPr>
        <p:txBody>
          <a:bodyPr wrap="square" rtlCol="0">
            <a:spAutoFit/>
          </a:bodyPr>
          <a:lstStyle/>
          <a:p>
            <a:r>
              <a:rPr lang="en-US" sz="1200" b="1" i="1" dirty="0">
                <a:latin typeface=" Arial"/>
              </a:rPr>
              <a:t>* Copy is available upon request</a:t>
            </a: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Responsibilities</a:t>
            </a:r>
          </a:p>
        </p:txBody>
      </p:sp>
    </p:spTree>
    <p:extLst>
      <p:ext uri="{BB962C8B-B14F-4D97-AF65-F5344CB8AC3E}">
        <p14:creationId xmlns:p14="http://schemas.microsoft.com/office/powerpoint/2010/main" val="375166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90600"/>
            <a:ext cx="8153400" cy="4953000"/>
          </a:xfrm>
          <a:prstGeom prst="rect">
            <a:avLst/>
          </a:prstGeom>
        </p:spPr>
        <p:txBody>
          <a:bodyPr wrap="square">
            <a:noAutofit/>
          </a:bodyPr>
          <a:lstStyle/>
          <a:p>
            <a:pPr marL="285750" indent="-285750">
              <a:buFont typeface="Wingdings" panose="05000000000000000000" pitchFamily="2" charset="2"/>
              <a:buChar char="§"/>
            </a:pPr>
            <a:r>
              <a:rPr lang="en-US" sz="1600" dirty="0">
                <a:latin typeface=" Arial"/>
              </a:rPr>
              <a:t>The Military Housing Privatization Initiative Tenant Bill of Rights highlights 5 important responsibilities for Service Members and their Families while they reside in privatized family housing.</a:t>
            </a:r>
          </a:p>
          <a:p>
            <a:pPr marL="800100" lvl="1" indent="-342900">
              <a:spcBef>
                <a:spcPts val="600"/>
              </a:spcBef>
              <a:spcAft>
                <a:spcPts val="600"/>
              </a:spcAft>
              <a:buFont typeface="+mj-lt"/>
              <a:buAutoNum type="arabicPeriod"/>
            </a:pPr>
            <a:r>
              <a:rPr lang="en-US" sz="1600" dirty="0">
                <a:latin typeface=" Arial"/>
              </a:rPr>
              <a:t>The responsibility to report in a timely manner any apparent environmental, safety, or health hazards of the home to the Landlord and any defective, broken, damaged, or malfunctioning building systems, fixtures, appliances, or other parts of the home, the common areas, or related facilities.</a:t>
            </a:r>
          </a:p>
          <a:p>
            <a:pPr marL="800100" lvl="1" indent="-342900">
              <a:buFont typeface="+mj-lt"/>
              <a:buAutoNum type="arabicPeriod"/>
            </a:pPr>
            <a:r>
              <a:rPr lang="en-US" sz="1600" dirty="0">
                <a:latin typeface=" Arial"/>
              </a:rPr>
              <a:t>The responsibility to maintain standard upkeep of the home as instructed by the housing management office. </a:t>
            </a:r>
          </a:p>
          <a:p>
            <a:pPr marL="1097280" lvl="1" indent="-285750">
              <a:buFont typeface="Courier New" panose="02070309020205020404" pitchFamily="49" charset="0"/>
              <a:buChar char="o"/>
            </a:pPr>
            <a:r>
              <a:rPr lang="en-US" sz="1400" dirty="0">
                <a:latin typeface=" Arial"/>
              </a:rPr>
              <a:t>Residents are required to perform minor maintenance tasks in their home before calling the maintenance service desk. Such tasks include plunging toilets and sinks, tightening screws on hinges, replacing light bulbs, resetting garbage disposals and other simple maintenance tasks that can be done without specialized training or tools.</a:t>
            </a:r>
          </a:p>
          <a:p>
            <a:pPr marL="1097280" lvl="1" indent="-285750">
              <a:buFont typeface="Courier New" panose="02070309020205020404" pitchFamily="49" charset="0"/>
              <a:buChar char="o"/>
            </a:pPr>
            <a:r>
              <a:rPr lang="en-US" sz="1400" dirty="0">
                <a:latin typeface=" Arial"/>
              </a:rPr>
              <a:t>Residents are asked to change the furnace filters in the home monthly. </a:t>
            </a:r>
          </a:p>
          <a:p>
            <a:pPr marL="1097280" lvl="1" indent="-285750">
              <a:buFont typeface="Courier New" panose="02070309020205020404" pitchFamily="49" charset="0"/>
              <a:buChar char="o"/>
            </a:pPr>
            <a:r>
              <a:rPr lang="en-US" sz="1400" dirty="0">
                <a:latin typeface=" Arial"/>
              </a:rPr>
              <a:t>Knox Hills provides weekly trash/bulk trash pick-up to residents and bi-weekly (twice per month) recycle pick-up. Residents are provided with one trash bin and one recycle bin at move in. Knox Hills cannot accept hazardous materials, propane tanks, refrigerators, air conditioners, tires, batteries or mattresses of any size. Residents should contact their community office for disposal of specific items.</a:t>
            </a:r>
          </a:p>
          <a:p>
            <a:pPr marL="1097280" lvl="1" indent="-285750">
              <a:buFont typeface="Courier New" panose="02070309020205020404" pitchFamily="49" charset="0"/>
              <a:buChar char="o"/>
            </a:pPr>
            <a:r>
              <a:rPr lang="en-US" sz="1400" dirty="0">
                <a:latin typeface=" Arial"/>
              </a:rPr>
              <a:t>Residents are required to mow grass and perform leaf removal in fenced-in areas of their yard, as well as one foot outside the fence line, weed flower beds and trim bushes as needed. </a:t>
            </a:r>
          </a:p>
          <a:p>
            <a:pPr marL="1097280" lvl="1" indent="-285750">
              <a:buFont typeface="Courier New" panose="02070309020205020404" pitchFamily="49" charset="0"/>
              <a:buChar char="o"/>
            </a:pPr>
            <a:r>
              <a:rPr lang="en-US" sz="1400" dirty="0">
                <a:latin typeface=" Arial"/>
              </a:rPr>
              <a:t>Residents are responsible to remove snow from driveways, porches and sidewalks within 24 hours after a snowfall.</a:t>
            </a:r>
          </a:p>
          <a:p>
            <a:endParaRPr lang="en-US" sz="1600" dirty="0">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Responsibilities</a:t>
            </a:r>
          </a:p>
        </p:txBody>
      </p:sp>
    </p:spTree>
    <p:extLst>
      <p:ext uri="{BB962C8B-B14F-4D97-AF65-F5344CB8AC3E}">
        <p14:creationId xmlns:p14="http://schemas.microsoft.com/office/powerpoint/2010/main" val="95970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990600"/>
            <a:ext cx="8686800" cy="5383113"/>
          </a:xfrm>
          <a:prstGeom prst="rect">
            <a:avLst/>
          </a:prstGeom>
          <a:noFill/>
        </p:spPr>
        <p:txBody>
          <a:bodyPr wrap="square" rtlCol="0">
            <a:noAutofit/>
          </a:bodyPr>
          <a:lstStyle/>
          <a:p>
            <a:pPr marL="800100" lvl="1" indent="-342900">
              <a:spcBef>
                <a:spcPts val="600"/>
              </a:spcBef>
              <a:spcAft>
                <a:spcPts val="600"/>
              </a:spcAft>
              <a:buFont typeface="+mj-lt"/>
              <a:buAutoNum type="arabicPeriod" startAt="3"/>
            </a:pPr>
            <a:r>
              <a:rPr lang="en-US" sz="1600" dirty="0">
                <a:latin typeface=" Arial"/>
              </a:rPr>
              <a:t>The responsibility to conduct oneself as a Tenant In a manner that will not disturb neighbors, and to assume responsibility for one’s actions and those of a family member or guest in the housing unit or common areas, including the responsibility not to engage in any inappropriate, unauthorized, or criminal activity in the home or common areas.</a:t>
            </a:r>
          </a:p>
          <a:p>
            <a:pPr marL="1200150" lvl="2" indent="-285750">
              <a:spcBef>
                <a:spcPts val="600"/>
              </a:spcBef>
              <a:spcAft>
                <a:spcPts val="600"/>
              </a:spcAft>
              <a:buFont typeface="Courier New" panose="02070309020205020404" pitchFamily="49" charset="0"/>
              <a:buChar char="o"/>
            </a:pPr>
            <a:r>
              <a:rPr lang="en-US" sz="1600" dirty="0">
                <a:latin typeface=" Arial"/>
              </a:rPr>
              <a:t>Resident responsibilities and policies, including actions deemed minor and major violations, are highlighted the Knox Hills Resident Guide.</a:t>
            </a:r>
          </a:p>
          <a:p>
            <a:pPr marL="1200150" lvl="2" indent="-285750">
              <a:spcBef>
                <a:spcPts val="600"/>
              </a:spcBef>
              <a:spcAft>
                <a:spcPts val="600"/>
              </a:spcAft>
              <a:buFont typeface="Courier New" panose="02070309020205020404" pitchFamily="49" charset="0"/>
              <a:buChar char="o"/>
            </a:pPr>
            <a:r>
              <a:rPr lang="en-US" sz="1600" dirty="0">
                <a:latin typeface=" Arial"/>
              </a:rPr>
              <a:t>Quiet hours for residents are the same as defined by Fort Knox, which is 10 p.m. to 6 a.m.</a:t>
            </a:r>
          </a:p>
          <a:p>
            <a:pPr marL="1200150" lvl="2" indent="-285750">
              <a:spcBef>
                <a:spcPts val="600"/>
              </a:spcBef>
              <a:spcAft>
                <a:spcPts val="600"/>
              </a:spcAft>
              <a:buFont typeface="Courier New" panose="02070309020205020404" pitchFamily="49" charset="0"/>
              <a:buChar char="o"/>
            </a:pPr>
            <a:r>
              <a:rPr lang="en-US" sz="1600" dirty="0">
                <a:latin typeface=" Arial"/>
              </a:rPr>
              <a:t>The Knox Hills Resident Guide is available for review and download on the Knox Hills website at https://winnmilitary.entrata.com/media_library/12710/5b0eaaf6cc7d32.53842657587.pdf </a:t>
            </a:r>
          </a:p>
          <a:p>
            <a:pPr marL="800100" lvl="1" indent="-342900">
              <a:spcBef>
                <a:spcPts val="600"/>
              </a:spcBef>
              <a:spcAft>
                <a:spcPts val="600"/>
              </a:spcAft>
              <a:buFont typeface="+mj-lt"/>
              <a:buAutoNum type="arabicPeriod" startAt="4"/>
            </a:pPr>
            <a:r>
              <a:rPr lang="en-US" sz="1600" dirty="0">
                <a:latin typeface=" Arial"/>
              </a:rPr>
              <a:t>The responsibility to allow the Landlord reasonable access to the rental home in accordance with the terms of the tenant lease agreement to all the Landlord to make necessary repairs in a timely manner. </a:t>
            </a:r>
          </a:p>
          <a:p>
            <a:pPr marL="800100" lvl="1" indent="-342900">
              <a:spcBef>
                <a:spcPts val="600"/>
              </a:spcBef>
              <a:spcAft>
                <a:spcPts val="600"/>
              </a:spcAft>
              <a:buFont typeface="+mj-lt"/>
              <a:buAutoNum type="arabicPeriod" startAt="4"/>
            </a:pPr>
            <a:r>
              <a:rPr lang="en-US" sz="1600" dirty="0">
                <a:latin typeface=" Arial"/>
              </a:rPr>
              <a:t>The responsibility to read all lease-related materials provided by the Landlord and to comply with the terms of the lease agreement, lease addenda, and any associated rules and guidelines.</a:t>
            </a:r>
            <a:endParaRPr lang="en-US" sz="1600" dirty="0">
              <a:solidFill>
                <a:srgbClr val="4F81BD"/>
              </a:solidFill>
              <a:latin typeface=" Arial"/>
            </a:endParaRPr>
          </a:p>
          <a:p>
            <a:pPr marL="457200" indent="-457200">
              <a:spcBef>
                <a:spcPts val="600"/>
              </a:spcBef>
              <a:spcAft>
                <a:spcPts val="600"/>
              </a:spcAft>
              <a:buFont typeface="Wingdings" panose="05000000000000000000" pitchFamily="2" charset="2"/>
              <a:buChar char="§"/>
            </a:pPr>
            <a:endParaRPr lang="en-US" dirty="0">
              <a:solidFill>
                <a:srgbClr val="4F81BD"/>
              </a:solidFill>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Responsibilities</a:t>
            </a:r>
          </a:p>
        </p:txBody>
      </p:sp>
    </p:spTree>
    <p:extLst>
      <p:ext uri="{BB962C8B-B14F-4D97-AF65-F5344CB8AC3E}">
        <p14:creationId xmlns:p14="http://schemas.microsoft.com/office/powerpoint/2010/main" val="252218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96863"/>
            <a:ext cx="8746066" cy="4770537"/>
          </a:xfrm>
          <a:prstGeom prst="rect">
            <a:avLst/>
          </a:prstGeom>
          <a:noFill/>
        </p:spPr>
        <p:txBody>
          <a:bodyPr wrap="square" rtlCol="0">
            <a:spAutoFit/>
          </a:bodyPr>
          <a:lstStyle/>
          <a:p>
            <a:pPr>
              <a:spcBef>
                <a:spcPts val="600"/>
              </a:spcBef>
              <a:spcAft>
                <a:spcPts val="600"/>
              </a:spcAft>
            </a:pPr>
            <a:r>
              <a:rPr lang="en-US" sz="1600" dirty="0">
                <a:latin typeface="Arial" panose="020B0604020202020204" pitchFamily="34" charset="0"/>
                <a:ea typeface="Verdana" panose="020B0604030504040204" pitchFamily="34" charset="0"/>
                <a:cs typeface="Arial" panose="020B0604020202020204" pitchFamily="34" charset="0"/>
              </a:rPr>
              <a:t>The goal of the HSO is to implement and maintain a high quality worldwide resource for relocation services that is innovative, comprehensive, and the first choice of information and support when Soldiers and families relocate.</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Non-discriminatory listings of adequate and affordable rental and for-sale housing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Counseling/referral on eligible installation services (i.e. legal, education, Exceptional Family Member Program)</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Preliminary inquiries to validate housing discrimination complaints</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Liaison with community and government officials / organizations (on and off post)</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Housing data exchange with other DoD housing offices</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Liaisons with Army Community Services in support of the Housing Relocation Assistance Program</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Housing market area data for use in developing market analyses Rental negotiations and lease review</a:t>
            </a:r>
          </a:p>
          <a:p>
            <a:pPr>
              <a:spcBef>
                <a:spcPts val="600"/>
              </a:spcBef>
              <a:spcAft>
                <a:spcPts val="600"/>
              </a:spcAft>
            </a:pPr>
            <a:endParaRPr lang="en-US" sz="1600" dirty="0">
              <a:latin typeface="Arial" panose="020B0604020202020204" pitchFamily="34" charset="0"/>
              <a:ea typeface="Verdana" panose="020B060403050404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81000" y="5761774"/>
            <a:ext cx="1066800" cy="715225"/>
          </a:xfrm>
          <a:prstGeom prst="rect">
            <a:avLst/>
          </a:prstGeom>
        </p:spPr>
      </p:pic>
      <p:sp>
        <p:nvSpPr>
          <p:cNvPr id="2" name="TextBox 1"/>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Garrison Housing Services Office (HSO)</a:t>
            </a:r>
          </a:p>
          <a:p>
            <a:endParaRPr lang="en-US" sz="2800" b="1" dirty="0">
              <a:solidFill>
                <a:schemeClr val="bg1"/>
              </a:solidFill>
            </a:endParaRPr>
          </a:p>
        </p:txBody>
      </p:sp>
    </p:spTree>
    <p:extLst>
      <p:ext uri="{BB962C8B-B14F-4D97-AF65-F5344CB8AC3E}">
        <p14:creationId xmlns:p14="http://schemas.microsoft.com/office/powerpoint/2010/main" val="3733813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123091"/>
            <a:ext cx="8915400" cy="403187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1600" dirty="0">
                <a:latin typeface=" Arial"/>
                <a:ea typeface="Verdana" panose="020B0604030504040204" pitchFamily="34" charset="0"/>
                <a:cs typeface="Verdana" panose="020B0604030504040204" pitchFamily="34" charset="0"/>
              </a:rPr>
              <a:t>One-Stop, Full Service from Arrival to Departure for the Following:</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Home buying counseling</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Landlord-tenant dispute resolution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Basic Allowance for Housing (BAH) data submission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Property inspections  </a:t>
            </a:r>
          </a:p>
          <a:p>
            <a:pPr marL="1257300" lvl="2" indent="-342900">
              <a:spcBef>
                <a:spcPts val="600"/>
              </a:spcBef>
              <a:spcAft>
                <a:spcPts val="600"/>
              </a:spcAft>
              <a:buFont typeface="Wingdings" panose="05000000000000000000" pitchFamily="2" charset="2"/>
              <a:buChar char="q"/>
            </a:pPr>
            <a:r>
              <a:rPr lang="en-US" sz="1600" dirty="0">
                <a:uFill>
                  <a:solidFill>
                    <a:srgbClr val="FF0000"/>
                  </a:solidFill>
                </a:uFill>
                <a:latin typeface=" Arial"/>
                <a:ea typeface="Verdana" panose="020B0604030504040204" pitchFamily="34" charset="0"/>
                <a:cs typeface="Verdana" panose="020B0604030504040204" pitchFamily="34" charset="0"/>
              </a:rPr>
              <a:t>NEW---Per FY20 NDAA: </a:t>
            </a:r>
            <a:r>
              <a:rPr lang="en-US" sz="1600" dirty="0">
                <a:uFill>
                  <a:solidFill>
                    <a:srgbClr val="FF0000"/>
                  </a:solidFill>
                </a:uFill>
                <a:latin typeface=" Arial"/>
              </a:rPr>
              <a:t>If tenant is not available for pre-assignment walkthrough inspection, Housing Office must attend on tenant's behalf</a:t>
            </a:r>
          </a:p>
          <a:p>
            <a:pPr marL="1257300" lvl="2" indent="-342900">
              <a:spcBef>
                <a:spcPts val="600"/>
              </a:spcBef>
              <a:spcAft>
                <a:spcPts val="600"/>
              </a:spcAft>
              <a:buFont typeface="Wingdings" panose="05000000000000000000" pitchFamily="2" charset="2"/>
              <a:buChar char="q"/>
            </a:pPr>
            <a:r>
              <a:rPr lang="en-US" sz="1600" dirty="0">
                <a:uFill>
                  <a:solidFill>
                    <a:srgbClr val="FF0000"/>
                  </a:solidFill>
                </a:uFill>
                <a:latin typeface=" Arial"/>
              </a:rPr>
              <a:t>NEW---Per FY20 NDAA: The Housing Manager shall initiate contact with resident 15 day and 60 days after move in regarding the satisfaction of the resident.</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Administrative assistance with utility company fees/deposits, connections, and billings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Informational briefings (in- and out-processing, entitlements),community outreach</a:t>
            </a: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Garrison Housing Services Office (HSO)</a:t>
            </a:r>
          </a:p>
          <a:p>
            <a:endParaRPr lang="en-US" sz="2800" b="1" dirty="0">
              <a:solidFill>
                <a:schemeClr val="bg1"/>
              </a:solidFill>
            </a:endParaRPr>
          </a:p>
        </p:txBody>
      </p:sp>
    </p:spTree>
    <p:extLst>
      <p:ext uri="{BB962C8B-B14F-4D97-AF65-F5344CB8AC3E}">
        <p14:creationId xmlns:p14="http://schemas.microsoft.com/office/powerpoint/2010/main" val="828404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66800"/>
            <a:ext cx="8288866" cy="4941682"/>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Tenants are permitted to anchor any furniture, television, or large appliance to the wall of the unit for purposes of preventing such item from tipping over without incurring a penalty or obligation to repair the wall upon vacating the unit if the Landlord does not anchor the furniture for the tenant.</a:t>
            </a:r>
          </a:p>
          <a:p>
            <a:pPr marL="285750" indent="-285750">
              <a:spcBef>
                <a:spcPts val="600"/>
              </a:spcBef>
              <a:spcAft>
                <a:spcPts val="600"/>
              </a:spcAft>
              <a:buFont typeface="Wingdings" panose="05000000000000000000" pitchFamily="2" charset="2"/>
              <a:buChar char="§"/>
            </a:pPr>
            <a:r>
              <a:rPr lang="en-US" sz="1600" dirty="0">
                <a:latin typeface=" Arial"/>
              </a:rPr>
              <a:t>Mission:  U. S. Army Garrison Fort Knox delivers and integrates base support to enable training, force projection, and Soldier and Family Readiness.</a:t>
            </a:r>
          </a:p>
          <a:p>
            <a:pPr marL="285750" indent="-285750">
              <a:spcBef>
                <a:spcPts val="600"/>
              </a:spcBef>
              <a:spcAft>
                <a:spcPts val="600"/>
              </a:spcAft>
              <a:buFont typeface="Wingdings" panose="05000000000000000000" pitchFamily="2" charset="2"/>
              <a:buChar char="§"/>
            </a:pPr>
            <a:r>
              <a:rPr lang="en-US" sz="1600" dirty="0">
                <a:latin typeface=" Arial"/>
              </a:rPr>
              <a:t>Vision:  Fort Knox is the Army’s premier installation to live on, work at, and deploy from, and come home to.</a:t>
            </a:r>
          </a:p>
          <a:p>
            <a:pPr marL="285750" indent="-285750">
              <a:spcBef>
                <a:spcPts val="600"/>
              </a:spcBef>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The strength of our nation is our armed forces. The strength of our armed forces is our service members. The strength of our service members comes from the strength of their Families.  Fort Knox recognizes that the selfless dedication and commitment of our Families directly contributes to the readiness of our Soldiers.  Families are the force behind the force. Here at Fort Knox we want you need to know that you're just as valuable as your Soldier. To express that, Fort Knox makes a special effort to bring together, and make available a large number of resources and benefits. Fort Knox is committed to our service members and their Families, providing a strong, supportive environment that enhances their strength and resilience.</a:t>
            </a:r>
          </a:p>
          <a:p>
            <a:pPr marL="285750" indent="-285750">
              <a:spcBef>
                <a:spcPts val="600"/>
              </a:spcBef>
              <a:spcAft>
                <a:spcPts val="600"/>
              </a:spcAft>
              <a:buFont typeface="Wingdings" panose="05000000000000000000" pitchFamily="2" charset="2"/>
              <a:buChar char="§"/>
            </a:pPr>
            <a:endParaRPr lang="en-US" sz="1600" dirty="0">
              <a:latin typeface=" Arial"/>
              <a:ea typeface="Verdana" panose="020B0604030504040204" pitchFamily="34" charset="0"/>
              <a:cs typeface="Verdana" panose="020B0604030504040204" pitchFamily="34" charset="0"/>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Furniture Safety &amp; Additional Information</a:t>
            </a:r>
          </a:p>
          <a:p>
            <a:endParaRPr lang="en-US" sz="2800" b="1" dirty="0">
              <a:solidFill>
                <a:schemeClr val="bg1"/>
              </a:solidFill>
            </a:endParaRPr>
          </a:p>
        </p:txBody>
      </p:sp>
    </p:spTree>
    <p:extLst>
      <p:ext uri="{BB962C8B-B14F-4D97-AF65-F5344CB8AC3E}">
        <p14:creationId xmlns:p14="http://schemas.microsoft.com/office/powerpoint/2010/main" val="1206424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438400"/>
            <a:ext cx="9144000" cy="590931"/>
          </a:xfrm>
          <a:prstGeom prst="rect">
            <a:avLst/>
          </a:prstGeom>
        </p:spPr>
        <p:txBody>
          <a:bodyPr vert="horz" wrap="square" lIns="182880" tIns="45720" rIns="91440" bIns="45720" rtlCol="0" anchor="t" anchorCtr="0">
            <a:spAutoFit/>
          </a:bodyPr>
          <a:lstStyle>
            <a:lvl1pPr marL="0" algn="l" defTabSz="788864" rtl="0" eaLnBrk="1" latinLnBrk="0" hangingPunct="1">
              <a:lnSpc>
                <a:spcPct val="90000"/>
              </a:lnSpc>
              <a:spcBef>
                <a:spcPct val="0"/>
              </a:spcBef>
              <a:buNone/>
              <a:defRPr lang="en-US" sz="2416" b="1" kern="1200" dirty="0">
                <a:solidFill>
                  <a:srgbClr val="7F7F73"/>
                </a:solidFill>
                <a:latin typeface="Arial" panose="020B0604020202020204" pitchFamily="34" charset="0"/>
                <a:ea typeface="+mj-ea"/>
                <a:cs typeface="Arial" panose="020B0604020202020204" pitchFamily="34" charset="0"/>
              </a:defRPr>
            </a:lvl1pPr>
          </a:lstStyle>
          <a:p>
            <a:pPr algn="ctr"/>
            <a:r>
              <a:rPr lang="en-US" sz="3600" kern="0" dirty="0">
                <a:solidFill>
                  <a:schemeClr val="tx1"/>
                </a:solidFill>
              </a:rPr>
              <a:t>End of Brief</a:t>
            </a:r>
          </a:p>
        </p:txBody>
      </p:sp>
    </p:spTree>
    <p:extLst>
      <p:ext uri="{BB962C8B-B14F-4D97-AF65-F5344CB8AC3E}">
        <p14:creationId xmlns:p14="http://schemas.microsoft.com/office/powerpoint/2010/main" val="135052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 y="1066800"/>
            <a:ext cx="8267700" cy="5029200"/>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a:latin typeface=" Arial"/>
              </a:rPr>
              <a:t>The Fort Knox Housing staff are employed by the Army to assist Service Members and their Families with housing matters and advocate on their behalf with community partners/agencies both on and off the installation</a:t>
            </a:r>
          </a:p>
          <a:p>
            <a:pPr marL="285750" indent="-285750">
              <a:spcBef>
                <a:spcPts val="600"/>
              </a:spcBef>
              <a:spcAft>
                <a:spcPts val="600"/>
              </a:spcAft>
              <a:buFont typeface="Wingdings" panose="05000000000000000000" pitchFamily="2" charset="2"/>
              <a:buChar char="§"/>
            </a:pPr>
            <a:r>
              <a:rPr lang="en-US" sz="1600" dirty="0">
                <a:latin typeface=" Arial"/>
              </a:rPr>
              <a:t>The Housing Service Office (HSO) provides referral services and tenant/landlord dispute services</a:t>
            </a:r>
          </a:p>
          <a:p>
            <a:pPr marL="285750" indent="-285750">
              <a:spcBef>
                <a:spcPts val="600"/>
              </a:spcBef>
              <a:spcAft>
                <a:spcPts val="600"/>
              </a:spcAft>
              <a:buFont typeface="Wingdings" panose="05000000000000000000" pitchFamily="2" charset="2"/>
              <a:buChar char="§"/>
            </a:pPr>
            <a:r>
              <a:rPr lang="en-US" sz="1600" dirty="0">
                <a:latin typeface=" Arial"/>
              </a:rPr>
              <a:t>The Installation Housing Office provides oversight of the privatized company managing on post housing and provides tenant/landlord dispute services</a:t>
            </a:r>
          </a:p>
          <a:p>
            <a:pPr marL="285750" indent="-285750">
              <a:spcBef>
                <a:spcPts val="600"/>
              </a:spcBef>
              <a:spcAft>
                <a:spcPts val="600"/>
              </a:spcAft>
              <a:buFont typeface="Wingdings" panose="05000000000000000000" pitchFamily="2" charset="2"/>
              <a:buChar char="§"/>
            </a:pPr>
            <a:r>
              <a:rPr lang="en-US" sz="1600" dirty="0">
                <a:latin typeface=" Arial"/>
              </a:rPr>
              <a:t>The garrison Housing Manager manages the Installation Housing Office and reports directly to the Director, Public Works and garrison leadership</a:t>
            </a:r>
          </a:p>
          <a:p>
            <a:endParaRPr lang="en-US" sz="2000" dirty="0">
              <a:latin typeface=" Arial"/>
            </a:endParaRPr>
          </a:p>
          <a:p>
            <a:r>
              <a:rPr lang="en-US" sz="1600" b="1" dirty="0">
                <a:latin typeface=" Arial"/>
              </a:rPr>
              <a:t>Garrison Leadership</a:t>
            </a:r>
            <a:endParaRPr lang="en-US" sz="1600" strike="sngStrike" dirty="0">
              <a:latin typeface=" Arial"/>
            </a:endParaRPr>
          </a:p>
          <a:p>
            <a:r>
              <a:rPr lang="en-US" sz="1600" dirty="0">
                <a:latin typeface=" Arial"/>
              </a:rPr>
              <a:t>Garrison Commander: COL CJ King</a:t>
            </a:r>
          </a:p>
          <a:p>
            <a:r>
              <a:rPr lang="en-US" sz="1600" dirty="0">
                <a:latin typeface=" Arial"/>
              </a:rPr>
              <a:t>Garrison Command Sergeants Major: CSM William Fogle</a:t>
            </a:r>
          </a:p>
          <a:p>
            <a:r>
              <a:rPr lang="en-US" sz="1600" dirty="0">
                <a:latin typeface=" Arial"/>
              </a:rPr>
              <a:t>Garrison Deputy Garrison Commander/Manager: Mr. Emmet Holley</a:t>
            </a:r>
          </a:p>
          <a:p>
            <a:r>
              <a:rPr lang="en-US" sz="1600" dirty="0">
                <a:latin typeface=" Arial"/>
              </a:rPr>
              <a:t>Garrison Housing Manager: Mrs. Mary-Ellen Correia</a:t>
            </a: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Welcome to the Garrison Housing Office </a:t>
            </a:r>
          </a:p>
        </p:txBody>
      </p:sp>
    </p:spTree>
    <p:extLst>
      <p:ext uri="{BB962C8B-B14F-4D97-AF65-F5344CB8AC3E}">
        <p14:creationId xmlns:p14="http://schemas.microsoft.com/office/powerpoint/2010/main" val="305847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32106"/>
            <a:ext cx="8305800" cy="3970318"/>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latin typeface=" Arial"/>
              </a:rPr>
              <a:t>Knox Hills LLC, sometimes referred to as the Residential Communities Initiative (RCI) Company, is the privatized company that owns and manages the family housing on this installation   </a:t>
            </a:r>
          </a:p>
          <a:p>
            <a:pPr marL="285750" indent="-285750">
              <a:spcBef>
                <a:spcPts val="600"/>
              </a:spcBef>
              <a:spcAft>
                <a:spcPts val="600"/>
              </a:spcAft>
              <a:buFont typeface="Wingdings" panose="05000000000000000000" pitchFamily="2" charset="2"/>
              <a:buChar char="§"/>
            </a:pPr>
            <a:r>
              <a:rPr lang="en-US" sz="1600" dirty="0">
                <a:latin typeface=" Arial"/>
              </a:rPr>
              <a:t>Lend Lease is the private partner and managing member of Knox Hills LLC</a:t>
            </a:r>
          </a:p>
          <a:p>
            <a:pPr marL="285750" indent="-285750">
              <a:spcBef>
                <a:spcPts val="600"/>
              </a:spcBef>
              <a:spcAft>
                <a:spcPts val="600"/>
              </a:spcAft>
              <a:buFont typeface="Wingdings" panose="05000000000000000000" pitchFamily="2" charset="2"/>
              <a:buChar char="§"/>
            </a:pPr>
            <a:r>
              <a:rPr lang="en-US" sz="1600" dirty="0">
                <a:latin typeface=" Arial"/>
              </a:rPr>
              <a:t>Winn Residential is the property management company that manages the day to day operations of the privatized housing to include ensuring prompt and professional maintenance and repair, property concerns, and rent/billing issues.  This is your landlord for privatized housing</a:t>
            </a:r>
          </a:p>
          <a:p>
            <a:pPr>
              <a:spcBef>
                <a:spcPts val="600"/>
              </a:spcBef>
              <a:spcAft>
                <a:spcPts val="600"/>
              </a:spcAft>
            </a:pPr>
            <a:r>
              <a:rPr lang="en-US" sz="1600" dirty="0">
                <a:latin typeface=" Arial"/>
              </a:rPr>
              <a:t>Knox Hill Contacts: </a:t>
            </a:r>
          </a:p>
          <a:p>
            <a:pPr>
              <a:spcBef>
                <a:spcPts val="600"/>
              </a:spcBef>
              <a:spcAft>
                <a:spcPts val="600"/>
              </a:spcAft>
            </a:pPr>
            <a:r>
              <a:rPr lang="en-US" sz="1600" dirty="0">
                <a:latin typeface=" Arial"/>
              </a:rPr>
              <a:t>Project Director:   Mr. John Bredehoeft  </a:t>
            </a:r>
          </a:p>
          <a:p>
            <a:pPr>
              <a:spcBef>
                <a:spcPts val="600"/>
              </a:spcBef>
              <a:spcAft>
                <a:spcPts val="600"/>
              </a:spcAft>
            </a:pPr>
            <a:r>
              <a:rPr lang="en-US" sz="1600" dirty="0">
                <a:latin typeface=" Arial"/>
              </a:rPr>
              <a:t>Director Property Management:  Mrs. Katie Huff</a:t>
            </a:r>
          </a:p>
          <a:p>
            <a:pPr>
              <a:spcBef>
                <a:spcPts val="600"/>
              </a:spcBef>
              <a:spcAft>
                <a:spcPts val="600"/>
              </a:spcAft>
            </a:pPr>
            <a:r>
              <a:rPr lang="en-US" sz="1600" dirty="0">
                <a:latin typeface=" Arial"/>
              </a:rPr>
              <a:t>Maintenance Director: Mr. Brian King</a:t>
            </a: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Privatized Housing Contacts</a:t>
            </a:r>
          </a:p>
        </p:txBody>
      </p:sp>
    </p:spTree>
    <p:extLst>
      <p:ext uri="{BB962C8B-B14F-4D97-AF65-F5344CB8AC3E}">
        <p14:creationId xmlns:p14="http://schemas.microsoft.com/office/powerpoint/2010/main" val="253583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685800"/>
            <a:ext cx="3810000" cy="5266649"/>
          </a:xfrm>
          <a:prstGeom prst="rect">
            <a:avLst/>
          </a:prstGeom>
          <a:ln>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67" y="685800"/>
            <a:ext cx="3771933" cy="5265651"/>
          </a:xfrm>
          <a:prstGeom prst="rect">
            <a:avLst/>
          </a:prstGeom>
          <a:ln>
            <a:solidFill>
              <a:schemeClr val="tx1"/>
            </a:solidFill>
          </a:ln>
        </p:spPr>
      </p:pic>
      <p:sp>
        <p:nvSpPr>
          <p:cNvPr id="7" name="TextBox 6"/>
          <p:cNvSpPr txBox="1"/>
          <p:nvPr/>
        </p:nvSpPr>
        <p:spPr>
          <a:xfrm>
            <a:off x="304800" y="6172200"/>
            <a:ext cx="4953000" cy="369332"/>
          </a:xfrm>
          <a:prstGeom prst="rect">
            <a:avLst/>
          </a:prstGeom>
          <a:noFill/>
        </p:spPr>
        <p:txBody>
          <a:bodyPr wrap="square" rtlCol="0">
            <a:spAutoFit/>
          </a:bodyPr>
          <a:lstStyle/>
          <a:p>
            <a:r>
              <a:rPr lang="en-US" i="1" dirty="0">
                <a:latin typeface=" Arial"/>
              </a:rPr>
              <a:t>* Copy is available upon request</a:t>
            </a:r>
          </a:p>
        </p:txBody>
      </p:sp>
      <p:sp>
        <p:nvSpPr>
          <p:cNvPr id="8" name="TextBox 7"/>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73784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534400" cy="5570756"/>
          </a:xfrm>
          <a:prstGeom prst="rect">
            <a:avLst/>
          </a:prstGeom>
        </p:spPr>
        <p:txBody>
          <a:bodyPr wrap="square">
            <a:spAutoFit/>
          </a:bodyPr>
          <a:lstStyle/>
          <a:p>
            <a:r>
              <a:rPr lang="en-US" sz="1600" dirty="0">
                <a:latin typeface=" Arial"/>
              </a:rPr>
              <a:t>The Military Housing Privatization Initiative </a:t>
            </a:r>
            <a:r>
              <a:rPr lang="en-US" sz="1600" b="1" i="1" dirty="0">
                <a:latin typeface=" Arial"/>
              </a:rPr>
              <a:t>Tenant Bill of Rights </a:t>
            </a:r>
            <a:r>
              <a:rPr lang="en-US" sz="1600" dirty="0">
                <a:latin typeface=" Arial"/>
              </a:rPr>
              <a:t>requires the Garrison Housing Office provide a plain language brief to all residents of privatized housing prior to lease signing and again 30 days after move-in on all rights and responsibilities associated with tenancy of the housing unit</a:t>
            </a:r>
          </a:p>
          <a:p>
            <a:pPr marL="742950" lvl="1" indent="-285750">
              <a:buFont typeface="Wingdings" panose="05000000000000000000" pitchFamily="2" charset="2"/>
              <a:buChar char="§"/>
            </a:pPr>
            <a:r>
              <a:rPr lang="en-US" sz="1600" dirty="0">
                <a:latin typeface=" Arial"/>
              </a:rPr>
              <a:t> You have the right to reside in a housing unit and a community that meets applicable health and environmental standards. (Right 1)</a:t>
            </a:r>
          </a:p>
          <a:p>
            <a:pPr marL="742950" lvl="1" indent="-285750">
              <a:spcBef>
                <a:spcPts val="600"/>
              </a:spcBef>
              <a:spcAft>
                <a:spcPts val="600"/>
              </a:spcAft>
              <a:buFont typeface="Wingdings" panose="05000000000000000000" pitchFamily="2" charset="2"/>
              <a:buChar char="§"/>
            </a:pPr>
            <a:r>
              <a:rPr lang="en-US" sz="1600" dirty="0">
                <a:latin typeface=" Arial"/>
              </a:rPr>
              <a:t>You have the right to reside in a housing unit that has working fixtures, appliances, and utilities and to reside in a community with well-maintained common areas and amenity space. (Right 2)</a:t>
            </a:r>
          </a:p>
          <a:p>
            <a:pPr marL="742950" lvl="1" indent="-285750">
              <a:spcBef>
                <a:spcPts val="600"/>
              </a:spcBef>
              <a:spcAft>
                <a:spcPts val="600"/>
              </a:spcAft>
              <a:buFont typeface="Wingdings" panose="05000000000000000000" pitchFamily="2" charset="2"/>
              <a:buChar char="§"/>
            </a:pPr>
            <a:r>
              <a:rPr lang="en-US" sz="1600" dirty="0">
                <a:latin typeface=" Arial"/>
              </a:rPr>
              <a:t>You have the right to a written lease with clearly defined rental terms to establish tenancy in a housing unit, including any addendums and other regulations imposed by the Landlord regarding occupancy of the housing unit and use of common areas. (Right 3)</a:t>
            </a:r>
          </a:p>
          <a:p>
            <a:pPr marL="742950" lvl="1" indent="-285750">
              <a:spcBef>
                <a:spcPts val="600"/>
              </a:spcBef>
              <a:spcAft>
                <a:spcPts val="600"/>
              </a:spcAft>
              <a:buFont typeface="Wingdings" panose="05000000000000000000" pitchFamily="2" charset="2"/>
              <a:buChar char="§"/>
            </a:pPr>
            <a:r>
              <a:rPr lang="en-US" sz="1600" dirty="0">
                <a:solidFill>
                  <a:schemeClr val="dk1"/>
                </a:solidFill>
                <a:latin typeface=" Arial"/>
              </a:rPr>
              <a:t>The right to a </a:t>
            </a:r>
            <a:r>
              <a:rPr lang="en-US" sz="1600" dirty="0">
                <a:latin typeface=" Arial"/>
              </a:rPr>
              <a:t>plain-language briefing, before signing a lease and 30 days after move-in, by the installation </a:t>
            </a:r>
            <a:r>
              <a:rPr lang="en-US" sz="1600" dirty="0">
                <a:solidFill>
                  <a:schemeClr val="dk1"/>
                </a:solidFill>
                <a:latin typeface=" Arial"/>
              </a:rPr>
              <a:t>housing office on all rights and responsibilities associated with tenancy of the housing unit (Right 4)</a:t>
            </a:r>
          </a:p>
          <a:p>
            <a:pPr marL="742950" lvl="1" indent="-285750">
              <a:spcBef>
                <a:spcPts val="600"/>
              </a:spcBef>
              <a:spcAft>
                <a:spcPts val="600"/>
              </a:spcAft>
              <a:buFont typeface="Wingdings" panose="05000000000000000000" pitchFamily="2" charset="2"/>
              <a:buChar char="§"/>
            </a:pPr>
            <a:r>
              <a:rPr lang="en-US" sz="1600" dirty="0">
                <a:latin typeface=" Arial"/>
              </a:rPr>
              <a:t>You have the right to have sufficient time and opportunity to prepare and be present for move-in and move-out inspections, including an opportunity to obtain and complete necessary paperwork. (Right 5)</a:t>
            </a:r>
          </a:p>
          <a:p>
            <a:endParaRPr lang="en-US" sz="1200" dirty="0">
              <a:solidFill>
                <a:srgbClr val="4F81BD"/>
              </a:solidFill>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8399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271" y="1066800"/>
            <a:ext cx="8171329" cy="5293757"/>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latin typeface=" Arial"/>
              </a:rPr>
              <a:t>You have the right to report inadequate housing standards or deficits in habitability of the housing unit to the Landlord, the chain of command, and Installation housing office without fear of reprisal or realization, including (A) unlawful recovery of, or attempt to recover, possession of the housing unit; (B) unlawfully increasing the rent, decreasing services, or increasing the obligations of a tenant; (C) interference with a tenant’s right to privacy; (D) harassment of a tenant; (E) refusal to honor the terms of the lease; (F) interference with the career of the tenant (Right 6)</a:t>
            </a:r>
          </a:p>
          <a:p>
            <a:pPr marL="285750" indent="-285750">
              <a:spcBef>
                <a:spcPts val="600"/>
              </a:spcBef>
              <a:spcAft>
                <a:spcPts val="600"/>
              </a:spcAft>
              <a:buFont typeface="Wingdings" panose="05000000000000000000" pitchFamily="2" charset="2"/>
              <a:buChar char="§"/>
            </a:pPr>
            <a:r>
              <a:rPr lang="en-US" sz="1600" dirty="0">
                <a:latin typeface=" Arial"/>
              </a:rPr>
              <a:t>You have the right to access to a Military Tenant Advocate or a military legal assistance attorney, through the Installation housing office to assist in the preparation of requests to initiate dispute resolution (Right 7)</a:t>
            </a:r>
          </a:p>
          <a:p>
            <a:pPr marL="285750" indent="-285750">
              <a:spcBef>
                <a:spcPts val="600"/>
              </a:spcBef>
              <a:spcAft>
                <a:spcPts val="600"/>
              </a:spcAft>
              <a:buFont typeface="Wingdings" panose="05000000000000000000" pitchFamily="2" charset="2"/>
              <a:buChar char="§"/>
            </a:pPr>
            <a:r>
              <a:rPr lang="en-US" sz="1600" dirty="0">
                <a:latin typeface=" Arial"/>
              </a:rPr>
              <a:t>The right to receive property management services provided by the Landlord that meet or exceed industry standards and that are performed by professionally and appropriately trained responsive and courteous customer service and maintenance staff. (Right 8)</a:t>
            </a:r>
          </a:p>
          <a:p>
            <a:pPr marL="1200150" lvl="2" indent="-285750">
              <a:spcBef>
                <a:spcPts val="600"/>
              </a:spcBef>
              <a:spcAft>
                <a:spcPts val="600"/>
              </a:spcAft>
              <a:buFont typeface="Courier New" panose="02070309020205020404" pitchFamily="49" charset="0"/>
              <a:buChar char="o"/>
            </a:pPr>
            <a:r>
              <a:rPr lang="en-US" sz="1600" dirty="0">
                <a:latin typeface=" Arial"/>
              </a:rPr>
              <a:t>The Fort Knox </a:t>
            </a:r>
            <a:r>
              <a:rPr lang="en-US" sz="1600" dirty="0">
                <a:solidFill>
                  <a:srgbClr val="FF0000"/>
                </a:solidFill>
                <a:latin typeface=" Arial"/>
              </a:rPr>
              <a:t> </a:t>
            </a:r>
            <a:r>
              <a:rPr lang="en-US" sz="1600" dirty="0">
                <a:latin typeface=" Arial"/>
              </a:rPr>
              <a:t>Installation Housing Office serves as your Military Tenant Advocate.</a:t>
            </a:r>
          </a:p>
          <a:p>
            <a:pPr marL="1200150" lvl="2" indent="-285750">
              <a:spcBef>
                <a:spcPts val="600"/>
              </a:spcBef>
              <a:spcAft>
                <a:spcPts val="600"/>
              </a:spcAft>
              <a:buFont typeface="Courier New" panose="02070309020205020404" pitchFamily="49" charset="0"/>
              <a:buChar char="o"/>
            </a:pPr>
            <a:r>
              <a:rPr lang="en-US" sz="1600" dirty="0">
                <a:latin typeface=" Arial"/>
              </a:rPr>
              <a:t>Mary-Ellen Correia, Housing Division Chief</a:t>
            </a:r>
          </a:p>
          <a:p>
            <a:pPr lvl="2">
              <a:spcBef>
                <a:spcPts val="600"/>
              </a:spcBef>
              <a:spcAft>
                <a:spcPts val="600"/>
              </a:spcAft>
            </a:pPr>
            <a:r>
              <a:rPr lang="en-US" sz="1600" dirty="0">
                <a:latin typeface=" Arial"/>
              </a:rPr>
              <a:t>usarmy.knox.imcom-atlantic.mbx.dpw-housing-division@mail.mil</a:t>
            </a:r>
            <a:endParaRPr lang="en-US" dirty="0">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245404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990600"/>
            <a:ext cx="8534400" cy="6032421"/>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latin typeface=" Arial"/>
              </a:rPr>
              <a:t>You have the right to receive advice from military legal assistance on procedures involving mechanisms for resolving disputes with the property management company or property manager in include mediation, arbitration, and filing claims against the Landlord. (Right 12)</a:t>
            </a:r>
          </a:p>
          <a:p>
            <a:pPr marL="742950" lvl="1" indent="-285750">
              <a:spcBef>
                <a:spcPts val="600"/>
              </a:spcBef>
              <a:spcAft>
                <a:spcPts val="600"/>
              </a:spcAft>
              <a:buFont typeface="Courier New" panose="02070309020205020404" pitchFamily="49" charset="0"/>
              <a:buChar char="o"/>
            </a:pPr>
            <a:r>
              <a:rPr lang="en-US" sz="1600" dirty="0">
                <a:latin typeface=" Arial"/>
              </a:rPr>
              <a:t>SJA Legal Assistance Office:  (502) 624-2771</a:t>
            </a:r>
          </a:p>
          <a:p>
            <a:pPr marL="742950" lvl="1" indent="-285750">
              <a:spcBef>
                <a:spcPts val="600"/>
              </a:spcBef>
              <a:spcAft>
                <a:spcPts val="600"/>
              </a:spcAft>
              <a:buFont typeface="Courier New" panose="02070309020205020404" pitchFamily="49" charset="0"/>
              <a:buChar char="o"/>
            </a:pPr>
            <a:endParaRPr lang="en-US" sz="1600" dirty="0">
              <a:latin typeface=" Arial"/>
            </a:endParaRPr>
          </a:p>
          <a:p>
            <a:pPr marL="742950" lvl="1" indent="-285750">
              <a:spcBef>
                <a:spcPts val="600"/>
              </a:spcBef>
              <a:spcAft>
                <a:spcPts val="600"/>
              </a:spcAft>
              <a:buFont typeface="Courier New" panose="02070309020205020404" pitchFamily="49" charset="0"/>
              <a:buChar char="o"/>
            </a:pPr>
            <a:r>
              <a:rPr lang="en-US" sz="1600" dirty="0">
                <a:latin typeface=" Arial"/>
              </a:rPr>
              <a:t>You have the right to have multiple, convenient methods to communicate directly with the privatized Landlord maintenance staff, and to receive consistent, honest, accurate, straightforward and responsive communications. (Right 9)</a:t>
            </a:r>
          </a:p>
          <a:p>
            <a:pPr marL="285750" indent="-285750">
              <a:spcBef>
                <a:spcPts val="600"/>
              </a:spcBef>
              <a:spcAft>
                <a:spcPts val="600"/>
              </a:spcAft>
              <a:buFont typeface="Wingdings" panose="05000000000000000000" pitchFamily="2" charset="2"/>
              <a:buChar char="§"/>
            </a:pPr>
            <a:r>
              <a:rPr lang="en-US" sz="1600" dirty="0">
                <a:latin typeface=" Arial"/>
              </a:rPr>
              <a:t>You have the right to have access to an electronic work order system through which a tenant may request maintenance or repairs of a housing unit and track the progress of the work. (Right 10)</a:t>
            </a:r>
          </a:p>
          <a:p>
            <a:pPr marL="742950" lvl="1" indent="-285750">
              <a:spcBef>
                <a:spcPts val="600"/>
              </a:spcBef>
              <a:buFont typeface="Courier New" panose="02070309020205020404" pitchFamily="49" charset="0"/>
              <a:buChar char="o"/>
            </a:pPr>
            <a:r>
              <a:rPr lang="en-US" sz="1600" dirty="0">
                <a:latin typeface=" Arial"/>
              </a:rPr>
              <a:t>Knox Hills</a:t>
            </a:r>
          </a:p>
          <a:p>
            <a:pPr marL="1188720" lvl="1" indent="-285750">
              <a:spcBef>
                <a:spcPts val="600"/>
              </a:spcBef>
              <a:buFont typeface="Courier New" panose="02070309020205020404" pitchFamily="49" charset="0"/>
              <a:buChar char="o"/>
            </a:pPr>
            <a:r>
              <a:rPr lang="en-US" sz="1600" dirty="0">
                <a:latin typeface=" Arial"/>
              </a:rPr>
              <a:t>Maintenance Shop Contact Number: (502) 799-6565</a:t>
            </a:r>
          </a:p>
          <a:p>
            <a:pPr marL="1188720" lvl="1" indent="-285750">
              <a:spcBef>
                <a:spcPts val="600"/>
              </a:spcBef>
              <a:buFont typeface="Courier New" panose="02070309020205020404" pitchFamily="49" charset="0"/>
              <a:buChar char="o"/>
            </a:pPr>
            <a:r>
              <a:rPr lang="en-US" sz="1600" dirty="0">
                <a:latin typeface=" Arial"/>
              </a:rPr>
              <a:t>Maintenance Shop Location:  144 S. Conroy Ave. </a:t>
            </a:r>
          </a:p>
          <a:p>
            <a:pPr marL="1188720" lvl="1" indent="-285750">
              <a:spcBef>
                <a:spcPts val="600"/>
              </a:spcBef>
              <a:buFont typeface="Courier New" panose="02070309020205020404" pitchFamily="49" charset="0"/>
              <a:buChar char="o"/>
            </a:pPr>
            <a:r>
              <a:rPr lang="en-US" sz="1600" dirty="0">
                <a:latin typeface=" Arial"/>
              </a:rPr>
              <a:t>Maintenance Website: www.rentcafe.com/residentservices/knox-hills/userlogin.aspx</a:t>
            </a:r>
          </a:p>
          <a:p>
            <a:pPr marL="285750" indent="-285750">
              <a:spcBef>
                <a:spcPts val="600"/>
              </a:spcBef>
              <a:spcAft>
                <a:spcPts val="600"/>
              </a:spcAft>
              <a:buFont typeface="Wingdings" panose="05000000000000000000" pitchFamily="2" charset="2"/>
              <a:buChar char="§"/>
            </a:pPr>
            <a:endParaRPr lang="en-US" sz="1600" dirty="0">
              <a:latin typeface=" Arial"/>
            </a:endParaRPr>
          </a:p>
          <a:p>
            <a:pPr marL="457200" indent="-457200">
              <a:spcBef>
                <a:spcPts val="600"/>
              </a:spcBef>
              <a:spcAft>
                <a:spcPts val="600"/>
              </a:spcAft>
              <a:buAutoNum type="arabicPeriod"/>
            </a:pPr>
            <a:endParaRPr lang="en-US" dirty="0">
              <a:latin typeface=" Arial"/>
            </a:endParaRP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10048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0999" y="990600"/>
            <a:ext cx="8534401" cy="5970865"/>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latin typeface=" Arial"/>
              </a:rPr>
              <a:t>You have the right to the following: (A) prompt and professional maintenance and repair; (B) to be informed of the required time frame for maintenance and repairs when a maintenance request is submitted; and (C) in the case of maintenance or repairs necessary to ensure habitability of a housing unit, to prompt  relocation into suitable lodging or other housing at no cost to the tenant until the maintenance or repairs are completed. (Right 11)</a:t>
            </a:r>
          </a:p>
          <a:p>
            <a:pPr marL="285750" indent="-285750">
              <a:spcBef>
                <a:spcPts val="600"/>
              </a:spcBef>
              <a:spcAft>
                <a:spcPts val="600"/>
              </a:spcAft>
              <a:buFont typeface="Wingdings" panose="05000000000000000000" pitchFamily="2" charset="2"/>
              <a:buChar char="§"/>
            </a:pPr>
            <a:r>
              <a:rPr lang="en-US" sz="1600" u="sng" dirty="0">
                <a:latin typeface=" Arial"/>
              </a:rPr>
              <a:t>D</a:t>
            </a:r>
            <a:r>
              <a:rPr lang="en-US" sz="1400" u="sng" dirty="0">
                <a:latin typeface=" Arial"/>
              </a:rPr>
              <a:t>isplaced Resident Policies</a:t>
            </a:r>
          </a:p>
          <a:p>
            <a:pPr marL="800100" lvl="1" indent="-342900">
              <a:buFont typeface="Courier New" panose="02070309020205020404" pitchFamily="49" charset="0"/>
              <a:buChar char="o"/>
            </a:pPr>
            <a:r>
              <a:rPr lang="en-US" sz="1500" dirty="0">
                <a:latin typeface=" Arial"/>
              </a:rPr>
              <a:t>ASAIE&amp;E Memorandum, SAIE, Feb 14, 2020, Army Residential Communities Initiative Company Minimum Standard Resident Displacement Guidelines</a:t>
            </a:r>
          </a:p>
          <a:p>
            <a:pPr marL="800100" lvl="1" indent="-342900">
              <a:buFont typeface="Courier New" panose="02070309020205020404" pitchFamily="49" charset="0"/>
              <a:buChar char="o"/>
            </a:pPr>
            <a:r>
              <a:rPr lang="en-US" sz="1500" dirty="0">
                <a:latin typeface=" Arial"/>
              </a:rPr>
              <a:t>ASAIE&amp;E Memorandum, SAIE, Jan 23, 2020, Subject: Procedures for Approving Privatized Housing Habitability after Remediation, Mitigation, Stabilization and abatement</a:t>
            </a:r>
          </a:p>
          <a:p>
            <a:pPr marL="800100" lvl="1" indent="-342900">
              <a:buFont typeface="Courier New" panose="02070309020205020404" pitchFamily="49" charset="0"/>
              <a:buChar char="o"/>
            </a:pPr>
            <a:r>
              <a:rPr lang="en-US" sz="1500" dirty="0">
                <a:latin typeface=" Arial"/>
              </a:rPr>
              <a:t>IMCOM Memorandum, Headquarters Installation Management Command, IMPW-H, JAN 31 2020, subject: Procedures for Certifying Housing Habitability for Army Family Housing, Leased Housing, Unaccompanied Housing and Privatized Homes </a:t>
            </a:r>
          </a:p>
          <a:p>
            <a:pPr marL="800100" lvl="1" indent="-342900">
              <a:buFont typeface="Courier New" panose="02070309020205020404" pitchFamily="49" charset="0"/>
              <a:buChar char="o"/>
            </a:pPr>
            <a:r>
              <a:rPr lang="en-US" sz="1500" dirty="0">
                <a:latin typeface=" Arial"/>
              </a:rPr>
              <a:t>IMCOM Memorandum, Headquarters Installation Management Command, IMPW-H, MAR 11 2020, subject: Command Guidance Army Residential Communities Initiative (RCI) Company Minimum Standard Resident Displacement Guidelines</a:t>
            </a:r>
          </a:p>
          <a:p>
            <a:pPr marL="800100" lvl="1" indent="-342900">
              <a:buFont typeface="Courier New" panose="02070309020205020404" pitchFamily="49" charset="0"/>
              <a:buChar char="o"/>
            </a:pPr>
            <a:r>
              <a:rPr lang="en-US" sz="1500" dirty="0">
                <a:latin typeface=" Arial"/>
              </a:rPr>
              <a:t>ASA IE&amp;E Memorandum, Dated XXX,</a:t>
            </a:r>
          </a:p>
          <a:p>
            <a:pPr marL="1200150" lvl="2" indent="-285750">
              <a:buFont typeface="Arial" panose="020B0604020202020204" pitchFamily="34" charset="0"/>
              <a:buChar char="•"/>
            </a:pPr>
            <a:r>
              <a:rPr lang="en-US" sz="1400" dirty="0">
                <a:latin typeface=" Arial"/>
              </a:rPr>
              <a:t>“Housing Maintenance Quality Assurance and Environmental Hazard Oversight Program” provides</a:t>
            </a:r>
          </a:p>
          <a:p>
            <a:pPr marL="1200150" lvl="2" indent="-285750">
              <a:buFont typeface="Arial" panose="020B0604020202020204" pitchFamily="34" charset="0"/>
              <a:buChar char="•"/>
            </a:pPr>
            <a:r>
              <a:rPr lang="en-US" sz="1400" dirty="0">
                <a:latin typeface=" Arial"/>
              </a:rPr>
              <a:t> clear standards and details of required oversight of Army housing maintenance</a:t>
            </a:r>
            <a:endParaRPr lang="en-US" sz="1400" dirty="0">
              <a:solidFill>
                <a:srgbClr val="FF0000"/>
              </a:solidFill>
              <a:latin typeface=" Arial"/>
            </a:endParaRPr>
          </a:p>
          <a:p>
            <a:pPr marL="285750" indent="-285750">
              <a:buFont typeface="Wingdings" panose="05000000000000000000" pitchFamily="2" charset="2"/>
              <a:buChar char="§"/>
            </a:pPr>
            <a:endParaRPr lang="en-US" sz="1600" dirty="0">
              <a:latin typeface=" Arial"/>
            </a:endParaRPr>
          </a:p>
          <a:p>
            <a:pPr marL="285750" indent="-285750">
              <a:buFont typeface="Wingdings" panose="05000000000000000000" pitchFamily="2" charset="2"/>
              <a:buChar char="§"/>
            </a:pPr>
            <a:endParaRPr lang="en-US" sz="1600" dirty="0">
              <a:latin typeface=" Arial"/>
            </a:endParaRPr>
          </a:p>
          <a:p>
            <a:pPr marL="457200" indent="-457200">
              <a:buAutoNum type="arabicPeriod"/>
            </a:pPr>
            <a:endParaRPr lang="en-US" sz="1600" dirty="0">
              <a:latin typeface=" Arial"/>
            </a:endParaRPr>
          </a:p>
        </p:txBody>
      </p:sp>
      <p:sp>
        <p:nvSpPr>
          <p:cNvPr id="5" name="TextBox 4"/>
          <p:cNvSpPr txBox="1"/>
          <p:nvPr/>
        </p:nvSpPr>
        <p:spPr>
          <a:xfrm>
            <a:off x="304800" y="6352401"/>
            <a:ext cx="4953000" cy="276999"/>
          </a:xfrm>
          <a:prstGeom prst="rect">
            <a:avLst/>
          </a:prstGeom>
          <a:noFill/>
        </p:spPr>
        <p:txBody>
          <a:bodyPr wrap="square" rtlCol="0">
            <a:spAutoFit/>
          </a:bodyPr>
          <a:lstStyle/>
          <a:p>
            <a:r>
              <a:rPr lang="en-US" sz="1200" i="1" dirty="0">
                <a:latin typeface=" Arial"/>
              </a:rPr>
              <a:t>* Copy is available upon request</a:t>
            </a: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390609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914400"/>
            <a:ext cx="8610600" cy="5181600"/>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a:t>Residents may initiate service requests 24 hours a day, seven days a week by calling (502)799-6565 or, for routine requests, by submitting an online service request through the Military Cafe resident portal or the Knox Hills website. Residents can obtain a Permission to Enter (PTE) form at their community office, which authorizes maintenance to complete repairs in the home requested by the resident without their presence. A PTE is required to submit a routine service request online. Residents who do not authorize a PTE must be present at the time service is performed. Residents can track the progress of a service request submitted through the Military Café. </a:t>
            </a:r>
          </a:p>
          <a:p>
            <a:pPr marL="285750" indent="-285750">
              <a:spcBef>
                <a:spcPts val="600"/>
              </a:spcBef>
              <a:spcAft>
                <a:spcPts val="600"/>
              </a:spcAft>
              <a:buFont typeface="Wingdings" panose="05000000000000000000" pitchFamily="2" charset="2"/>
              <a:buChar char="§"/>
            </a:pPr>
            <a:r>
              <a:rPr lang="en-US" sz="1600" dirty="0"/>
              <a:t>Emergency calls are defined as the following: Gas leaks, all toilets clogged, multiple plumbing fixtures backed up, only tub or toilet backed up, uncontained water leaks, total power outages, lock outs, smoke or carbon monoxide detectors in full alarm, no hot water and first floor doors or windows that cannot be secured</a:t>
            </a:r>
          </a:p>
          <a:p>
            <a:pPr marL="285750" indent="-285750">
              <a:spcBef>
                <a:spcPts val="600"/>
              </a:spcBef>
              <a:spcAft>
                <a:spcPts val="600"/>
              </a:spcAft>
              <a:buFont typeface="Wingdings" panose="05000000000000000000" pitchFamily="2" charset="2"/>
              <a:buChar char="§"/>
            </a:pPr>
            <a:r>
              <a:rPr lang="en-US" sz="1600" dirty="0"/>
              <a:t>Urgent calls are those that are not an emergency, but require quick attention. Typical calls include contained water leaks, one of two or more toilets or sinks clogged or a partial power loss (example: no power upstairs). </a:t>
            </a:r>
          </a:p>
          <a:p>
            <a:pPr marL="285750" indent="-285750">
              <a:spcBef>
                <a:spcPts val="600"/>
              </a:spcBef>
              <a:spcAft>
                <a:spcPts val="600"/>
              </a:spcAft>
              <a:buFont typeface="Wingdings" panose="05000000000000000000" pitchFamily="2" charset="2"/>
              <a:buChar char="§"/>
            </a:pPr>
            <a:r>
              <a:rPr lang="en-US" sz="1600" dirty="0"/>
              <a:t>Routine service calls are those that do not meet the definition of emergency or urgent service calls. The dispatcher will review work requirements and notify residents of approximate date or time that service can be expected. Residents should promptly report repairs that are beyond the capability of the resident to Knox Hills for action.</a:t>
            </a:r>
          </a:p>
          <a:p>
            <a:pPr marL="285750" indent="-285750">
              <a:spcBef>
                <a:spcPts val="600"/>
              </a:spcBef>
              <a:spcAft>
                <a:spcPts val="600"/>
              </a:spcAft>
              <a:buFont typeface="Wingdings" panose="05000000000000000000" pitchFamily="2" charset="2"/>
              <a:buChar char="§"/>
            </a:pPr>
            <a:endParaRPr lang="en-US" sz="1600" dirty="0">
              <a:solidFill>
                <a:srgbClr val="FF0000"/>
              </a:solidFill>
            </a:endParaRPr>
          </a:p>
          <a:p>
            <a:pPr marL="742950" lvl="1" indent="-285750">
              <a:spcBef>
                <a:spcPts val="600"/>
              </a:spcBef>
              <a:spcAft>
                <a:spcPts val="600"/>
              </a:spcAft>
              <a:buFont typeface="Courier New" panose="02070309020205020404" pitchFamily="49" charset="0"/>
              <a:buChar char="o"/>
            </a:pPr>
            <a:endParaRPr lang="en-US" sz="1600" dirty="0">
              <a:highlight>
                <a:srgbClr val="FFFF00"/>
              </a:highlight>
              <a:latin typeface=" Arial"/>
            </a:endParaRPr>
          </a:p>
          <a:p>
            <a:pPr marL="742950" lvl="1" indent="-285750">
              <a:spcBef>
                <a:spcPts val="600"/>
              </a:spcBef>
              <a:spcAft>
                <a:spcPts val="600"/>
              </a:spcAft>
              <a:buFont typeface="Wingdings" panose="05000000000000000000" pitchFamily="2" charset="2"/>
              <a:buChar char="§"/>
            </a:pPr>
            <a:endParaRPr lang="en-US" sz="1600" dirty="0">
              <a:solidFill>
                <a:srgbClr val="FF0000"/>
              </a:solidFill>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879674602"/>
      </p:ext>
    </p:extLst>
  </p:cSld>
  <p:clrMapOvr>
    <a:masterClrMapping/>
  </p:clrMapOvr>
</p:sld>
</file>

<file path=ppt/theme/theme1.xml><?xml version="1.0" encoding="utf-8"?>
<a:theme xmlns:a="http://schemas.openxmlformats.org/drawingml/2006/main" name="7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C15FA707CBFA41938D0ADE508444C4" ma:contentTypeVersion="" ma:contentTypeDescription="Create a new document." ma:contentTypeScope="" ma:versionID="23bd83e4213be12f17b4601610dac6cf">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2D75C-033F-4D3C-8AED-113833DAD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5B93D3B-366D-4D4F-8075-6D60B966F8A0}">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customXml/itemProps3.xml><?xml version="1.0" encoding="utf-8"?>
<ds:datastoreItem xmlns:ds="http://schemas.openxmlformats.org/officeDocument/2006/customXml" ds:itemID="{AAE38D0B-6E5D-460E-94D4-E337833811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10596</TotalTime>
  <Words>2455</Words>
  <Application>Microsoft Office PowerPoint</Application>
  <PresentationFormat>On-screen Show (4:3)</PresentationFormat>
  <Paragraphs>119</Paragraphs>
  <Slides>17</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 Arial</vt:lpstr>
      <vt:lpstr>Arial</vt:lpstr>
      <vt:lpstr>Calibri</vt:lpstr>
      <vt:lpstr>Calibri Light</vt:lpstr>
      <vt:lpstr>Courier New</vt:lpstr>
      <vt:lpstr>Verdana</vt:lpstr>
      <vt:lpstr>Wingdings</vt:lpstr>
      <vt:lpstr>7_Content Slide Master Template</vt:lpstr>
      <vt:lpstr>8_Content Slide Master Template</vt:lpstr>
      <vt:lpstr>9_Content Slide Master Template</vt:lpstr>
      <vt:lpstr>11_Content Slide Master Template</vt:lpstr>
      <vt:lpstr>Installation Housing Office  Plain Language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Fitton, Jeffrey J Mr CIV USA IMCOM HQ</dc:creator>
  <cp:lastModifiedBy>DoD Admin</cp:lastModifiedBy>
  <cp:revision>550</cp:revision>
  <cp:lastPrinted>2020-07-06T12:34:26Z</cp:lastPrinted>
  <dcterms:created xsi:type="dcterms:W3CDTF">2019-09-11T15:17:14Z</dcterms:created>
  <dcterms:modified xsi:type="dcterms:W3CDTF">2020-07-29T16:21:51Z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2019-08-27T00:00:00Z</vt:filetime>
  </property>
  <property fmtid="{D5CDD505-2E9C-101B-9397-08002B2CF9AE}" pid="3" name="LastSaved">
    <vt:filetime>2019-09-11T00:00:00Z</vt:filetime>
  </property>
  <property fmtid="{D5CDD505-2E9C-101B-9397-08002B2CF9AE}" pid="4" name="ContentTypeId">
    <vt:lpwstr>0x010100BDC15FA707CBFA41938D0ADE508444C4</vt:lpwstr>
  </property>
</Properties>
</file>