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2"/>
  </p:notesMasterIdLst>
  <p:handoutMasterIdLst>
    <p:handoutMasterId r:id="rId13"/>
  </p:handoutMasterIdLst>
  <p:sldIdLst>
    <p:sldId id="298" r:id="rId2"/>
    <p:sldId id="299" r:id="rId3"/>
    <p:sldId id="293" r:id="rId4"/>
    <p:sldId id="296" r:id="rId5"/>
    <p:sldId id="292" r:id="rId6"/>
    <p:sldId id="328" r:id="rId7"/>
    <p:sldId id="327" r:id="rId8"/>
    <p:sldId id="290" r:id="rId9"/>
    <p:sldId id="324" r:id="rId10"/>
    <p:sldId id="329" r:id="rId1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Elena D MSG" initials="JEDM" lastIdx="18" clrIdx="0">
    <p:extLst>
      <p:ext uri="{19B8F6BF-5375-455C-9EA6-DF929625EA0E}">
        <p15:presenceInfo xmlns:p15="http://schemas.microsoft.com/office/powerpoint/2012/main" userId="James, Elena D MS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a:srgbClr val="009900"/>
    <a:srgbClr val="FFFF00"/>
    <a:srgbClr val="FF6600"/>
    <a:srgbClr val="F87102"/>
    <a:srgbClr val="E76A03"/>
    <a:srgbClr val="0909E1"/>
    <a:srgbClr val="0A0AF0"/>
    <a:srgbClr val="7D4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00" autoAdjust="0"/>
    <p:restoredTop sz="51752" autoAdjust="0"/>
  </p:normalViewPr>
  <p:slideViewPr>
    <p:cSldViewPr snapToGrid="0">
      <p:cViewPr varScale="1">
        <p:scale>
          <a:sx n="63" d="100"/>
          <a:sy n="63" d="100"/>
        </p:scale>
        <p:origin x="3342" y="78"/>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100" d="100"/>
          <a:sy n="100" d="100"/>
        </p:scale>
        <p:origin x="35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19F9C3-E49D-487A-AFEF-23E9BFE8A306}" type="doc">
      <dgm:prSet loTypeId="urn:microsoft.com/office/officeart/2008/layout/HexagonCluster" loCatId="relationship" qsTypeId="urn:microsoft.com/office/officeart/2005/8/quickstyle/3d1" qsCatId="3D" csTypeId="urn:microsoft.com/office/officeart/2005/8/colors/accent1_2" csCatId="accent1" phldr="1"/>
      <dgm:spPr/>
      <dgm:t>
        <a:bodyPr/>
        <a:lstStyle/>
        <a:p>
          <a:endParaRPr lang="en-US"/>
        </a:p>
      </dgm:t>
    </dgm:pt>
    <dgm:pt modelId="{C2BD28F6-7FEC-4112-992F-835A2EF7712D}">
      <dgm:prSet custT="1"/>
      <dgm:spPr>
        <a:solidFill>
          <a:srgbClr val="0909E1"/>
        </a:solidFill>
        <a:ln>
          <a:solidFill>
            <a:schemeClr val="accent6">
              <a:lumMod val="50000"/>
            </a:schemeClr>
          </a:solidFill>
        </a:ln>
      </dgm:spPr>
      <dgm:t>
        <a:bodyPr/>
        <a:lstStyle/>
        <a:p>
          <a:pPr rtl="0"/>
          <a:r>
            <a:rPr lang="en-US" sz="2400" dirty="0" smtClean="0"/>
            <a:t>Color</a:t>
          </a:r>
          <a:endParaRPr lang="en-US" sz="2400" dirty="0"/>
        </a:p>
      </dgm:t>
    </dgm:pt>
    <dgm:pt modelId="{E6AA4FBE-FA3C-42AF-9C14-DD5AAD72BDC5}" type="parTrans" cxnId="{483FFAA7-B6E7-44A5-A931-0846DE8C4547}">
      <dgm:prSet/>
      <dgm:spPr/>
      <dgm:t>
        <a:bodyPr/>
        <a:lstStyle/>
        <a:p>
          <a:endParaRPr lang="en-US"/>
        </a:p>
      </dgm:t>
    </dgm:pt>
    <dgm:pt modelId="{40048047-F4FC-4CB3-AC4B-DEFC6AFC94AF}" type="sibTrans" cxnId="{483FFAA7-B6E7-44A5-A931-0846DE8C4547}">
      <dgm:prSet/>
      <dgm:spPr>
        <a:noFill/>
        <a:ln>
          <a:noFill/>
        </a:ln>
      </dgm:spPr>
      <dgm:t>
        <a:bodyPr/>
        <a:lstStyle/>
        <a:p>
          <a:endParaRPr lang="en-US"/>
        </a:p>
      </dgm:t>
    </dgm:pt>
    <dgm:pt modelId="{78CF5012-7B85-43AE-98B3-333D5D518B5A}">
      <dgm:prSet custT="1"/>
      <dgm:spPr>
        <a:solidFill>
          <a:srgbClr val="7030A0"/>
        </a:solidFill>
        <a:ln>
          <a:solidFill>
            <a:srgbClr val="0A0AF0"/>
          </a:solidFill>
        </a:ln>
      </dgm:spPr>
      <dgm:t>
        <a:bodyPr/>
        <a:lstStyle/>
        <a:p>
          <a:pPr rtl="0"/>
          <a:r>
            <a:rPr lang="en-US" sz="2400" dirty="0" smtClean="0"/>
            <a:t>Religion</a:t>
          </a:r>
          <a:endParaRPr lang="en-US" sz="2400" dirty="0"/>
        </a:p>
      </dgm:t>
    </dgm:pt>
    <dgm:pt modelId="{00F3638E-A2A9-42FD-9121-9A106DFE0B81}" type="parTrans" cxnId="{9772B9A7-F583-46B0-BFD8-E7990B48B5E1}">
      <dgm:prSet/>
      <dgm:spPr/>
      <dgm:t>
        <a:bodyPr/>
        <a:lstStyle/>
        <a:p>
          <a:endParaRPr lang="en-US"/>
        </a:p>
      </dgm:t>
    </dgm:pt>
    <dgm:pt modelId="{A110F60C-2A2D-4B7E-ACE0-700D797A62C1}" type="sibTrans" cxnId="{9772B9A7-F583-46B0-BFD8-E7990B48B5E1}">
      <dgm:prSet/>
      <dgm:spPr>
        <a:noFill/>
        <a:ln>
          <a:noFill/>
        </a:ln>
      </dgm:spPr>
      <dgm:t>
        <a:bodyPr/>
        <a:lstStyle/>
        <a:p>
          <a:endParaRPr lang="en-US"/>
        </a:p>
      </dgm:t>
    </dgm:pt>
    <dgm:pt modelId="{FD931D6E-5BFF-4F28-B82B-7CB5630D69D1}">
      <dgm:prSet custT="1"/>
      <dgm:spPr>
        <a:solidFill>
          <a:srgbClr val="008000"/>
        </a:solidFill>
        <a:ln>
          <a:solidFill>
            <a:srgbClr val="C00000"/>
          </a:solidFill>
        </a:ln>
      </dgm:spPr>
      <dgm:t>
        <a:bodyPr/>
        <a:lstStyle/>
        <a:p>
          <a:pPr rtl="0"/>
          <a:r>
            <a:rPr lang="en-US" sz="2400" dirty="0" smtClean="0"/>
            <a:t>Race</a:t>
          </a:r>
          <a:endParaRPr lang="en-US" sz="2400" dirty="0"/>
        </a:p>
      </dgm:t>
    </dgm:pt>
    <dgm:pt modelId="{6C813441-A682-4F47-B30D-D9BECB1B5652}" type="parTrans" cxnId="{81C22020-FEF3-4A1F-A86D-9C392163DE82}">
      <dgm:prSet/>
      <dgm:spPr/>
      <dgm:t>
        <a:bodyPr/>
        <a:lstStyle/>
        <a:p>
          <a:endParaRPr lang="en-US"/>
        </a:p>
      </dgm:t>
    </dgm:pt>
    <dgm:pt modelId="{B9E878B5-48D8-4C7A-ADE0-BC75C94BDC4A}" type="sibTrans" cxnId="{81C22020-FEF3-4A1F-A86D-9C392163DE82}">
      <dgm:prSet/>
      <dgm:spPr>
        <a:noFill/>
        <a:ln>
          <a:noFill/>
        </a:ln>
      </dgm:spPr>
      <dgm:t>
        <a:bodyPr/>
        <a:lstStyle/>
        <a:p>
          <a:endParaRPr lang="en-US"/>
        </a:p>
      </dgm:t>
    </dgm:pt>
    <dgm:pt modelId="{457FADA7-A3F4-47C1-947A-4FF309D02198}">
      <dgm:prSet custT="1"/>
      <dgm:spPr>
        <a:solidFill>
          <a:srgbClr val="C00000"/>
        </a:solidFill>
        <a:ln>
          <a:solidFill>
            <a:srgbClr val="7D4333"/>
          </a:solidFill>
        </a:ln>
      </dgm:spPr>
      <dgm:t>
        <a:bodyPr/>
        <a:lstStyle/>
        <a:p>
          <a:pPr rtl="0"/>
          <a:r>
            <a:rPr lang="en-US" sz="2400" dirty="0" smtClean="0"/>
            <a:t>National </a:t>
          </a:r>
        </a:p>
        <a:p>
          <a:pPr rtl="0"/>
          <a:r>
            <a:rPr lang="en-US" sz="2400" dirty="0" smtClean="0"/>
            <a:t>Origin</a:t>
          </a:r>
          <a:endParaRPr lang="en-US" sz="2400" dirty="0"/>
        </a:p>
      </dgm:t>
    </dgm:pt>
    <dgm:pt modelId="{73E2A48A-F84B-4945-BBB1-9AC36885A846}" type="parTrans" cxnId="{4E2A1E43-69BA-4C0B-B77F-87B0B75FD79E}">
      <dgm:prSet/>
      <dgm:spPr/>
      <dgm:t>
        <a:bodyPr/>
        <a:lstStyle/>
        <a:p>
          <a:endParaRPr lang="en-US"/>
        </a:p>
      </dgm:t>
    </dgm:pt>
    <dgm:pt modelId="{E9E22CEA-6ABA-4E0D-909F-1DD0BD9235FF}" type="sibTrans" cxnId="{4E2A1E43-69BA-4C0B-B77F-87B0B75FD79E}">
      <dgm:prSet/>
      <dgm:spPr>
        <a:noFill/>
        <a:ln>
          <a:noFill/>
        </a:ln>
      </dgm:spPr>
      <dgm:t>
        <a:bodyPr/>
        <a:lstStyle/>
        <a:p>
          <a:endParaRPr lang="en-US"/>
        </a:p>
      </dgm:t>
    </dgm:pt>
    <dgm:pt modelId="{D0ACB011-4499-4AE5-80E5-F39A1334A89E}">
      <dgm:prSet custT="1"/>
      <dgm:spPr>
        <a:solidFill>
          <a:srgbClr val="FF6600"/>
        </a:solidFill>
        <a:ln>
          <a:solidFill>
            <a:schemeClr val="tx1"/>
          </a:solidFill>
        </a:ln>
      </dgm:spPr>
      <dgm:t>
        <a:bodyPr/>
        <a:lstStyle/>
        <a:p>
          <a:pPr rtl="0">
            <a:lnSpc>
              <a:spcPct val="90000"/>
            </a:lnSpc>
          </a:pPr>
          <a:r>
            <a:rPr lang="en-US" sz="2400" dirty="0" smtClean="0"/>
            <a:t>Sex </a:t>
          </a:r>
        </a:p>
        <a:p>
          <a:pPr rtl="0">
            <a:lnSpc>
              <a:spcPct val="100000"/>
            </a:lnSpc>
          </a:pPr>
          <a:r>
            <a:rPr lang="en-US" sz="1800" dirty="0" smtClean="0"/>
            <a:t>(including gender identity)</a:t>
          </a:r>
          <a:endParaRPr lang="en-US" sz="1800" dirty="0"/>
        </a:p>
      </dgm:t>
    </dgm:pt>
    <dgm:pt modelId="{7EE16B6E-AA89-47BC-AB75-6CCA1BC04866}" type="parTrans" cxnId="{9A71EE09-7554-479E-83FA-1024ED12684B}">
      <dgm:prSet/>
      <dgm:spPr/>
      <dgm:t>
        <a:bodyPr/>
        <a:lstStyle/>
        <a:p>
          <a:endParaRPr lang="en-US"/>
        </a:p>
      </dgm:t>
    </dgm:pt>
    <dgm:pt modelId="{D538D90C-1343-4B7F-AD37-8FF8F7E421F7}" type="sibTrans" cxnId="{9A71EE09-7554-479E-83FA-1024ED12684B}">
      <dgm:prSet/>
      <dgm:spPr>
        <a:noFill/>
        <a:ln>
          <a:noFill/>
        </a:ln>
      </dgm:spPr>
      <dgm:t>
        <a:bodyPr/>
        <a:lstStyle/>
        <a:p>
          <a:endParaRPr lang="en-US"/>
        </a:p>
      </dgm:t>
    </dgm:pt>
    <dgm:pt modelId="{1532685C-E47A-43D4-B2EF-955A7E278B5C}">
      <dgm:prSet custT="1"/>
      <dgm:spPr>
        <a:solidFill>
          <a:schemeClr val="tx1"/>
        </a:solidFill>
        <a:ln>
          <a:solidFill>
            <a:srgbClr val="FF6600"/>
          </a:solidFill>
        </a:ln>
      </dgm:spPr>
      <dgm:t>
        <a:bodyPr/>
        <a:lstStyle/>
        <a:p>
          <a:pPr rtl="0"/>
          <a:r>
            <a:rPr lang="en-US" sz="2000" dirty="0" smtClean="0"/>
            <a:t>Sexual Orientation</a:t>
          </a:r>
          <a:endParaRPr lang="en-US" sz="2000" dirty="0"/>
        </a:p>
      </dgm:t>
    </dgm:pt>
    <dgm:pt modelId="{9FB22BFF-4226-49E7-B271-44E8021ECF26}" type="parTrans" cxnId="{A59CB911-7D91-452E-9CAE-C0838D3AAE06}">
      <dgm:prSet/>
      <dgm:spPr/>
      <dgm:t>
        <a:bodyPr/>
        <a:lstStyle/>
        <a:p>
          <a:endParaRPr lang="en-US"/>
        </a:p>
      </dgm:t>
    </dgm:pt>
    <dgm:pt modelId="{311E21F8-49E3-40D8-851C-5BFE2CA0C4EB}" type="sibTrans" cxnId="{A59CB911-7D91-452E-9CAE-C0838D3AAE06}">
      <dgm:prSet/>
      <dgm:spPr>
        <a:noFill/>
        <a:ln>
          <a:noFill/>
        </a:ln>
      </dgm:spPr>
      <dgm:t>
        <a:bodyPr/>
        <a:lstStyle/>
        <a:p>
          <a:endParaRPr lang="en-US"/>
        </a:p>
      </dgm:t>
    </dgm:pt>
    <dgm:pt modelId="{16051415-7F1C-4A1B-ADB8-473F40BF93B5}" type="pres">
      <dgm:prSet presAssocID="{1119F9C3-E49D-487A-AFEF-23E9BFE8A306}" presName="Name0" presStyleCnt="0">
        <dgm:presLayoutVars>
          <dgm:chMax val="21"/>
          <dgm:chPref val="21"/>
        </dgm:presLayoutVars>
      </dgm:prSet>
      <dgm:spPr/>
      <dgm:t>
        <a:bodyPr/>
        <a:lstStyle/>
        <a:p>
          <a:endParaRPr lang="en-US"/>
        </a:p>
      </dgm:t>
    </dgm:pt>
    <dgm:pt modelId="{AD2CA1DB-7D93-4517-859E-9722BD04A178}" type="pres">
      <dgm:prSet presAssocID="{C2BD28F6-7FEC-4112-992F-835A2EF7712D}" presName="text1" presStyleCnt="0"/>
      <dgm:spPr/>
    </dgm:pt>
    <dgm:pt modelId="{81D4A403-9D72-418C-AA9E-EC3E9DFCE7AD}" type="pres">
      <dgm:prSet presAssocID="{C2BD28F6-7FEC-4112-992F-835A2EF7712D}" presName="textRepeatNode" presStyleLbl="alignNode1" presStyleIdx="0" presStyleCnt="6" custScaleX="131179" custScaleY="122272" custLinFactNeighborX="-24296" custLinFactNeighborY="39101">
        <dgm:presLayoutVars>
          <dgm:chMax val="0"/>
          <dgm:chPref val="0"/>
          <dgm:bulletEnabled val="1"/>
        </dgm:presLayoutVars>
      </dgm:prSet>
      <dgm:spPr/>
      <dgm:t>
        <a:bodyPr/>
        <a:lstStyle/>
        <a:p>
          <a:endParaRPr lang="en-US"/>
        </a:p>
      </dgm:t>
    </dgm:pt>
    <dgm:pt modelId="{9512DFD4-AB97-4B34-8858-0B15D78288FC}" type="pres">
      <dgm:prSet presAssocID="{C2BD28F6-7FEC-4112-992F-835A2EF7712D}" presName="textaccent1" presStyleCnt="0"/>
      <dgm:spPr/>
    </dgm:pt>
    <dgm:pt modelId="{4CCDDF3C-29B3-4891-8C9A-43C1419DF08E}" type="pres">
      <dgm:prSet presAssocID="{C2BD28F6-7FEC-4112-992F-835A2EF7712D}" presName="accentRepeatNode" presStyleLbl="solidAlignAcc1" presStyleIdx="0" presStyleCnt="12"/>
      <dgm:spPr>
        <a:noFill/>
        <a:ln>
          <a:noFill/>
        </a:ln>
      </dgm:spPr>
    </dgm:pt>
    <dgm:pt modelId="{423F866C-3595-44F5-ACFB-13BD989314DA}" type="pres">
      <dgm:prSet presAssocID="{40048047-F4FC-4CB3-AC4B-DEFC6AFC94AF}" presName="image1" presStyleCnt="0"/>
      <dgm:spPr/>
    </dgm:pt>
    <dgm:pt modelId="{260C4116-8419-4C5A-9AE5-2E224E95C926}" type="pres">
      <dgm:prSet presAssocID="{40048047-F4FC-4CB3-AC4B-DEFC6AFC94AF}" presName="imageRepeatNode" presStyleLbl="alignAcc1" presStyleIdx="0" presStyleCnt="6" custLinFactNeighborX="37619" custLinFactNeighborY="49623"/>
      <dgm:spPr/>
      <dgm:t>
        <a:bodyPr/>
        <a:lstStyle/>
        <a:p>
          <a:endParaRPr lang="en-US"/>
        </a:p>
      </dgm:t>
    </dgm:pt>
    <dgm:pt modelId="{6393F304-F1A3-4914-8B1B-61D2D03F96B8}" type="pres">
      <dgm:prSet presAssocID="{40048047-F4FC-4CB3-AC4B-DEFC6AFC94AF}" presName="imageaccent1" presStyleCnt="0"/>
      <dgm:spPr/>
    </dgm:pt>
    <dgm:pt modelId="{A7B99B60-4901-4005-A342-D9E3801128EB}" type="pres">
      <dgm:prSet presAssocID="{40048047-F4FC-4CB3-AC4B-DEFC6AFC94AF}" presName="accentRepeatNode" presStyleLbl="solidAlignAcc1" presStyleIdx="1" presStyleCnt="12"/>
      <dgm:spPr>
        <a:noFill/>
        <a:ln>
          <a:noFill/>
        </a:ln>
      </dgm:spPr>
    </dgm:pt>
    <dgm:pt modelId="{17D99235-E0EF-4CC3-85C6-C00DC6E5020E}" type="pres">
      <dgm:prSet presAssocID="{78CF5012-7B85-43AE-98B3-333D5D518B5A}" presName="text2" presStyleCnt="0"/>
      <dgm:spPr/>
    </dgm:pt>
    <dgm:pt modelId="{CFDA8A74-0C51-4A66-92FC-5B6CC5829CF9}" type="pres">
      <dgm:prSet presAssocID="{78CF5012-7B85-43AE-98B3-333D5D518B5A}" presName="textRepeatNode" presStyleLbl="alignNode1" presStyleIdx="1" presStyleCnt="6" custScaleX="130927" custScaleY="123649" custLinFactX="4642" custLinFactNeighborX="100000" custLinFactNeighborY="-31008">
        <dgm:presLayoutVars>
          <dgm:chMax val="0"/>
          <dgm:chPref val="0"/>
          <dgm:bulletEnabled val="1"/>
        </dgm:presLayoutVars>
      </dgm:prSet>
      <dgm:spPr/>
      <dgm:t>
        <a:bodyPr/>
        <a:lstStyle/>
        <a:p>
          <a:endParaRPr lang="en-US"/>
        </a:p>
      </dgm:t>
    </dgm:pt>
    <dgm:pt modelId="{EBF2AE2B-61E4-4A76-9CBF-565E287A4049}" type="pres">
      <dgm:prSet presAssocID="{78CF5012-7B85-43AE-98B3-333D5D518B5A}" presName="textaccent2" presStyleCnt="0"/>
      <dgm:spPr/>
    </dgm:pt>
    <dgm:pt modelId="{A6987374-32B7-48E3-9639-6EA15701BF78}" type="pres">
      <dgm:prSet presAssocID="{78CF5012-7B85-43AE-98B3-333D5D518B5A}" presName="accentRepeatNode" presStyleLbl="solidAlignAcc1" presStyleIdx="2" presStyleCnt="12"/>
      <dgm:spPr>
        <a:noFill/>
        <a:ln>
          <a:noFill/>
        </a:ln>
      </dgm:spPr>
    </dgm:pt>
    <dgm:pt modelId="{4D6BD5AF-A8C9-4A61-9DD2-21AFAB1036A4}" type="pres">
      <dgm:prSet presAssocID="{A110F60C-2A2D-4B7E-ACE0-700D797A62C1}" presName="image2" presStyleCnt="0"/>
      <dgm:spPr/>
    </dgm:pt>
    <dgm:pt modelId="{879B2217-1180-42CE-B2AC-1B5F20583B82}" type="pres">
      <dgm:prSet presAssocID="{A110F60C-2A2D-4B7E-ACE0-700D797A62C1}" presName="imageRepeatNode" presStyleLbl="alignAcc1" presStyleIdx="1" presStyleCnt="6"/>
      <dgm:spPr/>
      <dgm:t>
        <a:bodyPr/>
        <a:lstStyle/>
        <a:p>
          <a:endParaRPr lang="en-US"/>
        </a:p>
      </dgm:t>
    </dgm:pt>
    <dgm:pt modelId="{65AB4A44-43C8-4C72-AABA-6098876AD8A5}" type="pres">
      <dgm:prSet presAssocID="{A110F60C-2A2D-4B7E-ACE0-700D797A62C1}" presName="imageaccent2" presStyleCnt="0"/>
      <dgm:spPr/>
    </dgm:pt>
    <dgm:pt modelId="{3FAD1723-BA52-4B9B-8979-419080B47565}" type="pres">
      <dgm:prSet presAssocID="{A110F60C-2A2D-4B7E-ACE0-700D797A62C1}" presName="accentRepeatNode" presStyleLbl="solidAlignAcc1" presStyleIdx="3" presStyleCnt="12"/>
      <dgm:spPr>
        <a:noFill/>
        <a:ln>
          <a:noFill/>
        </a:ln>
      </dgm:spPr>
    </dgm:pt>
    <dgm:pt modelId="{DC7D363E-4E84-4F63-B9E2-766A10CC1C97}" type="pres">
      <dgm:prSet presAssocID="{FD931D6E-5BFF-4F28-B82B-7CB5630D69D1}" presName="text3" presStyleCnt="0"/>
      <dgm:spPr/>
    </dgm:pt>
    <dgm:pt modelId="{1880F97A-19F1-453B-B767-985DEBF55FC6}" type="pres">
      <dgm:prSet presAssocID="{FD931D6E-5BFF-4F28-B82B-7CB5630D69D1}" presName="textRepeatNode" presStyleLbl="alignNode1" presStyleIdx="2" presStyleCnt="6" custScaleX="131569" custScaleY="121168" custLinFactNeighborX="-21949" custLinFactNeighborY="20089">
        <dgm:presLayoutVars>
          <dgm:chMax val="0"/>
          <dgm:chPref val="0"/>
          <dgm:bulletEnabled val="1"/>
        </dgm:presLayoutVars>
      </dgm:prSet>
      <dgm:spPr/>
      <dgm:t>
        <a:bodyPr/>
        <a:lstStyle/>
        <a:p>
          <a:endParaRPr lang="en-US"/>
        </a:p>
      </dgm:t>
    </dgm:pt>
    <dgm:pt modelId="{9F7CD2D2-01C4-4F2D-91AD-92A275A49C70}" type="pres">
      <dgm:prSet presAssocID="{FD931D6E-5BFF-4F28-B82B-7CB5630D69D1}" presName="textaccent3" presStyleCnt="0"/>
      <dgm:spPr/>
    </dgm:pt>
    <dgm:pt modelId="{A48494DC-9C23-4048-B078-15948B4DBD2D}" type="pres">
      <dgm:prSet presAssocID="{FD931D6E-5BFF-4F28-B82B-7CB5630D69D1}" presName="accentRepeatNode" presStyleLbl="solidAlignAcc1" presStyleIdx="4" presStyleCnt="12"/>
      <dgm:spPr>
        <a:noFill/>
        <a:ln>
          <a:noFill/>
        </a:ln>
      </dgm:spPr>
    </dgm:pt>
    <dgm:pt modelId="{0F16D2F5-BA6E-4542-A84B-5296F1A17EAE}" type="pres">
      <dgm:prSet presAssocID="{B9E878B5-48D8-4C7A-ADE0-BC75C94BDC4A}" presName="image3" presStyleCnt="0"/>
      <dgm:spPr/>
    </dgm:pt>
    <dgm:pt modelId="{8F5BEF0A-0F7D-49D2-8B95-3E26A16C5507}" type="pres">
      <dgm:prSet presAssocID="{B9E878B5-48D8-4C7A-ADE0-BC75C94BDC4A}" presName="imageRepeatNode" presStyleLbl="alignAcc1" presStyleIdx="2" presStyleCnt="6" custLinFactX="2641" custLinFactY="46995" custLinFactNeighborX="100000" custLinFactNeighborY="100000"/>
      <dgm:spPr/>
      <dgm:t>
        <a:bodyPr/>
        <a:lstStyle/>
        <a:p>
          <a:endParaRPr lang="en-US"/>
        </a:p>
      </dgm:t>
    </dgm:pt>
    <dgm:pt modelId="{F91CC6FA-0C91-4E2F-998C-1AAC51AD8799}" type="pres">
      <dgm:prSet presAssocID="{B9E878B5-48D8-4C7A-ADE0-BC75C94BDC4A}" presName="imageaccent3" presStyleCnt="0"/>
      <dgm:spPr/>
    </dgm:pt>
    <dgm:pt modelId="{2F8DE8B6-19C3-4942-8E67-8FDD2017A7CD}" type="pres">
      <dgm:prSet presAssocID="{B9E878B5-48D8-4C7A-ADE0-BC75C94BDC4A}" presName="accentRepeatNode" presStyleLbl="solidAlignAcc1" presStyleIdx="5" presStyleCnt="12"/>
      <dgm:spPr>
        <a:noFill/>
        <a:ln>
          <a:noFill/>
        </a:ln>
      </dgm:spPr>
    </dgm:pt>
    <dgm:pt modelId="{E12898E9-7824-4528-81B1-365871053A82}" type="pres">
      <dgm:prSet presAssocID="{457FADA7-A3F4-47C1-947A-4FF309D02198}" presName="text4" presStyleCnt="0"/>
      <dgm:spPr/>
    </dgm:pt>
    <dgm:pt modelId="{3AD947DE-F961-47F1-A405-9C6B5B6FCF27}" type="pres">
      <dgm:prSet presAssocID="{457FADA7-A3F4-47C1-947A-4FF309D02198}" presName="textRepeatNode" presStyleLbl="alignNode1" presStyleIdx="3" presStyleCnt="6" custScaleX="128662" custScaleY="122274" custLinFactNeighborX="-87852" custLinFactNeighborY="88256">
        <dgm:presLayoutVars>
          <dgm:chMax val="0"/>
          <dgm:chPref val="0"/>
          <dgm:bulletEnabled val="1"/>
        </dgm:presLayoutVars>
      </dgm:prSet>
      <dgm:spPr/>
      <dgm:t>
        <a:bodyPr/>
        <a:lstStyle/>
        <a:p>
          <a:endParaRPr lang="en-US"/>
        </a:p>
      </dgm:t>
    </dgm:pt>
    <dgm:pt modelId="{1F45F4A4-3B99-4EFD-B7EA-C4C5B318700F}" type="pres">
      <dgm:prSet presAssocID="{457FADA7-A3F4-47C1-947A-4FF309D02198}" presName="textaccent4" presStyleCnt="0"/>
      <dgm:spPr/>
    </dgm:pt>
    <dgm:pt modelId="{C89FAF08-1E7B-4EED-9C06-59AD96FD5F6A}" type="pres">
      <dgm:prSet presAssocID="{457FADA7-A3F4-47C1-947A-4FF309D02198}" presName="accentRepeatNode" presStyleLbl="solidAlignAcc1" presStyleIdx="6" presStyleCnt="12"/>
      <dgm:spPr>
        <a:noFill/>
        <a:ln>
          <a:noFill/>
        </a:ln>
      </dgm:spPr>
    </dgm:pt>
    <dgm:pt modelId="{0DB01DF6-EFB2-40F4-96DC-B82E2A93849E}" type="pres">
      <dgm:prSet presAssocID="{E9E22CEA-6ABA-4E0D-909F-1DD0BD9235FF}" presName="image4" presStyleCnt="0"/>
      <dgm:spPr/>
    </dgm:pt>
    <dgm:pt modelId="{4F508E62-56BD-4DD6-A5D9-D30A21C00715}" type="pres">
      <dgm:prSet presAssocID="{E9E22CEA-6ABA-4E0D-909F-1DD0BD9235FF}" presName="imageRepeatNode" presStyleLbl="alignAcc1" presStyleIdx="3" presStyleCnt="6" custLinFactNeighborX="86836" custLinFactNeighborY="55404"/>
      <dgm:spPr/>
      <dgm:t>
        <a:bodyPr/>
        <a:lstStyle/>
        <a:p>
          <a:endParaRPr lang="en-US"/>
        </a:p>
      </dgm:t>
    </dgm:pt>
    <dgm:pt modelId="{F9282EDF-0D29-491A-BF49-DA94EB3F9D49}" type="pres">
      <dgm:prSet presAssocID="{E9E22CEA-6ABA-4E0D-909F-1DD0BD9235FF}" presName="imageaccent4" presStyleCnt="0"/>
      <dgm:spPr/>
    </dgm:pt>
    <dgm:pt modelId="{594C4B17-B328-4DC9-8D0A-C81712BFF857}" type="pres">
      <dgm:prSet presAssocID="{E9E22CEA-6ABA-4E0D-909F-1DD0BD9235FF}" presName="accentRepeatNode" presStyleLbl="solidAlignAcc1" presStyleIdx="7" presStyleCnt="12" custLinFactX="100000" custLinFactY="170076" custLinFactNeighborX="103923" custLinFactNeighborY="200000"/>
      <dgm:spPr>
        <a:ln>
          <a:solidFill>
            <a:schemeClr val="bg1"/>
          </a:solidFill>
        </a:ln>
      </dgm:spPr>
      <dgm:t>
        <a:bodyPr/>
        <a:lstStyle/>
        <a:p>
          <a:endParaRPr lang="en-US"/>
        </a:p>
      </dgm:t>
    </dgm:pt>
    <dgm:pt modelId="{B1047D53-B2D6-4AF7-987B-3983856451F0}" type="pres">
      <dgm:prSet presAssocID="{D0ACB011-4499-4AE5-80E5-F39A1334A89E}" presName="text5" presStyleCnt="0"/>
      <dgm:spPr/>
    </dgm:pt>
    <dgm:pt modelId="{311FA21B-56BE-4D05-8DC2-6B9F94358A25}" type="pres">
      <dgm:prSet presAssocID="{D0ACB011-4499-4AE5-80E5-F39A1334A89E}" presName="textRepeatNode" presStyleLbl="alignNode1" presStyleIdx="4" presStyleCnt="6" custScaleX="128084" custScaleY="121099" custLinFactNeighborX="41407" custLinFactNeighborY="11327">
        <dgm:presLayoutVars>
          <dgm:chMax val="0"/>
          <dgm:chPref val="0"/>
          <dgm:bulletEnabled val="1"/>
        </dgm:presLayoutVars>
      </dgm:prSet>
      <dgm:spPr/>
      <dgm:t>
        <a:bodyPr/>
        <a:lstStyle/>
        <a:p>
          <a:endParaRPr lang="en-US"/>
        </a:p>
      </dgm:t>
    </dgm:pt>
    <dgm:pt modelId="{BE74979B-16F4-469C-8517-9EC483F2F9B0}" type="pres">
      <dgm:prSet presAssocID="{D0ACB011-4499-4AE5-80E5-F39A1334A89E}" presName="textaccent5" presStyleCnt="0"/>
      <dgm:spPr/>
    </dgm:pt>
    <dgm:pt modelId="{D1EF90C6-6EE8-4784-87D7-279FFD8EC3E8}" type="pres">
      <dgm:prSet presAssocID="{D0ACB011-4499-4AE5-80E5-F39A1334A89E}" presName="accentRepeatNode" presStyleLbl="solidAlignAcc1" presStyleIdx="8" presStyleCnt="12"/>
      <dgm:spPr>
        <a:noFill/>
        <a:ln>
          <a:noFill/>
        </a:ln>
      </dgm:spPr>
    </dgm:pt>
    <dgm:pt modelId="{83CABA6C-C774-4733-9699-79CF103CA306}" type="pres">
      <dgm:prSet presAssocID="{D538D90C-1343-4B7F-AD37-8FF8F7E421F7}" presName="image5" presStyleCnt="0"/>
      <dgm:spPr/>
    </dgm:pt>
    <dgm:pt modelId="{727E5B28-1149-4E61-8D1C-16EC2A655768}" type="pres">
      <dgm:prSet presAssocID="{D538D90C-1343-4B7F-AD37-8FF8F7E421F7}" presName="imageRepeatNode" presStyleLbl="alignAcc1" presStyleIdx="4" presStyleCnt="6" custLinFactNeighborX="32737" custLinFactNeighborY="59818"/>
      <dgm:spPr/>
      <dgm:t>
        <a:bodyPr/>
        <a:lstStyle/>
        <a:p>
          <a:endParaRPr lang="en-US"/>
        </a:p>
      </dgm:t>
    </dgm:pt>
    <dgm:pt modelId="{2F5D766C-8C72-4556-8B73-7EC6C7969993}" type="pres">
      <dgm:prSet presAssocID="{D538D90C-1343-4B7F-AD37-8FF8F7E421F7}" presName="imageaccent5" presStyleCnt="0"/>
      <dgm:spPr/>
    </dgm:pt>
    <dgm:pt modelId="{FB0A7300-1E98-4385-8AF7-97B948D5434E}" type="pres">
      <dgm:prSet presAssocID="{D538D90C-1343-4B7F-AD37-8FF8F7E421F7}" presName="accentRepeatNode" presStyleLbl="solidAlignAcc1" presStyleIdx="9" presStyleCnt="12"/>
      <dgm:spPr>
        <a:noFill/>
        <a:ln>
          <a:noFill/>
        </a:ln>
      </dgm:spPr>
    </dgm:pt>
    <dgm:pt modelId="{3AAFAD5E-425B-42FF-A739-BEF9F973A9B6}" type="pres">
      <dgm:prSet presAssocID="{1532685C-E47A-43D4-B2EF-955A7E278B5C}" presName="text6" presStyleCnt="0"/>
      <dgm:spPr/>
    </dgm:pt>
    <dgm:pt modelId="{57337D7E-3DC3-4DB2-AEC9-1FA2F597EB5E}" type="pres">
      <dgm:prSet presAssocID="{1532685C-E47A-43D4-B2EF-955A7E278B5C}" presName="textRepeatNode" presStyleLbl="alignNode1" presStyleIdx="5" presStyleCnt="6" custScaleX="130290" custScaleY="122354" custLinFactNeighborX="-42110" custLinFactNeighborY="-23884">
        <dgm:presLayoutVars>
          <dgm:chMax val="0"/>
          <dgm:chPref val="0"/>
          <dgm:bulletEnabled val="1"/>
        </dgm:presLayoutVars>
      </dgm:prSet>
      <dgm:spPr/>
      <dgm:t>
        <a:bodyPr/>
        <a:lstStyle/>
        <a:p>
          <a:endParaRPr lang="en-US"/>
        </a:p>
      </dgm:t>
    </dgm:pt>
    <dgm:pt modelId="{CA3CBE17-9483-4225-8359-F359857C8A23}" type="pres">
      <dgm:prSet presAssocID="{1532685C-E47A-43D4-B2EF-955A7E278B5C}" presName="textaccent6" presStyleCnt="0"/>
      <dgm:spPr/>
    </dgm:pt>
    <dgm:pt modelId="{C3B23B4F-866B-4081-BF5F-58FEB8C8E7B5}" type="pres">
      <dgm:prSet presAssocID="{1532685C-E47A-43D4-B2EF-955A7E278B5C}" presName="accentRepeatNode" presStyleLbl="solidAlignAcc1" presStyleIdx="10" presStyleCnt="12"/>
      <dgm:spPr>
        <a:noFill/>
        <a:ln>
          <a:noFill/>
        </a:ln>
      </dgm:spPr>
    </dgm:pt>
    <dgm:pt modelId="{4D087B92-F18D-43E3-A7A6-53B4BA3683BC}" type="pres">
      <dgm:prSet presAssocID="{311E21F8-49E3-40D8-851C-5BFE2CA0C4EB}" presName="image6" presStyleCnt="0"/>
      <dgm:spPr/>
    </dgm:pt>
    <dgm:pt modelId="{1749FD1F-1D3D-4C11-8C03-335F2EFB1395}" type="pres">
      <dgm:prSet presAssocID="{311E21F8-49E3-40D8-851C-5BFE2CA0C4EB}" presName="imageRepeatNode" presStyleLbl="alignAcc1" presStyleIdx="5" presStyleCnt="6"/>
      <dgm:spPr/>
      <dgm:t>
        <a:bodyPr/>
        <a:lstStyle/>
        <a:p>
          <a:endParaRPr lang="en-US"/>
        </a:p>
      </dgm:t>
    </dgm:pt>
    <dgm:pt modelId="{69432556-0A7A-4B86-BD96-9AB3E48ED307}" type="pres">
      <dgm:prSet presAssocID="{311E21F8-49E3-40D8-851C-5BFE2CA0C4EB}" presName="imageaccent6" presStyleCnt="0"/>
      <dgm:spPr/>
    </dgm:pt>
    <dgm:pt modelId="{65ABFBA0-4297-4011-AA96-1801F1499D85}" type="pres">
      <dgm:prSet presAssocID="{311E21F8-49E3-40D8-851C-5BFE2CA0C4EB}" presName="accentRepeatNode" presStyleLbl="solidAlignAcc1" presStyleIdx="11" presStyleCnt="12"/>
      <dgm:spPr>
        <a:noFill/>
        <a:ln>
          <a:noFill/>
        </a:ln>
      </dgm:spPr>
    </dgm:pt>
  </dgm:ptLst>
  <dgm:cxnLst>
    <dgm:cxn modelId="{98B9D073-FDF8-4874-8A29-B569C58BE320}" type="presOf" srcId="{D538D90C-1343-4B7F-AD37-8FF8F7E421F7}" destId="{727E5B28-1149-4E61-8D1C-16EC2A655768}" srcOrd="0" destOrd="0" presId="urn:microsoft.com/office/officeart/2008/layout/HexagonCluster"/>
    <dgm:cxn modelId="{81C22020-FEF3-4A1F-A86D-9C392163DE82}" srcId="{1119F9C3-E49D-487A-AFEF-23E9BFE8A306}" destId="{FD931D6E-5BFF-4F28-B82B-7CB5630D69D1}" srcOrd="2" destOrd="0" parTransId="{6C813441-A682-4F47-B30D-D9BECB1B5652}" sibTransId="{B9E878B5-48D8-4C7A-ADE0-BC75C94BDC4A}"/>
    <dgm:cxn modelId="{1B80854A-EC9C-4473-9FA9-889CEF7C880D}" type="presOf" srcId="{1532685C-E47A-43D4-B2EF-955A7E278B5C}" destId="{57337D7E-3DC3-4DB2-AEC9-1FA2F597EB5E}" srcOrd="0" destOrd="0" presId="urn:microsoft.com/office/officeart/2008/layout/HexagonCluster"/>
    <dgm:cxn modelId="{43434F7A-25F2-4DF1-AEF6-4E86B272E0B7}" type="presOf" srcId="{FD931D6E-5BFF-4F28-B82B-7CB5630D69D1}" destId="{1880F97A-19F1-453B-B767-985DEBF55FC6}" srcOrd="0" destOrd="0" presId="urn:microsoft.com/office/officeart/2008/layout/HexagonCluster"/>
    <dgm:cxn modelId="{CD085B97-BDC2-4134-A80D-8DC7A2F098BE}" type="presOf" srcId="{C2BD28F6-7FEC-4112-992F-835A2EF7712D}" destId="{81D4A403-9D72-418C-AA9E-EC3E9DFCE7AD}" srcOrd="0" destOrd="0" presId="urn:microsoft.com/office/officeart/2008/layout/HexagonCluster"/>
    <dgm:cxn modelId="{A59CB911-7D91-452E-9CAE-C0838D3AAE06}" srcId="{1119F9C3-E49D-487A-AFEF-23E9BFE8A306}" destId="{1532685C-E47A-43D4-B2EF-955A7E278B5C}" srcOrd="5" destOrd="0" parTransId="{9FB22BFF-4226-49E7-B271-44E8021ECF26}" sibTransId="{311E21F8-49E3-40D8-851C-5BFE2CA0C4EB}"/>
    <dgm:cxn modelId="{91EC7E4E-8138-4D95-BC0A-59A3233CD18A}" type="presOf" srcId="{78CF5012-7B85-43AE-98B3-333D5D518B5A}" destId="{CFDA8A74-0C51-4A66-92FC-5B6CC5829CF9}" srcOrd="0" destOrd="0" presId="urn:microsoft.com/office/officeart/2008/layout/HexagonCluster"/>
    <dgm:cxn modelId="{EB58FF02-9DCA-4A3C-9594-7BE253D7AB98}" type="presOf" srcId="{B9E878B5-48D8-4C7A-ADE0-BC75C94BDC4A}" destId="{8F5BEF0A-0F7D-49D2-8B95-3E26A16C5507}" srcOrd="0" destOrd="0" presId="urn:microsoft.com/office/officeart/2008/layout/HexagonCluster"/>
    <dgm:cxn modelId="{F097F0F1-A98D-4025-8147-B2283E8B5E90}" type="presOf" srcId="{311E21F8-49E3-40D8-851C-5BFE2CA0C4EB}" destId="{1749FD1F-1D3D-4C11-8C03-335F2EFB1395}" srcOrd="0" destOrd="0" presId="urn:microsoft.com/office/officeart/2008/layout/HexagonCluster"/>
    <dgm:cxn modelId="{9644A790-1658-40DF-8F5C-476865A1AA1F}" type="presOf" srcId="{D0ACB011-4499-4AE5-80E5-F39A1334A89E}" destId="{311FA21B-56BE-4D05-8DC2-6B9F94358A25}" srcOrd="0" destOrd="0" presId="urn:microsoft.com/office/officeart/2008/layout/HexagonCluster"/>
    <dgm:cxn modelId="{FFF626F8-5281-4FC2-86F4-EAAC52E13E6E}" type="presOf" srcId="{1119F9C3-E49D-487A-AFEF-23E9BFE8A306}" destId="{16051415-7F1C-4A1B-ADB8-473F40BF93B5}" srcOrd="0" destOrd="0" presId="urn:microsoft.com/office/officeart/2008/layout/HexagonCluster"/>
    <dgm:cxn modelId="{9772B9A7-F583-46B0-BFD8-E7990B48B5E1}" srcId="{1119F9C3-E49D-487A-AFEF-23E9BFE8A306}" destId="{78CF5012-7B85-43AE-98B3-333D5D518B5A}" srcOrd="1" destOrd="0" parTransId="{00F3638E-A2A9-42FD-9121-9A106DFE0B81}" sibTransId="{A110F60C-2A2D-4B7E-ACE0-700D797A62C1}"/>
    <dgm:cxn modelId="{B983B19E-D4A1-4BE9-B257-F1F116848A24}" type="presOf" srcId="{457FADA7-A3F4-47C1-947A-4FF309D02198}" destId="{3AD947DE-F961-47F1-A405-9C6B5B6FCF27}" srcOrd="0" destOrd="0" presId="urn:microsoft.com/office/officeart/2008/layout/HexagonCluster"/>
    <dgm:cxn modelId="{9A71EE09-7554-479E-83FA-1024ED12684B}" srcId="{1119F9C3-E49D-487A-AFEF-23E9BFE8A306}" destId="{D0ACB011-4499-4AE5-80E5-F39A1334A89E}" srcOrd="4" destOrd="0" parTransId="{7EE16B6E-AA89-47BC-AB75-6CCA1BC04866}" sibTransId="{D538D90C-1343-4B7F-AD37-8FF8F7E421F7}"/>
    <dgm:cxn modelId="{5125C3D6-6AE4-457C-8FA1-31CEA652E865}" type="presOf" srcId="{E9E22CEA-6ABA-4E0D-909F-1DD0BD9235FF}" destId="{4F508E62-56BD-4DD6-A5D9-D30A21C00715}" srcOrd="0" destOrd="0" presId="urn:microsoft.com/office/officeart/2008/layout/HexagonCluster"/>
    <dgm:cxn modelId="{4E2A1E43-69BA-4C0B-B77F-87B0B75FD79E}" srcId="{1119F9C3-E49D-487A-AFEF-23E9BFE8A306}" destId="{457FADA7-A3F4-47C1-947A-4FF309D02198}" srcOrd="3" destOrd="0" parTransId="{73E2A48A-F84B-4945-BBB1-9AC36885A846}" sibTransId="{E9E22CEA-6ABA-4E0D-909F-1DD0BD9235FF}"/>
    <dgm:cxn modelId="{483FFAA7-B6E7-44A5-A931-0846DE8C4547}" srcId="{1119F9C3-E49D-487A-AFEF-23E9BFE8A306}" destId="{C2BD28F6-7FEC-4112-992F-835A2EF7712D}" srcOrd="0" destOrd="0" parTransId="{E6AA4FBE-FA3C-42AF-9C14-DD5AAD72BDC5}" sibTransId="{40048047-F4FC-4CB3-AC4B-DEFC6AFC94AF}"/>
    <dgm:cxn modelId="{DDA2893A-3EF4-4930-A8C1-499E90E08226}" type="presOf" srcId="{A110F60C-2A2D-4B7E-ACE0-700D797A62C1}" destId="{879B2217-1180-42CE-B2AC-1B5F20583B82}" srcOrd="0" destOrd="0" presId="urn:microsoft.com/office/officeart/2008/layout/HexagonCluster"/>
    <dgm:cxn modelId="{3F566E71-BEF6-4C06-8EA3-00F55082353B}" type="presOf" srcId="{40048047-F4FC-4CB3-AC4B-DEFC6AFC94AF}" destId="{260C4116-8419-4C5A-9AE5-2E224E95C926}" srcOrd="0" destOrd="0" presId="urn:microsoft.com/office/officeart/2008/layout/HexagonCluster"/>
    <dgm:cxn modelId="{2B78B318-2F29-4C76-8937-51C3997F83EA}" type="presParOf" srcId="{16051415-7F1C-4A1B-ADB8-473F40BF93B5}" destId="{AD2CA1DB-7D93-4517-859E-9722BD04A178}" srcOrd="0" destOrd="0" presId="urn:microsoft.com/office/officeart/2008/layout/HexagonCluster"/>
    <dgm:cxn modelId="{4F7CD611-D35B-401D-80A8-FED73427250A}" type="presParOf" srcId="{AD2CA1DB-7D93-4517-859E-9722BD04A178}" destId="{81D4A403-9D72-418C-AA9E-EC3E9DFCE7AD}" srcOrd="0" destOrd="0" presId="urn:microsoft.com/office/officeart/2008/layout/HexagonCluster"/>
    <dgm:cxn modelId="{85D8DEE3-A0E6-4513-A2C9-2B1AB4620B43}" type="presParOf" srcId="{16051415-7F1C-4A1B-ADB8-473F40BF93B5}" destId="{9512DFD4-AB97-4B34-8858-0B15D78288FC}" srcOrd="1" destOrd="0" presId="urn:microsoft.com/office/officeart/2008/layout/HexagonCluster"/>
    <dgm:cxn modelId="{98F031FB-F163-4E34-B7E9-9EE402BA58D8}" type="presParOf" srcId="{9512DFD4-AB97-4B34-8858-0B15D78288FC}" destId="{4CCDDF3C-29B3-4891-8C9A-43C1419DF08E}" srcOrd="0" destOrd="0" presId="urn:microsoft.com/office/officeart/2008/layout/HexagonCluster"/>
    <dgm:cxn modelId="{EEF8F95C-14AA-49D6-9AA7-1055C5D48BE4}" type="presParOf" srcId="{16051415-7F1C-4A1B-ADB8-473F40BF93B5}" destId="{423F866C-3595-44F5-ACFB-13BD989314DA}" srcOrd="2" destOrd="0" presId="urn:microsoft.com/office/officeart/2008/layout/HexagonCluster"/>
    <dgm:cxn modelId="{0E788BA2-280E-4C34-BEEC-485C5AD3787A}" type="presParOf" srcId="{423F866C-3595-44F5-ACFB-13BD989314DA}" destId="{260C4116-8419-4C5A-9AE5-2E224E95C926}" srcOrd="0" destOrd="0" presId="urn:microsoft.com/office/officeart/2008/layout/HexagonCluster"/>
    <dgm:cxn modelId="{BDF726F4-EFBB-462A-A1D9-A43747B8D49B}" type="presParOf" srcId="{16051415-7F1C-4A1B-ADB8-473F40BF93B5}" destId="{6393F304-F1A3-4914-8B1B-61D2D03F96B8}" srcOrd="3" destOrd="0" presId="urn:microsoft.com/office/officeart/2008/layout/HexagonCluster"/>
    <dgm:cxn modelId="{BFDB678C-9DD4-41BE-A8DC-F3CDABC21258}" type="presParOf" srcId="{6393F304-F1A3-4914-8B1B-61D2D03F96B8}" destId="{A7B99B60-4901-4005-A342-D9E3801128EB}" srcOrd="0" destOrd="0" presId="urn:microsoft.com/office/officeart/2008/layout/HexagonCluster"/>
    <dgm:cxn modelId="{2E2D287B-304E-488C-AF1E-C01AFB7C4262}" type="presParOf" srcId="{16051415-7F1C-4A1B-ADB8-473F40BF93B5}" destId="{17D99235-E0EF-4CC3-85C6-C00DC6E5020E}" srcOrd="4" destOrd="0" presId="urn:microsoft.com/office/officeart/2008/layout/HexagonCluster"/>
    <dgm:cxn modelId="{3611A717-3F11-4E54-B557-9F2CBAACE92E}" type="presParOf" srcId="{17D99235-E0EF-4CC3-85C6-C00DC6E5020E}" destId="{CFDA8A74-0C51-4A66-92FC-5B6CC5829CF9}" srcOrd="0" destOrd="0" presId="urn:microsoft.com/office/officeart/2008/layout/HexagonCluster"/>
    <dgm:cxn modelId="{08DE4CEE-CD09-4E56-B256-1DA662D5C7FF}" type="presParOf" srcId="{16051415-7F1C-4A1B-ADB8-473F40BF93B5}" destId="{EBF2AE2B-61E4-4A76-9CBF-565E287A4049}" srcOrd="5" destOrd="0" presId="urn:microsoft.com/office/officeart/2008/layout/HexagonCluster"/>
    <dgm:cxn modelId="{96A5A63F-5651-4F4F-878A-0883BE06FED4}" type="presParOf" srcId="{EBF2AE2B-61E4-4A76-9CBF-565E287A4049}" destId="{A6987374-32B7-48E3-9639-6EA15701BF78}" srcOrd="0" destOrd="0" presId="urn:microsoft.com/office/officeart/2008/layout/HexagonCluster"/>
    <dgm:cxn modelId="{8301A9F8-A43E-4824-AEDD-67B7D1D37DFC}" type="presParOf" srcId="{16051415-7F1C-4A1B-ADB8-473F40BF93B5}" destId="{4D6BD5AF-A8C9-4A61-9DD2-21AFAB1036A4}" srcOrd="6" destOrd="0" presId="urn:microsoft.com/office/officeart/2008/layout/HexagonCluster"/>
    <dgm:cxn modelId="{533BACE4-61B9-48A2-BC98-AA9E8F3CB6FB}" type="presParOf" srcId="{4D6BD5AF-A8C9-4A61-9DD2-21AFAB1036A4}" destId="{879B2217-1180-42CE-B2AC-1B5F20583B82}" srcOrd="0" destOrd="0" presId="urn:microsoft.com/office/officeart/2008/layout/HexagonCluster"/>
    <dgm:cxn modelId="{AFCE13F8-4644-4AC3-AAD9-5C899260CBFA}" type="presParOf" srcId="{16051415-7F1C-4A1B-ADB8-473F40BF93B5}" destId="{65AB4A44-43C8-4C72-AABA-6098876AD8A5}" srcOrd="7" destOrd="0" presId="urn:microsoft.com/office/officeart/2008/layout/HexagonCluster"/>
    <dgm:cxn modelId="{4AB426F0-E451-4C1D-839B-1ACC12D641F2}" type="presParOf" srcId="{65AB4A44-43C8-4C72-AABA-6098876AD8A5}" destId="{3FAD1723-BA52-4B9B-8979-419080B47565}" srcOrd="0" destOrd="0" presId="urn:microsoft.com/office/officeart/2008/layout/HexagonCluster"/>
    <dgm:cxn modelId="{808371EC-AD1F-465E-8349-8C82701CC881}" type="presParOf" srcId="{16051415-7F1C-4A1B-ADB8-473F40BF93B5}" destId="{DC7D363E-4E84-4F63-B9E2-766A10CC1C97}" srcOrd="8" destOrd="0" presId="urn:microsoft.com/office/officeart/2008/layout/HexagonCluster"/>
    <dgm:cxn modelId="{90721655-5FFD-4D1D-9900-7E51FBC61343}" type="presParOf" srcId="{DC7D363E-4E84-4F63-B9E2-766A10CC1C97}" destId="{1880F97A-19F1-453B-B767-985DEBF55FC6}" srcOrd="0" destOrd="0" presId="urn:microsoft.com/office/officeart/2008/layout/HexagonCluster"/>
    <dgm:cxn modelId="{D3A6E7FC-46B3-44FF-BEC8-12EB707D9F04}" type="presParOf" srcId="{16051415-7F1C-4A1B-ADB8-473F40BF93B5}" destId="{9F7CD2D2-01C4-4F2D-91AD-92A275A49C70}" srcOrd="9" destOrd="0" presId="urn:microsoft.com/office/officeart/2008/layout/HexagonCluster"/>
    <dgm:cxn modelId="{B78B93EC-31FB-4C41-8C7B-2D0BE81E538D}" type="presParOf" srcId="{9F7CD2D2-01C4-4F2D-91AD-92A275A49C70}" destId="{A48494DC-9C23-4048-B078-15948B4DBD2D}" srcOrd="0" destOrd="0" presId="urn:microsoft.com/office/officeart/2008/layout/HexagonCluster"/>
    <dgm:cxn modelId="{6C960B4D-F8DF-4987-A3C8-3599E0B0028B}" type="presParOf" srcId="{16051415-7F1C-4A1B-ADB8-473F40BF93B5}" destId="{0F16D2F5-BA6E-4542-A84B-5296F1A17EAE}" srcOrd="10" destOrd="0" presId="urn:microsoft.com/office/officeart/2008/layout/HexagonCluster"/>
    <dgm:cxn modelId="{02F87662-07FC-42A5-9C97-9B90FA683A65}" type="presParOf" srcId="{0F16D2F5-BA6E-4542-A84B-5296F1A17EAE}" destId="{8F5BEF0A-0F7D-49D2-8B95-3E26A16C5507}" srcOrd="0" destOrd="0" presId="urn:microsoft.com/office/officeart/2008/layout/HexagonCluster"/>
    <dgm:cxn modelId="{DCB9F0B6-4DEF-4A6B-B7AD-99813395131B}" type="presParOf" srcId="{16051415-7F1C-4A1B-ADB8-473F40BF93B5}" destId="{F91CC6FA-0C91-4E2F-998C-1AAC51AD8799}" srcOrd="11" destOrd="0" presId="urn:microsoft.com/office/officeart/2008/layout/HexagonCluster"/>
    <dgm:cxn modelId="{4F592B9F-341F-4051-A52F-9EA56E1D35F9}" type="presParOf" srcId="{F91CC6FA-0C91-4E2F-998C-1AAC51AD8799}" destId="{2F8DE8B6-19C3-4942-8E67-8FDD2017A7CD}" srcOrd="0" destOrd="0" presId="urn:microsoft.com/office/officeart/2008/layout/HexagonCluster"/>
    <dgm:cxn modelId="{EAFFEF99-9298-4CEC-B584-C8BE0E3A577D}" type="presParOf" srcId="{16051415-7F1C-4A1B-ADB8-473F40BF93B5}" destId="{E12898E9-7824-4528-81B1-365871053A82}" srcOrd="12" destOrd="0" presId="urn:microsoft.com/office/officeart/2008/layout/HexagonCluster"/>
    <dgm:cxn modelId="{48B34529-7BB0-415C-AE4F-1765B5782B25}" type="presParOf" srcId="{E12898E9-7824-4528-81B1-365871053A82}" destId="{3AD947DE-F961-47F1-A405-9C6B5B6FCF27}" srcOrd="0" destOrd="0" presId="urn:microsoft.com/office/officeart/2008/layout/HexagonCluster"/>
    <dgm:cxn modelId="{3AD2ABC6-35A6-4F4C-A155-B71D38127F6E}" type="presParOf" srcId="{16051415-7F1C-4A1B-ADB8-473F40BF93B5}" destId="{1F45F4A4-3B99-4EFD-B7EA-C4C5B318700F}" srcOrd="13" destOrd="0" presId="urn:microsoft.com/office/officeart/2008/layout/HexagonCluster"/>
    <dgm:cxn modelId="{63271F0B-AE95-4CB3-A400-CF229BFD03F3}" type="presParOf" srcId="{1F45F4A4-3B99-4EFD-B7EA-C4C5B318700F}" destId="{C89FAF08-1E7B-4EED-9C06-59AD96FD5F6A}" srcOrd="0" destOrd="0" presId="urn:microsoft.com/office/officeart/2008/layout/HexagonCluster"/>
    <dgm:cxn modelId="{526CD01E-F7FF-45A8-A4F4-7E239C7D82C4}" type="presParOf" srcId="{16051415-7F1C-4A1B-ADB8-473F40BF93B5}" destId="{0DB01DF6-EFB2-40F4-96DC-B82E2A93849E}" srcOrd="14" destOrd="0" presId="urn:microsoft.com/office/officeart/2008/layout/HexagonCluster"/>
    <dgm:cxn modelId="{7C532F03-F9A3-4CEA-A9A8-093EB67CFF78}" type="presParOf" srcId="{0DB01DF6-EFB2-40F4-96DC-B82E2A93849E}" destId="{4F508E62-56BD-4DD6-A5D9-D30A21C00715}" srcOrd="0" destOrd="0" presId="urn:microsoft.com/office/officeart/2008/layout/HexagonCluster"/>
    <dgm:cxn modelId="{6B38C7AE-E644-4080-A7E9-86839068505A}" type="presParOf" srcId="{16051415-7F1C-4A1B-ADB8-473F40BF93B5}" destId="{F9282EDF-0D29-491A-BF49-DA94EB3F9D49}" srcOrd="15" destOrd="0" presId="urn:microsoft.com/office/officeart/2008/layout/HexagonCluster"/>
    <dgm:cxn modelId="{56DDF292-53F2-4032-B6FA-22FF8ABB3CE1}" type="presParOf" srcId="{F9282EDF-0D29-491A-BF49-DA94EB3F9D49}" destId="{594C4B17-B328-4DC9-8D0A-C81712BFF857}" srcOrd="0" destOrd="0" presId="urn:microsoft.com/office/officeart/2008/layout/HexagonCluster"/>
    <dgm:cxn modelId="{CF109400-D05F-40DB-84B1-22B452353957}" type="presParOf" srcId="{16051415-7F1C-4A1B-ADB8-473F40BF93B5}" destId="{B1047D53-B2D6-4AF7-987B-3983856451F0}" srcOrd="16" destOrd="0" presId="urn:microsoft.com/office/officeart/2008/layout/HexagonCluster"/>
    <dgm:cxn modelId="{7627F9C7-EE21-44B4-B8FD-052567BAC662}" type="presParOf" srcId="{B1047D53-B2D6-4AF7-987B-3983856451F0}" destId="{311FA21B-56BE-4D05-8DC2-6B9F94358A25}" srcOrd="0" destOrd="0" presId="urn:microsoft.com/office/officeart/2008/layout/HexagonCluster"/>
    <dgm:cxn modelId="{6EB8A9B9-9039-4926-9EAF-1DAB4D793CFE}" type="presParOf" srcId="{16051415-7F1C-4A1B-ADB8-473F40BF93B5}" destId="{BE74979B-16F4-469C-8517-9EC483F2F9B0}" srcOrd="17" destOrd="0" presId="urn:microsoft.com/office/officeart/2008/layout/HexagonCluster"/>
    <dgm:cxn modelId="{195BFFEE-82CC-43A3-AFA1-510AE17EFE65}" type="presParOf" srcId="{BE74979B-16F4-469C-8517-9EC483F2F9B0}" destId="{D1EF90C6-6EE8-4784-87D7-279FFD8EC3E8}" srcOrd="0" destOrd="0" presId="urn:microsoft.com/office/officeart/2008/layout/HexagonCluster"/>
    <dgm:cxn modelId="{B9ED2029-CAA2-4A83-8266-4C193B3B16FB}" type="presParOf" srcId="{16051415-7F1C-4A1B-ADB8-473F40BF93B5}" destId="{83CABA6C-C774-4733-9699-79CF103CA306}" srcOrd="18" destOrd="0" presId="urn:microsoft.com/office/officeart/2008/layout/HexagonCluster"/>
    <dgm:cxn modelId="{EA8CAAD7-9CB7-4233-AAA9-AF59F7DAC6E8}" type="presParOf" srcId="{83CABA6C-C774-4733-9699-79CF103CA306}" destId="{727E5B28-1149-4E61-8D1C-16EC2A655768}" srcOrd="0" destOrd="0" presId="urn:microsoft.com/office/officeart/2008/layout/HexagonCluster"/>
    <dgm:cxn modelId="{BFB6108C-6436-4F2B-91C7-D9D0FC0D73DB}" type="presParOf" srcId="{16051415-7F1C-4A1B-ADB8-473F40BF93B5}" destId="{2F5D766C-8C72-4556-8B73-7EC6C7969993}" srcOrd="19" destOrd="0" presId="urn:microsoft.com/office/officeart/2008/layout/HexagonCluster"/>
    <dgm:cxn modelId="{C11A552B-7FF6-45D7-9B89-5D298DCEFACE}" type="presParOf" srcId="{2F5D766C-8C72-4556-8B73-7EC6C7969993}" destId="{FB0A7300-1E98-4385-8AF7-97B948D5434E}" srcOrd="0" destOrd="0" presId="urn:microsoft.com/office/officeart/2008/layout/HexagonCluster"/>
    <dgm:cxn modelId="{B2FE727F-E240-4FC5-A74C-B53888B5B606}" type="presParOf" srcId="{16051415-7F1C-4A1B-ADB8-473F40BF93B5}" destId="{3AAFAD5E-425B-42FF-A739-BEF9F973A9B6}" srcOrd="20" destOrd="0" presId="urn:microsoft.com/office/officeart/2008/layout/HexagonCluster"/>
    <dgm:cxn modelId="{7511C71C-2E34-4158-A613-0AE5C3DC6CA7}" type="presParOf" srcId="{3AAFAD5E-425B-42FF-A739-BEF9F973A9B6}" destId="{57337D7E-3DC3-4DB2-AEC9-1FA2F597EB5E}" srcOrd="0" destOrd="0" presId="urn:microsoft.com/office/officeart/2008/layout/HexagonCluster"/>
    <dgm:cxn modelId="{DF976309-0FBD-41FE-8FC7-1389883E3311}" type="presParOf" srcId="{16051415-7F1C-4A1B-ADB8-473F40BF93B5}" destId="{CA3CBE17-9483-4225-8359-F359857C8A23}" srcOrd="21" destOrd="0" presId="urn:microsoft.com/office/officeart/2008/layout/HexagonCluster"/>
    <dgm:cxn modelId="{A7E46EF0-392F-4DDE-ACBA-24BEB69A1D4B}" type="presParOf" srcId="{CA3CBE17-9483-4225-8359-F359857C8A23}" destId="{C3B23B4F-866B-4081-BF5F-58FEB8C8E7B5}" srcOrd="0" destOrd="0" presId="urn:microsoft.com/office/officeart/2008/layout/HexagonCluster"/>
    <dgm:cxn modelId="{E29A4FBE-D038-4D92-A1A7-99214BFC975B}" type="presParOf" srcId="{16051415-7F1C-4A1B-ADB8-473F40BF93B5}" destId="{4D087B92-F18D-43E3-A7A6-53B4BA3683BC}" srcOrd="22" destOrd="0" presId="urn:microsoft.com/office/officeart/2008/layout/HexagonCluster"/>
    <dgm:cxn modelId="{2094F16B-8EB7-4EA5-B129-925929B32971}" type="presParOf" srcId="{4D087B92-F18D-43E3-A7A6-53B4BA3683BC}" destId="{1749FD1F-1D3D-4C11-8C03-335F2EFB1395}" srcOrd="0" destOrd="0" presId="urn:microsoft.com/office/officeart/2008/layout/HexagonCluster"/>
    <dgm:cxn modelId="{6C9F1E5E-3DBA-4BF6-9866-6CEDA5BFF970}" type="presParOf" srcId="{16051415-7F1C-4A1B-ADB8-473F40BF93B5}" destId="{69432556-0A7A-4B86-BD96-9AB3E48ED307}" srcOrd="23" destOrd="0" presId="urn:microsoft.com/office/officeart/2008/layout/HexagonCluster"/>
    <dgm:cxn modelId="{7C9C0F9D-8EA3-463A-8004-11B6931F1F22}" type="presParOf" srcId="{69432556-0A7A-4B86-BD96-9AB3E48ED307}" destId="{65ABFBA0-4297-4011-AA96-1801F1499D85}"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5AE1A1-7D80-4C40-ABA0-68A2A2941AE3}" type="doc">
      <dgm:prSet loTypeId="urn:microsoft.com/office/officeart/2005/8/layout/venn1" loCatId="relationship" qsTypeId="urn:microsoft.com/office/officeart/2005/8/quickstyle/3d1" qsCatId="3D" csTypeId="urn:microsoft.com/office/officeart/2005/8/colors/accent6_5" csCatId="accent6" phldr="1"/>
      <dgm:spPr/>
      <dgm:t>
        <a:bodyPr/>
        <a:lstStyle/>
        <a:p>
          <a:endParaRPr lang="en-US"/>
        </a:p>
      </dgm:t>
    </dgm:pt>
    <dgm:pt modelId="{1B3BD79F-D55C-45B3-99BC-89747415F374}" type="pres">
      <dgm:prSet presAssocID="{6A5AE1A1-7D80-4C40-ABA0-68A2A2941AE3}" presName="compositeShape" presStyleCnt="0">
        <dgm:presLayoutVars>
          <dgm:chMax val="7"/>
          <dgm:dir/>
          <dgm:resizeHandles val="exact"/>
        </dgm:presLayoutVars>
      </dgm:prSet>
      <dgm:spPr/>
      <dgm:t>
        <a:bodyPr/>
        <a:lstStyle/>
        <a:p>
          <a:endParaRPr lang="en-US"/>
        </a:p>
      </dgm:t>
    </dgm:pt>
  </dgm:ptLst>
  <dgm:cxnLst>
    <dgm:cxn modelId="{09B8F13E-20B7-4945-8075-9518A73D3F58}" type="presOf" srcId="{6A5AE1A1-7D80-4C40-ABA0-68A2A2941AE3}" destId="{1B3BD79F-D55C-45B3-99BC-89747415F374}"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38E734-640E-496D-A38F-3EB7E59257FD}" type="doc">
      <dgm:prSet loTypeId="urn:microsoft.com/office/officeart/2005/8/layout/venn1" loCatId="relationship" qsTypeId="urn:microsoft.com/office/officeart/2005/8/quickstyle/3d1" qsCatId="3D" csTypeId="urn:microsoft.com/office/officeart/2005/8/colors/accent6_5" csCatId="accent6" phldr="1"/>
      <dgm:spPr/>
      <dgm:t>
        <a:bodyPr/>
        <a:lstStyle/>
        <a:p>
          <a:endParaRPr lang="en-US"/>
        </a:p>
      </dgm:t>
    </dgm:pt>
    <dgm:pt modelId="{1848E49B-5D2A-422D-ACC7-7EFEE1FD6D04}" type="pres">
      <dgm:prSet presAssocID="{5338E734-640E-496D-A38F-3EB7E59257FD}" presName="compositeShape" presStyleCnt="0">
        <dgm:presLayoutVars>
          <dgm:chMax val="7"/>
          <dgm:dir/>
          <dgm:resizeHandles val="exact"/>
        </dgm:presLayoutVars>
      </dgm:prSet>
      <dgm:spPr/>
      <dgm:t>
        <a:bodyPr/>
        <a:lstStyle/>
        <a:p>
          <a:endParaRPr lang="en-US"/>
        </a:p>
      </dgm:t>
    </dgm:pt>
  </dgm:ptLst>
  <dgm:cxnLst>
    <dgm:cxn modelId="{255E54DA-7C0B-484D-B8DC-D000AA643E9B}" type="presOf" srcId="{5338E734-640E-496D-A38F-3EB7E59257FD}" destId="{1848E49B-5D2A-422D-ACC7-7EFEE1FD6D04}"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631D34-8655-4D51-92F1-B4CC047702F3}" type="doc">
      <dgm:prSet loTypeId="urn:microsoft.com/office/officeart/2005/8/layout/hProcess6" loCatId="process" qsTypeId="urn:microsoft.com/office/officeart/2005/8/quickstyle/3d2" qsCatId="3D" csTypeId="urn:microsoft.com/office/officeart/2005/8/colors/accent6_2" csCatId="accent6" phldr="1"/>
      <dgm:spPr/>
      <dgm:t>
        <a:bodyPr/>
        <a:lstStyle/>
        <a:p>
          <a:endParaRPr lang="en-US"/>
        </a:p>
      </dgm:t>
    </dgm:pt>
    <dgm:pt modelId="{320BB700-55D8-4A15-97C1-D45EA632714D}">
      <dgm:prSet custT="1"/>
      <dgm:spPr>
        <a:solidFill>
          <a:schemeClr val="tx1"/>
        </a:solidFill>
        <a:scene3d>
          <a:camera prst="orthographicFront"/>
          <a:lightRig rig="threePt" dir="t">
            <a:rot lat="0" lon="0" rev="7500000"/>
          </a:lightRig>
        </a:scene3d>
        <a:sp3d prstMaterial="plastic">
          <a:bevelT w="127000" h="25400"/>
        </a:sp3d>
      </dgm:spPr>
      <dgm:t>
        <a:bodyPr/>
        <a:lstStyle/>
        <a:p>
          <a:pPr rtl="0"/>
          <a:r>
            <a:rPr lang="en-US" sz="1800" b="1" dirty="0" smtClean="0">
              <a:solidFill>
                <a:schemeClr val="bg1"/>
              </a:solidFill>
              <a:latin typeface="Arial" panose="020B0604020202020204" pitchFamily="34" charset="0"/>
              <a:cs typeface="Arial" panose="020B0604020202020204" pitchFamily="34" charset="0"/>
            </a:rPr>
            <a:t>60</a:t>
          </a:r>
          <a:endParaRPr lang="en-US" sz="1800" b="1" dirty="0">
            <a:solidFill>
              <a:schemeClr val="bg1"/>
            </a:solidFill>
            <a:latin typeface="Arial" panose="020B0604020202020204" pitchFamily="34" charset="0"/>
            <a:cs typeface="Arial" panose="020B0604020202020204" pitchFamily="34" charset="0"/>
          </a:endParaRPr>
        </a:p>
      </dgm:t>
    </dgm:pt>
    <dgm:pt modelId="{E275B087-1F2D-4948-A08E-F1573201AF39}" type="parTrans" cxnId="{8822A310-B817-4D77-A3A2-66BC7EDF7597}">
      <dgm:prSet/>
      <dgm:spPr/>
      <dgm:t>
        <a:bodyPr/>
        <a:lstStyle/>
        <a:p>
          <a:endParaRPr lang="en-US">
            <a:latin typeface="Arial" panose="020B0604020202020204" pitchFamily="34" charset="0"/>
            <a:cs typeface="Arial" panose="020B0604020202020204" pitchFamily="34" charset="0"/>
          </a:endParaRPr>
        </a:p>
      </dgm:t>
    </dgm:pt>
    <dgm:pt modelId="{5DC5E514-9056-44F2-BE82-3D8CD6036804}" type="sibTrans" cxnId="{8822A310-B817-4D77-A3A2-66BC7EDF7597}">
      <dgm:prSet/>
      <dgm:spPr/>
      <dgm:t>
        <a:bodyPr/>
        <a:lstStyle/>
        <a:p>
          <a:endParaRPr lang="en-US">
            <a:latin typeface="Arial" panose="020B0604020202020204" pitchFamily="34" charset="0"/>
            <a:cs typeface="Arial" panose="020B0604020202020204" pitchFamily="34" charset="0"/>
          </a:endParaRPr>
        </a:p>
      </dgm:t>
    </dgm:pt>
    <dgm:pt modelId="{1EEB2CC5-5C9E-4AC2-A924-B98CA468ADB3}">
      <dgm:prSet custT="1"/>
      <dgm:spPr>
        <a:solidFill>
          <a:schemeClr val="tx1"/>
        </a:solidFill>
        <a:scene3d>
          <a:camera prst="orthographicFront"/>
          <a:lightRig rig="threePt" dir="t">
            <a:rot lat="0" lon="0" rev="7500000"/>
          </a:lightRig>
        </a:scene3d>
        <a:sp3d prstMaterial="plastic">
          <a:bevelT w="127000" h="25400"/>
        </a:sp3d>
      </dgm:spPr>
      <dgm:t>
        <a:bodyPr/>
        <a:lstStyle/>
        <a:p>
          <a:pPr rtl="0"/>
          <a:r>
            <a:rPr lang="en-US" sz="1800" b="1" dirty="0" smtClean="0">
              <a:solidFill>
                <a:schemeClr val="bg1"/>
              </a:solidFill>
              <a:latin typeface="Arial" panose="020B0604020202020204" pitchFamily="34" charset="0"/>
              <a:cs typeface="Arial" panose="020B0604020202020204" pitchFamily="34" charset="0"/>
            </a:rPr>
            <a:t>14</a:t>
          </a:r>
          <a:endParaRPr lang="en-US" sz="1800" b="1" dirty="0">
            <a:solidFill>
              <a:schemeClr val="bg1"/>
            </a:solidFill>
            <a:latin typeface="Arial" panose="020B0604020202020204" pitchFamily="34" charset="0"/>
            <a:cs typeface="Arial" panose="020B0604020202020204" pitchFamily="34" charset="0"/>
          </a:endParaRPr>
        </a:p>
      </dgm:t>
    </dgm:pt>
    <dgm:pt modelId="{F542D8F0-2A19-4561-B2ED-FD500683FF2D}" type="parTrans" cxnId="{5244022B-DB01-40B4-B537-1757BEF8DD46}">
      <dgm:prSet/>
      <dgm:spPr/>
      <dgm:t>
        <a:bodyPr/>
        <a:lstStyle/>
        <a:p>
          <a:endParaRPr lang="en-US">
            <a:latin typeface="Arial" panose="020B0604020202020204" pitchFamily="34" charset="0"/>
            <a:cs typeface="Arial" panose="020B0604020202020204" pitchFamily="34" charset="0"/>
          </a:endParaRPr>
        </a:p>
      </dgm:t>
    </dgm:pt>
    <dgm:pt modelId="{A7D2E0A3-CCE0-4363-ADCF-C2392C1C59BE}" type="sibTrans" cxnId="{5244022B-DB01-40B4-B537-1757BEF8DD46}">
      <dgm:prSet/>
      <dgm:spPr/>
      <dgm:t>
        <a:bodyPr/>
        <a:lstStyle/>
        <a:p>
          <a:endParaRPr lang="en-US">
            <a:latin typeface="Arial" panose="020B0604020202020204" pitchFamily="34" charset="0"/>
            <a:cs typeface="Arial" panose="020B0604020202020204" pitchFamily="34" charset="0"/>
          </a:endParaRPr>
        </a:p>
      </dgm:t>
    </dgm:pt>
    <dgm:pt modelId="{67775EA1-ACBC-4C1F-89F4-7F36021F522D}">
      <dgm:prSet custT="1"/>
      <dgm:spPr>
        <a:solidFill>
          <a:schemeClr val="tx1"/>
        </a:solidFill>
        <a:scene3d>
          <a:camera prst="orthographicFront"/>
          <a:lightRig rig="threePt" dir="t">
            <a:rot lat="0" lon="0" rev="7500000"/>
          </a:lightRig>
        </a:scene3d>
        <a:sp3d prstMaterial="plastic">
          <a:bevelT w="127000" h="25400"/>
        </a:sp3d>
      </dgm:spPr>
      <dgm:t>
        <a:bodyPr/>
        <a:lstStyle/>
        <a:p>
          <a:pPr rtl="0"/>
          <a:r>
            <a:rPr lang="en-US" sz="1800" b="1" dirty="0" smtClean="0">
              <a:solidFill>
                <a:schemeClr val="bg1"/>
              </a:solidFill>
              <a:latin typeface="Arial" panose="020B0604020202020204" pitchFamily="34" charset="0"/>
              <a:cs typeface="Arial" panose="020B0604020202020204" pitchFamily="34" charset="0"/>
            </a:rPr>
            <a:t>3</a:t>
          </a:r>
          <a:endParaRPr lang="en-US" sz="1800" b="1" dirty="0">
            <a:solidFill>
              <a:schemeClr val="bg1"/>
            </a:solidFill>
            <a:latin typeface="Arial" panose="020B0604020202020204" pitchFamily="34" charset="0"/>
            <a:cs typeface="Arial" panose="020B0604020202020204" pitchFamily="34" charset="0"/>
          </a:endParaRPr>
        </a:p>
      </dgm:t>
    </dgm:pt>
    <dgm:pt modelId="{B1E54D51-75C0-4053-987A-E3073132FAA6}" type="parTrans" cxnId="{F27580D3-E9E1-4682-AB4F-31DB1B6A1EC7}">
      <dgm:prSet/>
      <dgm:spPr/>
      <dgm:t>
        <a:bodyPr/>
        <a:lstStyle/>
        <a:p>
          <a:endParaRPr lang="en-US">
            <a:latin typeface="Arial" panose="020B0604020202020204" pitchFamily="34" charset="0"/>
            <a:cs typeface="Arial" panose="020B0604020202020204" pitchFamily="34" charset="0"/>
          </a:endParaRPr>
        </a:p>
      </dgm:t>
    </dgm:pt>
    <dgm:pt modelId="{4CF31BD5-EF63-4942-8622-F4CBDF31CA96}" type="sibTrans" cxnId="{F27580D3-E9E1-4682-AB4F-31DB1B6A1EC7}">
      <dgm:prSet/>
      <dgm:spPr/>
      <dgm:t>
        <a:bodyPr/>
        <a:lstStyle/>
        <a:p>
          <a:endParaRPr lang="en-US">
            <a:latin typeface="Arial" panose="020B0604020202020204" pitchFamily="34" charset="0"/>
            <a:cs typeface="Arial" panose="020B0604020202020204" pitchFamily="34" charset="0"/>
          </a:endParaRPr>
        </a:p>
      </dgm:t>
    </dgm:pt>
    <dgm:pt modelId="{ED084080-8A13-4440-A647-47F59C91294A}">
      <dgm:prSet custT="1"/>
      <dgm:spPr>
        <a:solidFill>
          <a:srgbClr val="00660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r>
            <a:rPr lang="en-US" sz="1800" b="1" dirty="0" smtClean="0">
              <a:solidFill>
                <a:srgbClr val="FFC000"/>
              </a:solidFill>
              <a:latin typeface="Arial" panose="020B0604020202020204" pitchFamily="34" charset="0"/>
              <a:cs typeface="Arial" panose="020B0604020202020204" pitchFamily="34" charset="0"/>
            </a:rPr>
            <a:t>   </a:t>
          </a:r>
          <a:r>
            <a:rPr lang="en-US" sz="1400" b="1" dirty="0" smtClean="0">
              <a:solidFill>
                <a:srgbClr val="FFC000"/>
              </a:solidFill>
              <a:latin typeface="Arial" panose="020B0604020202020204" pitchFamily="34" charset="0"/>
              <a:cs typeface="Arial" panose="020B0604020202020204" pitchFamily="34" charset="0"/>
            </a:rPr>
            <a:t>ACT</a:t>
          </a:r>
          <a:endParaRPr lang="en-US" sz="1400" b="1" dirty="0">
            <a:solidFill>
              <a:srgbClr val="FFC000"/>
            </a:solidFill>
            <a:latin typeface="Arial" panose="020B0604020202020204" pitchFamily="34" charset="0"/>
            <a:cs typeface="Arial" panose="020B0604020202020204" pitchFamily="34" charset="0"/>
          </a:endParaRPr>
        </a:p>
      </dgm:t>
    </dgm:pt>
    <dgm:pt modelId="{9BB7D1D6-F8C0-4770-9BF9-0C14DC5A1F57}" type="parTrans" cxnId="{7E094160-F49C-465F-AAA2-279208A4B1D8}">
      <dgm:prSet/>
      <dgm:spPr/>
      <dgm:t>
        <a:bodyPr/>
        <a:lstStyle/>
        <a:p>
          <a:endParaRPr lang="en-US">
            <a:latin typeface="Arial" panose="020B0604020202020204" pitchFamily="34" charset="0"/>
            <a:cs typeface="Arial" panose="020B0604020202020204" pitchFamily="34" charset="0"/>
          </a:endParaRPr>
        </a:p>
      </dgm:t>
    </dgm:pt>
    <dgm:pt modelId="{B9694A10-E864-4247-9F66-84418BCD7B0C}" type="sibTrans" cxnId="{7E094160-F49C-465F-AAA2-279208A4B1D8}">
      <dgm:prSet/>
      <dgm:spPr/>
      <dgm:t>
        <a:bodyPr/>
        <a:lstStyle/>
        <a:p>
          <a:endParaRPr lang="en-US">
            <a:latin typeface="Arial" panose="020B0604020202020204" pitchFamily="34" charset="0"/>
            <a:cs typeface="Arial" panose="020B0604020202020204" pitchFamily="34" charset="0"/>
          </a:endParaRPr>
        </a:p>
      </dgm:t>
    </dgm:pt>
    <dgm:pt modelId="{EE7563DA-85BB-4D0D-B666-0CE758F4791D}">
      <dgm:prSet custT="1"/>
      <dgm:spPr>
        <a:solidFill>
          <a:srgbClr val="00660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400" b="1" dirty="0" smtClean="0">
              <a:solidFill>
                <a:srgbClr val="FFC000"/>
              </a:solidFill>
              <a:latin typeface="Arial" panose="020B0604020202020204" pitchFamily="34" charset="0"/>
              <a:cs typeface="Arial" panose="020B0604020202020204" pitchFamily="34" charset="0"/>
            </a:rPr>
            <a:t> </a:t>
          </a:r>
          <a:r>
            <a:rPr lang="en-US" sz="1400" b="1" dirty="0" smtClean="0">
              <a:solidFill>
                <a:srgbClr val="FFC000"/>
              </a:solidFill>
              <a:latin typeface="Arial" panose="020B0604020202020204" pitchFamily="34" charset="0"/>
              <a:cs typeface="Arial" panose="020B0604020202020204" pitchFamily="34" charset="0"/>
            </a:rPr>
            <a:t>FOLLOW UP</a:t>
          </a:r>
          <a:endParaRPr lang="en-US" sz="1400" b="1" dirty="0">
            <a:solidFill>
              <a:srgbClr val="FFC000"/>
            </a:solidFill>
            <a:latin typeface="Arial" panose="020B0604020202020204" pitchFamily="34" charset="0"/>
            <a:cs typeface="Arial" panose="020B0604020202020204" pitchFamily="34" charset="0"/>
          </a:endParaRPr>
        </a:p>
      </dgm:t>
    </dgm:pt>
    <dgm:pt modelId="{4C493A10-D5BE-42AF-97CD-AD4F6289D839}" type="parTrans" cxnId="{A59EFE1C-54DC-42B0-87C7-1459EFF9F2BD}">
      <dgm:prSet/>
      <dgm:spPr/>
      <dgm:t>
        <a:bodyPr/>
        <a:lstStyle/>
        <a:p>
          <a:endParaRPr lang="en-US">
            <a:latin typeface="Arial" panose="020B0604020202020204" pitchFamily="34" charset="0"/>
            <a:cs typeface="Arial" panose="020B0604020202020204" pitchFamily="34" charset="0"/>
          </a:endParaRPr>
        </a:p>
      </dgm:t>
    </dgm:pt>
    <dgm:pt modelId="{B2BCDCA1-89A9-4BB6-AEAB-DBF43E2F4D57}" type="sibTrans" cxnId="{A59EFE1C-54DC-42B0-87C7-1459EFF9F2BD}">
      <dgm:prSet/>
      <dgm:spPr/>
      <dgm:t>
        <a:bodyPr/>
        <a:lstStyle/>
        <a:p>
          <a:endParaRPr lang="en-US">
            <a:latin typeface="Arial" panose="020B0604020202020204" pitchFamily="34" charset="0"/>
            <a:cs typeface="Arial" panose="020B0604020202020204" pitchFamily="34" charset="0"/>
          </a:endParaRPr>
        </a:p>
      </dgm:t>
    </dgm:pt>
    <dgm:pt modelId="{3C40BFF9-19E1-437A-BD6D-271B000C492D}">
      <dgm:prSet custT="1"/>
      <dgm:spPr>
        <a:solidFill>
          <a:schemeClr val="tx1"/>
        </a:solidFill>
        <a:scene3d>
          <a:camera prst="orthographicFront"/>
          <a:lightRig rig="threePt" dir="t">
            <a:rot lat="0" lon="0" rev="7500000"/>
          </a:lightRig>
        </a:scene3d>
        <a:sp3d prstMaterial="plastic">
          <a:bevelT w="127000" h="25400"/>
        </a:sp3d>
      </dgm:spPr>
      <dgm:t>
        <a:bodyPr/>
        <a:lstStyle/>
        <a:p>
          <a:pPr rtl="0"/>
          <a:r>
            <a:rPr lang="en-US" sz="1100" b="1" dirty="0" smtClean="0">
              <a:solidFill>
                <a:schemeClr val="bg1"/>
              </a:solidFill>
              <a:latin typeface="Arial" panose="020B0604020202020204" pitchFamily="34" charset="0"/>
              <a:cs typeface="Arial" panose="020B0604020202020204" pitchFamily="34" charset="0"/>
            </a:rPr>
            <a:t>30-45</a:t>
          </a:r>
          <a:endParaRPr lang="en-US" sz="1100" b="1" dirty="0">
            <a:solidFill>
              <a:schemeClr val="bg1"/>
            </a:solidFill>
            <a:latin typeface="Arial" panose="020B0604020202020204" pitchFamily="34" charset="0"/>
            <a:cs typeface="Arial" panose="020B0604020202020204" pitchFamily="34" charset="0"/>
          </a:endParaRPr>
        </a:p>
      </dgm:t>
    </dgm:pt>
    <dgm:pt modelId="{A0BAD5F2-78E8-4F9F-91B2-4B735E592075}" type="parTrans" cxnId="{C8B9FB13-E8E3-4821-9F34-3950E6D2C057}">
      <dgm:prSet/>
      <dgm:spPr/>
      <dgm:t>
        <a:bodyPr/>
        <a:lstStyle/>
        <a:p>
          <a:endParaRPr lang="en-US">
            <a:latin typeface="Arial" panose="020B0604020202020204" pitchFamily="34" charset="0"/>
            <a:cs typeface="Arial" panose="020B0604020202020204" pitchFamily="34" charset="0"/>
          </a:endParaRPr>
        </a:p>
      </dgm:t>
    </dgm:pt>
    <dgm:pt modelId="{A06B8018-2EC8-4D23-96D1-8034C48D8C06}" type="sibTrans" cxnId="{C8B9FB13-E8E3-4821-9F34-3950E6D2C057}">
      <dgm:prSet/>
      <dgm:spPr/>
      <dgm:t>
        <a:bodyPr/>
        <a:lstStyle/>
        <a:p>
          <a:endParaRPr lang="en-US">
            <a:latin typeface="Arial" panose="020B0604020202020204" pitchFamily="34" charset="0"/>
            <a:cs typeface="Arial" panose="020B0604020202020204" pitchFamily="34" charset="0"/>
          </a:endParaRPr>
        </a:p>
      </dgm:t>
    </dgm:pt>
    <dgm:pt modelId="{EE4779EB-67BD-464A-A084-8EFDC899C79F}">
      <dgm:prSet custT="1"/>
      <dgm:spPr>
        <a:solidFill>
          <a:schemeClr val="tx1"/>
        </a:solidFill>
        <a:scene3d>
          <a:camera prst="orthographicFront"/>
          <a:lightRig rig="threePt" dir="t">
            <a:rot lat="0" lon="0" rev="7500000"/>
          </a:lightRig>
        </a:scene3d>
        <a:sp3d prstMaterial="plastic">
          <a:bevelT w="127000" h="25400"/>
        </a:sp3d>
      </dgm:spPr>
      <dgm:t>
        <a:bodyPr/>
        <a:lstStyle/>
        <a:p>
          <a:pPr rtl="0"/>
          <a:r>
            <a:rPr lang="en-US" sz="1800" b="1" dirty="0" smtClean="0">
              <a:solidFill>
                <a:schemeClr val="bg1"/>
              </a:solidFill>
              <a:latin typeface="Arial" panose="020B0604020202020204" pitchFamily="34" charset="0"/>
              <a:cs typeface="Arial" panose="020B0604020202020204" pitchFamily="34" charset="0"/>
            </a:rPr>
            <a:t>7</a:t>
          </a:r>
          <a:endParaRPr lang="en-US" sz="1800" b="1" dirty="0">
            <a:solidFill>
              <a:schemeClr val="bg1"/>
            </a:solidFill>
            <a:latin typeface="Arial" panose="020B0604020202020204" pitchFamily="34" charset="0"/>
            <a:cs typeface="Arial" panose="020B0604020202020204" pitchFamily="34" charset="0"/>
          </a:endParaRPr>
        </a:p>
      </dgm:t>
    </dgm:pt>
    <dgm:pt modelId="{7ABC998C-7F81-4951-8B1A-0A975ABDEDDC}" type="parTrans" cxnId="{FCBFC75D-CE15-429A-ACD2-C10D7EEEED18}">
      <dgm:prSet/>
      <dgm:spPr/>
      <dgm:t>
        <a:bodyPr/>
        <a:lstStyle/>
        <a:p>
          <a:endParaRPr lang="en-US">
            <a:latin typeface="Arial" panose="020B0604020202020204" pitchFamily="34" charset="0"/>
            <a:cs typeface="Arial" panose="020B0604020202020204" pitchFamily="34" charset="0"/>
          </a:endParaRPr>
        </a:p>
      </dgm:t>
    </dgm:pt>
    <dgm:pt modelId="{4A2A7687-6337-45BF-BBC7-07A6102E3AC1}" type="sibTrans" cxnId="{FCBFC75D-CE15-429A-ACD2-C10D7EEEED18}">
      <dgm:prSet/>
      <dgm:spPr/>
      <dgm:t>
        <a:bodyPr/>
        <a:lstStyle/>
        <a:p>
          <a:endParaRPr lang="en-US">
            <a:latin typeface="Arial" panose="020B0604020202020204" pitchFamily="34" charset="0"/>
            <a:cs typeface="Arial" panose="020B0604020202020204" pitchFamily="34" charset="0"/>
          </a:endParaRPr>
        </a:p>
      </dgm:t>
    </dgm:pt>
    <dgm:pt modelId="{1813047F-4EBE-412F-B961-D12A2AB6E360}">
      <dgm:prSet custT="1"/>
      <dgm:spPr>
        <a:solidFill>
          <a:srgbClr val="00660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pPr algn="ctr"/>
          <a:r>
            <a:rPr lang="en-US" sz="1400" b="1" dirty="0" smtClean="0">
              <a:solidFill>
                <a:srgbClr val="FFC000"/>
              </a:solidFill>
              <a:latin typeface="Arial" panose="020B0604020202020204" pitchFamily="34" charset="0"/>
              <a:cs typeface="Arial" panose="020B0604020202020204" pitchFamily="34" charset="0"/>
            </a:rPr>
            <a:t>FILE</a:t>
          </a:r>
          <a:endParaRPr lang="en-US" sz="1400" b="1" dirty="0">
            <a:solidFill>
              <a:srgbClr val="FFC000"/>
            </a:solidFill>
            <a:latin typeface="Arial" panose="020B0604020202020204" pitchFamily="34" charset="0"/>
            <a:cs typeface="Arial" panose="020B0604020202020204" pitchFamily="34" charset="0"/>
          </a:endParaRPr>
        </a:p>
      </dgm:t>
    </dgm:pt>
    <dgm:pt modelId="{2CDD06B6-8462-4CF3-AB20-D8191A4727E3}" type="sibTrans" cxnId="{E30ADD6A-F403-40C6-80D1-0361CCF24609}">
      <dgm:prSet/>
      <dgm:spPr/>
      <dgm:t>
        <a:bodyPr/>
        <a:lstStyle/>
        <a:p>
          <a:endParaRPr lang="en-US">
            <a:latin typeface="Arial" panose="020B0604020202020204" pitchFamily="34" charset="0"/>
            <a:cs typeface="Arial" panose="020B0604020202020204" pitchFamily="34" charset="0"/>
          </a:endParaRPr>
        </a:p>
      </dgm:t>
    </dgm:pt>
    <dgm:pt modelId="{74764B8D-3CC8-4CEF-A636-FCA0BFFA318C}" type="parTrans" cxnId="{E30ADD6A-F403-40C6-80D1-0361CCF24609}">
      <dgm:prSet/>
      <dgm:spPr/>
      <dgm:t>
        <a:bodyPr/>
        <a:lstStyle/>
        <a:p>
          <a:endParaRPr lang="en-US">
            <a:latin typeface="Arial" panose="020B0604020202020204" pitchFamily="34" charset="0"/>
            <a:cs typeface="Arial" panose="020B0604020202020204" pitchFamily="34" charset="0"/>
          </a:endParaRPr>
        </a:p>
      </dgm:t>
    </dgm:pt>
    <dgm:pt modelId="{401CE217-720E-4371-A611-8A5A775AF1E9}">
      <dgm:prSet custT="1"/>
      <dgm:spPr>
        <a:solidFill>
          <a:srgbClr val="00660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r>
            <a:rPr lang="en-US" sz="1400" b="1" dirty="0" smtClean="0">
              <a:solidFill>
                <a:srgbClr val="FFC000"/>
              </a:solidFill>
              <a:latin typeface="Arial" panose="020B0604020202020204" pitchFamily="34" charset="0"/>
              <a:cs typeface="Arial" panose="020B0604020202020204" pitchFamily="34" charset="0"/>
            </a:rPr>
            <a:t>  INVESTIGATE</a:t>
          </a:r>
          <a:endParaRPr lang="en-US" sz="1400" b="1" dirty="0">
            <a:solidFill>
              <a:srgbClr val="FFC000"/>
            </a:solidFill>
            <a:latin typeface="Arial" panose="020B0604020202020204" pitchFamily="34" charset="0"/>
            <a:cs typeface="Arial" panose="020B0604020202020204" pitchFamily="34" charset="0"/>
          </a:endParaRPr>
        </a:p>
      </dgm:t>
    </dgm:pt>
    <dgm:pt modelId="{49C5CDD0-7839-4CB3-9460-8D6CDC435940}" type="parTrans" cxnId="{91C9A4E0-3D20-4C7B-BBE9-F157FF9255F5}">
      <dgm:prSet/>
      <dgm:spPr/>
      <dgm:t>
        <a:bodyPr/>
        <a:lstStyle/>
        <a:p>
          <a:endParaRPr lang="en-US">
            <a:latin typeface="Arial" panose="020B0604020202020204" pitchFamily="34" charset="0"/>
            <a:cs typeface="Arial" panose="020B0604020202020204" pitchFamily="34" charset="0"/>
          </a:endParaRPr>
        </a:p>
      </dgm:t>
    </dgm:pt>
    <dgm:pt modelId="{0DA1584C-6F40-4B05-9B52-C77540061BB1}" type="sibTrans" cxnId="{91C9A4E0-3D20-4C7B-BBE9-F157FF9255F5}">
      <dgm:prSet/>
      <dgm:spPr/>
      <dgm:t>
        <a:bodyPr/>
        <a:lstStyle/>
        <a:p>
          <a:endParaRPr lang="en-US">
            <a:latin typeface="Arial" panose="020B0604020202020204" pitchFamily="34" charset="0"/>
            <a:cs typeface="Arial" panose="020B0604020202020204" pitchFamily="34" charset="0"/>
          </a:endParaRPr>
        </a:p>
      </dgm:t>
    </dgm:pt>
    <dgm:pt modelId="{F1B15DAF-90CC-4D30-8C21-343556A149F6}">
      <dgm:prSet custT="1"/>
      <dgm:spPr>
        <a:solidFill>
          <a:srgbClr val="00660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r>
            <a:rPr lang="en-US" sz="1400" b="1" dirty="0" smtClean="0">
              <a:solidFill>
                <a:srgbClr val="FFC000"/>
              </a:solidFill>
              <a:latin typeface="Arial" panose="020B0604020202020204" pitchFamily="34" charset="0"/>
              <a:cs typeface="Arial" panose="020B0604020202020204" pitchFamily="34" charset="0"/>
            </a:rPr>
            <a:t>APPEAL</a:t>
          </a:r>
          <a:endParaRPr lang="en-US" sz="1400" b="1" dirty="0">
            <a:solidFill>
              <a:srgbClr val="FFC000"/>
            </a:solidFill>
            <a:latin typeface="Arial" panose="020B0604020202020204" pitchFamily="34" charset="0"/>
            <a:cs typeface="Arial" panose="020B0604020202020204" pitchFamily="34" charset="0"/>
          </a:endParaRPr>
        </a:p>
      </dgm:t>
    </dgm:pt>
    <dgm:pt modelId="{FE066A6D-E367-44B3-B097-077DBDF7C61A}" type="parTrans" cxnId="{04B416F9-53D0-4E0F-B40D-C3A79070CA3D}">
      <dgm:prSet/>
      <dgm:spPr/>
      <dgm:t>
        <a:bodyPr/>
        <a:lstStyle/>
        <a:p>
          <a:endParaRPr lang="en-US">
            <a:latin typeface="Arial" panose="020B0604020202020204" pitchFamily="34" charset="0"/>
            <a:cs typeface="Arial" panose="020B0604020202020204" pitchFamily="34" charset="0"/>
          </a:endParaRPr>
        </a:p>
      </dgm:t>
    </dgm:pt>
    <dgm:pt modelId="{45E25E53-562C-4BF3-8B0D-CD2326842EFD}" type="sibTrans" cxnId="{04B416F9-53D0-4E0F-B40D-C3A79070CA3D}">
      <dgm:prSet/>
      <dgm:spPr/>
      <dgm:t>
        <a:bodyPr/>
        <a:lstStyle/>
        <a:p>
          <a:endParaRPr lang="en-US">
            <a:latin typeface="Arial" panose="020B0604020202020204" pitchFamily="34" charset="0"/>
            <a:cs typeface="Arial" panose="020B0604020202020204" pitchFamily="34" charset="0"/>
          </a:endParaRPr>
        </a:p>
      </dgm:t>
    </dgm:pt>
    <dgm:pt modelId="{325264DB-B897-4A0E-8093-BCEE2D61FAF5}" type="pres">
      <dgm:prSet presAssocID="{31631D34-8655-4D51-92F1-B4CC047702F3}" presName="theList" presStyleCnt="0">
        <dgm:presLayoutVars>
          <dgm:dir/>
          <dgm:animLvl val="lvl"/>
          <dgm:resizeHandles val="exact"/>
        </dgm:presLayoutVars>
      </dgm:prSet>
      <dgm:spPr/>
      <dgm:t>
        <a:bodyPr/>
        <a:lstStyle/>
        <a:p>
          <a:endParaRPr lang="en-US"/>
        </a:p>
      </dgm:t>
    </dgm:pt>
    <dgm:pt modelId="{FC0EE04E-509F-40F5-B568-63F033D7D215}" type="pres">
      <dgm:prSet presAssocID="{320BB700-55D8-4A15-97C1-D45EA632714D}" presName="compNode" presStyleCnt="0"/>
      <dgm:spPr/>
    </dgm:pt>
    <dgm:pt modelId="{02CBBD71-23F5-4F68-810D-E3888C90BCE6}" type="pres">
      <dgm:prSet presAssocID="{320BB700-55D8-4A15-97C1-D45EA632714D}" presName="noGeometry" presStyleCnt="0"/>
      <dgm:spPr/>
    </dgm:pt>
    <dgm:pt modelId="{7D79FEE0-54EE-42D2-AF92-96E29AD58AF9}" type="pres">
      <dgm:prSet presAssocID="{320BB700-55D8-4A15-97C1-D45EA632714D}" presName="childTextVisible" presStyleLbl="bgAccFollowNode1" presStyleIdx="0" presStyleCnt="5" custScaleX="161237" custLinFactNeighborX="13107" custLinFactNeighborY="-950">
        <dgm:presLayoutVars>
          <dgm:bulletEnabled val="1"/>
        </dgm:presLayoutVars>
      </dgm:prSet>
      <dgm:spPr/>
      <dgm:t>
        <a:bodyPr/>
        <a:lstStyle/>
        <a:p>
          <a:endParaRPr lang="en-US"/>
        </a:p>
      </dgm:t>
    </dgm:pt>
    <dgm:pt modelId="{F145B6EF-EBA5-4DBC-95CE-A85B700EFB01}" type="pres">
      <dgm:prSet presAssocID="{320BB700-55D8-4A15-97C1-D45EA632714D}" presName="childTextHidden" presStyleLbl="bgAccFollowNode1" presStyleIdx="0" presStyleCnt="5"/>
      <dgm:spPr/>
      <dgm:t>
        <a:bodyPr/>
        <a:lstStyle/>
        <a:p>
          <a:endParaRPr lang="en-US"/>
        </a:p>
      </dgm:t>
    </dgm:pt>
    <dgm:pt modelId="{BB058D73-85B8-4583-8B16-11514FC6961B}" type="pres">
      <dgm:prSet presAssocID="{320BB700-55D8-4A15-97C1-D45EA632714D}" presName="parentText" presStyleLbl="node1" presStyleIdx="0" presStyleCnt="5" custLinFactNeighborX="34381" custLinFactNeighborY="-1803">
        <dgm:presLayoutVars>
          <dgm:chMax val="1"/>
          <dgm:bulletEnabled val="1"/>
        </dgm:presLayoutVars>
      </dgm:prSet>
      <dgm:spPr/>
      <dgm:t>
        <a:bodyPr/>
        <a:lstStyle/>
        <a:p>
          <a:endParaRPr lang="en-US"/>
        </a:p>
      </dgm:t>
    </dgm:pt>
    <dgm:pt modelId="{20CFC898-A393-4BB5-860F-5C88350F69CA}" type="pres">
      <dgm:prSet presAssocID="{320BB700-55D8-4A15-97C1-D45EA632714D}" presName="aSpace" presStyleCnt="0"/>
      <dgm:spPr/>
    </dgm:pt>
    <dgm:pt modelId="{6F65B3FA-3198-4520-BD50-9313756FDD33}" type="pres">
      <dgm:prSet presAssocID="{67775EA1-ACBC-4C1F-89F4-7F36021F522D}" presName="compNode" presStyleCnt="0"/>
      <dgm:spPr/>
    </dgm:pt>
    <dgm:pt modelId="{A4257F01-3A3C-4299-AED0-88ABA24C767C}" type="pres">
      <dgm:prSet presAssocID="{67775EA1-ACBC-4C1F-89F4-7F36021F522D}" presName="noGeometry" presStyleCnt="0"/>
      <dgm:spPr/>
    </dgm:pt>
    <dgm:pt modelId="{86A0A641-48F4-4A1B-BD0B-6B5B7CC016D3}" type="pres">
      <dgm:prSet presAssocID="{67775EA1-ACBC-4C1F-89F4-7F36021F522D}" presName="childTextVisible" presStyleLbl="bgAccFollowNode1" presStyleIdx="1" presStyleCnt="5" custScaleX="144856" custLinFactNeighborX="1816" custLinFactNeighborY="-45">
        <dgm:presLayoutVars>
          <dgm:bulletEnabled val="1"/>
        </dgm:presLayoutVars>
      </dgm:prSet>
      <dgm:spPr/>
      <dgm:t>
        <a:bodyPr/>
        <a:lstStyle/>
        <a:p>
          <a:endParaRPr lang="en-US"/>
        </a:p>
      </dgm:t>
    </dgm:pt>
    <dgm:pt modelId="{7DF0A94E-19FF-4F55-B490-1B4785E03FCF}" type="pres">
      <dgm:prSet presAssocID="{67775EA1-ACBC-4C1F-89F4-7F36021F522D}" presName="childTextHidden" presStyleLbl="bgAccFollowNode1" presStyleIdx="1" presStyleCnt="5"/>
      <dgm:spPr/>
      <dgm:t>
        <a:bodyPr/>
        <a:lstStyle/>
        <a:p>
          <a:endParaRPr lang="en-US"/>
        </a:p>
      </dgm:t>
    </dgm:pt>
    <dgm:pt modelId="{3DD168DC-C199-4A20-B0C1-6D71CDAF5D64}" type="pres">
      <dgm:prSet presAssocID="{67775EA1-ACBC-4C1F-89F4-7F36021F522D}" presName="parentText" presStyleLbl="node1" presStyleIdx="1" presStyleCnt="5" custScaleX="102188" custScaleY="102968" custLinFactNeighborX="17473" custLinFactNeighborY="324">
        <dgm:presLayoutVars>
          <dgm:chMax val="1"/>
          <dgm:bulletEnabled val="1"/>
        </dgm:presLayoutVars>
      </dgm:prSet>
      <dgm:spPr/>
      <dgm:t>
        <a:bodyPr/>
        <a:lstStyle/>
        <a:p>
          <a:endParaRPr lang="en-US"/>
        </a:p>
      </dgm:t>
    </dgm:pt>
    <dgm:pt modelId="{7D5E10B8-0B6E-4647-8523-D78AE6D900E1}" type="pres">
      <dgm:prSet presAssocID="{67775EA1-ACBC-4C1F-89F4-7F36021F522D}" presName="aSpace" presStyleCnt="0"/>
      <dgm:spPr/>
    </dgm:pt>
    <dgm:pt modelId="{89BAD404-B2ED-4E24-809A-D3240B8AE902}" type="pres">
      <dgm:prSet presAssocID="{1EEB2CC5-5C9E-4AC2-A924-B98CA468ADB3}" presName="compNode" presStyleCnt="0"/>
      <dgm:spPr/>
    </dgm:pt>
    <dgm:pt modelId="{C6073584-BD45-4D0D-8AB3-8F50538E7AF1}" type="pres">
      <dgm:prSet presAssocID="{1EEB2CC5-5C9E-4AC2-A924-B98CA468ADB3}" presName="noGeometry" presStyleCnt="0"/>
      <dgm:spPr/>
    </dgm:pt>
    <dgm:pt modelId="{294D3F6F-47CC-4030-AAEF-9A038DE33A9E}" type="pres">
      <dgm:prSet presAssocID="{1EEB2CC5-5C9E-4AC2-A924-B98CA468ADB3}" presName="childTextVisible" presStyleLbl="bgAccFollowNode1" presStyleIdx="2" presStyleCnt="5" custScaleX="240781" custScaleY="94758" custLinFactNeighborX="-4265" custLinFactNeighborY="-406">
        <dgm:presLayoutVars>
          <dgm:bulletEnabled val="1"/>
        </dgm:presLayoutVars>
      </dgm:prSet>
      <dgm:spPr/>
      <dgm:t>
        <a:bodyPr/>
        <a:lstStyle/>
        <a:p>
          <a:endParaRPr lang="en-US"/>
        </a:p>
      </dgm:t>
    </dgm:pt>
    <dgm:pt modelId="{F79D25EA-3351-4E95-B400-7C9A8569DC49}" type="pres">
      <dgm:prSet presAssocID="{1EEB2CC5-5C9E-4AC2-A924-B98CA468ADB3}" presName="childTextHidden" presStyleLbl="bgAccFollowNode1" presStyleIdx="2" presStyleCnt="5"/>
      <dgm:spPr/>
      <dgm:t>
        <a:bodyPr/>
        <a:lstStyle/>
        <a:p>
          <a:endParaRPr lang="en-US"/>
        </a:p>
      </dgm:t>
    </dgm:pt>
    <dgm:pt modelId="{F0230459-5853-4D3B-BA8E-7E1236DABA70}" type="pres">
      <dgm:prSet presAssocID="{1EEB2CC5-5C9E-4AC2-A924-B98CA468ADB3}" presName="parentText" presStyleLbl="node1" presStyleIdx="2" presStyleCnt="5" custLinFactNeighborX="-88046" custLinFactNeighborY="-968">
        <dgm:presLayoutVars>
          <dgm:chMax val="1"/>
          <dgm:bulletEnabled val="1"/>
        </dgm:presLayoutVars>
      </dgm:prSet>
      <dgm:spPr/>
      <dgm:t>
        <a:bodyPr/>
        <a:lstStyle/>
        <a:p>
          <a:endParaRPr lang="en-US"/>
        </a:p>
      </dgm:t>
    </dgm:pt>
    <dgm:pt modelId="{AC590122-3B38-4B98-9019-8501C6CD3CC7}" type="pres">
      <dgm:prSet presAssocID="{1EEB2CC5-5C9E-4AC2-A924-B98CA468ADB3}" presName="aSpace" presStyleCnt="0"/>
      <dgm:spPr/>
    </dgm:pt>
    <dgm:pt modelId="{21945C1E-1623-4D71-AAB1-C747347B24D9}" type="pres">
      <dgm:prSet presAssocID="{EE4779EB-67BD-464A-A084-8EFDC899C79F}" presName="compNode" presStyleCnt="0"/>
      <dgm:spPr/>
    </dgm:pt>
    <dgm:pt modelId="{FEEE2DEC-EEB7-4E43-BA99-BFA19D868A20}" type="pres">
      <dgm:prSet presAssocID="{EE4779EB-67BD-464A-A084-8EFDC899C79F}" presName="noGeometry" presStyleCnt="0"/>
      <dgm:spPr/>
    </dgm:pt>
    <dgm:pt modelId="{C0642CCB-39BB-41DA-81F6-946DB2674F79}" type="pres">
      <dgm:prSet presAssocID="{EE4779EB-67BD-464A-A084-8EFDC899C79F}" presName="childTextVisible" presStyleLbl="bgAccFollowNode1" presStyleIdx="3" presStyleCnt="5" custScaleX="190796" custScaleY="94269" custLinFactNeighborX="-12006" custLinFactNeighborY="-2676">
        <dgm:presLayoutVars>
          <dgm:bulletEnabled val="1"/>
        </dgm:presLayoutVars>
      </dgm:prSet>
      <dgm:spPr/>
      <dgm:t>
        <a:bodyPr/>
        <a:lstStyle/>
        <a:p>
          <a:endParaRPr lang="en-US"/>
        </a:p>
      </dgm:t>
    </dgm:pt>
    <dgm:pt modelId="{0D09A535-AA24-4DAF-B9DE-941AAB521A29}" type="pres">
      <dgm:prSet presAssocID="{EE4779EB-67BD-464A-A084-8EFDC899C79F}" presName="childTextHidden" presStyleLbl="bgAccFollowNode1" presStyleIdx="3" presStyleCnt="5"/>
      <dgm:spPr/>
      <dgm:t>
        <a:bodyPr/>
        <a:lstStyle/>
        <a:p>
          <a:endParaRPr lang="en-US"/>
        </a:p>
      </dgm:t>
    </dgm:pt>
    <dgm:pt modelId="{C7035A8F-E356-4606-AC9F-F0AD44139E20}" type="pres">
      <dgm:prSet presAssocID="{EE4779EB-67BD-464A-A084-8EFDC899C79F}" presName="parentText" presStyleLbl="node1" presStyleIdx="3" presStyleCnt="5" custLinFactNeighborX="-43505" custLinFactNeighborY="-3653">
        <dgm:presLayoutVars>
          <dgm:chMax val="1"/>
          <dgm:bulletEnabled val="1"/>
        </dgm:presLayoutVars>
      </dgm:prSet>
      <dgm:spPr/>
      <dgm:t>
        <a:bodyPr/>
        <a:lstStyle/>
        <a:p>
          <a:endParaRPr lang="en-US"/>
        </a:p>
      </dgm:t>
    </dgm:pt>
    <dgm:pt modelId="{833D22F1-8837-453D-BAEF-DE97DCFE5D16}" type="pres">
      <dgm:prSet presAssocID="{EE4779EB-67BD-464A-A084-8EFDC899C79F}" presName="aSpace" presStyleCnt="0"/>
      <dgm:spPr/>
    </dgm:pt>
    <dgm:pt modelId="{53029B3C-7E54-4B8A-A81D-43A0C76AFF55}" type="pres">
      <dgm:prSet presAssocID="{3C40BFF9-19E1-437A-BD6D-271B000C492D}" presName="compNode" presStyleCnt="0"/>
      <dgm:spPr/>
    </dgm:pt>
    <dgm:pt modelId="{7D089635-362C-4991-9AFD-28075B80F0F0}" type="pres">
      <dgm:prSet presAssocID="{3C40BFF9-19E1-437A-BD6D-271B000C492D}" presName="noGeometry" presStyleCnt="0"/>
      <dgm:spPr/>
    </dgm:pt>
    <dgm:pt modelId="{569CD971-8464-4369-AA2A-63ACAF39DC49}" type="pres">
      <dgm:prSet presAssocID="{3C40BFF9-19E1-437A-BD6D-271B000C492D}" presName="childTextVisible" presStyleLbl="bgAccFollowNode1" presStyleIdx="4" presStyleCnt="5" custScaleX="214410" custScaleY="99845" custLinFactNeighborX="-18671" custLinFactNeighborY="-1797">
        <dgm:presLayoutVars>
          <dgm:bulletEnabled val="1"/>
        </dgm:presLayoutVars>
      </dgm:prSet>
      <dgm:spPr/>
      <dgm:t>
        <a:bodyPr/>
        <a:lstStyle/>
        <a:p>
          <a:endParaRPr lang="en-US"/>
        </a:p>
      </dgm:t>
    </dgm:pt>
    <dgm:pt modelId="{FDFE4BA3-1453-4C96-A9BF-4F0D1D70265E}" type="pres">
      <dgm:prSet presAssocID="{3C40BFF9-19E1-437A-BD6D-271B000C492D}" presName="childTextHidden" presStyleLbl="bgAccFollowNode1" presStyleIdx="4" presStyleCnt="5"/>
      <dgm:spPr/>
      <dgm:t>
        <a:bodyPr/>
        <a:lstStyle/>
        <a:p>
          <a:endParaRPr lang="en-US"/>
        </a:p>
      </dgm:t>
    </dgm:pt>
    <dgm:pt modelId="{D6B3B5A9-99F9-4A91-8F98-2E07FEC8269C}" type="pres">
      <dgm:prSet presAssocID="{3C40BFF9-19E1-437A-BD6D-271B000C492D}" presName="parentText" presStyleLbl="node1" presStyleIdx="4" presStyleCnt="5" custScaleX="99668" custScaleY="103200" custLinFactNeighborX="-69291" custLinFactNeighborY="-4417">
        <dgm:presLayoutVars>
          <dgm:chMax val="1"/>
          <dgm:bulletEnabled val="1"/>
        </dgm:presLayoutVars>
      </dgm:prSet>
      <dgm:spPr/>
      <dgm:t>
        <a:bodyPr/>
        <a:lstStyle/>
        <a:p>
          <a:endParaRPr lang="en-US"/>
        </a:p>
      </dgm:t>
    </dgm:pt>
  </dgm:ptLst>
  <dgm:cxnLst>
    <dgm:cxn modelId="{91C9A4E0-3D20-4C7B-BBE9-F157FF9255F5}" srcId="{1EEB2CC5-5C9E-4AC2-A924-B98CA468ADB3}" destId="{401CE217-720E-4371-A611-8A5A775AF1E9}" srcOrd="0" destOrd="0" parTransId="{49C5CDD0-7839-4CB3-9460-8D6CDC435940}" sibTransId="{0DA1584C-6F40-4B05-9B52-C77540061BB1}"/>
    <dgm:cxn modelId="{FCBFC75D-CE15-429A-ACD2-C10D7EEEED18}" srcId="{31631D34-8655-4D51-92F1-B4CC047702F3}" destId="{EE4779EB-67BD-464A-A084-8EFDC899C79F}" srcOrd="3" destOrd="0" parTransId="{7ABC998C-7F81-4951-8B1A-0A975ABDEDDC}" sibTransId="{4A2A7687-6337-45BF-BBC7-07A6102E3AC1}"/>
    <dgm:cxn modelId="{1432BA78-F22A-4892-BDCC-2BA5F1DB34B6}" type="presOf" srcId="{EE7563DA-85BB-4D0D-B666-0CE758F4791D}" destId="{569CD971-8464-4369-AA2A-63ACAF39DC49}" srcOrd="0" destOrd="0" presId="urn:microsoft.com/office/officeart/2005/8/layout/hProcess6"/>
    <dgm:cxn modelId="{2BAE82C1-86FA-4A6D-A05D-1D758155FE2A}" type="presOf" srcId="{320BB700-55D8-4A15-97C1-D45EA632714D}" destId="{BB058D73-85B8-4583-8B16-11514FC6961B}" srcOrd="0" destOrd="0" presId="urn:microsoft.com/office/officeart/2005/8/layout/hProcess6"/>
    <dgm:cxn modelId="{A59EFE1C-54DC-42B0-87C7-1459EFF9F2BD}" srcId="{3C40BFF9-19E1-437A-BD6D-271B000C492D}" destId="{EE7563DA-85BB-4D0D-B666-0CE758F4791D}" srcOrd="0" destOrd="0" parTransId="{4C493A10-D5BE-42AF-97CD-AD4F6289D839}" sibTransId="{B2BCDCA1-89A9-4BB6-AEAB-DBF43E2F4D57}"/>
    <dgm:cxn modelId="{F27580D3-E9E1-4682-AB4F-31DB1B6A1EC7}" srcId="{31631D34-8655-4D51-92F1-B4CC047702F3}" destId="{67775EA1-ACBC-4C1F-89F4-7F36021F522D}" srcOrd="1" destOrd="0" parTransId="{B1E54D51-75C0-4053-987A-E3073132FAA6}" sibTransId="{4CF31BD5-EF63-4942-8622-F4CBDF31CA96}"/>
    <dgm:cxn modelId="{5244022B-DB01-40B4-B537-1757BEF8DD46}" srcId="{31631D34-8655-4D51-92F1-B4CC047702F3}" destId="{1EEB2CC5-5C9E-4AC2-A924-B98CA468ADB3}" srcOrd="2" destOrd="0" parTransId="{F542D8F0-2A19-4561-B2ED-FD500683FF2D}" sibTransId="{A7D2E0A3-CCE0-4363-ADCF-C2392C1C59BE}"/>
    <dgm:cxn modelId="{04B416F9-53D0-4E0F-B40D-C3A79070CA3D}" srcId="{EE4779EB-67BD-464A-A084-8EFDC899C79F}" destId="{F1B15DAF-90CC-4D30-8C21-343556A149F6}" srcOrd="0" destOrd="0" parTransId="{FE066A6D-E367-44B3-B097-077DBDF7C61A}" sibTransId="{45E25E53-562C-4BF3-8B0D-CD2326842EFD}"/>
    <dgm:cxn modelId="{07BDB91C-1FA2-4561-BD18-D68BFD135B5C}" type="presOf" srcId="{1813047F-4EBE-412F-B961-D12A2AB6E360}" destId="{F145B6EF-EBA5-4DBC-95CE-A85B700EFB01}" srcOrd="1" destOrd="0" presId="urn:microsoft.com/office/officeart/2005/8/layout/hProcess6"/>
    <dgm:cxn modelId="{909600BB-2B19-4641-9EB3-180CD8B39149}" type="presOf" srcId="{401CE217-720E-4371-A611-8A5A775AF1E9}" destId="{294D3F6F-47CC-4030-AAEF-9A038DE33A9E}" srcOrd="0" destOrd="0" presId="urn:microsoft.com/office/officeart/2005/8/layout/hProcess6"/>
    <dgm:cxn modelId="{C90731AA-4C2B-44C4-B1BF-07EFEA173586}" type="presOf" srcId="{401CE217-720E-4371-A611-8A5A775AF1E9}" destId="{F79D25EA-3351-4E95-B400-7C9A8569DC49}" srcOrd="1" destOrd="0" presId="urn:microsoft.com/office/officeart/2005/8/layout/hProcess6"/>
    <dgm:cxn modelId="{C20FD375-433A-447E-AA1C-C7AF77314794}" type="presOf" srcId="{1EEB2CC5-5C9E-4AC2-A924-B98CA468ADB3}" destId="{F0230459-5853-4D3B-BA8E-7E1236DABA70}" srcOrd="0" destOrd="0" presId="urn:microsoft.com/office/officeart/2005/8/layout/hProcess6"/>
    <dgm:cxn modelId="{C7C8B515-BB52-458D-95C8-30402EC703A1}" type="presOf" srcId="{EE4779EB-67BD-464A-A084-8EFDC899C79F}" destId="{C7035A8F-E356-4606-AC9F-F0AD44139E20}" srcOrd="0" destOrd="0" presId="urn:microsoft.com/office/officeart/2005/8/layout/hProcess6"/>
    <dgm:cxn modelId="{32324A05-5289-42D8-A4AD-19896E2F6371}" type="presOf" srcId="{31631D34-8655-4D51-92F1-B4CC047702F3}" destId="{325264DB-B897-4A0E-8093-BCEE2D61FAF5}" srcOrd="0" destOrd="0" presId="urn:microsoft.com/office/officeart/2005/8/layout/hProcess6"/>
    <dgm:cxn modelId="{B77EA83F-4220-4DFF-A0C8-BD38799E53A5}" type="presOf" srcId="{F1B15DAF-90CC-4D30-8C21-343556A149F6}" destId="{0D09A535-AA24-4DAF-B9DE-941AAB521A29}" srcOrd="1" destOrd="0" presId="urn:microsoft.com/office/officeart/2005/8/layout/hProcess6"/>
    <dgm:cxn modelId="{1D70FFCA-9810-453B-80B7-86DD1FFBAD74}" type="presOf" srcId="{1813047F-4EBE-412F-B961-D12A2AB6E360}" destId="{7D79FEE0-54EE-42D2-AF92-96E29AD58AF9}" srcOrd="0" destOrd="0" presId="urn:microsoft.com/office/officeart/2005/8/layout/hProcess6"/>
    <dgm:cxn modelId="{C8B9FB13-E8E3-4821-9F34-3950E6D2C057}" srcId="{31631D34-8655-4D51-92F1-B4CC047702F3}" destId="{3C40BFF9-19E1-437A-BD6D-271B000C492D}" srcOrd="4" destOrd="0" parTransId="{A0BAD5F2-78E8-4F9F-91B2-4B735E592075}" sibTransId="{A06B8018-2EC8-4D23-96D1-8034C48D8C06}"/>
    <dgm:cxn modelId="{D9E29F56-9FC1-47CD-82AA-A9A769163DBF}" type="presOf" srcId="{67775EA1-ACBC-4C1F-89F4-7F36021F522D}" destId="{3DD168DC-C199-4A20-B0C1-6D71CDAF5D64}" srcOrd="0" destOrd="0" presId="urn:microsoft.com/office/officeart/2005/8/layout/hProcess6"/>
    <dgm:cxn modelId="{457724BE-5E33-4D50-A01E-2F719D62D4D8}" type="presOf" srcId="{ED084080-8A13-4440-A647-47F59C91294A}" destId="{7DF0A94E-19FF-4F55-B490-1B4785E03FCF}" srcOrd="1" destOrd="0" presId="urn:microsoft.com/office/officeart/2005/8/layout/hProcess6"/>
    <dgm:cxn modelId="{A1E9B4F9-4677-460E-8654-87CE75D9063B}" type="presOf" srcId="{EE7563DA-85BB-4D0D-B666-0CE758F4791D}" destId="{FDFE4BA3-1453-4C96-A9BF-4F0D1D70265E}" srcOrd="1" destOrd="0" presId="urn:microsoft.com/office/officeart/2005/8/layout/hProcess6"/>
    <dgm:cxn modelId="{7E094160-F49C-465F-AAA2-279208A4B1D8}" srcId="{67775EA1-ACBC-4C1F-89F4-7F36021F522D}" destId="{ED084080-8A13-4440-A647-47F59C91294A}" srcOrd="0" destOrd="0" parTransId="{9BB7D1D6-F8C0-4770-9BF9-0C14DC5A1F57}" sibTransId="{B9694A10-E864-4247-9F66-84418BCD7B0C}"/>
    <dgm:cxn modelId="{8822A310-B817-4D77-A3A2-66BC7EDF7597}" srcId="{31631D34-8655-4D51-92F1-B4CC047702F3}" destId="{320BB700-55D8-4A15-97C1-D45EA632714D}" srcOrd="0" destOrd="0" parTransId="{E275B087-1F2D-4948-A08E-F1573201AF39}" sibTransId="{5DC5E514-9056-44F2-BE82-3D8CD6036804}"/>
    <dgm:cxn modelId="{6ED7BB89-4127-4E93-8AFF-F37E9DDCDC52}" type="presOf" srcId="{ED084080-8A13-4440-A647-47F59C91294A}" destId="{86A0A641-48F4-4A1B-BD0B-6B5B7CC016D3}" srcOrd="0" destOrd="0" presId="urn:microsoft.com/office/officeart/2005/8/layout/hProcess6"/>
    <dgm:cxn modelId="{AF310E75-5278-4938-9D33-5B972D2C13AC}" type="presOf" srcId="{3C40BFF9-19E1-437A-BD6D-271B000C492D}" destId="{D6B3B5A9-99F9-4A91-8F98-2E07FEC8269C}" srcOrd="0" destOrd="0" presId="urn:microsoft.com/office/officeart/2005/8/layout/hProcess6"/>
    <dgm:cxn modelId="{E30ADD6A-F403-40C6-80D1-0361CCF24609}" srcId="{320BB700-55D8-4A15-97C1-D45EA632714D}" destId="{1813047F-4EBE-412F-B961-D12A2AB6E360}" srcOrd="0" destOrd="0" parTransId="{74764B8D-3CC8-4CEF-A636-FCA0BFFA318C}" sibTransId="{2CDD06B6-8462-4CF3-AB20-D8191A4727E3}"/>
    <dgm:cxn modelId="{6BD72E70-5A42-4239-9DDA-E40282ABE593}" type="presOf" srcId="{F1B15DAF-90CC-4D30-8C21-343556A149F6}" destId="{C0642CCB-39BB-41DA-81F6-946DB2674F79}" srcOrd="0" destOrd="0" presId="urn:microsoft.com/office/officeart/2005/8/layout/hProcess6"/>
    <dgm:cxn modelId="{1D5C9CFC-6F6A-4C7B-BE47-4B902D2FF789}" type="presParOf" srcId="{325264DB-B897-4A0E-8093-BCEE2D61FAF5}" destId="{FC0EE04E-509F-40F5-B568-63F033D7D215}" srcOrd="0" destOrd="0" presId="urn:microsoft.com/office/officeart/2005/8/layout/hProcess6"/>
    <dgm:cxn modelId="{86B7E89D-6BED-4D7D-A5EB-A0CBE4012803}" type="presParOf" srcId="{FC0EE04E-509F-40F5-B568-63F033D7D215}" destId="{02CBBD71-23F5-4F68-810D-E3888C90BCE6}" srcOrd="0" destOrd="0" presId="urn:microsoft.com/office/officeart/2005/8/layout/hProcess6"/>
    <dgm:cxn modelId="{618EF109-6C38-4D31-AAC3-B27F554CB0E5}" type="presParOf" srcId="{FC0EE04E-509F-40F5-B568-63F033D7D215}" destId="{7D79FEE0-54EE-42D2-AF92-96E29AD58AF9}" srcOrd="1" destOrd="0" presId="urn:microsoft.com/office/officeart/2005/8/layout/hProcess6"/>
    <dgm:cxn modelId="{D452383C-214E-44F2-9CED-2F75D108EA11}" type="presParOf" srcId="{FC0EE04E-509F-40F5-B568-63F033D7D215}" destId="{F145B6EF-EBA5-4DBC-95CE-A85B700EFB01}" srcOrd="2" destOrd="0" presId="urn:microsoft.com/office/officeart/2005/8/layout/hProcess6"/>
    <dgm:cxn modelId="{C6682101-B098-4A1D-A838-80CB53B25244}" type="presParOf" srcId="{FC0EE04E-509F-40F5-B568-63F033D7D215}" destId="{BB058D73-85B8-4583-8B16-11514FC6961B}" srcOrd="3" destOrd="0" presId="urn:microsoft.com/office/officeart/2005/8/layout/hProcess6"/>
    <dgm:cxn modelId="{AE5C349F-68A3-4995-A946-E7FE908765CA}" type="presParOf" srcId="{325264DB-B897-4A0E-8093-BCEE2D61FAF5}" destId="{20CFC898-A393-4BB5-860F-5C88350F69CA}" srcOrd="1" destOrd="0" presId="urn:microsoft.com/office/officeart/2005/8/layout/hProcess6"/>
    <dgm:cxn modelId="{27B28425-FA77-4162-B2E0-A0AB0A2E27C0}" type="presParOf" srcId="{325264DB-B897-4A0E-8093-BCEE2D61FAF5}" destId="{6F65B3FA-3198-4520-BD50-9313756FDD33}" srcOrd="2" destOrd="0" presId="urn:microsoft.com/office/officeart/2005/8/layout/hProcess6"/>
    <dgm:cxn modelId="{66D66AEC-4A09-4B10-8986-4399599E2FC2}" type="presParOf" srcId="{6F65B3FA-3198-4520-BD50-9313756FDD33}" destId="{A4257F01-3A3C-4299-AED0-88ABA24C767C}" srcOrd="0" destOrd="0" presId="urn:microsoft.com/office/officeart/2005/8/layout/hProcess6"/>
    <dgm:cxn modelId="{E22754ED-964C-419C-8C19-714AEE5B7E8E}" type="presParOf" srcId="{6F65B3FA-3198-4520-BD50-9313756FDD33}" destId="{86A0A641-48F4-4A1B-BD0B-6B5B7CC016D3}" srcOrd="1" destOrd="0" presId="urn:microsoft.com/office/officeart/2005/8/layout/hProcess6"/>
    <dgm:cxn modelId="{4D678C96-D29E-45AB-9912-5DB06350BECB}" type="presParOf" srcId="{6F65B3FA-3198-4520-BD50-9313756FDD33}" destId="{7DF0A94E-19FF-4F55-B490-1B4785E03FCF}" srcOrd="2" destOrd="0" presId="urn:microsoft.com/office/officeart/2005/8/layout/hProcess6"/>
    <dgm:cxn modelId="{C705A2A8-AF76-498A-99D9-757A2A9C9A6B}" type="presParOf" srcId="{6F65B3FA-3198-4520-BD50-9313756FDD33}" destId="{3DD168DC-C199-4A20-B0C1-6D71CDAF5D64}" srcOrd="3" destOrd="0" presId="urn:microsoft.com/office/officeart/2005/8/layout/hProcess6"/>
    <dgm:cxn modelId="{D1A1E095-ED2E-41A0-BD9D-6E5E7A7F0E67}" type="presParOf" srcId="{325264DB-B897-4A0E-8093-BCEE2D61FAF5}" destId="{7D5E10B8-0B6E-4647-8523-D78AE6D900E1}" srcOrd="3" destOrd="0" presId="urn:microsoft.com/office/officeart/2005/8/layout/hProcess6"/>
    <dgm:cxn modelId="{F1DAA475-C986-4462-98F0-220BC97B43D6}" type="presParOf" srcId="{325264DB-B897-4A0E-8093-BCEE2D61FAF5}" destId="{89BAD404-B2ED-4E24-809A-D3240B8AE902}" srcOrd="4" destOrd="0" presId="urn:microsoft.com/office/officeart/2005/8/layout/hProcess6"/>
    <dgm:cxn modelId="{259F7F1B-711D-4B16-8341-FABD55755CE0}" type="presParOf" srcId="{89BAD404-B2ED-4E24-809A-D3240B8AE902}" destId="{C6073584-BD45-4D0D-8AB3-8F50538E7AF1}" srcOrd="0" destOrd="0" presId="urn:microsoft.com/office/officeart/2005/8/layout/hProcess6"/>
    <dgm:cxn modelId="{78D74845-7B2C-4685-A7C8-CFDD91A69AD0}" type="presParOf" srcId="{89BAD404-B2ED-4E24-809A-D3240B8AE902}" destId="{294D3F6F-47CC-4030-AAEF-9A038DE33A9E}" srcOrd="1" destOrd="0" presId="urn:microsoft.com/office/officeart/2005/8/layout/hProcess6"/>
    <dgm:cxn modelId="{79A22B63-1757-4FB5-84BE-AA5F1F6DE880}" type="presParOf" srcId="{89BAD404-B2ED-4E24-809A-D3240B8AE902}" destId="{F79D25EA-3351-4E95-B400-7C9A8569DC49}" srcOrd="2" destOrd="0" presId="urn:microsoft.com/office/officeart/2005/8/layout/hProcess6"/>
    <dgm:cxn modelId="{CFB7CDCD-6A47-4309-B054-0E2B0E7FD50C}" type="presParOf" srcId="{89BAD404-B2ED-4E24-809A-D3240B8AE902}" destId="{F0230459-5853-4D3B-BA8E-7E1236DABA70}" srcOrd="3" destOrd="0" presId="urn:microsoft.com/office/officeart/2005/8/layout/hProcess6"/>
    <dgm:cxn modelId="{73D2C2E9-6E6C-40C7-AA27-084278CC7EE7}" type="presParOf" srcId="{325264DB-B897-4A0E-8093-BCEE2D61FAF5}" destId="{AC590122-3B38-4B98-9019-8501C6CD3CC7}" srcOrd="5" destOrd="0" presId="urn:microsoft.com/office/officeart/2005/8/layout/hProcess6"/>
    <dgm:cxn modelId="{D0EF3F4F-C959-47F8-95BA-FBA9925DEE65}" type="presParOf" srcId="{325264DB-B897-4A0E-8093-BCEE2D61FAF5}" destId="{21945C1E-1623-4D71-AAB1-C747347B24D9}" srcOrd="6" destOrd="0" presId="urn:microsoft.com/office/officeart/2005/8/layout/hProcess6"/>
    <dgm:cxn modelId="{70AD9ACD-25D7-4819-854E-3C069C4C48DE}" type="presParOf" srcId="{21945C1E-1623-4D71-AAB1-C747347B24D9}" destId="{FEEE2DEC-EEB7-4E43-BA99-BFA19D868A20}" srcOrd="0" destOrd="0" presId="urn:microsoft.com/office/officeart/2005/8/layout/hProcess6"/>
    <dgm:cxn modelId="{9FCD36F3-215C-4C6C-A322-E03955EA8A57}" type="presParOf" srcId="{21945C1E-1623-4D71-AAB1-C747347B24D9}" destId="{C0642CCB-39BB-41DA-81F6-946DB2674F79}" srcOrd="1" destOrd="0" presId="urn:microsoft.com/office/officeart/2005/8/layout/hProcess6"/>
    <dgm:cxn modelId="{D1BF709D-70E5-44C8-892E-C4105060F3F8}" type="presParOf" srcId="{21945C1E-1623-4D71-AAB1-C747347B24D9}" destId="{0D09A535-AA24-4DAF-B9DE-941AAB521A29}" srcOrd="2" destOrd="0" presId="urn:microsoft.com/office/officeart/2005/8/layout/hProcess6"/>
    <dgm:cxn modelId="{2E290D7A-0356-41D3-93DF-82019BC3F470}" type="presParOf" srcId="{21945C1E-1623-4D71-AAB1-C747347B24D9}" destId="{C7035A8F-E356-4606-AC9F-F0AD44139E20}" srcOrd="3" destOrd="0" presId="urn:microsoft.com/office/officeart/2005/8/layout/hProcess6"/>
    <dgm:cxn modelId="{9F437BAB-C43F-43FD-8B0B-070E863D5C48}" type="presParOf" srcId="{325264DB-B897-4A0E-8093-BCEE2D61FAF5}" destId="{833D22F1-8837-453D-BAEF-DE97DCFE5D16}" srcOrd="7" destOrd="0" presId="urn:microsoft.com/office/officeart/2005/8/layout/hProcess6"/>
    <dgm:cxn modelId="{115B49BD-679E-43FD-9A57-A02383C69BBC}" type="presParOf" srcId="{325264DB-B897-4A0E-8093-BCEE2D61FAF5}" destId="{53029B3C-7E54-4B8A-A81D-43A0C76AFF55}" srcOrd="8" destOrd="0" presId="urn:microsoft.com/office/officeart/2005/8/layout/hProcess6"/>
    <dgm:cxn modelId="{F707CE9A-FAB4-4B8D-8F1C-9E5CEC156677}" type="presParOf" srcId="{53029B3C-7E54-4B8A-A81D-43A0C76AFF55}" destId="{7D089635-362C-4991-9AFD-28075B80F0F0}" srcOrd="0" destOrd="0" presId="urn:microsoft.com/office/officeart/2005/8/layout/hProcess6"/>
    <dgm:cxn modelId="{BB205E34-3E24-44F6-A034-BC69E3B1EA94}" type="presParOf" srcId="{53029B3C-7E54-4B8A-A81D-43A0C76AFF55}" destId="{569CD971-8464-4369-AA2A-63ACAF39DC49}" srcOrd="1" destOrd="0" presId="urn:microsoft.com/office/officeart/2005/8/layout/hProcess6"/>
    <dgm:cxn modelId="{39C1A594-F8AC-41E9-8453-0CC627F13910}" type="presParOf" srcId="{53029B3C-7E54-4B8A-A81D-43A0C76AFF55}" destId="{FDFE4BA3-1453-4C96-A9BF-4F0D1D70265E}" srcOrd="2" destOrd="0" presId="urn:microsoft.com/office/officeart/2005/8/layout/hProcess6"/>
    <dgm:cxn modelId="{72AE83BA-F5C9-4330-85BA-4A8E3137DCD9}" type="presParOf" srcId="{53029B3C-7E54-4B8A-A81D-43A0C76AFF55}" destId="{D6B3B5A9-99F9-4A91-8F98-2E07FEC8269C}"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4A403-9D72-418C-AA9E-EC3E9DFCE7AD}">
      <dsp:nvSpPr>
        <dsp:cNvPr id="0" name=""/>
        <dsp:cNvSpPr/>
      </dsp:nvSpPr>
      <dsp:spPr>
        <a:xfrm>
          <a:off x="582923" y="2570683"/>
          <a:ext cx="1975051" cy="1580792"/>
        </a:xfrm>
        <a:prstGeom prst="hexagon">
          <a:avLst>
            <a:gd name="adj" fmla="val 25000"/>
            <a:gd name="vf" fmla="val 115470"/>
          </a:avLst>
        </a:prstGeom>
        <a:solidFill>
          <a:srgbClr val="0909E1"/>
        </a:solidFill>
        <a:ln w="9525" cap="flat" cmpd="sng" algn="ctr">
          <a:solidFill>
            <a:schemeClr val="accent6">
              <a:lumMod val="50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lvl="0" algn="ctr" defTabSz="1066800" rtl="0">
            <a:lnSpc>
              <a:spcPct val="90000"/>
            </a:lnSpc>
            <a:spcBef>
              <a:spcPct val="0"/>
            </a:spcBef>
            <a:spcAft>
              <a:spcPct val="35000"/>
            </a:spcAft>
          </a:pPr>
          <a:r>
            <a:rPr lang="en-US" sz="2400" kern="1200" dirty="0" smtClean="0"/>
            <a:t>Color</a:t>
          </a:r>
          <a:endParaRPr lang="en-US" sz="2400" kern="1200" dirty="0"/>
        </a:p>
      </dsp:txBody>
      <dsp:txXfrm>
        <a:off x="879243" y="2807852"/>
        <a:ext cx="1382411" cy="1106454"/>
      </dsp:txXfrm>
    </dsp:sp>
    <dsp:sp modelId="{4CCDDF3C-29B3-4891-8C9A-43C1419DF08E}">
      <dsp:nvSpPr>
        <dsp:cNvPr id="0" name=""/>
        <dsp:cNvSpPr/>
      </dsp:nvSpPr>
      <dsp:spPr>
        <a:xfrm>
          <a:off x="1219369" y="2787298"/>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260C4116-8419-4C5A-9AE5-2E224E95C926}">
      <dsp:nvSpPr>
        <dsp:cNvPr id="0" name=""/>
        <dsp:cNvSpPr/>
      </dsp:nvSpPr>
      <dsp:spPr>
        <a:xfrm>
          <a:off x="454183" y="2136000"/>
          <a:ext cx="1505615" cy="1292849"/>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A7B99B60-4901-4005-A342-D9E3801128EB}">
      <dsp:nvSpPr>
        <dsp:cNvPr id="0" name=""/>
        <dsp:cNvSpPr/>
      </dsp:nvSpPr>
      <dsp:spPr>
        <a:xfrm>
          <a:off x="919204" y="2615806"/>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FDA8A74-0C51-4A66-92FC-5B6CC5829CF9}">
      <dsp:nvSpPr>
        <dsp:cNvPr id="0" name=""/>
        <dsp:cNvSpPr/>
      </dsp:nvSpPr>
      <dsp:spPr>
        <a:xfrm>
          <a:off x="3821790" y="936943"/>
          <a:ext cx="1971257" cy="1598595"/>
        </a:xfrm>
        <a:prstGeom prst="hexagon">
          <a:avLst>
            <a:gd name="adj" fmla="val 25000"/>
            <a:gd name="vf" fmla="val 115470"/>
          </a:avLst>
        </a:prstGeom>
        <a:solidFill>
          <a:srgbClr val="7030A0"/>
        </a:solidFill>
        <a:ln w="9525" cap="flat" cmpd="sng" algn="ctr">
          <a:solidFill>
            <a:srgbClr val="0A0AF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lvl="0" algn="ctr" defTabSz="1066800" rtl="0">
            <a:lnSpc>
              <a:spcPct val="90000"/>
            </a:lnSpc>
            <a:spcBef>
              <a:spcPct val="0"/>
            </a:spcBef>
            <a:spcAft>
              <a:spcPct val="35000"/>
            </a:spcAft>
          </a:pPr>
          <a:r>
            <a:rPr lang="en-US" sz="2400" kern="1200" dirty="0" smtClean="0"/>
            <a:t>Religion</a:t>
          </a:r>
          <a:endParaRPr lang="en-US" sz="2400" kern="1200" dirty="0"/>
        </a:p>
      </dsp:txBody>
      <dsp:txXfrm>
        <a:off x="4119278" y="1178191"/>
        <a:ext cx="1376281" cy="1116099"/>
      </dsp:txXfrm>
    </dsp:sp>
    <dsp:sp modelId="{A6987374-32B7-48E3-9639-6EA15701BF78}">
      <dsp:nvSpPr>
        <dsp:cNvPr id="0" name=""/>
        <dsp:cNvSpPr/>
      </dsp:nvSpPr>
      <dsp:spPr>
        <a:xfrm>
          <a:off x="3515313" y="2608730"/>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879B2217-1180-42CE-B2AC-1B5F20583B82}">
      <dsp:nvSpPr>
        <dsp:cNvPr id="0" name=""/>
        <dsp:cNvSpPr/>
      </dsp:nvSpPr>
      <dsp:spPr>
        <a:xfrm>
          <a:off x="3773966" y="2206640"/>
          <a:ext cx="1505615" cy="1292849"/>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3FAD1723-BA52-4B9B-8979-419080B47565}">
      <dsp:nvSpPr>
        <dsp:cNvPr id="0" name=""/>
        <dsp:cNvSpPr/>
      </dsp:nvSpPr>
      <dsp:spPr>
        <a:xfrm>
          <a:off x="3810688" y="2781887"/>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1880F97A-19F1-453B-B767-985DEBF55FC6}">
      <dsp:nvSpPr>
        <dsp:cNvPr id="0" name=""/>
        <dsp:cNvSpPr/>
      </dsp:nvSpPr>
      <dsp:spPr>
        <a:xfrm>
          <a:off x="615324" y="903062"/>
          <a:ext cx="1980923" cy="1566519"/>
        </a:xfrm>
        <a:prstGeom prst="hexagon">
          <a:avLst>
            <a:gd name="adj" fmla="val 25000"/>
            <a:gd name="vf" fmla="val 115470"/>
          </a:avLst>
        </a:prstGeom>
        <a:solidFill>
          <a:srgbClr val="008000"/>
        </a:solidFill>
        <a:ln w="9525" cap="flat" cmpd="sng" algn="ctr">
          <a:solidFill>
            <a:srgbClr val="C0000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lvl="0" algn="ctr" defTabSz="1066800" rtl="0">
            <a:lnSpc>
              <a:spcPct val="90000"/>
            </a:lnSpc>
            <a:spcBef>
              <a:spcPct val="0"/>
            </a:spcBef>
            <a:spcAft>
              <a:spcPct val="35000"/>
            </a:spcAft>
          </a:pPr>
          <a:r>
            <a:rPr lang="en-US" sz="2400" kern="1200" dirty="0" smtClean="0"/>
            <a:t>Race</a:t>
          </a:r>
          <a:endParaRPr lang="en-US" sz="2400" kern="1200" dirty="0"/>
        </a:p>
      </dsp:txBody>
      <dsp:txXfrm>
        <a:off x="910944" y="1136839"/>
        <a:ext cx="1389683" cy="1098965"/>
      </dsp:txXfrm>
    </dsp:sp>
    <dsp:sp modelId="{A48494DC-9C23-4048-B078-15948B4DBD2D}">
      <dsp:nvSpPr>
        <dsp:cNvPr id="0" name=""/>
        <dsp:cNvSpPr/>
      </dsp:nvSpPr>
      <dsp:spPr>
        <a:xfrm>
          <a:off x="2214864" y="804735"/>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8F5BEF0A-0F7D-49D2-8B95-3E26A16C5507}">
      <dsp:nvSpPr>
        <dsp:cNvPr id="0" name=""/>
        <dsp:cNvSpPr/>
      </dsp:nvSpPr>
      <dsp:spPr>
        <a:xfrm>
          <a:off x="4024484" y="1961750"/>
          <a:ext cx="1505615" cy="1292849"/>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2F8DE8B6-19C3-4942-8E67-8FDD2017A7CD}">
      <dsp:nvSpPr>
        <dsp:cNvPr id="0" name=""/>
        <dsp:cNvSpPr/>
      </dsp:nvSpPr>
      <dsp:spPr>
        <a:xfrm>
          <a:off x="2521415" y="634076"/>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3AD947DE-F961-47F1-A405-9C6B5B6FCF27}">
      <dsp:nvSpPr>
        <dsp:cNvPr id="0" name=""/>
        <dsp:cNvSpPr/>
      </dsp:nvSpPr>
      <dsp:spPr>
        <a:xfrm>
          <a:off x="2235483" y="1774296"/>
          <a:ext cx="1937154" cy="1580818"/>
        </a:xfrm>
        <a:prstGeom prst="hexagon">
          <a:avLst>
            <a:gd name="adj" fmla="val 25000"/>
            <a:gd name="vf" fmla="val 115470"/>
          </a:avLst>
        </a:prstGeom>
        <a:solidFill>
          <a:srgbClr val="C00000"/>
        </a:solidFill>
        <a:ln w="9525" cap="flat" cmpd="sng" algn="ctr">
          <a:solidFill>
            <a:srgbClr val="7D4333"/>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lvl="0" algn="ctr" defTabSz="1066800" rtl="0">
            <a:lnSpc>
              <a:spcPct val="90000"/>
            </a:lnSpc>
            <a:spcBef>
              <a:spcPct val="0"/>
            </a:spcBef>
            <a:spcAft>
              <a:spcPct val="35000"/>
            </a:spcAft>
          </a:pPr>
          <a:r>
            <a:rPr lang="en-US" sz="2400" kern="1200" dirty="0" smtClean="0"/>
            <a:t>National </a:t>
          </a:r>
        </a:p>
        <a:p>
          <a:pPr lvl="0" algn="ctr" defTabSz="1066800" rtl="0">
            <a:lnSpc>
              <a:spcPct val="90000"/>
            </a:lnSpc>
            <a:spcBef>
              <a:spcPct val="0"/>
            </a:spcBef>
            <a:spcAft>
              <a:spcPct val="35000"/>
            </a:spcAft>
          </a:pPr>
          <a:r>
            <a:rPr lang="en-US" sz="2400" kern="1200" dirty="0" smtClean="0"/>
            <a:t>Origin</a:t>
          </a:r>
          <a:endParaRPr lang="en-US" sz="2400" kern="1200" dirty="0"/>
        </a:p>
      </dsp:txBody>
      <dsp:txXfrm>
        <a:off x="2528647" y="2013533"/>
        <a:ext cx="1350826" cy="1102344"/>
      </dsp:txXfrm>
    </dsp:sp>
    <dsp:sp modelId="{C89FAF08-1E7B-4EED-9C06-59AD96FD5F6A}">
      <dsp:nvSpPr>
        <dsp:cNvPr id="0" name=""/>
        <dsp:cNvSpPr/>
      </dsp:nvSpPr>
      <dsp:spPr>
        <a:xfrm>
          <a:off x="5076811" y="1350013"/>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4F508E62-56BD-4DD6-A5D9-D30A21C00715}">
      <dsp:nvSpPr>
        <dsp:cNvPr id="0" name=""/>
        <dsp:cNvSpPr/>
      </dsp:nvSpPr>
      <dsp:spPr>
        <a:xfrm>
          <a:off x="6377042" y="2220313"/>
          <a:ext cx="1505615" cy="1292849"/>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94C4B17-B328-4DC9-8D0A-C81712BFF857}">
      <dsp:nvSpPr>
        <dsp:cNvPr id="0" name=""/>
        <dsp:cNvSpPr/>
      </dsp:nvSpPr>
      <dsp:spPr>
        <a:xfrm>
          <a:off x="5721551" y="2088043"/>
          <a:ext cx="175628" cy="151512"/>
        </a:xfrm>
        <a:prstGeom prst="hexagon">
          <a:avLst>
            <a:gd name="adj" fmla="val 25000"/>
            <a:gd name="vf" fmla="val 115470"/>
          </a:avLst>
        </a:prstGeom>
        <a:solidFill>
          <a:schemeClr val="lt1">
            <a:hueOff val="0"/>
            <a:satOff val="0"/>
            <a:lumOff val="0"/>
            <a:alphaOff val="0"/>
          </a:schemeClr>
        </a:solidFill>
        <a:ln w="9525" cap="flat" cmpd="sng" algn="ctr">
          <a:solidFill>
            <a:schemeClr val="bg1"/>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311FA21B-56BE-4D05-8DC2-6B9F94358A25}">
      <dsp:nvSpPr>
        <dsp:cNvPr id="0" name=""/>
        <dsp:cNvSpPr/>
      </dsp:nvSpPr>
      <dsp:spPr>
        <a:xfrm>
          <a:off x="5481637" y="85114"/>
          <a:ext cx="1928452" cy="1565627"/>
        </a:xfrm>
        <a:prstGeom prst="hexagon">
          <a:avLst>
            <a:gd name="adj" fmla="val 25000"/>
            <a:gd name="vf" fmla="val 115470"/>
          </a:avLst>
        </a:prstGeom>
        <a:solidFill>
          <a:srgbClr val="FF6600"/>
        </a:solidFill>
        <a:ln w="9525" cap="flat" cmpd="sng" algn="ctr">
          <a:solidFill>
            <a:schemeClr val="tx1"/>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lvl="0" algn="ctr" defTabSz="1066800" rtl="0">
            <a:lnSpc>
              <a:spcPct val="90000"/>
            </a:lnSpc>
            <a:spcBef>
              <a:spcPct val="0"/>
            </a:spcBef>
            <a:spcAft>
              <a:spcPct val="35000"/>
            </a:spcAft>
          </a:pPr>
          <a:r>
            <a:rPr lang="en-US" sz="2400" kern="1200" dirty="0" smtClean="0"/>
            <a:t>Sex </a:t>
          </a:r>
        </a:p>
        <a:p>
          <a:pPr lvl="0" algn="ctr" defTabSz="1066800" rtl="0">
            <a:lnSpc>
              <a:spcPct val="100000"/>
            </a:lnSpc>
            <a:spcBef>
              <a:spcPct val="0"/>
            </a:spcBef>
            <a:spcAft>
              <a:spcPct val="35000"/>
            </a:spcAft>
          </a:pPr>
          <a:r>
            <a:rPr lang="en-US" sz="1800" kern="1200" dirty="0" smtClean="0"/>
            <a:t>(including gender identity)</a:t>
          </a:r>
          <a:endParaRPr lang="en-US" sz="1800" kern="1200" dirty="0"/>
        </a:p>
      </dsp:txBody>
      <dsp:txXfrm>
        <a:off x="5772810" y="321505"/>
        <a:ext cx="1346106" cy="1092845"/>
      </dsp:txXfrm>
    </dsp:sp>
    <dsp:sp modelId="{D1EF90C6-6EE8-4784-87D7-279FFD8EC3E8}">
      <dsp:nvSpPr>
        <dsp:cNvPr id="0" name=""/>
        <dsp:cNvSpPr/>
      </dsp:nvSpPr>
      <dsp:spPr>
        <a:xfrm>
          <a:off x="6372470" y="654472"/>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727E5B28-1149-4E61-8D1C-16EC2A655768}">
      <dsp:nvSpPr>
        <dsp:cNvPr id="0" name=""/>
        <dsp:cNvSpPr/>
      </dsp:nvSpPr>
      <dsp:spPr>
        <a:xfrm>
          <a:off x="6481097" y="1569767"/>
          <a:ext cx="1505615" cy="1292849"/>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FB0A7300-1E98-4385-8AF7-97B948D5434E}">
      <dsp:nvSpPr>
        <dsp:cNvPr id="0" name=""/>
        <dsp:cNvSpPr/>
      </dsp:nvSpPr>
      <dsp:spPr>
        <a:xfrm>
          <a:off x="6665450" y="825131"/>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7337D7E-3DC3-4DB2-AEC9-1FA2F597EB5E}">
      <dsp:nvSpPr>
        <dsp:cNvPr id="0" name=""/>
        <dsp:cNvSpPr/>
      </dsp:nvSpPr>
      <dsp:spPr>
        <a:xfrm>
          <a:off x="5503245" y="1770004"/>
          <a:ext cx="1961666" cy="1581852"/>
        </a:xfrm>
        <a:prstGeom prst="hexagon">
          <a:avLst>
            <a:gd name="adj" fmla="val 25000"/>
            <a:gd name="vf" fmla="val 115470"/>
          </a:avLst>
        </a:prstGeom>
        <a:solidFill>
          <a:schemeClr val="tx1"/>
        </a:solidFill>
        <a:ln w="9525" cap="flat" cmpd="sng" algn="ctr">
          <a:solidFill>
            <a:srgbClr val="FF660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lvl="0" algn="ctr" defTabSz="889000" rtl="0">
            <a:lnSpc>
              <a:spcPct val="90000"/>
            </a:lnSpc>
            <a:spcBef>
              <a:spcPct val="0"/>
            </a:spcBef>
            <a:spcAft>
              <a:spcPct val="35000"/>
            </a:spcAft>
          </a:pPr>
          <a:r>
            <a:rPr lang="en-US" sz="2000" kern="1200" dirty="0" smtClean="0"/>
            <a:t>Sexual Orientation</a:t>
          </a:r>
          <a:endParaRPr lang="en-US" sz="2000" kern="1200" dirty="0"/>
        </a:p>
      </dsp:txBody>
      <dsp:txXfrm>
        <a:off x="5798538" y="2008123"/>
        <a:ext cx="1371080" cy="1105614"/>
      </dsp:txXfrm>
    </dsp:sp>
    <dsp:sp modelId="{C3B23B4F-866B-4081-BF5F-58FEB8C8E7B5}">
      <dsp:nvSpPr>
        <dsp:cNvPr id="0" name=""/>
        <dsp:cNvSpPr/>
      </dsp:nvSpPr>
      <dsp:spPr>
        <a:xfrm>
          <a:off x="6663854" y="3355469"/>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1749FD1F-1D3D-4C11-8C03-335F2EFB1395}">
      <dsp:nvSpPr>
        <dsp:cNvPr id="0" name=""/>
        <dsp:cNvSpPr/>
      </dsp:nvSpPr>
      <dsp:spPr>
        <a:xfrm>
          <a:off x="5069626" y="2930902"/>
          <a:ext cx="1505615" cy="1292849"/>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65ABFBA0-4297-4011-AA96-1801F1499D85}">
      <dsp:nvSpPr>
        <dsp:cNvPr id="0" name=""/>
        <dsp:cNvSpPr/>
      </dsp:nvSpPr>
      <dsp:spPr>
        <a:xfrm>
          <a:off x="6384445" y="3498240"/>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9FEE0-54EE-42D2-AF92-96E29AD58AF9}">
      <dsp:nvSpPr>
        <dsp:cNvPr id="0" name=""/>
        <dsp:cNvSpPr/>
      </dsp:nvSpPr>
      <dsp:spPr>
        <a:xfrm>
          <a:off x="121926" y="158385"/>
          <a:ext cx="1463929" cy="793650"/>
        </a:xfrm>
        <a:prstGeom prst="rightArrow">
          <a:avLst>
            <a:gd name="adj1" fmla="val 70000"/>
            <a:gd name="adj2" fmla="val 50000"/>
          </a:avLst>
        </a:prstGeom>
        <a:solidFill>
          <a:srgbClr val="006600">
            <a:alpha val="90000"/>
          </a:srgb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52400" prstMaterial="metal">
          <a:bevelT w="88900" h="88900"/>
        </a:sp3d>
      </dsp:spPr>
      <dsp:style>
        <a:lnRef idx="1">
          <a:scrgbClr r="0" g="0" b="0"/>
        </a:lnRef>
        <a:fillRef idx="1">
          <a:scrgbClr r="0" g="0" b="0"/>
        </a:fillRef>
        <a:effectRef idx="2">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C000"/>
              </a:solidFill>
              <a:latin typeface="Arial" panose="020B0604020202020204" pitchFamily="34" charset="0"/>
              <a:cs typeface="Arial" panose="020B0604020202020204" pitchFamily="34" charset="0"/>
            </a:rPr>
            <a:t>FILE</a:t>
          </a:r>
          <a:endParaRPr lang="en-US" sz="1400" b="1" kern="1200" dirty="0">
            <a:solidFill>
              <a:srgbClr val="FFC000"/>
            </a:solidFill>
            <a:latin typeface="Arial" panose="020B0604020202020204" pitchFamily="34" charset="0"/>
            <a:cs typeface="Arial" panose="020B0604020202020204" pitchFamily="34" charset="0"/>
          </a:endParaRPr>
        </a:p>
      </dsp:txBody>
      <dsp:txXfrm>
        <a:off x="487908" y="277433"/>
        <a:ext cx="820170" cy="555555"/>
      </dsp:txXfrm>
    </dsp:sp>
    <dsp:sp modelId="{BB058D73-85B8-4583-8B16-11514FC6961B}">
      <dsp:nvSpPr>
        <dsp:cNvPr id="0" name=""/>
        <dsp:cNvSpPr/>
      </dsp:nvSpPr>
      <dsp:spPr>
        <a:xfrm>
          <a:off x="210014" y="327581"/>
          <a:ext cx="453968" cy="453968"/>
        </a:xfrm>
        <a:prstGeom prst="ellipse">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bg1"/>
              </a:solidFill>
              <a:latin typeface="Arial" panose="020B0604020202020204" pitchFamily="34" charset="0"/>
              <a:cs typeface="Arial" panose="020B0604020202020204" pitchFamily="34" charset="0"/>
            </a:rPr>
            <a:t>60</a:t>
          </a:r>
          <a:endParaRPr lang="en-US" sz="1800" b="1" kern="1200" dirty="0">
            <a:solidFill>
              <a:schemeClr val="bg1"/>
            </a:solidFill>
            <a:latin typeface="Arial" panose="020B0604020202020204" pitchFamily="34" charset="0"/>
            <a:cs typeface="Arial" panose="020B0604020202020204" pitchFamily="34" charset="0"/>
          </a:endParaRPr>
        </a:p>
      </dsp:txBody>
      <dsp:txXfrm>
        <a:off x="276496" y="394063"/>
        <a:ext cx="321004" cy="321004"/>
      </dsp:txXfrm>
    </dsp:sp>
    <dsp:sp modelId="{86A0A641-48F4-4A1B-BD0B-6B5B7CC016D3}">
      <dsp:nvSpPr>
        <dsp:cNvPr id="0" name=""/>
        <dsp:cNvSpPr/>
      </dsp:nvSpPr>
      <dsp:spPr>
        <a:xfrm>
          <a:off x="1568405" y="165567"/>
          <a:ext cx="1315200" cy="793650"/>
        </a:xfrm>
        <a:prstGeom prst="rightArrow">
          <a:avLst>
            <a:gd name="adj1" fmla="val 70000"/>
            <a:gd name="adj2" fmla="val 50000"/>
          </a:avLst>
        </a:prstGeom>
        <a:solidFill>
          <a:srgbClr val="006600">
            <a:alpha val="90000"/>
          </a:srgb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52400" prstMaterial="metal">
          <a:bevelT w="88900" h="88900"/>
        </a:sp3d>
      </dsp:spPr>
      <dsp:style>
        <a:lnRef idx="1">
          <a:scrgbClr r="0" g="0" b="0"/>
        </a:lnRef>
        <a:fillRef idx="1">
          <a:scrgbClr r="0" g="0" b="0"/>
        </a:fillRef>
        <a:effectRef idx="2">
          <a:scrgbClr r="0" g="0" b="0"/>
        </a:effectRef>
        <a:fontRef idx="minor"/>
      </dsp:style>
      <dsp:txBody>
        <a:bodyPr spcFirstLastPara="0" vert="horz" wrap="square" lIns="45720" tIns="11430" rIns="2286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C000"/>
              </a:solidFill>
              <a:latin typeface="Arial" panose="020B0604020202020204" pitchFamily="34" charset="0"/>
              <a:cs typeface="Arial" panose="020B0604020202020204" pitchFamily="34" charset="0"/>
            </a:rPr>
            <a:t>   </a:t>
          </a:r>
          <a:r>
            <a:rPr lang="en-US" sz="1400" b="1" kern="1200" dirty="0" smtClean="0">
              <a:solidFill>
                <a:srgbClr val="FFC000"/>
              </a:solidFill>
              <a:latin typeface="Arial" panose="020B0604020202020204" pitchFamily="34" charset="0"/>
              <a:cs typeface="Arial" panose="020B0604020202020204" pitchFamily="34" charset="0"/>
            </a:rPr>
            <a:t>ACT</a:t>
          </a:r>
          <a:endParaRPr lang="en-US" sz="1400" b="1" kern="1200" dirty="0">
            <a:solidFill>
              <a:srgbClr val="FFC000"/>
            </a:solidFill>
            <a:latin typeface="Arial" panose="020B0604020202020204" pitchFamily="34" charset="0"/>
            <a:cs typeface="Arial" panose="020B0604020202020204" pitchFamily="34" charset="0"/>
          </a:endParaRPr>
        </a:p>
      </dsp:txBody>
      <dsp:txXfrm>
        <a:off x="1897205" y="284615"/>
        <a:ext cx="708623" cy="555555"/>
      </dsp:txXfrm>
    </dsp:sp>
    <dsp:sp modelId="{3DD168DC-C199-4A20-B0C1-6D71CDAF5D64}">
      <dsp:nvSpPr>
        <dsp:cNvPr id="0" name=""/>
        <dsp:cNvSpPr/>
      </dsp:nvSpPr>
      <dsp:spPr>
        <a:xfrm>
          <a:off x="1602920" y="330500"/>
          <a:ext cx="463901" cy="467442"/>
        </a:xfrm>
        <a:prstGeom prst="ellipse">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bg1"/>
              </a:solidFill>
              <a:latin typeface="Arial" panose="020B0604020202020204" pitchFamily="34" charset="0"/>
              <a:cs typeface="Arial" panose="020B0604020202020204" pitchFamily="34" charset="0"/>
            </a:rPr>
            <a:t>3</a:t>
          </a:r>
          <a:endParaRPr lang="en-US" sz="1800" b="1" kern="1200" dirty="0">
            <a:solidFill>
              <a:schemeClr val="bg1"/>
            </a:solidFill>
            <a:latin typeface="Arial" panose="020B0604020202020204" pitchFamily="34" charset="0"/>
            <a:cs typeface="Arial" panose="020B0604020202020204" pitchFamily="34" charset="0"/>
          </a:endParaRPr>
        </a:p>
      </dsp:txBody>
      <dsp:txXfrm>
        <a:off x="1670857" y="398955"/>
        <a:ext cx="328027" cy="330532"/>
      </dsp:txXfrm>
    </dsp:sp>
    <dsp:sp modelId="{294D3F6F-47CC-4030-AAEF-9A038DE33A9E}">
      <dsp:nvSpPr>
        <dsp:cNvPr id="0" name=""/>
        <dsp:cNvSpPr/>
      </dsp:nvSpPr>
      <dsp:spPr>
        <a:xfrm>
          <a:off x="2885140" y="183504"/>
          <a:ext cx="2186138" cy="752047"/>
        </a:xfrm>
        <a:prstGeom prst="rightArrow">
          <a:avLst>
            <a:gd name="adj1" fmla="val 70000"/>
            <a:gd name="adj2" fmla="val 50000"/>
          </a:avLst>
        </a:prstGeom>
        <a:solidFill>
          <a:srgbClr val="006600">
            <a:alpha val="90000"/>
          </a:srgb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52400" prstMaterial="metal">
          <a:bevelT w="88900" h="88900"/>
        </a:sp3d>
      </dsp:spPr>
      <dsp:style>
        <a:lnRef idx="1">
          <a:scrgbClr r="0" g="0" b="0"/>
        </a:lnRef>
        <a:fillRef idx="1">
          <a:scrgbClr r="0" g="0" b="0"/>
        </a:fillRef>
        <a:effectRef idx="2">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C000"/>
              </a:solidFill>
              <a:latin typeface="Arial" panose="020B0604020202020204" pitchFamily="34" charset="0"/>
              <a:cs typeface="Arial" panose="020B0604020202020204" pitchFamily="34" charset="0"/>
            </a:rPr>
            <a:t>  INVESTIGATE</a:t>
          </a:r>
          <a:endParaRPr lang="en-US" sz="1400" b="1" kern="1200" dirty="0">
            <a:solidFill>
              <a:srgbClr val="FFC000"/>
            </a:solidFill>
            <a:latin typeface="Arial" panose="020B0604020202020204" pitchFamily="34" charset="0"/>
            <a:cs typeface="Arial" panose="020B0604020202020204" pitchFamily="34" charset="0"/>
          </a:endParaRPr>
        </a:p>
      </dsp:txBody>
      <dsp:txXfrm>
        <a:off x="3431675" y="296311"/>
        <a:ext cx="1376388" cy="526433"/>
      </dsp:txXfrm>
    </dsp:sp>
    <dsp:sp modelId="{F0230459-5853-4D3B-BA8E-7E1236DABA70}">
      <dsp:nvSpPr>
        <dsp:cNvPr id="0" name=""/>
        <dsp:cNvSpPr/>
      </dsp:nvSpPr>
      <dsp:spPr>
        <a:xfrm>
          <a:off x="2936280" y="331371"/>
          <a:ext cx="453968" cy="453968"/>
        </a:xfrm>
        <a:prstGeom prst="ellipse">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bg1"/>
              </a:solidFill>
              <a:latin typeface="Arial" panose="020B0604020202020204" pitchFamily="34" charset="0"/>
              <a:cs typeface="Arial" panose="020B0604020202020204" pitchFamily="34" charset="0"/>
            </a:rPr>
            <a:t>14</a:t>
          </a:r>
          <a:endParaRPr lang="en-US" sz="1800" b="1" kern="1200" dirty="0">
            <a:solidFill>
              <a:schemeClr val="bg1"/>
            </a:solidFill>
            <a:latin typeface="Arial" panose="020B0604020202020204" pitchFamily="34" charset="0"/>
            <a:cs typeface="Arial" panose="020B0604020202020204" pitchFamily="34" charset="0"/>
          </a:endParaRPr>
        </a:p>
      </dsp:txBody>
      <dsp:txXfrm>
        <a:off x="3002762" y="397853"/>
        <a:ext cx="321004" cy="321004"/>
      </dsp:txXfrm>
    </dsp:sp>
    <dsp:sp modelId="{C0642CCB-39BB-41DA-81F6-946DB2674F79}">
      <dsp:nvSpPr>
        <dsp:cNvPr id="0" name=""/>
        <dsp:cNvSpPr/>
      </dsp:nvSpPr>
      <dsp:spPr>
        <a:xfrm>
          <a:off x="5057742" y="167429"/>
          <a:ext cx="1732306" cy="748166"/>
        </a:xfrm>
        <a:prstGeom prst="rightArrow">
          <a:avLst>
            <a:gd name="adj1" fmla="val 70000"/>
            <a:gd name="adj2" fmla="val 50000"/>
          </a:avLst>
        </a:prstGeom>
        <a:solidFill>
          <a:srgbClr val="006600">
            <a:alpha val="90000"/>
          </a:srgb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52400" prstMaterial="metal">
          <a:bevelT w="88900" h="88900"/>
        </a:sp3d>
      </dsp:spPr>
      <dsp:style>
        <a:lnRef idx="1">
          <a:scrgbClr r="0" g="0" b="0"/>
        </a:lnRef>
        <a:fillRef idx="1">
          <a:scrgbClr r="0" g="0" b="0"/>
        </a:fillRef>
        <a:effectRef idx="2">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C000"/>
              </a:solidFill>
              <a:latin typeface="Arial" panose="020B0604020202020204" pitchFamily="34" charset="0"/>
              <a:cs typeface="Arial" panose="020B0604020202020204" pitchFamily="34" charset="0"/>
            </a:rPr>
            <a:t>APPEAL</a:t>
          </a:r>
          <a:endParaRPr lang="en-US" sz="1400" b="1" kern="1200" dirty="0">
            <a:solidFill>
              <a:srgbClr val="FFC000"/>
            </a:solidFill>
            <a:latin typeface="Arial" panose="020B0604020202020204" pitchFamily="34" charset="0"/>
            <a:cs typeface="Arial" panose="020B0604020202020204" pitchFamily="34" charset="0"/>
          </a:endParaRPr>
        </a:p>
      </dsp:txBody>
      <dsp:txXfrm>
        <a:off x="5490818" y="279654"/>
        <a:ext cx="1037372" cy="523716"/>
      </dsp:txXfrm>
    </dsp:sp>
    <dsp:sp modelId="{C7035A8F-E356-4606-AC9F-F0AD44139E20}">
      <dsp:nvSpPr>
        <dsp:cNvPr id="0" name=""/>
        <dsp:cNvSpPr/>
      </dsp:nvSpPr>
      <dsp:spPr>
        <a:xfrm>
          <a:off x="5154451" y="319182"/>
          <a:ext cx="453968" cy="453968"/>
        </a:xfrm>
        <a:prstGeom prst="ellipse">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bg1"/>
              </a:solidFill>
              <a:latin typeface="Arial" panose="020B0604020202020204" pitchFamily="34" charset="0"/>
              <a:cs typeface="Arial" panose="020B0604020202020204" pitchFamily="34" charset="0"/>
            </a:rPr>
            <a:t>7</a:t>
          </a:r>
          <a:endParaRPr lang="en-US" sz="1800" b="1" kern="1200" dirty="0">
            <a:solidFill>
              <a:schemeClr val="bg1"/>
            </a:solidFill>
            <a:latin typeface="Arial" panose="020B0604020202020204" pitchFamily="34" charset="0"/>
            <a:cs typeface="Arial" panose="020B0604020202020204" pitchFamily="34" charset="0"/>
          </a:endParaRPr>
        </a:p>
      </dsp:txBody>
      <dsp:txXfrm>
        <a:off x="5220933" y="385664"/>
        <a:ext cx="321004" cy="321004"/>
      </dsp:txXfrm>
    </dsp:sp>
    <dsp:sp modelId="{569CD971-8464-4369-AA2A-63ACAF39DC49}">
      <dsp:nvSpPr>
        <dsp:cNvPr id="0" name=""/>
        <dsp:cNvSpPr/>
      </dsp:nvSpPr>
      <dsp:spPr>
        <a:xfrm>
          <a:off x="6786281" y="152278"/>
          <a:ext cx="1946706" cy="792420"/>
        </a:xfrm>
        <a:prstGeom prst="rightArrow">
          <a:avLst>
            <a:gd name="adj1" fmla="val 70000"/>
            <a:gd name="adj2" fmla="val 50000"/>
          </a:avLst>
        </a:prstGeom>
        <a:solidFill>
          <a:srgbClr val="006600">
            <a:alpha val="90000"/>
          </a:srgb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2">
          <a:scrgbClr r="0" g="0" b="0"/>
        </a:effectRef>
        <a:fontRef idx="minor"/>
      </dsp:style>
      <dsp:txBody>
        <a:bodyPr spcFirstLastPara="0" vert="horz" wrap="square" lIns="60960" tIns="15240" rIns="3048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C000"/>
              </a:solidFill>
              <a:latin typeface="Arial" panose="020B0604020202020204" pitchFamily="34" charset="0"/>
              <a:cs typeface="Arial" panose="020B0604020202020204" pitchFamily="34" charset="0"/>
            </a:rPr>
            <a:t> </a:t>
          </a:r>
          <a:r>
            <a:rPr lang="en-US" sz="1400" b="1" kern="1200" dirty="0" smtClean="0">
              <a:solidFill>
                <a:srgbClr val="FFC000"/>
              </a:solidFill>
              <a:latin typeface="Arial" panose="020B0604020202020204" pitchFamily="34" charset="0"/>
              <a:cs typeface="Arial" panose="020B0604020202020204" pitchFamily="34" charset="0"/>
            </a:rPr>
            <a:t>FOLLOW UP</a:t>
          </a:r>
          <a:endParaRPr lang="en-US" sz="1400" b="1" kern="1200" dirty="0">
            <a:solidFill>
              <a:srgbClr val="FFC000"/>
            </a:solidFill>
            <a:latin typeface="Arial" panose="020B0604020202020204" pitchFamily="34" charset="0"/>
            <a:cs typeface="Arial" panose="020B0604020202020204" pitchFamily="34" charset="0"/>
          </a:endParaRPr>
        </a:p>
      </dsp:txBody>
      <dsp:txXfrm>
        <a:off x="7272957" y="271141"/>
        <a:ext cx="1182683" cy="554694"/>
      </dsp:txXfrm>
    </dsp:sp>
    <dsp:sp modelId="{D6B3B5A9-99F9-4A91-8F98-2E07FEC8269C}">
      <dsp:nvSpPr>
        <dsp:cNvPr id="0" name=""/>
        <dsp:cNvSpPr/>
      </dsp:nvSpPr>
      <dsp:spPr>
        <a:xfrm>
          <a:off x="6934397" y="308451"/>
          <a:ext cx="452461" cy="468495"/>
        </a:xfrm>
        <a:prstGeom prst="ellipse">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b="1" kern="1200" dirty="0" smtClean="0">
              <a:solidFill>
                <a:schemeClr val="bg1"/>
              </a:solidFill>
              <a:latin typeface="Arial" panose="020B0604020202020204" pitchFamily="34" charset="0"/>
              <a:cs typeface="Arial" panose="020B0604020202020204" pitchFamily="34" charset="0"/>
            </a:rPr>
            <a:t>30-45</a:t>
          </a:r>
          <a:endParaRPr lang="en-US" sz="1100" b="1" kern="1200" dirty="0">
            <a:solidFill>
              <a:schemeClr val="bg1"/>
            </a:solidFill>
            <a:latin typeface="Arial" panose="020B0604020202020204" pitchFamily="34" charset="0"/>
            <a:cs typeface="Arial" panose="020B0604020202020204" pitchFamily="34" charset="0"/>
          </a:endParaRPr>
        </a:p>
      </dsp:txBody>
      <dsp:txXfrm>
        <a:off x="7000658" y="377061"/>
        <a:ext cx="319939" cy="331275"/>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E8B50B83-B733-47D8-BB9E-22BF16D7434E}" type="datetimeFigureOut">
              <a:rPr lang="en-US" smtClean="0"/>
              <a:t>10/23/2018</a:t>
            </a:fld>
            <a:endParaRPr lang="en-US" dirty="0"/>
          </a:p>
        </p:txBody>
      </p:sp>
      <p:sp>
        <p:nvSpPr>
          <p:cNvPr id="4" name="Footer Placeholder 3"/>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26708201-AB95-47DC-9A13-81F9139B3A1A}" type="slidenum">
              <a:rPr lang="en-US" smtClean="0"/>
              <a:t>‹#›</a:t>
            </a:fld>
            <a:endParaRPr lang="en-US" dirty="0"/>
          </a:p>
        </p:txBody>
      </p:sp>
    </p:spTree>
    <p:extLst>
      <p:ext uri="{BB962C8B-B14F-4D97-AF65-F5344CB8AC3E}">
        <p14:creationId xmlns:p14="http://schemas.microsoft.com/office/powerpoint/2010/main" val="2765155709"/>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6BD63664-1C4E-4DBE-AE3D-A41FC4DE82D5}" type="datetimeFigureOut">
              <a:rPr lang="en-US" smtClean="0"/>
              <a:t>10/23/2018</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978E33C3-238C-4205-9122-413451BBC74F}" type="slidenum">
              <a:rPr lang="en-US" smtClean="0"/>
              <a:t>‹#›</a:t>
            </a:fld>
            <a:endParaRPr lang="en-US" dirty="0"/>
          </a:p>
        </p:txBody>
      </p:sp>
    </p:spTree>
    <p:extLst>
      <p:ext uri="{BB962C8B-B14F-4D97-AF65-F5344CB8AC3E}">
        <p14:creationId xmlns:p14="http://schemas.microsoft.com/office/powerpoint/2010/main" val="3808161832"/>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Rot="1" noChangeAspect="1" noChangeArrowheads="1" noTextEdit="1"/>
          </p:cNvSpPr>
          <p:nvPr>
            <p:ph type="sldImg"/>
          </p:nvPr>
        </p:nvSpPr>
        <p:spPr>
          <a:xfrm>
            <a:off x="1417638" y="1163638"/>
            <a:ext cx="4187825" cy="3141662"/>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Show Slide 1. </a:t>
            </a:r>
            <a:r>
              <a:rPr lang="en-US" sz="1200" kern="1200" dirty="0" smtClean="0">
                <a:solidFill>
                  <a:schemeClr val="tx1"/>
                </a:solidFill>
                <a:effectLst/>
                <a:latin typeface="+mn-lt"/>
                <a:ea typeface="+mn-ea"/>
                <a:cs typeface="+mn-cs"/>
              </a:rPr>
              <a:t>Equal Opportunity (EO) Training Initial Entry Training (IET) Level I</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Welcome to the Army's Equal Opportunity lesson for Initial Entry Training. We will be referring to AR 600-20, Army Command Policy, chapter 6 and all</a:t>
            </a:r>
            <a:r>
              <a:rPr lang="en-US" sz="1200" kern="1200" baseline="0" dirty="0" smtClean="0">
                <a:solidFill>
                  <a:schemeClr val="tx1"/>
                </a:solidFill>
                <a:effectLst/>
                <a:latin typeface="+mn-lt"/>
                <a:ea typeface="+mn-ea"/>
                <a:cs typeface="+mn-cs"/>
              </a:rPr>
              <a:t> related messages governing equal opportunity during today’s lesson.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a:t>
            </a:r>
            <a:r>
              <a:rPr lang="en-US" sz="1200" b="0" kern="1200" dirty="0" smtClean="0">
                <a:solidFill>
                  <a:schemeClr val="tx1"/>
                </a:solidFill>
                <a:effectLst/>
                <a:latin typeface="+mn-lt"/>
                <a:ea typeface="+mn-ea"/>
                <a:cs typeface="+mn-cs"/>
              </a:rPr>
              <a:t>By a show of hands</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how many Soldiers are from the East Coast (Pause), the West Coast (Pause),</a:t>
            </a:r>
            <a:r>
              <a:rPr lang="en-US" sz="1200" b="0" kern="1200" baseline="0" dirty="0" smtClean="0">
                <a:solidFill>
                  <a:schemeClr val="tx1"/>
                </a:solidFill>
                <a:effectLst/>
                <a:latin typeface="+mn-lt"/>
                <a:ea typeface="+mn-ea"/>
                <a:cs typeface="+mn-cs"/>
              </a:rPr>
              <a:t> the South (Pause), the Northwest (Pause), the Northeast (Pause), the Midwest (Pause), the Pacific Islands (Pause)?  Do people who live in these different locations behave differently?   Do they sound the same when they speak?  Do they eat the same type of foods?  Let the students answer and then tie the discussion back to the fact that despite our differences we are all Soldiers and that understanding and accepting those differences is vital to the Army accomplishing its mission.   </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a:t>
            </a:r>
            <a:r>
              <a:rPr lang="en-US" sz="1200" kern="1200" dirty="0" smtClean="0">
                <a:solidFill>
                  <a:schemeClr val="tx1"/>
                </a:solidFill>
                <a:effectLst/>
                <a:latin typeface="+mn-lt"/>
                <a:ea typeface="+mn-ea"/>
                <a:cs typeface="+mn-cs"/>
              </a:rPr>
              <a:t>  As Soldiers, you directly affect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Equal Opportunity Program in your unit. A unit that has no tolerance for violations of dignity and respect of</a:t>
            </a:r>
            <a:r>
              <a:rPr lang="en-US" sz="1200" kern="1200" baseline="0" dirty="0" smtClean="0">
                <a:solidFill>
                  <a:schemeClr val="tx1"/>
                </a:solidFill>
                <a:effectLst/>
                <a:latin typeface="+mn-lt"/>
                <a:ea typeface="+mn-ea"/>
                <a:cs typeface="+mn-cs"/>
              </a:rPr>
              <a:t> its members</a:t>
            </a:r>
            <a:r>
              <a:rPr lang="en-US" sz="1200" kern="1200" dirty="0" smtClean="0">
                <a:solidFill>
                  <a:schemeClr val="tx1"/>
                </a:solidFill>
                <a:effectLst/>
                <a:latin typeface="+mn-lt"/>
                <a:ea typeface="+mn-ea"/>
                <a:cs typeface="+mn-cs"/>
              </a:rPr>
              <a:t> will be a successful unit.  You are key to a successful Equal Opportunity Program.</a:t>
            </a:r>
          </a:p>
          <a:p>
            <a:endParaRPr lang="en-US" altLang="en-US" sz="800" b="1" dirty="0"/>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973454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Rot="1" noChangeAspect="1" noChangeArrowheads="1" noTextEdit="1"/>
          </p:cNvSpPr>
          <p:nvPr>
            <p:ph type="sldImg"/>
          </p:nvPr>
        </p:nvSpPr>
        <p:spPr>
          <a:xfrm>
            <a:off x="1222375" y="711200"/>
            <a:ext cx="4733925" cy="3549650"/>
          </a:xfrm>
          <a:ln/>
        </p:spPr>
      </p:sp>
      <p:sp>
        <p:nvSpPr>
          <p:cNvPr id="61444" name="Rectangle 3"/>
          <p:cNvSpPr>
            <a:spLocks noGrp="1" noChangeArrowheads="1"/>
          </p:cNvSpPr>
          <p:nvPr>
            <p:ph type="body" idx="1"/>
          </p:nvPr>
        </p:nvSpPr>
        <p:spPr>
          <a:xfrm>
            <a:off x="718568" y="4496252"/>
            <a:ext cx="5742034" cy="4257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Show Slide 10. </a:t>
            </a:r>
            <a:r>
              <a:rPr lang="en-US" sz="1200" kern="1200" dirty="0" smtClean="0">
                <a:solidFill>
                  <a:schemeClr val="tx1"/>
                </a:solidFill>
                <a:effectLst/>
                <a:latin typeface="+mn-lt"/>
                <a:ea typeface="+mn-ea"/>
                <a:cs typeface="+mn-cs"/>
              </a:rPr>
              <a:t>Terminal Learning Objective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Inform the students of the following Terminal Learning Objective requirements.</a:t>
            </a:r>
          </a:p>
          <a:p>
            <a:r>
              <a:rPr lang="en-US" sz="1200" b="1" kern="1200" dirty="0" smtClean="0">
                <a:solidFill>
                  <a:schemeClr val="tx1"/>
                </a:solidFill>
                <a:effectLst/>
                <a:latin typeface="+mn-lt"/>
                <a:ea typeface="+mn-ea"/>
                <a:cs typeface="+mn-cs"/>
              </a:rPr>
              <a:t>Read:</a:t>
            </a:r>
            <a:r>
              <a:rPr lang="en-US" sz="1200" kern="1200" dirty="0" smtClean="0">
                <a:solidFill>
                  <a:schemeClr val="tx1"/>
                </a:solidFill>
                <a:effectLst/>
                <a:latin typeface="+mn-lt"/>
                <a:ea typeface="+mn-ea"/>
                <a:cs typeface="+mn-cs"/>
              </a:rPr>
              <a:t>  You should now be able to</a:t>
            </a:r>
            <a:r>
              <a:rPr lang="en-US" sz="1200" kern="1200" baseline="0" dirty="0" smtClean="0">
                <a:solidFill>
                  <a:schemeClr val="tx1"/>
                </a:solidFill>
                <a:effectLst/>
                <a:latin typeface="+mn-lt"/>
                <a:ea typeface="+mn-ea"/>
                <a:cs typeface="+mn-cs"/>
              </a:rPr>
              <a:t> c</a:t>
            </a:r>
            <a:r>
              <a:rPr kumimoji="0" lang="en-US" sz="1200" b="0" i="0" u="none" strike="noStrike" cap="none" normalizeH="0" baseline="0" dirty="0" smtClean="0">
                <a:ln>
                  <a:noFill/>
                </a:ln>
                <a:solidFill>
                  <a:schemeClr val="tx1"/>
                </a:solidFill>
                <a:effectLst/>
                <a:latin typeface="+mn-lt"/>
              </a:rPr>
              <a:t>orrectly identify the components of the Army’s Equal Opportunity (EO) Program and the Complaint Process </a:t>
            </a:r>
          </a:p>
          <a:p>
            <a:endParaRPr lang="en-US" sz="1200" kern="1200" dirty="0" smtClean="0">
              <a:solidFill>
                <a:schemeClr val="tx1"/>
              </a:solidFill>
              <a:effectLst/>
              <a:latin typeface="+mn-lt"/>
              <a:ea typeface="+mn-ea"/>
              <a:cs typeface="+mn-cs"/>
            </a:endParaRPr>
          </a:p>
          <a:p>
            <a:pPr eaLnBrk="1" hangingPunct="1"/>
            <a:r>
              <a:rPr lang="en-US" altLang="en-US" dirty="0" smtClean="0"/>
              <a:t>This concludes the block of instruction on the Army’s Equal Opportunity Program.</a:t>
            </a:r>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27920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Rot="1" noChangeAspect="1" noChangeArrowheads="1" noTextEdit="1"/>
          </p:cNvSpPr>
          <p:nvPr>
            <p:ph type="sldImg"/>
          </p:nvPr>
        </p:nvSpPr>
        <p:spPr>
          <a:xfrm>
            <a:off x="1222375" y="711200"/>
            <a:ext cx="4733925" cy="3549650"/>
          </a:xfrm>
          <a:ln/>
        </p:spPr>
      </p:sp>
      <p:sp>
        <p:nvSpPr>
          <p:cNvPr id="61444" name="Rectangle 3"/>
          <p:cNvSpPr>
            <a:spLocks noGrp="1" noChangeArrowheads="1"/>
          </p:cNvSpPr>
          <p:nvPr>
            <p:ph type="body" idx="1"/>
          </p:nvPr>
        </p:nvSpPr>
        <p:spPr>
          <a:xfrm>
            <a:off x="718568" y="4496252"/>
            <a:ext cx="5742034" cy="4257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Show Slide 2. </a:t>
            </a:r>
            <a:r>
              <a:rPr lang="en-US" sz="1200" kern="1200" dirty="0" smtClean="0">
                <a:solidFill>
                  <a:schemeClr val="tx1"/>
                </a:solidFill>
                <a:effectLst/>
                <a:latin typeface="+mn-lt"/>
                <a:ea typeface="+mn-ea"/>
                <a:cs typeface="+mn-cs"/>
              </a:rPr>
              <a:t>Terminal Learning Objective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a:t>
            </a:r>
            <a:r>
              <a:rPr lang="en-US" sz="1200" kern="1200" dirty="0" smtClean="0">
                <a:solidFill>
                  <a:schemeClr val="tx1"/>
                </a:solidFill>
                <a:effectLst/>
                <a:latin typeface="+mn-lt"/>
                <a:ea typeface="+mn-ea"/>
                <a:cs typeface="+mn-cs"/>
              </a:rPr>
              <a:t>  At the completion of this lesson, you [the student] will be able to</a:t>
            </a:r>
            <a:r>
              <a:rPr lang="en-US" sz="1200" kern="1200" baseline="0" dirty="0" smtClean="0">
                <a:solidFill>
                  <a:schemeClr val="tx1"/>
                </a:solidFill>
                <a:effectLst/>
                <a:latin typeface="+mn-lt"/>
                <a:ea typeface="+mn-ea"/>
                <a:cs typeface="+mn-cs"/>
              </a:rPr>
              <a:t> c</a:t>
            </a:r>
            <a:r>
              <a:rPr kumimoji="0" lang="en-US" sz="1200" b="0" i="0" u="none" strike="noStrike" cap="none" normalizeH="0" baseline="0" dirty="0" smtClean="0">
                <a:ln>
                  <a:noFill/>
                </a:ln>
                <a:solidFill>
                  <a:schemeClr val="tx1"/>
                </a:solidFill>
                <a:effectLst/>
                <a:latin typeface="+mn-lt"/>
              </a:rPr>
              <a:t>orrectly identify the components of the Army’s Equal Opportunity (EO) Program and the Complaint Process. </a:t>
            </a:r>
          </a:p>
          <a:p>
            <a:endParaRPr lang="en-US" sz="1200" kern="1200" dirty="0" smtClean="0">
              <a:solidFill>
                <a:schemeClr val="tx1"/>
              </a:solidFill>
              <a:effectLst/>
              <a:latin typeface="+mn-lt"/>
              <a:ea typeface="+mn-ea"/>
              <a:cs typeface="+mn-cs"/>
            </a:endParaRPr>
          </a:p>
          <a:p>
            <a:pPr eaLnBrk="1" hangingPunct="1"/>
            <a:endParaRPr lang="en-US" altLang="en-US" dirty="0" smtClean="0"/>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92840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Rot="1" noChangeAspect="1" noChangeArrowheads="1" noTextEdit="1"/>
          </p:cNvSpPr>
          <p:nvPr>
            <p:ph type="sldImg"/>
          </p:nvPr>
        </p:nvSpPr>
        <p:spPr>
          <a:xfrm>
            <a:off x="1222375" y="711200"/>
            <a:ext cx="4733925" cy="3549650"/>
          </a:xfrm>
          <a:ln/>
        </p:spPr>
      </p:sp>
      <p:sp>
        <p:nvSpPr>
          <p:cNvPr id="10244" name="Rectangle 3"/>
          <p:cNvSpPr>
            <a:spLocks noGrp="1" noChangeArrowheads="1"/>
          </p:cNvSpPr>
          <p:nvPr>
            <p:ph type="body" idx="1"/>
          </p:nvPr>
        </p:nvSpPr>
        <p:spPr>
          <a:xfrm>
            <a:off x="718568" y="4496252"/>
            <a:ext cx="5742034" cy="4257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Show Slide 3. </a:t>
            </a:r>
            <a:r>
              <a:rPr lang="en-US" sz="1200" b="0" kern="1200" dirty="0" smtClean="0">
                <a:solidFill>
                  <a:schemeClr val="tx1"/>
                </a:solidFill>
                <a:effectLst/>
                <a:latin typeface="+mn-lt"/>
                <a:ea typeface="+mn-ea"/>
                <a:cs typeface="+mn-cs"/>
              </a:rPr>
              <a:t>Key Terms</a:t>
            </a:r>
            <a:endParaRPr lang="en-US" sz="1200" b="0" kern="1200" dirty="0" smtClean="0">
              <a:solidFill>
                <a:srgbClr val="FF0000"/>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Click for first bullet (• The Army Equal Opportunity Program)</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The Army will provide equal opportunity and fair treatment for military personnel and Family members without regard to race, color, national origin, religion, sex (including gender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identity), or sexual orientation which are known as the Bases of Discrimination.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Army will also provide an environment free of unlawful discrimination and offensive behavior. The EO Policy applies both on and off post, during duty and non-duty hours, working, living, recreational environments (both on and off-post housing), and utilizing electronic media.</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Click for second bullet (• Fair Treatment)</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do you think fair treatment should be based on? Solicit 2-3 student responses</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The EO Program formulates, directs, and sustains a comprehensive effort to maximize human potential and ensure fair treatment for all persons based solely on merit, fitness, and capability in support of readiness.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is the definition or give an example of merit? Solicit 2-3 student responses</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Merit is the quality of work being particularly good or worthy, deserving of praise or reward.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is the definition or give an example of fitness? Solicit 2-3</a:t>
            </a:r>
            <a:r>
              <a:rPr lang="en-US" sz="1200" kern="1200" baseline="0" dirty="0" smtClean="0">
                <a:solidFill>
                  <a:schemeClr val="tx1"/>
                </a:solidFill>
                <a:effectLst/>
                <a:latin typeface="+mn-lt"/>
                <a:ea typeface="+mn-ea"/>
                <a:cs typeface="+mn-cs"/>
              </a:rPr>
              <a:t> student r</a:t>
            </a:r>
            <a:r>
              <a:rPr lang="en-US" sz="1200" kern="1200" dirty="0" smtClean="0">
                <a:solidFill>
                  <a:schemeClr val="tx1"/>
                </a:solidFill>
                <a:effectLst/>
                <a:latin typeface="+mn-lt"/>
                <a:ea typeface="+mn-ea"/>
                <a:cs typeface="+mn-cs"/>
              </a:rPr>
              <a:t>esponses</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Fitness is the quality of being suitable to fulfill a particular role or task.</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is the definition or give an example of capability? Solicit 2-3 student</a:t>
            </a:r>
            <a:r>
              <a:rPr lang="en-US" sz="1200" kern="1200" baseline="0" dirty="0" smtClean="0">
                <a:solidFill>
                  <a:schemeClr val="tx1"/>
                </a:solidFill>
                <a:effectLst/>
                <a:latin typeface="+mn-lt"/>
                <a:ea typeface="+mn-ea"/>
                <a:cs typeface="+mn-cs"/>
              </a:rPr>
              <a:t> r</a:t>
            </a:r>
            <a:r>
              <a:rPr lang="en-US" sz="1200" kern="1200" dirty="0" smtClean="0">
                <a:solidFill>
                  <a:schemeClr val="tx1"/>
                </a:solidFill>
                <a:effectLst/>
                <a:latin typeface="+mn-lt"/>
                <a:ea typeface="+mn-ea"/>
                <a:cs typeface="+mn-cs"/>
              </a:rPr>
              <a:t>esponses</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Capability is the skill/aptitude or ability to do something.</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Why do you think a person would not receive fair treatment based on merit, fitness and capability?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Solicit 2-3 responses from students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Click for third bullet (• Prejudice)</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Prejudice may be a word that comes to mind when you think of someone who does not receive fair treatment. </a:t>
            </a:r>
            <a:r>
              <a:rPr lang="en-US" dirty="0" smtClean="0"/>
              <a:t>Prejudice is defined as an unreasonable negative attitude or feeling toward others because of their membership in a particular group. </a:t>
            </a:r>
          </a:p>
          <a:p>
            <a:r>
              <a:rPr lang="en-US" sz="1200" b="1" kern="1200" dirty="0" smtClean="0">
                <a:solidFill>
                  <a:schemeClr val="tx1"/>
                </a:solidFill>
                <a:effectLst/>
                <a:latin typeface="+mn-lt"/>
                <a:ea typeface="+mn-ea"/>
                <a:cs typeface="+mn-cs"/>
              </a:rPr>
              <a:t>Ask:</a:t>
            </a:r>
            <a:r>
              <a:rPr lang="en-US" sz="1200"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What are some examples of prejudice?</a:t>
            </a:r>
            <a:r>
              <a:rPr lang="en-US" sz="1200" b="0" kern="1200" baseline="0" dirty="0" smtClean="0">
                <a:solidFill>
                  <a:schemeClr val="tx1"/>
                </a:solidFill>
                <a:effectLst/>
                <a:latin typeface="+mn-lt"/>
                <a:ea typeface="+mn-ea"/>
                <a:cs typeface="+mn-cs"/>
              </a:rPr>
              <a:t> Solicit 2-3 student responses</a:t>
            </a:r>
          </a:p>
          <a:p>
            <a:r>
              <a:rPr lang="en-US" sz="1200" b="1" kern="1200" baseline="0" dirty="0" smtClean="0">
                <a:solidFill>
                  <a:schemeClr val="tx1"/>
                </a:solidFill>
                <a:effectLst/>
                <a:latin typeface="+mn-lt"/>
                <a:ea typeface="+mn-ea"/>
                <a:cs typeface="+mn-cs"/>
              </a:rPr>
              <a:t>Note:</a:t>
            </a:r>
            <a:r>
              <a:rPr lang="en-US" sz="1200" b="0" kern="1200" baseline="0" dirty="0" smtClean="0">
                <a:solidFill>
                  <a:schemeClr val="tx1"/>
                </a:solidFill>
                <a:effectLst/>
                <a:latin typeface="+mn-lt"/>
                <a:ea typeface="+mn-ea"/>
                <a:cs typeface="+mn-cs"/>
              </a:rPr>
              <a:t>  e.g “All Asians are smart”; “All Muslims are terrorists”; “All women are bad drivers”.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Click for fourth bullet (• Discrimination)</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do you think is the difference between prejudice and discrimination? Solicit 2-3 student responses</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Discrimination is any action that unlawfully or unjustly results in unequal treatment of persons or groups based on race, color, national origin, religion, sex (including gender identity), or sexual orientation.  Discrimination</a:t>
            </a:r>
            <a:r>
              <a:rPr lang="en-US" sz="1200" kern="1200" baseline="0" dirty="0" smtClean="0">
                <a:solidFill>
                  <a:schemeClr val="tx1"/>
                </a:solidFill>
                <a:effectLst/>
                <a:latin typeface="+mn-lt"/>
                <a:ea typeface="+mn-ea"/>
                <a:cs typeface="+mn-cs"/>
              </a:rPr>
              <a:t> occurs when our prejudices are acted upon.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Remind students that all people have prejudices.  </a:t>
            </a:r>
            <a:endParaRPr lang="en-US" sz="1200" b="0" kern="1200" dirty="0" smtClean="0">
              <a:solidFill>
                <a:schemeClr val="tx1"/>
              </a:solidFill>
              <a:effectLst/>
              <a:latin typeface="+mn-lt"/>
              <a:ea typeface="+mn-ea"/>
              <a:cs typeface="+mn-cs"/>
            </a:endParaRPr>
          </a:p>
          <a:p>
            <a:pPr eaLnBrk="1" hangingPunct="1"/>
            <a:endParaRPr lang="en-US" altLang="en-US" dirty="0" smtClean="0"/>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214651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are some types of discrimination? Solicit 3-4 student responses</a:t>
            </a:r>
          </a:p>
          <a:p>
            <a:r>
              <a:rPr lang="en-US" sz="1200" b="1" kern="1200" dirty="0" smtClean="0">
                <a:solidFill>
                  <a:schemeClr val="tx1"/>
                </a:solidFill>
                <a:effectLst/>
                <a:latin typeface="+mn-lt"/>
                <a:ea typeface="+mn-ea"/>
                <a:cs typeface="+mn-cs"/>
              </a:rPr>
              <a:t>Show Slide 4. </a:t>
            </a:r>
            <a:r>
              <a:rPr lang="en-US" sz="1200" kern="1200" dirty="0" smtClean="0">
                <a:solidFill>
                  <a:schemeClr val="tx1"/>
                </a:solidFill>
                <a:effectLst/>
                <a:latin typeface="+mn-lt"/>
                <a:ea typeface="+mn-ea"/>
                <a:cs typeface="+mn-cs"/>
              </a:rPr>
              <a:t>(Bases of Discrimination) </a:t>
            </a:r>
          </a:p>
          <a:p>
            <a:r>
              <a:rPr lang="en-US" sz="1200" b="1" kern="1200" dirty="0" smtClean="0">
                <a:solidFill>
                  <a:schemeClr val="tx1"/>
                </a:solidFill>
                <a:effectLst/>
                <a:latin typeface="+mn-lt"/>
                <a:ea typeface="+mn-ea"/>
                <a:cs typeface="+mn-cs"/>
              </a:rPr>
              <a:t>Read: </a:t>
            </a:r>
            <a:r>
              <a:rPr lang="en-US" sz="1200" b="0"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here are six bases of discrimination. The bases of discrimination are race, color, national origin, religion, sex (including gender identity), or sexual orientation.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is the definition or give an example of race discrimination? Solicit 2-3 student responses</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Race discrimination involves treating someone unfavorably because he/she is of a certain race or because of personal characteristics associated with race (such as hair texture, skin color, or certain facial features).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Office of Management and Budget (OMB) recognizes five race groups.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American Indian or Alaska Native. A person having origins in any of the original peoples of North and South America (including Central America) and who maintains tribal affiliation or community attachment.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Asian. A person having origins in any of the original peoples of the Far East, Southeast Asia, or the Indian subcontinents including, Cambodia, China, India, Japan, Korea, Malaysia, Pakistan, the Philippine Islands, Thailand, and Vietnam.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Black or African American. A person having origins in any of the black racial groups of Africa.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Native Hawaiian or other Pacific Islander. A person having origins in any of the original peoples of Hawaii, Guam, Samoa, or other Pacific Islands.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White. A person having origins in any of the original peoples of Europe, the Middle East, or North Africa.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Ethnicity is a cultural concept in which a large number of people who share learned or acquired traits and close social interaction regard themselves and are regarded by others as constituting a single group on that basis. Ethnicity differs from race in that members within a racial category may identify with one or more ethnic groups based on cultural or national origin characteristics (e.g., customs, traditions, language) either retrained or passed on through generations. The two ethnic groups are:</a:t>
            </a:r>
          </a:p>
          <a:p>
            <a:pPr lvl="0"/>
            <a:r>
              <a:rPr lang="en-US" sz="1200" kern="1200" dirty="0" smtClean="0">
                <a:solidFill>
                  <a:schemeClr val="tx1"/>
                </a:solidFill>
                <a:effectLst/>
                <a:latin typeface="+mn-lt"/>
                <a:ea typeface="+mn-ea"/>
                <a:cs typeface="+mn-cs"/>
              </a:rPr>
              <a:t>1.  Hispanic or Latino, A person of Cuban, Mexican, Puerto Rican, South or Central American, or other Spanish culture of origin, regardless of race</a:t>
            </a:r>
            <a:r>
              <a:rPr lang="en-US" sz="1200" kern="1200" baseline="0" dirty="0" smtClean="0">
                <a:solidFill>
                  <a:schemeClr val="tx1"/>
                </a:solidFill>
                <a:effectLst/>
                <a:latin typeface="+mn-lt"/>
                <a:ea typeface="+mn-ea"/>
                <a:cs typeface="+mn-cs"/>
              </a:rPr>
              <a:t>.  2. </a:t>
            </a:r>
            <a:r>
              <a:rPr lang="en-US" sz="1200" kern="1200" dirty="0" smtClean="0">
                <a:solidFill>
                  <a:schemeClr val="tx1"/>
                </a:solidFill>
                <a:effectLst/>
                <a:latin typeface="+mn-lt"/>
                <a:ea typeface="+mn-ea"/>
                <a:cs typeface="+mn-cs"/>
              </a:rPr>
              <a:t>Not Hispanic or Latino.</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Can race/color discrimination occur when the victim and the person who perpetrated the discrimination are the same race/color? Give an example or argument to support your response?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Solicit 1-2 student responses</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Yes, discrimination can occur when the victim and the person who perpetrated the discrimination are the same race or color.</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Can color discrimination occur when the victim is white? Give an example or argument to support your response?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Solicit 1-2 student responses </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Race/color discrimination can also involve treating someone unfavorably because the person is married to (or associated with) a person of a certain race or color or because of a persons connection with a group that is generally associated with people of a certain color.</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National origin discrimination involves treating people unfavorably because they are from a particular country or part of the world, because of ethnicity or accent, or because they appear to be of a certain ethnic background.</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National origin discrimination also involves treating people unfavorably because they are married to (or associated with) a person of a certain national origin or because of their connection with an ethnic organization or group. Discrimination can occur when the victim and the person who inflicted the discrimination are the same national origin.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Do you think national origin discrimination is prevalent today? Give an example or argument that does not include race/color discrimination to support your response?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Solicit 1-2 student responses</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e.g. While reciting the Soldiers Creed, a Drill Sergeant would not allow a Soldier born in Russia to say, “I am an American Soldier”, the Soldier had to respond with, “I am a Russian Soldier”.</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Religious discrimination involves treating a person unfavorably because of his/her religious beliefs. Religious discrimination can also involve treating someone differently because that person is married to (or associated with) an individual of a particular religion or because of his/her connection with a religious organization or group.</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Can someone file a religious discrimination complaint if they do not belong to an organized religion? Give an example or argument to support your response.  Solicit 1-2 student responses</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law protects not only people who belong to traditional, organized religions, such as Buddhism, Christianity, Hinduism, Islam, and Judaism, but also others who have sincerely held religious, ethical, or moral beliefs. It also affords protection for non-religious personnel.</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Sex discrimination (including gender identity, which is a form of sex discrimination) involves treating someone unfavorably because of that person’s sex or gender identity. It also can involve treating someone less favorably because of his/her connection with an organization or group that is generally associated with people of a certain sex </a:t>
            </a:r>
            <a:r>
              <a:rPr lang="en-US" sz="1200" b="0" i="0" u="none" kern="1200" dirty="0" smtClean="0">
                <a:solidFill>
                  <a:srgbClr val="FF0000"/>
                </a:solidFill>
                <a:effectLst/>
                <a:latin typeface="+mn-lt"/>
                <a:ea typeface="+mn-ea"/>
                <a:cs typeface="+mn-cs"/>
              </a:rPr>
              <a:t>or</a:t>
            </a:r>
            <a:r>
              <a:rPr lang="en-US" sz="1200" b="0" i="0" u="none" kern="1200" baseline="0" dirty="0" smtClean="0">
                <a:solidFill>
                  <a:srgbClr val="FF0000"/>
                </a:solidFill>
                <a:effectLst/>
                <a:latin typeface="+mn-lt"/>
                <a:ea typeface="+mn-ea"/>
                <a:cs typeface="+mn-cs"/>
              </a:rPr>
              <a:t> gender identity</a:t>
            </a:r>
            <a:r>
              <a:rPr lang="en-US" sz="1200" b="0" i="0" u="none"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are some examples of sex discrimination or sexist behavior? Solicit 1-2 student</a:t>
            </a:r>
            <a:r>
              <a:rPr lang="en-US" sz="1200" kern="1200" baseline="0" dirty="0" smtClean="0">
                <a:solidFill>
                  <a:schemeClr val="tx1"/>
                </a:solidFill>
                <a:effectLst/>
                <a:latin typeface="+mn-lt"/>
                <a:ea typeface="+mn-ea"/>
                <a:cs typeface="+mn-cs"/>
              </a:rPr>
              <a:t> responses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Sexism is defined as the attitude or belief that one sex is superior to another. This also includes discrimination against an individual because of gender, gender identity, or transgender status.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Sexual Orientation discrimination refers to unlawful discrimination based on a person’s emotional, romantic, and/or sexual attraction to individuals of a particular gender.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are some examples of discrimination based on sexual orientation? Solicit 1-2 student responses</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e.g. Platoon Sergeant prefers lesbian Soldiers because they are “less maintenance and don’t get pregnant”. Lesbian, gay, bisexual, or heterosexual are the most commonly referred sexual orientations. Sexual orientation is sometimes referred to as sexual preference, though this term adds the concept of sexuality as fluid, and incorporates the element of choice.</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115368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Rot="1" noChangeAspect="1" noChangeArrowheads="1" noTextEdit="1"/>
          </p:cNvSpPr>
          <p:nvPr>
            <p:ph type="sldImg"/>
          </p:nvPr>
        </p:nvSpPr>
        <p:spPr>
          <a:xfrm>
            <a:off x="1749425" y="947738"/>
            <a:ext cx="3679825" cy="2759075"/>
          </a:xfrm>
          <a:ln/>
        </p:spPr>
      </p:sp>
      <p:sp>
        <p:nvSpPr>
          <p:cNvPr id="14340" name="Rectangle 3"/>
          <p:cNvSpPr>
            <a:spLocks noGrp="1" noChangeArrowheads="1"/>
          </p:cNvSpPr>
          <p:nvPr>
            <p:ph type="body" idx="1"/>
          </p:nvPr>
        </p:nvSpPr>
        <p:spPr>
          <a:xfrm>
            <a:off x="718568" y="4496252"/>
            <a:ext cx="5742034" cy="4257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Show Slide 5. </a:t>
            </a:r>
            <a:r>
              <a:rPr lang="en-US" sz="1200" b="0" kern="1200" dirty="0" smtClean="0">
                <a:solidFill>
                  <a:schemeClr val="tx1"/>
                </a:solidFill>
                <a:effectLst/>
                <a:latin typeface="+mn-lt"/>
                <a:ea typeface="+mn-ea"/>
                <a:cs typeface="+mn-cs"/>
              </a:rPr>
              <a:t>Religious</a:t>
            </a:r>
            <a:r>
              <a:rPr lang="en-US" sz="1200" b="0" kern="1200" baseline="0" dirty="0" smtClean="0">
                <a:solidFill>
                  <a:schemeClr val="tx1"/>
                </a:solidFill>
                <a:effectLst/>
                <a:latin typeface="+mn-lt"/>
                <a:ea typeface="+mn-ea"/>
                <a:cs typeface="+mn-cs"/>
              </a:rPr>
              <a:t> Accommodation</a:t>
            </a: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rgbClr val="FF0000"/>
              </a:solidFill>
              <a:effectLst/>
              <a:latin typeface="+mn-lt"/>
              <a:ea typeface="+mn-ea"/>
              <a:cs typeface="+mn-cs"/>
            </a:endParaRPr>
          </a:p>
          <a:p>
            <a:pPr marL="0" marR="0">
              <a:spcBef>
                <a:spcPts val="0"/>
              </a:spcBef>
              <a:spcAft>
                <a:spcPts val="0"/>
              </a:spcAft>
            </a:pPr>
            <a:r>
              <a:rPr lang="en-US" sz="1200" b="1" dirty="0" smtClean="0">
                <a:effectLst/>
                <a:latin typeface="+mn-lt"/>
                <a:ea typeface="Arial" panose="020B0604020202020204" pitchFamily="34" charset="0"/>
                <a:cs typeface="Arial" panose="020B0604020202020204" pitchFamily="34" charset="0"/>
              </a:rPr>
              <a:t>Read: </a:t>
            </a:r>
            <a:r>
              <a:rPr lang="en-US" sz="1200" dirty="0" smtClean="0">
                <a:effectLst/>
                <a:latin typeface="+mn-lt"/>
                <a:ea typeface="Arial" panose="020B0604020202020204" pitchFamily="34" charset="0"/>
                <a:cs typeface="Times New Roman" panose="02020603050405020304" pitchFamily="18" charset="0"/>
              </a:rPr>
              <a:t>The Army places a high value on the rights of its Soldiers to observe tenets of their respective religions or to observe no religion at all. There are five major areas of accommodation. Worship, dietary and medical accommodations may be approved by the local commander. Accommodations for wear and appearance of the uniform and grooming practices will be forwarded to the Deputy Chief of Staff (DCS), G-1 for approval. The results will be permanently filed in the requestor’s Army Military Human Resource Record (AMHRR).</a:t>
            </a:r>
          </a:p>
          <a:p>
            <a:pPr marL="0" marR="0">
              <a:spcBef>
                <a:spcPts val="0"/>
              </a:spcBef>
              <a:spcAft>
                <a:spcPts val="0"/>
              </a:spcAft>
            </a:pPr>
            <a:endParaRPr kumimoji="0" lang="en-US" sz="1200" b="1" i="0" u="none" strike="noStrike" kern="1200" cap="none" spc="0" normalizeH="0" baseline="0" noProof="0" dirty="0" smtClean="0">
              <a:ln>
                <a:noFill/>
              </a:ln>
              <a:solidFill>
                <a:prstClr val="black"/>
              </a:solidFill>
              <a:effectLst/>
              <a:uLnTx/>
              <a:uFillTx/>
              <a:latin typeface="+mn-lt"/>
              <a:ea typeface="Arial" panose="020B0604020202020204" pitchFamily="34" charset="0"/>
              <a:cs typeface="Times New Roman" panose="02020603050405020304" pitchFamily="18" charset="0"/>
            </a:endParaRPr>
          </a:p>
          <a:p>
            <a:pPr marL="0" marR="0">
              <a:spcBef>
                <a:spcPts val="0"/>
              </a:spcBef>
              <a:spcAft>
                <a:spcPts val="0"/>
              </a:spcAft>
            </a:pPr>
            <a:r>
              <a:rPr kumimoji="0" lang="en-US" sz="1200" b="1" i="0" u="none" strike="noStrike" kern="1200" cap="none" spc="0" normalizeH="0" baseline="0" noProof="0" dirty="0" smtClean="0">
                <a:ln>
                  <a:noFill/>
                </a:ln>
                <a:solidFill>
                  <a:prstClr val="black"/>
                </a:solidFill>
                <a:effectLst/>
                <a:uLnTx/>
                <a:uFillTx/>
                <a:latin typeface="+mn-lt"/>
                <a:ea typeface="Arial" panose="020B0604020202020204" pitchFamily="34" charset="0"/>
                <a:cs typeface="Times New Roman" panose="02020603050405020304" pitchFamily="18" charset="0"/>
              </a:rPr>
              <a:t>Note: </a:t>
            </a:r>
            <a:r>
              <a:rPr kumimoji="0" lang="en-US" sz="1200" b="0" i="0" u="none" strike="noStrike" kern="1200" cap="none" spc="0" normalizeH="0" baseline="0" noProof="0" dirty="0" smtClean="0">
                <a:ln>
                  <a:noFill/>
                </a:ln>
                <a:solidFill>
                  <a:prstClr val="black"/>
                </a:solidFill>
                <a:effectLst/>
                <a:uLnTx/>
                <a:uFillTx/>
                <a:latin typeface="+mn-lt"/>
                <a:ea typeface="Arial" panose="020B0604020202020204" pitchFamily="34" charset="0"/>
                <a:cs typeface="Times New Roman" panose="02020603050405020304" pitchFamily="18" charset="0"/>
              </a:rPr>
              <a:t>All approved religious accommodation waivers will continue throughout the individual's career. Submission of a new request for accommodation is not required unless the Soldier has a break in service longer than 365 days or is requesting a modification of a previously approved waiver.</a:t>
            </a:r>
          </a:p>
          <a:p>
            <a:pPr marL="0" marR="0">
              <a:spcBef>
                <a:spcPts val="0"/>
              </a:spcBef>
              <a:spcAft>
                <a:spcPts val="0"/>
              </a:spcAft>
            </a:pPr>
            <a:endParaRPr kumimoji="0" lang="en-US" sz="1200" b="0" i="0" u="none" strike="noStrike" kern="1200" cap="none" spc="0" normalizeH="0" baseline="0" noProof="0" dirty="0" smtClean="0">
              <a:ln>
                <a:noFill/>
              </a:ln>
              <a:solidFill>
                <a:prstClr val="black"/>
              </a:solidFill>
              <a:effectLst/>
              <a:uLnTx/>
              <a:uFillTx/>
              <a:latin typeface="+mn-lt"/>
              <a:ea typeface="Arial" panose="020B0604020202020204" pitchFamily="34" charset="0"/>
              <a:cs typeface="Times New Roman" panose="02020603050405020304" pitchFamily="18" charset="0"/>
            </a:endParaRP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Ask: </a:t>
            </a:r>
            <a:r>
              <a:rPr lang="en-US" sz="1200" dirty="0" smtClean="0">
                <a:effectLst/>
                <a:latin typeface="+mn-lt"/>
                <a:ea typeface="Arial" panose="020B0604020202020204" pitchFamily="34" charset="0"/>
                <a:cs typeface="Times New Roman" panose="02020603050405020304" pitchFamily="18" charset="0"/>
              </a:rPr>
              <a:t>Are commanders required to approve religious accommodation requests? Solicit 1-2 student responses</a:t>
            </a: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Note: </a:t>
            </a:r>
            <a:r>
              <a:rPr lang="en-US" sz="1200" dirty="0" smtClean="0">
                <a:effectLst/>
                <a:latin typeface="+mn-lt"/>
                <a:ea typeface="Arial" panose="020B0604020202020204" pitchFamily="34" charset="0"/>
                <a:cs typeface="Times New Roman" panose="02020603050405020304" pitchFamily="18" charset="0"/>
              </a:rPr>
              <a:t>Requests for individual expressions of sincerely held beliefs (conscience, moral principles, or religious beliefs) should be approved when accommodation does not adversely affect:</a:t>
            </a:r>
          </a:p>
          <a:p>
            <a:pPr marL="600075" marR="136525">
              <a:lnSpc>
                <a:spcPct val="138000"/>
              </a:lnSpc>
              <a:spcBef>
                <a:spcPts val="10"/>
              </a:spcBef>
              <a:spcAft>
                <a:spcPts val="0"/>
              </a:spcAft>
            </a:pPr>
            <a:endParaRPr lang="en-US" sz="1200" dirty="0" smtClean="0">
              <a:effectLst/>
              <a:latin typeface="+mn-lt"/>
              <a:ea typeface="Arial" panose="020B0604020202020204" pitchFamily="34" charset="0"/>
              <a:cs typeface="Times New Roman" panose="02020603050405020304" pitchFamily="18" charset="0"/>
            </a:endParaRPr>
          </a:p>
          <a:p>
            <a:pPr marL="1257300" marR="0" lvl="2" indent="-342900">
              <a:spcBef>
                <a:spcPts val="10"/>
              </a:spcBef>
              <a:spcAft>
                <a:spcPts val="0"/>
              </a:spcAft>
              <a:buSzPts val="1000"/>
              <a:buFont typeface="Arial" panose="020B0604020202020204" pitchFamily="34" charset="0"/>
              <a:buChar char="•"/>
              <a:tabLst>
                <a:tab pos="680085" algn="l"/>
              </a:tabLst>
            </a:pPr>
            <a:r>
              <a:rPr lang="en-US" sz="1200" dirty="0" smtClean="0">
                <a:effectLst/>
                <a:latin typeface="+mn-lt"/>
                <a:ea typeface="Arial" panose="020B0604020202020204" pitchFamily="34" charset="0"/>
                <a:cs typeface="Times New Roman" panose="02020603050405020304" pitchFamily="18" charset="0"/>
              </a:rPr>
              <a:t>Unit and individual readiness</a:t>
            </a:r>
          </a:p>
          <a:p>
            <a:pPr marL="1257300" marR="0" lvl="2" indent="-342900">
              <a:spcBef>
                <a:spcPts val="260"/>
              </a:spcBef>
              <a:spcAft>
                <a:spcPts val="0"/>
              </a:spcAft>
              <a:buSzPts val="1000"/>
              <a:buFont typeface="Arial" panose="020B0604020202020204" pitchFamily="34" charset="0"/>
              <a:buChar char="•"/>
              <a:tabLst>
                <a:tab pos="680085" algn="l"/>
              </a:tabLst>
            </a:pPr>
            <a:r>
              <a:rPr lang="en-US" sz="1200" dirty="0" smtClean="0">
                <a:effectLst/>
                <a:latin typeface="+mn-lt"/>
                <a:ea typeface="Arial" panose="020B0604020202020204" pitchFamily="34" charset="0"/>
                <a:cs typeface="Times New Roman" panose="02020603050405020304" pitchFamily="18" charset="0"/>
              </a:rPr>
              <a:t>Unit cohesion</a:t>
            </a:r>
          </a:p>
          <a:p>
            <a:pPr marL="1257300" marR="0" lvl="2" indent="-342900">
              <a:spcBef>
                <a:spcPts val="450"/>
              </a:spcBef>
              <a:spcAft>
                <a:spcPts val="0"/>
              </a:spcAft>
              <a:buSzPts val="1000"/>
              <a:buFont typeface="Arial" panose="020B0604020202020204" pitchFamily="34" charset="0"/>
              <a:buChar char="•"/>
              <a:tabLst>
                <a:tab pos="680085" algn="l"/>
              </a:tabLst>
            </a:pPr>
            <a:r>
              <a:rPr lang="en-US" sz="1200" dirty="0" smtClean="0">
                <a:effectLst/>
                <a:latin typeface="+mn-lt"/>
                <a:ea typeface="Arial" panose="020B0604020202020204" pitchFamily="34" charset="0"/>
                <a:cs typeface="Times New Roman" panose="02020603050405020304" pitchFamily="18" charset="0"/>
              </a:rPr>
              <a:t>Morale and good order and discipline</a:t>
            </a:r>
          </a:p>
          <a:p>
            <a:pPr marL="1257300" marR="0" lvl="2" indent="-342900">
              <a:spcBef>
                <a:spcPts val="450"/>
              </a:spcBef>
              <a:spcAft>
                <a:spcPts val="0"/>
              </a:spcAft>
              <a:buSzPts val="1000"/>
              <a:buFont typeface="Arial" panose="020B0604020202020204" pitchFamily="34" charset="0"/>
              <a:buChar char="•"/>
              <a:tabLst>
                <a:tab pos="680085" algn="l"/>
              </a:tabLst>
            </a:pPr>
            <a:r>
              <a:rPr lang="en-US" sz="1200" dirty="0" smtClean="0">
                <a:effectLst/>
                <a:latin typeface="+mn-lt"/>
                <a:ea typeface="Arial" panose="020B0604020202020204" pitchFamily="34" charset="0"/>
                <a:cs typeface="Times New Roman" panose="02020603050405020304" pitchFamily="18" charset="0"/>
              </a:rPr>
              <a:t>Safety and/or Health  </a:t>
            </a:r>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215676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effectLst/>
                <a:latin typeface="+mn-lt"/>
                <a:ea typeface="Calibri" panose="020F0502020204030204" pitchFamily="34" charset="0"/>
                <a:cs typeface="Times New Roman" panose="02020603050405020304" pitchFamily="18" charset="0"/>
              </a:rPr>
              <a:t>Show Slide 6. </a:t>
            </a:r>
            <a:r>
              <a:rPr lang="en-US" sz="1200" b="0" dirty="0" smtClean="0">
                <a:effectLst/>
                <a:latin typeface="+mn-lt"/>
                <a:ea typeface="Calibri" panose="020F0502020204030204" pitchFamily="34" charset="0"/>
                <a:cs typeface="Times New Roman" panose="02020603050405020304" pitchFamily="18" charset="0"/>
              </a:rPr>
              <a:t>Harassment</a:t>
            </a:r>
          </a:p>
          <a:p>
            <a:endParaRPr lang="en-US" sz="1200" b="1" dirty="0" smtClean="0">
              <a:effectLst/>
              <a:latin typeface="+mn-lt"/>
              <a:cs typeface="Times New Roman" panose="02020603050405020304" pitchFamily="18" charset="0"/>
            </a:endParaRPr>
          </a:p>
          <a:p>
            <a:r>
              <a:rPr lang="en-US" dirty="0" smtClean="0">
                <a:effectLst/>
                <a:latin typeface="+mn-lt"/>
              </a:rPr>
              <a:t>Image:  Senior leaders with the 18th Military Police Brigade cross a creek during the brigade's first senior leader physical challenge at the 7th Army Training Command's Grafenwoehr Training Area, Germany, Nov. 28, 2017. The purpose of the senior leader physical challenge is to execute a team building training session which includes a series of physical and mentally demanding obstacles. (U.S. Army photo by Gertrud Zach)</a:t>
            </a:r>
          </a:p>
          <a:p>
            <a:endParaRPr lang="en-US" dirty="0" smtClean="0">
              <a:effectLst/>
              <a:latin typeface="+mn-lt"/>
            </a:endParaRPr>
          </a:p>
          <a:p>
            <a:r>
              <a:rPr lang="en-US" b="1" dirty="0" smtClean="0">
                <a:effectLst/>
                <a:latin typeface="+mn-lt"/>
              </a:rPr>
              <a:t>Ask:</a:t>
            </a:r>
            <a:r>
              <a:rPr lang="en-US" b="1" baseline="0" dirty="0" smtClean="0">
                <a:effectLst/>
                <a:latin typeface="+mn-lt"/>
              </a:rPr>
              <a:t>  </a:t>
            </a:r>
            <a:r>
              <a:rPr lang="en-US" baseline="0" dirty="0" smtClean="0">
                <a:effectLst/>
                <a:latin typeface="+mn-lt"/>
              </a:rPr>
              <a:t>What is considered harassment? Solicit 1-2 student responses.  </a:t>
            </a:r>
            <a:endParaRPr lang="en-US" dirty="0" smtClean="0">
              <a:effectLst/>
              <a:latin typeface="+mn-lt"/>
            </a:endParaRPr>
          </a:p>
          <a:p>
            <a:r>
              <a:rPr lang="en-US" sz="1200" b="1" i="0" u="none" strike="noStrike" kern="1200" baseline="0" dirty="0" smtClean="0">
                <a:solidFill>
                  <a:schemeClr val="tx1"/>
                </a:solidFill>
                <a:latin typeface="+mn-lt"/>
                <a:ea typeface="+mn-ea"/>
                <a:cs typeface="+mn-cs"/>
              </a:rPr>
              <a:t>Read:  HARASSMENT. </a:t>
            </a:r>
            <a:r>
              <a:rPr lang="en-US" sz="1200" b="0" i="0" u="none" strike="noStrike" kern="1200" baseline="0" dirty="0" smtClean="0">
                <a:solidFill>
                  <a:schemeClr val="tx1"/>
                </a:solidFill>
                <a:latin typeface="+mn-lt"/>
                <a:ea typeface="+mn-ea"/>
                <a:cs typeface="+mn-cs"/>
              </a:rPr>
              <a:t>Behavior that is unwelcome or offensive to a reasonable person, whether oral, written, or physical, that creates an intimidating, hostile, or offensive environment. Harassment can occur through electronic communications, including social media, other forms of communication, and in person. Harassment may include offensive jokes, epithets, ridicule or mockery, insults or put-downs, displays of offensive objects or imagery, stereotyping, intimidating acts, veiled threats of violence, threatening or provoking remarks, racial or other slurs, derogatory remarks about a person’s accent, or displays of racially offensive symbols. Activities or actions undertaken for a proper military or governmental purpose, such as combat survival training, are not considered harassment. </a:t>
            </a:r>
          </a:p>
          <a:p>
            <a:endParaRPr lang="en-US" sz="1200" b="0" i="0" u="none" strike="noStrike" kern="1200" baseline="0" dirty="0" smtClean="0">
              <a:solidFill>
                <a:schemeClr val="tx1"/>
              </a:solidFill>
              <a:effectLst/>
              <a:latin typeface="+mn-lt"/>
              <a:ea typeface="+mn-ea"/>
              <a:cs typeface="+mn-cs"/>
            </a:endParaRPr>
          </a:p>
          <a:p>
            <a:r>
              <a:rPr lang="en-US" sz="1200" b="1" i="0" u="none" strike="noStrike" kern="1200" baseline="0" dirty="0" smtClean="0">
                <a:solidFill>
                  <a:schemeClr val="tx1"/>
                </a:solidFill>
                <a:latin typeface="+mn-lt"/>
                <a:ea typeface="+mn-ea"/>
                <a:cs typeface="+mn-cs"/>
              </a:rPr>
              <a:t>Read:  DISCRIMINATORY HARASSMENT. </a:t>
            </a:r>
            <a:r>
              <a:rPr lang="en-US" sz="1200" b="0" i="0" u="none" strike="noStrike" kern="1200" baseline="0" dirty="0" smtClean="0">
                <a:solidFill>
                  <a:schemeClr val="tx1"/>
                </a:solidFill>
                <a:latin typeface="+mn-lt"/>
                <a:ea typeface="+mn-ea"/>
                <a:cs typeface="+mn-cs"/>
              </a:rPr>
              <a:t>A form of harassment that is unwelcome conduct based on race, color, religion, sex (including gender identity), national origin, or sexual orientation.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Ask:  </a:t>
            </a:r>
            <a:r>
              <a:rPr lang="en-US" sz="1200" b="0" i="0" u="none" strike="noStrike" kern="1200" baseline="0" dirty="0" smtClean="0">
                <a:solidFill>
                  <a:schemeClr val="tx1"/>
                </a:solidFill>
                <a:latin typeface="+mn-lt"/>
                <a:ea typeface="+mn-ea"/>
                <a:cs typeface="+mn-cs"/>
              </a:rPr>
              <a:t>What is the definition of hazing or provide an example?  Solicit 1-2 student responses.</a:t>
            </a:r>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HAZING. </a:t>
            </a:r>
            <a:r>
              <a:rPr lang="en-US" sz="1200" b="0" i="0" u="none" strike="noStrike" kern="1200" baseline="0" dirty="0" smtClean="0">
                <a:solidFill>
                  <a:schemeClr val="tx1"/>
                </a:solidFill>
                <a:latin typeface="+mn-lt"/>
                <a:ea typeface="+mn-ea"/>
                <a:cs typeface="+mn-cs"/>
              </a:rPr>
              <a:t>A form of harassment that includes conduct through which Soldiers or DoD employees, without a proper military or other governmental purpose but with a nexus to military service, physically or psychologically injures or creates a risk of physical or psychological injury to Soldiers for the purpose of: initiation into, admission into, affiliation with, change in status or position within, or a condition for continued membership in any military or DoD civilian organization. Hazing can be conducted through the use of electronic devices or communications, and by other means including social media, as well as in person. </a:t>
            </a:r>
          </a:p>
          <a:p>
            <a:endParaRPr lang="en-US" sz="1200" b="0" i="0" u="none" strike="noStrike" kern="1200" baseline="0" dirty="0" smtClean="0">
              <a:solidFill>
                <a:schemeClr val="tx1"/>
              </a:solidFill>
              <a:effectLst/>
              <a:latin typeface="+mn-lt"/>
              <a:ea typeface="+mn-ea"/>
              <a:cs typeface="+mn-cs"/>
            </a:endParaRPr>
          </a:p>
          <a:p>
            <a:r>
              <a:rPr lang="en-US" sz="1200" b="1" i="0" u="none" strike="noStrike" kern="1200" baseline="0" dirty="0" smtClean="0">
                <a:solidFill>
                  <a:schemeClr val="tx1"/>
                </a:solidFill>
                <a:latin typeface="+mn-lt"/>
                <a:ea typeface="+mn-ea"/>
                <a:cs typeface="+mn-cs"/>
              </a:rPr>
              <a:t>Note:</a:t>
            </a:r>
            <a:r>
              <a:rPr lang="en-US" sz="1200" b="0" i="0" u="none" strike="noStrike" kern="1200" baseline="0" dirty="0" smtClean="0">
                <a:solidFill>
                  <a:schemeClr val="tx1"/>
                </a:solidFill>
                <a:latin typeface="+mn-lt"/>
                <a:ea typeface="+mn-ea"/>
                <a:cs typeface="+mn-cs"/>
              </a:rPr>
              <a:t>  Hazing is evaluated by a reasonable person standard and includes, but is not limited to, the following when performed without a proper military or other governmental purpose: </a:t>
            </a:r>
          </a:p>
          <a:p>
            <a:r>
              <a:rPr lang="en-US" sz="1200" b="0" i="0" u="none" strike="noStrike" kern="1200" baseline="0" dirty="0" smtClean="0">
                <a:solidFill>
                  <a:schemeClr val="tx1"/>
                </a:solidFill>
                <a:latin typeface="+mn-lt"/>
                <a:ea typeface="+mn-ea"/>
                <a:cs typeface="+mn-cs"/>
              </a:rPr>
              <a:t>(1) Any form of initiation or congratulatory act that involves physically striking another person in any manner or threatening to do the same; </a:t>
            </a:r>
          </a:p>
          <a:p>
            <a:r>
              <a:rPr lang="en-US" sz="1200" b="0" i="0" u="none" strike="noStrike" kern="1200" baseline="0" dirty="0" smtClean="0">
                <a:solidFill>
                  <a:schemeClr val="tx1"/>
                </a:solidFill>
                <a:latin typeface="+mn-lt"/>
                <a:ea typeface="+mn-ea"/>
                <a:cs typeface="+mn-cs"/>
              </a:rPr>
              <a:t>(2) Pressing any object into another person’s skin, regardless of whether it pierces the skin, such as “pinning” or “tacking on” of rank insignia, aviator wings, jump wings, diver insignia, badges, medals, or any other object; </a:t>
            </a:r>
          </a:p>
          <a:p>
            <a:r>
              <a:rPr lang="en-US" sz="1200" b="0" i="0" u="none" strike="noStrike" kern="1200" baseline="0" dirty="0" smtClean="0">
                <a:solidFill>
                  <a:schemeClr val="tx1"/>
                </a:solidFill>
                <a:latin typeface="+mn-lt"/>
                <a:ea typeface="+mn-ea"/>
                <a:cs typeface="+mn-cs"/>
              </a:rPr>
              <a:t>(3) Oral or written berating of another person with the purpose of belittling or humiliating; </a:t>
            </a:r>
          </a:p>
          <a:p>
            <a:r>
              <a:rPr lang="en-US" sz="1200" b="0" i="0" u="none" strike="noStrike" kern="1200" baseline="0" dirty="0" smtClean="0">
                <a:solidFill>
                  <a:schemeClr val="tx1"/>
                </a:solidFill>
                <a:latin typeface="+mn-lt"/>
                <a:ea typeface="+mn-ea"/>
                <a:cs typeface="+mn-cs"/>
              </a:rPr>
              <a:t>(4) Encouraging another person to engage in illegal, harmful, demeaning or dangerous acts; </a:t>
            </a:r>
          </a:p>
          <a:p>
            <a:r>
              <a:rPr lang="en-US" sz="1200" b="0" i="0" u="none" strike="noStrike" kern="1200" baseline="0" dirty="0" smtClean="0">
                <a:solidFill>
                  <a:schemeClr val="tx1"/>
                </a:solidFill>
                <a:latin typeface="+mn-lt"/>
                <a:ea typeface="+mn-ea"/>
                <a:cs typeface="+mn-cs"/>
              </a:rPr>
              <a:t>(5) Playing abusive or malicious tricks; </a:t>
            </a:r>
          </a:p>
          <a:p>
            <a:r>
              <a:rPr lang="en-US" sz="1200" b="0" i="0" u="none" strike="noStrike" kern="1200" baseline="0" dirty="0" smtClean="0">
                <a:solidFill>
                  <a:schemeClr val="tx1"/>
                </a:solidFill>
                <a:latin typeface="+mn-lt"/>
                <a:ea typeface="+mn-ea"/>
                <a:cs typeface="+mn-cs"/>
              </a:rPr>
              <a:t>(6) Branding, handcuffing, duct taping, tattooing, shaving, greasing, or painting another person;</a:t>
            </a:r>
          </a:p>
          <a:p>
            <a:r>
              <a:rPr lang="en-US" sz="1200" b="0" i="0" u="none" strike="noStrike" kern="1200" baseline="0" dirty="0" smtClean="0">
                <a:solidFill>
                  <a:schemeClr val="tx1"/>
                </a:solidFill>
                <a:latin typeface="+mn-lt"/>
                <a:ea typeface="+mn-ea"/>
                <a:cs typeface="+mn-cs"/>
              </a:rPr>
              <a:t>(7) Subjecting another person to excessive or abusive use of water: </a:t>
            </a:r>
          </a:p>
          <a:p>
            <a:r>
              <a:rPr lang="en-US" sz="1200" b="0" i="0" u="none" strike="noStrike" kern="1200" baseline="0" dirty="0" smtClean="0">
                <a:solidFill>
                  <a:schemeClr val="tx1"/>
                </a:solidFill>
                <a:latin typeface="+mn-lt"/>
                <a:ea typeface="+mn-ea"/>
                <a:cs typeface="+mn-cs"/>
              </a:rPr>
              <a:t>(8) Forcing another person to consume food, alcohol, drugs, or any other substance; and </a:t>
            </a:r>
          </a:p>
          <a:p>
            <a:r>
              <a:rPr lang="en-US" sz="1200" b="0" i="0" u="none" strike="noStrike" kern="1200" baseline="0" dirty="0" smtClean="0">
                <a:solidFill>
                  <a:schemeClr val="tx1"/>
                </a:solidFill>
                <a:latin typeface="+mn-lt"/>
                <a:ea typeface="+mn-ea"/>
                <a:cs typeface="+mn-cs"/>
              </a:rPr>
              <a:t>(9) Soliciting, coercing, or knowingly permitting another person to solicit or coerce acts of hazing. </a:t>
            </a:r>
          </a:p>
          <a:p>
            <a:r>
              <a:rPr lang="en-US" sz="1200" b="0" i="0" u="none" strike="noStrike" kern="1200" baseline="0" dirty="0" smtClean="0">
                <a:solidFill>
                  <a:schemeClr val="tx1"/>
                </a:solidFill>
                <a:latin typeface="+mn-lt"/>
                <a:ea typeface="+mn-ea"/>
                <a:cs typeface="+mn-cs"/>
              </a:rPr>
              <a:t>b. Hazing does not include properly directed command or organizational activities that serve a proper military or other governmental purpose, or the requisite training activities required to prepare for such activities (e.g., administrative corrective measures, extra military instruction, or command-authorized physical training). </a:t>
            </a:r>
          </a:p>
          <a:p>
            <a:r>
              <a:rPr lang="en-US" sz="1200" b="0" i="0" u="none" strike="noStrike" kern="1200" baseline="0" dirty="0" smtClean="0">
                <a:solidFill>
                  <a:schemeClr val="tx1"/>
                </a:solidFill>
                <a:latin typeface="+mn-lt"/>
                <a:ea typeface="+mn-ea"/>
                <a:cs typeface="+mn-cs"/>
              </a:rPr>
              <a:t>c. Service members may be responsible for an act of hazing even if there was actual or implied consent from the victim and regardless of the grade or rank, status, or Service of the victim. </a:t>
            </a:r>
          </a:p>
          <a:p>
            <a:r>
              <a:rPr lang="en-US" sz="1200" b="0" i="0" u="none" strike="noStrike" kern="1200" baseline="0" dirty="0" smtClean="0">
                <a:solidFill>
                  <a:schemeClr val="tx1"/>
                </a:solidFill>
                <a:latin typeface="+mn-lt"/>
                <a:ea typeface="+mn-ea"/>
                <a:cs typeface="+mn-cs"/>
              </a:rPr>
              <a:t>d. Hazing is prohibited in all circumstances and environments including off-duty or “unofficial” unit functions and settings. </a:t>
            </a:r>
            <a:endParaRPr lang="en-US" dirty="0" smtClean="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Ask:  </a:t>
            </a:r>
            <a:r>
              <a:rPr lang="en-US" sz="1200" b="0" i="0" u="none" strike="noStrike" kern="1200" baseline="0" dirty="0" smtClean="0">
                <a:solidFill>
                  <a:schemeClr val="tx1"/>
                </a:solidFill>
                <a:latin typeface="+mn-lt"/>
                <a:ea typeface="+mn-ea"/>
                <a:cs typeface="+mn-cs"/>
              </a:rPr>
              <a:t>What is the definition of bullying or provide an example?  Solicit 1-2 student responses.</a:t>
            </a:r>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BULLYING. </a:t>
            </a:r>
            <a:r>
              <a:rPr lang="en-US" sz="1200" b="0" i="0" u="none" strike="noStrike" kern="1200" baseline="0" dirty="0" smtClean="0">
                <a:solidFill>
                  <a:schemeClr val="tx1"/>
                </a:solidFill>
                <a:latin typeface="+mn-lt"/>
                <a:ea typeface="+mn-ea"/>
                <a:cs typeface="+mn-cs"/>
              </a:rPr>
              <a:t>A form of harassment that includes acts of aggression by Service members or DoD civilian employees, with a nexus to military service, with the intent of harming a Service member either physically or psychologically, without a proper military or other governmental purpose. Bullying may involve the singling out of an individual from his or her coworkers, or unit, for ridicule because he or she is considered different or weak. It often involves an imbalance of power between the aggressor and the victim. Bullying can be conducted through the use of electronic devices or communications, and by other means including social media, as well as in person. </a:t>
            </a:r>
          </a:p>
          <a:p>
            <a:endParaRPr lang="en-US" sz="1200" b="0" i="0" u="none" strike="noStrike" kern="1200" baseline="0" dirty="0" smtClean="0">
              <a:solidFill>
                <a:schemeClr val="tx1"/>
              </a:solidFill>
              <a:effectLst/>
              <a:latin typeface="+mn-lt"/>
              <a:ea typeface="+mn-ea"/>
              <a:cs typeface="+mn-cs"/>
            </a:endParaRP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Bullying is evaluated by a reasonable person standard and includes, but is not limited to the following when performed without a proper military or other governmental purpose: </a:t>
            </a:r>
          </a:p>
          <a:p>
            <a:r>
              <a:rPr lang="en-US" sz="1200" b="0" i="0" u="none" strike="noStrike" kern="1200" baseline="0" dirty="0" smtClean="0">
                <a:solidFill>
                  <a:schemeClr val="tx1"/>
                </a:solidFill>
                <a:latin typeface="+mn-lt"/>
                <a:ea typeface="+mn-ea"/>
                <a:cs typeface="+mn-cs"/>
              </a:rPr>
              <a:t>(1) Physically striking another person in any manner or threatening to do the same; </a:t>
            </a:r>
          </a:p>
          <a:p>
            <a:r>
              <a:rPr lang="en-US" sz="1200" b="0" i="0" u="none" strike="noStrike" kern="1200" baseline="0" dirty="0" smtClean="0">
                <a:solidFill>
                  <a:schemeClr val="tx1"/>
                </a:solidFill>
                <a:latin typeface="+mn-lt"/>
                <a:ea typeface="+mn-ea"/>
                <a:cs typeface="+mn-cs"/>
              </a:rPr>
              <a:t>(2) Intimidating, teasing, or taunting another person; </a:t>
            </a:r>
          </a:p>
          <a:p>
            <a:r>
              <a:rPr lang="en-US" sz="1200" b="0" i="0" u="none" strike="noStrike" kern="1200" baseline="0" dirty="0" smtClean="0">
                <a:solidFill>
                  <a:schemeClr val="tx1"/>
                </a:solidFill>
                <a:latin typeface="+mn-lt"/>
                <a:ea typeface="+mn-ea"/>
                <a:cs typeface="+mn-cs"/>
              </a:rPr>
              <a:t>(3) Oral or written berating of another person with the purpose of belittling or humiliating; </a:t>
            </a:r>
          </a:p>
          <a:p>
            <a:r>
              <a:rPr lang="en-US" sz="1200" b="0" i="0" u="none" strike="noStrike" kern="1200" baseline="0" dirty="0" smtClean="0">
                <a:solidFill>
                  <a:schemeClr val="tx1"/>
                </a:solidFill>
                <a:latin typeface="+mn-lt"/>
                <a:ea typeface="+mn-ea"/>
                <a:cs typeface="+mn-cs"/>
              </a:rPr>
              <a:t>(4) Encouraging another person to engage in illegal, harmful, demeaning or dangerous acts; </a:t>
            </a:r>
          </a:p>
          <a:p>
            <a:r>
              <a:rPr lang="en-US" sz="1200" b="0" i="0" u="none" strike="noStrike" kern="1200" baseline="0" dirty="0" smtClean="0">
                <a:solidFill>
                  <a:schemeClr val="tx1"/>
                </a:solidFill>
                <a:latin typeface="+mn-lt"/>
                <a:ea typeface="+mn-ea"/>
                <a:cs typeface="+mn-cs"/>
              </a:rPr>
              <a:t>(5) Playing abusive or malicious tricks; </a:t>
            </a:r>
          </a:p>
          <a:p>
            <a:r>
              <a:rPr lang="en-US" sz="1200" b="0" i="0" u="none" strike="noStrike" kern="1200" baseline="0" dirty="0" smtClean="0">
                <a:solidFill>
                  <a:schemeClr val="tx1"/>
                </a:solidFill>
                <a:latin typeface="+mn-lt"/>
                <a:ea typeface="+mn-ea"/>
                <a:cs typeface="+mn-cs"/>
              </a:rPr>
              <a:t>(6) Branding, handcuffing, duct taping, tattooing, shaving, greasing, or painting another person; </a:t>
            </a:r>
          </a:p>
          <a:p>
            <a:r>
              <a:rPr lang="en-US" sz="1200" b="0" i="0" u="none" strike="noStrike" kern="1200" baseline="0" dirty="0" smtClean="0">
                <a:solidFill>
                  <a:schemeClr val="tx1"/>
                </a:solidFill>
                <a:latin typeface="+mn-lt"/>
                <a:ea typeface="+mn-ea"/>
                <a:cs typeface="+mn-cs"/>
              </a:rPr>
              <a:t>(7) Subjecting another person to excessive or abusive use of water; </a:t>
            </a:r>
          </a:p>
          <a:p>
            <a:r>
              <a:rPr lang="en-US" sz="1200" b="0" i="0" u="none" strike="noStrike" kern="1200" baseline="0" dirty="0" smtClean="0">
                <a:solidFill>
                  <a:schemeClr val="tx1"/>
                </a:solidFill>
                <a:latin typeface="+mn-lt"/>
                <a:ea typeface="+mn-ea"/>
                <a:cs typeface="+mn-cs"/>
              </a:rPr>
              <a:t>(8) Forcing another person to consume food, alcohol, drugs, or any other substance; </a:t>
            </a:r>
          </a:p>
          <a:p>
            <a:r>
              <a:rPr lang="en-US" sz="1200" b="0" i="0" u="none" strike="noStrike" kern="1200" baseline="0" dirty="0" smtClean="0">
                <a:solidFill>
                  <a:schemeClr val="tx1"/>
                </a:solidFill>
                <a:latin typeface="+mn-lt"/>
                <a:ea typeface="+mn-ea"/>
                <a:cs typeface="+mn-cs"/>
              </a:rPr>
              <a:t>(9) Degrading or damaging another’s property or reputation; and </a:t>
            </a:r>
          </a:p>
          <a:p>
            <a:r>
              <a:rPr lang="en-US" sz="1200" b="0" i="0" u="none" strike="noStrike" kern="1200" baseline="0" dirty="0" smtClean="0">
                <a:solidFill>
                  <a:schemeClr val="tx1"/>
                </a:solidFill>
                <a:latin typeface="+mn-lt"/>
                <a:ea typeface="+mn-ea"/>
                <a:cs typeface="+mn-cs"/>
              </a:rPr>
              <a:t>(10) Soliciting, coercing, or knowingly permitting another person to solicit or coerce acts of bullying. </a:t>
            </a:r>
          </a:p>
          <a:p>
            <a:r>
              <a:rPr lang="en-US" sz="1200" b="0" i="0" u="none" strike="noStrike" kern="1200" baseline="0" dirty="0" smtClean="0">
                <a:solidFill>
                  <a:schemeClr val="tx1"/>
                </a:solidFill>
                <a:latin typeface="+mn-lt"/>
                <a:ea typeface="+mn-ea"/>
                <a:cs typeface="+mn-cs"/>
              </a:rPr>
              <a:t>b. Bullying does not include properly directed command or organizational activities that serve a proper military or other governmental purpose, or the requisite training activities required to prepare for such activities (e.g., command-authorized physical training). </a:t>
            </a:r>
          </a:p>
          <a:p>
            <a:r>
              <a:rPr lang="en-US" sz="1200" b="0" i="0" u="none" strike="noStrike" kern="1200" baseline="0" dirty="0" smtClean="0">
                <a:solidFill>
                  <a:schemeClr val="tx1"/>
                </a:solidFill>
                <a:latin typeface="+mn-lt"/>
                <a:ea typeface="+mn-ea"/>
                <a:cs typeface="+mn-cs"/>
              </a:rPr>
              <a:t>c. Service members may be responsible for an act of bullying even if there was actual or implied consent from the victim and regardless of the grade or rank, status, or Service of the victim. </a:t>
            </a:r>
          </a:p>
          <a:p>
            <a:r>
              <a:rPr lang="en-US" sz="1200" b="0" i="0" u="none" strike="noStrike" kern="1200" baseline="0" dirty="0" smtClean="0">
                <a:solidFill>
                  <a:schemeClr val="tx1"/>
                </a:solidFill>
                <a:latin typeface="+mn-lt"/>
                <a:ea typeface="+mn-ea"/>
                <a:cs typeface="+mn-cs"/>
              </a:rPr>
              <a:t>d. Bullying is prohibited in all circumstances and environments, including off-duty or “unofficial” unit functions and settings. </a:t>
            </a:r>
            <a:endParaRPr lang="en-US" dirty="0" smtClean="0">
              <a:effectLst/>
              <a:latin typeface="+mn-lt"/>
            </a:endParaRPr>
          </a:p>
          <a:p>
            <a:endParaRPr lang="en-US" dirty="0" smtClean="0">
              <a:effectLst/>
              <a:latin typeface="+mn-lt"/>
            </a:endParaRPr>
          </a:p>
          <a:p>
            <a:r>
              <a:rPr lang="en-US" sz="1200" b="1" i="0" u="none" strike="noStrike" kern="1200" baseline="0" dirty="0" smtClean="0">
                <a:solidFill>
                  <a:schemeClr val="tx1"/>
                </a:solidFill>
                <a:latin typeface="+mn-lt"/>
                <a:ea typeface="+mn-ea"/>
                <a:cs typeface="+mn-cs"/>
              </a:rPr>
              <a:t>Read:  RETALIATION. </a:t>
            </a:r>
            <a:r>
              <a:rPr lang="en-US" sz="1200" b="0" i="0" u="none" strike="noStrike" kern="1200" baseline="0" dirty="0" smtClean="0">
                <a:solidFill>
                  <a:schemeClr val="tx1"/>
                </a:solidFill>
                <a:latin typeface="+mn-lt"/>
                <a:ea typeface="+mn-ea"/>
                <a:cs typeface="+mn-cs"/>
              </a:rPr>
              <a:t>Retaliation encompasses illegal, impermissible, or hostile actions taken by a Soldier’s chain of command, peers, or coworkers as a result of making or being suspected of making a protected communication. Retaliation for reporting a criminal offense can occur in several ways, including reprisal. Investigation of complaints of non-criminal retaliatory actions other than reprisal will be processed consistent with Army Regulations. Additional retaliatory behaviors include ostracism, maltreatment, and criminal acts for a retaliatory purpose in connection with an alleged related offense.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REPRISAL.  </a:t>
            </a:r>
            <a:r>
              <a:rPr lang="en-US" sz="1200" b="0" i="0" u="none" strike="noStrike" kern="1200" baseline="0" dirty="0" smtClean="0">
                <a:solidFill>
                  <a:schemeClr val="tx1"/>
                </a:solidFill>
                <a:latin typeface="+mn-lt"/>
                <a:ea typeface="+mn-ea"/>
                <a:cs typeface="+mn-cs"/>
              </a:rPr>
              <a:t>Reprisal is defined as taking or threatening to take an unfavorable personnel action, or withholding or threatening to withhold a favorable personnel action, for making, preparing to make, or being perceived as making or preparing to make a protected communication.</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RESPONSIBILITIES. </a:t>
            </a:r>
            <a:r>
              <a:rPr lang="en-US" sz="1200" kern="1200" dirty="0" smtClean="0">
                <a:solidFill>
                  <a:schemeClr val="tx1"/>
                </a:solidFill>
                <a:effectLst/>
                <a:latin typeface="+mn-lt"/>
                <a:ea typeface="+mn-ea"/>
                <a:cs typeface="+mn-cs"/>
              </a:rPr>
              <a:t>All Soldiers are responsible for the following:</a:t>
            </a:r>
          </a:p>
          <a:p>
            <a:r>
              <a:rPr lang="en-US" sz="1200" kern="1200" dirty="0" smtClean="0">
                <a:solidFill>
                  <a:schemeClr val="tx1"/>
                </a:solidFill>
                <a:effectLst/>
                <a:latin typeface="+mn-lt"/>
                <a:ea typeface="+mn-ea"/>
                <a:cs typeface="+mn-cs"/>
              </a:rPr>
              <a:t>(1)  Promptly report matters to the chain of command/supervision if they experience or witness any incidents of mistreatment of persons (hazing, bullying, online misconduct or other acts of misconduct).</a:t>
            </a:r>
          </a:p>
          <a:p>
            <a:r>
              <a:rPr lang="en-US" sz="1200" kern="1200" dirty="0" smtClean="0">
                <a:solidFill>
                  <a:schemeClr val="tx1"/>
                </a:solidFill>
                <a:effectLst/>
                <a:latin typeface="+mn-lt"/>
                <a:ea typeface="+mn-ea"/>
                <a:cs typeface="+mn-cs"/>
              </a:rPr>
              <a:t>(2)  Conduct themselves in accordance with this paragraph and treat all persons as they should be treated with dignity and respect.</a:t>
            </a:r>
          </a:p>
          <a:p>
            <a:r>
              <a:rPr lang="en-US" sz="1200" kern="1200" dirty="0" smtClean="0">
                <a:solidFill>
                  <a:schemeClr val="tx1"/>
                </a:solidFill>
                <a:effectLst/>
                <a:latin typeface="+mn-lt"/>
                <a:ea typeface="+mn-ea"/>
                <a:cs typeface="+mn-cs"/>
              </a:rPr>
              <a:t>(3)  Intervene or prevent, if safe to do so, mistreatment of persons, such that incidents are addressed at the lowest possible level.</a:t>
            </a:r>
          </a:p>
          <a:p>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Commanders have specific responsibilities and they include publishing and posting Command Policy statements on the treatment of persons.   They must conduct Hazing and Bullying training for their unit annually.  Lastly, they must report all allegations of hazing or bullying to their Equal Opportunity Advisor for input into the </a:t>
            </a:r>
            <a:r>
              <a:rPr lang="en-US" dirty="0" smtClean="0">
                <a:latin typeface="+mn-lt"/>
                <a:cs typeface="Arial" panose="020B0604020202020204" pitchFamily="34" charset="0"/>
              </a:rPr>
              <a:t>Equal Opportunity Reporting System </a:t>
            </a:r>
            <a:r>
              <a:rPr lang="en-US" baseline="0" dirty="0" smtClean="0">
                <a:latin typeface="+mn-lt"/>
                <a:cs typeface="Arial" panose="020B0604020202020204" pitchFamily="34" charset="0"/>
              </a:rPr>
              <a:t>or </a:t>
            </a:r>
            <a:r>
              <a:rPr lang="en-US" dirty="0" smtClean="0">
                <a:latin typeface="+mn-lt"/>
                <a:cs typeface="Arial" panose="020B0604020202020204" pitchFamily="34" charset="0"/>
              </a:rPr>
              <a:t>EORS.</a:t>
            </a:r>
            <a:r>
              <a:rPr lang="en-US" baseline="0" dirty="0" smtClean="0">
                <a:latin typeface="+mn-lt"/>
                <a:cs typeface="Arial" panose="020B0604020202020204" pitchFamily="34" charset="0"/>
              </a:rPr>
              <a: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The enforcement of necessary or proper duties and the requirement of their performance does not violate this policy even though the duties may be arduous, hazardous, or both. When authorized by the chain of command and/or operationally required, the following activities do not constitute hazing or bullying:</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physical and mental hardships associated with operations or operational training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Lawful punishment imposed pursuant to the UCMJ</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Administrative corrective measures, including verbal reprimands and command authorized physical exercises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Extra military instruction or corrective training that is a valid exercise of military authority needed to correct a Soldier’s deficient performance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Physical training and remedial physical training; and other similar activities that are authorized by the chain of command and conducted in accordance with this or another applicable regulation</a:t>
            </a:r>
            <a:endParaRPr lang="en-US" dirty="0" smtClean="0">
              <a:latin typeface="+mn-lt"/>
            </a:endParaRPr>
          </a:p>
          <a:p>
            <a:endParaRPr lang="en-US"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latin typeface="+mn-lt"/>
                <a:cs typeface="Arial" panose="020B0604020202020204" pitchFamily="34" charset="0"/>
              </a:rPr>
              <a:t>ADMINISTRATIVE AND DISCIPLINARY 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Violators of this policy may be subject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UCMJ, ART. 92 (Failure to obey a lawful general order or regulation (AR 600-20))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UCMJ, ART. 80 (Attempts)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UCMJ, ART. 81 (Conspiracy)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UCMJ, ART. 93 (Cruelty and maltreatment)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UCMJ, ART. 117 (Provoking speech and gestures)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UCMJ, ART. 124 (Maiming)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UCMJ, ART. 128 (Assault)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UCMJ, ART. 133 (Conduct unbecoming an officer and a gentleman)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UCMJ, ART. 134 (Soliciting another to commit an offense)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itchFamily="34" charset="0"/>
              </a:rPr>
              <a:t>In addition to judicial</a:t>
            </a:r>
            <a:r>
              <a:rPr lang="en-US" sz="1200" baseline="0" dirty="0" smtClean="0">
                <a:latin typeface="+mn-lt"/>
                <a:cs typeface="Arial" pitchFamily="34" charset="0"/>
              </a:rPr>
              <a:t> punishment, Soldiers and civilian employees are also subject to administrative actions (examples include: letters of reprimand, bars to reenlistment, and separation actions for Soldiers, and reprimands, unpaid suspensions, and termination for civilian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cs typeface="Arial" pitchFamily="34" charset="0"/>
              </a:rPr>
              <a:t>Complaints based on Hazing and Bullying are reported to the Inspector General (IG).  Complaints based on Sexual Harassment are reported to SHARP/VA.  Complaints based on race, color, sex (including gender identity), religion, sexual orientation, or national origin and reported to the Equal Opportunity Advisor.  </a:t>
            </a:r>
            <a:endParaRPr lang="en-US" sz="1200" dirty="0" smtClean="0">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842939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Show Slide 7. </a:t>
            </a:r>
            <a:r>
              <a:rPr lang="en-US" sz="1200" b="0" dirty="0" smtClean="0">
                <a:effectLst/>
                <a:latin typeface="Arial" panose="020B0604020202020204" pitchFamily="34" charset="0"/>
                <a:ea typeface="Calibri" panose="020F0502020204030204" pitchFamily="34" charset="0"/>
                <a:cs typeface="Times New Roman" panose="02020603050405020304" pitchFamily="18" charset="0"/>
              </a:rPr>
              <a:t>Online</a:t>
            </a:r>
            <a:r>
              <a:rPr lang="en-US" sz="1200" b="0" baseline="0" dirty="0" smtClean="0">
                <a:effectLst/>
                <a:latin typeface="Arial" panose="020B0604020202020204" pitchFamily="34" charset="0"/>
                <a:ea typeface="Calibri" panose="020F0502020204030204" pitchFamily="34" charset="0"/>
                <a:cs typeface="Times New Roman" panose="02020603050405020304" pitchFamily="18" charset="0"/>
              </a:rPr>
              <a:t> Conduct</a:t>
            </a:r>
            <a:endParaRPr lang="en-US" sz="1200" b="0" dirty="0" smtClean="0">
              <a:effectLst/>
              <a:latin typeface="Arial" panose="020B0604020202020204" pitchFamily="34" charset="0"/>
              <a:ea typeface="Calibri" panose="020F0502020204030204" pitchFamily="34" charset="0"/>
              <a:cs typeface="Times New Roman" panose="02020603050405020304" pitchFamily="18" charset="0"/>
            </a:endParaRPr>
          </a:p>
          <a:p>
            <a:endParaRPr lang="en-US" sz="1200" kern="1200" dirty="0" smtClean="0">
              <a:solidFill>
                <a:schemeClr val="tx1"/>
              </a:solidFill>
              <a:effectLst/>
              <a:latin typeface="+mn-lt"/>
              <a:ea typeface="+mn-ea"/>
              <a:cs typeface="+mn-cs"/>
            </a:endParaRPr>
          </a:p>
          <a:p>
            <a:r>
              <a:rPr lang="en-US" b="1" dirty="0" smtClean="0"/>
              <a:t>Read:  </a:t>
            </a:r>
            <a:r>
              <a:rPr lang="en-US" dirty="0" smtClean="0"/>
              <a:t>Online conduct</a:t>
            </a:r>
            <a:r>
              <a:rPr lang="en-US" baseline="0" dirty="0" smtClean="0"/>
              <a:t> is the use of electronic communication in an official or personal capacity that is consistent with Army Values and standards of conduct.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Later you will discuss how online misconduct may be a crime under the Uniform Code of Military Justice (UCMJ).</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Read: </a:t>
            </a:r>
            <a:r>
              <a:rPr lang="en-US" sz="1200" b="0" kern="1200" dirty="0" smtClean="0">
                <a:solidFill>
                  <a:schemeClr val="tx1"/>
                </a:solidFill>
                <a:effectLst/>
                <a:latin typeface="+mn-lt"/>
                <a:ea typeface="+mn-ea"/>
                <a:cs typeface="+mn-cs"/>
              </a:rPr>
              <a:t>Think, Type, Post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“Think”  What message/image will be sent,</a:t>
            </a:r>
            <a:r>
              <a:rPr lang="en-US" sz="1200" kern="1200" baseline="0" dirty="0" smtClean="0">
                <a:solidFill>
                  <a:schemeClr val="tx1"/>
                </a:solidFill>
                <a:effectLst/>
                <a:latin typeface="+mn-lt"/>
                <a:ea typeface="+mn-ea"/>
                <a:cs typeface="+mn-cs"/>
              </a:rPr>
              <a:t> who will potentially view it and what impact will it have?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“Type” messages/images consistent with Army Values.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“Post” or “Send” if the message/images demonstrates dignity and respect for self and others.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the importance of “Think, Type, Post” and the necessity to ensure they are 100% certain that the text, email, picture and/or video they are about to send meets the standards of acceptable Army conduct. </a:t>
            </a:r>
          </a:p>
          <a:p>
            <a:endParaRPr lang="en-US" baseline="0" dirty="0" smtClean="0"/>
          </a:p>
          <a:p>
            <a:r>
              <a:rPr lang="en-US" b="1" baseline="0" dirty="0" smtClean="0"/>
              <a:t>Read: </a:t>
            </a:r>
            <a:r>
              <a:rPr lang="en-US" baseline="0" dirty="0" smtClean="0"/>
              <a:t> Online misconduct is the use of electronic communication to inflict harm. Examples include harassment, bullying, hazing, stalking, discrimination, retaliation, or any other types of misconduct that undermine dignity and respect as required by the Army Values.  As members of the Army Team, individuals’ interactions offline and online reflect on the Army and it’s values.  The Army Values apply to all aspects of our life, including online conduct.  The evolution of the internet, social media and other electronic communications media over the last decade have altered how people communicate and interact.  Protected by a sense of anonymity and lack of accountability, some individuals in society are participating in inappropriate and potentially harmful interactions using electronic communications. </a:t>
            </a:r>
          </a:p>
          <a:p>
            <a:endParaRPr lang="en-US" baseline="0" dirty="0" smtClean="0"/>
          </a:p>
          <a:p>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Soldiers or DA Civilian employees who engage in or condone online misconduct may be subject to criminal, disciplinary, and/or administrative action.  Cyber misconduct may violate Federal law under the United States Code or the Uniform Code of Military Justice (UCMJ).  Crimes violating the UCMJ may result in adverse administrative action, an Article 15 or a court-martial.  The following are examples of crimes under the UCMJ for discussion purposes, but this is not an exhaustive list.</a:t>
            </a:r>
          </a:p>
          <a:p>
            <a:r>
              <a:rPr lang="en-US" sz="1200" kern="1200" dirty="0" smtClean="0">
                <a:solidFill>
                  <a:schemeClr val="tx1"/>
                </a:solidFill>
                <a:effectLst/>
                <a:latin typeface="+mn-lt"/>
                <a:ea typeface="+mn-ea"/>
                <a:cs typeface="+mn-cs"/>
              </a:rPr>
              <a:t>(1) Army Regulation 600-20, Paragraph 4-19, Treatment of persons, addresses hazing and bullying. Paragraphs 4-14, Relationships between Soldiers of different grade, addresses fraternization.  These sections are punitive, which means that violations may be punishable under the UCMJ Article 92, the failure to obey a general order or regulation.  </a:t>
            </a:r>
          </a:p>
          <a:p>
            <a:r>
              <a:rPr lang="en-US" sz="1200" kern="1200" dirty="0" smtClean="0">
                <a:solidFill>
                  <a:schemeClr val="tx1"/>
                </a:solidFill>
                <a:effectLst/>
                <a:latin typeface="+mn-lt"/>
                <a:ea typeface="+mn-ea"/>
                <a:cs typeface="+mn-cs"/>
              </a:rPr>
              <a:t>(2) UCMJ Articles 89, Disrespect toward a superior commissioned officer, or 91, Insubordinate conduct toward a warrant officer, noncommissioned officer, or petty officer.  For example, posting disparaging remarks on Facebook regarding a Superior Commissioned Officer or an NCO.</a:t>
            </a:r>
          </a:p>
          <a:p>
            <a:r>
              <a:rPr lang="en-US" sz="1200" kern="1200" dirty="0" smtClean="0">
                <a:solidFill>
                  <a:schemeClr val="tx1"/>
                </a:solidFill>
                <a:effectLst/>
                <a:latin typeface="+mn-lt"/>
                <a:ea typeface="+mn-ea"/>
                <a:cs typeface="+mn-cs"/>
              </a:rPr>
              <a:t>(3)  UCMJ Article 120c, Other sexual misconduct, involves indecent viewing, visual recording or broadcasting.  For example, e-mailing a nude picture of yourself to a co-worker.  Conviction under this Article may require sex offender registration.  </a:t>
            </a:r>
          </a:p>
          <a:p>
            <a:r>
              <a:rPr lang="en-US" sz="1200" kern="1200" dirty="0" smtClean="0">
                <a:solidFill>
                  <a:schemeClr val="tx1"/>
                </a:solidFill>
                <a:effectLst/>
                <a:latin typeface="+mn-lt"/>
                <a:ea typeface="+mn-ea"/>
                <a:cs typeface="+mn-cs"/>
              </a:rPr>
              <a:t>(4) UCMJ Article 134, General Article, includes child pornography, indecent language, communicating a threat, and solicitation to commit another offense.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a:t>
            </a:r>
            <a:r>
              <a:rPr lang="en-US" sz="1200" kern="1200" dirty="0" smtClean="0">
                <a:solidFill>
                  <a:schemeClr val="tx1"/>
                </a:solidFill>
                <a:effectLst/>
                <a:latin typeface="+mn-lt"/>
                <a:ea typeface="+mn-ea"/>
                <a:cs typeface="+mn-cs"/>
              </a:rPr>
              <a:t>  “Give us some examples of online misconduct?”  Solicit</a:t>
            </a:r>
            <a:r>
              <a:rPr lang="en-US" sz="1200" kern="1200" baseline="0" dirty="0" smtClean="0">
                <a:solidFill>
                  <a:schemeClr val="tx1"/>
                </a:solidFill>
                <a:effectLst/>
                <a:latin typeface="+mn-lt"/>
                <a:ea typeface="+mn-ea"/>
                <a:cs typeface="+mn-cs"/>
              </a:rPr>
              <a:t> 2-3</a:t>
            </a:r>
            <a:r>
              <a:rPr lang="en-US" sz="1200" kern="1200" dirty="0" smtClean="0">
                <a:solidFill>
                  <a:schemeClr val="tx1"/>
                </a:solidFill>
                <a:effectLst/>
                <a:latin typeface="+mn-lt"/>
                <a:ea typeface="+mn-ea"/>
                <a:cs typeface="+mn-cs"/>
              </a:rPr>
              <a:t> student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responses</a:t>
            </a:r>
          </a:p>
          <a:p>
            <a:r>
              <a:rPr lang="en-US" sz="1200" b="1" kern="1200" dirty="0" smtClean="0">
                <a:solidFill>
                  <a:schemeClr val="tx1"/>
                </a:solidFill>
                <a:effectLst/>
                <a:latin typeface="+mn-lt"/>
                <a:ea typeface="+mn-ea"/>
                <a:cs typeface="+mn-cs"/>
              </a:rPr>
              <a:t>Note:</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R</a:t>
            </a:r>
            <a:r>
              <a:rPr lang="en-US" sz="1200" kern="1200" dirty="0" smtClean="0">
                <a:solidFill>
                  <a:schemeClr val="tx1"/>
                </a:solidFill>
                <a:effectLst/>
                <a:latin typeface="+mn-lt"/>
                <a:ea typeface="+mn-ea"/>
                <a:cs typeface="+mn-cs"/>
              </a:rPr>
              <a:t>einforce elements that were correct and address incorrect responses; discuss how the conduct might violate the UCMJ.</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Incidents of online misconduct should be reported to your supervisor/chain of command. Commanders are responsible for maintaining good order and discipline within their organizations. Alternative avenues for reporting include: Family support services, Equal Opportunity, Equal Employment Opportunity, Sexual Harassment/Assault Response and Prevention, the Inspector General, and Army law enforcement.  If you live off-post and/or the incident is committed by someone not affiliated with the Army, contact the local police.  If it is an emergency, call 911.</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Social Media Myths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a:t>
            </a:r>
            <a:r>
              <a:rPr lang="en-US" sz="1200" kern="1200" dirty="0" smtClean="0">
                <a:solidFill>
                  <a:schemeClr val="tx1"/>
                </a:solidFill>
                <a:effectLst/>
                <a:latin typeface="+mn-lt"/>
                <a:ea typeface="+mn-ea"/>
                <a:cs typeface="+mn-cs"/>
              </a:rPr>
              <a:t> “It’s my device, so I can do whatever I want. What I say on social media does not impact my job. The Army does not have the authority to check my social media. I can use my personal email for whatever I want.” </a:t>
            </a:r>
          </a:p>
          <a:p>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Discuss how the online conduct policy applies to each bullet. Discuss whether the conduct is inconsistent with treating all with dignity and respect and whether it may be a crime under the UCMJ. It is important to convey to all in attendance that their conduct —on and off post, 24 hours a day, and 365 days a year— can impact their career. We must always conduct ourselves as professionals regardless of duty status.</a:t>
            </a:r>
          </a:p>
          <a:p>
            <a:endParaRPr lang="en-US" sz="1200" kern="1200" dirty="0" smtClean="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924434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latin typeface="+mn-lt"/>
                <a:ea typeface="Calibri" panose="020F0502020204030204" pitchFamily="34" charset="0"/>
                <a:cs typeface="Times New Roman" panose="02020603050405020304" pitchFamily="18" charset="0"/>
              </a:rPr>
              <a:t>Show Slide 9. </a:t>
            </a:r>
            <a:r>
              <a:rPr lang="en-US" sz="1200" dirty="0" smtClean="0">
                <a:effectLst/>
                <a:latin typeface="+mn-lt"/>
                <a:ea typeface="Calibri" panose="020F0502020204030204" pitchFamily="34" charset="0"/>
                <a:cs typeface="Times New Roman" panose="02020603050405020304" pitchFamily="18" charset="0"/>
              </a:rPr>
              <a:t>Strategies to Combat Discrimination (</a:t>
            </a:r>
            <a:r>
              <a:rPr lang="en-US" sz="1200" b="1" i="1" u="sng" dirty="0" smtClean="0">
                <a:effectLst/>
                <a:latin typeface="+mn-lt"/>
                <a:ea typeface="Calibri" panose="020F0502020204030204" pitchFamily="34" charset="0"/>
                <a:cs typeface="Times New Roman" panose="02020603050405020304" pitchFamily="18" charset="0"/>
              </a:rPr>
              <a:t>slide has builds)</a:t>
            </a:r>
            <a:endParaRPr lang="en-US" sz="1200" dirty="0" smtClean="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Ask: </a:t>
            </a:r>
            <a:r>
              <a:rPr lang="en-US" sz="1200" dirty="0" smtClean="0">
                <a:effectLst/>
                <a:latin typeface="+mn-lt"/>
                <a:ea typeface="Arial" panose="020B0604020202020204" pitchFamily="34" charset="0"/>
                <a:cs typeface="Times New Roman" panose="02020603050405020304" pitchFamily="18" charset="0"/>
              </a:rPr>
              <a:t>What do you think are some strategies to combat discrimination in the military? Solicit 2-3 student responses</a:t>
            </a:r>
          </a:p>
          <a:p>
            <a:pPr marL="0" marR="0">
              <a:spcBef>
                <a:spcPts val="5"/>
              </a:spcBef>
              <a:spcAft>
                <a:spcPts val="0"/>
              </a:spcAft>
            </a:pPr>
            <a:r>
              <a:rPr lang="en-US" sz="1200" dirty="0" smtClean="0">
                <a:effectLst/>
                <a:latin typeface="+mn-lt"/>
                <a:ea typeface="Arial" panose="020B0604020202020204" pitchFamily="34" charset="0"/>
                <a:cs typeface="Times New Roman" panose="02020603050405020304" pitchFamily="18" charset="0"/>
              </a:rPr>
              <a:t> </a:t>
            </a:r>
          </a:p>
          <a:p>
            <a:pPr marL="0" marR="0">
              <a:spcBef>
                <a:spcPts val="5"/>
              </a:spcBef>
              <a:spcAft>
                <a:spcPts val="0"/>
              </a:spcAft>
            </a:pPr>
            <a:r>
              <a:rPr lang="en-US" sz="1200" b="1" dirty="0" smtClean="0">
                <a:effectLst/>
                <a:latin typeface="+mn-lt"/>
                <a:ea typeface="Arial" panose="020B0604020202020204" pitchFamily="34" charset="0"/>
                <a:cs typeface="Times New Roman" panose="02020603050405020304" pitchFamily="18" charset="0"/>
              </a:rPr>
              <a:t>Note: </a:t>
            </a:r>
            <a:r>
              <a:rPr lang="en-US" sz="1200" dirty="0" smtClean="0">
                <a:effectLst/>
                <a:latin typeface="+mn-lt"/>
                <a:ea typeface="Arial" panose="020B0604020202020204" pitchFamily="34" charset="0"/>
                <a:cs typeface="Times New Roman" panose="02020603050405020304" pitchFamily="18" charset="0"/>
              </a:rPr>
              <a:t>Click to show all three bullets</a:t>
            </a:r>
          </a:p>
          <a:p>
            <a:pPr marL="0" marR="0">
              <a:spcBef>
                <a:spcPts val="0"/>
              </a:spcBef>
              <a:spcAft>
                <a:spcPts val="0"/>
              </a:spcAft>
            </a:pPr>
            <a:r>
              <a:rPr lang="en-US" sz="1200" dirty="0" smtClean="0">
                <a:effectLst/>
                <a:latin typeface="+mn-lt"/>
                <a:ea typeface="Arial" panose="020B0604020202020204" pitchFamily="34" charset="0"/>
                <a:cs typeface="Times New Roman" panose="02020603050405020304" pitchFamily="18" charset="0"/>
              </a:rPr>
              <a:t> </a:t>
            </a: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Ask: </a:t>
            </a:r>
            <a:r>
              <a:rPr lang="en-US" sz="1200" dirty="0" smtClean="0">
                <a:effectLst/>
                <a:latin typeface="+mn-lt"/>
                <a:ea typeface="Arial" panose="020B0604020202020204" pitchFamily="34" charset="0"/>
                <a:cs typeface="Times New Roman" panose="02020603050405020304" pitchFamily="18" charset="0"/>
              </a:rPr>
              <a:t>How do we educate a unit to combat discrimination? Solicit 1-2 student responses</a:t>
            </a: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Note: </a:t>
            </a:r>
            <a:r>
              <a:rPr lang="en-US" sz="1200" dirty="0" smtClean="0">
                <a:effectLst/>
                <a:latin typeface="+mn-lt"/>
                <a:ea typeface="Arial" panose="020B0604020202020204" pitchFamily="34" charset="0"/>
                <a:cs typeface="Times New Roman" panose="02020603050405020304" pitchFamily="18" charset="0"/>
              </a:rPr>
              <a:t>Education promotes awareness. Unit training,</a:t>
            </a:r>
            <a:r>
              <a:rPr lang="en-US" sz="1200" baseline="0" dirty="0" smtClean="0">
                <a:effectLst/>
                <a:latin typeface="+mn-lt"/>
                <a:ea typeface="Arial" panose="020B0604020202020204" pitchFamily="34" charset="0"/>
                <a:cs typeface="Times New Roman" panose="02020603050405020304" pitchFamily="18" charset="0"/>
              </a:rPr>
              <a:t> c</a:t>
            </a:r>
            <a:r>
              <a:rPr lang="en-US" sz="1200" dirty="0" smtClean="0">
                <a:effectLst/>
                <a:latin typeface="+mn-lt"/>
                <a:ea typeface="Arial" panose="020B0604020202020204" pitchFamily="34" charset="0"/>
                <a:cs typeface="Times New Roman" panose="02020603050405020304" pitchFamily="18" charset="0"/>
              </a:rPr>
              <a:t>ourses, small group discussions, workshops, guest speakers, and movies provide educational opportunities for the unit. e.g. Topics related to the bases of discrimination can be addressed, including how they dehumanize people.  Emphasis should always be on treating Soldiers with dignity and respect. </a:t>
            </a:r>
          </a:p>
          <a:p>
            <a:pPr marL="0" marR="0">
              <a:spcBef>
                <a:spcPts val="0"/>
              </a:spcBef>
              <a:spcAft>
                <a:spcPts val="0"/>
              </a:spcAft>
            </a:pPr>
            <a:endParaRPr lang="en-US" sz="1200" b="1" dirty="0" smtClean="0">
              <a:effectLst/>
              <a:latin typeface="+mn-lt"/>
              <a:ea typeface="Arial" panose="020B0604020202020204" pitchFamily="34" charset="0"/>
              <a:cs typeface="Times New Roman" panose="02020603050405020304" pitchFamily="18" charset="0"/>
            </a:endParaRP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Ask: </a:t>
            </a:r>
            <a:r>
              <a:rPr lang="en-US" sz="1200" dirty="0" smtClean="0">
                <a:effectLst/>
                <a:latin typeface="+mn-lt"/>
                <a:ea typeface="Arial" panose="020B0604020202020204" pitchFamily="34" charset="0"/>
                <a:cs typeface="Times New Roman" panose="02020603050405020304" pitchFamily="18" charset="0"/>
              </a:rPr>
              <a:t>What is awareness? Solicit 1-2 student responses</a:t>
            </a: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Note: </a:t>
            </a:r>
            <a:r>
              <a:rPr lang="en-US" sz="1200" b="1" baseline="0" dirty="0" smtClean="0">
                <a:effectLst/>
                <a:latin typeface="+mn-lt"/>
                <a:ea typeface="Arial" panose="020B0604020202020204" pitchFamily="34" charset="0"/>
                <a:cs typeface="Times New Roman" panose="02020603050405020304" pitchFamily="18" charset="0"/>
              </a:rPr>
              <a:t> </a:t>
            </a:r>
            <a:r>
              <a:rPr lang="en-US" sz="1200" b="0" baseline="0" dirty="0" smtClean="0">
                <a:effectLst/>
                <a:latin typeface="+mn-lt"/>
                <a:ea typeface="Arial" panose="020B0604020202020204" pitchFamily="34" charset="0"/>
                <a:cs typeface="Times New Roman" panose="02020603050405020304" pitchFamily="18" charset="0"/>
              </a:rPr>
              <a:t>C</a:t>
            </a:r>
            <a:r>
              <a:rPr lang="en-US" sz="1200" dirty="0" smtClean="0">
                <a:effectLst/>
                <a:latin typeface="+mn-lt"/>
                <a:ea typeface="Arial" panose="020B0604020202020204" pitchFamily="34" charset="0"/>
                <a:cs typeface="Times New Roman" panose="02020603050405020304" pitchFamily="18" charset="0"/>
              </a:rPr>
              <a:t>elebrations such as National American Indian Heritage Month,</a:t>
            </a:r>
            <a:r>
              <a:rPr lang="en-US" sz="1200" baseline="0" dirty="0" smtClean="0">
                <a:effectLst/>
                <a:latin typeface="+mn-lt"/>
                <a:ea typeface="Arial" panose="020B0604020202020204" pitchFamily="34" charset="0"/>
                <a:cs typeface="Times New Roman" panose="02020603050405020304" pitchFamily="18" charset="0"/>
              </a:rPr>
              <a:t> </a:t>
            </a:r>
            <a:r>
              <a:rPr lang="en-US" sz="1200" dirty="0" smtClean="0">
                <a:effectLst/>
                <a:latin typeface="+mn-lt"/>
                <a:ea typeface="Arial" panose="020B0604020202020204" pitchFamily="34" charset="0"/>
                <a:cs typeface="Times New Roman" panose="02020603050405020304" pitchFamily="18" charset="0"/>
              </a:rPr>
              <a:t>Black History Month, and Woman’s</a:t>
            </a:r>
            <a:r>
              <a:rPr lang="en-US" sz="1200" baseline="0" dirty="0" smtClean="0">
                <a:effectLst/>
                <a:latin typeface="+mn-lt"/>
                <a:ea typeface="Arial" panose="020B0604020202020204" pitchFamily="34" charset="0"/>
                <a:cs typeface="Times New Roman" panose="02020603050405020304" pitchFamily="18" charset="0"/>
              </a:rPr>
              <a:t> History Month all</a:t>
            </a:r>
            <a:r>
              <a:rPr lang="en-US" sz="1200" dirty="0" smtClean="0">
                <a:effectLst/>
                <a:latin typeface="+mn-lt"/>
                <a:ea typeface="Arial" panose="020B0604020202020204" pitchFamily="34" charset="0"/>
                <a:cs typeface="Times New Roman" panose="02020603050405020304" pitchFamily="18" charset="0"/>
              </a:rPr>
              <a:t> help promote awareness of the contributions these groups have made to the military and the United States.  </a:t>
            </a:r>
          </a:p>
          <a:p>
            <a:pPr marL="0" marR="0">
              <a:spcBef>
                <a:spcPts val="0"/>
              </a:spcBef>
              <a:spcAft>
                <a:spcPts val="0"/>
              </a:spcAft>
            </a:pPr>
            <a:endParaRPr lang="en-US" sz="1200" b="1" dirty="0" smtClean="0">
              <a:effectLst/>
              <a:latin typeface="+mn-lt"/>
              <a:ea typeface="Arial" panose="020B0604020202020204" pitchFamily="34" charset="0"/>
              <a:cs typeface="Times New Roman" panose="02020603050405020304" pitchFamily="18" charset="0"/>
            </a:endParaRP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Ask: </a:t>
            </a:r>
            <a:r>
              <a:rPr lang="en-US" sz="1200" dirty="0" smtClean="0">
                <a:effectLst/>
                <a:latin typeface="+mn-lt"/>
                <a:ea typeface="Arial" panose="020B0604020202020204" pitchFamily="34" charset="0"/>
                <a:cs typeface="Times New Roman" panose="02020603050405020304" pitchFamily="18" charset="0"/>
              </a:rPr>
              <a:t>What is a bystander? Solicit 1-2 student responses</a:t>
            </a:r>
          </a:p>
          <a:p>
            <a:pPr marL="0" marR="0">
              <a:spcBef>
                <a:spcPts val="0"/>
              </a:spcBef>
              <a:spcAft>
                <a:spcPts val="0"/>
              </a:spcAft>
            </a:pPr>
            <a:r>
              <a:rPr lang="en-US" sz="1200" b="1" baseline="0" dirty="0" smtClean="0">
                <a:effectLst/>
                <a:latin typeface="+mn-lt"/>
                <a:ea typeface="Arial" panose="020B0604020202020204" pitchFamily="34" charset="0"/>
                <a:cs typeface="Times New Roman" panose="02020603050405020304" pitchFamily="18" charset="0"/>
              </a:rPr>
              <a:t>Read</a:t>
            </a:r>
            <a:r>
              <a:rPr lang="en-US" sz="1200" b="1" dirty="0" smtClean="0">
                <a:effectLst/>
                <a:latin typeface="+mn-lt"/>
                <a:ea typeface="Arial" panose="020B0604020202020204" pitchFamily="34" charset="0"/>
                <a:cs typeface="Times New Roman" panose="02020603050405020304" pitchFamily="18" charset="0"/>
              </a:rPr>
              <a:t>: </a:t>
            </a:r>
            <a:r>
              <a:rPr lang="en-US" sz="1200" b="1" baseline="0" dirty="0" smtClean="0">
                <a:effectLst/>
                <a:latin typeface="+mn-lt"/>
                <a:ea typeface="Arial" panose="020B0604020202020204" pitchFamily="34" charset="0"/>
                <a:cs typeface="Times New Roman" panose="02020603050405020304" pitchFamily="18" charset="0"/>
              </a:rPr>
              <a:t> </a:t>
            </a:r>
            <a:r>
              <a:rPr lang="en-US" sz="1200" b="0" i="0" u="none" strike="noStrike" kern="1200" baseline="0" dirty="0" smtClean="0">
                <a:solidFill>
                  <a:schemeClr val="tx1"/>
                </a:solidFill>
                <a:latin typeface="+mn-lt"/>
                <a:ea typeface="+mn-ea"/>
                <a:cs typeface="+mn-cs"/>
              </a:rPr>
              <a:t>A bystander is anyone who sees or otherwise becomes aware of behavior that appears worthy of comment or action. </a:t>
            </a:r>
          </a:p>
          <a:p>
            <a:pPr marL="0" marR="0">
              <a:spcBef>
                <a:spcPts val="0"/>
              </a:spcBef>
              <a:spcAft>
                <a:spcPts val="0"/>
              </a:spcAft>
            </a:pPr>
            <a:endParaRPr lang="en-US" sz="1200" b="0" i="0" u="none" strike="noStrike" kern="1200" baseline="0" dirty="0" smtClean="0">
              <a:solidFill>
                <a:schemeClr val="tx1"/>
              </a:solidFill>
              <a:effectLst/>
              <a:latin typeface="+mn-lt"/>
              <a:ea typeface="+mn-ea"/>
              <a:cs typeface="+mn-cs"/>
            </a:endParaRPr>
          </a:p>
          <a:p>
            <a:pPr marL="0" marR="0">
              <a:spcBef>
                <a:spcPts val="0"/>
              </a:spcBef>
              <a:spcAft>
                <a:spcPts val="0"/>
              </a:spcAft>
            </a:pPr>
            <a:r>
              <a:rPr lang="en-US" b="1" i="0" dirty="0" smtClean="0">
                <a:effectLst/>
                <a:latin typeface="+mn-lt"/>
              </a:rPr>
              <a:t>Read:</a:t>
            </a:r>
            <a:r>
              <a:rPr lang="en-US" b="1" i="0" baseline="0" dirty="0" smtClean="0">
                <a:effectLst/>
                <a:latin typeface="+mn-lt"/>
              </a:rPr>
              <a:t>  </a:t>
            </a:r>
            <a:r>
              <a:rPr lang="en-US" b="0" i="0" dirty="0" smtClean="0">
                <a:effectLst/>
                <a:latin typeface="+mn-lt"/>
              </a:rPr>
              <a:t>Bystander intervention </a:t>
            </a:r>
            <a:r>
              <a:rPr lang="en-US" dirty="0" smtClean="0">
                <a:effectLst/>
                <a:latin typeface="+mn-lt"/>
              </a:rPr>
              <a:t>includes developing the awareness, skills, and personal courage needed to intervene in a situation when another individual may need help. Bystander intervention sends a</a:t>
            </a:r>
            <a:r>
              <a:rPr lang="en-US" baseline="0" dirty="0" smtClean="0">
                <a:effectLst/>
                <a:latin typeface="+mn-lt"/>
              </a:rPr>
              <a:t> </a:t>
            </a:r>
            <a:r>
              <a:rPr lang="en-US" dirty="0" smtClean="0">
                <a:effectLst/>
                <a:latin typeface="+mn-lt"/>
              </a:rPr>
              <a:t>message about what is acceptable and expected behavior in the</a:t>
            </a:r>
            <a:r>
              <a:rPr lang="en-US" baseline="0" dirty="0" smtClean="0">
                <a:effectLst/>
                <a:latin typeface="+mn-lt"/>
              </a:rPr>
              <a:t> Army</a:t>
            </a:r>
            <a:r>
              <a:rPr lang="en-US" dirty="0" smtClean="0">
                <a:effectLst/>
                <a:latin typeface="+mn-lt"/>
              </a:rPr>
              <a:t>.</a:t>
            </a:r>
          </a:p>
          <a:p>
            <a:pPr marL="0" marR="0">
              <a:spcBef>
                <a:spcPts val="0"/>
              </a:spcBef>
              <a:spcAft>
                <a:spcPts val="0"/>
              </a:spcAft>
            </a:pPr>
            <a:endParaRPr lang="en-US" sz="1200" b="1" dirty="0" smtClean="0">
              <a:effectLst/>
              <a:latin typeface="+mn-lt"/>
              <a:ea typeface="Arial" panose="020B0604020202020204" pitchFamily="34" charset="0"/>
              <a:cs typeface="Times New Roman" panose="02020603050405020304" pitchFamily="18" charset="0"/>
            </a:endParaRP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Ask: </a:t>
            </a:r>
            <a:r>
              <a:rPr lang="en-US" sz="1200" dirty="0" smtClean="0">
                <a:effectLst/>
                <a:latin typeface="+mn-lt"/>
                <a:ea typeface="Arial" panose="020B0604020202020204" pitchFamily="34" charset="0"/>
                <a:cs typeface="Times New Roman" panose="02020603050405020304" pitchFamily="18" charset="0"/>
              </a:rPr>
              <a:t>What are</a:t>
            </a:r>
            <a:r>
              <a:rPr lang="en-US" sz="1200" baseline="0" dirty="0" smtClean="0">
                <a:effectLst/>
                <a:latin typeface="+mn-lt"/>
                <a:ea typeface="Arial" panose="020B0604020202020204" pitchFamily="34" charset="0"/>
                <a:cs typeface="Times New Roman" panose="02020603050405020304" pitchFamily="18" charset="0"/>
              </a:rPr>
              <a:t> some reasons Bystanders often hesitate to act or intervene</a:t>
            </a:r>
            <a:r>
              <a:rPr lang="en-US" sz="1200" dirty="0" smtClean="0">
                <a:effectLst/>
                <a:latin typeface="+mn-lt"/>
                <a:ea typeface="Arial" panose="020B0604020202020204" pitchFamily="34" charset="0"/>
                <a:cs typeface="Times New Roman" panose="02020603050405020304" pitchFamily="18" charset="0"/>
              </a:rPr>
              <a:t>? Solicit 1-2 student responses</a:t>
            </a:r>
          </a:p>
          <a:p>
            <a:r>
              <a:rPr lang="en-US" sz="1200" b="1" dirty="0" smtClean="0">
                <a:effectLst/>
                <a:latin typeface="+mn-lt"/>
                <a:ea typeface="Arial" panose="020B0604020202020204" pitchFamily="34" charset="0"/>
                <a:cs typeface="Times New Roman" panose="02020603050405020304" pitchFamily="18" charset="0"/>
              </a:rPr>
              <a:t>Note: </a:t>
            </a:r>
            <a:r>
              <a:rPr lang="en-US" sz="1200" b="1" baseline="0" dirty="0" smtClean="0">
                <a:effectLst/>
                <a:latin typeface="+mn-lt"/>
                <a:ea typeface="Arial" panose="020B0604020202020204" pitchFamily="34" charset="0"/>
                <a:cs typeface="Times New Roman" panose="02020603050405020304" pitchFamily="18" charset="0"/>
              </a:rPr>
              <a:t> </a:t>
            </a:r>
            <a:r>
              <a:rPr lang="en-US" sz="1200" dirty="0" smtClean="0">
                <a:effectLst/>
                <a:latin typeface="+mn-lt"/>
                <a:ea typeface="Arial" panose="020B0604020202020204" pitchFamily="34" charset="0"/>
                <a:cs typeface="Times New Roman" panose="02020603050405020304" pitchFamily="18" charset="0"/>
              </a:rPr>
              <a:t>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They fear loss of relationships with the problem person or with others who may disapprove of action. </a:t>
            </a:r>
          </a:p>
          <a:p>
            <a:r>
              <a:rPr lang="en-US" sz="1200" b="0" i="0" u="none" strike="noStrike" kern="1200" baseline="0" dirty="0" smtClean="0">
                <a:solidFill>
                  <a:schemeClr val="tx1"/>
                </a:solidFill>
                <a:latin typeface="+mn-lt"/>
                <a:ea typeface="+mn-ea"/>
                <a:cs typeface="+mn-cs"/>
              </a:rPr>
              <a:t>2) They fear retaliation, especially if the problem person is powerful. </a:t>
            </a:r>
          </a:p>
          <a:p>
            <a:r>
              <a:rPr lang="en-US" sz="1200" b="0" i="0" u="none" strike="noStrike" kern="1200" baseline="0" dirty="0" smtClean="0">
                <a:solidFill>
                  <a:schemeClr val="tx1"/>
                </a:solidFill>
                <a:latin typeface="+mn-lt"/>
                <a:ea typeface="+mn-ea"/>
                <a:cs typeface="+mn-cs"/>
              </a:rPr>
              <a:t>3) They fear embarrassment, especially if they may not be believed or they may be viewed as troublemakers, or viewed as violating other community norms. </a:t>
            </a:r>
          </a:p>
          <a:p>
            <a:r>
              <a:rPr lang="en-US" sz="1200" b="0" i="0" u="none" strike="noStrike" kern="1200" baseline="0" dirty="0" smtClean="0">
                <a:solidFill>
                  <a:schemeClr val="tx1"/>
                </a:solidFill>
                <a:latin typeface="+mn-lt"/>
                <a:ea typeface="+mn-ea"/>
                <a:cs typeface="+mn-cs"/>
              </a:rPr>
              <a:t>4) They feel a lack of competence or uncertainty about what action would be best. </a:t>
            </a:r>
          </a:p>
          <a:p>
            <a:r>
              <a:rPr lang="en-US" sz="1200" b="0" i="0" u="none" strike="noStrike" kern="1200" baseline="0" dirty="0" smtClean="0">
                <a:solidFill>
                  <a:schemeClr val="tx1"/>
                </a:solidFill>
                <a:latin typeface="+mn-lt"/>
                <a:ea typeface="+mn-ea"/>
                <a:cs typeface="+mn-cs"/>
              </a:rPr>
              <a:t>5) They believe someone else will take action perhaps someone else with more authority or expertise.  With each person taking cues from people around them, a common result is that no action is taken.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Ask:</a:t>
            </a:r>
            <a:r>
              <a:rPr lang="en-US" sz="1200" b="0" i="0" u="none" strike="noStrike" kern="1200" baseline="0" dirty="0" smtClean="0">
                <a:solidFill>
                  <a:schemeClr val="tx1"/>
                </a:solidFill>
                <a:latin typeface="+mn-lt"/>
                <a:ea typeface="+mn-ea"/>
                <a:cs typeface="+mn-cs"/>
              </a:rPr>
              <a:t>  What can be done about this problem? Solicit 1-2 student responses</a:t>
            </a: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As Soldiers and members of the community, we all have a responsibility to help each other. </a:t>
            </a:r>
          </a:p>
          <a:p>
            <a:endParaRPr lang="en-US" sz="1200" b="0" i="0" u="none" strike="noStrike" kern="1200" baseline="0" dirty="0" smtClean="0">
              <a:solidFill>
                <a:schemeClr val="tx1"/>
              </a:solidFill>
              <a:effectLst/>
              <a:latin typeface="+mn-lt"/>
              <a:ea typeface="+mn-ea"/>
              <a:cs typeface="+mn-cs"/>
            </a:endParaRPr>
          </a:p>
          <a:p>
            <a:r>
              <a:rPr lang="en-US" sz="1200" b="1" i="0" u="none" strike="noStrike" kern="1200" baseline="0" dirty="0" smtClean="0">
                <a:solidFill>
                  <a:schemeClr val="tx1"/>
                </a:solidFill>
                <a:latin typeface="+mn-lt"/>
                <a:ea typeface="+mn-ea"/>
                <a:cs typeface="+mn-cs"/>
              </a:rPr>
              <a:t>Bystander Intervention Strategies </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a:t>
            </a:r>
            <a:r>
              <a:rPr lang="en-US" sz="1200" b="0" i="0" u="none" strike="noStrike" kern="1200" baseline="0" dirty="0" smtClean="0">
                <a:solidFill>
                  <a:schemeClr val="tx1"/>
                </a:solidFill>
                <a:latin typeface="+mn-lt"/>
                <a:ea typeface="+mn-ea"/>
                <a:cs typeface="+mn-cs"/>
              </a:rPr>
              <a:t>Avoid being a passive bystander! Intervene regardless of what others are doing and don’t worry about being wrong. It is better to be wrong than to have done nothing.</a:t>
            </a:r>
          </a:p>
          <a:p>
            <a:r>
              <a:rPr lang="en-US" sz="1200" b="0" i="0" u="none" strike="noStrike" kern="1200" baseline="0" dirty="0" smtClean="0">
                <a:solidFill>
                  <a:schemeClr val="tx1"/>
                </a:solidFill>
                <a:latin typeface="+mn-lt"/>
                <a:ea typeface="+mn-ea"/>
                <a:cs typeface="+mn-cs"/>
              </a:rPr>
              <a:t>Be on the lookout for situations that may require some intervention. Learn how to recognize indications and always be aware of what is going on around you </a:t>
            </a:r>
          </a:p>
          <a:p>
            <a:r>
              <a:rPr lang="en-US" sz="1200" b="0" i="0" u="none" strike="noStrike" kern="1200" baseline="0" dirty="0" smtClean="0">
                <a:solidFill>
                  <a:schemeClr val="tx1"/>
                </a:solidFill>
                <a:latin typeface="+mn-lt"/>
                <a:ea typeface="+mn-ea"/>
                <a:cs typeface="+mn-cs"/>
              </a:rPr>
              <a:t>As a bystander, it is much easier to recognize and encourage positive social behavior. It takes some practice and courage to intervene, discourage, or stop unacceptable behavior (e.g., discriminatory behavior) </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There are many strategies associated with active bystander intervention. </a:t>
            </a:r>
          </a:p>
          <a:p>
            <a:pPr marL="0" indent="0">
              <a:buNone/>
            </a:pPr>
            <a:r>
              <a:rPr lang="en-US" sz="1200" b="0" i="0" u="none" strike="noStrike" kern="1200" baseline="0" dirty="0" smtClean="0">
                <a:solidFill>
                  <a:schemeClr val="tx1"/>
                </a:solidFill>
                <a:effectLst/>
                <a:latin typeface="+mn-lt"/>
                <a:ea typeface="+mn-ea"/>
                <a:cs typeface="+mn-cs"/>
              </a:rPr>
              <a:t>1)  Talk to the person to ensure they are doing okay.</a:t>
            </a:r>
          </a:p>
          <a:p>
            <a:pPr marL="0" indent="0">
              <a:buNone/>
            </a:pPr>
            <a:r>
              <a:rPr lang="en-US" sz="1200" b="0" i="0" u="none" strike="noStrike" kern="1200" baseline="0" dirty="0" smtClean="0">
                <a:solidFill>
                  <a:schemeClr val="tx1"/>
                </a:solidFill>
                <a:effectLst/>
                <a:latin typeface="+mn-lt"/>
                <a:ea typeface="+mn-ea"/>
                <a:cs typeface="+mn-cs"/>
              </a:rPr>
              <a:t>2)  Make up an excuse to get the person away from someone or the situation.</a:t>
            </a:r>
          </a:p>
          <a:p>
            <a:pPr marL="0" indent="0">
              <a:buNone/>
            </a:pPr>
            <a:r>
              <a:rPr lang="en-US" sz="1200" b="0" i="0" u="none" strike="noStrike" kern="1200" baseline="0" dirty="0" smtClean="0">
                <a:solidFill>
                  <a:schemeClr val="tx1"/>
                </a:solidFill>
                <a:effectLst/>
                <a:latin typeface="+mn-lt"/>
                <a:ea typeface="+mn-ea"/>
                <a:cs typeface="+mn-cs"/>
              </a:rPr>
              <a:t>3)  Call the police.</a:t>
            </a:r>
          </a:p>
          <a:p>
            <a:pPr marL="0" indent="0">
              <a:buNone/>
            </a:pPr>
            <a:r>
              <a:rPr lang="en-US" sz="1200" b="0" i="0" u="none" strike="noStrike" kern="1200" baseline="0" dirty="0" smtClean="0">
                <a:solidFill>
                  <a:schemeClr val="tx1"/>
                </a:solidFill>
                <a:latin typeface="+mn-lt"/>
                <a:ea typeface="+mn-ea"/>
                <a:cs typeface="+mn-cs"/>
              </a:rPr>
              <a:t>4)  Point out someone’s disrespectful behavior in a safe and respectful manner that tends to de-escalate the situation.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Safety First-Before you act, you should think about the following: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How can you keep yourself safe in this situation? </a:t>
            </a:r>
          </a:p>
          <a:p>
            <a:r>
              <a:rPr lang="en-US" sz="1200" b="0" i="0" u="none" strike="noStrike" kern="1200" baseline="0" dirty="0" smtClean="0">
                <a:solidFill>
                  <a:schemeClr val="tx1"/>
                </a:solidFill>
                <a:latin typeface="+mn-lt"/>
                <a:ea typeface="+mn-ea"/>
                <a:cs typeface="+mn-cs"/>
              </a:rPr>
              <a:t>2) What are all the options available to you? </a:t>
            </a:r>
          </a:p>
          <a:p>
            <a:r>
              <a:rPr lang="en-US" sz="1200" b="0" i="0" u="none" strike="noStrike" kern="1200" baseline="0" dirty="0" smtClean="0">
                <a:solidFill>
                  <a:schemeClr val="tx1"/>
                </a:solidFill>
                <a:latin typeface="+mn-lt"/>
                <a:ea typeface="+mn-ea"/>
                <a:cs typeface="+mn-cs"/>
              </a:rPr>
              <a:t>3) Who else might be able to assist you in this situation? </a:t>
            </a:r>
          </a:p>
          <a:p>
            <a:r>
              <a:rPr lang="en-US" sz="1200" b="0" i="0" u="none" strike="noStrike" kern="1200" baseline="0" dirty="0" smtClean="0">
                <a:solidFill>
                  <a:schemeClr val="tx1"/>
                </a:solidFill>
                <a:latin typeface="+mn-lt"/>
                <a:ea typeface="+mn-ea"/>
                <a:cs typeface="+mn-cs"/>
              </a:rPr>
              <a:t>4) What are the pros and cons of acting? </a:t>
            </a:r>
          </a:p>
          <a:p>
            <a:r>
              <a:rPr lang="en-US" sz="1200" b="0" i="0" u="none" strike="noStrike" kern="1200" baseline="0" dirty="0" smtClean="0">
                <a:solidFill>
                  <a:schemeClr val="tx1"/>
                </a:solidFill>
                <a:latin typeface="+mn-lt"/>
                <a:ea typeface="+mn-ea"/>
                <a:cs typeface="+mn-cs"/>
              </a:rPr>
              <a:t>5) Decide how to help. </a:t>
            </a:r>
          </a:p>
          <a:p>
            <a:r>
              <a:rPr lang="en-US" sz="1200" b="0" i="0" u="none" strike="noStrike" kern="1200" baseline="0" dirty="0" smtClean="0">
                <a:solidFill>
                  <a:schemeClr val="tx1"/>
                </a:solidFill>
                <a:latin typeface="+mn-lt"/>
                <a:ea typeface="+mn-ea"/>
                <a:cs typeface="+mn-cs"/>
              </a:rPr>
              <a:t>6) Be friendly. </a:t>
            </a:r>
          </a:p>
          <a:p>
            <a:r>
              <a:rPr lang="en-US" sz="1200" b="0" i="0" u="none" strike="noStrike" kern="1200" baseline="0" dirty="0" smtClean="0">
                <a:solidFill>
                  <a:schemeClr val="tx1"/>
                </a:solidFill>
                <a:latin typeface="+mn-lt"/>
                <a:ea typeface="+mn-ea"/>
                <a:cs typeface="+mn-cs"/>
              </a:rPr>
              <a:t>7) Be firm. </a:t>
            </a:r>
          </a:p>
          <a:p>
            <a:r>
              <a:rPr lang="en-US" sz="1200" b="0" i="0" u="none" strike="noStrike" kern="1200" baseline="0" dirty="0" smtClean="0">
                <a:solidFill>
                  <a:schemeClr val="tx1"/>
                </a:solidFill>
                <a:latin typeface="+mn-lt"/>
                <a:ea typeface="+mn-ea"/>
                <a:cs typeface="+mn-cs"/>
              </a:rPr>
              <a:t>8) Avoid violence.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a:t>
            </a:r>
            <a:r>
              <a:rPr lang="en-US" sz="1200" b="0" i="0" u="none" strike="noStrike" kern="1200" baseline="0" dirty="0" smtClean="0">
                <a:solidFill>
                  <a:schemeClr val="tx1"/>
                </a:solidFill>
                <a:latin typeface="+mn-lt"/>
                <a:ea typeface="+mn-ea"/>
                <a:cs typeface="+mn-cs"/>
              </a:rPr>
              <a:t>  When in doubt, trust your gut.  Instincts are there for a reason.  When a situation makes us feel uncomfortable, it is generally a good indicator that something is not right.  </a:t>
            </a:r>
          </a:p>
          <a:p>
            <a:endParaRPr lang="en-US" sz="1200" b="0" i="0" u="none" strike="noStrike" kern="1200" baseline="0" dirty="0" smtClean="0">
              <a:solidFill>
                <a:schemeClr val="tx1"/>
              </a:solidFill>
              <a:latin typeface="+mn-lt"/>
              <a:ea typeface="+mn-ea"/>
              <a:cs typeface="+mn-cs"/>
            </a:endParaRPr>
          </a:p>
          <a:p>
            <a:endParaRPr lang="en-US" sz="1200" dirty="0" smtClean="0">
              <a:effectLst/>
              <a:latin typeface="+mn-lt"/>
              <a:ea typeface="Arial" panose="020B0604020202020204" pitchFamily="34" charset="0"/>
              <a:cs typeface="Times New Roman" panose="02020603050405020304" pitchFamily="18" charset="0"/>
            </a:endParaRPr>
          </a:p>
          <a:p>
            <a:pPr marL="600075" marR="172720" lvl="0" indent="0" algn="just" defTabSz="914400" rtl="0" eaLnBrk="1" fontAlgn="auto" latinLnBrk="0" hangingPunct="1">
              <a:lnSpc>
                <a:spcPct val="138000"/>
              </a:lnSpc>
              <a:spcBef>
                <a:spcPts val="10"/>
              </a:spcBef>
              <a:spcAft>
                <a:spcPts val="0"/>
              </a:spcAft>
              <a:buClrTx/>
              <a:buSzTx/>
              <a:buFontTx/>
              <a:buNone/>
              <a:tabLst/>
              <a:defRPr/>
            </a:pPr>
            <a:endParaRPr lang="en-US" sz="1200" dirty="0" smtClean="0">
              <a:effectLst/>
              <a:latin typeface="+mn-lt"/>
              <a:ea typeface="Arial" panose="020B0604020202020204" pitchFamily="34" charset="0"/>
              <a:cs typeface="Times New Roman" panose="02020603050405020304" pitchFamily="18" charset="0"/>
            </a:endParaRPr>
          </a:p>
          <a:p>
            <a:pPr marL="600075" marR="172720" lvl="0" indent="0" algn="just" defTabSz="914400" rtl="0" eaLnBrk="1" fontAlgn="auto" latinLnBrk="0" hangingPunct="1">
              <a:lnSpc>
                <a:spcPct val="138000"/>
              </a:lnSpc>
              <a:spcBef>
                <a:spcPts val="10"/>
              </a:spcBef>
              <a:spcAft>
                <a:spcPts val="0"/>
              </a:spcAft>
              <a:buClrTx/>
              <a:buSzTx/>
              <a:buFontTx/>
              <a:buNone/>
              <a:tabLst/>
              <a:defRPr/>
            </a:pPr>
            <a:endParaRPr lang="en-US" dirty="0" smtClean="0">
              <a:effectLst/>
              <a:latin typeface="+mn-lt"/>
            </a:endParaRPr>
          </a:p>
          <a:p>
            <a:pPr marL="0" marR="0">
              <a:spcBef>
                <a:spcPts val="5"/>
              </a:spcBef>
              <a:spcAft>
                <a:spcPts val="0"/>
              </a:spcAft>
            </a:pPr>
            <a:r>
              <a:rPr lang="en-US" sz="1200" dirty="0" smtClean="0">
                <a:effectLst/>
                <a:latin typeface="+mn-lt"/>
                <a:ea typeface="Arial" panose="020B0604020202020204" pitchFamily="34" charset="0"/>
                <a:cs typeface="Times New Roman" panose="02020603050405020304" pitchFamily="18" charset="0"/>
              </a:rPr>
              <a:t> </a:t>
            </a:r>
            <a:endParaRPr lang="en-US" sz="1200" dirty="0" smtClean="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1200" dirty="0" smtClean="0">
                <a:effectLst/>
                <a:latin typeface="+mn-lt"/>
                <a:ea typeface="Arial" panose="020B0604020202020204" pitchFamily="34" charset="0"/>
                <a:cs typeface="Times New Roman" panose="02020603050405020304" pitchFamily="18" charset="0"/>
              </a:rPr>
              <a:t> </a:t>
            </a:r>
            <a:endParaRPr lang="en-US" sz="1200" dirty="0" smtClean="0">
              <a:effectLst/>
              <a:latin typeface="+mn-lt"/>
              <a:ea typeface="Calibri" panose="020F0502020204030204" pitchFamily="34" charset="0"/>
              <a:cs typeface="Times New Roman" panose="02020603050405020304" pitchFamily="18" charset="0"/>
            </a:endParaRPr>
          </a:p>
          <a:p>
            <a:endParaRPr lang="en-US" dirty="0">
              <a:latin typeface="+mn-lt"/>
            </a:endParaRPr>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641863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Show Slide 12. Complaint System</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A key component of the Army’s EO Program is an effective and responsive complaint system. The Army’s EO complaint system concept is intended to afford the maximum protection for Soldiers by providing a means for them to bring a complaint to the Army, and have full confidence the Army will investigate and where appropriate, make an appropriate response to resolve the compliant. There are three types of complaints a Soldier may file in the Army’s EO channel, formal,</a:t>
            </a:r>
            <a:r>
              <a:rPr lang="en-US" sz="1200" kern="1200" baseline="0" dirty="0" smtClean="0">
                <a:solidFill>
                  <a:schemeClr val="tx1"/>
                </a:solidFill>
                <a:effectLst/>
                <a:latin typeface="+mn-lt"/>
                <a:ea typeface="+mn-ea"/>
                <a:cs typeface="+mn-cs"/>
              </a:rPr>
              <a:t> informal and anonymous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An </a:t>
            </a:r>
            <a:r>
              <a:rPr lang="en-US" sz="1200" b="1" kern="1200" dirty="0" smtClean="0">
                <a:solidFill>
                  <a:schemeClr val="tx1"/>
                </a:solidFill>
                <a:effectLst/>
                <a:latin typeface="+mn-lt"/>
                <a:ea typeface="+mn-ea"/>
                <a:cs typeface="+mn-cs"/>
              </a:rPr>
              <a:t>informal complaint </a:t>
            </a:r>
            <a:r>
              <a:rPr lang="en-US" sz="1200" kern="1200" dirty="0" smtClean="0">
                <a:solidFill>
                  <a:schemeClr val="tx1"/>
                </a:solidFill>
                <a:effectLst/>
                <a:latin typeface="+mn-lt"/>
                <a:ea typeface="+mn-ea"/>
                <a:cs typeface="+mn-cs"/>
              </a:rPr>
              <a:t>allows a Soldier who does not wish to file in writing to verbally report inappropriate behavior without requiring a full investigation by the chain of command. When considering the use of the informal process, the following factors may help in that determination:</a:t>
            </a:r>
          </a:p>
          <a:p>
            <a:pPr lvl="0"/>
            <a:r>
              <a:rPr lang="en-US" sz="1200" kern="1200" dirty="0" smtClean="0">
                <a:solidFill>
                  <a:schemeClr val="tx1"/>
                </a:solidFill>
                <a:effectLst/>
                <a:latin typeface="+mn-lt"/>
                <a:ea typeface="+mn-ea"/>
                <a:cs typeface="+mn-cs"/>
              </a:rPr>
              <a:t>-Is not required to be filed in writing</a:t>
            </a:r>
          </a:p>
          <a:p>
            <a:pPr lvl="0"/>
            <a:r>
              <a:rPr lang="en-US" sz="1200" kern="1200" dirty="0" smtClean="0">
                <a:solidFill>
                  <a:schemeClr val="tx1"/>
                </a:solidFill>
                <a:effectLst/>
                <a:latin typeface="+mn-lt"/>
                <a:ea typeface="+mn-ea"/>
                <a:cs typeface="+mn-cs"/>
              </a:rPr>
              <a:t>-Should be resolved at the lowest level</a:t>
            </a:r>
          </a:p>
          <a:p>
            <a:pPr lvl="0"/>
            <a:r>
              <a:rPr lang="en-US" sz="1200" kern="1200" dirty="0" smtClean="0">
                <a:solidFill>
                  <a:schemeClr val="tx1"/>
                </a:solidFill>
                <a:effectLst/>
                <a:latin typeface="+mn-lt"/>
                <a:ea typeface="+mn-ea"/>
                <a:cs typeface="+mn-cs"/>
              </a:rPr>
              <a:t>-May use a third party</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a:t>
            </a:r>
          </a:p>
          <a:p>
            <a:pPr lvl="0"/>
            <a:r>
              <a:rPr lang="en-US" sz="1200" kern="1200" dirty="0" smtClean="0">
                <a:solidFill>
                  <a:schemeClr val="tx1"/>
                </a:solidFill>
                <a:effectLst/>
                <a:latin typeface="+mn-lt"/>
                <a:ea typeface="+mn-ea"/>
                <a:cs typeface="+mn-cs"/>
              </a:rPr>
              <a:t>Is not required to be filed in writing: these complaints may be voiced to the offending party, to someone in a position of authority, or both. The intention is that the offending behavior will cease with no further action required.</a:t>
            </a:r>
          </a:p>
          <a:p>
            <a:pPr lvl="0"/>
            <a:r>
              <a:rPr lang="en-US" sz="1200" kern="1200" dirty="0" smtClean="0">
                <a:solidFill>
                  <a:schemeClr val="tx1"/>
                </a:solidFill>
                <a:effectLst/>
                <a:latin typeface="+mn-lt"/>
                <a:ea typeface="+mn-ea"/>
                <a:cs typeface="+mn-cs"/>
              </a:rPr>
              <a:t>Should be resolve at the lowest level: individuals are encouraged to attempt to resolve their complaints by confronting the alleged offender or by informing other appropriate officials about the offensive behavior or other allegations of disparate or unfair treatment. No requirement for chain of command intervention. However, depending on the severity of the offense, or the nature of the allegation, this may not always be appropriate. Individuals are responsible to advise the command of the specifics of discrimination and provide their chain of command an opportunity to take appropriate action to resolve the issue(s).</a:t>
            </a:r>
          </a:p>
          <a:p>
            <a:pPr lvl="0"/>
            <a:r>
              <a:rPr lang="en-US" sz="1200" kern="1200" dirty="0" smtClean="0">
                <a:solidFill>
                  <a:schemeClr val="tx1"/>
                </a:solidFill>
                <a:effectLst/>
                <a:latin typeface="+mn-lt"/>
                <a:ea typeface="+mn-ea"/>
                <a:cs typeface="+mn-cs"/>
              </a:rPr>
              <a:t>May use a third party: third party intervention may be appropriate if the victim feels apprehensive or intimidated and reluctant to speak to the harasser directly. In such cases, a co-worker, supervisor, EOL, or leader can serve as an intermediary and speak to the offender on behalf of the victim.</a:t>
            </a:r>
          </a:p>
          <a:p>
            <a:pPr lvl="0"/>
            <a:r>
              <a:rPr lang="en-US" sz="1200" kern="1200" dirty="0" smtClean="0">
                <a:solidFill>
                  <a:schemeClr val="tx1"/>
                </a:solidFill>
                <a:effectLst/>
                <a:latin typeface="+mn-lt"/>
                <a:ea typeface="+mn-ea"/>
                <a:cs typeface="+mn-cs"/>
              </a:rPr>
              <a:t>There’s no time suspense for investigation: informal complaints are not subject to any timeline suspense, nor are they normally reportable to higher headquarters.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A </a:t>
            </a:r>
            <a:r>
              <a:rPr lang="en-US" sz="1200" b="1" kern="1200" dirty="0" smtClean="0">
                <a:solidFill>
                  <a:schemeClr val="tx1"/>
                </a:solidFill>
                <a:effectLst/>
                <a:latin typeface="+mn-lt"/>
                <a:ea typeface="+mn-ea"/>
                <a:cs typeface="+mn-cs"/>
              </a:rPr>
              <a:t>formal complaint </a:t>
            </a:r>
            <a:r>
              <a:rPr lang="en-US" sz="1200" kern="1200" dirty="0" smtClean="0">
                <a:solidFill>
                  <a:schemeClr val="tx1"/>
                </a:solidFill>
                <a:effectLst/>
                <a:latin typeface="+mn-lt"/>
                <a:ea typeface="+mn-ea"/>
                <a:cs typeface="+mn-cs"/>
              </a:rPr>
              <a:t>is one that a complainant files in writing and swears to the accuracy of the information. Formal complaints require specific actions, are subject to timelines, and require documentation of the action taken. While the decision on whether to file a formal complaint rests with the individual, consideration should be based on the following factors:</a:t>
            </a:r>
          </a:p>
          <a:p>
            <a:pPr lvl="0"/>
            <a:r>
              <a:rPr lang="en-US" sz="1200" kern="1200" dirty="0" smtClean="0">
                <a:solidFill>
                  <a:schemeClr val="tx1"/>
                </a:solidFill>
                <a:effectLst/>
                <a:latin typeface="+mn-lt"/>
                <a:ea typeface="+mn-ea"/>
                <a:cs typeface="+mn-cs"/>
              </a:rPr>
              <a:t>Inability to resolve informally</a:t>
            </a:r>
          </a:p>
          <a:p>
            <a:pPr lvl="0"/>
            <a:r>
              <a:rPr lang="en-US" sz="1200" kern="1200" dirty="0" smtClean="0">
                <a:solidFill>
                  <a:schemeClr val="tx1"/>
                </a:solidFill>
                <a:effectLst/>
                <a:latin typeface="+mn-lt"/>
                <a:ea typeface="+mn-ea"/>
                <a:cs typeface="+mn-cs"/>
              </a:rPr>
              <a:t>Issue may warrant an official investigation</a:t>
            </a:r>
          </a:p>
          <a:p>
            <a:pPr lvl="0"/>
            <a:r>
              <a:rPr lang="en-US" sz="1200" kern="1200" dirty="0" smtClean="0">
                <a:solidFill>
                  <a:schemeClr val="tx1"/>
                </a:solidFill>
                <a:effectLst/>
                <a:latin typeface="+mn-lt"/>
                <a:ea typeface="+mn-ea"/>
                <a:cs typeface="+mn-cs"/>
              </a:rPr>
              <a:t>Soldier wants an official record of complaint</a:t>
            </a:r>
          </a:p>
          <a:p>
            <a:pPr lvl="0"/>
            <a:r>
              <a:rPr lang="en-US" sz="1200" kern="1200" dirty="0" smtClean="0">
                <a:solidFill>
                  <a:schemeClr val="tx1"/>
                </a:solidFill>
                <a:effectLst/>
                <a:latin typeface="+mn-lt"/>
                <a:ea typeface="+mn-ea"/>
                <a:cs typeface="+mn-cs"/>
              </a:rPr>
              <a:t>Defined complaint timeline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(60 FILE) While there are no specific timelines for taking action on informal complaints, formal complaints do have defined timelines for the accomplishment of certain actions. Individuals have 60 calendar days from the date of the alleged offense in which to file a formal complaint.</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If a complaint is received after 60 calendar days, the commander may conduct an investigation into the allegations or appoint an investigating officer. In deciding whether to conduct an investigation, the commander should consider the reason for the delay, the availability of witnesses, and whether a full and fair investigation can be conducted. Complaints that include allegations that are criminal in nature are exempt from the 60-calendar day rule and will be immediately referred to the Military Police, CID or law enforcement agencies. </a:t>
            </a:r>
          </a:p>
          <a:p>
            <a:r>
              <a:rPr lang="en-US" sz="1200" kern="1200" dirty="0" smtClean="0">
                <a:solidFill>
                  <a:schemeClr val="tx1"/>
                </a:solidFill>
                <a:effectLst/>
                <a:latin typeface="+mn-lt"/>
                <a:ea typeface="+mn-ea"/>
                <a:cs typeface="+mn-cs"/>
              </a:rPr>
              <a:t> </a:t>
            </a:r>
          </a:p>
          <a:p>
            <a:r>
              <a:rPr lang="en-US" b="1" dirty="0" smtClean="0">
                <a:effectLst/>
              </a:rPr>
              <a:t>Read:</a:t>
            </a:r>
            <a:r>
              <a:rPr lang="en-US" dirty="0" smtClean="0">
                <a:effectLst/>
              </a:rPr>
              <a:t> (3 ACT) Commanders have three calendar days to inform the first General Courts-Martial Convening Authority (GCMCA) in the chain of command, additionally, alternative agencies have 3 calendar days to decide whether to resolve the complaint at their level or refer the complaint to the appropriate commander or agency for resolution.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(14 INVESTIGATE) Commanders or alternative agencies have 14 calendar days to conduct an inquiry or investigation. </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If, due to extenuating circumstances, an inquiry or investigation cannot be completed in 14 calendar days, or (three MUTA 4 drill periods for Army reserve TPU Soldiers), an extension of a maximum of 30 calendar days or (two MUTA 4 drill periods for Army Reserve TPU Soldiers) may be approved by the next higher echelon commander.</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(7 APPEAL) The complainant will have 7 calendar days from date of notification of the results of the investigation to submit an appeal. The appeal must be in writing on DA Form 7279 and provide a brief statement which identifies the basis of the appeal. Action(s) taken against the subject, if any is taken, may not be appealed.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(30-45 FOLLOW UP) The Equal Opportunity Advisor will conduct a follow-up assessment of all formal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EO complaints, both for substantiated and unsubstantiated complaints, 30 to 45 calendar days (four to six MUTA 4 drill periods for RCs) following the final decision rendered on the complaint. The purpose of the assessment is to measure the effectiveness of the actions taken and to detect and deter any acts or threats of reprisal or intimidation.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A key component of the Army EO complaint system is the prevention of reprisal, threats or intimidation of personnel who submit complaints. The commander will establish and implement a plan to protect the complainant, any named witnesses, and the subject from acts of reprisals.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This does not preclude commanders from taking action against Soldiers who file fraudulent complaints or give false statements. An unsubstantiated complaint is not fraudulent or false solely on the basis of its being unsubstantiated. An indicator of a healthy command climate is the willingness of Soldiers to report EO violations to the chain of command. Research has shown that many incidents of discrimination go unreported due to intimidation or fear of reprisal. It is the responsibility of the chain of command to ensure that all complainants are protected against reprisal or retaliation for filing an EO complaint. The commander will establish and implement a plan to protect the complainant, any named witnesses, and the alleged subject from acts of reprisal.</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There are other agencies available to assist Soldiers with the EO Complaint Process. Explain each resource.</a:t>
            </a:r>
          </a:p>
          <a:p>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Higher Echelon Chain of Command </a:t>
            </a:r>
            <a:r>
              <a:rPr lang="en-US" sz="1200" kern="1200" dirty="0" smtClean="0">
                <a:solidFill>
                  <a:schemeClr val="tx1"/>
                </a:solidFill>
                <a:effectLst/>
                <a:latin typeface="+mn-lt"/>
                <a:ea typeface="+mn-ea"/>
                <a:cs typeface="+mn-cs"/>
              </a:rPr>
              <a:t>– You can choose to forward the complaint to your higher echelon chain of command or to one of the following alternative agencies:</a:t>
            </a:r>
          </a:p>
          <a:p>
            <a:pPr lvl="0"/>
            <a:r>
              <a:rPr lang="en-US" sz="1200" b="1" kern="1200" dirty="0" smtClean="0">
                <a:solidFill>
                  <a:schemeClr val="tx1"/>
                </a:solidFill>
                <a:effectLst/>
                <a:latin typeface="+mn-lt"/>
                <a:ea typeface="+mn-ea"/>
                <a:cs typeface="+mn-cs"/>
              </a:rPr>
              <a:t>Inspector General </a:t>
            </a:r>
            <a:r>
              <a:rPr lang="en-US" sz="1200" kern="1200" dirty="0" smtClean="0">
                <a:solidFill>
                  <a:schemeClr val="tx1"/>
                </a:solidFill>
                <a:effectLst/>
                <a:latin typeface="+mn-lt"/>
                <a:ea typeface="+mn-ea"/>
                <a:cs typeface="+mn-cs"/>
              </a:rPr>
              <a:t>– Advises on all matters of command; receives complaints about command environment and leadership.</a:t>
            </a:r>
          </a:p>
          <a:p>
            <a:pPr lvl="0"/>
            <a:r>
              <a:rPr lang="en-US" sz="1200" b="1" kern="1200" dirty="0" smtClean="0">
                <a:solidFill>
                  <a:schemeClr val="tx1"/>
                </a:solidFill>
                <a:effectLst/>
                <a:latin typeface="+mn-lt"/>
                <a:ea typeface="+mn-ea"/>
                <a:cs typeface="+mn-cs"/>
              </a:rPr>
              <a:t>Housing Referral Office </a:t>
            </a:r>
            <a:r>
              <a:rPr lang="en-US" sz="1200" kern="1200" dirty="0" smtClean="0">
                <a:solidFill>
                  <a:schemeClr val="tx1"/>
                </a:solidFill>
                <a:effectLst/>
                <a:latin typeface="+mn-lt"/>
                <a:ea typeface="+mn-ea"/>
                <a:cs typeface="+mn-cs"/>
              </a:rPr>
              <a:t>– Monitors and administers the installation’s housing referral program; investigates complaints about discrimination in rental or sale of off-post housing.</a:t>
            </a:r>
          </a:p>
          <a:p>
            <a:pPr lvl="0"/>
            <a:r>
              <a:rPr lang="en-US" sz="1200" b="1" kern="1200" dirty="0" smtClean="0">
                <a:solidFill>
                  <a:schemeClr val="tx1"/>
                </a:solidFill>
                <a:effectLst/>
                <a:latin typeface="+mn-lt"/>
                <a:ea typeface="+mn-ea"/>
                <a:cs typeface="+mn-cs"/>
              </a:rPr>
              <a:t>Staff Judge Advocate Genera</a:t>
            </a:r>
            <a:r>
              <a:rPr lang="en-US" sz="1200" kern="1200" dirty="0" smtClean="0">
                <a:solidFill>
                  <a:schemeClr val="tx1"/>
                </a:solidFill>
                <a:effectLst/>
                <a:latin typeface="+mn-lt"/>
                <a:ea typeface="+mn-ea"/>
                <a:cs typeface="+mn-cs"/>
              </a:rPr>
              <a:t>l – Advises Commander on all legal matters; may receive complaints about discrimination in legal proceedings or administering judicial or non-judicial punishment.</a:t>
            </a:r>
          </a:p>
          <a:p>
            <a:pPr lvl="0"/>
            <a:r>
              <a:rPr lang="en-US" sz="1200" b="1" kern="1200" dirty="0" smtClean="0">
                <a:solidFill>
                  <a:schemeClr val="tx1"/>
                </a:solidFill>
                <a:effectLst/>
                <a:latin typeface="+mn-lt"/>
                <a:ea typeface="+mn-ea"/>
                <a:cs typeface="+mn-cs"/>
              </a:rPr>
              <a:t>Military Police or Criminal Investigator </a:t>
            </a:r>
            <a:r>
              <a:rPr lang="en-US" sz="1200" kern="1200" dirty="0" smtClean="0">
                <a:solidFill>
                  <a:schemeClr val="tx1"/>
                </a:solidFill>
                <a:effectLst/>
                <a:latin typeface="+mn-lt"/>
                <a:ea typeface="+mn-ea"/>
                <a:cs typeface="+mn-cs"/>
              </a:rPr>
              <a:t>– Any investigations of possible violations of the Uniform Code of Military Justice; responsible for monitoring the treatment of Soldiers and complaints of discrimination or unfair treatment by off-post activities.</a:t>
            </a:r>
          </a:p>
          <a:p>
            <a:pPr lvl="0"/>
            <a:r>
              <a:rPr lang="en-US" sz="1200" b="1" kern="1200" dirty="0" smtClean="0">
                <a:solidFill>
                  <a:schemeClr val="tx1"/>
                </a:solidFill>
                <a:effectLst/>
                <a:latin typeface="+mn-lt"/>
                <a:ea typeface="+mn-ea"/>
                <a:cs typeface="+mn-cs"/>
              </a:rPr>
              <a:t>Chaplain </a:t>
            </a:r>
            <a:r>
              <a:rPr lang="en-US" sz="1200" kern="1200" dirty="0" smtClean="0">
                <a:solidFill>
                  <a:schemeClr val="tx1"/>
                </a:solidFill>
                <a:effectLst/>
                <a:latin typeface="+mn-lt"/>
                <a:ea typeface="+mn-ea"/>
                <a:cs typeface="+mn-cs"/>
              </a:rPr>
              <a:t>– The primary subject matter expert for issues about religious discrimination and accommodation; also the primary resource on family and marital counseling.</a:t>
            </a:r>
          </a:p>
          <a:p>
            <a:pPr lvl="0"/>
            <a:r>
              <a:rPr lang="en-US" sz="1200" b="1" kern="1200" dirty="0" smtClean="0">
                <a:solidFill>
                  <a:schemeClr val="tx1"/>
                </a:solidFill>
                <a:effectLst/>
                <a:latin typeface="+mn-lt"/>
                <a:ea typeface="+mn-ea"/>
                <a:cs typeface="+mn-cs"/>
              </a:rPr>
              <a:t>Medical Agency Personnel </a:t>
            </a:r>
            <a:r>
              <a:rPr lang="en-US" sz="1200" kern="1200" dirty="0" smtClean="0">
                <a:solidFill>
                  <a:schemeClr val="tx1"/>
                </a:solidFill>
                <a:effectLst/>
                <a:latin typeface="+mn-lt"/>
                <a:ea typeface="+mn-ea"/>
                <a:cs typeface="+mn-cs"/>
              </a:rPr>
              <a:t>– Advise and assist on medical matters in case of a physical assault. Medical agency personnel are contacted immediately to obtain criminal evidence and assist in treating and counseling the victim.</a:t>
            </a:r>
          </a:p>
          <a:p>
            <a:endParaRPr lang="en-US" sz="1200" kern="1200" dirty="0" smtClean="0">
              <a:solidFill>
                <a:schemeClr val="tx1"/>
              </a:solidFill>
              <a:effectLst/>
              <a:latin typeface="+mn-lt"/>
              <a:ea typeface="+mn-ea"/>
              <a:cs typeface="+mn-cs"/>
            </a:endParaRPr>
          </a:p>
          <a:p>
            <a:r>
              <a:rPr lang="en-US" sz="1200" b="1" i="0" u="none" strike="noStrike" kern="1200" baseline="0" dirty="0" smtClean="0">
                <a:solidFill>
                  <a:schemeClr val="tx1"/>
                </a:solidFill>
                <a:latin typeface="+mn-lt"/>
                <a:ea typeface="+mn-ea"/>
                <a:cs typeface="+mn-cs"/>
              </a:rPr>
              <a:t>Read:  ANONYMOUS COMPLAINTS. </a:t>
            </a:r>
            <a:r>
              <a:rPr lang="en-US" sz="1200" b="0" i="0" u="none" strike="noStrike" kern="1200" baseline="0" dirty="0" smtClean="0">
                <a:solidFill>
                  <a:schemeClr val="tx1"/>
                </a:solidFill>
                <a:latin typeface="+mn-lt"/>
                <a:ea typeface="+mn-ea"/>
                <a:cs typeface="+mn-cs"/>
              </a:rPr>
              <a:t>Actions taken regarding anonymous complaints will depend upon the extent of information provided by complainants. Currently the Inspector General (IG) is the only agency that takes anonymous complaints based on Hazing and Bullying.  </a:t>
            </a:r>
          </a:p>
        </p:txBody>
      </p:sp>
      <p:sp>
        <p:nvSpPr>
          <p:cNvPr id="4" name="Footer Placeholder 3"/>
          <p:cNvSpPr>
            <a:spLocks noGrp="1"/>
          </p:cNvSpPr>
          <p:nvPr>
            <p:ph type="ftr" sz="quarter"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3398706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676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dirty="0"/>
              <a:t>805C-A-1006    1 August 2007   Slide </a:t>
            </a:r>
            <a:fld id="{D79285AE-EDC7-4D47-BDF0-F858FCB7EDE6}" type="slidenum">
              <a:rPr lang="en-US" altLang="en-US"/>
              <a:pPr>
                <a:defRPr/>
              </a:pPr>
              <a:t>‹#›</a:t>
            </a:fld>
            <a:endParaRPr lang="en-US" altLang="en-US" dirty="0"/>
          </a:p>
        </p:txBody>
      </p:sp>
    </p:spTree>
    <p:extLst>
      <p:ext uri="{BB962C8B-B14F-4D97-AF65-F5344CB8AC3E}">
        <p14:creationId xmlns:p14="http://schemas.microsoft.com/office/powerpoint/2010/main" val="1093244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dirty="0"/>
              <a:t>805C-A-1006    1 August 2007   Slide </a:t>
            </a:r>
            <a:fld id="{B1C0F97E-F4CC-4875-BA3B-6390A1BF6A30}" type="slidenum">
              <a:rPr lang="en-US" altLang="en-US"/>
              <a:pPr>
                <a:defRPr/>
              </a:pPr>
              <a:t>‹#›</a:t>
            </a:fld>
            <a:endParaRPr lang="en-US" altLang="en-US" dirty="0"/>
          </a:p>
        </p:txBody>
      </p:sp>
    </p:spTree>
    <p:extLst>
      <p:ext uri="{BB962C8B-B14F-4D97-AF65-F5344CB8AC3E}">
        <p14:creationId xmlns:p14="http://schemas.microsoft.com/office/powerpoint/2010/main" val="2516167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19200"/>
            <a:ext cx="7772400" cy="41148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dirty="0"/>
              <a:t>805C-A-1006    1 August 2007   Slide </a:t>
            </a:r>
            <a:fld id="{0672C00A-D581-4FA4-AA67-9E15ED3AEFB9}" type="slidenum">
              <a:rPr lang="en-US" altLang="en-US"/>
              <a:pPr>
                <a:defRPr/>
              </a:pPr>
              <a:t>‹#›</a:t>
            </a:fld>
            <a:endParaRPr lang="en-US" altLang="en-US" dirty="0"/>
          </a:p>
        </p:txBody>
      </p:sp>
    </p:spTree>
    <p:extLst>
      <p:ext uri="{BB962C8B-B14F-4D97-AF65-F5344CB8AC3E}">
        <p14:creationId xmlns:p14="http://schemas.microsoft.com/office/powerpoint/2010/main" val="282401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dirty="0"/>
              <a:t>805C-A-1006    1 August 2007   Slide </a:t>
            </a:r>
            <a:fld id="{2205E080-7200-47E2-8629-E702EAEDCD17}" type="slidenum">
              <a:rPr lang="en-US" altLang="en-US"/>
              <a:pPr>
                <a:defRPr/>
              </a:pPr>
              <a:t>‹#›</a:t>
            </a:fld>
            <a:endParaRPr lang="en-US" altLang="en-US" dirty="0"/>
          </a:p>
        </p:txBody>
      </p:sp>
    </p:spTree>
    <p:extLst>
      <p:ext uri="{BB962C8B-B14F-4D97-AF65-F5344CB8AC3E}">
        <p14:creationId xmlns:p14="http://schemas.microsoft.com/office/powerpoint/2010/main" val="3286629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dirty="0"/>
              <a:t>805C-A-1006    1 August 2007   Slide </a:t>
            </a:r>
            <a:fld id="{F7B2E0B1-F94A-4C8C-A132-CAD81D1F6468}" type="slidenum">
              <a:rPr lang="en-US" altLang="en-US"/>
              <a:pPr>
                <a:defRPr/>
              </a:pPr>
              <a:t>‹#›</a:t>
            </a:fld>
            <a:endParaRPr lang="en-US" altLang="en-US" dirty="0"/>
          </a:p>
        </p:txBody>
      </p:sp>
    </p:spTree>
    <p:extLst>
      <p:ext uri="{BB962C8B-B14F-4D97-AF65-F5344CB8AC3E}">
        <p14:creationId xmlns:p14="http://schemas.microsoft.com/office/powerpoint/2010/main" val="744447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dirty="0"/>
              <a:t>805C-A-1006    1 August 2007   Slide </a:t>
            </a:r>
            <a:fld id="{CF0E28F2-0B4C-4139-835C-9ACEE05E4779}" type="slidenum">
              <a:rPr lang="en-US" altLang="en-US"/>
              <a:pPr>
                <a:defRPr/>
              </a:pPr>
              <a:t>‹#›</a:t>
            </a:fld>
            <a:endParaRPr lang="en-US" altLang="en-US" dirty="0"/>
          </a:p>
        </p:txBody>
      </p:sp>
    </p:spTree>
    <p:extLst>
      <p:ext uri="{BB962C8B-B14F-4D97-AF65-F5344CB8AC3E}">
        <p14:creationId xmlns:p14="http://schemas.microsoft.com/office/powerpoint/2010/main" val="1434381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dirty="0"/>
              <a:t>805C-A-1006    1 August 2007   Slide </a:t>
            </a:r>
            <a:fld id="{930C4937-9D98-4E95-BA21-CC265964D246}" type="slidenum">
              <a:rPr lang="en-US" altLang="en-US"/>
              <a:pPr>
                <a:defRPr/>
              </a:pPr>
              <a:t>‹#›</a:t>
            </a:fld>
            <a:endParaRPr lang="en-US" altLang="en-US" dirty="0"/>
          </a:p>
        </p:txBody>
      </p:sp>
    </p:spTree>
    <p:extLst>
      <p:ext uri="{BB962C8B-B14F-4D97-AF65-F5344CB8AC3E}">
        <p14:creationId xmlns:p14="http://schemas.microsoft.com/office/powerpoint/2010/main" val="470989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r>
              <a:rPr lang="en-US" altLang="en-US" dirty="0"/>
              <a:t>805C-A-1006    1 August 2007   Slide </a:t>
            </a:r>
            <a:fld id="{ED0E35C9-D69D-49C8-ACEF-443C0EB80F56}" type="slidenum">
              <a:rPr lang="en-US" altLang="en-US"/>
              <a:pPr>
                <a:defRPr/>
              </a:pPr>
              <a:t>‹#›</a:t>
            </a:fld>
            <a:endParaRPr lang="en-US" altLang="en-US" dirty="0"/>
          </a:p>
        </p:txBody>
      </p:sp>
    </p:spTree>
    <p:extLst>
      <p:ext uri="{BB962C8B-B14F-4D97-AF65-F5344CB8AC3E}">
        <p14:creationId xmlns:p14="http://schemas.microsoft.com/office/powerpoint/2010/main" val="282209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r>
              <a:rPr lang="en-US" altLang="en-US" dirty="0"/>
              <a:t>805C-A-1006    1 August 2007   Slide </a:t>
            </a:r>
            <a:fld id="{71E3417F-1BE1-4465-8527-769FE50353C9}" type="slidenum">
              <a:rPr lang="en-US" altLang="en-US"/>
              <a:pPr>
                <a:defRPr/>
              </a:pPr>
              <a:t>‹#›</a:t>
            </a:fld>
            <a:endParaRPr lang="en-US" altLang="en-US" dirty="0"/>
          </a:p>
        </p:txBody>
      </p:sp>
    </p:spTree>
    <p:extLst>
      <p:ext uri="{BB962C8B-B14F-4D97-AF65-F5344CB8AC3E}">
        <p14:creationId xmlns:p14="http://schemas.microsoft.com/office/powerpoint/2010/main" val="3315957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US" altLang="en-US" dirty="0"/>
              <a:t>805C-A-1006    1 August 2007   Slide </a:t>
            </a:r>
            <a:fld id="{0C38AB4E-0867-4E9E-AFBF-287ADD012F80}" type="slidenum">
              <a:rPr lang="en-US" altLang="en-US"/>
              <a:pPr>
                <a:defRPr/>
              </a:pPr>
              <a:t>‹#›</a:t>
            </a:fld>
            <a:endParaRPr lang="en-US" altLang="en-US" dirty="0"/>
          </a:p>
        </p:txBody>
      </p:sp>
    </p:spTree>
    <p:extLst>
      <p:ext uri="{BB962C8B-B14F-4D97-AF65-F5344CB8AC3E}">
        <p14:creationId xmlns:p14="http://schemas.microsoft.com/office/powerpoint/2010/main" val="1437290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dirty="0"/>
              <a:t>805C-A-1006    1 August 2007   Slide </a:t>
            </a:r>
            <a:fld id="{14CE5FCB-BE74-468B-B158-74E045262C2E}" type="slidenum">
              <a:rPr lang="en-US" altLang="en-US"/>
              <a:pPr>
                <a:defRPr/>
              </a:pPr>
              <a:t>‹#›</a:t>
            </a:fld>
            <a:endParaRPr lang="en-US" altLang="en-US" dirty="0"/>
          </a:p>
        </p:txBody>
      </p:sp>
    </p:spTree>
    <p:extLst>
      <p:ext uri="{BB962C8B-B14F-4D97-AF65-F5344CB8AC3E}">
        <p14:creationId xmlns:p14="http://schemas.microsoft.com/office/powerpoint/2010/main" val="2441639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dirty="0"/>
              <a:t>805C-A-1006    1 August 2007   Slide </a:t>
            </a:r>
            <a:fld id="{D79555EE-BF56-48BC-B603-7CE1EDA30747}" type="slidenum">
              <a:rPr lang="en-US" altLang="en-US"/>
              <a:pPr>
                <a:defRPr/>
              </a:pPr>
              <a:t>‹#›</a:t>
            </a:fld>
            <a:endParaRPr lang="en-US" altLang="en-US" dirty="0"/>
          </a:p>
        </p:txBody>
      </p:sp>
    </p:spTree>
    <p:extLst>
      <p:ext uri="{BB962C8B-B14F-4D97-AF65-F5344CB8AC3E}">
        <p14:creationId xmlns:p14="http://schemas.microsoft.com/office/powerpoint/2010/main" val="1945490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219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8"/>
          <p:cNvSpPr>
            <a:spLocks noChangeArrowheads="1"/>
          </p:cNvSpPr>
          <p:nvPr/>
        </p:nvSpPr>
        <p:spPr bwMode="auto">
          <a:xfrm>
            <a:off x="0" y="0"/>
            <a:ext cx="9144000" cy="91440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a:defRPr sz="1400">
                <a:solidFill>
                  <a:schemeClr val="tx1"/>
                </a:solidFill>
                <a:latin typeface="Times" panose="02020603050405020304" pitchFamily="18" charset="0"/>
              </a:defRPr>
            </a:lvl1pPr>
            <a:lvl2pPr marL="742950" indent="-285750" algn="r">
              <a:defRPr sz="1400">
                <a:solidFill>
                  <a:schemeClr val="tx1"/>
                </a:solidFill>
                <a:latin typeface="Times" panose="02020603050405020304" pitchFamily="18" charset="0"/>
              </a:defRPr>
            </a:lvl2pPr>
            <a:lvl3pPr marL="1143000" indent="-228600" algn="r">
              <a:defRPr sz="1400">
                <a:solidFill>
                  <a:schemeClr val="tx1"/>
                </a:solidFill>
                <a:latin typeface="Times" panose="02020603050405020304" pitchFamily="18" charset="0"/>
              </a:defRPr>
            </a:lvl3pPr>
            <a:lvl4pPr marL="1600200" indent="-228600" algn="r">
              <a:defRPr sz="1400">
                <a:solidFill>
                  <a:schemeClr val="tx1"/>
                </a:solidFill>
                <a:latin typeface="Times" panose="02020603050405020304" pitchFamily="18" charset="0"/>
              </a:defRPr>
            </a:lvl4pPr>
            <a:lvl5pPr marL="2057400" indent="-228600" algn="r">
              <a:defRPr sz="1400">
                <a:solidFill>
                  <a:schemeClr val="tx1"/>
                </a:solidFill>
                <a:latin typeface="Times" panose="02020603050405020304" pitchFamily="18" charset="0"/>
              </a:defRPr>
            </a:lvl5pPr>
            <a:lvl6pPr marL="2514600" indent="-228600" algn="r" eaLnBrk="0" fontAlgn="base" hangingPunct="0">
              <a:spcBef>
                <a:spcPct val="0"/>
              </a:spcBef>
              <a:spcAft>
                <a:spcPct val="0"/>
              </a:spcAft>
              <a:defRPr sz="1400">
                <a:solidFill>
                  <a:schemeClr val="tx1"/>
                </a:solidFill>
                <a:latin typeface="Times" panose="02020603050405020304" pitchFamily="18" charset="0"/>
              </a:defRPr>
            </a:lvl6pPr>
            <a:lvl7pPr marL="2971800" indent="-228600" algn="r" eaLnBrk="0" fontAlgn="base" hangingPunct="0">
              <a:spcBef>
                <a:spcPct val="0"/>
              </a:spcBef>
              <a:spcAft>
                <a:spcPct val="0"/>
              </a:spcAft>
              <a:defRPr sz="1400">
                <a:solidFill>
                  <a:schemeClr val="tx1"/>
                </a:solidFill>
                <a:latin typeface="Times" panose="02020603050405020304" pitchFamily="18" charset="0"/>
              </a:defRPr>
            </a:lvl7pPr>
            <a:lvl8pPr marL="3429000" indent="-228600" algn="r" eaLnBrk="0" fontAlgn="base" hangingPunct="0">
              <a:spcBef>
                <a:spcPct val="0"/>
              </a:spcBef>
              <a:spcAft>
                <a:spcPct val="0"/>
              </a:spcAft>
              <a:defRPr sz="1400">
                <a:solidFill>
                  <a:schemeClr val="tx1"/>
                </a:solidFill>
                <a:latin typeface="Times" panose="02020603050405020304" pitchFamily="18" charset="0"/>
              </a:defRPr>
            </a:lvl8pPr>
            <a:lvl9pPr marL="3886200" indent="-228600" algn="r" eaLnBrk="0" fontAlgn="base" hangingPunct="0">
              <a:spcBef>
                <a:spcPct val="0"/>
              </a:spcBef>
              <a:spcAft>
                <a:spcPct val="0"/>
              </a:spcAft>
              <a:defRPr sz="1400">
                <a:solidFill>
                  <a:schemeClr val="tx1"/>
                </a:solidFill>
                <a:latin typeface="Times" panose="02020603050405020304" pitchFamily="18" charset="0"/>
              </a:defRPr>
            </a:lvl9pPr>
          </a:lstStyle>
          <a:p>
            <a:pPr eaLnBrk="0" fontAlgn="base" hangingPunct="0">
              <a:spcBef>
                <a:spcPct val="0"/>
              </a:spcBef>
              <a:spcAft>
                <a:spcPct val="0"/>
              </a:spcAft>
              <a:defRPr/>
            </a:pPr>
            <a:endParaRPr lang="en-US" altLang="en-US" dirty="0" smtClean="0">
              <a:solidFill>
                <a:srgbClr val="000000"/>
              </a:solidFill>
            </a:endParaRPr>
          </a:p>
        </p:txBody>
      </p:sp>
      <p:sp>
        <p:nvSpPr>
          <p:cNvPr id="1028" name="Rectangle 2"/>
          <p:cNvSpPr>
            <a:spLocks noGrp="1" noChangeArrowheads="1"/>
          </p:cNvSpPr>
          <p:nvPr>
            <p:ph type="title"/>
          </p:nvPr>
        </p:nvSpPr>
        <p:spPr bwMode="white">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6"/>
          <p:cNvSpPr>
            <a:spLocks noGrp="1" noChangeArrowheads="1"/>
          </p:cNvSpPr>
          <p:nvPr>
            <p:ph type="sldNum" sz="quarter" idx="4"/>
          </p:nvPr>
        </p:nvSpPr>
        <p:spPr bwMode="auto">
          <a:xfrm>
            <a:off x="0" y="6629400"/>
            <a:ext cx="2514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solidFill>
                  <a:srgbClr val="996633"/>
                </a:solidFill>
                <a:latin typeface="Arial" panose="020B0604020202020204" pitchFamily="34" charset="0"/>
              </a:defRPr>
            </a:lvl1pPr>
          </a:lstStyle>
          <a:p>
            <a:pPr fontAlgn="base">
              <a:spcBef>
                <a:spcPct val="0"/>
              </a:spcBef>
              <a:spcAft>
                <a:spcPct val="0"/>
              </a:spcAft>
              <a:defRPr/>
            </a:pPr>
            <a:r>
              <a:rPr lang="en-US" altLang="en-US" dirty="0"/>
              <a:t>805C-A-1006    1 August 2007   Slide </a:t>
            </a:r>
            <a:fld id="{D545B388-69E9-4EB4-8C35-5D927ECD38D7}" type="slidenum">
              <a:rPr lang="en-US" altLang="en-US"/>
              <a:pPr fontAlgn="base">
                <a:spcBef>
                  <a:spcPct val="0"/>
                </a:spcBef>
                <a:spcAft>
                  <a:spcPct val="0"/>
                </a:spcAft>
                <a:defRPr/>
              </a:pPr>
              <a:t>‹#›</a:t>
            </a:fld>
            <a:endParaRPr lang="en-US" altLang="en-US" dirty="0"/>
          </a:p>
        </p:txBody>
      </p:sp>
      <p:grpSp>
        <p:nvGrpSpPr>
          <p:cNvPr id="7" name="Group 6"/>
          <p:cNvGrpSpPr/>
          <p:nvPr userDrawn="1"/>
        </p:nvGrpSpPr>
        <p:grpSpPr>
          <a:xfrm>
            <a:off x="0" y="5486400"/>
            <a:ext cx="9144000" cy="1335882"/>
            <a:chOff x="0" y="4296964"/>
            <a:chExt cx="9144000" cy="1335882"/>
          </a:xfrm>
          <a:gradFill>
            <a:gsLst>
              <a:gs pos="0">
                <a:srgbClr val="5A7202">
                  <a:lumMod val="52000"/>
                </a:srgbClr>
              </a:gs>
              <a:gs pos="71000">
                <a:srgbClr val="666633">
                  <a:lumMod val="19000"/>
                  <a:lumOff val="81000"/>
                </a:srgbClr>
              </a:gs>
            </a:gsLst>
            <a:lin ang="0" scaled="1"/>
          </a:gradFill>
        </p:grpSpPr>
        <p:sp>
          <p:nvSpPr>
            <p:cNvPr id="8" name="Rectangle 7"/>
            <p:cNvSpPr/>
            <p:nvPr/>
          </p:nvSpPr>
          <p:spPr bwMode="auto">
            <a:xfrm>
              <a:off x="0" y="4529136"/>
              <a:ext cx="9144000" cy="871538"/>
            </a:xfrm>
            <a:prstGeom prst="rect">
              <a:avLst/>
            </a:prstGeom>
            <a:gradFill>
              <a:gsLst>
                <a:gs pos="0">
                  <a:srgbClr val="5A7202">
                    <a:lumMod val="52000"/>
                  </a:srgbClr>
                </a:gs>
                <a:gs pos="93000">
                  <a:srgbClr val="666633">
                    <a:lumMod val="19000"/>
                    <a:lumOff val="81000"/>
                  </a:srgbClr>
                </a:gs>
              </a:gsLst>
              <a:lin ang="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pPr marR="0" indent="114300" defTabSz="914400" rtl="0" eaLnBrk="0" fontAlgn="base" latinLnBrk="0" hangingPunct="0">
                <a:lnSpc>
                  <a:spcPct val="100000"/>
                </a:lnSpc>
                <a:spcBef>
                  <a:spcPct val="0"/>
                </a:spcBef>
                <a:spcAft>
                  <a:spcPct val="0"/>
                </a:spcAft>
                <a:buClrTx/>
                <a:buSzTx/>
                <a:buFontTx/>
                <a:buNone/>
                <a:tabLst/>
              </a:pPr>
              <a:r>
                <a:rPr kumimoji="0" lang="en-US" sz="2000" i="0" u="none" strike="noStrike" normalizeH="0" baseline="0" dirty="0" smtClean="0">
                  <a:ln w="0">
                    <a:solidFill>
                      <a:srgbClr val="FFC000"/>
                    </a:solidFill>
                  </a:ln>
                  <a:solidFill>
                    <a:srgbClr val="FFCC00"/>
                  </a:solidFill>
                  <a:effectLst>
                    <a:outerShdw blurRad="38100" dist="19050" dir="2700000" algn="tl" rotWithShape="0">
                      <a:schemeClr val="dk1">
                        <a:alpha val="40000"/>
                      </a:schemeClr>
                    </a:outerShdw>
                  </a:effectLst>
                </a:rPr>
                <a:t>ARMY’s</a:t>
              </a:r>
            </a:p>
            <a:p>
              <a:pPr marR="0" indent="114300" defTabSz="914400" rtl="0" eaLnBrk="0" fontAlgn="base" latinLnBrk="0" hangingPunct="0">
                <a:lnSpc>
                  <a:spcPct val="100000"/>
                </a:lnSpc>
                <a:spcBef>
                  <a:spcPct val="0"/>
                </a:spcBef>
                <a:spcAft>
                  <a:spcPct val="0"/>
                </a:spcAft>
                <a:buClrTx/>
                <a:buSzTx/>
                <a:buFontTx/>
                <a:buNone/>
                <a:tabLst/>
              </a:pPr>
              <a:r>
                <a:rPr lang="en-US" sz="1600" dirty="0" smtClean="0">
                  <a:ln w="0"/>
                  <a:effectLst>
                    <a:outerShdw blurRad="38100" dist="19050" dir="2700000" algn="tl" rotWithShape="0">
                      <a:schemeClr val="dk1">
                        <a:alpha val="40000"/>
                      </a:schemeClr>
                    </a:outerShdw>
                  </a:effectLst>
                </a:rPr>
                <a:t>Equal Opportunity (EO) Program</a:t>
              </a:r>
              <a:endParaRPr kumimoji="0" lang="en-US" sz="1600" i="0" u="none" strike="noStrike" normalizeH="0" baseline="0" dirty="0" smtClean="0">
                <a:ln w="0"/>
                <a:effectLst>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82188" y="4296964"/>
              <a:ext cx="1000930" cy="1335882"/>
            </a:xfrm>
            <a:prstGeom prst="rect">
              <a:avLst/>
            </a:prstGeom>
            <a:grpFill/>
          </p:spPr>
        </p:pic>
      </p:grpSp>
    </p:spTree>
    <p:extLst>
      <p:ext uri="{BB962C8B-B14F-4D97-AF65-F5344CB8AC3E}">
        <p14:creationId xmlns:p14="http://schemas.microsoft.com/office/powerpoint/2010/main" val="245197438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ftr="0" dt="0"/>
  <p:txStyles>
    <p:titleStyle>
      <a:lvl1pPr algn="l" rtl="0" eaLnBrk="0" fontAlgn="base" hangingPunct="0">
        <a:spcBef>
          <a:spcPct val="0"/>
        </a:spcBef>
        <a:spcAft>
          <a:spcPct val="0"/>
        </a:spcAft>
        <a:defRPr sz="4000">
          <a:solidFill>
            <a:srgbClr val="FFBC01"/>
          </a:solidFill>
          <a:latin typeface="+mj-lt"/>
          <a:ea typeface="+mj-ea"/>
          <a:cs typeface="+mj-cs"/>
        </a:defRPr>
      </a:lvl1pPr>
      <a:lvl2pPr algn="l" rtl="0" eaLnBrk="0" fontAlgn="base" hangingPunct="0">
        <a:spcBef>
          <a:spcPct val="0"/>
        </a:spcBef>
        <a:spcAft>
          <a:spcPct val="0"/>
        </a:spcAft>
        <a:defRPr sz="4000">
          <a:solidFill>
            <a:srgbClr val="FFBC01"/>
          </a:solidFill>
          <a:latin typeface="Arial" charset="0"/>
        </a:defRPr>
      </a:lvl2pPr>
      <a:lvl3pPr algn="l" rtl="0" eaLnBrk="0" fontAlgn="base" hangingPunct="0">
        <a:spcBef>
          <a:spcPct val="0"/>
        </a:spcBef>
        <a:spcAft>
          <a:spcPct val="0"/>
        </a:spcAft>
        <a:defRPr sz="4000">
          <a:solidFill>
            <a:srgbClr val="FFBC01"/>
          </a:solidFill>
          <a:latin typeface="Arial" charset="0"/>
        </a:defRPr>
      </a:lvl3pPr>
      <a:lvl4pPr algn="l" rtl="0" eaLnBrk="0" fontAlgn="base" hangingPunct="0">
        <a:spcBef>
          <a:spcPct val="0"/>
        </a:spcBef>
        <a:spcAft>
          <a:spcPct val="0"/>
        </a:spcAft>
        <a:defRPr sz="4000">
          <a:solidFill>
            <a:srgbClr val="FFBC01"/>
          </a:solidFill>
          <a:latin typeface="Arial" charset="0"/>
        </a:defRPr>
      </a:lvl4pPr>
      <a:lvl5pPr algn="l" rtl="0" eaLnBrk="0" fontAlgn="base" hangingPunct="0">
        <a:spcBef>
          <a:spcPct val="0"/>
        </a:spcBef>
        <a:spcAft>
          <a:spcPct val="0"/>
        </a:spcAft>
        <a:defRPr sz="4000">
          <a:solidFill>
            <a:srgbClr val="FFBC01"/>
          </a:solidFill>
          <a:latin typeface="Arial" charset="0"/>
        </a:defRPr>
      </a:lvl5pPr>
      <a:lvl6pPr marL="457200" algn="l" rtl="0" fontAlgn="base">
        <a:spcBef>
          <a:spcPct val="0"/>
        </a:spcBef>
        <a:spcAft>
          <a:spcPct val="0"/>
        </a:spcAft>
        <a:defRPr sz="4000">
          <a:solidFill>
            <a:srgbClr val="FFBC01"/>
          </a:solidFill>
          <a:latin typeface="Arial" charset="0"/>
        </a:defRPr>
      </a:lvl6pPr>
      <a:lvl7pPr marL="914400" algn="l" rtl="0" fontAlgn="base">
        <a:spcBef>
          <a:spcPct val="0"/>
        </a:spcBef>
        <a:spcAft>
          <a:spcPct val="0"/>
        </a:spcAft>
        <a:defRPr sz="4000">
          <a:solidFill>
            <a:srgbClr val="FFBC01"/>
          </a:solidFill>
          <a:latin typeface="Arial" charset="0"/>
        </a:defRPr>
      </a:lvl7pPr>
      <a:lvl8pPr marL="1371600" algn="l" rtl="0" fontAlgn="base">
        <a:spcBef>
          <a:spcPct val="0"/>
        </a:spcBef>
        <a:spcAft>
          <a:spcPct val="0"/>
        </a:spcAft>
        <a:defRPr sz="4000">
          <a:solidFill>
            <a:srgbClr val="FFBC01"/>
          </a:solidFill>
          <a:latin typeface="Arial" charset="0"/>
        </a:defRPr>
      </a:lvl8pPr>
      <a:lvl9pPr marL="1828800" algn="l" rtl="0" fontAlgn="base">
        <a:spcBef>
          <a:spcPct val="0"/>
        </a:spcBef>
        <a:spcAft>
          <a:spcPct val="0"/>
        </a:spcAft>
        <a:defRPr sz="4000">
          <a:solidFill>
            <a:srgbClr val="FFBC01"/>
          </a:solidFill>
          <a:latin typeface="Arial" charset="0"/>
        </a:defRPr>
      </a:lvl9pPr>
    </p:titleStyle>
    <p:bodyStyle>
      <a:lvl1pPr marL="342900" indent="-342900" algn="l" rtl="0" eaLnBrk="0" fontAlgn="base" hangingPunct="0">
        <a:spcBef>
          <a:spcPct val="20000"/>
        </a:spcBef>
        <a:spcAft>
          <a:spcPct val="0"/>
        </a:spcAft>
        <a:buClr>
          <a:srgbClr val="996633"/>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96633"/>
        </a:buClr>
        <a:buFont typeface="Times" panose="02020603050405020304" pitchFamily="18" charset="0"/>
        <a:buChar char="–"/>
        <a:defRPr sz="2800">
          <a:solidFill>
            <a:schemeClr val="tx1"/>
          </a:solidFill>
          <a:latin typeface="+mn-lt"/>
        </a:defRPr>
      </a:lvl2pPr>
      <a:lvl3pPr marL="1143000" indent="-228600" algn="l" rtl="0" eaLnBrk="0" fontAlgn="base" hangingPunct="0">
        <a:spcBef>
          <a:spcPct val="20000"/>
        </a:spcBef>
        <a:spcAft>
          <a:spcPct val="0"/>
        </a:spcAft>
        <a:buClr>
          <a:srgbClr val="996633"/>
        </a:buClr>
        <a:buChar char="•"/>
        <a:defRPr sz="2400">
          <a:solidFill>
            <a:schemeClr val="tx1"/>
          </a:solidFill>
          <a:latin typeface="+mn-lt"/>
        </a:defRPr>
      </a:lvl3pPr>
      <a:lvl4pPr marL="1600200" indent="-228600" algn="l" rtl="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mn-lt"/>
        </a:defRPr>
      </a:lvl5pPr>
      <a:lvl6pPr marL="25146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6pPr>
      <a:lvl7pPr marL="29718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7pPr>
      <a:lvl8pPr marL="34290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8pPr>
      <a:lvl9pPr marL="38862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latin typeface="Arial" panose="020B0604020202020204" pitchFamily="34" charset="0"/>
                <a:cs typeface="Arial" panose="020B0604020202020204" pitchFamily="34" charset="0"/>
              </a:rPr>
              <a:t/>
            </a:r>
            <a:br>
              <a:rPr lang="en-US" altLang="en-US" b="1"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grpSp>
        <p:nvGrpSpPr>
          <p:cNvPr id="5" name="Group 4"/>
          <p:cNvGrpSpPr/>
          <p:nvPr/>
        </p:nvGrpSpPr>
        <p:grpSpPr>
          <a:xfrm>
            <a:off x="0" y="-1589"/>
            <a:ext cx="9144000" cy="6859589"/>
            <a:chOff x="0" y="-1589"/>
            <a:chExt cx="9144000" cy="6859589"/>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7952"/>
            <a:stretch/>
          </p:blipFill>
          <p:spPr bwMode="auto">
            <a:xfrm>
              <a:off x="0" y="-1589"/>
              <a:ext cx="9144000" cy="368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0528" y="3679348"/>
              <a:ext cx="4943471" cy="317865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79348"/>
              <a:ext cx="4244227" cy="3178652"/>
            </a:xfrm>
            <a:prstGeom prst="rect">
              <a:avLst/>
            </a:prstGeom>
          </p:spPr>
        </p:pic>
      </p:grpSp>
      <p:sp>
        <p:nvSpPr>
          <p:cNvPr id="9" name="Text Box 3"/>
          <p:cNvSpPr txBox="1">
            <a:spLocks noChangeArrowheads="1"/>
          </p:cNvSpPr>
          <p:nvPr/>
        </p:nvSpPr>
        <p:spPr bwMode="auto">
          <a:xfrm>
            <a:off x="0" y="2803443"/>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lgn="ctr">
              <a:spcBef>
                <a:spcPct val="50000"/>
              </a:spcBef>
              <a:buClrTx/>
              <a:buFontTx/>
              <a:buNone/>
            </a:pPr>
            <a:r>
              <a:rPr lang="en-US" altLang="en-US" b="1" dirty="0" smtClean="0">
                <a:solidFill>
                  <a:srgbClr val="FFC000"/>
                </a:solidFill>
                <a:effectLst>
                  <a:outerShdw blurRad="38100" dist="38100" dir="2700000" algn="tl">
                    <a:srgbClr val="000000">
                      <a:alpha val="43137"/>
                    </a:srgbClr>
                  </a:outerShdw>
                </a:effectLst>
              </a:rPr>
              <a:t>Initial </a:t>
            </a:r>
            <a:r>
              <a:rPr lang="en-US" altLang="en-US" b="1" dirty="0" smtClean="0">
                <a:solidFill>
                  <a:srgbClr val="FFC000"/>
                </a:solidFill>
                <a:effectLst>
                  <a:outerShdw blurRad="38100" dist="38100" dir="2700000" algn="tl">
                    <a:srgbClr val="000000">
                      <a:alpha val="43137"/>
                    </a:srgbClr>
                  </a:outerShdw>
                </a:effectLst>
              </a:rPr>
              <a:t>Entry Training (IET)</a:t>
            </a:r>
            <a:endParaRPr lang="en-US" altLang="en-US"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2356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normAutofit/>
          </a:bodyPr>
          <a:lstStyle/>
          <a:p>
            <a:pPr algn="ctr" eaLnBrk="1" hangingPunct="1"/>
            <a:r>
              <a:rPr lang="en-US" altLang="en-US" dirty="0">
                <a:latin typeface="Arial" panose="020B0604020202020204" pitchFamily="34" charset="0"/>
                <a:cs typeface="Arial" panose="020B0604020202020204" pitchFamily="34" charset="0"/>
              </a:rPr>
              <a:t>Terminal Learning Objective</a:t>
            </a:r>
          </a:p>
        </p:txBody>
      </p:sp>
      <p:graphicFrame>
        <p:nvGraphicFramePr>
          <p:cNvPr id="9" name="Group 58"/>
          <p:cNvGraphicFramePr>
            <a:graphicFrameLocks/>
          </p:cNvGraphicFramePr>
          <p:nvPr>
            <p:extLst/>
          </p:nvPr>
        </p:nvGraphicFramePr>
        <p:xfrm>
          <a:off x="323648" y="1197304"/>
          <a:ext cx="8515551" cy="3772901"/>
        </p:xfrm>
        <a:graphic>
          <a:graphicData uri="http://schemas.openxmlformats.org/drawingml/2006/table">
            <a:tbl>
              <a:tblPr/>
              <a:tblGrid>
                <a:gridCol w="1419259"/>
                <a:gridCol w="7096292"/>
              </a:tblGrid>
              <a:tr h="596032">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600" b="0" i="0" u="none" strike="noStrike" cap="none" normalizeH="0" baseline="0" dirty="0" smtClean="0">
                          <a:ln>
                            <a:noFill/>
                          </a:ln>
                          <a:solidFill>
                            <a:schemeClr val="tx1"/>
                          </a:solidFill>
                          <a:effectLst/>
                          <a:latin typeface="Arial" charset="0"/>
                        </a:rPr>
                        <a:t>Action</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600" b="0" i="0" u="none" strike="noStrike" cap="none" normalizeH="0" baseline="0" dirty="0" smtClean="0">
                          <a:ln>
                            <a:noFill/>
                          </a:ln>
                          <a:solidFill>
                            <a:schemeClr val="tx1"/>
                          </a:solidFill>
                          <a:effectLst/>
                          <a:latin typeface="Arial" charset="0"/>
                        </a:rPr>
                        <a:t>Identify the components of the Army’s Equal Opportunity (EO) Program and the Complaint Process </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032">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600" b="0" i="0" u="none" strike="noStrike" cap="none" normalizeH="0" baseline="0" dirty="0" smtClean="0">
                          <a:ln>
                            <a:noFill/>
                          </a:ln>
                          <a:solidFill>
                            <a:schemeClr val="tx1"/>
                          </a:solidFill>
                          <a:effectLst/>
                          <a:latin typeface="Arial" charset="0"/>
                        </a:rPr>
                        <a:t>Condition</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600" b="0" i="0" u="none" strike="noStrike" cap="none" normalizeH="0" baseline="0" dirty="0" smtClean="0">
                          <a:ln>
                            <a:noFill/>
                          </a:ln>
                          <a:solidFill>
                            <a:schemeClr val="tx1"/>
                          </a:solidFill>
                          <a:effectLst/>
                          <a:latin typeface="Arial" charset="0"/>
                        </a:rPr>
                        <a:t>Given regulatory requirements and instruction on the components of the Army’s EO Program and complaint process</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0837">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600" b="0" i="0" u="none" strike="noStrike" cap="none" normalizeH="0" baseline="0" dirty="0" smtClean="0">
                          <a:ln>
                            <a:noFill/>
                          </a:ln>
                          <a:solidFill>
                            <a:schemeClr val="tx1"/>
                          </a:solidFill>
                          <a:effectLst/>
                          <a:latin typeface="Arial" charset="0"/>
                        </a:rPr>
                        <a:t>Standard</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tab pos="347663" algn="l"/>
                        </a:tabLst>
                        <a:defRPr/>
                      </a:pPr>
                      <a:r>
                        <a:rPr kumimoji="0" lang="en-US" sz="1600" b="0" i="0" u="none" strike="noStrike" cap="none" normalizeH="0" baseline="0" dirty="0" smtClean="0">
                          <a:ln>
                            <a:noFill/>
                          </a:ln>
                          <a:solidFill>
                            <a:schemeClr val="tx1"/>
                          </a:solidFill>
                          <a:effectLst/>
                          <a:latin typeface="Arial" charset="0"/>
                        </a:rPr>
                        <a:t>Correctly identify the components of the Army’s Equal Opportunity (EO) Program and the Complaint Process </a:t>
                      </a:r>
                    </a:p>
                    <a:p>
                      <a:pPr marL="0" marR="0" lvl="0" indent="0" algn="l" defTabSz="914400" rtl="0" eaLnBrk="1" fontAlgn="base" latinLnBrk="0" hangingPunct="1">
                        <a:lnSpc>
                          <a:spcPct val="100000"/>
                        </a:lnSpc>
                        <a:spcBef>
                          <a:spcPct val="20000"/>
                        </a:spcBef>
                        <a:spcAft>
                          <a:spcPct val="0"/>
                        </a:spcAft>
                        <a:buClr>
                          <a:schemeClr val="tx1"/>
                        </a:buClr>
                        <a:buSzTx/>
                        <a:buFontTx/>
                        <a:buNone/>
                        <a:tabLst>
                          <a:tab pos="347663" algn="l"/>
                        </a:tabLst>
                      </a:pPr>
                      <a:endParaRPr kumimoji="0" lang="en-US" sz="1600" b="0" i="0" u="none" strike="noStrike" cap="none" normalizeH="0" baseline="0" dirty="0" smtClean="0">
                        <a:ln>
                          <a:noFill/>
                        </a:ln>
                        <a:solidFill>
                          <a:schemeClr val="tx1"/>
                        </a:solidFill>
                        <a:effectLst/>
                        <a:latin typeface="Arial" charset="0"/>
                      </a:endParaRPr>
                    </a:p>
                  </a:txBody>
                  <a:tcPr marL="68580" marR="68580" marT="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805C-CZAEOS01 </a:t>
            </a:r>
            <a:r>
              <a:rPr lang="en-US" altLang="en-US" sz="1000" dirty="0" smtClean="0">
                <a:solidFill>
                  <a:srgbClr val="993300"/>
                </a:solidFill>
              </a:rPr>
              <a:t> </a:t>
            </a:r>
            <a:r>
              <a:rPr lang="en-US" altLang="en-US" sz="1000" dirty="0" smtClean="0">
                <a:solidFill>
                  <a:srgbClr val="993300"/>
                </a:solidFill>
              </a:rPr>
              <a:t>October</a:t>
            </a:r>
            <a:r>
              <a:rPr lang="en-US" altLang="en-US" sz="1000" dirty="0" smtClean="0">
                <a:solidFill>
                  <a:srgbClr val="993300"/>
                </a:solidFill>
              </a:rPr>
              <a:t> </a:t>
            </a:r>
            <a:r>
              <a:rPr lang="en-US" altLang="en-US" sz="1000" dirty="0" smtClean="0">
                <a:solidFill>
                  <a:srgbClr val="993300"/>
                </a:solidFill>
              </a:rPr>
              <a:t>2018 Slide </a:t>
            </a:r>
            <a:fld id="{9D9C570B-1EC3-46C9-8295-63D9653D9BB1}" type="slidenum">
              <a:rPr lang="en-US" altLang="en-US" sz="1000" smtClean="0">
                <a:solidFill>
                  <a:srgbClr val="993300"/>
                </a:solidFill>
              </a:rPr>
              <a:pPr>
                <a:spcBef>
                  <a:spcPct val="0"/>
                </a:spcBef>
                <a:buClrTx/>
                <a:buFontTx/>
                <a:buNone/>
              </a:pPr>
              <a:t>10</a:t>
            </a:fld>
            <a:endParaRPr lang="en-US" altLang="en-US" sz="1000" dirty="0" smtClean="0">
              <a:solidFill>
                <a:srgbClr val="993300"/>
              </a:solidFill>
            </a:endParaRPr>
          </a:p>
        </p:txBody>
      </p:sp>
    </p:spTree>
    <p:extLst>
      <p:ext uri="{BB962C8B-B14F-4D97-AF65-F5344CB8AC3E}">
        <p14:creationId xmlns:p14="http://schemas.microsoft.com/office/powerpoint/2010/main" val="1425330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normAutofit/>
          </a:bodyPr>
          <a:lstStyle/>
          <a:p>
            <a:pPr algn="ctr" eaLnBrk="1" hangingPunct="1"/>
            <a:r>
              <a:rPr lang="en-US" altLang="en-US" dirty="0">
                <a:latin typeface="Arial" panose="020B0604020202020204" pitchFamily="34" charset="0"/>
                <a:cs typeface="Arial" panose="020B0604020202020204" pitchFamily="34" charset="0"/>
              </a:rPr>
              <a:t>Terminal Learning Objective</a:t>
            </a:r>
          </a:p>
        </p:txBody>
      </p:sp>
      <p:graphicFrame>
        <p:nvGraphicFramePr>
          <p:cNvPr id="9" name="Group 58"/>
          <p:cNvGraphicFramePr>
            <a:graphicFrameLocks/>
          </p:cNvGraphicFramePr>
          <p:nvPr>
            <p:extLst>
              <p:ext uri="{D42A27DB-BD31-4B8C-83A1-F6EECF244321}">
                <p14:modId xmlns:p14="http://schemas.microsoft.com/office/powerpoint/2010/main" val="4222636521"/>
              </p:ext>
            </p:extLst>
          </p:nvPr>
        </p:nvGraphicFramePr>
        <p:xfrm>
          <a:off x="323648" y="1197304"/>
          <a:ext cx="8515551" cy="3772901"/>
        </p:xfrm>
        <a:graphic>
          <a:graphicData uri="http://schemas.openxmlformats.org/drawingml/2006/table">
            <a:tbl>
              <a:tblPr/>
              <a:tblGrid>
                <a:gridCol w="1419259"/>
                <a:gridCol w="7096292"/>
              </a:tblGrid>
              <a:tr h="596032">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600" b="0" i="0" u="none" strike="noStrike" cap="none" normalizeH="0" baseline="0" dirty="0" smtClean="0">
                          <a:ln>
                            <a:noFill/>
                          </a:ln>
                          <a:solidFill>
                            <a:schemeClr val="tx1"/>
                          </a:solidFill>
                          <a:effectLst/>
                          <a:latin typeface="Arial" charset="0"/>
                        </a:rPr>
                        <a:t>Action</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600" b="0" i="0" u="none" strike="noStrike" cap="none" normalizeH="0" baseline="0" dirty="0" smtClean="0">
                          <a:ln>
                            <a:noFill/>
                          </a:ln>
                          <a:solidFill>
                            <a:schemeClr val="tx1"/>
                          </a:solidFill>
                          <a:effectLst/>
                          <a:latin typeface="Arial" charset="0"/>
                        </a:rPr>
                        <a:t>Identify the components of the Army’s Equal Opportunity (EO) Program and the Complaint Process </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032">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600" b="0" i="0" u="none" strike="noStrike" cap="none" normalizeH="0" baseline="0" dirty="0" smtClean="0">
                          <a:ln>
                            <a:noFill/>
                          </a:ln>
                          <a:solidFill>
                            <a:schemeClr val="tx1"/>
                          </a:solidFill>
                          <a:effectLst/>
                          <a:latin typeface="Arial" charset="0"/>
                        </a:rPr>
                        <a:t>Condition</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600" b="0" i="0" u="none" strike="noStrike" cap="none" normalizeH="0" baseline="0" dirty="0" smtClean="0">
                          <a:ln>
                            <a:noFill/>
                          </a:ln>
                          <a:solidFill>
                            <a:schemeClr val="tx1"/>
                          </a:solidFill>
                          <a:effectLst/>
                          <a:latin typeface="Arial" charset="0"/>
                        </a:rPr>
                        <a:t>Given regulatory requirements and instruction on the components of the Army’s EO Program and Complaint Process</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0837">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600" b="0" i="0" u="none" strike="noStrike" cap="none" normalizeH="0" baseline="0" dirty="0" smtClean="0">
                          <a:ln>
                            <a:noFill/>
                          </a:ln>
                          <a:solidFill>
                            <a:schemeClr val="tx1"/>
                          </a:solidFill>
                          <a:effectLst/>
                          <a:latin typeface="Arial" charset="0"/>
                        </a:rPr>
                        <a:t>Standard</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tab pos="347663" algn="l"/>
                        </a:tabLst>
                        <a:defRPr/>
                      </a:pPr>
                      <a:r>
                        <a:rPr kumimoji="0" lang="en-US" sz="1600" b="0" i="0" u="none" strike="noStrike" cap="none" normalizeH="0" baseline="0" dirty="0" smtClean="0">
                          <a:ln>
                            <a:noFill/>
                          </a:ln>
                          <a:solidFill>
                            <a:schemeClr val="tx1"/>
                          </a:solidFill>
                          <a:effectLst/>
                          <a:latin typeface="Arial" charset="0"/>
                        </a:rPr>
                        <a:t>Correctly identify the components of the Army’s Equal Opportunity (EO) Program and the Complaint Process</a:t>
                      </a:r>
                    </a:p>
                    <a:p>
                      <a:pPr marL="0" marR="0" lvl="0" indent="0" algn="l" defTabSz="914400" rtl="0" eaLnBrk="1" fontAlgn="base" latinLnBrk="0" hangingPunct="1">
                        <a:lnSpc>
                          <a:spcPct val="100000"/>
                        </a:lnSpc>
                        <a:spcBef>
                          <a:spcPct val="20000"/>
                        </a:spcBef>
                        <a:spcAft>
                          <a:spcPct val="0"/>
                        </a:spcAft>
                        <a:buClr>
                          <a:schemeClr val="tx1"/>
                        </a:buClr>
                        <a:buSzTx/>
                        <a:buFontTx/>
                        <a:buNone/>
                        <a:tabLst>
                          <a:tab pos="347663" algn="l"/>
                        </a:tabLst>
                      </a:pPr>
                      <a:endParaRPr kumimoji="0" lang="en-US" sz="1600" b="0" i="0" u="none" strike="noStrike" cap="none" normalizeH="0" baseline="0" dirty="0" smtClean="0">
                        <a:ln>
                          <a:noFill/>
                        </a:ln>
                        <a:solidFill>
                          <a:schemeClr val="tx1"/>
                        </a:solidFill>
                        <a:effectLst/>
                        <a:latin typeface="Arial" charset="0"/>
                      </a:endParaRPr>
                    </a:p>
                  </a:txBody>
                  <a:tcPr marL="68580" marR="68580" marT="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805C-CZAEOS01 </a:t>
            </a:r>
            <a:r>
              <a:rPr lang="en-US" altLang="en-US" sz="1000" dirty="0" smtClean="0">
                <a:solidFill>
                  <a:srgbClr val="993300"/>
                </a:solidFill>
              </a:rPr>
              <a:t> </a:t>
            </a:r>
            <a:r>
              <a:rPr lang="en-US" altLang="en-US" sz="1000" dirty="0" smtClean="0">
                <a:solidFill>
                  <a:srgbClr val="993300"/>
                </a:solidFill>
              </a:rPr>
              <a:t>October 2018 </a:t>
            </a:r>
            <a:r>
              <a:rPr lang="en-US" altLang="en-US" sz="1000" dirty="0" smtClean="0">
                <a:solidFill>
                  <a:srgbClr val="993300"/>
                </a:solidFill>
              </a:rPr>
              <a:t>Slide </a:t>
            </a:r>
            <a:fld id="{9D9C570B-1EC3-46C9-8295-63D9653D9BB1}" type="slidenum">
              <a:rPr lang="en-US" altLang="en-US" sz="1000" smtClean="0">
                <a:solidFill>
                  <a:srgbClr val="993300"/>
                </a:solidFill>
              </a:rPr>
              <a:pPr>
                <a:spcBef>
                  <a:spcPct val="0"/>
                </a:spcBef>
                <a:buClrTx/>
                <a:buFontTx/>
                <a:buNone/>
              </a:pPr>
              <a:t>2</a:t>
            </a:fld>
            <a:endParaRPr lang="en-US" altLang="en-US" sz="1000" dirty="0" smtClean="0">
              <a:solidFill>
                <a:srgbClr val="993300"/>
              </a:solidFill>
            </a:endParaRPr>
          </a:p>
        </p:txBody>
      </p:sp>
    </p:spTree>
    <p:extLst>
      <p:ext uri="{BB962C8B-B14F-4D97-AF65-F5344CB8AC3E}">
        <p14:creationId xmlns:p14="http://schemas.microsoft.com/office/powerpoint/2010/main" val="233836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1408930" y="96463"/>
            <a:ext cx="6338887" cy="685800"/>
          </a:xfrm>
        </p:spPr>
        <p:txBody>
          <a:bodyPr>
            <a:noAutofit/>
          </a:bodyPr>
          <a:lstStyle/>
          <a:p>
            <a:pPr algn="ctr" eaLnBrk="1" hangingPunct="1"/>
            <a:r>
              <a:rPr lang="en-US" altLang="en-US" dirty="0" smtClean="0">
                <a:latin typeface="Arial" panose="020B0604020202020204" pitchFamily="34" charset="0"/>
                <a:cs typeface="Arial" panose="020B0604020202020204" pitchFamily="34" charset="0"/>
              </a:rPr>
              <a:t>Key Terms</a:t>
            </a:r>
            <a:endParaRPr lang="en-US" altLang="en-US" dirty="0">
              <a:latin typeface="Arial" panose="020B0604020202020204" pitchFamily="34" charset="0"/>
              <a:cs typeface="Arial" panose="020B0604020202020204" pitchFamily="34" charset="0"/>
            </a:endParaRPr>
          </a:p>
        </p:txBody>
      </p:sp>
      <p:sp>
        <p:nvSpPr>
          <p:cNvPr id="9220" name="Rectangle 3"/>
          <p:cNvSpPr>
            <a:spLocks noGrp="1" noChangeArrowheads="1"/>
          </p:cNvSpPr>
          <p:nvPr>
            <p:ph idx="4294967295"/>
          </p:nvPr>
        </p:nvSpPr>
        <p:spPr>
          <a:xfrm>
            <a:off x="1153926" y="1338271"/>
            <a:ext cx="3776662" cy="568064"/>
          </a:xfrm>
          <a:noFill/>
        </p:spPr>
        <p:txBody>
          <a:bodyPr>
            <a:noAutofit/>
          </a:bodyPr>
          <a:lstStyle/>
          <a:p>
            <a:pPr marL="233363" indent="-233363" eaLnBrk="1" hangingPunct="1">
              <a:lnSpc>
                <a:spcPct val="80000"/>
              </a:lnSpc>
              <a:buClrTx/>
            </a:pPr>
            <a:r>
              <a:rPr lang="en-US" altLang="en-US" sz="2400" dirty="0" smtClean="0">
                <a:latin typeface="Arial" panose="020B0604020202020204" pitchFamily="34" charset="0"/>
                <a:cs typeface="Arial" panose="020B0604020202020204" pitchFamily="34" charset="0"/>
              </a:rPr>
              <a:t>The Army EO Program</a:t>
            </a:r>
            <a:endParaRPr lang="en-US" altLang="en-US" sz="2400" dirty="0">
              <a:latin typeface="Arial" panose="020B0604020202020204" pitchFamily="34" charset="0"/>
              <a:cs typeface="Arial" panose="020B0604020202020204" pitchFamily="34" charset="0"/>
            </a:endParaRPr>
          </a:p>
          <a:p>
            <a:pPr eaLnBrk="1" hangingPunct="1">
              <a:lnSpc>
                <a:spcPct val="80000"/>
              </a:lnSpc>
              <a:buClrTx/>
            </a:pPr>
            <a:endParaRPr lang="en-US" alt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5546" y="1183788"/>
            <a:ext cx="1914697" cy="4419600"/>
          </a:xfrm>
          <a:prstGeom prst="rect">
            <a:avLst/>
          </a:prstGeom>
        </p:spPr>
      </p:pic>
      <p:sp>
        <p:nvSpPr>
          <p:cNvPr id="10" name="Rectangle 3"/>
          <p:cNvSpPr txBox="1">
            <a:spLocks noChangeArrowheads="1"/>
          </p:cNvSpPr>
          <p:nvPr/>
        </p:nvSpPr>
        <p:spPr>
          <a:xfrm>
            <a:off x="1158350" y="2452597"/>
            <a:ext cx="2382570" cy="406704"/>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sz="2400" dirty="0" smtClean="0">
                <a:latin typeface="Arial" panose="020B0604020202020204" pitchFamily="34" charset="0"/>
                <a:cs typeface="Arial" panose="020B0604020202020204" pitchFamily="34" charset="0"/>
              </a:rPr>
              <a:t>Fair Treatment</a:t>
            </a:r>
            <a:endParaRPr lang="en-US" altLang="en-US" sz="2400" dirty="0">
              <a:latin typeface="Arial" panose="020B0604020202020204" pitchFamily="34" charset="0"/>
              <a:cs typeface="Arial" panose="020B0604020202020204" pitchFamily="34" charset="0"/>
            </a:endParaRPr>
          </a:p>
        </p:txBody>
      </p:sp>
      <p:sp>
        <p:nvSpPr>
          <p:cNvPr id="11" name="Rectangle 3"/>
          <p:cNvSpPr txBox="1">
            <a:spLocks noChangeArrowheads="1"/>
          </p:cNvSpPr>
          <p:nvPr/>
        </p:nvSpPr>
        <p:spPr>
          <a:xfrm>
            <a:off x="1158350" y="3545399"/>
            <a:ext cx="1783325" cy="406658"/>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40000"/>
              </a:spcBef>
              <a:buClr>
                <a:prstClr val="black"/>
              </a:buClr>
            </a:pPr>
            <a:r>
              <a:rPr lang="en-US" altLang="en-US" sz="2400" dirty="0" smtClean="0">
                <a:latin typeface="Arial" panose="020B0604020202020204" pitchFamily="34" charset="0"/>
                <a:cs typeface="Arial" panose="020B0604020202020204" pitchFamily="34" charset="0"/>
              </a:rPr>
              <a:t>Prejudice</a:t>
            </a:r>
            <a:endParaRPr lang="en-US" altLang="en-US" sz="2400" dirty="0">
              <a:latin typeface="Arial" panose="020B0604020202020204" pitchFamily="34" charset="0"/>
              <a:cs typeface="Arial" panose="020B0604020202020204" pitchFamily="34" charset="0"/>
            </a:endParaRPr>
          </a:p>
        </p:txBody>
      </p:sp>
      <p:sp>
        <p:nvSpPr>
          <p:cNvPr id="12" name="Rectangle 3"/>
          <p:cNvSpPr txBox="1">
            <a:spLocks noChangeArrowheads="1"/>
          </p:cNvSpPr>
          <p:nvPr/>
        </p:nvSpPr>
        <p:spPr>
          <a:xfrm>
            <a:off x="1149503" y="4638155"/>
            <a:ext cx="2391417" cy="383338"/>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40000"/>
              </a:spcBef>
              <a:buClr>
                <a:prstClr val="black"/>
              </a:buClr>
            </a:pPr>
            <a:r>
              <a:rPr lang="en-US" altLang="en-US" sz="2400" dirty="0" smtClean="0">
                <a:latin typeface="Arial" panose="020B0604020202020204" pitchFamily="34" charset="0"/>
                <a:cs typeface="Arial" panose="020B0604020202020204" pitchFamily="34" charset="0"/>
              </a:rPr>
              <a:t>Discrimination</a:t>
            </a:r>
            <a:endParaRPr lang="en-US" altLang="en-US" sz="2400" dirty="0">
              <a:latin typeface="Arial" panose="020B0604020202020204" pitchFamily="34" charset="0"/>
              <a:cs typeface="Arial" panose="020B0604020202020204" pitchFamily="34" charset="0"/>
            </a:endParaRPr>
          </a:p>
        </p:txBody>
      </p:sp>
      <p:sp>
        <p:nvSpPr>
          <p:cNvPr id="8"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805C-CZAEOS01 </a:t>
            </a:r>
            <a:r>
              <a:rPr lang="en-US" altLang="en-US" sz="1000" dirty="0" smtClean="0">
                <a:solidFill>
                  <a:srgbClr val="993300"/>
                </a:solidFill>
              </a:rPr>
              <a:t> </a:t>
            </a:r>
            <a:r>
              <a:rPr lang="en-US" altLang="en-US" sz="1000" dirty="0" smtClean="0">
                <a:solidFill>
                  <a:srgbClr val="993300"/>
                </a:solidFill>
              </a:rPr>
              <a:t>October</a:t>
            </a:r>
            <a:r>
              <a:rPr lang="en-US" altLang="en-US" sz="1000" dirty="0" smtClean="0">
                <a:solidFill>
                  <a:srgbClr val="993300"/>
                </a:solidFill>
              </a:rPr>
              <a:t> </a:t>
            </a:r>
            <a:r>
              <a:rPr lang="en-US" altLang="en-US" sz="1000" dirty="0" smtClean="0">
                <a:solidFill>
                  <a:srgbClr val="993300"/>
                </a:solidFill>
              </a:rPr>
              <a:t>2018 Slide 3</a:t>
            </a:r>
          </a:p>
          <a:p>
            <a:pPr>
              <a:spcBef>
                <a:spcPct val="0"/>
              </a:spcBef>
              <a:buClrTx/>
              <a:buFontTx/>
              <a:buNone/>
            </a:pPr>
            <a:endParaRPr lang="en-US" altLang="en-US" sz="1000" dirty="0" smtClean="0">
              <a:solidFill>
                <a:srgbClr val="993300"/>
              </a:solidFill>
            </a:endParaRPr>
          </a:p>
        </p:txBody>
      </p:sp>
    </p:spTree>
    <p:extLst>
      <p:ext uri="{BB962C8B-B14F-4D97-AF65-F5344CB8AC3E}">
        <p14:creationId xmlns:p14="http://schemas.microsoft.com/office/powerpoint/2010/main" val="1841865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9771" y="11489"/>
            <a:ext cx="7886700" cy="993775"/>
          </a:xfrm>
        </p:spPr>
        <p:txBody>
          <a:bodyPr>
            <a:normAutofit/>
          </a:bodyPr>
          <a:lstStyle/>
          <a:p>
            <a:pPr algn="ctr"/>
            <a:r>
              <a:rPr lang="en-US" dirty="0" smtClean="0">
                <a:latin typeface="Arial" panose="020B0604020202020204" pitchFamily="34" charset="0"/>
                <a:cs typeface="Arial" panose="020B0604020202020204" pitchFamily="34" charset="0"/>
              </a:rPr>
              <a:t>Bases of Discrimination</a:t>
            </a:r>
            <a:endParaRPr lang="en-US"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704485819"/>
              </p:ext>
            </p:extLst>
          </p:nvPr>
        </p:nvGraphicFramePr>
        <p:xfrm>
          <a:off x="555812" y="1184556"/>
          <a:ext cx="7986713" cy="4162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805C-CZAEOS01 </a:t>
            </a:r>
            <a:r>
              <a:rPr lang="en-US" altLang="en-US" sz="1000" dirty="0" smtClean="0">
                <a:solidFill>
                  <a:srgbClr val="993300"/>
                </a:solidFill>
              </a:rPr>
              <a:t> </a:t>
            </a:r>
            <a:r>
              <a:rPr lang="en-US" altLang="en-US" sz="1000" dirty="0" smtClean="0">
                <a:solidFill>
                  <a:srgbClr val="993300"/>
                </a:solidFill>
              </a:rPr>
              <a:t>October</a:t>
            </a:r>
            <a:r>
              <a:rPr lang="en-US" altLang="en-US" sz="1000" dirty="0" smtClean="0">
                <a:solidFill>
                  <a:srgbClr val="993300"/>
                </a:solidFill>
              </a:rPr>
              <a:t> </a:t>
            </a:r>
            <a:r>
              <a:rPr lang="en-US" altLang="en-US" sz="1000" dirty="0" smtClean="0">
                <a:solidFill>
                  <a:srgbClr val="993300"/>
                </a:solidFill>
              </a:rPr>
              <a:t>2018 Slide 4</a:t>
            </a:r>
          </a:p>
        </p:txBody>
      </p:sp>
    </p:spTree>
    <p:extLst>
      <p:ext uri="{BB962C8B-B14F-4D97-AF65-F5344CB8AC3E}">
        <p14:creationId xmlns:p14="http://schemas.microsoft.com/office/powerpoint/2010/main" val="1473969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idx="4294967295"/>
          </p:nvPr>
        </p:nvSpPr>
        <p:spPr>
          <a:xfrm>
            <a:off x="1646357" y="39988"/>
            <a:ext cx="5829300" cy="857250"/>
          </a:xfrm>
        </p:spPr>
        <p:txBody>
          <a:bodyPr>
            <a:normAutofit fontScale="90000"/>
          </a:bodyPr>
          <a:lstStyle/>
          <a:p>
            <a:pPr algn="ctr" eaLnBrk="1" hangingPunct="1"/>
            <a:r>
              <a:rPr lang="en-US" altLang="en-US" dirty="0" smtClean="0">
                <a:latin typeface="Arial" panose="020B0604020202020204" pitchFamily="34" charset="0"/>
                <a:cs typeface="Arial" panose="020B0604020202020204" pitchFamily="34" charset="0"/>
              </a:rPr>
              <a:t>Religious Accommodation</a:t>
            </a:r>
            <a:endParaRPr lang="en-US" altLang="en-US" dirty="0">
              <a:latin typeface="Arial" panose="020B0604020202020204" pitchFamily="34" charset="0"/>
              <a:cs typeface="Arial" panose="020B0604020202020204" pitchFamily="34" charset="0"/>
            </a:endParaRPr>
          </a:p>
        </p:txBody>
      </p:sp>
      <p:graphicFrame>
        <p:nvGraphicFramePr>
          <p:cNvPr id="11" name="Diagram 10"/>
          <p:cNvGraphicFramePr/>
          <p:nvPr>
            <p:extLst>
              <p:ext uri="{D42A27DB-BD31-4B8C-83A1-F6EECF244321}">
                <p14:modId xmlns:p14="http://schemas.microsoft.com/office/powerpoint/2010/main" val="1936286605"/>
              </p:ext>
            </p:extLst>
          </p:nvPr>
        </p:nvGraphicFramePr>
        <p:xfrm>
          <a:off x="837891" y="3366202"/>
          <a:ext cx="1874520" cy="156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extLst>
              <p:ext uri="{D42A27DB-BD31-4B8C-83A1-F6EECF244321}">
                <p14:modId xmlns:p14="http://schemas.microsoft.com/office/powerpoint/2010/main" val="3375393699"/>
              </p:ext>
            </p:extLst>
          </p:nvPr>
        </p:nvGraphicFramePr>
        <p:xfrm>
          <a:off x="6508705" y="3366202"/>
          <a:ext cx="1911551" cy="15699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805C-CZAEOS01 </a:t>
            </a:r>
            <a:r>
              <a:rPr lang="en-US" altLang="en-US" sz="1000" dirty="0" smtClean="0">
                <a:solidFill>
                  <a:srgbClr val="993300"/>
                </a:solidFill>
              </a:rPr>
              <a:t> </a:t>
            </a:r>
            <a:r>
              <a:rPr lang="en-US" altLang="en-US" sz="1000" dirty="0" smtClean="0">
                <a:solidFill>
                  <a:srgbClr val="993300"/>
                </a:solidFill>
              </a:rPr>
              <a:t>October</a:t>
            </a:r>
            <a:r>
              <a:rPr lang="en-US" altLang="en-US" sz="1000" dirty="0" smtClean="0">
                <a:solidFill>
                  <a:srgbClr val="993300"/>
                </a:solidFill>
              </a:rPr>
              <a:t> </a:t>
            </a:r>
            <a:r>
              <a:rPr lang="en-US" altLang="en-US" sz="1000" dirty="0" smtClean="0">
                <a:solidFill>
                  <a:srgbClr val="993300"/>
                </a:solidFill>
              </a:rPr>
              <a:t>2018 Slide </a:t>
            </a:r>
            <a:r>
              <a:rPr lang="en-US" altLang="en-US" sz="1000" dirty="0">
                <a:solidFill>
                  <a:srgbClr val="993300"/>
                </a:solidFill>
              </a:rPr>
              <a:t>5</a:t>
            </a:r>
            <a:endParaRPr lang="en-US" altLang="en-US" sz="1000" dirty="0" smtClean="0">
              <a:solidFill>
                <a:srgbClr val="993300"/>
              </a:solidFill>
            </a:endParaRPr>
          </a:p>
        </p:txBody>
      </p:sp>
      <p:sp>
        <p:nvSpPr>
          <p:cNvPr id="20" name="Content Placeholder 2"/>
          <p:cNvSpPr txBox="1">
            <a:spLocks/>
          </p:cNvSpPr>
          <p:nvPr/>
        </p:nvSpPr>
        <p:spPr bwMode="auto">
          <a:xfrm>
            <a:off x="883159" y="1814052"/>
            <a:ext cx="4706474" cy="353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Clr>
                <a:srgbClr val="996633"/>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96633"/>
              </a:buClr>
              <a:buFont typeface="Times" panose="02020603050405020304" pitchFamily="18" charset="0"/>
              <a:buChar char="–"/>
              <a:defRPr sz="2800">
                <a:solidFill>
                  <a:schemeClr val="tx1"/>
                </a:solidFill>
                <a:latin typeface="+mn-lt"/>
              </a:defRPr>
            </a:lvl2pPr>
            <a:lvl3pPr marL="1143000" indent="-228600" algn="l" rtl="0" eaLnBrk="0" fontAlgn="base" hangingPunct="0">
              <a:spcBef>
                <a:spcPct val="20000"/>
              </a:spcBef>
              <a:spcAft>
                <a:spcPct val="0"/>
              </a:spcAft>
              <a:buClr>
                <a:srgbClr val="996633"/>
              </a:buClr>
              <a:buChar char="•"/>
              <a:defRPr sz="2400">
                <a:solidFill>
                  <a:schemeClr val="tx1"/>
                </a:solidFill>
                <a:latin typeface="+mn-lt"/>
              </a:defRPr>
            </a:lvl3pPr>
            <a:lvl4pPr marL="1600200" indent="-228600" algn="l" rtl="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mn-lt"/>
              </a:defRPr>
            </a:lvl5pPr>
            <a:lvl6pPr marL="25146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6pPr>
            <a:lvl7pPr marL="29718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7pPr>
            <a:lvl8pPr marL="34290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8pPr>
            <a:lvl9pPr marL="38862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9pPr>
          </a:lstStyle>
          <a:p>
            <a:pPr>
              <a:buClrTx/>
              <a:buFont typeface="Wingdings" panose="05000000000000000000" pitchFamily="2" charset="2"/>
              <a:buChar char="ü"/>
            </a:pPr>
            <a:r>
              <a:rPr lang="en-US" kern="0" dirty="0" smtClean="0">
                <a:latin typeface="Arial" panose="020B0604020202020204" pitchFamily="34" charset="0"/>
                <a:cs typeface="Arial" panose="020B0604020202020204" pitchFamily="34" charset="0"/>
              </a:rPr>
              <a:t>Worship</a:t>
            </a:r>
          </a:p>
          <a:p>
            <a:pPr>
              <a:buClrTx/>
              <a:buFont typeface="Wingdings" panose="05000000000000000000" pitchFamily="2" charset="2"/>
              <a:buChar char="ü"/>
            </a:pPr>
            <a:endParaRPr lang="en-US" kern="0" dirty="0" smtClean="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en-US" kern="0" dirty="0" smtClean="0">
                <a:latin typeface="Arial" panose="020B0604020202020204" pitchFamily="34" charset="0"/>
                <a:cs typeface="Arial" panose="020B0604020202020204" pitchFamily="34" charset="0"/>
              </a:rPr>
              <a:t>Dietary</a:t>
            </a:r>
          </a:p>
          <a:p>
            <a:pPr>
              <a:buClrTx/>
              <a:buFont typeface="Wingdings" panose="05000000000000000000" pitchFamily="2" charset="2"/>
              <a:buChar char="ü"/>
            </a:pPr>
            <a:endParaRPr lang="en-US" kern="0" dirty="0" smtClean="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en-US" kern="0" dirty="0" smtClean="0">
                <a:latin typeface="Arial" panose="020B0604020202020204" pitchFamily="34" charset="0"/>
                <a:cs typeface="Arial" panose="020B0604020202020204" pitchFamily="34" charset="0"/>
              </a:rPr>
              <a:t>Medical</a:t>
            </a:r>
          </a:p>
          <a:p>
            <a:pPr>
              <a:buClrTx/>
              <a:buFont typeface="Wingdings" panose="05000000000000000000" pitchFamily="2" charset="2"/>
              <a:buChar char="ü"/>
            </a:pPr>
            <a:endParaRPr lang="en-US" kern="0" dirty="0" smtClean="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en-US" kern="0" dirty="0" smtClean="0">
                <a:latin typeface="Arial" panose="020B0604020202020204" pitchFamily="34" charset="0"/>
                <a:cs typeface="Arial" panose="020B0604020202020204" pitchFamily="34" charset="0"/>
              </a:rPr>
              <a:t>Wear and Appearance</a:t>
            </a:r>
          </a:p>
          <a:p>
            <a:pPr>
              <a:buClrTx/>
              <a:buFont typeface="Wingdings" panose="05000000000000000000" pitchFamily="2" charset="2"/>
              <a:buChar char="ü"/>
            </a:pPr>
            <a:endParaRPr lang="en-US" kern="0" dirty="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en-US" kern="0" dirty="0" smtClean="0">
                <a:latin typeface="Arial" panose="020B0604020202020204" pitchFamily="34" charset="0"/>
                <a:cs typeface="Arial" panose="020B0604020202020204" pitchFamily="34" charset="0"/>
              </a:rPr>
              <a:t>Grooming Practices </a:t>
            </a:r>
          </a:p>
          <a:p>
            <a:pPr>
              <a:buClrTx/>
            </a:pPr>
            <a:endParaRPr lang="en-US" kern="0" dirty="0" smtClean="0">
              <a:latin typeface="Arial" panose="020B0604020202020204" pitchFamily="34" charset="0"/>
              <a:cs typeface="Arial" panose="020B0604020202020204" pitchFamily="34" charset="0"/>
            </a:endParaRPr>
          </a:p>
          <a:p>
            <a:pPr>
              <a:buClrTx/>
            </a:pPr>
            <a:endParaRPr lang="en-US" kern="0" dirty="0">
              <a:latin typeface="Arial" panose="020B0604020202020204" pitchFamily="34" charset="0"/>
              <a:cs typeface="Arial" panose="020B0604020202020204" pitchFamily="34" charset="0"/>
            </a:endParaRPr>
          </a:p>
        </p:txBody>
      </p:sp>
      <p:sp>
        <p:nvSpPr>
          <p:cNvPr id="2" name="TextBox 1"/>
          <p:cNvSpPr txBox="1"/>
          <p:nvPr/>
        </p:nvSpPr>
        <p:spPr>
          <a:xfrm>
            <a:off x="826898" y="1075425"/>
            <a:ext cx="5898367" cy="477054"/>
          </a:xfrm>
          <a:prstGeom prst="rect">
            <a:avLst/>
          </a:prstGeom>
          <a:noFill/>
        </p:spPr>
        <p:txBody>
          <a:bodyPr wrap="square" rtlCol="0">
            <a:spAutoFit/>
          </a:bodyPr>
          <a:lstStyle/>
          <a:p>
            <a:r>
              <a:rPr lang="en-US" sz="2500" dirty="0" smtClean="0">
                <a:latin typeface="Arial" panose="020B0604020202020204" pitchFamily="34" charset="0"/>
                <a:cs typeface="Arial" panose="020B0604020202020204" pitchFamily="34" charset="0"/>
              </a:rPr>
              <a:t>5 Major Areas of Accommodation</a:t>
            </a:r>
            <a:endParaRPr lang="en-US" sz="25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81323" y="1606361"/>
            <a:ext cx="2493581" cy="3363840"/>
          </a:xfrm>
          <a:prstGeom prst="rect">
            <a:avLst/>
          </a:prstGeom>
          <a:effectLst>
            <a:glow rad="127000">
              <a:srgbClr val="006600"/>
            </a:glow>
            <a:outerShdw blurRad="50800" dist="50800" dir="5400000" algn="ctr" rotWithShape="0">
              <a:srgbClr val="000000"/>
            </a:outerShdw>
            <a:softEdge rad="12700"/>
          </a:effectLst>
          <a:scene3d>
            <a:camera prst="orthographicFront"/>
            <a:lightRig rig="threePt" dir="t"/>
          </a:scene3d>
          <a:sp3d>
            <a:bevelT w="165100" prst="coolSlant"/>
          </a:sp3d>
        </p:spPr>
      </p:pic>
    </p:spTree>
    <p:extLst>
      <p:ext uri="{BB962C8B-B14F-4D97-AF65-F5344CB8AC3E}">
        <p14:creationId xmlns:p14="http://schemas.microsoft.com/office/powerpoint/2010/main" val="1035821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white">
          <a:xfrm>
            <a:off x="1646357" y="39988"/>
            <a:ext cx="5829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000">
                <a:solidFill>
                  <a:srgbClr val="FFBC01"/>
                </a:solidFill>
                <a:latin typeface="+mj-lt"/>
                <a:ea typeface="+mj-ea"/>
                <a:cs typeface="+mj-cs"/>
              </a:defRPr>
            </a:lvl1pPr>
            <a:lvl2pPr algn="l" rtl="0" eaLnBrk="0" fontAlgn="base" hangingPunct="0">
              <a:spcBef>
                <a:spcPct val="0"/>
              </a:spcBef>
              <a:spcAft>
                <a:spcPct val="0"/>
              </a:spcAft>
              <a:defRPr sz="4000">
                <a:solidFill>
                  <a:srgbClr val="FFBC01"/>
                </a:solidFill>
                <a:latin typeface="Arial" charset="0"/>
              </a:defRPr>
            </a:lvl2pPr>
            <a:lvl3pPr algn="l" rtl="0" eaLnBrk="0" fontAlgn="base" hangingPunct="0">
              <a:spcBef>
                <a:spcPct val="0"/>
              </a:spcBef>
              <a:spcAft>
                <a:spcPct val="0"/>
              </a:spcAft>
              <a:defRPr sz="4000">
                <a:solidFill>
                  <a:srgbClr val="FFBC01"/>
                </a:solidFill>
                <a:latin typeface="Arial" charset="0"/>
              </a:defRPr>
            </a:lvl3pPr>
            <a:lvl4pPr algn="l" rtl="0" eaLnBrk="0" fontAlgn="base" hangingPunct="0">
              <a:spcBef>
                <a:spcPct val="0"/>
              </a:spcBef>
              <a:spcAft>
                <a:spcPct val="0"/>
              </a:spcAft>
              <a:defRPr sz="4000">
                <a:solidFill>
                  <a:srgbClr val="FFBC01"/>
                </a:solidFill>
                <a:latin typeface="Arial" charset="0"/>
              </a:defRPr>
            </a:lvl4pPr>
            <a:lvl5pPr algn="l" rtl="0" eaLnBrk="0" fontAlgn="base" hangingPunct="0">
              <a:spcBef>
                <a:spcPct val="0"/>
              </a:spcBef>
              <a:spcAft>
                <a:spcPct val="0"/>
              </a:spcAft>
              <a:defRPr sz="4000">
                <a:solidFill>
                  <a:srgbClr val="FFBC01"/>
                </a:solidFill>
                <a:latin typeface="Arial" charset="0"/>
              </a:defRPr>
            </a:lvl5pPr>
            <a:lvl6pPr marL="457200" algn="l" rtl="0" fontAlgn="base">
              <a:spcBef>
                <a:spcPct val="0"/>
              </a:spcBef>
              <a:spcAft>
                <a:spcPct val="0"/>
              </a:spcAft>
              <a:defRPr sz="4000">
                <a:solidFill>
                  <a:srgbClr val="FFBC01"/>
                </a:solidFill>
                <a:latin typeface="Arial" charset="0"/>
              </a:defRPr>
            </a:lvl6pPr>
            <a:lvl7pPr marL="914400" algn="l" rtl="0" fontAlgn="base">
              <a:spcBef>
                <a:spcPct val="0"/>
              </a:spcBef>
              <a:spcAft>
                <a:spcPct val="0"/>
              </a:spcAft>
              <a:defRPr sz="4000">
                <a:solidFill>
                  <a:srgbClr val="FFBC01"/>
                </a:solidFill>
                <a:latin typeface="Arial" charset="0"/>
              </a:defRPr>
            </a:lvl7pPr>
            <a:lvl8pPr marL="1371600" algn="l" rtl="0" fontAlgn="base">
              <a:spcBef>
                <a:spcPct val="0"/>
              </a:spcBef>
              <a:spcAft>
                <a:spcPct val="0"/>
              </a:spcAft>
              <a:defRPr sz="4000">
                <a:solidFill>
                  <a:srgbClr val="FFBC01"/>
                </a:solidFill>
                <a:latin typeface="Arial" charset="0"/>
              </a:defRPr>
            </a:lvl8pPr>
            <a:lvl9pPr marL="1828800" algn="l" rtl="0" fontAlgn="base">
              <a:spcBef>
                <a:spcPct val="0"/>
              </a:spcBef>
              <a:spcAft>
                <a:spcPct val="0"/>
              </a:spcAft>
              <a:defRPr sz="4000">
                <a:solidFill>
                  <a:srgbClr val="FFBC01"/>
                </a:solidFill>
                <a:latin typeface="Arial" charset="0"/>
              </a:defRPr>
            </a:lvl9pPr>
          </a:lstStyle>
          <a:p>
            <a:pPr algn="ctr" eaLnBrk="1" hangingPunct="1"/>
            <a:r>
              <a:rPr lang="en-US" altLang="en-US" kern="0" dirty="0" smtClean="0">
                <a:latin typeface="Arial" panose="020B0604020202020204" pitchFamily="34" charset="0"/>
                <a:cs typeface="Arial" panose="020B0604020202020204" pitchFamily="34" charset="0"/>
              </a:rPr>
              <a:t>Harassment</a:t>
            </a:r>
            <a:endParaRPr lang="en-US" altLang="en-US" kern="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805C-CZAEOS01 </a:t>
            </a:r>
            <a:r>
              <a:rPr lang="en-US" altLang="en-US" sz="1000" dirty="0" smtClean="0">
                <a:solidFill>
                  <a:srgbClr val="993300"/>
                </a:solidFill>
              </a:rPr>
              <a:t> </a:t>
            </a:r>
            <a:r>
              <a:rPr lang="en-US" altLang="en-US" sz="1000" dirty="0" smtClean="0">
                <a:solidFill>
                  <a:srgbClr val="993300"/>
                </a:solidFill>
              </a:rPr>
              <a:t>October</a:t>
            </a:r>
            <a:r>
              <a:rPr lang="en-US" altLang="en-US" sz="1000" dirty="0" smtClean="0">
                <a:solidFill>
                  <a:srgbClr val="993300"/>
                </a:solidFill>
              </a:rPr>
              <a:t> </a:t>
            </a:r>
            <a:r>
              <a:rPr lang="en-US" altLang="en-US" sz="1000" dirty="0" smtClean="0">
                <a:solidFill>
                  <a:srgbClr val="993300"/>
                </a:solidFill>
              </a:rPr>
              <a:t>2018 Slide </a:t>
            </a:r>
            <a:r>
              <a:rPr lang="en-US" altLang="en-US" sz="1000" dirty="0">
                <a:solidFill>
                  <a:srgbClr val="993300"/>
                </a:solidFill>
              </a:rPr>
              <a:t>6</a:t>
            </a:r>
            <a:endParaRPr lang="en-US" altLang="en-US" sz="1000" dirty="0" smtClean="0">
              <a:solidFill>
                <a:srgbClr val="9933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5039" y="1640455"/>
            <a:ext cx="4361834" cy="2907889"/>
          </a:xfrm>
          <a:prstGeom prst="rect">
            <a:avLst/>
          </a:prstGeom>
          <a:effectLst>
            <a:glow rad="127000">
              <a:srgbClr val="006600"/>
            </a:glow>
          </a:effectLst>
          <a:scene3d>
            <a:camera prst="orthographicFront"/>
            <a:lightRig rig="threePt" dir="t"/>
          </a:scene3d>
          <a:sp3d>
            <a:bevelT w="165100" prst="coolSlant"/>
          </a:sp3d>
        </p:spPr>
      </p:pic>
      <p:sp>
        <p:nvSpPr>
          <p:cNvPr id="6" name="Content Placeholder 2"/>
          <p:cNvSpPr txBox="1">
            <a:spLocks/>
          </p:cNvSpPr>
          <p:nvPr/>
        </p:nvSpPr>
        <p:spPr bwMode="auto">
          <a:xfrm>
            <a:off x="219481" y="1233409"/>
            <a:ext cx="4776265" cy="415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Clr>
                <a:srgbClr val="996633"/>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96633"/>
              </a:buClr>
              <a:buFont typeface="Times" panose="02020603050405020304" pitchFamily="18" charset="0"/>
              <a:buChar char="–"/>
              <a:defRPr sz="2800">
                <a:solidFill>
                  <a:schemeClr val="tx1"/>
                </a:solidFill>
                <a:latin typeface="+mn-lt"/>
              </a:defRPr>
            </a:lvl2pPr>
            <a:lvl3pPr marL="1143000" indent="-228600" algn="l" rtl="0" eaLnBrk="0" fontAlgn="base" hangingPunct="0">
              <a:spcBef>
                <a:spcPct val="20000"/>
              </a:spcBef>
              <a:spcAft>
                <a:spcPct val="0"/>
              </a:spcAft>
              <a:buClr>
                <a:srgbClr val="996633"/>
              </a:buClr>
              <a:buChar char="•"/>
              <a:defRPr sz="2400">
                <a:solidFill>
                  <a:schemeClr val="tx1"/>
                </a:solidFill>
                <a:latin typeface="+mn-lt"/>
              </a:defRPr>
            </a:lvl3pPr>
            <a:lvl4pPr marL="1600200" indent="-228600" algn="l" rtl="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mn-lt"/>
              </a:defRPr>
            </a:lvl5pPr>
            <a:lvl6pPr marL="25146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6pPr>
            <a:lvl7pPr marL="29718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7pPr>
            <a:lvl8pPr marL="34290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8pPr>
            <a:lvl9pPr marL="38862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9pPr>
          </a:lstStyle>
          <a:p>
            <a:pPr>
              <a:buClrTx/>
              <a:buFont typeface="Wingdings" panose="05000000000000000000" pitchFamily="2" charset="2"/>
              <a:buChar char="ü"/>
            </a:pPr>
            <a:r>
              <a:rPr lang="en-US" kern="0" dirty="0" smtClean="0">
                <a:latin typeface="Arial" panose="020B0604020202020204" pitchFamily="34" charset="0"/>
                <a:cs typeface="Arial" panose="020B0604020202020204" pitchFamily="34" charset="0"/>
              </a:rPr>
              <a:t>Hazing</a:t>
            </a:r>
          </a:p>
          <a:p>
            <a:pPr>
              <a:buClrTx/>
              <a:buFont typeface="Wingdings" panose="05000000000000000000" pitchFamily="2" charset="2"/>
              <a:buChar char="ü"/>
            </a:pPr>
            <a:endParaRPr lang="en-US" kern="0" dirty="0" smtClean="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en-US" kern="0" dirty="0" smtClean="0">
                <a:latin typeface="Arial" panose="020B0604020202020204" pitchFamily="34" charset="0"/>
                <a:cs typeface="Arial" panose="020B0604020202020204" pitchFamily="34" charset="0"/>
              </a:rPr>
              <a:t>Bullying</a:t>
            </a:r>
          </a:p>
          <a:p>
            <a:pPr>
              <a:buClrTx/>
              <a:buFont typeface="Wingdings" panose="05000000000000000000" pitchFamily="2" charset="2"/>
              <a:buChar char="ü"/>
            </a:pPr>
            <a:endParaRPr lang="en-US" kern="0" dirty="0" smtClean="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en-US" kern="0" dirty="0" smtClean="0">
                <a:latin typeface="Arial" panose="020B0604020202020204" pitchFamily="34" charset="0"/>
                <a:cs typeface="Arial" panose="020B0604020202020204" pitchFamily="34" charset="0"/>
              </a:rPr>
              <a:t>Retaliation/Reprisal</a:t>
            </a:r>
          </a:p>
          <a:p>
            <a:pPr>
              <a:buClrTx/>
              <a:buFont typeface="Wingdings" panose="05000000000000000000" pitchFamily="2" charset="2"/>
              <a:buChar char="ü"/>
            </a:pPr>
            <a:endParaRPr lang="en-US" kern="0" dirty="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en-US" kern="0" dirty="0" smtClean="0">
                <a:latin typeface="Arial" panose="020B0604020202020204" pitchFamily="34" charset="0"/>
                <a:cs typeface="Arial" panose="020B0604020202020204" pitchFamily="34" charset="0"/>
              </a:rPr>
              <a:t>Responsibilities</a:t>
            </a:r>
          </a:p>
          <a:p>
            <a:pPr marL="0" indent="0">
              <a:buClrTx/>
              <a:buNone/>
            </a:pPr>
            <a:endParaRPr lang="en-US" kern="0" dirty="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en-US" kern="0" dirty="0" smtClean="0">
                <a:latin typeface="Arial" panose="020B0604020202020204" pitchFamily="34" charset="0"/>
                <a:cs typeface="Arial" panose="020B0604020202020204" pitchFamily="34" charset="0"/>
              </a:rPr>
              <a:t>Administrative and Disciplinary </a:t>
            </a:r>
            <a:r>
              <a:rPr lang="en-US" kern="0" dirty="0" smtClean="0">
                <a:latin typeface="Arial" panose="020B0604020202020204" pitchFamily="34" charset="0"/>
                <a:cs typeface="Arial" panose="020B0604020202020204" pitchFamily="34" charset="0"/>
              </a:rPr>
              <a:t>Action</a:t>
            </a:r>
            <a:endParaRPr lang="en-US" kern="0" dirty="0" smtClean="0">
              <a:latin typeface="Arial" panose="020B0604020202020204" pitchFamily="34" charset="0"/>
              <a:cs typeface="Arial" panose="020B0604020202020204" pitchFamily="34" charset="0"/>
            </a:endParaRPr>
          </a:p>
          <a:p>
            <a:pPr>
              <a:buClrTx/>
            </a:pPr>
            <a:endParaRPr lang="en-US"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253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456904" y="1712042"/>
            <a:ext cx="3166234" cy="2902382"/>
          </a:xfrm>
          <a:prstGeom prst="rect">
            <a:avLst/>
          </a:prstGeom>
        </p:spPr>
      </p:pic>
      <p:sp>
        <p:nvSpPr>
          <p:cNvPr id="5" name="Rectangle 2"/>
          <p:cNvSpPr txBox="1">
            <a:spLocks noChangeArrowheads="1"/>
          </p:cNvSpPr>
          <p:nvPr/>
        </p:nvSpPr>
        <p:spPr bwMode="white">
          <a:xfrm>
            <a:off x="1646357" y="39988"/>
            <a:ext cx="5829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000">
                <a:solidFill>
                  <a:srgbClr val="FFBC01"/>
                </a:solidFill>
                <a:latin typeface="+mj-lt"/>
                <a:ea typeface="+mj-ea"/>
                <a:cs typeface="+mj-cs"/>
              </a:defRPr>
            </a:lvl1pPr>
            <a:lvl2pPr algn="l" rtl="0" eaLnBrk="0" fontAlgn="base" hangingPunct="0">
              <a:spcBef>
                <a:spcPct val="0"/>
              </a:spcBef>
              <a:spcAft>
                <a:spcPct val="0"/>
              </a:spcAft>
              <a:defRPr sz="4000">
                <a:solidFill>
                  <a:srgbClr val="FFBC01"/>
                </a:solidFill>
                <a:latin typeface="Arial" charset="0"/>
              </a:defRPr>
            </a:lvl2pPr>
            <a:lvl3pPr algn="l" rtl="0" eaLnBrk="0" fontAlgn="base" hangingPunct="0">
              <a:spcBef>
                <a:spcPct val="0"/>
              </a:spcBef>
              <a:spcAft>
                <a:spcPct val="0"/>
              </a:spcAft>
              <a:defRPr sz="4000">
                <a:solidFill>
                  <a:srgbClr val="FFBC01"/>
                </a:solidFill>
                <a:latin typeface="Arial" charset="0"/>
              </a:defRPr>
            </a:lvl3pPr>
            <a:lvl4pPr algn="l" rtl="0" eaLnBrk="0" fontAlgn="base" hangingPunct="0">
              <a:spcBef>
                <a:spcPct val="0"/>
              </a:spcBef>
              <a:spcAft>
                <a:spcPct val="0"/>
              </a:spcAft>
              <a:defRPr sz="4000">
                <a:solidFill>
                  <a:srgbClr val="FFBC01"/>
                </a:solidFill>
                <a:latin typeface="Arial" charset="0"/>
              </a:defRPr>
            </a:lvl4pPr>
            <a:lvl5pPr algn="l" rtl="0" eaLnBrk="0" fontAlgn="base" hangingPunct="0">
              <a:spcBef>
                <a:spcPct val="0"/>
              </a:spcBef>
              <a:spcAft>
                <a:spcPct val="0"/>
              </a:spcAft>
              <a:defRPr sz="4000">
                <a:solidFill>
                  <a:srgbClr val="FFBC01"/>
                </a:solidFill>
                <a:latin typeface="Arial" charset="0"/>
              </a:defRPr>
            </a:lvl5pPr>
            <a:lvl6pPr marL="457200" algn="l" rtl="0" fontAlgn="base">
              <a:spcBef>
                <a:spcPct val="0"/>
              </a:spcBef>
              <a:spcAft>
                <a:spcPct val="0"/>
              </a:spcAft>
              <a:defRPr sz="4000">
                <a:solidFill>
                  <a:srgbClr val="FFBC01"/>
                </a:solidFill>
                <a:latin typeface="Arial" charset="0"/>
              </a:defRPr>
            </a:lvl6pPr>
            <a:lvl7pPr marL="914400" algn="l" rtl="0" fontAlgn="base">
              <a:spcBef>
                <a:spcPct val="0"/>
              </a:spcBef>
              <a:spcAft>
                <a:spcPct val="0"/>
              </a:spcAft>
              <a:defRPr sz="4000">
                <a:solidFill>
                  <a:srgbClr val="FFBC01"/>
                </a:solidFill>
                <a:latin typeface="Arial" charset="0"/>
              </a:defRPr>
            </a:lvl7pPr>
            <a:lvl8pPr marL="1371600" algn="l" rtl="0" fontAlgn="base">
              <a:spcBef>
                <a:spcPct val="0"/>
              </a:spcBef>
              <a:spcAft>
                <a:spcPct val="0"/>
              </a:spcAft>
              <a:defRPr sz="4000">
                <a:solidFill>
                  <a:srgbClr val="FFBC01"/>
                </a:solidFill>
                <a:latin typeface="Arial" charset="0"/>
              </a:defRPr>
            </a:lvl8pPr>
            <a:lvl9pPr marL="1828800" algn="l" rtl="0" fontAlgn="base">
              <a:spcBef>
                <a:spcPct val="0"/>
              </a:spcBef>
              <a:spcAft>
                <a:spcPct val="0"/>
              </a:spcAft>
              <a:defRPr sz="4000">
                <a:solidFill>
                  <a:srgbClr val="FFBC01"/>
                </a:solidFill>
                <a:latin typeface="Arial" charset="0"/>
              </a:defRPr>
            </a:lvl9pPr>
          </a:lstStyle>
          <a:p>
            <a:pPr algn="ctr" eaLnBrk="1" hangingPunct="1"/>
            <a:r>
              <a:rPr lang="en-US" altLang="en-US" kern="0" dirty="0" smtClean="0">
                <a:latin typeface="Arial" panose="020B0604020202020204" pitchFamily="34" charset="0"/>
                <a:cs typeface="Arial" panose="020B0604020202020204" pitchFamily="34" charset="0"/>
              </a:rPr>
              <a:t>Online Conduct</a:t>
            </a:r>
            <a:endParaRPr lang="en-US" altLang="en-US" kern="0" dirty="0">
              <a:latin typeface="Arial" panose="020B0604020202020204" pitchFamily="34" charset="0"/>
              <a:cs typeface="Arial" panose="020B0604020202020204" pitchFamily="34" charset="0"/>
            </a:endParaRPr>
          </a:p>
        </p:txBody>
      </p:sp>
      <p:sp>
        <p:nvSpPr>
          <p:cNvPr id="8"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805C-CZAEOS01 </a:t>
            </a:r>
            <a:r>
              <a:rPr lang="en-US" altLang="en-US" sz="1000" dirty="0" smtClean="0">
                <a:solidFill>
                  <a:srgbClr val="993300"/>
                </a:solidFill>
              </a:rPr>
              <a:t> </a:t>
            </a:r>
            <a:r>
              <a:rPr lang="en-US" altLang="en-US" sz="1000" dirty="0" smtClean="0">
                <a:solidFill>
                  <a:srgbClr val="993300"/>
                </a:solidFill>
              </a:rPr>
              <a:t>October</a:t>
            </a:r>
            <a:r>
              <a:rPr lang="en-US" altLang="en-US" sz="1000" dirty="0" smtClean="0">
                <a:solidFill>
                  <a:srgbClr val="993300"/>
                </a:solidFill>
              </a:rPr>
              <a:t> </a:t>
            </a:r>
            <a:r>
              <a:rPr lang="en-US" altLang="en-US" sz="1000" dirty="0" smtClean="0">
                <a:solidFill>
                  <a:srgbClr val="993300"/>
                </a:solidFill>
              </a:rPr>
              <a:t>2018 Slide </a:t>
            </a:r>
            <a:r>
              <a:rPr lang="en-US" altLang="en-US" sz="1000" dirty="0">
                <a:solidFill>
                  <a:srgbClr val="993300"/>
                </a:solidFill>
              </a:rPr>
              <a:t>7</a:t>
            </a:r>
            <a:endParaRPr lang="en-US" altLang="en-US" sz="1000" dirty="0" smtClean="0">
              <a:solidFill>
                <a:srgbClr val="993300"/>
              </a:solidFill>
            </a:endParaRPr>
          </a:p>
        </p:txBody>
      </p:sp>
      <p:sp>
        <p:nvSpPr>
          <p:cNvPr id="10" name="Content Placeholder 2"/>
          <p:cNvSpPr txBox="1">
            <a:spLocks/>
          </p:cNvSpPr>
          <p:nvPr/>
        </p:nvSpPr>
        <p:spPr bwMode="auto">
          <a:xfrm>
            <a:off x="883159" y="1592831"/>
            <a:ext cx="4706474" cy="3183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996633"/>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96633"/>
              </a:buClr>
              <a:buFont typeface="Times" panose="02020603050405020304" pitchFamily="18" charset="0"/>
              <a:buChar char="–"/>
              <a:defRPr sz="2800">
                <a:solidFill>
                  <a:schemeClr val="tx1"/>
                </a:solidFill>
                <a:latin typeface="+mn-lt"/>
              </a:defRPr>
            </a:lvl2pPr>
            <a:lvl3pPr marL="1143000" indent="-228600" algn="l" rtl="0" eaLnBrk="0" fontAlgn="base" hangingPunct="0">
              <a:spcBef>
                <a:spcPct val="20000"/>
              </a:spcBef>
              <a:spcAft>
                <a:spcPct val="0"/>
              </a:spcAft>
              <a:buClr>
                <a:srgbClr val="996633"/>
              </a:buClr>
              <a:buChar char="•"/>
              <a:defRPr sz="2400">
                <a:solidFill>
                  <a:schemeClr val="tx1"/>
                </a:solidFill>
                <a:latin typeface="+mn-lt"/>
              </a:defRPr>
            </a:lvl3pPr>
            <a:lvl4pPr marL="1600200" indent="-228600" algn="l" rtl="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mn-lt"/>
              </a:defRPr>
            </a:lvl5pPr>
            <a:lvl6pPr marL="25146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6pPr>
            <a:lvl7pPr marL="29718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7pPr>
            <a:lvl8pPr marL="34290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8pPr>
            <a:lvl9pPr marL="38862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9pPr>
          </a:lstStyle>
          <a:p>
            <a:pPr>
              <a:buClrTx/>
              <a:buFont typeface="Wingdings" panose="05000000000000000000" pitchFamily="2" charset="2"/>
              <a:buChar char="ü"/>
            </a:pPr>
            <a:r>
              <a:rPr lang="en-US" kern="0" dirty="0" smtClean="0">
                <a:latin typeface="Arial" panose="020B0604020202020204" pitchFamily="34" charset="0"/>
                <a:cs typeface="Arial" panose="020B0604020202020204" pitchFamily="34" charset="0"/>
              </a:rPr>
              <a:t>Think, Type, Post</a:t>
            </a:r>
          </a:p>
          <a:p>
            <a:pPr marL="0" indent="0">
              <a:buClrTx/>
              <a:buNone/>
            </a:pPr>
            <a:endParaRPr lang="en-US" kern="0" dirty="0" smtClean="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en-US" kern="0" dirty="0" smtClean="0">
                <a:latin typeface="Arial" panose="020B0604020202020204" pitchFamily="34" charset="0"/>
                <a:cs typeface="Arial" panose="020B0604020202020204" pitchFamily="34" charset="0"/>
              </a:rPr>
              <a:t>Online Misconduct</a:t>
            </a:r>
          </a:p>
          <a:p>
            <a:pPr>
              <a:buClrTx/>
              <a:buFont typeface="Wingdings" panose="05000000000000000000" pitchFamily="2" charset="2"/>
              <a:buChar char="ü"/>
            </a:pPr>
            <a:endParaRPr lang="en-US" kern="0" dirty="0" smtClean="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en-US" kern="0" dirty="0" smtClean="0">
                <a:latin typeface="Arial" panose="020B0604020202020204" pitchFamily="34" charset="0"/>
                <a:cs typeface="Arial" panose="020B0604020202020204" pitchFamily="34" charset="0"/>
              </a:rPr>
              <a:t>Social Media Myths</a:t>
            </a:r>
          </a:p>
          <a:p>
            <a:pPr>
              <a:buClrTx/>
              <a:buFont typeface="Wingdings" panose="05000000000000000000" pitchFamily="2" charset="2"/>
              <a:buChar char="ü"/>
            </a:pPr>
            <a:endParaRPr lang="en-US" kern="0" dirty="0">
              <a:latin typeface="Arial" panose="020B0604020202020204" pitchFamily="34" charset="0"/>
              <a:cs typeface="Arial" panose="020B0604020202020204" pitchFamily="34" charset="0"/>
            </a:endParaRPr>
          </a:p>
          <a:p>
            <a:pPr>
              <a:buClrTx/>
            </a:pPr>
            <a:endParaRPr lang="en-US" kern="0" dirty="0" smtClean="0">
              <a:latin typeface="Arial" panose="020B0604020202020204" pitchFamily="34" charset="0"/>
              <a:cs typeface="Arial" panose="020B0604020202020204" pitchFamily="34" charset="0"/>
            </a:endParaRPr>
          </a:p>
          <a:p>
            <a:pPr>
              <a:buClrTx/>
            </a:pPr>
            <a:endParaRPr lang="en-US"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550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993775"/>
          </a:xfrm>
        </p:spPr>
        <p:txBody>
          <a:bodyPr>
            <a:noAutofit/>
          </a:bodyPr>
          <a:lstStyle/>
          <a:p>
            <a:pPr algn="ctr"/>
            <a:r>
              <a:rPr lang="en-US" dirty="0" smtClean="0">
                <a:latin typeface="Arial" panose="020B0604020202020204" pitchFamily="34" charset="0"/>
                <a:cs typeface="Arial" panose="020B0604020202020204" pitchFamily="34" charset="0"/>
              </a:rPr>
              <a:t>Strategies to Combat Discrimination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4294967295"/>
          </p:nvPr>
        </p:nvSpPr>
        <p:spPr>
          <a:xfrm>
            <a:off x="322727" y="1704385"/>
            <a:ext cx="2626950" cy="3442799"/>
          </a:xfrm>
        </p:spPr>
        <p:txBody>
          <a:bodyPr>
            <a:normAutofit fontScale="92500"/>
          </a:bodyPr>
          <a:lstStyle/>
          <a:p>
            <a:pPr>
              <a:buClrTx/>
              <a:buFont typeface="Wingdings" panose="05000000000000000000" pitchFamily="2" charset="2"/>
              <a:buChar char="ü"/>
            </a:pPr>
            <a:r>
              <a:rPr lang="en-US" dirty="0" smtClean="0">
                <a:latin typeface="Arial" panose="020B0604020202020204" pitchFamily="34" charset="0"/>
                <a:cs typeface="Arial" panose="020B0604020202020204" pitchFamily="34" charset="0"/>
              </a:rPr>
              <a:t>Education</a:t>
            </a:r>
          </a:p>
          <a:p>
            <a:pPr>
              <a:buClrTx/>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en-US" dirty="0" smtClean="0">
                <a:latin typeface="Arial" panose="020B0604020202020204" pitchFamily="34" charset="0"/>
                <a:cs typeface="Arial" panose="020B0604020202020204" pitchFamily="34" charset="0"/>
              </a:rPr>
              <a:t>Awareness</a:t>
            </a:r>
          </a:p>
          <a:p>
            <a:pPr>
              <a:buClrTx/>
              <a:buFont typeface="Wingdings" panose="05000000000000000000" pitchFamily="2" charset="2"/>
              <a:buChar char="ü"/>
            </a:pPr>
            <a:endParaRPr lang="en-US" dirty="0" smtClean="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en-US" dirty="0">
                <a:latin typeface="Arial" panose="020B0604020202020204" pitchFamily="34" charset="0"/>
                <a:cs typeface="Arial" panose="020B0604020202020204" pitchFamily="34" charset="0"/>
              </a:rPr>
              <a:t>Bystander </a:t>
            </a:r>
            <a:r>
              <a:rPr lang="en-US" dirty="0" smtClean="0">
                <a:latin typeface="Arial" panose="020B0604020202020204" pitchFamily="34" charset="0"/>
                <a:cs typeface="Arial" panose="020B0604020202020204" pitchFamily="34" charset="0"/>
              </a:rPr>
              <a:t>Intervention</a:t>
            </a:r>
          </a:p>
          <a:p>
            <a:pPr marL="0" indent="0">
              <a:buClrTx/>
              <a:buNone/>
            </a:pPr>
            <a:endParaRPr lang="en-US" dirty="0" smtClean="0">
              <a:latin typeface="Arial" panose="020B0604020202020204" pitchFamily="34" charset="0"/>
              <a:cs typeface="Arial" panose="020B0604020202020204" pitchFamily="34" charset="0"/>
            </a:endParaRPr>
          </a:p>
          <a:p>
            <a:pPr marL="0" indent="0">
              <a:buClrTx/>
              <a:buNone/>
            </a:pPr>
            <a:endParaRPr lang="en-US" dirty="0" smtClean="0">
              <a:latin typeface="Arial" panose="020B0604020202020204" pitchFamily="34" charset="0"/>
              <a:cs typeface="Arial" panose="020B0604020202020204" pitchFamily="34" charset="0"/>
            </a:endParaRPr>
          </a:p>
          <a:p>
            <a:pPr>
              <a:buClrTx/>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a:buClrTx/>
            </a:pPr>
            <a:endParaRPr lang="en-US" dirty="0" smtClean="0">
              <a:latin typeface="Arial" panose="020B0604020202020204" pitchFamily="34" charset="0"/>
              <a:cs typeface="Arial" panose="020B0604020202020204" pitchFamily="34" charset="0"/>
            </a:endParaRPr>
          </a:p>
          <a:p>
            <a:pPr>
              <a:buClrTx/>
            </a:pPr>
            <a:endParaRPr lang="en-US" dirty="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805C-CZAEOS01 </a:t>
            </a:r>
            <a:r>
              <a:rPr lang="en-US" altLang="en-US" sz="1000" dirty="0" smtClean="0">
                <a:solidFill>
                  <a:srgbClr val="993300"/>
                </a:solidFill>
              </a:rPr>
              <a:t> </a:t>
            </a:r>
            <a:r>
              <a:rPr lang="en-US" altLang="en-US" sz="1000" dirty="0" smtClean="0">
                <a:solidFill>
                  <a:srgbClr val="993300"/>
                </a:solidFill>
              </a:rPr>
              <a:t>October</a:t>
            </a:r>
            <a:r>
              <a:rPr lang="en-US" altLang="en-US" sz="1000" dirty="0" smtClean="0">
                <a:solidFill>
                  <a:srgbClr val="993300"/>
                </a:solidFill>
              </a:rPr>
              <a:t> </a:t>
            </a:r>
            <a:r>
              <a:rPr lang="en-US" altLang="en-US" sz="1000" dirty="0" smtClean="0">
                <a:solidFill>
                  <a:srgbClr val="993300"/>
                </a:solidFill>
              </a:rPr>
              <a:t>2018 Slide </a:t>
            </a:r>
            <a:r>
              <a:rPr lang="en-US" altLang="en-US" sz="1000" dirty="0">
                <a:solidFill>
                  <a:srgbClr val="993300"/>
                </a:solidFill>
              </a:rPr>
              <a:t>8</a:t>
            </a:r>
            <a:endParaRPr lang="en-US" altLang="en-US" sz="1000" dirty="0" smtClean="0">
              <a:solidFill>
                <a:srgbClr val="99330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0235" r="19141"/>
          <a:stretch/>
        </p:blipFill>
        <p:spPr>
          <a:xfrm>
            <a:off x="3136106" y="1828619"/>
            <a:ext cx="5700712" cy="3094191"/>
          </a:xfrm>
          <a:prstGeom prst="rect">
            <a:avLst/>
          </a:prstGeom>
          <a:effectLst>
            <a:outerShdw blurRad="215900" dist="38100" dir="5400000" algn="t" rotWithShape="0">
              <a:prstClr val="black">
                <a:alpha val="30000"/>
              </a:prstClr>
            </a:outerShdw>
          </a:effectLst>
        </p:spPr>
      </p:pic>
    </p:spTree>
    <p:extLst>
      <p:ext uri="{BB962C8B-B14F-4D97-AF65-F5344CB8AC3E}">
        <p14:creationId xmlns:p14="http://schemas.microsoft.com/office/powerpoint/2010/main" val="2116554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5570" y="70646"/>
            <a:ext cx="7886700" cy="806450"/>
          </a:xfrm>
        </p:spPr>
        <p:txBody>
          <a:bodyPr>
            <a:normAutofit/>
          </a:bodyPr>
          <a:lstStyle/>
          <a:p>
            <a:pPr algn="ctr"/>
            <a:r>
              <a:rPr lang="en-US" dirty="0" smtClean="0">
                <a:latin typeface="Arial" panose="020B0604020202020204" pitchFamily="34" charset="0"/>
                <a:cs typeface="Arial" panose="020B0604020202020204" pitchFamily="34" charset="0"/>
              </a:rPr>
              <a:t>EO Complaint System</a:t>
            </a:r>
            <a:endParaRPr lang="en-US" dirty="0">
              <a:latin typeface="Arial" panose="020B0604020202020204" pitchFamily="34" charset="0"/>
              <a:cs typeface="Arial" panose="020B0604020202020204" pitchFamily="34" charset="0"/>
            </a:endParaRPr>
          </a:p>
        </p:txBody>
      </p:sp>
      <p:graphicFrame>
        <p:nvGraphicFramePr>
          <p:cNvPr id="14" name="Diagram 13"/>
          <p:cNvGraphicFramePr/>
          <p:nvPr>
            <p:extLst>
              <p:ext uri="{D42A27DB-BD31-4B8C-83A1-F6EECF244321}">
                <p14:modId xmlns:p14="http://schemas.microsoft.com/office/powerpoint/2010/main" val="301423969"/>
              </p:ext>
            </p:extLst>
          </p:nvPr>
        </p:nvGraphicFramePr>
        <p:xfrm>
          <a:off x="173688" y="2996569"/>
          <a:ext cx="8905432" cy="1125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976559" y="2499186"/>
            <a:ext cx="3204723" cy="523220"/>
          </a:xfrm>
          <a:prstGeom prst="rect">
            <a:avLst/>
          </a:prstGeom>
          <a:noFill/>
        </p:spPr>
        <p:txBody>
          <a:bodyPr wrap="none" rtlCol="0">
            <a:spAutoFit/>
          </a:bodyPr>
          <a:lstStyle/>
          <a:p>
            <a:r>
              <a:rPr lang="en-US" sz="2800" dirty="0">
                <a:solidFill>
                  <a:srgbClr val="000000"/>
                </a:solidFill>
                <a:cs typeface="Arial" panose="020B0604020202020204" pitchFamily="34" charset="0"/>
              </a:rPr>
              <a:t>Formal </a:t>
            </a:r>
            <a:r>
              <a:rPr lang="en-US" sz="2800" dirty="0" smtClean="0">
                <a:solidFill>
                  <a:srgbClr val="000000"/>
                </a:solidFill>
                <a:cs typeface="Arial" panose="020B0604020202020204" pitchFamily="34" charset="0"/>
              </a:rPr>
              <a:t>Complaints</a:t>
            </a:r>
            <a:endParaRPr lang="en-US" sz="2800" dirty="0">
              <a:solidFill>
                <a:srgbClr val="000000"/>
              </a:solidFill>
              <a:cs typeface="Arial" panose="020B0604020202020204" pitchFamily="34" charset="0"/>
            </a:endParaRPr>
          </a:p>
        </p:txBody>
      </p:sp>
      <p:sp>
        <p:nvSpPr>
          <p:cNvPr id="13" name="TextBox 12"/>
          <p:cNvSpPr txBox="1"/>
          <p:nvPr/>
        </p:nvSpPr>
        <p:spPr>
          <a:xfrm>
            <a:off x="2886791" y="1052676"/>
            <a:ext cx="3384260" cy="523220"/>
          </a:xfrm>
          <a:prstGeom prst="rect">
            <a:avLst/>
          </a:prstGeom>
          <a:noFill/>
        </p:spPr>
        <p:txBody>
          <a:bodyPr wrap="none" rtlCol="0">
            <a:spAutoFit/>
          </a:bodyPr>
          <a:lstStyle/>
          <a:p>
            <a:r>
              <a:rPr lang="en-US" sz="2800" dirty="0">
                <a:solidFill>
                  <a:srgbClr val="000000"/>
                </a:solidFill>
                <a:cs typeface="Arial" panose="020B0604020202020204" pitchFamily="34" charset="0"/>
              </a:rPr>
              <a:t>Informal </a:t>
            </a:r>
            <a:r>
              <a:rPr lang="en-US" sz="2800" dirty="0" smtClean="0">
                <a:solidFill>
                  <a:srgbClr val="000000"/>
                </a:solidFill>
                <a:cs typeface="Arial" panose="020B0604020202020204" pitchFamily="34" charset="0"/>
              </a:rPr>
              <a:t>Complaints</a:t>
            </a:r>
            <a:endParaRPr lang="en-US" sz="2800" dirty="0">
              <a:solidFill>
                <a:srgbClr val="000000"/>
              </a:solidFill>
              <a:cs typeface="Arial" panose="020B0604020202020204" pitchFamily="34" charset="0"/>
            </a:endParaRPr>
          </a:p>
        </p:txBody>
      </p:sp>
      <p:sp>
        <p:nvSpPr>
          <p:cNvPr id="6" name="TextBox 5"/>
          <p:cNvSpPr txBox="1"/>
          <p:nvPr/>
        </p:nvSpPr>
        <p:spPr>
          <a:xfrm>
            <a:off x="394059" y="3557929"/>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5" name="TextBox 14"/>
          <p:cNvSpPr txBox="1"/>
          <p:nvPr/>
        </p:nvSpPr>
        <p:spPr>
          <a:xfrm>
            <a:off x="1806477" y="3565243"/>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21" name="TextBox 20"/>
          <p:cNvSpPr txBox="1"/>
          <p:nvPr/>
        </p:nvSpPr>
        <p:spPr>
          <a:xfrm>
            <a:off x="3150315" y="3572535"/>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22" name="TextBox 21"/>
          <p:cNvSpPr txBox="1"/>
          <p:nvPr/>
        </p:nvSpPr>
        <p:spPr>
          <a:xfrm>
            <a:off x="5336799" y="3539703"/>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23" name="TextBox 22"/>
          <p:cNvSpPr txBox="1"/>
          <p:nvPr/>
        </p:nvSpPr>
        <p:spPr>
          <a:xfrm>
            <a:off x="7124199" y="3583170"/>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6"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805C-CZAEOS01 </a:t>
            </a:r>
            <a:r>
              <a:rPr lang="en-US" altLang="en-US" sz="1000" dirty="0" smtClean="0">
                <a:solidFill>
                  <a:srgbClr val="993300"/>
                </a:solidFill>
              </a:rPr>
              <a:t> </a:t>
            </a:r>
            <a:r>
              <a:rPr lang="en-US" altLang="en-US" sz="1000" dirty="0" smtClean="0">
                <a:solidFill>
                  <a:srgbClr val="993300"/>
                </a:solidFill>
              </a:rPr>
              <a:t>October</a:t>
            </a:r>
            <a:r>
              <a:rPr lang="en-US" altLang="en-US" sz="1000" dirty="0" smtClean="0">
                <a:solidFill>
                  <a:srgbClr val="993300"/>
                </a:solidFill>
              </a:rPr>
              <a:t> </a:t>
            </a:r>
            <a:r>
              <a:rPr lang="en-US" altLang="en-US" sz="1000" dirty="0" smtClean="0">
                <a:solidFill>
                  <a:srgbClr val="993300"/>
                </a:solidFill>
              </a:rPr>
              <a:t>2018 Slide </a:t>
            </a:r>
            <a:fld id="{9D9C570B-1EC3-46C9-8295-63D9653D9BB1}" type="slidenum">
              <a:rPr lang="en-US" altLang="en-US" sz="1000" smtClean="0">
                <a:solidFill>
                  <a:srgbClr val="993300"/>
                </a:solidFill>
              </a:rPr>
              <a:pPr>
                <a:spcBef>
                  <a:spcPct val="0"/>
                </a:spcBef>
                <a:buClrTx/>
                <a:buFontTx/>
                <a:buNone/>
              </a:pPr>
              <a:t>9</a:t>
            </a:fld>
            <a:endParaRPr lang="en-US" altLang="en-US" sz="1000" dirty="0" smtClean="0">
              <a:solidFill>
                <a:srgbClr val="993300"/>
              </a:solidFill>
            </a:endParaRPr>
          </a:p>
        </p:txBody>
      </p:sp>
      <p:grpSp>
        <p:nvGrpSpPr>
          <p:cNvPr id="3" name="Group 2"/>
          <p:cNvGrpSpPr/>
          <p:nvPr/>
        </p:nvGrpSpPr>
        <p:grpSpPr>
          <a:xfrm>
            <a:off x="1683086" y="1460854"/>
            <a:ext cx="5939112" cy="1083610"/>
            <a:chOff x="1683086" y="1862290"/>
            <a:chExt cx="5939112" cy="1083610"/>
          </a:xfrm>
        </p:grpSpPr>
        <p:sp>
          <p:nvSpPr>
            <p:cNvPr id="18" name="Right Arrow 17"/>
            <p:cNvSpPr/>
            <p:nvPr/>
          </p:nvSpPr>
          <p:spPr>
            <a:xfrm>
              <a:off x="1683086" y="1862290"/>
              <a:ext cx="5939112" cy="1083610"/>
            </a:xfrm>
            <a:prstGeom prst="rightArrow">
              <a:avLst>
                <a:gd name="adj1" fmla="val 70000"/>
                <a:gd name="adj2" fmla="val 50000"/>
              </a:avLst>
            </a:prstGeom>
            <a:solidFill>
              <a:srgbClr val="006600"/>
            </a:solidFill>
            <a:ln>
              <a:solidFill>
                <a:srgbClr val="FFC000"/>
              </a:solidFill>
            </a:ln>
            <a:effectLst>
              <a:outerShdw blurRad="149987" dist="250190" dir="8460000" algn="ctr">
                <a:srgbClr val="000000">
                  <a:alpha val="28000"/>
                </a:srgbClr>
              </a:outerShdw>
            </a:effectLst>
            <a:scene3d>
              <a:camera prst="orthographicFront">
                <a:rot lat="0" lon="0" rev="0"/>
              </a:camera>
              <a:lightRig rig="soft" dir="t">
                <a:rot lat="0" lon="0" rev="0"/>
              </a:lightRig>
            </a:scene3d>
            <a:sp3d z="-152400" prstMaterial="metal">
              <a:bevelT w="88900" h="88900"/>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pic>
          <p:nvPicPr>
            <p:cNvPr id="4" name="Picture 3"/>
            <p:cNvPicPr>
              <a:picLocks noChangeAspect="1"/>
            </p:cNvPicPr>
            <p:nvPr/>
          </p:nvPicPr>
          <p:blipFill>
            <a:blip r:embed="rId8"/>
            <a:stretch>
              <a:fillRect/>
            </a:stretch>
          </p:blipFill>
          <p:spPr>
            <a:xfrm>
              <a:off x="1975198" y="2077613"/>
              <a:ext cx="5182049" cy="749873"/>
            </a:xfrm>
            <a:prstGeom prst="rect">
              <a:avLst/>
            </a:prstGeom>
          </p:spPr>
        </p:pic>
      </p:grpSp>
      <p:sp>
        <p:nvSpPr>
          <p:cNvPr id="17" name="TextBox 16"/>
          <p:cNvSpPr txBox="1"/>
          <p:nvPr/>
        </p:nvSpPr>
        <p:spPr>
          <a:xfrm>
            <a:off x="2643542" y="4016599"/>
            <a:ext cx="4018199" cy="523220"/>
          </a:xfrm>
          <a:prstGeom prst="rect">
            <a:avLst/>
          </a:prstGeom>
          <a:noFill/>
        </p:spPr>
        <p:txBody>
          <a:bodyPr wrap="square" rtlCol="0">
            <a:spAutoFit/>
          </a:bodyPr>
          <a:lstStyle/>
          <a:p>
            <a:r>
              <a:rPr lang="en-US" sz="2800" dirty="0" smtClean="0">
                <a:solidFill>
                  <a:srgbClr val="000000"/>
                </a:solidFill>
                <a:cs typeface="Arial" panose="020B0604020202020204" pitchFamily="34" charset="0"/>
              </a:rPr>
              <a:t>Anonymous Complaints</a:t>
            </a:r>
            <a:endParaRPr lang="en-US" sz="2800" dirty="0">
              <a:solidFill>
                <a:srgbClr val="000000"/>
              </a:solidFill>
              <a:cs typeface="Arial" panose="020B0604020202020204" pitchFamily="34" charset="0"/>
            </a:endParaRPr>
          </a:p>
        </p:txBody>
      </p:sp>
      <p:sp>
        <p:nvSpPr>
          <p:cNvPr id="7" name="Rectangle 6"/>
          <p:cNvSpPr/>
          <p:nvPr/>
        </p:nvSpPr>
        <p:spPr bwMode="auto">
          <a:xfrm>
            <a:off x="1535122" y="4618187"/>
            <a:ext cx="6087076" cy="870552"/>
          </a:xfrm>
          <a:prstGeom prst="rect">
            <a:avLst/>
          </a:prstGeom>
          <a:solidFill>
            <a:srgbClr val="006600"/>
          </a:solidFill>
          <a:ln w="9525" cap="flat" cmpd="sng" algn="ctr">
            <a:solidFill>
              <a:srgbClr val="FFC000"/>
            </a:solidFill>
            <a:prstDash val="solid"/>
            <a:round/>
            <a:headEnd type="none" w="med" len="med"/>
            <a:tailEnd type="none" w="med" len="med"/>
          </a:ln>
          <a:effectLst>
            <a:outerShdw blurRad="149987" dist="250190" dir="8460000" algn="ctr" rotWithShape="0">
              <a:schemeClr val="tx1">
                <a:alpha val="28000"/>
              </a:schemeClr>
            </a:outerShdw>
          </a:effectLst>
          <a:scene3d>
            <a:camera prst="orthographicFront"/>
            <a:lightRig rig="threePt" dir="t"/>
          </a:scene3d>
          <a:sp3d>
            <a:bevelT w="88900" h="88900"/>
          </a:sp3d>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0000"/>
              </a:solidFill>
              <a:effectLst/>
              <a:latin typeface="Times" pitchFamily="18" charset="0"/>
            </a:endParaRPr>
          </a:p>
        </p:txBody>
      </p:sp>
      <p:sp>
        <p:nvSpPr>
          <p:cNvPr id="8" name="TextBox 7"/>
          <p:cNvSpPr txBox="1"/>
          <p:nvPr/>
        </p:nvSpPr>
        <p:spPr>
          <a:xfrm>
            <a:off x="1782146" y="4829613"/>
            <a:ext cx="5952702" cy="461665"/>
          </a:xfrm>
          <a:prstGeom prst="rect">
            <a:avLst/>
          </a:prstGeom>
          <a:noFill/>
        </p:spPr>
        <p:txBody>
          <a:bodyPr wrap="square" rtlCol="0">
            <a:spAutoFit/>
          </a:bodyPr>
          <a:lstStyle/>
          <a:p>
            <a:r>
              <a:rPr lang="en-US" sz="2400" b="1" dirty="0" smtClean="0">
                <a:solidFill>
                  <a:srgbClr val="FFC000"/>
                </a:solidFill>
              </a:rPr>
              <a:t>Dependent on Information Provided</a:t>
            </a:r>
            <a:endParaRPr lang="en-US" sz="2400" b="1" dirty="0">
              <a:solidFill>
                <a:srgbClr val="FFC000"/>
              </a:solidFill>
            </a:endParaRPr>
          </a:p>
        </p:txBody>
      </p:sp>
    </p:spTree>
    <p:extLst>
      <p:ext uri="{BB962C8B-B14F-4D97-AF65-F5344CB8AC3E}">
        <p14:creationId xmlns:p14="http://schemas.microsoft.com/office/powerpoint/2010/main" val="3428229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30277</TotalTime>
  <Words>2823</Words>
  <Application>Microsoft Office PowerPoint</Application>
  <PresentationFormat>On-screen Show (4:3)</PresentationFormat>
  <Paragraphs>408</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Times</vt:lpstr>
      <vt:lpstr>Times New Roman</vt:lpstr>
      <vt:lpstr>Wingdings</vt:lpstr>
      <vt:lpstr>Blank Presentation</vt:lpstr>
      <vt:lpstr> </vt:lpstr>
      <vt:lpstr>Terminal Learning Objective</vt:lpstr>
      <vt:lpstr>Key Terms</vt:lpstr>
      <vt:lpstr>Bases of Discrimination</vt:lpstr>
      <vt:lpstr>Religious Accommodation</vt:lpstr>
      <vt:lpstr>PowerPoint Presentation</vt:lpstr>
      <vt:lpstr>PowerPoint Presentation</vt:lpstr>
      <vt:lpstr>Strategies to Combat Discrimination</vt:lpstr>
      <vt:lpstr>EO Complaint System</vt:lpstr>
      <vt:lpstr>Terminal Learning Objective</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Mallett, Patrick L LTC</dc:creator>
  <cp:lastModifiedBy>Wright, Sundi M SGM</cp:lastModifiedBy>
  <cp:revision>369</cp:revision>
  <cp:lastPrinted>2018-04-12T19:35:53Z</cp:lastPrinted>
  <dcterms:created xsi:type="dcterms:W3CDTF">2016-09-26T13:16:15Z</dcterms:created>
  <dcterms:modified xsi:type="dcterms:W3CDTF">2018-10-23T15:43:17Z</dcterms:modified>
</cp:coreProperties>
</file>