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mayo, Christopher L Mr CIV USA IMCOM" initials="TCLMCUI" lastIdx="1" clrIdx="0">
    <p:extLst>
      <p:ext uri="{19B8F6BF-5375-455C-9EA6-DF929625EA0E}">
        <p15:presenceInfo xmlns:p15="http://schemas.microsoft.com/office/powerpoint/2012/main" userId="Tamayo, Christopher L Mr CIV USA IMCO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6" autoAdjust="0"/>
    <p:restoredTop sz="94660"/>
  </p:normalViewPr>
  <p:slideViewPr>
    <p:cSldViewPr snapToGrid="0">
      <p:cViewPr varScale="1">
        <p:scale>
          <a:sx n="77" d="100"/>
          <a:sy n="77" d="100"/>
        </p:scale>
        <p:origin x="60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3-04T14:13:08.610" idx="1">
    <p:pos x="2341" y="3744"/>
    <p:text>Funeral planners (Directors) or family members or eligible deceased veterans may request Military Funeral Honors by contacting the CAC office.  Complete the request form and email it to usarmy.jbmhh.asa.mbx.hrd-funeral-honors@mail.mil with a copy of DD214, honorable discharge certificate of the deceased.</p:text>
    <p:extLst>
      <p:ext uri="{C676402C-5697-4E1C-873F-D02D1690AC5C}">
        <p15:threadingInfo xmlns:p15="http://schemas.microsoft.com/office/powerpoint/2012/main" timeZoneBias="3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EF3276-C5EF-4FEE-B4E9-9AF3C0DEE464}"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EF08B-B55B-4636-A81C-86822F558546}" type="slidenum">
              <a:rPr lang="en-US" smtClean="0"/>
              <a:t>‹#›</a:t>
            </a:fld>
            <a:endParaRPr lang="en-US"/>
          </a:p>
        </p:txBody>
      </p:sp>
    </p:spTree>
    <p:extLst>
      <p:ext uri="{BB962C8B-B14F-4D97-AF65-F5344CB8AC3E}">
        <p14:creationId xmlns:p14="http://schemas.microsoft.com/office/powerpoint/2010/main" val="526860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F3276-C5EF-4FEE-B4E9-9AF3C0DEE464}"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EF08B-B55B-4636-A81C-86822F558546}" type="slidenum">
              <a:rPr lang="en-US" smtClean="0"/>
              <a:t>‹#›</a:t>
            </a:fld>
            <a:endParaRPr lang="en-US"/>
          </a:p>
        </p:txBody>
      </p:sp>
    </p:spTree>
    <p:extLst>
      <p:ext uri="{BB962C8B-B14F-4D97-AF65-F5344CB8AC3E}">
        <p14:creationId xmlns:p14="http://schemas.microsoft.com/office/powerpoint/2010/main" val="3660353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F3276-C5EF-4FEE-B4E9-9AF3C0DEE464}"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EF08B-B55B-4636-A81C-86822F558546}" type="slidenum">
              <a:rPr lang="en-US" smtClean="0"/>
              <a:t>‹#›</a:t>
            </a:fld>
            <a:endParaRPr lang="en-US"/>
          </a:p>
        </p:txBody>
      </p:sp>
    </p:spTree>
    <p:extLst>
      <p:ext uri="{BB962C8B-B14F-4D97-AF65-F5344CB8AC3E}">
        <p14:creationId xmlns:p14="http://schemas.microsoft.com/office/powerpoint/2010/main" val="1472836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F3276-C5EF-4FEE-B4E9-9AF3C0DEE464}"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EF08B-B55B-4636-A81C-86822F558546}" type="slidenum">
              <a:rPr lang="en-US" smtClean="0"/>
              <a:t>‹#›</a:t>
            </a:fld>
            <a:endParaRPr lang="en-US"/>
          </a:p>
        </p:txBody>
      </p:sp>
    </p:spTree>
    <p:extLst>
      <p:ext uri="{BB962C8B-B14F-4D97-AF65-F5344CB8AC3E}">
        <p14:creationId xmlns:p14="http://schemas.microsoft.com/office/powerpoint/2010/main" val="8414558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EF3276-C5EF-4FEE-B4E9-9AF3C0DEE464}" type="datetimeFigureOut">
              <a:rPr lang="en-US" smtClean="0"/>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FBEF08B-B55B-4636-A81C-86822F558546}" type="slidenum">
              <a:rPr lang="en-US" smtClean="0"/>
              <a:t>‹#›</a:t>
            </a:fld>
            <a:endParaRPr lang="en-US"/>
          </a:p>
        </p:txBody>
      </p:sp>
    </p:spTree>
    <p:extLst>
      <p:ext uri="{BB962C8B-B14F-4D97-AF65-F5344CB8AC3E}">
        <p14:creationId xmlns:p14="http://schemas.microsoft.com/office/powerpoint/2010/main" val="254941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EF3276-C5EF-4FEE-B4E9-9AF3C0DEE464}" type="datetimeFigureOut">
              <a:rPr lang="en-US" smtClean="0"/>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BEF08B-B55B-4636-A81C-86822F558546}" type="slidenum">
              <a:rPr lang="en-US" smtClean="0"/>
              <a:t>‹#›</a:t>
            </a:fld>
            <a:endParaRPr lang="en-US"/>
          </a:p>
        </p:txBody>
      </p:sp>
    </p:spTree>
    <p:extLst>
      <p:ext uri="{BB962C8B-B14F-4D97-AF65-F5344CB8AC3E}">
        <p14:creationId xmlns:p14="http://schemas.microsoft.com/office/powerpoint/2010/main" val="4058344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EF3276-C5EF-4FEE-B4E9-9AF3C0DEE464}" type="datetimeFigureOut">
              <a:rPr lang="en-US" smtClean="0"/>
              <a:t>3/11/2020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FBEF08B-B55B-4636-A81C-86822F558546}" type="slidenum">
              <a:rPr lang="en-US" smtClean="0"/>
              <a:t>‹#›</a:t>
            </a:fld>
            <a:endParaRPr lang="en-US"/>
          </a:p>
        </p:txBody>
      </p:sp>
    </p:spTree>
    <p:extLst>
      <p:ext uri="{BB962C8B-B14F-4D97-AF65-F5344CB8AC3E}">
        <p14:creationId xmlns:p14="http://schemas.microsoft.com/office/powerpoint/2010/main" val="3456272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EF3276-C5EF-4FEE-B4E9-9AF3C0DEE464}" type="datetimeFigureOut">
              <a:rPr lang="en-US" smtClean="0"/>
              <a:t>3/11/2020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FBEF08B-B55B-4636-A81C-86822F558546}" type="slidenum">
              <a:rPr lang="en-US" smtClean="0"/>
              <a:t>‹#›</a:t>
            </a:fld>
            <a:endParaRPr lang="en-US"/>
          </a:p>
        </p:txBody>
      </p:sp>
    </p:spTree>
    <p:extLst>
      <p:ext uri="{BB962C8B-B14F-4D97-AF65-F5344CB8AC3E}">
        <p14:creationId xmlns:p14="http://schemas.microsoft.com/office/powerpoint/2010/main" val="2705210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EF3276-C5EF-4FEE-B4E9-9AF3C0DEE464}" type="datetimeFigureOut">
              <a:rPr lang="en-US" smtClean="0"/>
              <a:t>3/11/2020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FBEF08B-B55B-4636-A81C-86822F558546}" type="slidenum">
              <a:rPr lang="en-US" smtClean="0"/>
              <a:t>‹#›</a:t>
            </a:fld>
            <a:endParaRPr lang="en-US"/>
          </a:p>
        </p:txBody>
      </p:sp>
    </p:spTree>
    <p:extLst>
      <p:ext uri="{BB962C8B-B14F-4D97-AF65-F5344CB8AC3E}">
        <p14:creationId xmlns:p14="http://schemas.microsoft.com/office/powerpoint/2010/main" val="2269803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EF3276-C5EF-4FEE-B4E9-9AF3C0DEE464}" type="datetimeFigureOut">
              <a:rPr lang="en-US" smtClean="0"/>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BEF08B-B55B-4636-A81C-86822F558546}" type="slidenum">
              <a:rPr lang="en-US" smtClean="0"/>
              <a:t>‹#›</a:t>
            </a:fld>
            <a:endParaRPr lang="en-US"/>
          </a:p>
        </p:txBody>
      </p:sp>
    </p:spTree>
    <p:extLst>
      <p:ext uri="{BB962C8B-B14F-4D97-AF65-F5344CB8AC3E}">
        <p14:creationId xmlns:p14="http://schemas.microsoft.com/office/powerpoint/2010/main" val="2423639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EF3276-C5EF-4FEE-B4E9-9AF3C0DEE464}" type="datetimeFigureOut">
              <a:rPr lang="en-US" smtClean="0"/>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FBEF08B-B55B-4636-A81C-86822F558546}" type="slidenum">
              <a:rPr lang="en-US" smtClean="0"/>
              <a:t>‹#›</a:t>
            </a:fld>
            <a:endParaRPr lang="en-US"/>
          </a:p>
        </p:txBody>
      </p:sp>
    </p:spTree>
    <p:extLst>
      <p:ext uri="{BB962C8B-B14F-4D97-AF65-F5344CB8AC3E}">
        <p14:creationId xmlns:p14="http://schemas.microsoft.com/office/powerpoint/2010/main" val="250098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EF3276-C5EF-4FEE-B4E9-9AF3C0DEE464}" type="datetimeFigureOut">
              <a:rPr lang="en-US" smtClean="0"/>
              <a:t>3/11/2020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BEF08B-B55B-4636-A81C-86822F558546}" type="slidenum">
              <a:rPr lang="en-US" smtClean="0"/>
              <a:t>‹#›</a:t>
            </a:fld>
            <a:endParaRPr lang="en-US"/>
          </a:p>
        </p:txBody>
      </p:sp>
    </p:spTree>
    <p:extLst>
      <p:ext uri="{BB962C8B-B14F-4D97-AF65-F5344CB8AC3E}">
        <p14:creationId xmlns:p14="http://schemas.microsoft.com/office/powerpoint/2010/main" val="1762012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usarmy.jbmhh.asa.mbx.hrd-casualty-assistance@mail.mil" TargetMode="External"/><Relationship Id="rId3" Type="http://schemas.openxmlformats.org/officeDocument/2006/relationships/image" Target="../media/image1.jpg"/><Relationship Id="rId7" Type="http://schemas.openxmlformats.org/officeDocument/2006/relationships/hyperlink" Target="https://www.archives.gov/personnel-records-center" TargetMode="External"/><Relationship Id="rId2" Type="http://schemas.openxmlformats.org/officeDocument/2006/relationships/slide" Target="slide1.xml"/><Relationship Id="rId1" Type="http://schemas.openxmlformats.org/officeDocument/2006/relationships/slideLayout" Target="../slideLayouts/slideLayout1.xml"/><Relationship Id="rId6" Type="http://schemas.openxmlformats.org/officeDocument/2006/relationships/hyperlink" Target="file:///\\MYERA7205NEC002\DATA1\IMCOM\MYER%20HRD\MYER%20HRD%20CMAO\MORTUARY\JBM-HH%20OPF%20Worksheet%20Jan%202018%20(002).pdf" TargetMode="External"/><Relationship Id="rId5" Type="http://schemas.openxmlformats.org/officeDocument/2006/relationships/hyperlink" Target="https://www.hrc.army.mil/content/Casualty%20Assistance%20Centers%20Locator" TargetMode="External"/><Relationship Id="rId4" Type="http://schemas.openxmlformats.org/officeDocument/2006/relationships/hyperlink" Target="https://www.hrc.army.mil/content/Benefits%20and%20Entitlements" TargetMode="External"/><Relationship Id="rId9" Type="http://schemas.openxmlformats.org/officeDocument/2006/relationships/comments" Target="../comments/comment1.xml"/></Relationships>
</file>

<file path=ppt/slides/_rels/slide2.xml.rels><?xml version="1.0" encoding="UTF-8" standalone="yes"?>
<Relationships xmlns="http://schemas.openxmlformats.org/package/2006/relationships"><Relationship Id="rId3" Type="http://schemas.openxmlformats.org/officeDocument/2006/relationships/hyperlink" Target="https://www.hrc.army.mil/content/Casualty%20Assistance%20Centers%20Locator" TargetMode="External"/><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3" Type="http://schemas.openxmlformats.org/officeDocument/2006/relationships/hyperlink" Target="https://jkodirect.jten.mil/Atlas2/page/login/Login.jsf" TargetMode="External"/><Relationship Id="rId2" Type="http://schemas.openxmlformats.org/officeDocument/2006/relationships/slide" Target="slide3.xml"/><Relationship Id="rId1" Type="http://schemas.openxmlformats.org/officeDocument/2006/relationships/slideLayout" Target="../slideLayouts/slideLayout1.xml"/><Relationship Id="rId4" Type="http://schemas.openxmlformats.org/officeDocument/2006/relationships/hyperlink" Target="mailto:usarmy.jbmhh.asa.mbx.hrd-casualty-assistance@mail.mil"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ww.dmdc.osd.mil/rsl/appj/site?execution=e1s1" TargetMode="External"/><Relationship Id="rId3" Type="http://schemas.openxmlformats.org/officeDocument/2006/relationships/hyperlink" Target="file:///\\MYERA7205NEC002\DATA1\IMCOM\MYER%20HRD\MYER%20HRD%20CMAO\CASUALTY\JBM-HH%20Retiree%20benefits%20info%202018%203.doc" TargetMode="External"/><Relationship Id="rId7" Type="http://schemas.openxmlformats.org/officeDocument/2006/relationships/hyperlink" Target="https://tricare.mil/" TargetMode="External"/><Relationship Id="rId12" Type="http://schemas.openxmlformats.org/officeDocument/2006/relationships/hyperlink" Target="https://www.taps.org/" TargetMode="External"/><Relationship Id="rId2" Type="http://schemas.openxmlformats.org/officeDocument/2006/relationships/slide" Target="slide4.xml"/><Relationship Id="rId1" Type="http://schemas.openxmlformats.org/officeDocument/2006/relationships/slideLayout" Target="../slideLayouts/slideLayout1.xml"/><Relationship Id="rId6" Type="http://schemas.openxmlformats.org/officeDocument/2006/relationships/hyperlink" Target="https://www.archives.gov/personnel-records-center" TargetMode="External"/><Relationship Id="rId11" Type="http://schemas.openxmlformats.org/officeDocument/2006/relationships/hyperlink" Target="https://www.benefits.va.gov/compensation/claims-special-burial.asp" TargetMode="External"/><Relationship Id="rId5" Type="http://schemas.openxmlformats.org/officeDocument/2006/relationships/hyperlink" Target="https://www.militaryonesource.mil/" TargetMode="External"/><Relationship Id="rId10" Type="http://schemas.openxmlformats.org/officeDocument/2006/relationships/hyperlink" Target="https://www.dfas.mil/retiredmilitary.html" TargetMode="External"/><Relationship Id="rId4" Type="http://schemas.openxmlformats.org/officeDocument/2006/relationships/hyperlink" Target="https://download.militaryonesource.mil/12038/MOS/ResourceGuides/A-Survivors-Guide-To-Benefits.pdf" TargetMode="External"/><Relationship Id="rId9" Type="http://schemas.openxmlformats.org/officeDocument/2006/relationships/hyperlink" Target="https://www.va.gov/" TargetMode="Externa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5.xml"/><Relationship Id="rId1" Type="http://schemas.openxmlformats.org/officeDocument/2006/relationships/slideLayout" Target="../slideLayouts/slideLayout1.xml"/><Relationship Id="rId4" Type="http://schemas.openxmlformats.org/officeDocument/2006/relationships/hyperlink" Target="mailto:usarmy.jbmhh.asa.mbx.hrd-casualty-assistance@mail.mi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hevron 14"/>
          <p:cNvSpPr/>
          <p:nvPr/>
        </p:nvSpPr>
        <p:spPr>
          <a:xfrm flipH="1">
            <a:off x="390293" y="3952661"/>
            <a:ext cx="274320" cy="27432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Rectangle 3"/>
          <p:cNvSpPr/>
          <p:nvPr/>
        </p:nvSpPr>
        <p:spPr>
          <a:xfrm>
            <a:off x="0" y="1"/>
            <a:ext cx="12192000" cy="1148862"/>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6" name="Rectangle 5"/>
          <p:cNvSpPr/>
          <p:nvPr/>
        </p:nvSpPr>
        <p:spPr>
          <a:xfrm>
            <a:off x="390293" y="343599"/>
            <a:ext cx="11487993" cy="461665"/>
          </a:xfrm>
          <a:prstGeom prst="rect">
            <a:avLst/>
          </a:prstGeom>
          <a:noFill/>
        </p:spPr>
        <p:txBody>
          <a:bodyPr wrap="square" lIns="91440" tIns="45720" rIns="91440" bIns="45720">
            <a:spAutoFit/>
          </a:bodyPr>
          <a:lstStyle/>
          <a:p>
            <a:r>
              <a:rPr lang="en-US" sz="2400" b="1" cap="none" spc="0" dirty="0" smtClean="0">
                <a:ln w="0"/>
                <a:solidFill>
                  <a:schemeClr val="bg1"/>
                </a:solidFill>
                <a:effectLst>
                  <a:outerShdw blurRad="38100" dist="19050" dir="2700000" algn="tl" rotWithShape="0">
                    <a:schemeClr val="dk1">
                      <a:alpha val="40000"/>
                    </a:schemeClr>
                  </a:outerShdw>
                </a:effectLst>
              </a:rPr>
              <a:t>   </a:t>
            </a:r>
            <a:r>
              <a:rPr lang="en-US" sz="2400" b="1" cap="none" spc="0" dirty="0" smtClean="0">
                <a:ln w="0"/>
                <a:solidFill>
                  <a:schemeClr val="bg1"/>
                </a:solidFill>
                <a:effectLst>
                  <a:outerShdw blurRad="38100" dist="19050" dir="2700000" algn="tl" rotWithShape="0">
                    <a:schemeClr val="dk1">
                      <a:alpha val="40000"/>
                    </a:schemeClr>
                  </a:outerShdw>
                </a:effectLst>
                <a:hlinkClick r:id="rId2" action="ppaction://hlinksldjump"/>
              </a:rPr>
              <a:t>HOME</a:t>
            </a:r>
            <a:r>
              <a:rPr lang="en-US" sz="2400" b="1" cap="none" spc="0" dirty="0" smtClean="0">
                <a:ln w="0"/>
                <a:solidFill>
                  <a:schemeClr val="bg1"/>
                </a:solidFill>
                <a:effectLst>
                  <a:outerShdw blurRad="38100" dist="19050" dir="2700000" algn="tl" rotWithShape="0">
                    <a:schemeClr val="dk1">
                      <a:alpha val="40000"/>
                    </a:schemeClr>
                  </a:outerShdw>
                </a:effectLst>
              </a:rPr>
              <a:t>        REPORTING DEATH        CNO/CAO TRAINING       RESOURCES      CONTACT US</a:t>
            </a:r>
            <a:endParaRPr lang="en-US" sz="2400" b="1" cap="none" spc="0" dirty="0">
              <a:ln w="0"/>
              <a:solidFill>
                <a:schemeClr val="bg1"/>
              </a:solidFill>
              <a:effectLst>
                <a:outerShdw blurRad="38100" dist="19050" dir="2700000" algn="tl" rotWithShape="0">
                  <a:schemeClr val="dk1">
                    <a:alpha val="40000"/>
                  </a:schemeClr>
                </a:outerShdw>
              </a:effectLst>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6895" y="2608435"/>
            <a:ext cx="3200862" cy="2131414"/>
          </a:xfrm>
          <a:prstGeom prst="rect">
            <a:avLst/>
          </a:prstGeom>
        </p:spPr>
      </p:pic>
      <p:sp>
        <p:nvSpPr>
          <p:cNvPr id="8" name="TextBox 7"/>
          <p:cNvSpPr txBox="1"/>
          <p:nvPr/>
        </p:nvSpPr>
        <p:spPr>
          <a:xfrm>
            <a:off x="1107830" y="1726195"/>
            <a:ext cx="10767948" cy="615553"/>
          </a:xfrm>
          <a:prstGeom prst="rect">
            <a:avLst/>
          </a:prstGeom>
          <a:solidFill>
            <a:schemeClr val="bg1"/>
          </a:solidFill>
        </p:spPr>
        <p:txBody>
          <a:bodyPr wrap="none" rtlCol="0">
            <a:spAutoFit/>
          </a:bodyPr>
          <a:lstStyle/>
          <a:p>
            <a:r>
              <a:rPr lang="en-US" sz="1700" b="1" dirty="0" smtClean="0"/>
              <a:t>Mission:  Joint Base Myer-Henderson Hall Casualty Assistance Center (CAC) provides Casualty Notification/Assistance,</a:t>
            </a:r>
          </a:p>
          <a:p>
            <a:r>
              <a:rPr lang="en-US" sz="1700" b="1" dirty="0" smtClean="0"/>
              <a:t>Mortuary Affairs, and Survivor Outreach Services to all Soldiers and their families residing in our area of responsibility.</a:t>
            </a:r>
          </a:p>
        </p:txBody>
      </p:sp>
      <p:sp>
        <p:nvSpPr>
          <p:cNvPr id="14" name="Chevron 13">
            <a:hlinkClick r:id="" action="ppaction://hlinkshowjump?jump=nextslide"/>
          </p:cNvPr>
          <p:cNvSpPr/>
          <p:nvPr/>
        </p:nvSpPr>
        <p:spPr>
          <a:xfrm>
            <a:off x="11296691" y="3843540"/>
            <a:ext cx="274320" cy="27432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Rectangle 18"/>
          <p:cNvSpPr/>
          <p:nvPr/>
        </p:nvSpPr>
        <p:spPr>
          <a:xfrm>
            <a:off x="664613" y="805264"/>
            <a:ext cx="777325" cy="14430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1441938" y="5006537"/>
            <a:ext cx="2514535" cy="353943"/>
          </a:xfrm>
          <a:prstGeom prst="rect">
            <a:avLst/>
          </a:prstGeom>
          <a:noFill/>
        </p:spPr>
        <p:txBody>
          <a:bodyPr wrap="none" rtlCol="0">
            <a:spAutoFit/>
          </a:bodyPr>
          <a:lstStyle/>
          <a:p>
            <a:r>
              <a:rPr lang="en-US" sz="1700" b="1" dirty="0" smtClean="0">
                <a:hlinkClick r:id="rId4"/>
              </a:rPr>
              <a:t>Benefits and Entitlements</a:t>
            </a:r>
            <a:endParaRPr lang="en-US" sz="1700" b="1" dirty="0"/>
          </a:p>
        </p:txBody>
      </p:sp>
      <p:sp>
        <p:nvSpPr>
          <p:cNvPr id="22" name="TextBox 21"/>
          <p:cNvSpPr txBox="1"/>
          <p:nvPr/>
        </p:nvSpPr>
        <p:spPr>
          <a:xfrm>
            <a:off x="1441938" y="5460383"/>
            <a:ext cx="2660921" cy="353943"/>
          </a:xfrm>
          <a:prstGeom prst="rect">
            <a:avLst/>
          </a:prstGeom>
          <a:noFill/>
        </p:spPr>
        <p:txBody>
          <a:bodyPr wrap="none" rtlCol="0">
            <a:spAutoFit/>
          </a:bodyPr>
          <a:lstStyle/>
          <a:p>
            <a:r>
              <a:rPr lang="en-US" sz="1700" b="1" dirty="0" smtClean="0">
                <a:hlinkClick r:id="rId5"/>
              </a:rPr>
              <a:t>Casualty Assistance Locator</a:t>
            </a:r>
            <a:endParaRPr lang="en-US" sz="1700" b="1" dirty="0"/>
          </a:p>
        </p:txBody>
      </p:sp>
      <p:sp>
        <p:nvSpPr>
          <p:cNvPr id="23" name="TextBox 22"/>
          <p:cNvSpPr txBox="1"/>
          <p:nvPr/>
        </p:nvSpPr>
        <p:spPr>
          <a:xfrm>
            <a:off x="1441938" y="5914229"/>
            <a:ext cx="2340384" cy="353943"/>
          </a:xfrm>
          <a:prstGeom prst="rect">
            <a:avLst/>
          </a:prstGeom>
          <a:noFill/>
        </p:spPr>
        <p:txBody>
          <a:bodyPr wrap="none" rtlCol="0">
            <a:spAutoFit/>
          </a:bodyPr>
          <a:lstStyle/>
          <a:p>
            <a:r>
              <a:rPr lang="en-US" sz="1700" b="1" dirty="0" smtClean="0">
                <a:hlinkClick r:id="rId6" action="ppaction://hlinkfile"/>
              </a:rPr>
              <a:t>Request Funeral Honors</a:t>
            </a:r>
            <a:endParaRPr lang="en-US" sz="1700" b="1" dirty="0"/>
          </a:p>
        </p:txBody>
      </p:sp>
      <p:sp>
        <p:nvSpPr>
          <p:cNvPr id="26" name="TextBox 25"/>
          <p:cNvSpPr txBox="1"/>
          <p:nvPr/>
        </p:nvSpPr>
        <p:spPr>
          <a:xfrm>
            <a:off x="8568841" y="4683372"/>
            <a:ext cx="3139263" cy="646331"/>
          </a:xfrm>
          <a:prstGeom prst="rect">
            <a:avLst/>
          </a:prstGeom>
          <a:noFill/>
        </p:spPr>
        <p:txBody>
          <a:bodyPr wrap="square" rtlCol="0">
            <a:spAutoFit/>
          </a:bodyPr>
          <a:lstStyle/>
          <a:p>
            <a:endParaRPr lang="en-US" b="1" dirty="0"/>
          </a:p>
          <a:p>
            <a:endParaRPr lang="en-US" b="1" dirty="0"/>
          </a:p>
        </p:txBody>
      </p:sp>
      <p:sp>
        <p:nvSpPr>
          <p:cNvPr id="28" name="TextBox 27"/>
          <p:cNvSpPr txBox="1"/>
          <p:nvPr/>
        </p:nvSpPr>
        <p:spPr>
          <a:xfrm>
            <a:off x="1426895" y="6368074"/>
            <a:ext cx="2466957" cy="353943"/>
          </a:xfrm>
          <a:prstGeom prst="rect">
            <a:avLst/>
          </a:prstGeom>
          <a:noFill/>
        </p:spPr>
        <p:txBody>
          <a:bodyPr wrap="none" rtlCol="0">
            <a:spAutoFit/>
          </a:bodyPr>
          <a:lstStyle/>
          <a:p>
            <a:r>
              <a:rPr lang="en-US" sz="1700" b="1" dirty="0" smtClean="0">
                <a:hlinkClick r:id="rId7"/>
              </a:rPr>
              <a:t>Request a Copy of DD214</a:t>
            </a:r>
            <a:endParaRPr lang="en-US" sz="1700" b="1" dirty="0"/>
          </a:p>
        </p:txBody>
      </p:sp>
      <p:sp>
        <p:nvSpPr>
          <p:cNvPr id="29" name="Rectangle 28"/>
          <p:cNvSpPr/>
          <p:nvPr/>
        </p:nvSpPr>
        <p:spPr>
          <a:xfrm>
            <a:off x="6463089" y="2483164"/>
            <a:ext cx="4326673" cy="424956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solidFill>
                <a:schemeClr val="tx1"/>
              </a:solidFill>
            </a:endParaRPr>
          </a:p>
        </p:txBody>
      </p:sp>
      <p:sp>
        <p:nvSpPr>
          <p:cNvPr id="30" name="Rectangle 29"/>
          <p:cNvSpPr/>
          <p:nvPr/>
        </p:nvSpPr>
        <p:spPr>
          <a:xfrm>
            <a:off x="6716554" y="2529839"/>
            <a:ext cx="790987" cy="369332"/>
          </a:xfrm>
          <a:prstGeom prst="rect">
            <a:avLst/>
          </a:prstGeom>
          <a:noFill/>
        </p:spPr>
        <p:txBody>
          <a:bodyPr wrap="square" lIns="91440" tIns="45720" rIns="91440" bIns="45720">
            <a:spAutoFit/>
          </a:bodyPr>
          <a:lstStyle/>
          <a:p>
            <a:r>
              <a:rPr lang="en-US" b="1" cap="none" spc="0" dirty="0" smtClean="0">
                <a:ln w="0"/>
                <a:solidFill>
                  <a:schemeClr val="bg1"/>
                </a:solidFill>
                <a:effectLst>
                  <a:outerShdw blurRad="38100" dist="19050" dir="2700000" algn="tl" rotWithShape="0">
                    <a:schemeClr val="dk1">
                      <a:alpha val="40000"/>
                    </a:schemeClr>
                  </a:outerShdw>
                </a:effectLst>
              </a:rPr>
              <a:t>CAC</a:t>
            </a:r>
            <a:endParaRPr lang="en-US" b="1" cap="none" spc="0" dirty="0">
              <a:ln w="0"/>
              <a:solidFill>
                <a:schemeClr val="bg1"/>
              </a:solidFill>
              <a:effectLst>
                <a:outerShdw blurRad="38100" dist="19050" dir="2700000" algn="tl" rotWithShape="0">
                  <a:schemeClr val="dk1">
                    <a:alpha val="40000"/>
                  </a:schemeClr>
                </a:outerShdw>
              </a:effectLst>
            </a:endParaRPr>
          </a:p>
        </p:txBody>
      </p:sp>
      <p:sp>
        <p:nvSpPr>
          <p:cNvPr id="31" name="Rectangle 30"/>
          <p:cNvSpPr/>
          <p:nvPr/>
        </p:nvSpPr>
        <p:spPr>
          <a:xfrm>
            <a:off x="6716554" y="2879332"/>
            <a:ext cx="3948204" cy="1015663"/>
          </a:xfrm>
          <a:prstGeom prst="rect">
            <a:avLst/>
          </a:prstGeom>
          <a:noFill/>
        </p:spPr>
        <p:txBody>
          <a:bodyPr wrap="square" lIns="91440" tIns="45720" rIns="91440" bIns="45720">
            <a:spAutoFit/>
          </a:bodyPr>
          <a:lstStyle/>
          <a:p>
            <a:r>
              <a:rPr lang="en-US" b="1" cap="none" spc="0" dirty="0" smtClean="0">
                <a:ln w="0"/>
                <a:solidFill>
                  <a:schemeClr val="bg1"/>
                </a:solidFill>
                <a:effectLst>
                  <a:outerShdw blurRad="38100" dist="19050" dir="2700000" algn="tl" rotWithShape="0">
                    <a:schemeClr val="dk1">
                      <a:alpha val="40000"/>
                    </a:schemeClr>
                  </a:outerShdw>
                </a:effectLst>
              </a:rPr>
              <a:t>Phone: </a:t>
            </a:r>
          </a:p>
          <a:p>
            <a:r>
              <a:rPr lang="en-US" b="1" cap="none" spc="0" dirty="0" smtClean="0">
                <a:ln w="0"/>
                <a:solidFill>
                  <a:schemeClr val="bg1"/>
                </a:solidFill>
                <a:effectLst>
                  <a:outerShdw blurRad="38100" dist="19050" dir="2700000" algn="tl" rotWithShape="0">
                    <a:schemeClr val="dk1">
                      <a:alpha val="40000"/>
                    </a:schemeClr>
                  </a:outerShdw>
                </a:effectLst>
              </a:rPr>
              <a:t>703-696-3237/3238</a:t>
            </a:r>
          </a:p>
          <a:p>
            <a:endParaRPr lang="en-US" sz="2400" b="1" cap="none" spc="0" dirty="0">
              <a:ln w="0"/>
              <a:solidFill>
                <a:schemeClr val="bg1"/>
              </a:solidFill>
              <a:effectLst>
                <a:outerShdw blurRad="38100" dist="19050" dir="2700000" algn="tl" rotWithShape="0">
                  <a:schemeClr val="dk1">
                    <a:alpha val="40000"/>
                  </a:schemeClr>
                </a:outerShdw>
              </a:effectLst>
            </a:endParaRPr>
          </a:p>
        </p:txBody>
      </p:sp>
      <p:sp>
        <p:nvSpPr>
          <p:cNvPr id="33" name="Rectangle 32"/>
          <p:cNvSpPr/>
          <p:nvPr/>
        </p:nvSpPr>
        <p:spPr>
          <a:xfrm>
            <a:off x="6699242" y="3463868"/>
            <a:ext cx="3739197" cy="923330"/>
          </a:xfrm>
          <a:prstGeom prst="rect">
            <a:avLst/>
          </a:prstGeom>
          <a:solidFill>
            <a:schemeClr val="tx1"/>
          </a:solidFill>
        </p:spPr>
        <p:txBody>
          <a:bodyPr wrap="square" lIns="91440" tIns="45720" rIns="91440" bIns="45720">
            <a:spAutoFit/>
          </a:bodyPr>
          <a:lstStyle/>
          <a:p>
            <a:r>
              <a:rPr lang="en-US" b="1" cap="none" spc="0" dirty="0" smtClean="0">
                <a:ln w="0"/>
                <a:solidFill>
                  <a:schemeClr val="bg1"/>
                </a:solidFill>
                <a:effectLst>
                  <a:outerShdw blurRad="38100" dist="19050" dir="2700000" algn="tl" rotWithShape="0">
                    <a:schemeClr val="dk1">
                      <a:alpha val="40000"/>
                    </a:schemeClr>
                  </a:outerShdw>
                </a:effectLst>
              </a:rPr>
              <a:t>Email: </a:t>
            </a:r>
          </a:p>
          <a:p>
            <a:r>
              <a:rPr lang="en-US" sz="1200" u="sng" dirty="0">
                <a:solidFill>
                  <a:schemeClr val="bg1"/>
                </a:solidFill>
                <a:hlinkClick r:id="rId8"/>
              </a:rPr>
              <a:t>usarmy.jbmhh.asa.mbx.hrd-casualty-assistance@mail.mil</a:t>
            </a:r>
            <a:endParaRPr lang="en-US" sz="1200" b="1" cap="none" spc="0" dirty="0" smtClean="0">
              <a:ln w="0"/>
              <a:solidFill>
                <a:schemeClr val="bg1"/>
              </a:solidFill>
              <a:effectLst>
                <a:outerShdw blurRad="38100" dist="19050" dir="2700000" algn="tl" rotWithShape="0">
                  <a:schemeClr val="dk1">
                    <a:alpha val="40000"/>
                  </a:schemeClr>
                </a:outerShdw>
              </a:effectLst>
            </a:endParaRPr>
          </a:p>
          <a:p>
            <a:pPr algn="ctr"/>
            <a:endParaRPr lang="en-US" sz="2400" b="1" cap="none" spc="0" dirty="0">
              <a:ln w="0"/>
              <a:solidFill>
                <a:schemeClr val="bg1"/>
              </a:solidFill>
              <a:effectLst>
                <a:outerShdw blurRad="38100" dist="19050" dir="2700000" algn="tl" rotWithShape="0">
                  <a:schemeClr val="dk1">
                    <a:alpha val="40000"/>
                  </a:schemeClr>
                </a:outerShdw>
              </a:effectLst>
            </a:endParaRPr>
          </a:p>
        </p:txBody>
      </p:sp>
      <p:sp>
        <p:nvSpPr>
          <p:cNvPr id="34" name="Rectangle 33"/>
          <p:cNvSpPr/>
          <p:nvPr/>
        </p:nvSpPr>
        <p:spPr>
          <a:xfrm>
            <a:off x="6699242" y="3998842"/>
            <a:ext cx="3949633" cy="2585323"/>
          </a:xfrm>
          <a:prstGeom prst="rect">
            <a:avLst/>
          </a:prstGeom>
          <a:solidFill>
            <a:schemeClr val="tx1"/>
          </a:solidFill>
        </p:spPr>
        <p:txBody>
          <a:bodyPr wrap="square" lIns="91440" tIns="45720" rIns="91440" bIns="45720">
            <a:spAutoFit/>
          </a:bodyPr>
          <a:lstStyle/>
          <a:p>
            <a:r>
              <a:rPr lang="en-US" b="1" cap="none" spc="0" dirty="0" smtClean="0">
                <a:ln w="0"/>
                <a:solidFill>
                  <a:schemeClr val="bg1"/>
                </a:solidFill>
                <a:effectLst>
                  <a:outerShdw blurRad="38100" dist="19050" dir="2700000" algn="tl" rotWithShape="0">
                    <a:schemeClr val="dk1">
                      <a:alpha val="40000"/>
                    </a:schemeClr>
                  </a:outerShdw>
                </a:effectLst>
              </a:rPr>
              <a:t>Location:</a:t>
            </a:r>
          </a:p>
          <a:p>
            <a:r>
              <a:rPr lang="en-US" b="1" dirty="0" smtClean="0">
                <a:ln w="0"/>
                <a:solidFill>
                  <a:schemeClr val="bg1"/>
                </a:solidFill>
                <a:effectLst>
                  <a:outerShdw blurRad="38100" dist="19050" dir="2700000" algn="tl" rotWithShape="0">
                    <a:schemeClr val="dk1">
                      <a:alpha val="40000"/>
                    </a:schemeClr>
                  </a:outerShdw>
                </a:effectLst>
              </a:rPr>
              <a:t>106 Custer Road Bldg. 202</a:t>
            </a:r>
          </a:p>
          <a:p>
            <a:r>
              <a:rPr lang="en-US" b="1" cap="none" spc="0" dirty="0" smtClean="0">
                <a:ln w="0"/>
                <a:solidFill>
                  <a:schemeClr val="bg1"/>
                </a:solidFill>
                <a:effectLst>
                  <a:outerShdw blurRad="38100" dist="19050" dir="2700000" algn="tl" rotWithShape="0">
                    <a:schemeClr val="dk1">
                      <a:alpha val="40000"/>
                    </a:schemeClr>
                  </a:outerShdw>
                </a:effectLst>
              </a:rPr>
              <a:t>Fort Myer, VA 22211</a:t>
            </a:r>
          </a:p>
          <a:p>
            <a:endParaRPr lang="en-US" b="1" dirty="0" smtClean="0">
              <a:ln w="0"/>
              <a:solidFill>
                <a:schemeClr val="bg1"/>
              </a:solidFill>
              <a:effectLst>
                <a:outerShdw blurRad="38100" dist="19050" dir="2700000" algn="tl" rotWithShape="0">
                  <a:schemeClr val="dk1">
                    <a:alpha val="40000"/>
                  </a:schemeClr>
                </a:outerShdw>
              </a:effectLst>
            </a:endParaRPr>
          </a:p>
          <a:p>
            <a:r>
              <a:rPr lang="en-US" b="1" dirty="0" smtClean="0">
                <a:ln w="0"/>
                <a:solidFill>
                  <a:schemeClr val="bg1"/>
                </a:solidFill>
                <a:effectLst>
                  <a:outerShdw blurRad="38100" dist="19050" dir="2700000" algn="tl" rotWithShape="0">
                    <a:schemeClr val="dk1">
                      <a:alpha val="40000"/>
                    </a:schemeClr>
                  </a:outerShdw>
                </a:effectLst>
              </a:rPr>
              <a:t>CAC area of responsibility:  Washington, DC, Fairfax/Arlington County, Montgomery, and Prince George County.</a:t>
            </a:r>
            <a:endParaRPr lang="en-US" b="1" cap="none" spc="0" dirty="0" smtClean="0">
              <a:ln w="0"/>
              <a:solidFill>
                <a:schemeClr val="bg1"/>
              </a:solidFill>
              <a:effectLst>
                <a:outerShdw blurRad="38100" dist="19050" dir="2700000" algn="tl" rotWithShape="0">
                  <a:schemeClr val="dk1">
                    <a:alpha val="40000"/>
                  </a:schemeClr>
                </a:outerShdw>
              </a:effectLst>
            </a:endParaRPr>
          </a:p>
          <a:p>
            <a:endParaRPr lang="en-US" b="1" cap="none" spc="0" dirty="0">
              <a:ln w="0"/>
              <a:solidFill>
                <a:schemeClr val="bg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0865661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hevron 14">
            <a:hlinkClick r:id="" action="ppaction://hlinkshowjump?jump=previousslide"/>
          </p:cNvPr>
          <p:cNvSpPr/>
          <p:nvPr/>
        </p:nvSpPr>
        <p:spPr>
          <a:xfrm flipH="1">
            <a:off x="390293" y="3952661"/>
            <a:ext cx="274320" cy="27432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Rectangle 3"/>
          <p:cNvSpPr/>
          <p:nvPr/>
        </p:nvSpPr>
        <p:spPr>
          <a:xfrm>
            <a:off x="0" y="1"/>
            <a:ext cx="12192000" cy="1148862"/>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6" name="Rectangle 5"/>
          <p:cNvSpPr/>
          <p:nvPr/>
        </p:nvSpPr>
        <p:spPr>
          <a:xfrm>
            <a:off x="390293" y="343599"/>
            <a:ext cx="11487993" cy="461665"/>
          </a:xfrm>
          <a:prstGeom prst="rect">
            <a:avLst/>
          </a:prstGeom>
          <a:noFill/>
        </p:spPr>
        <p:txBody>
          <a:bodyPr wrap="square" lIns="91440" tIns="45720" rIns="91440" bIns="45720">
            <a:spAutoFit/>
          </a:bodyPr>
          <a:lstStyle/>
          <a:p>
            <a:r>
              <a:rPr lang="en-US" sz="2400" b="1" cap="none" spc="0" dirty="0" smtClean="0">
                <a:ln w="0"/>
                <a:solidFill>
                  <a:schemeClr val="bg1"/>
                </a:solidFill>
                <a:effectLst>
                  <a:outerShdw blurRad="38100" dist="19050" dir="2700000" algn="tl" rotWithShape="0">
                    <a:schemeClr val="dk1">
                      <a:alpha val="40000"/>
                    </a:schemeClr>
                  </a:outerShdw>
                </a:effectLst>
              </a:rPr>
              <a:t>   HOME        </a:t>
            </a:r>
            <a:r>
              <a:rPr lang="en-US" sz="2400" b="1" cap="none" spc="0" dirty="0" smtClean="0">
                <a:ln w="0"/>
                <a:solidFill>
                  <a:schemeClr val="bg1"/>
                </a:solidFill>
                <a:effectLst>
                  <a:outerShdw blurRad="38100" dist="19050" dir="2700000" algn="tl" rotWithShape="0">
                    <a:schemeClr val="dk1">
                      <a:alpha val="40000"/>
                    </a:schemeClr>
                  </a:outerShdw>
                </a:effectLst>
                <a:hlinkClick r:id="rId2" action="ppaction://hlinksldjump"/>
              </a:rPr>
              <a:t>REPORTING DEATH</a:t>
            </a:r>
            <a:r>
              <a:rPr lang="en-US" sz="2400" b="1" cap="none" spc="0" dirty="0" smtClean="0">
                <a:ln w="0"/>
                <a:solidFill>
                  <a:schemeClr val="bg1"/>
                </a:solidFill>
                <a:effectLst>
                  <a:outerShdw blurRad="38100" dist="19050" dir="2700000" algn="tl" rotWithShape="0">
                    <a:schemeClr val="dk1">
                      <a:alpha val="40000"/>
                    </a:schemeClr>
                  </a:outerShdw>
                </a:effectLst>
              </a:rPr>
              <a:t>        CNO/CAO TRAINING      RESOURCES      CONTACT US</a:t>
            </a:r>
            <a:endParaRPr lang="en-US" sz="2400" b="1" cap="none" spc="0" dirty="0">
              <a:ln w="0"/>
              <a:solidFill>
                <a:schemeClr val="bg1"/>
              </a:solidFill>
              <a:effectLst>
                <a:outerShdw blurRad="38100" dist="19050" dir="2700000" algn="tl" rotWithShape="0">
                  <a:schemeClr val="dk1">
                    <a:alpha val="40000"/>
                  </a:schemeClr>
                </a:outerShdw>
              </a:effectLst>
            </a:endParaRPr>
          </a:p>
        </p:txBody>
      </p:sp>
      <p:sp>
        <p:nvSpPr>
          <p:cNvPr id="14" name="Chevron 13">
            <a:hlinkClick r:id="" action="ppaction://hlinkshowjump?jump=nextslide"/>
          </p:cNvPr>
          <p:cNvSpPr/>
          <p:nvPr/>
        </p:nvSpPr>
        <p:spPr>
          <a:xfrm>
            <a:off x="11296691" y="3843540"/>
            <a:ext cx="274320" cy="27432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Rectangle 18"/>
          <p:cNvSpPr/>
          <p:nvPr/>
        </p:nvSpPr>
        <p:spPr>
          <a:xfrm>
            <a:off x="2036289" y="805265"/>
            <a:ext cx="2395034" cy="1794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967154" y="1450766"/>
            <a:ext cx="10111154" cy="4008020"/>
          </a:xfrm>
          <a:prstGeom prst="rect">
            <a:avLst/>
          </a:prstGeom>
        </p:spPr>
        <p:txBody>
          <a:bodyPr wrap="square">
            <a:spAutoFit/>
          </a:bodyPr>
          <a:lstStyle/>
          <a:p>
            <a:pPr>
              <a:lnSpc>
                <a:spcPct val="107000"/>
              </a:lnSpc>
              <a:spcAft>
                <a:spcPts val="800"/>
              </a:spcAft>
            </a:pPr>
            <a:r>
              <a:rPr lang="en-US" sz="2000" b="1" dirty="0" smtClean="0">
                <a:effectLst/>
                <a:latin typeface="Calibri" panose="020F0502020204030204" pitchFamily="34" charset="0"/>
                <a:ea typeface="Calibri" panose="020F0502020204030204" pitchFamily="34" charset="0"/>
                <a:cs typeface="Times New Roman" panose="02020603050405020304" pitchFamily="18" charset="0"/>
              </a:rPr>
              <a:t>Report a Retiree’s Death</a:t>
            </a:r>
          </a:p>
          <a:p>
            <a:pPr>
              <a:lnSpc>
                <a:spcPct val="107000"/>
              </a:lnSpc>
              <a:spcAft>
                <a:spcPts val="800"/>
              </a:spcAft>
            </a:pPr>
            <a:r>
              <a:rPr lang="en-US" sz="2000" b="1" dirty="0" smtClean="0">
                <a:effectLst/>
                <a:latin typeface="Calibri" panose="020F0502020204030204" pitchFamily="34" charset="0"/>
                <a:ea typeface="Calibri" panose="020F0502020204030204" pitchFamily="34" charset="0"/>
                <a:cs typeface="Times New Roman" panose="02020603050405020304" pitchFamily="18" charset="0"/>
              </a:rPr>
              <a:t>Families must contact the nearest CAC office to ensure the death is reported to Defense Finance Accounting Service (DFAS) and Veterans Affairs (VA) to stop the retiree’s military pay and VA compensation if receiving disability benefits from VA.  See </a:t>
            </a:r>
            <a:r>
              <a:rPr lang="en-US" sz="2000" b="1" u="sng" dirty="0" smtClean="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map</a:t>
            </a:r>
            <a:r>
              <a:rPr lang="en-US" sz="2000" b="1" dirty="0" smtClean="0">
                <a:effectLst/>
                <a:latin typeface="Calibri" panose="020F0502020204030204" pitchFamily="34" charset="0"/>
                <a:ea typeface="Calibri" panose="020F0502020204030204" pitchFamily="34" charset="0"/>
                <a:cs typeface="Times New Roman" panose="02020603050405020304" pitchFamily="18" charset="0"/>
              </a:rPr>
              <a:t> to locate the nearest CAC office in your area.</a:t>
            </a:r>
          </a:p>
          <a:p>
            <a:pPr>
              <a:lnSpc>
                <a:spcPct val="107000"/>
              </a:lnSpc>
              <a:spcAft>
                <a:spcPts val="800"/>
              </a:spcAft>
            </a:pPr>
            <a:r>
              <a:rPr lang="en-US" sz="2000" b="1" dirty="0" smtClean="0">
                <a:effectLst/>
                <a:latin typeface="Calibri" panose="020F0502020204030204" pitchFamily="34" charset="0"/>
                <a:ea typeface="Calibri" panose="020F0502020204030204" pitchFamily="34" charset="0"/>
                <a:cs typeface="Times New Roman" panose="02020603050405020304" pitchFamily="18" charset="0"/>
              </a:rPr>
              <a:t>What You Need</a:t>
            </a:r>
          </a:p>
          <a:p>
            <a:pPr marL="342900" marR="0" lvl="0" indent="-342900">
              <a:lnSpc>
                <a:spcPct val="107000"/>
              </a:lnSpc>
              <a:spcBef>
                <a:spcPts val="0"/>
              </a:spcBef>
              <a:spcAft>
                <a:spcPts val="0"/>
              </a:spcAft>
              <a:buFont typeface="Symbol" panose="05050102010706020507" pitchFamily="18" charset="2"/>
              <a:buChar char=""/>
            </a:pPr>
            <a:r>
              <a:rPr lang="en-US" sz="2000" b="1" dirty="0" smtClean="0">
                <a:effectLst/>
                <a:latin typeface="Calibri" panose="020F0502020204030204" pitchFamily="34" charset="0"/>
                <a:ea typeface="Calibri" panose="020F0502020204030204" pitchFamily="34" charset="0"/>
                <a:cs typeface="Times New Roman" panose="02020603050405020304" pitchFamily="18" charset="0"/>
              </a:rPr>
              <a:t>Retiree’s name, social security number and date of death</a:t>
            </a:r>
          </a:p>
          <a:p>
            <a:pPr marL="342900" marR="0" lvl="0" indent="-342900">
              <a:lnSpc>
                <a:spcPct val="107000"/>
              </a:lnSpc>
              <a:spcBef>
                <a:spcPts val="0"/>
              </a:spcBef>
              <a:spcAft>
                <a:spcPts val="0"/>
              </a:spcAft>
              <a:buFont typeface="Symbol" panose="05050102010706020507" pitchFamily="18" charset="2"/>
              <a:buChar char=""/>
            </a:pPr>
            <a:r>
              <a:rPr lang="en-US" sz="2000" b="1" dirty="0" smtClean="0">
                <a:effectLst/>
                <a:latin typeface="Calibri" panose="020F0502020204030204" pitchFamily="34" charset="0"/>
                <a:ea typeface="Calibri" panose="020F0502020204030204" pitchFamily="34" charset="0"/>
                <a:cs typeface="Times New Roman" panose="02020603050405020304" pitchFamily="18" charset="0"/>
              </a:rPr>
              <a:t>Manner of death:</a:t>
            </a:r>
          </a:p>
          <a:p>
            <a:pPr marL="342900" marR="0" lvl="0" indent="-342900">
              <a:lnSpc>
                <a:spcPct val="107000"/>
              </a:lnSpc>
              <a:spcBef>
                <a:spcPts val="0"/>
              </a:spcBef>
              <a:spcAft>
                <a:spcPts val="0"/>
              </a:spcAft>
              <a:buFont typeface="Symbol" panose="05050102010706020507" pitchFamily="18" charset="2"/>
              <a:buChar char=""/>
            </a:pPr>
            <a:r>
              <a:rPr lang="en-US" sz="2000" b="1" dirty="0" smtClean="0">
                <a:effectLst/>
                <a:latin typeface="Calibri" panose="020F0502020204030204" pitchFamily="34" charset="0"/>
                <a:ea typeface="Calibri" panose="020F0502020204030204" pitchFamily="34" charset="0"/>
                <a:cs typeface="Times New Roman" panose="02020603050405020304" pitchFamily="18" charset="0"/>
              </a:rPr>
              <a:t>Retiree’s marital status upon death</a:t>
            </a:r>
          </a:p>
          <a:p>
            <a:pPr marL="342900" marR="0" lvl="0" indent="-342900">
              <a:lnSpc>
                <a:spcPct val="107000"/>
              </a:lnSpc>
              <a:spcBef>
                <a:spcPts val="0"/>
              </a:spcBef>
              <a:spcAft>
                <a:spcPts val="800"/>
              </a:spcAft>
              <a:buFont typeface="Symbol" panose="05050102010706020507" pitchFamily="18" charset="2"/>
              <a:buChar char=""/>
            </a:pPr>
            <a:r>
              <a:rPr lang="en-US" sz="2000" b="1" dirty="0" smtClean="0">
                <a:effectLst/>
                <a:latin typeface="Calibri" panose="020F0502020204030204" pitchFamily="34" charset="0"/>
                <a:ea typeface="Calibri" panose="020F0502020204030204" pitchFamily="34" charset="0"/>
                <a:cs typeface="Times New Roman" panose="02020603050405020304" pitchFamily="18" charset="0"/>
              </a:rPr>
              <a:t>If married, Name of spouse, social security number, address, date of birth and date of  marriage</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975669" y="5157216"/>
            <a:ext cx="1865376" cy="1243584"/>
          </a:xfrm>
          <a:prstGeom prst="rect">
            <a:avLst/>
          </a:prstGeom>
        </p:spPr>
      </p:pic>
    </p:spTree>
    <p:extLst>
      <p:ext uri="{BB962C8B-B14F-4D97-AF65-F5344CB8AC3E}">
        <p14:creationId xmlns:p14="http://schemas.microsoft.com/office/powerpoint/2010/main" val="30481723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hevron 14">
            <a:hlinkClick r:id="" action="ppaction://hlinkshowjump?jump=previousslide"/>
          </p:cNvPr>
          <p:cNvSpPr/>
          <p:nvPr/>
        </p:nvSpPr>
        <p:spPr>
          <a:xfrm flipH="1">
            <a:off x="390293" y="3952661"/>
            <a:ext cx="274320" cy="27432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Rectangle 3"/>
          <p:cNvSpPr/>
          <p:nvPr/>
        </p:nvSpPr>
        <p:spPr>
          <a:xfrm>
            <a:off x="0" y="1"/>
            <a:ext cx="12192000" cy="1148862"/>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6" name="Rectangle 5"/>
          <p:cNvSpPr/>
          <p:nvPr/>
        </p:nvSpPr>
        <p:spPr>
          <a:xfrm>
            <a:off x="390293" y="343599"/>
            <a:ext cx="11487993" cy="461665"/>
          </a:xfrm>
          <a:prstGeom prst="rect">
            <a:avLst/>
          </a:prstGeom>
          <a:noFill/>
        </p:spPr>
        <p:txBody>
          <a:bodyPr wrap="square" lIns="91440" tIns="45720" rIns="91440" bIns="45720">
            <a:spAutoFit/>
          </a:bodyPr>
          <a:lstStyle/>
          <a:p>
            <a:r>
              <a:rPr lang="en-US" sz="2400" b="1" cap="none" spc="0" dirty="0" smtClean="0">
                <a:ln w="0"/>
                <a:solidFill>
                  <a:schemeClr val="bg1"/>
                </a:solidFill>
                <a:effectLst>
                  <a:outerShdw blurRad="38100" dist="19050" dir="2700000" algn="tl" rotWithShape="0">
                    <a:schemeClr val="dk1">
                      <a:alpha val="40000"/>
                    </a:schemeClr>
                  </a:outerShdw>
                </a:effectLst>
              </a:rPr>
              <a:t>   HOME        REPORTING DEATH        </a:t>
            </a:r>
            <a:r>
              <a:rPr lang="en-US" sz="2400" b="1" cap="none" spc="0" dirty="0" smtClean="0">
                <a:ln w="0"/>
                <a:solidFill>
                  <a:schemeClr val="bg1"/>
                </a:solidFill>
                <a:effectLst>
                  <a:outerShdw blurRad="38100" dist="19050" dir="2700000" algn="tl" rotWithShape="0">
                    <a:schemeClr val="dk1">
                      <a:alpha val="40000"/>
                    </a:schemeClr>
                  </a:outerShdw>
                </a:effectLst>
                <a:hlinkClick r:id="rId2" action="ppaction://hlinksldjump"/>
              </a:rPr>
              <a:t>CNO/CAO TRAINING</a:t>
            </a:r>
            <a:r>
              <a:rPr lang="en-US" sz="2400" b="1" cap="none" spc="0" dirty="0" smtClean="0">
                <a:ln w="0"/>
                <a:solidFill>
                  <a:schemeClr val="bg1"/>
                </a:solidFill>
                <a:effectLst>
                  <a:outerShdw blurRad="38100" dist="19050" dir="2700000" algn="tl" rotWithShape="0">
                    <a:schemeClr val="dk1">
                      <a:alpha val="40000"/>
                    </a:schemeClr>
                  </a:outerShdw>
                </a:effectLst>
              </a:rPr>
              <a:t>       RESOURCES      CONTACT US</a:t>
            </a:r>
            <a:endParaRPr lang="en-US" sz="2400" b="1" cap="none" spc="0" dirty="0">
              <a:ln w="0"/>
              <a:solidFill>
                <a:schemeClr val="bg1"/>
              </a:solidFill>
              <a:effectLst>
                <a:outerShdw blurRad="38100" dist="19050" dir="2700000" algn="tl" rotWithShape="0">
                  <a:schemeClr val="dk1">
                    <a:alpha val="40000"/>
                  </a:schemeClr>
                </a:outerShdw>
              </a:effectLst>
            </a:endParaRPr>
          </a:p>
        </p:txBody>
      </p:sp>
      <p:sp>
        <p:nvSpPr>
          <p:cNvPr id="14" name="Chevron 13">
            <a:hlinkClick r:id="" action="ppaction://hlinkshowjump?jump=nextslide"/>
          </p:cNvPr>
          <p:cNvSpPr/>
          <p:nvPr/>
        </p:nvSpPr>
        <p:spPr>
          <a:xfrm>
            <a:off x="11296691" y="3843540"/>
            <a:ext cx="274320" cy="27432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Rectangle 18"/>
          <p:cNvSpPr/>
          <p:nvPr/>
        </p:nvSpPr>
        <p:spPr>
          <a:xfrm>
            <a:off x="5038603" y="805264"/>
            <a:ext cx="2510773" cy="1717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1490113" y="1969477"/>
            <a:ext cx="8651630" cy="3693319"/>
          </a:xfrm>
          <a:prstGeom prst="rect">
            <a:avLst/>
          </a:prstGeom>
          <a:noFill/>
        </p:spPr>
        <p:txBody>
          <a:bodyPr wrap="square" rtlCol="0">
            <a:spAutoFit/>
          </a:bodyPr>
          <a:lstStyle/>
          <a:p>
            <a:r>
              <a:rPr lang="en-US" b="1" dirty="0" smtClean="0"/>
              <a:t>The CNOs and CAOs must be currently trained and certified prior to conducting a casualty notification/assistance mission.  Certification will be completed by attending the standardized three day classroom.  Initial </a:t>
            </a:r>
            <a:r>
              <a:rPr lang="en-US" b="1" dirty="0"/>
              <a:t>classroom certification expires 1 year after completion of </a:t>
            </a:r>
            <a:r>
              <a:rPr lang="en-US" b="1" dirty="0" smtClean="0"/>
              <a:t>training.  Recertification </a:t>
            </a:r>
            <a:r>
              <a:rPr lang="en-US" b="1" dirty="0"/>
              <a:t>may be obtained by completing the training module provided on the </a:t>
            </a:r>
            <a:r>
              <a:rPr lang="en-US" b="1" dirty="0" smtClean="0"/>
              <a:t>JKO </a:t>
            </a:r>
            <a:r>
              <a:rPr lang="en-US" b="1" dirty="0"/>
              <a:t>website at </a:t>
            </a:r>
            <a:r>
              <a:rPr lang="en-US" dirty="0"/>
              <a:t>:  </a:t>
            </a:r>
            <a:r>
              <a:rPr lang="en-US" b="1" dirty="0" smtClean="0">
                <a:hlinkClick r:id="rId3"/>
              </a:rPr>
              <a:t>https://jkodirect.jten.mil/Atlas2/page/login/Login.jsf</a:t>
            </a:r>
            <a:r>
              <a:rPr lang="en-US" b="1" dirty="0" smtClean="0"/>
              <a:t>  within </a:t>
            </a:r>
            <a:r>
              <a:rPr lang="en-US" b="1" dirty="0"/>
              <a:t>365 days of </a:t>
            </a:r>
            <a:r>
              <a:rPr lang="en-US" b="1" dirty="0" smtClean="0"/>
              <a:t>certification </a:t>
            </a:r>
            <a:r>
              <a:rPr lang="en-US" b="1" dirty="0"/>
              <a:t>or by re-attendance at the classroom training. </a:t>
            </a:r>
            <a:endParaRPr lang="en-US" b="1" dirty="0" smtClean="0"/>
          </a:p>
          <a:p>
            <a:endParaRPr lang="en-US" b="1" dirty="0"/>
          </a:p>
          <a:p>
            <a:endParaRPr lang="en-US" b="1" dirty="0" smtClean="0"/>
          </a:p>
          <a:p>
            <a:r>
              <a:rPr lang="en-US" b="1" dirty="0" smtClean="0"/>
              <a:t>To request for JBM-HH CNO/CAO classroom training, contact CNO/CAO Instructor at 703-696-6362 or email </a:t>
            </a:r>
            <a:r>
              <a:rPr lang="en-US" u="sng" dirty="0" smtClean="0">
                <a:hlinkClick r:id="rId4"/>
              </a:rPr>
              <a:t>usarmy.jbmhh.asa.mbx.hrd-casualty-assistance@mail.mil</a:t>
            </a:r>
            <a:endParaRPr lang="en-US" dirty="0" smtClean="0"/>
          </a:p>
          <a:p>
            <a:endParaRPr lang="en-US" b="1" dirty="0"/>
          </a:p>
          <a:p>
            <a:endParaRPr lang="en-US" b="1" dirty="0"/>
          </a:p>
        </p:txBody>
      </p:sp>
    </p:spTree>
    <p:extLst>
      <p:ext uri="{BB962C8B-B14F-4D97-AF65-F5344CB8AC3E}">
        <p14:creationId xmlns:p14="http://schemas.microsoft.com/office/powerpoint/2010/main" val="37635169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hevron 14">
            <a:hlinkClick r:id="" action="ppaction://hlinkshowjump?jump=previousslide"/>
          </p:cNvPr>
          <p:cNvSpPr/>
          <p:nvPr/>
        </p:nvSpPr>
        <p:spPr>
          <a:xfrm flipH="1">
            <a:off x="390293" y="3952661"/>
            <a:ext cx="274320" cy="27432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Rectangle 3"/>
          <p:cNvSpPr/>
          <p:nvPr/>
        </p:nvSpPr>
        <p:spPr>
          <a:xfrm>
            <a:off x="0" y="1"/>
            <a:ext cx="12192000" cy="1148862"/>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6" name="Rectangle 5"/>
          <p:cNvSpPr/>
          <p:nvPr/>
        </p:nvSpPr>
        <p:spPr>
          <a:xfrm>
            <a:off x="390293" y="343599"/>
            <a:ext cx="11487993" cy="461665"/>
          </a:xfrm>
          <a:prstGeom prst="rect">
            <a:avLst/>
          </a:prstGeom>
          <a:noFill/>
        </p:spPr>
        <p:txBody>
          <a:bodyPr wrap="square" lIns="91440" tIns="45720" rIns="91440" bIns="45720">
            <a:spAutoFit/>
          </a:bodyPr>
          <a:lstStyle/>
          <a:p>
            <a:r>
              <a:rPr lang="en-US" sz="2400" b="1" cap="none" spc="0" dirty="0" smtClean="0">
                <a:ln w="0"/>
                <a:solidFill>
                  <a:schemeClr val="bg1"/>
                </a:solidFill>
                <a:effectLst>
                  <a:outerShdw blurRad="38100" dist="19050" dir="2700000" algn="tl" rotWithShape="0">
                    <a:schemeClr val="dk1">
                      <a:alpha val="40000"/>
                    </a:schemeClr>
                  </a:outerShdw>
                </a:effectLst>
              </a:rPr>
              <a:t>   HOME        REPORTING DEATH        CNO/CAO TRAINING       </a:t>
            </a:r>
            <a:r>
              <a:rPr lang="en-US" sz="2400" b="1" cap="none" spc="0" dirty="0" smtClean="0">
                <a:ln w="0"/>
                <a:solidFill>
                  <a:schemeClr val="bg1"/>
                </a:solidFill>
                <a:effectLst>
                  <a:outerShdw blurRad="38100" dist="19050" dir="2700000" algn="tl" rotWithShape="0">
                    <a:schemeClr val="dk1">
                      <a:alpha val="40000"/>
                    </a:schemeClr>
                  </a:outerShdw>
                </a:effectLst>
                <a:hlinkClick r:id="rId2" action="ppaction://hlinksldjump"/>
              </a:rPr>
              <a:t>RESOURCES</a:t>
            </a:r>
            <a:r>
              <a:rPr lang="en-US" sz="2400" b="1" cap="none" spc="0" dirty="0" smtClean="0">
                <a:ln w="0"/>
                <a:solidFill>
                  <a:schemeClr val="bg1"/>
                </a:solidFill>
                <a:effectLst>
                  <a:outerShdw blurRad="38100" dist="19050" dir="2700000" algn="tl" rotWithShape="0">
                    <a:schemeClr val="dk1">
                      <a:alpha val="40000"/>
                    </a:schemeClr>
                  </a:outerShdw>
                </a:effectLst>
              </a:rPr>
              <a:t>      CONTACT US</a:t>
            </a:r>
            <a:endParaRPr lang="en-US" sz="2400" b="1" cap="none" spc="0" dirty="0">
              <a:ln w="0"/>
              <a:solidFill>
                <a:schemeClr val="bg1"/>
              </a:solidFill>
              <a:effectLst>
                <a:outerShdw blurRad="38100" dist="19050" dir="2700000" algn="tl" rotWithShape="0">
                  <a:schemeClr val="dk1">
                    <a:alpha val="40000"/>
                  </a:schemeClr>
                </a:outerShdw>
              </a:effectLst>
            </a:endParaRPr>
          </a:p>
        </p:txBody>
      </p:sp>
      <p:sp>
        <p:nvSpPr>
          <p:cNvPr id="14" name="Chevron 13">
            <a:hlinkClick r:id="" action="ppaction://hlinkshowjump?jump=nextslide"/>
          </p:cNvPr>
          <p:cNvSpPr/>
          <p:nvPr/>
        </p:nvSpPr>
        <p:spPr>
          <a:xfrm>
            <a:off x="11296691" y="3843540"/>
            <a:ext cx="274320" cy="27432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Rectangle 18"/>
          <p:cNvSpPr/>
          <p:nvPr/>
        </p:nvSpPr>
        <p:spPr>
          <a:xfrm>
            <a:off x="8047814" y="805265"/>
            <a:ext cx="1531084" cy="1648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1441989" y="1821992"/>
            <a:ext cx="3095014"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hlinkClick r:id="rId3" action="ppaction://hlinkfile"/>
              </a:rPr>
              <a:t>JBM-HH Retiree Benefits Guide</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17" name="Rectangle 16"/>
          <p:cNvSpPr/>
          <p:nvPr/>
        </p:nvSpPr>
        <p:spPr>
          <a:xfrm>
            <a:off x="6916592" y="1821992"/>
            <a:ext cx="2726387"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hlinkClick r:id="rId4"/>
              </a:rPr>
              <a:t>DOD Survivor’s Guide Book</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18" name="Rectangle 17"/>
          <p:cNvSpPr/>
          <p:nvPr/>
        </p:nvSpPr>
        <p:spPr>
          <a:xfrm>
            <a:off x="6916592" y="2572005"/>
            <a:ext cx="1992597"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hlinkClick r:id="rId5"/>
              </a:rPr>
              <a:t>Military OneSource</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20" name="Rectangle 19"/>
          <p:cNvSpPr/>
          <p:nvPr/>
        </p:nvSpPr>
        <p:spPr>
          <a:xfrm>
            <a:off x="1314645" y="3355165"/>
            <a:ext cx="3568220"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hlinkClick r:id="rId6"/>
              </a:rPr>
              <a:t>National Personnel Records Center</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24" name="Rectangle 23"/>
          <p:cNvSpPr/>
          <p:nvPr/>
        </p:nvSpPr>
        <p:spPr>
          <a:xfrm>
            <a:off x="6949030" y="4072031"/>
            <a:ext cx="814647"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hlinkClick r:id="rId7"/>
              </a:rPr>
              <a:t>Tricare</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25" name="Rectangle 24"/>
          <p:cNvSpPr/>
          <p:nvPr/>
        </p:nvSpPr>
        <p:spPr>
          <a:xfrm>
            <a:off x="1385642" y="4824477"/>
            <a:ext cx="2946192"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hlinkClick r:id="rId8"/>
              </a:rPr>
              <a:t>ID Card/Rapids Office Locator</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26" name="Rectangle 25"/>
          <p:cNvSpPr/>
          <p:nvPr/>
        </p:nvSpPr>
        <p:spPr>
          <a:xfrm>
            <a:off x="6949030" y="3322018"/>
            <a:ext cx="1656031"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hlinkClick r:id="rId9"/>
              </a:rPr>
              <a:t>Veterans Affairs</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27" name="Rectangle 26"/>
          <p:cNvSpPr/>
          <p:nvPr/>
        </p:nvSpPr>
        <p:spPr>
          <a:xfrm>
            <a:off x="1403855" y="2528319"/>
            <a:ext cx="3964420"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hlinkClick r:id="rId10"/>
              </a:rPr>
              <a:t>Defense Finance and Accounting Service</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28" name="Rectangle 27"/>
          <p:cNvSpPr/>
          <p:nvPr/>
        </p:nvSpPr>
        <p:spPr>
          <a:xfrm>
            <a:off x="1385642" y="4089821"/>
            <a:ext cx="2055499"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hlinkClick r:id="rId11"/>
              </a:rPr>
              <a:t>VA Burial Allowance</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16" name="Rectangle 15"/>
          <p:cNvSpPr/>
          <p:nvPr/>
        </p:nvSpPr>
        <p:spPr>
          <a:xfrm>
            <a:off x="6896837" y="4824477"/>
            <a:ext cx="3833037" cy="369332"/>
          </a:xfrm>
          <a:prstGeom prst="rect">
            <a:avLst/>
          </a:prstGeom>
          <a:noFill/>
        </p:spPr>
        <p:txBody>
          <a:bodyPr wrap="none" lIns="91440" tIns="45720" rIns="91440" bIns="45720">
            <a:spAutoFit/>
          </a:bodyPr>
          <a:lstStyle/>
          <a:p>
            <a:pPr algn="ctr"/>
            <a:r>
              <a:rPr lang="en-US" b="0" cap="none" spc="0" dirty="0" smtClean="0">
                <a:ln w="0"/>
                <a:solidFill>
                  <a:schemeClr val="tx1"/>
                </a:solidFill>
                <a:effectLst>
                  <a:outerShdw blurRad="38100" dist="19050" dir="2700000" algn="tl" rotWithShape="0">
                    <a:schemeClr val="dk1">
                      <a:alpha val="40000"/>
                    </a:schemeClr>
                  </a:outerShdw>
                </a:effectLst>
                <a:hlinkClick r:id="rId12"/>
              </a:rPr>
              <a:t>Tragic Assistance Program for Survivors</a:t>
            </a:r>
            <a:endParaRPr lang="en-US"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6723762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hevron 14">
            <a:hlinkClick r:id="" action="ppaction://hlinkshowjump?jump=previousslide"/>
          </p:cNvPr>
          <p:cNvSpPr/>
          <p:nvPr/>
        </p:nvSpPr>
        <p:spPr>
          <a:xfrm flipH="1">
            <a:off x="390293" y="3952661"/>
            <a:ext cx="274320" cy="27432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Rectangle 3"/>
          <p:cNvSpPr/>
          <p:nvPr/>
        </p:nvSpPr>
        <p:spPr>
          <a:xfrm>
            <a:off x="0" y="1"/>
            <a:ext cx="12192000" cy="1148862"/>
          </a:xfrm>
          <a:prstGeom prst="rect">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sp>
        <p:nvSpPr>
          <p:cNvPr id="6" name="Rectangle 5"/>
          <p:cNvSpPr/>
          <p:nvPr/>
        </p:nvSpPr>
        <p:spPr>
          <a:xfrm>
            <a:off x="390293" y="343599"/>
            <a:ext cx="11487993" cy="461665"/>
          </a:xfrm>
          <a:prstGeom prst="rect">
            <a:avLst/>
          </a:prstGeom>
          <a:noFill/>
        </p:spPr>
        <p:txBody>
          <a:bodyPr wrap="square" lIns="91440" tIns="45720" rIns="91440" bIns="45720">
            <a:spAutoFit/>
          </a:bodyPr>
          <a:lstStyle/>
          <a:p>
            <a:r>
              <a:rPr lang="en-US" sz="2400" b="1" cap="none" spc="0" dirty="0" smtClean="0">
                <a:ln w="0"/>
                <a:solidFill>
                  <a:schemeClr val="bg1"/>
                </a:solidFill>
                <a:effectLst>
                  <a:outerShdw blurRad="38100" dist="19050" dir="2700000" algn="tl" rotWithShape="0">
                    <a:schemeClr val="dk1">
                      <a:alpha val="40000"/>
                    </a:schemeClr>
                  </a:outerShdw>
                </a:effectLst>
              </a:rPr>
              <a:t>   HOME        REPORTING DEATH        CNO/CAO TRAINING       RESOURCES      </a:t>
            </a:r>
            <a:r>
              <a:rPr lang="en-US" sz="2400" b="1" cap="none" spc="0" dirty="0" smtClean="0">
                <a:ln w="0"/>
                <a:solidFill>
                  <a:schemeClr val="bg1"/>
                </a:solidFill>
                <a:effectLst>
                  <a:outerShdw blurRad="38100" dist="19050" dir="2700000" algn="tl" rotWithShape="0">
                    <a:schemeClr val="dk1">
                      <a:alpha val="40000"/>
                    </a:schemeClr>
                  </a:outerShdw>
                </a:effectLst>
                <a:hlinkClick r:id="rId2" action="ppaction://hlinksldjump"/>
              </a:rPr>
              <a:t>CONTACT US</a:t>
            </a:r>
            <a:endParaRPr lang="en-US" sz="2400" b="1" cap="none" spc="0" dirty="0">
              <a:ln w="0"/>
              <a:solidFill>
                <a:schemeClr val="bg1"/>
              </a:solidFill>
              <a:effectLst>
                <a:outerShdw blurRad="38100" dist="19050" dir="2700000" algn="tl" rotWithShape="0">
                  <a:schemeClr val="dk1">
                    <a:alpha val="40000"/>
                  </a:schemeClr>
                </a:outerShdw>
              </a:effectLst>
            </a:endParaRPr>
          </a:p>
        </p:txBody>
      </p:sp>
      <p:sp>
        <p:nvSpPr>
          <p:cNvPr id="14" name="Chevron 13">
            <a:hlinkClick r:id="rId3" action="ppaction://hlinksldjump"/>
          </p:cNvPr>
          <p:cNvSpPr/>
          <p:nvPr/>
        </p:nvSpPr>
        <p:spPr>
          <a:xfrm>
            <a:off x="11296691" y="3843540"/>
            <a:ext cx="274320" cy="274320"/>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Rectangle 18"/>
          <p:cNvSpPr/>
          <p:nvPr/>
        </p:nvSpPr>
        <p:spPr>
          <a:xfrm>
            <a:off x="9946887" y="805263"/>
            <a:ext cx="1624124" cy="15374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754659" y="1470159"/>
            <a:ext cx="10435311" cy="4524315"/>
          </a:xfrm>
          <a:prstGeom prst="rect">
            <a:avLst/>
          </a:prstGeom>
          <a:noFill/>
        </p:spPr>
        <p:txBody>
          <a:bodyPr wrap="square" rtlCol="0">
            <a:spAutoFit/>
          </a:bodyPr>
          <a:lstStyle/>
          <a:p>
            <a:r>
              <a:rPr lang="en-US" b="1" dirty="0"/>
              <a:t>Casualty Assistance Center (CAC)					Area of Responsibility</a:t>
            </a:r>
            <a:endParaRPr lang="en-US" dirty="0"/>
          </a:p>
          <a:p>
            <a:r>
              <a:rPr lang="en-US" dirty="0"/>
              <a:t>Phone:  703-696-3237/3238						Washington D.C	</a:t>
            </a:r>
            <a:endParaRPr lang="en-US" dirty="0" smtClean="0"/>
          </a:p>
          <a:p>
            <a:r>
              <a:rPr lang="en-US" dirty="0" smtClean="0"/>
              <a:t>Chief</a:t>
            </a:r>
            <a:r>
              <a:rPr lang="en-US" dirty="0"/>
              <a:t>:  703-696-8517					 	</a:t>
            </a:r>
            <a:r>
              <a:rPr lang="en-US" b="1" dirty="0"/>
              <a:t>Virginia Cities: </a:t>
            </a:r>
            <a:r>
              <a:rPr lang="en-US" dirty="0"/>
              <a:t> </a:t>
            </a:r>
          </a:p>
          <a:p>
            <a:r>
              <a:rPr lang="en-US" dirty="0"/>
              <a:t>Operations Coordinator:  703-696-3024				Alexandria, Fairfax, Falls Church</a:t>
            </a:r>
          </a:p>
          <a:p>
            <a:r>
              <a:rPr lang="en-US" dirty="0"/>
              <a:t>Mortuary Officer:  703-696-6363					</a:t>
            </a:r>
            <a:r>
              <a:rPr lang="en-US" b="1" dirty="0"/>
              <a:t>Virginia Counties:</a:t>
            </a:r>
            <a:endParaRPr lang="en-US" dirty="0"/>
          </a:p>
          <a:p>
            <a:r>
              <a:rPr lang="en-US" dirty="0"/>
              <a:t>Memorial Affairs:  703-696-6364					Arlington, Fairfax</a:t>
            </a:r>
          </a:p>
          <a:p>
            <a:r>
              <a:rPr lang="en-US" dirty="0"/>
              <a:t>Benefits Coordinator:  703-696-8899					</a:t>
            </a:r>
            <a:r>
              <a:rPr lang="en-US" b="1" dirty="0"/>
              <a:t>Maryland Counties:</a:t>
            </a:r>
            <a:endParaRPr lang="en-US" dirty="0"/>
          </a:p>
          <a:p>
            <a:r>
              <a:rPr lang="en-US" dirty="0"/>
              <a:t>Training Coordinator:  703-696-6362					Montgomery, Prince George</a:t>
            </a:r>
          </a:p>
          <a:p>
            <a:r>
              <a:rPr lang="en-US" dirty="0"/>
              <a:t>CAC email inbox:  </a:t>
            </a:r>
            <a:r>
              <a:rPr lang="en-US" u="sng" dirty="0">
                <a:hlinkClick r:id="rId4"/>
              </a:rPr>
              <a:t>usarmy.jbmhh.asa.mbx.hrd-casualty-assistance@mail.mil</a:t>
            </a:r>
            <a:endParaRPr lang="en-US" dirty="0"/>
          </a:p>
          <a:p>
            <a:r>
              <a:rPr lang="en-US" dirty="0"/>
              <a:t>After hours:  </a:t>
            </a:r>
            <a:r>
              <a:rPr lang="en-US" dirty="0" smtClean="0"/>
              <a:t>703-589-4714</a:t>
            </a:r>
          </a:p>
          <a:p>
            <a:r>
              <a:rPr lang="en-US" dirty="0" smtClean="0"/>
              <a:t>Fax:  703-696-3236</a:t>
            </a:r>
            <a:endParaRPr lang="en-US" dirty="0"/>
          </a:p>
          <a:p>
            <a:r>
              <a:rPr lang="en-US" b="1" dirty="0"/>
              <a:t> </a:t>
            </a:r>
            <a:endParaRPr lang="en-US" b="1" dirty="0" smtClean="0"/>
          </a:p>
          <a:p>
            <a:r>
              <a:rPr lang="en-US" b="1" dirty="0" smtClean="0"/>
              <a:t>Address</a:t>
            </a:r>
          </a:p>
          <a:p>
            <a:r>
              <a:rPr lang="en-US" dirty="0" smtClean="0"/>
              <a:t>106 Custer Road Bldg. 202</a:t>
            </a:r>
          </a:p>
          <a:p>
            <a:r>
              <a:rPr lang="en-US" dirty="0" smtClean="0"/>
              <a:t>Fort Myer, VA 22211</a:t>
            </a:r>
            <a:endParaRPr lang="en-US" dirty="0"/>
          </a:p>
          <a:p>
            <a:endParaRPr lang="en-US" dirty="0"/>
          </a:p>
        </p:txBody>
      </p:sp>
    </p:spTree>
    <p:extLst>
      <p:ext uri="{BB962C8B-B14F-4D97-AF65-F5344CB8AC3E}">
        <p14:creationId xmlns:p14="http://schemas.microsoft.com/office/powerpoint/2010/main" val="29707227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532</TotalTime>
  <Words>364</Words>
  <Application>Microsoft Office PowerPoint</Application>
  <PresentationFormat>Widescreen</PresentationFormat>
  <Paragraphs>57</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United States Army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Tamayo, Christopher L Mr CIV USA IMCOM</dc:creator>
  <cp:lastModifiedBy>Myers, Emily N</cp:lastModifiedBy>
  <cp:revision>33</cp:revision>
  <dcterms:created xsi:type="dcterms:W3CDTF">2020-02-28T12:35:46Z</dcterms:created>
  <dcterms:modified xsi:type="dcterms:W3CDTF">2020-03-11T12:07:41Z</dcterms:modified>
</cp:coreProperties>
</file>