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5"/>
  </p:sldMasterIdLst>
  <p:notesMasterIdLst>
    <p:notesMasterId r:id="rId64"/>
  </p:notesMasterIdLst>
  <p:sldIdLst>
    <p:sldId id="264" r:id="rId6"/>
    <p:sldId id="295" r:id="rId7"/>
    <p:sldId id="266" r:id="rId8"/>
    <p:sldId id="320" r:id="rId9"/>
    <p:sldId id="275" r:id="rId10"/>
    <p:sldId id="339" r:id="rId11"/>
    <p:sldId id="340" r:id="rId12"/>
    <p:sldId id="341" r:id="rId13"/>
    <p:sldId id="306" r:id="rId14"/>
    <p:sldId id="304" r:id="rId15"/>
    <p:sldId id="321" r:id="rId16"/>
    <p:sldId id="310" r:id="rId17"/>
    <p:sldId id="322" r:id="rId18"/>
    <p:sldId id="325" r:id="rId19"/>
    <p:sldId id="324" r:id="rId20"/>
    <p:sldId id="326" r:id="rId21"/>
    <p:sldId id="344" r:id="rId22"/>
    <p:sldId id="323" r:id="rId23"/>
    <p:sldId id="297" r:id="rId24"/>
    <p:sldId id="343" r:id="rId25"/>
    <p:sldId id="350" r:id="rId26"/>
    <p:sldId id="285" r:id="rId27"/>
    <p:sldId id="296" r:id="rId28"/>
    <p:sldId id="286" r:id="rId29"/>
    <p:sldId id="300" r:id="rId30"/>
    <p:sldId id="301" r:id="rId31"/>
    <p:sldId id="349" r:id="rId32"/>
    <p:sldId id="287" r:id="rId33"/>
    <p:sldId id="288" r:id="rId34"/>
    <p:sldId id="327" r:id="rId35"/>
    <p:sldId id="289" r:id="rId36"/>
    <p:sldId id="303" r:id="rId37"/>
    <p:sldId id="290" r:id="rId38"/>
    <p:sldId id="328" r:id="rId39"/>
    <p:sldId id="345" r:id="rId40"/>
    <p:sldId id="333" r:id="rId41"/>
    <p:sldId id="291" r:id="rId42"/>
    <p:sldId id="292" r:id="rId43"/>
    <p:sldId id="298" r:id="rId44"/>
    <p:sldId id="338" r:id="rId45"/>
    <p:sldId id="329" r:id="rId46"/>
    <p:sldId id="313" r:id="rId47"/>
    <p:sldId id="331" r:id="rId48"/>
    <p:sldId id="319" r:id="rId49"/>
    <p:sldId id="334" r:id="rId50"/>
    <p:sldId id="316" r:id="rId51"/>
    <p:sldId id="315" r:id="rId52"/>
    <p:sldId id="332" r:id="rId53"/>
    <p:sldId id="335" r:id="rId54"/>
    <p:sldId id="330" r:id="rId55"/>
    <p:sldId id="308" r:id="rId56"/>
    <p:sldId id="336" r:id="rId57"/>
    <p:sldId id="337" r:id="rId58"/>
    <p:sldId id="348" r:id="rId59"/>
    <p:sldId id="309" r:id="rId60"/>
    <p:sldId id="342" r:id="rId61"/>
    <p:sldId id="346" r:id="rId62"/>
    <p:sldId id="347" r:id="rId6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FEF185-E5E7-4CDA-80D4-CA69D57BC3D4}">
          <p14:sldIdLst>
            <p14:sldId id="264"/>
            <p14:sldId id="295"/>
            <p14:sldId id="266"/>
            <p14:sldId id="320"/>
            <p14:sldId id="275"/>
            <p14:sldId id="339"/>
            <p14:sldId id="340"/>
            <p14:sldId id="341"/>
            <p14:sldId id="306"/>
            <p14:sldId id="304"/>
            <p14:sldId id="321"/>
            <p14:sldId id="310"/>
            <p14:sldId id="322"/>
            <p14:sldId id="325"/>
            <p14:sldId id="324"/>
            <p14:sldId id="326"/>
            <p14:sldId id="344"/>
            <p14:sldId id="323"/>
            <p14:sldId id="297"/>
            <p14:sldId id="343"/>
            <p14:sldId id="350"/>
            <p14:sldId id="285"/>
            <p14:sldId id="296"/>
            <p14:sldId id="286"/>
            <p14:sldId id="300"/>
            <p14:sldId id="301"/>
            <p14:sldId id="349"/>
            <p14:sldId id="287"/>
            <p14:sldId id="288"/>
            <p14:sldId id="327"/>
            <p14:sldId id="289"/>
            <p14:sldId id="303"/>
            <p14:sldId id="290"/>
            <p14:sldId id="328"/>
            <p14:sldId id="345"/>
            <p14:sldId id="333"/>
            <p14:sldId id="291"/>
            <p14:sldId id="292"/>
            <p14:sldId id="298"/>
            <p14:sldId id="338"/>
            <p14:sldId id="329"/>
            <p14:sldId id="313"/>
            <p14:sldId id="331"/>
            <p14:sldId id="319"/>
            <p14:sldId id="334"/>
            <p14:sldId id="316"/>
            <p14:sldId id="315"/>
            <p14:sldId id="332"/>
            <p14:sldId id="335"/>
            <p14:sldId id="330"/>
            <p14:sldId id="308"/>
            <p14:sldId id="336"/>
            <p14:sldId id="337"/>
            <p14:sldId id="348"/>
            <p14:sldId id="309"/>
            <p14:sldId id="342"/>
            <p14:sldId id="346"/>
            <p14:sldId id="347"/>
          </p14:sldIdLst>
        </p14:section>
        <p14:section name="Untitled Section" id="{53498D66-90EF-4675-BAAA-C109A55F62C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lleAC" initials="D" lastIdx="7" clrIdx="0">
    <p:extLst>
      <p:ext uri="{19B8F6BF-5375-455C-9EA6-DF929625EA0E}">
        <p15:presenceInfo xmlns:p15="http://schemas.microsoft.com/office/powerpoint/2012/main" userId="DilleA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74" autoAdjust="0"/>
    <p:restoredTop sz="90493" autoAdjust="0"/>
  </p:normalViewPr>
  <p:slideViewPr>
    <p:cSldViewPr snapToGrid="0">
      <p:cViewPr varScale="1">
        <p:scale>
          <a:sx n="62" d="100"/>
          <a:sy n="62" d="100"/>
        </p:scale>
        <p:origin x="1800" y="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31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29" tIns="46415" rIns="92829" bIns="46415" rtlCol="0"/>
          <a:lstStyle>
            <a:lvl1pPr algn="l">
              <a:defRPr sz="1200"/>
            </a:lvl1pPr>
          </a:lstStyle>
          <a:p>
            <a:endParaRPr lang="en-US" dirty="0"/>
          </a:p>
        </p:txBody>
      </p:sp>
      <p:sp>
        <p:nvSpPr>
          <p:cNvPr id="3" name="Date Placeholder 2"/>
          <p:cNvSpPr>
            <a:spLocks noGrp="1"/>
          </p:cNvSpPr>
          <p:nvPr>
            <p:ph type="dt" idx="1"/>
          </p:nvPr>
        </p:nvSpPr>
        <p:spPr>
          <a:xfrm>
            <a:off x="3970939" y="0"/>
            <a:ext cx="3037840" cy="463408"/>
          </a:xfrm>
          <a:prstGeom prst="rect">
            <a:avLst/>
          </a:prstGeom>
        </p:spPr>
        <p:txBody>
          <a:bodyPr vert="horz" lIns="92829" tIns="46415" rIns="92829" bIns="46415" rtlCol="0"/>
          <a:lstStyle>
            <a:lvl1pPr algn="r">
              <a:defRPr sz="1200"/>
            </a:lvl1pPr>
          </a:lstStyle>
          <a:p>
            <a:fld id="{C1E4B8CC-50C6-460D-A937-1D42699A48E1}" type="datetimeFigureOut">
              <a:rPr lang="en-US" smtClean="0"/>
              <a:t>11/16/2021</a:t>
            </a:fld>
            <a:endParaRPr lang="en-US" dirty="0"/>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29" tIns="46415" rIns="92829" bIns="46415" rtlCol="0" anchor="ctr"/>
          <a:lstStyle/>
          <a:p>
            <a:endParaRPr lang="en-US" dirty="0"/>
          </a:p>
        </p:txBody>
      </p:sp>
      <p:sp>
        <p:nvSpPr>
          <p:cNvPr id="5" name="Notes Placeholder 4"/>
          <p:cNvSpPr>
            <a:spLocks noGrp="1"/>
          </p:cNvSpPr>
          <p:nvPr>
            <p:ph type="body" sz="quarter" idx="3"/>
          </p:nvPr>
        </p:nvSpPr>
        <p:spPr>
          <a:xfrm>
            <a:off x="701040" y="4444861"/>
            <a:ext cx="5608320" cy="3636704"/>
          </a:xfrm>
          <a:prstGeom prst="rect">
            <a:avLst/>
          </a:prstGeom>
        </p:spPr>
        <p:txBody>
          <a:bodyPr vert="horz" lIns="92829" tIns="46415" rIns="92829"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29" tIns="46415" rIns="92829"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9"/>
            <a:ext cx="3037840" cy="463407"/>
          </a:xfrm>
          <a:prstGeom prst="rect">
            <a:avLst/>
          </a:prstGeom>
        </p:spPr>
        <p:txBody>
          <a:bodyPr vert="horz" lIns="92829" tIns="46415" rIns="92829" bIns="46415" rtlCol="0" anchor="b"/>
          <a:lstStyle>
            <a:lvl1pPr algn="r">
              <a:defRPr sz="1200"/>
            </a:lvl1pPr>
          </a:lstStyle>
          <a:p>
            <a:fld id="{13AFE1A4-0A45-453D-A823-FBDE329F22DD}" type="slidenum">
              <a:rPr lang="en-US" smtClean="0"/>
              <a:t>‹#›</a:t>
            </a:fld>
            <a:endParaRPr lang="en-US" dirty="0"/>
          </a:p>
        </p:txBody>
      </p:sp>
    </p:spTree>
    <p:extLst>
      <p:ext uri="{BB962C8B-B14F-4D97-AF65-F5344CB8AC3E}">
        <p14:creationId xmlns:p14="http://schemas.microsoft.com/office/powerpoint/2010/main" val="19614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defensetravel.dod.mil/index.cf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fmpandme.militaryonesource.mi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fcg.pentagon.mil/"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travel.state.gov/content/travel/en/passports/need-passport.html"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fcg.pentagon.mil/"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www.uscis.gov/" TargetMode="External"/><Relationship Id="rId4" Type="http://schemas.openxmlformats.org/officeDocument/2006/relationships/hyperlink" Target="https://travel.state.gov/content/travel/en/passports/need-passport.htm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amc.af.mil/Home/AMC-Travel-Site/AMC-Official-Travel-Page/"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fcg.pentagon.mi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amc.af.mil/Home/AMC-Travel-Site/AMC-Pet-Travel-Page/"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defensetravel.dod.mil/Docs/perdiem/JTR.pdf"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hrc.army.mil/content/10939"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hrc.army.mil/content/10677"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hrc.army.mil/content/10939"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move.mi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dps.sddc.army.mil/cust/standard/user/home.xhtml"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militaryonesource.mi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icss.eta.sddc.army.mil/"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housing.army.mi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a:t>
            </a:fld>
            <a:endParaRPr lang="en-US" dirty="0"/>
          </a:p>
        </p:txBody>
      </p:sp>
    </p:spTree>
    <p:extLst>
      <p:ext uri="{BB962C8B-B14F-4D97-AF65-F5344CB8AC3E}">
        <p14:creationId xmlns:p14="http://schemas.microsoft.com/office/powerpoint/2010/main" val="219241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sz="1200" dirty="0" smtClean="0">
                <a:latin typeface="+mn-lt"/>
                <a:hlinkClick r:id="rId3"/>
              </a:rPr>
              <a:t>https://www.defensetravel.dod.mil/Docs/perdiem/JTR.pdf</a:t>
            </a:r>
            <a:r>
              <a:rPr lang="en-US" sz="1200" dirty="0" smtClean="0">
                <a:latin typeface="+mn-lt"/>
              </a:rPr>
              <a:t> (</a:t>
            </a:r>
            <a:r>
              <a:rPr lang="en-US" dirty="0" smtClean="0"/>
              <a:t>The Joint Travel Regulations (JTR)), Chapter</a:t>
            </a:r>
            <a:r>
              <a:rPr lang="en-US" baseline="0" dirty="0" smtClean="0"/>
              <a:t> 050203</a:t>
            </a:r>
            <a:endParaRPr lang="en-US" dirty="0" smtClean="0"/>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10</a:t>
            </a:fld>
            <a:endParaRPr lang="en-US" dirty="0"/>
          </a:p>
        </p:txBody>
      </p:sp>
    </p:spTree>
    <p:extLst>
      <p:ext uri="{BB962C8B-B14F-4D97-AF65-F5344CB8AC3E}">
        <p14:creationId xmlns:p14="http://schemas.microsoft.com/office/powerpoint/2010/main" val="334891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sz="1200" dirty="0" smtClean="0">
                <a:latin typeface="+mn-lt"/>
                <a:hlinkClick r:id="rId3"/>
              </a:rPr>
              <a:t>https://www.defensetravel.dod.mil/Docs/perdiem/JTR.pdf</a:t>
            </a:r>
            <a:r>
              <a:rPr lang="en-US" sz="1200" dirty="0" smtClean="0">
                <a:latin typeface="+mn-lt"/>
              </a:rPr>
              <a:t> (</a:t>
            </a:r>
            <a:r>
              <a:rPr lang="en-US" dirty="0" smtClean="0"/>
              <a:t>The Joint Travel Regulations (JTR)), Chapter</a:t>
            </a:r>
            <a:r>
              <a:rPr lang="en-US" baseline="0" dirty="0" smtClean="0"/>
              <a:t> 0503</a:t>
            </a:r>
            <a:endParaRPr lang="en-US" dirty="0" smtClean="0"/>
          </a:p>
          <a:p>
            <a:pPr marL="171450" indent="-171450">
              <a:buFont typeface="Arial" panose="020B0604020202020204" pitchFamily="34" charset="0"/>
              <a:buChar char="•"/>
            </a:pPr>
            <a:r>
              <a:rPr lang="en-US" sz="1200" dirty="0" smtClean="0">
                <a:latin typeface="+mn-lt"/>
                <a:hlinkClick r:id="rId4"/>
              </a:rPr>
              <a:t>https://www.defensetravel.dod.mil/index.cfm</a:t>
            </a:r>
            <a:r>
              <a:rPr lang="en-US" sz="1200" dirty="0" smtClean="0">
                <a:latin typeface="+mn-lt"/>
              </a:rPr>
              <a:t> (Defense Travel Management Officer Website)</a:t>
            </a: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11</a:t>
            </a:fld>
            <a:endParaRPr lang="en-US" dirty="0"/>
          </a:p>
        </p:txBody>
      </p:sp>
    </p:spTree>
    <p:extLst>
      <p:ext uri="{BB962C8B-B14F-4D97-AF65-F5344CB8AC3E}">
        <p14:creationId xmlns:p14="http://schemas.microsoft.com/office/powerpoint/2010/main" val="261472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sz="1200" dirty="0" smtClean="0">
                <a:latin typeface="+mn-lt"/>
                <a:hlinkClick r:id="rId3"/>
              </a:rPr>
              <a:t>https://www.defensetravel.dod.mil/Docs/perdiem/JTR.pdf</a:t>
            </a:r>
            <a:r>
              <a:rPr lang="en-US" sz="1200" dirty="0" smtClean="0">
                <a:latin typeface="+mn-lt"/>
              </a:rPr>
              <a:t> (</a:t>
            </a:r>
            <a:r>
              <a:rPr lang="en-US" dirty="0" smtClean="0"/>
              <a:t>The Joint Travel Regulations (JTR)), Chapter 0505</a:t>
            </a: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12</a:t>
            </a:fld>
            <a:endParaRPr lang="en-US" dirty="0"/>
          </a:p>
        </p:txBody>
      </p:sp>
    </p:spTree>
    <p:extLst>
      <p:ext uri="{BB962C8B-B14F-4D97-AF65-F5344CB8AC3E}">
        <p14:creationId xmlns:p14="http://schemas.microsoft.com/office/powerpoint/2010/main" val="3869648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sz="1200" dirty="0" smtClean="0">
                <a:latin typeface="+mn-lt"/>
                <a:hlinkClick r:id="rId3"/>
              </a:rPr>
              <a:t>https://www.defensetravel.dod.mil/Docs/perdiem/JTR.pdf</a:t>
            </a:r>
            <a:r>
              <a:rPr lang="en-US" sz="1200" dirty="0" smtClean="0">
                <a:latin typeface="+mn-lt"/>
              </a:rPr>
              <a:t> (</a:t>
            </a:r>
            <a:r>
              <a:rPr lang="en-US" dirty="0" smtClean="0"/>
              <a:t>The Joint Travel Regulations (JTR)), Chapter 0506</a:t>
            </a: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13</a:t>
            </a:fld>
            <a:endParaRPr lang="en-US" dirty="0"/>
          </a:p>
        </p:txBody>
      </p:sp>
    </p:spTree>
    <p:extLst>
      <p:ext uri="{BB962C8B-B14F-4D97-AF65-F5344CB8AC3E}">
        <p14:creationId xmlns:p14="http://schemas.microsoft.com/office/powerpoint/2010/main" val="2781400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DoD 7000.14-R</a:t>
            </a:r>
            <a:r>
              <a:rPr lang="en-US" baseline="0" dirty="0" smtClean="0"/>
              <a:t> (</a:t>
            </a:r>
            <a:r>
              <a:rPr lang="en-US" dirty="0" smtClean="0"/>
              <a:t>Financial</a:t>
            </a:r>
            <a:r>
              <a:rPr lang="en-US" baseline="0" dirty="0" smtClean="0"/>
              <a:t> Management Regulation), Volume 7A, Chapter 6804</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14</a:t>
            </a:fld>
            <a:endParaRPr lang="en-US" dirty="0"/>
          </a:p>
        </p:txBody>
      </p:sp>
    </p:spTree>
    <p:extLst>
      <p:ext uri="{BB962C8B-B14F-4D97-AF65-F5344CB8AC3E}">
        <p14:creationId xmlns:p14="http://schemas.microsoft.com/office/powerpoint/2010/main" val="1992181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DoD 7000.14-R</a:t>
            </a:r>
            <a:r>
              <a:rPr lang="en-US" baseline="0" dirty="0" smtClean="0"/>
              <a:t> (</a:t>
            </a:r>
            <a:r>
              <a:rPr lang="en-US" dirty="0" smtClean="0"/>
              <a:t>Financial</a:t>
            </a:r>
            <a:r>
              <a:rPr lang="en-US" baseline="0" dirty="0" smtClean="0"/>
              <a:t> Management Regulation), Volume 7A, Chapter 26</a:t>
            </a:r>
            <a:endParaRPr lang="en-US" dirty="0" smtClean="0"/>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15</a:t>
            </a:fld>
            <a:endParaRPr lang="en-US" dirty="0"/>
          </a:p>
        </p:txBody>
      </p:sp>
    </p:spTree>
    <p:extLst>
      <p:ext uri="{BB962C8B-B14F-4D97-AF65-F5344CB8AC3E}">
        <p14:creationId xmlns:p14="http://schemas.microsoft.com/office/powerpoint/2010/main" val="4097431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DoD 7000.14-R</a:t>
            </a:r>
            <a:r>
              <a:rPr lang="en-US" baseline="0" dirty="0" smtClean="0"/>
              <a:t> (</a:t>
            </a:r>
            <a:r>
              <a:rPr lang="en-US" dirty="0" smtClean="0"/>
              <a:t>Financial</a:t>
            </a:r>
            <a:r>
              <a:rPr lang="en-US" baseline="0" dirty="0" smtClean="0"/>
              <a:t> Management Regulation), Volume 7A, Chapter 26</a:t>
            </a:r>
            <a:endParaRPr lang="en-US" dirty="0" smtClean="0"/>
          </a:p>
          <a:p>
            <a:pPr marL="171450" indent="-171450">
              <a:buFont typeface="Arial" panose="020B0604020202020204" pitchFamily="34" charset="0"/>
              <a:buChar char="•"/>
            </a:pPr>
            <a:r>
              <a:rPr lang="en-US" dirty="0" smtClean="0"/>
              <a:t>DoD 7000.14-R</a:t>
            </a:r>
            <a:r>
              <a:rPr lang="en-US" baseline="0" dirty="0" smtClean="0"/>
              <a:t> (</a:t>
            </a:r>
            <a:r>
              <a:rPr lang="en-US" dirty="0" smtClean="0"/>
              <a:t>Financial</a:t>
            </a:r>
            <a:r>
              <a:rPr lang="en-US" baseline="0" dirty="0" smtClean="0"/>
              <a:t> Management Regulation), Volume 7A, Chapter 6803</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DoD 7000.14-R</a:t>
            </a:r>
            <a:r>
              <a:rPr lang="en-US" baseline="0" dirty="0" smtClean="0"/>
              <a:t> (</a:t>
            </a:r>
            <a:r>
              <a:rPr lang="en-US" dirty="0" smtClean="0"/>
              <a:t>Financial</a:t>
            </a:r>
            <a:r>
              <a:rPr lang="en-US" baseline="0" dirty="0" smtClean="0"/>
              <a:t> Management Regulation), Volume 7A, Chapter 67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mn-lt"/>
                <a:hlinkClick r:id="rId3"/>
              </a:rPr>
              <a:t>https://www.defensetravel.dod.mil/Docs/perdiem/JTR.pdf</a:t>
            </a:r>
            <a:r>
              <a:rPr lang="en-US" sz="1200" dirty="0" smtClean="0">
                <a:latin typeface="+mn-lt"/>
              </a:rPr>
              <a:t> (</a:t>
            </a:r>
            <a:r>
              <a:rPr lang="en-US" dirty="0" smtClean="0"/>
              <a:t>The Joint Travel Regulations (JTR)), Chapter</a:t>
            </a:r>
            <a:r>
              <a:rPr lang="en-US" baseline="0" dirty="0" smtClean="0"/>
              <a:t> 050812</a:t>
            </a:r>
            <a:endParaRPr lang="en-US" dirty="0" smtClean="0"/>
          </a:p>
          <a:p>
            <a:pPr marL="171450" indent="-171450">
              <a:buFont typeface="Arial" panose="020B0604020202020204" pitchFamily="34" charset="0"/>
              <a:buChar char="•"/>
            </a:pPr>
            <a:r>
              <a:rPr lang="en-US" dirty="0" smtClean="0"/>
              <a:t>AR 614-30 (Overseas Service)</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16</a:t>
            </a:fld>
            <a:endParaRPr lang="en-US" dirty="0"/>
          </a:p>
        </p:txBody>
      </p:sp>
    </p:spTree>
    <p:extLst>
      <p:ext uri="{BB962C8B-B14F-4D97-AF65-F5344CB8AC3E}">
        <p14:creationId xmlns:p14="http://schemas.microsoft.com/office/powerpoint/2010/main" val="1609977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DoD 7000.14-R (Financial Management Regulation), Volume 7A,</a:t>
            </a:r>
            <a:r>
              <a:rPr lang="en-US" baseline="0" dirty="0" smtClean="0"/>
              <a:t> Chapter 27, paragraph 2704</a:t>
            </a:r>
            <a:endParaRPr lang="en-US" dirty="0" smtClean="0"/>
          </a:p>
          <a:p>
            <a:pPr marL="171450" indent="-171450">
              <a:buFont typeface="Arial" panose="020B0604020202020204" pitchFamily="34" charset="0"/>
              <a:buChar char="•"/>
            </a:pPr>
            <a:r>
              <a:rPr lang="en-US" dirty="0" smtClean="0"/>
              <a:t>AR 55-46 (Travel Overseas)</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17</a:t>
            </a:fld>
            <a:endParaRPr lang="en-US" dirty="0"/>
          </a:p>
        </p:txBody>
      </p:sp>
    </p:spTree>
    <p:extLst>
      <p:ext uri="{BB962C8B-B14F-4D97-AF65-F5344CB8AC3E}">
        <p14:creationId xmlns:p14="http://schemas.microsoft.com/office/powerpoint/2010/main" val="2436951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mn-lt"/>
                <a:hlinkClick r:id="rId3"/>
              </a:rPr>
              <a:t>https://www.defensetravel.dod.mil/Docs/perdiem/JTR.pdf</a:t>
            </a:r>
            <a:r>
              <a:rPr lang="en-US" sz="1200" dirty="0" smtClean="0">
                <a:latin typeface="+mn-lt"/>
              </a:rPr>
              <a:t> (</a:t>
            </a:r>
            <a:r>
              <a:rPr lang="en-US" dirty="0" smtClean="0"/>
              <a:t>The Joint Travel Regulations (JTR)), Chapter</a:t>
            </a:r>
            <a:r>
              <a:rPr lang="en-US" baseline="0" dirty="0" smtClean="0"/>
              <a:t> 050106, 050603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18</a:t>
            </a:fld>
            <a:endParaRPr lang="en-US" dirty="0"/>
          </a:p>
        </p:txBody>
      </p:sp>
    </p:spTree>
    <p:extLst>
      <p:ext uri="{BB962C8B-B14F-4D97-AF65-F5344CB8AC3E}">
        <p14:creationId xmlns:p14="http://schemas.microsoft.com/office/powerpoint/2010/main" val="282543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mn-lt"/>
                <a:hlinkClick r:id="rId3"/>
              </a:rPr>
              <a:t>https://www.defensetravel.dod.mil/Docs/perdiem/JTR.pdf</a:t>
            </a:r>
            <a:r>
              <a:rPr lang="en-US" sz="1200" dirty="0" smtClean="0">
                <a:latin typeface="+mn-lt"/>
              </a:rPr>
              <a:t> (</a:t>
            </a:r>
            <a:r>
              <a:rPr lang="en-US" dirty="0" smtClean="0"/>
              <a:t>The Joint Travel Regulations (JTR)), Chapter</a:t>
            </a:r>
            <a:r>
              <a:rPr lang="en-US" baseline="0" dirty="0" smtClean="0"/>
              <a:t> 010204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DoD 7000.14-R</a:t>
            </a:r>
            <a:r>
              <a:rPr lang="en-US" baseline="0" dirty="0" smtClean="0"/>
              <a:t> (</a:t>
            </a:r>
            <a:r>
              <a:rPr lang="en-US" dirty="0" smtClean="0"/>
              <a:t>Financial</a:t>
            </a:r>
            <a:r>
              <a:rPr lang="en-US" baseline="0" dirty="0" smtClean="0"/>
              <a:t> Management Regulation), Volume 9</a:t>
            </a:r>
            <a:endParaRPr lang="en-US" dirty="0" smtClean="0"/>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19</a:t>
            </a:fld>
            <a:endParaRPr lang="en-US" dirty="0"/>
          </a:p>
        </p:txBody>
      </p:sp>
    </p:spTree>
    <p:extLst>
      <p:ext uri="{BB962C8B-B14F-4D97-AF65-F5344CB8AC3E}">
        <p14:creationId xmlns:p14="http://schemas.microsoft.com/office/powerpoint/2010/main" val="180607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a:t>
            </a:fld>
            <a:endParaRPr lang="en-US" dirty="0"/>
          </a:p>
        </p:txBody>
      </p:sp>
    </p:spTree>
    <p:extLst>
      <p:ext uri="{BB962C8B-B14F-4D97-AF65-F5344CB8AC3E}">
        <p14:creationId xmlns:p14="http://schemas.microsoft.com/office/powerpoint/2010/main" val="354147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mn-lt"/>
                <a:hlinkClick r:id="rId3"/>
              </a:rPr>
              <a:t>https://www.defensetravel.dod.mil/Docs/perdiem/JTR.pdf</a:t>
            </a:r>
            <a:r>
              <a:rPr lang="en-US" sz="1200" dirty="0" smtClean="0">
                <a:latin typeface="+mn-lt"/>
              </a:rPr>
              <a:t> (</a:t>
            </a:r>
            <a:r>
              <a:rPr lang="en-US" dirty="0" smtClean="0"/>
              <a:t>The Joint Travel Regulations (JTR)), Chapter</a:t>
            </a:r>
            <a:r>
              <a:rPr lang="en-US" baseline="0" dirty="0" smtClean="0"/>
              <a:t> 010204, 0505, 050602</a:t>
            </a: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20</a:t>
            </a:fld>
            <a:endParaRPr lang="en-US" dirty="0"/>
          </a:p>
        </p:txBody>
      </p:sp>
    </p:spTree>
    <p:extLst>
      <p:ext uri="{BB962C8B-B14F-4D97-AF65-F5344CB8AC3E}">
        <p14:creationId xmlns:p14="http://schemas.microsoft.com/office/powerpoint/2010/main" val="1322022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References:</a:t>
            </a:r>
          </a:p>
          <a:p>
            <a:pPr marL="173736" lvl="0" indent="-173736">
              <a:buFont typeface="Arial" panose="020B0604020202020204" pitchFamily="34" charset="0"/>
              <a:buChar char="•"/>
            </a:pPr>
            <a:r>
              <a:rPr lang="en-US" sz="1200" baseline="0" dirty="0" smtClean="0">
                <a:latin typeface="Calibri" panose="020F0502020204030204" pitchFamily="34" charset="0"/>
              </a:rPr>
              <a:t>NDAA FY16</a:t>
            </a:r>
          </a:p>
          <a:p>
            <a:pPr marL="173736" lvl="0" indent="-173736">
              <a:buFont typeface="Arial" panose="020B0604020202020204" pitchFamily="34" charset="0"/>
              <a:buChar char="•"/>
            </a:pPr>
            <a:r>
              <a:rPr lang="en-US" sz="1200" baseline="0" dirty="0" smtClean="0">
                <a:latin typeface="Calibri" panose="020F0502020204030204" pitchFamily="34" charset="0"/>
              </a:rPr>
              <a:t>Department of Defense Instruction 1322.21 (Common Military Training)</a:t>
            </a:r>
          </a:p>
          <a:p>
            <a:pPr marL="173736" lvl="0" indent="-173736">
              <a:buFont typeface="Arial" panose="020B0604020202020204" pitchFamily="34" charset="0"/>
              <a:buChar char="•"/>
            </a:pPr>
            <a:r>
              <a:rPr lang="en-US" sz="1200" baseline="0" dirty="0" smtClean="0">
                <a:latin typeface="Calibri" panose="020F0502020204030204" pitchFamily="34" charset="0"/>
              </a:rPr>
              <a:t>Directive Type Memorandum 19-009 (Financial Literacy Common Military Training Requirements)</a:t>
            </a:r>
          </a:p>
          <a:p>
            <a:pPr marL="173736" lvl="0" indent="-173736">
              <a:buFont typeface="Arial" panose="020B0604020202020204" pitchFamily="34" charset="0"/>
              <a:buChar char="•"/>
            </a:pPr>
            <a:r>
              <a:rPr lang="en-US" sz="1200" baseline="0" dirty="0" smtClean="0">
                <a:latin typeface="Calibri" panose="020F0502020204030204" pitchFamily="34" charset="0"/>
              </a:rPr>
              <a:t>EXORD 140-21 (The Army Financial Literacy Training Program)</a:t>
            </a:r>
            <a:endParaRPr lang="en-US" sz="1200"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13AFE1A4-0A45-453D-A823-FBDE329F22DD}" type="slidenum">
              <a:rPr lang="en-US" smtClean="0"/>
              <a:t>21</a:t>
            </a:fld>
            <a:endParaRPr lang="en-US" dirty="0"/>
          </a:p>
        </p:txBody>
      </p:sp>
    </p:spTree>
    <p:extLst>
      <p:ext uri="{BB962C8B-B14F-4D97-AF65-F5344CB8AC3E}">
        <p14:creationId xmlns:p14="http://schemas.microsoft.com/office/powerpoint/2010/main" val="3411798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600-8-11 (Reassignment)</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22</a:t>
            </a:fld>
            <a:endParaRPr lang="en-US" dirty="0"/>
          </a:p>
        </p:txBody>
      </p:sp>
    </p:spTree>
    <p:extLst>
      <p:ext uri="{BB962C8B-B14F-4D97-AF65-F5344CB8AC3E}">
        <p14:creationId xmlns:p14="http://schemas.microsoft.com/office/powerpoint/2010/main" val="1687946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600-8-11 (Reassignment)</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23</a:t>
            </a:fld>
            <a:endParaRPr lang="en-US" dirty="0"/>
          </a:p>
        </p:txBody>
      </p:sp>
    </p:spTree>
    <p:extLst>
      <p:ext uri="{BB962C8B-B14F-4D97-AF65-F5344CB8AC3E}">
        <p14:creationId xmlns:p14="http://schemas.microsoft.com/office/powerpoint/2010/main" val="1162326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608-75 (Exceptional Family member Program)</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24</a:t>
            </a:fld>
            <a:endParaRPr lang="en-US" dirty="0"/>
          </a:p>
        </p:txBody>
      </p:sp>
    </p:spTree>
    <p:extLst>
      <p:ext uri="{BB962C8B-B14F-4D97-AF65-F5344CB8AC3E}">
        <p14:creationId xmlns:p14="http://schemas.microsoft.com/office/powerpoint/2010/main" val="698597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608-75 (Exceptional Family member Program)</a:t>
            </a: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25</a:t>
            </a:fld>
            <a:endParaRPr lang="en-US" dirty="0"/>
          </a:p>
        </p:txBody>
      </p:sp>
    </p:spTree>
    <p:extLst>
      <p:ext uri="{BB962C8B-B14F-4D97-AF65-F5344CB8AC3E}">
        <p14:creationId xmlns:p14="http://schemas.microsoft.com/office/powerpoint/2010/main" val="2723426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608-75 (Exceptional Family member Program)</a:t>
            </a: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26</a:t>
            </a:fld>
            <a:endParaRPr lang="en-US" dirty="0"/>
          </a:p>
        </p:txBody>
      </p:sp>
    </p:spTree>
    <p:extLst>
      <p:ext uri="{BB962C8B-B14F-4D97-AF65-F5344CB8AC3E}">
        <p14:creationId xmlns:p14="http://schemas.microsoft.com/office/powerpoint/2010/main" val="3738156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608-75 (Exceptional Family member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hlinkClick r:id="rId3"/>
              </a:rPr>
              <a:t>https://efmpandme.militaryonesource.mil</a:t>
            </a:r>
            <a:r>
              <a:rPr lang="en-US" dirty="0" smtClean="0"/>
              <a:t> (Military One Source, EFMP &amp;</a:t>
            </a:r>
            <a:r>
              <a:rPr lang="en-US" baseline="0" dirty="0" smtClean="0"/>
              <a:t> Me, Website)</a:t>
            </a:r>
            <a:endParaRPr lang="en-US" dirty="0" smtClean="0"/>
          </a:p>
        </p:txBody>
      </p:sp>
      <p:sp>
        <p:nvSpPr>
          <p:cNvPr id="4" name="Slide Number Placeholder 3"/>
          <p:cNvSpPr>
            <a:spLocks noGrp="1"/>
          </p:cNvSpPr>
          <p:nvPr>
            <p:ph type="sldNum" sz="quarter" idx="10"/>
          </p:nvPr>
        </p:nvSpPr>
        <p:spPr/>
        <p:txBody>
          <a:bodyPr/>
          <a:lstStyle/>
          <a:p>
            <a:fld id="{13AFE1A4-0A45-453D-A823-FBDE329F22DD}" type="slidenum">
              <a:rPr lang="en-US" smtClean="0"/>
              <a:t>27</a:t>
            </a:fld>
            <a:endParaRPr lang="en-US" dirty="0"/>
          </a:p>
        </p:txBody>
      </p:sp>
    </p:spTree>
    <p:extLst>
      <p:ext uri="{BB962C8B-B14F-4D97-AF65-F5344CB8AC3E}">
        <p14:creationId xmlns:p14="http://schemas.microsoft.com/office/powerpoint/2010/main" val="583921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612-201 (Initial Military/Prior</a:t>
            </a:r>
            <a:r>
              <a:rPr lang="en-US" baseline="0" dirty="0" smtClean="0"/>
              <a:t> Service Trainee Support)</a:t>
            </a:r>
            <a:endParaRPr lang="en-US" dirty="0" smtClean="0"/>
          </a:p>
          <a:p>
            <a:pPr marL="171450" indent="-171450">
              <a:buFont typeface="Arial" panose="020B0604020202020204" pitchFamily="34" charset="0"/>
              <a:buChar char="•"/>
            </a:pPr>
            <a:r>
              <a:rPr lang="en-US" dirty="0" smtClean="0"/>
              <a:t>AR 614-100</a:t>
            </a:r>
            <a:r>
              <a:rPr lang="en-US" baseline="0" dirty="0" smtClean="0"/>
              <a:t> (Officer Assignment Policies, Details, and Transfers)</a:t>
            </a:r>
            <a:endParaRPr lang="en-US" dirty="0" smtClean="0"/>
          </a:p>
          <a:p>
            <a:pPr marL="171450" indent="-171450">
              <a:buFont typeface="Arial" panose="020B0604020202020204" pitchFamily="34" charset="0"/>
              <a:buChar char="•"/>
            </a:pPr>
            <a:r>
              <a:rPr lang="en-US" dirty="0" smtClean="0"/>
              <a:t>AR 614-200 (Enlisted Assignments and Utilization</a:t>
            </a:r>
            <a:r>
              <a:rPr lang="en-US" baseline="0" dirty="0" smtClean="0"/>
              <a:t> Management)</a:t>
            </a:r>
          </a:p>
          <a:p>
            <a:endParaRPr lang="en-US" dirty="0" smtClean="0"/>
          </a:p>
        </p:txBody>
      </p:sp>
      <p:sp>
        <p:nvSpPr>
          <p:cNvPr id="4" name="Slide Number Placeholder 3"/>
          <p:cNvSpPr>
            <a:spLocks noGrp="1"/>
          </p:cNvSpPr>
          <p:nvPr>
            <p:ph type="sldNum" sz="quarter" idx="10"/>
          </p:nvPr>
        </p:nvSpPr>
        <p:spPr/>
        <p:txBody>
          <a:bodyPr/>
          <a:lstStyle/>
          <a:p>
            <a:fld id="{13AFE1A4-0A45-453D-A823-FBDE329F22DD}" type="slidenum">
              <a:rPr lang="en-US" smtClean="0"/>
              <a:t>28</a:t>
            </a:fld>
            <a:endParaRPr lang="en-US" dirty="0"/>
          </a:p>
        </p:txBody>
      </p:sp>
    </p:spTree>
    <p:extLst>
      <p:ext uri="{BB962C8B-B14F-4D97-AF65-F5344CB8AC3E}">
        <p14:creationId xmlns:p14="http://schemas.microsoft.com/office/powerpoint/2010/main" val="3930779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614-100</a:t>
            </a:r>
            <a:r>
              <a:rPr lang="en-US" baseline="0" dirty="0" smtClean="0"/>
              <a:t> (Officer Assignment Policies, Details, and Transfers)</a:t>
            </a:r>
            <a:endParaRPr lang="en-US" dirty="0" smtClean="0"/>
          </a:p>
          <a:p>
            <a:pPr marL="171450" indent="-171450">
              <a:buFont typeface="Arial" panose="020B0604020202020204" pitchFamily="34" charset="0"/>
              <a:buChar char="•"/>
            </a:pPr>
            <a:r>
              <a:rPr lang="en-US" dirty="0" smtClean="0"/>
              <a:t>AR 614-200 (Enlisted Assignments and Utilization</a:t>
            </a:r>
            <a:r>
              <a:rPr lang="en-US" baseline="0" dirty="0" smtClean="0"/>
              <a:t> Management)</a:t>
            </a:r>
          </a:p>
        </p:txBody>
      </p:sp>
      <p:sp>
        <p:nvSpPr>
          <p:cNvPr id="4" name="Slide Number Placeholder 3"/>
          <p:cNvSpPr>
            <a:spLocks noGrp="1"/>
          </p:cNvSpPr>
          <p:nvPr>
            <p:ph type="sldNum" sz="quarter" idx="10"/>
          </p:nvPr>
        </p:nvSpPr>
        <p:spPr/>
        <p:txBody>
          <a:bodyPr/>
          <a:lstStyle/>
          <a:p>
            <a:fld id="{13AFE1A4-0A45-453D-A823-FBDE329F22DD}" type="slidenum">
              <a:rPr lang="en-US" smtClean="0"/>
              <a:t>29</a:t>
            </a:fld>
            <a:endParaRPr lang="en-US" dirty="0"/>
          </a:p>
        </p:txBody>
      </p:sp>
    </p:spTree>
    <p:extLst>
      <p:ext uri="{BB962C8B-B14F-4D97-AF65-F5344CB8AC3E}">
        <p14:creationId xmlns:p14="http://schemas.microsoft.com/office/powerpoint/2010/main" val="284851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600-8-11</a:t>
            </a:r>
            <a:r>
              <a:rPr lang="en-US" baseline="0" dirty="0" smtClean="0"/>
              <a:t> (Reassignment)</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a:t>
            </a:fld>
            <a:endParaRPr lang="en-US" dirty="0"/>
          </a:p>
        </p:txBody>
      </p:sp>
    </p:spTree>
    <p:extLst>
      <p:ext uri="{BB962C8B-B14F-4D97-AF65-F5344CB8AC3E}">
        <p14:creationId xmlns:p14="http://schemas.microsoft.com/office/powerpoint/2010/main" val="2612760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baseline="0" dirty="0" smtClean="0"/>
              <a:t>AR 55-46 (Travel Overseas)</a:t>
            </a:r>
            <a:endParaRPr lang="en-US" dirty="0" smtClean="0"/>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30</a:t>
            </a:fld>
            <a:endParaRPr lang="en-US" dirty="0"/>
          </a:p>
        </p:txBody>
      </p:sp>
    </p:spTree>
    <p:extLst>
      <p:ext uri="{BB962C8B-B14F-4D97-AF65-F5344CB8AC3E}">
        <p14:creationId xmlns:p14="http://schemas.microsoft.com/office/powerpoint/2010/main" val="1927604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baseline="0" dirty="0" smtClean="0"/>
              <a:t>AR 55-46 (Travel Overseas)</a:t>
            </a:r>
            <a:endParaRPr lang="en-US" dirty="0" smtClean="0"/>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31</a:t>
            </a:fld>
            <a:endParaRPr lang="en-US" dirty="0"/>
          </a:p>
        </p:txBody>
      </p:sp>
    </p:spTree>
    <p:extLst>
      <p:ext uri="{BB962C8B-B14F-4D97-AF65-F5344CB8AC3E}">
        <p14:creationId xmlns:p14="http://schemas.microsoft.com/office/powerpoint/2010/main" val="1731595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baseline="0" dirty="0" smtClean="0"/>
              <a:t>AR 55-46 (Travel Overseas)</a:t>
            </a:r>
            <a:endParaRPr lang="en-US" dirty="0" smtClean="0"/>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32</a:t>
            </a:fld>
            <a:endParaRPr lang="en-US" dirty="0"/>
          </a:p>
        </p:txBody>
      </p:sp>
    </p:spTree>
    <p:extLst>
      <p:ext uri="{BB962C8B-B14F-4D97-AF65-F5344CB8AC3E}">
        <p14:creationId xmlns:p14="http://schemas.microsoft.com/office/powerpoint/2010/main" val="2483985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baseline="0" dirty="0" smtClean="0"/>
              <a:t>AR 55-46 (Travel Overseas)</a:t>
            </a:r>
            <a:endParaRPr lang="en-US" dirty="0" smtClean="0"/>
          </a:p>
          <a:p>
            <a:pPr marL="171450" indent="-171450">
              <a:buFont typeface="Arial" panose="020B0604020202020204" pitchFamily="34" charset="0"/>
              <a:buChar char="•"/>
            </a:pPr>
            <a:r>
              <a:rPr lang="en-US" sz="1200" dirty="0" smtClean="0">
                <a:latin typeface="+mn-lt"/>
                <a:hlinkClick r:id="rId3"/>
              </a:rPr>
              <a:t>https://www.fcg.pentagon.mil</a:t>
            </a:r>
            <a:r>
              <a:rPr lang="en-US" sz="1200" dirty="0" smtClean="0">
                <a:latin typeface="+mn-lt"/>
              </a:rPr>
              <a:t> (Foreign Clearance</a:t>
            </a:r>
            <a:r>
              <a:rPr lang="en-US" sz="1200" baseline="0" dirty="0" smtClean="0">
                <a:latin typeface="+mn-lt"/>
              </a:rPr>
              <a:t> Guide)</a:t>
            </a:r>
          </a:p>
          <a:p>
            <a:pPr marL="171450" indent="-171450">
              <a:buFont typeface="Arial" panose="020B0604020202020204" pitchFamily="34" charset="0"/>
              <a:buChar char="•"/>
            </a:pPr>
            <a:r>
              <a:rPr lang="en-US" sz="1200" b="0" dirty="0" smtClean="0">
                <a:latin typeface="+mn-lt"/>
                <a:hlinkClick r:id="rId4"/>
              </a:rPr>
              <a:t>https://travel.state.gov/content/travel/en/passports/need-passport.html</a:t>
            </a:r>
            <a:r>
              <a:rPr lang="en-US" sz="1200" b="0" dirty="0" smtClean="0">
                <a:latin typeface="+mn-lt"/>
              </a:rPr>
              <a:t> (Department of State Website)</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33</a:t>
            </a:fld>
            <a:endParaRPr lang="en-US" dirty="0"/>
          </a:p>
        </p:txBody>
      </p:sp>
    </p:spTree>
    <p:extLst>
      <p:ext uri="{BB962C8B-B14F-4D97-AF65-F5344CB8AC3E}">
        <p14:creationId xmlns:p14="http://schemas.microsoft.com/office/powerpoint/2010/main" val="2844693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baseline="0" dirty="0" smtClean="0"/>
              <a:t>AR 55-46 (Travel Overseas)</a:t>
            </a:r>
            <a:endParaRPr lang="en-US" dirty="0" smtClean="0"/>
          </a:p>
          <a:p>
            <a:pPr marL="171450" indent="-171450">
              <a:buFont typeface="Arial" panose="020B0604020202020204" pitchFamily="34" charset="0"/>
              <a:buChar char="•"/>
            </a:pPr>
            <a:r>
              <a:rPr lang="en-US" sz="1200" dirty="0" smtClean="0">
                <a:latin typeface="+mn-lt"/>
                <a:hlinkClick r:id="rId3"/>
              </a:rPr>
              <a:t>https://www.fcg.pentagon.mil</a:t>
            </a:r>
            <a:r>
              <a:rPr lang="en-US" sz="1200" dirty="0" smtClean="0">
                <a:latin typeface="+mn-lt"/>
              </a:rPr>
              <a:t> (Foreign Clearance</a:t>
            </a:r>
            <a:r>
              <a:rPr lang="en-US" sz="1200" baseline="0" dirty="0" smtClean="0">
                <a:latin typeface="+mn-lt"/>
              </a:rPr>
              <a:t> Guide)</a:t>
            </a:r>
          </a:p>
          <a:p>
            <a:pPr marL="171450" indent="-171450">
              <a:buFont typeface="Arial" panose="020B0604020202020204" pitchFamily="34" charset="0"/>
              <a:buChar char="•"/>
            </a:pPr>
            <a:r>
              <a:rPr lang="en-US" sz="1200" b="0" dirty="0" smtClean="0">
                <a:latin typeface="+mn-lt"/>
                <a:hlinkClick r:id="rId4"/>
              </a:rPr>
              <a:t>https://travel.state.gov/content/travel/en/passports/need-passport.html</a:t>
            </a:r>
            <a:r>
              <a:rPr lang="en-US" sz="1200" b="0" dirty="0" smtClean="0">
                <a:latin typeface="+mn-lt"/>
              </a:rPr>
              <a:t> (Department of State Website)</a:t>
            </a:r>
            <a:endParaRPr lang="en-US" dirty="0" smtClean="0"/>
          </a:p>
          <a:p>
            <a:pPr marL="171450" indent="-171450">
              <a:buFont typeface="Arial" panose="020B0604020202020204" pitchFamily="34" charset="0"/>
              <a:buChar char="•"/>
            </a:pPr>
            <a:r>
              <a:rPr lang="en-US" sz="1200" b="0" dirty="0" smtClean="0">
                <a:hlinkClick r:id="rId5"/>
              </a:rPr>
              <a:t>https://www.uscis.gov/</a:t>
            </a:r>
            <a:r>
              <a:rPr lang="en-US" sz="1200" b="0" dirty="0" smtClean="0"/>
              <a:t> (U.S.</a:t>
            </a:r>
            <a:r>
              <a:rPr lang="en-US" sz="1200" b="0" baseline="0" dirty="0" smtClean="0"/>
              <a:t> Citizenship and Immigration Services Website)</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34</a:t>
            </a:fld>
            <a:endParaRPr lang="en-US" dirty="0"/>
          </a:p>
        </p:txBody>
      </p:sp>
    </p:spTree>
    <p:extLst>
      <p:ext uri="{BB962C8B-B14F-4D97-AF65-F5344CB8AC3E}">
        <p14:creationId xmlns:p14="http://schemas.microsoft.com/office/powerpoint/2010/main" val="1093479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3736" indent="-173736">
              <a:buFont typeface="Arial" panose="020B0604020202020204" pitchFamily="34" charset="0"/>
              <a:buChar char="•"/>
            </a:pPr>
            <a:r>
              <a:rPr lang="en-US" sz="1800" dirty="0" smtClean="0">
                <a:latin typeface="+mn-lt"/>
                <a:hlinkClick r:id="rId3"/>
              </a:rPr>
              <a:t>https://www.amc.af.mil/Home/AMC-Travel-Site/AMC-Official-Travel-Page/</a:t>
            </a:r>
            <a:r>
              <a:rPr lang="en-US" sz="1800" dirty="0" smtClean="0">
                <a:latin typeface="+mn-lt"/>
              </a:rPr>
              <a:t> (Air Mobility Command Website)</a:t>
            </a:r>
          </a:p>
          <a:p>
            <a:pPr marL="171450" indent="-171450">
              <a:buFont typeface="Arial" panose="020B0604020202020204" pitchFamily="34" charset="0"/>
              <a:buChar char="•"/>
            </a:pPr>
            <a:r>
              <a:rPr lang="en-US" dirty="0" smtClean="0"/>
              <a:t>AR 525-13 (</a:t>
            </a:r>
            <a:r>
              <a:rPr lang="en-US" dirty="0" err="1" smtClean="0"/>
              <a:t>Anitterrorism</a:t>
            </a:r>
            <a:r>
              <a:rPr lang="en-US"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mn-lt"/>
                <a:hlinkClick r:id="rId4"/>
              </a:rPr>
              <a:t>https://www.fcg.pentagon.mil</a:t>
            </a:r>
            <a:r>
              <a:rPr lang="en-US" sz="1200" dirty="0" smtClean="0">
                <a:latin typeface="+mn-lt"/>
              </a:rPr>
              <a:t> (Foreign Clearance</a:t>
            </a:r>
            <a:r>
              <a:rPr lang="en-US" sz="1200" baseline="0" dirty="0" smtClean="0">
                <a:latin typeface="+mn-lt"/>
              </a:rPr>
              <a:t> Guide)</a:t>
            </a:r>
          </a:p>
        </p:txBody>
      </p:sp>
      <p:sp>
        <p:nvSpPr>
          <p:cNvPr id="4" name="Slide Number Placeholder 3"/>
          <p:cNvSpPr>
            <a:spLocks noGrp="1"/>
          </p:cNvSpPr>
          <p:nvPr>
            <p:ph type="sldNum" sz="quarter" idx="10"/>
          </p:nvPr>
        </p:nvSpPr>
        <p:spPr/>
        <p:txBody>
          <a:bodyPr/>
          <a:lstStyle/>
          <a:p>
            <a:fld id="{13AFE1A4-0A45-453D-A823-FBDE329F22DD}" type="slidenum">
              <a:rPr lang="en-US" smtClean="0"/>
              <a:t>35</a:t>
            </a:fld>
            <a:endParaRPr lang="en-US" dirty="0"/>
          </a:p>
        </p:txBody>
      </p:sp>
    </p:spTree>
    <p:extLst>
      <p:ext uri="{BB962C8B-B14F-4D97-AF65-F5344CB8AC3E}">
        <p14:creationId xmlns:p14="http://schemas.microsoft.com/office/powerpoint/2010/main" val="3765221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sz="1200" dirty="0" smtClean="0">
                <a:latin typeface="+mn-lt"/>
                <a:hlinkClick r:id="rId3"/>
              </a:rPr>
              <a:t>https://www.amc.af.mil/Home/AMC-Travel-Site/AMC-Pet-Travel-Page/</a:t>
            </a:r>
            <a:r>
              <a:rPr lang="en-US" sz="1200" dirty="0" smtClean="0">
                <a:latin typeface="+mn-lt"/>
              </a:rPr>
              <a:t> (AMC Pet Travel Website)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mn-lt"/>
                <a:hlinkClick r:id="rId4"/>
              </a:rPr>
              <a:t>https://www.defensetravel.dod.mil/Docs/perdiem/JTR.pdf</a:t>
            </a:r>
            <a:r>
              <a:rPr lang="en-US" sz="1200" dirty="0" smtClean="0">
                <a:latin typeface="+mn-lt"/>
              </a:rPr>
              <a:t> (</a:t>
            </a:r>
            <a:r>
              <a:rPr lang="en-US" dirty="0" smtClean="0"/>
              <a:t>The Joint Travel Regulations (JTR)), Chapter 050107</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36</a:t>
            </a:fld>
            <a:endParaRPr lang="en-US" dirty="0"/>
          </a:p>
        </p:txBody>
      </p:sp>
    </p:spTree>
    <p:extLst>
      <p:ext uri="{BB962C8B-B14F-4D97-AF65-F5344CB8AC3E}">
        <p14:creationId xmlns:p14="http://schemas.microsoft.com/office/powerpoint/2010/main" val="1650277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600-110 (Identification, Surveillance, and Administration of Personnel Infected with Human Immunodeficiency Virus)</a:t>
            </a:r>
          </a:p>
          <a:p>
            <a:pPr marL="171450" indent="-171450">
              <a:buFont typeface="Arial" panose="020B0604020202020204" pitchFamily="34" charset="0"/>
              <a:buChar char="•"/>
            </a:pPr>
            <a:r>
              <a:rPr lang="en-US" dirty="0" smtClean="0"/>
              <a:t>AR 614-30 (Overseas Service)</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37</a:t>
            </a:fld>
            <a:endParaRPr lang="en-US" dirty="0"/>
          </a:p>
        </p:txBody>
      </p:sp>
    </p:spTree>
    <p:extLst>
      <p:ext uri="{BB962C8B-B14F-4D97-AF65-F5344CB8AC3E}">
        <p14:creationId xmlns:p14="http://schemas.microsoft.com/office/powerpoint/2010/main" val="676867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600-8-11 (Reassignment)</a:t>
            </a:r>
          </a:p>
          <a:p>
            <a:pPr marL="171450" indent="-171450">
              <a:buFont typeface="Arial" panose="020B0604020202020204" pitchFamily="34" charset="0"/>
              <a:buChar char="•"/>
            </a:pPr>
            <a:r>
              <a:rPr lang="en-US" sz="1200" b="0" dirty="0" smtClean="0">
                <a:latin typeface="+mn-lt"/>
                <a:hlinkClick r:id="rId3"/>
              </a:rPr>
              <a:t>https://www.hrc.army.mil/content/10939</a:t>
            </a:r>
            <a:r>
              <a:rPr lang="en-US" sz="1200" b="0" dirty="0" smtClean="0">
                <a:latin typeface="+mn-lt"/>
              </a:rPr>
              <a:t> (Assignment</a:t>
            </a:r>
            <a:r>
              <a:rPr lang="en-US" sz="1200" b="0" baseline="0" dirty="0" smtClean="0">
                <a:latin typeface="+mn-lt"/>
              </a:rPr>
              <a:t> Deletions, Deferments, Early Arrival, and Reporting Failures to Gain Website)</a:t>
            </a:r>
            <a:endParaRPr lang="en-US" sz="1200" b="0" dirty="0" smtClean="0">
              <a:latin typeface="+mn-lt"/>
            </a:endParaRPr>
          </a:p>
          <a:p>
            <a:endParaRPr lang="en-US" dirty="0" smtClean="0"/>
          </a:p>
        </p:txBody>
      </p:sp>
      <p:sp>
        <p:nvSpPr>
          <p:cNvPr id="4" name="Slide Number Placeholder 3"/>
          <p:cNvSpPr>
            <a:spLocks noGrp="1"/>
          </p:cNvSpPr>
          <p:nvPr>
            <p:ph type="sldNum" sz="quarter" idx="10"/>
          </p:nvPr>
        </p:nvSpPr>
        <p:spPr/>
        <p:txBody>
          <a:bodyPr/>
          <a:lstStyle/>
          <a:p>
            <a:fld id="{13AFE1A4-0A45-453D-A823-FBDE329F22DD}" type="slidenum">
              <a:rPr lang="en-US" smtClean="0"/>
              <a:t>38</a:t>
            </a:fld>
            <a:endParaRPr lang="en-US" dirty="0"/>
          </a:p>
        </p:txBody>
      </p:sp>
    </p:spTree>
    <p:extLst>
      <p:ext uri="{BB962C8B-B14F-4D97-AF65-F5344CB8AC3E}">
        <p14:creationId xmlns:p14="http://schemas.microsoft.com/office/powerpoint/2010/main" val="1328487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a:t>
            </a:r>
            <a:r>
              <a:rPr lang="en-US" baseline="0" dirty="0" smtClean="0"/>
              <a:t> 600-8-11 (Reassignment)</a:t>
            </a:r>
          </a:p>
          <a:p>
            <a:pPr marL="171450" indent="-171450">
              <a:buFont typeface="Arial" panose="020B0604020202020204" pitchFamily="34" charset="0"/>
              <a:buChar char="•"/>
            </a:pPr>
            <a:r>
              <a:rPr lang="en-US" dirty="0" smtClean="0"/>
              <a:t>AR 614-100</a:t>
            </a:r>
            <a:r>
              <a:rPr lang="en-US" baseline="0" dirty="0" smtClean="0"/>
              <a:t> (Officer Assignment Policies, Details, and Transfers)</a:t>
            </a:r>
            <a:endParaRPr lang="en-US" dirty="0" smtClean="0"/>
          </a:p>
          <a:p>
            <a:pPr marL="171450" indent="-171450">
              <a:buFont typeface="Arial" panose="020B0604020202020204" pitchFamily="34" charset="0"/>
              <a:buChar char="•"/>
            </a:pPr>
            <a:r>
              <a:rPr lang="en-US" dirty="0" smtClean="0"/>
              <a:t>AR 614-200 (Enlisted Assignments and Utilization</a:t>
            </a:r>
            <a:r>
              <a:rPr lang="en-US" baseline="0" dirty="0" smtClean="0"/>
              <a:t>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mn-lt"/>
                <a:hlinkClick r:id="rId3"/>
              </a:rPr>
              <a:t>https://www.hrc.army.mil/content/10677</a:t>
            </a:r>
            <a:r>
              <a:rPr lang="en-US" sz="1200" dirty="0" smtClean="0">
                <a:latin typeface="+mn-lt"/>
              </a:rPr>
              <a:t> (Enlisted Compassionate</a:t>
            </a:r>
            <a:r>
              <a:rPr lang="en-US" sz="1200" baseline="0" dirty="0" smtClean="0">
                <a:latin typeface="+mn-lt"/>
              </a:rPr>
              <a:t> Actions Website)</a:t>
            </a:r>
            <a:endParaRPr lang="en-US" sz="1200" dirty="0" smtClean="0">
              <a:latin typeface="+mn-lt"/>
            </a:endParaRPr>
          </a:p>
          <a:p>
            <a:endParaRPr lang="en-US" baseline="0" dirty="0" smtClean="0"/>
          </a:p>
        </p:txBody>
      </p:sp>
      <p:sp>
        <p:nvSpPr>
          <p:cNvPr id="4" name="Slide Number Placeholder 3"/>
          <p:cNvSpPr>
            <a:spLocks noGrp="1"/>
          </p:cNvSpPr>
          <p:nvPr>
            <p:ph type="sldNum" sz="quarter" idx="10"/>
          </p:nvPr>
        </p:nvSpPr>
        <p:spPr/>
        <p:txBody>
          <a:bodyPr/>
          <a:lstStyle/>
          <a:p>
            <a:fld id="{13AFE1A4-0A45-453D-A823-FBDE329F22DD}" type="slidenum">
              <a:rPr lang="en-US" smtClean="0"/>
              <a:t>39</a:t>
            </a:fld>
            <a:endParaRPr lang="en-US" dirty="0"/>
          </a:p>
        </p:txBody>
      </p:sp>
    </p:spTree>
    <p:extLst>
      <p:ext uri="{BB962C8B-B14F-4D97-AF65-F5344CB8AC3E}">
        <p14:creationId xmlns:p14="http://schemas.microsoft.com/office/powerpoint/2010/main" val="135430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600-8-11 (Reassignment)</a:t>
            </a:r>
          </a:p>
          <a:p>
            <a:pPr marL="171450" indent="-171450">
              <a:buFont typeface="Arial" panose="020B0604020202020204" pitchFamily="34" charset="0"/>
              <a:buChar char="•"/>
            </a:pPr>
            <a:r>
              <a:rPr lang="en-US" dirty="0" smtClean="0"/>
              <a:t>AR 608-1 (Army Community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MILPER Message </a:t>
            </a:r>
            <a:r>
              <a:rPr lang="en-US" b="0" dirty="0" smtClean="0"/>
              <a:t>20-342 (</a:t>
            </a:r>
            <a:r>
              <a:rPr lang="en-US" sz="1200" b="0" kern="1200" dirty="0" smtClean="0">
                <a:solidFill>
                  <a:schemeClr val="tx1"/>
                </a:solidFill>
                <a:effectLst/>
                <a:latin typeface="+mn-lt"/>
                <a:ea typeface="+mn-ea"/>
                <a:cs typeface="+mn-cs"/>
              </a:rPr>
              <a:t>Permanent Change of Station (PCS) Orders Processing Requirements Update</a:t>
            </a:r>
            <a:r>
              <a:rPr lang="en-US" b="0" dirty="0" smtClean="0"/>
              <a:t>)</a:t>
            </a:r>
            <a:endParaRPr lang="en-US" b="0" dirty="0"/>
          </a:p>
        </p:txBody>
      </p:sp>
      <p:sp>
        <p:nvSpPr>
          <p:cNvPr id="4" name="Slide Number Placeholder 3"/>
          <p:cNvSpPr>
            <a:spLocks noGrp="1"/>
          </p:cNvSpPr>
          <p:nvPr>
            <p:ph type="sldNum" sz="quarter" idx="10"/>
          </p:nvPr>
        </p:nvSpPr>
        <p:spPr/>
        <p:txBody>
          <a:bodyPr/>
          <a:lstStyle/>
          <a:p>
            <a:fld id="{13AFE1A4-0A45-453D-A823-FBDE329F22DD}" type="slidenum">
              <a:rPr lang="en-US" smtClean="0"/>
              <a:t>4</a:t>
            </a:fld>
            <a:endParaRPr lang="en-US" dirty="0"/>
          </a:p>
        </p:txBody>
      </p:sp>
    </p:spTree>
    <p:extLst>
      <p:ext uri="{BB962C8B-B14F-4D97-AF65-F5344CB8AC3E}">
        <p14:creationId xmlns:p14="http://schemas.microsoft.com/office/powerpoint/2010/main" val="3014512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600-8-105 (Military Orders)</a:t>
            </a:r>
          </a:p>
          <a:p>
            <a:pPr marL="171450" indent="-171450">
              <a:buFont typeface="Arial" panose="020B0604020202020204" pitchFamily="34" charset="0"/>
              <a:buChar char="•"/>
            </a:pPr>
            <a:r>
              <a:rPr lang="en-US" dirty="0" smtClean="0"/>
              <a:t>DA PAM 600-8-105 (Military Orders)</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40</a:t>
            </a:fld>
            <a:endParaRPr lang="en-US" dirty="0"/>
          </a:p>
        </p:txBody>
      </p:sp>
    </p:spTree>
    <p:extLst>
      <p:ext uri="{BB962C8B-B14F-4D97-AF65-F5344CB8AC3E}">
        <p14:creationId xmlns:p14="http://schemas.microsoft.com/office/powerpoint/2010/main" val="4236470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600-8-11 (Reassignment)</a:t>
            </a:r>
          </a:p>
          <a:p>
            <a:pPr marL="171450" indent="-171450">
              <a:buFont typeface="Arial" panose="020B0604020202020204" pitchFamily="34" charset="0"/>
              <a:buChar char="•"/>
            </a:pPr>
            <a:r>
              <a:rPr lang="en-US" sz="1200" b="0" dirty="0" smtClean="0">
                <a:latin typeface="+mn-lt"/>
                <a:hlinkClick r:id="rId3"/>
              </a:rPr>
              <a:t>https://www.hrc.army.mil/content/10939</a:t>
            </a:r>
            <a:r>
              <a:rPr lang="en-US" sz="1200" b="0" dirty="0" smtClean="0">
                <a:latin typeface="+mn-lt"/>
              </a:rPr>
              <a:t> (Assignment</a:t>
            </a:r>
            <a:r>
              <a:rPr lang="en-US" sz="1200" b="0" baseline="0" dirty="0" smtClean="0">
                <a:latin typeface="+mn-lt"/>
              </a:rPr>
              <a:t> Deletions, Deferments, Early Arrival, and Reporting Failures to Gain Website)</a:t>
            </a:r>
            <a:endParaRPr lang="en-US" sz="1200" b="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41</a:t>
            </a:fld>
            <a:endParaRPr lang="en-US" dirty="0"/>
          </a:p>
        </p:txBody>
      </p:sp>
    </p:spTree>
    <p:extLst>
      <p:ext uri="{BB962C8B-B14F-4D97-AF65-F5344CB8AC3E}">
        <p14:creationId xmlns:p14="http://schemas.microsoft.com/office/powerpoint/2010/main" val="1633819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sz="1200" dirty="0" smtClean="0">
                <a:latin typeface="+mn-lt"/>
                <a:hlinkClick r:id="rId3"/>
              </a:rPr>
              <a:t>https://www.defensetravel.dod.mil/Docs/perdiem/JTR.pdf</a:t>
            </a:r>
            <a:r>
              <a:rPr lang="en-US" sz="1200" dirty="0" smtClean="0">
                <a:latin typeface="+mn-lt"/>
              </a:rPr>
              <a:t> (</a:t>
            </a:r>
            <a:r>
              <a:rPr lang="en-US" dirty="0" smtClean="0"/>
              <a:t>The Joint Travel Regulations (JTR)), Chapter 0513-0534</a:t>
            </a:r>
          </a:p>
        </p:txBody>
      </p:sp>
      <p:sp>
        <p:nvSpPr>
          <p:cNvPr id="4" name="Slide Number Placeholder 3"/>
          <p:cNvSpPr>
            <a:spLocks noGrp="1"/>
          </p:cNvSpPr>
          <p:nvPr>
            <p:ph type="sldNum" sz="quarter" idx="10"/>
          </p:nvPr>
        </p:nvSpPr>
        <p:spPr/>
        <p:txBody>
          <a:bodyPr/>
          <a:lstStyle/>
          <a:p>
            <a:fld id="{13AFE1A4-0A45-453D-A823-FBDE329F22DD}" type="slidenum">
              <a:rPr lang="en-US" smtClean="0"/>
              <a:t>42</a:t>
            </a:fld>
            <a:endParaRPr lang="en-US" dirty="0"/>
          </a:p>
        </p:txBody>
      </p:sp>
    </p:spTree>
    <p:extLst>
      <p:ext uri="{BB962C8B-B14F-4D97-AF65-F5344CB8AC3E}">
        <p14:creationId xmlns:p14="http://schemas.microsoft.com/office/powerpoint/2010/main" val="173962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sz="1200" dirty="0" smtClean="0">
                <a:latin typeface="+mn-lt"/>
                <a:hlinkClick r:id="rId3"/>
              </a:rPr>
              <a:t>https://www.defensetravel.dod.mil/Docs/perdiem/JTR.pdf</a:t>
            </a:r>
            <a:r>
              <a:rPr lang="en-US" sz="1200" dirty="0" smtClean="0">
                <a:latin typeface="+mn-lt"/>
              </a:rPr>
              <a:t> (</a:t>
            </a:r>
            <a:r>
              <a:rPr lang="en-US" dirty="0" smtClean="0"/>
              <a:t>The Joint Travel Regulations (JTR)), Chapter 0513-0534</a:t>
            </a: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43</a:t>
            </a:fld>
            <a:endParaRPr lang="en-US" dirty="0"/>
          </a:p>
        </p:txBody>
      </p:sp>
    </p:spTree>
    <p:extLst>
      <p:ext uri="{BB962C8B-B14F-4D97-AF65-F5344CB8AC3E}">
        <p14:creationId xmlns:p14="http://schemas.microsoft.com/office/powerpoint/2010/main" val="2891204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sz="1200" dirty="0" smtClean="0">
                <a:hlinkClick r:id="rId3"/>
              </a:rPr>
              <a:t>www.move.mil</a:t>
            </a:r>
            <a:r>
              <a:rPr lang="en-US" sz="1200" dirty="0" smtClean="0"/>
              <a:t> (Move.mil Website)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4"/>
              </a:rPr>
              <a:t>https://dps.sddc.army.mil/cust/standard/user/home.xhtml</a:t>
            </a:r>
            <a:r>
              <a:rPr lang="en-US" dirty="0" smtClean="0"/>
              <a:t> (DPS Landing</a:t>
            </a:r>
            <a:r>
              <a:rPr lang="en-US" baseline="0" dirty="0" smtClean="0"/>
              <a:t> Page)</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44</a:t>
            </a:fld>
            <a:endParaRPr lang="en-US" dirty="0"/>
          </a:p>
        </p:txBody>
      </p:sp>
    </p:spTree>
    <p:extLst>
      <p:ext uri="{BB962C8B-B14F-4D97-AF65-F5344CB8AC3E}">
        <p14:creationId xmlns:p14="http://schemas.microsoft.com/office/powerpoint/2010/main" val="769551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3"/>
              </a:rPr>
              <a:t>www.militaryonesource.mil</a:t>
            </a:r>
            <a:r>
              <a:rPr lang="en-US" sz="1200" baseline="0" dirty="0" smtClean="0"/>
              <a:t> (Military One Source Website)</a:t>
            </a:r>
            <a:endParaRPr lang="en-US" sz="1200" dirty="0" smtClean="0"/>
          </a:p>
        </p:txBody>
      </p:sp>
      <p:sp>
        <p:nvSpPr>
          <p:cNvPr id="4" name="Slide Number Placeholder 3"/>
          <p:cNvSpPr>
            <a:spLocks noGrp="1"/>
          </p:cNvSpPr>
          <p:nvPr>
            <p:ph type="sldNum" sz="quarter" idx="10"/>
          </p:nvPr>
        </p:nvSpPr>
        <p:spPr/>
        <p:txBody>
          <a:bodyPr/>
          <a:lstStyle/>
          <a:p>
            <a:fld id="{13AFE1A4-0A45-453D-A823-FBDE329F22DD}" type="slidenum">
              <a:rPr lang="en-US" smtClean="0"/>
              <a:t>45</a:t>
            </a:fld>
            <a:endParaRPr lang="en-US" dirty="0"/>
          </a:p>
        </p:txBody>
      </p:sp>
    </p:spTree>
    <p:extLst>
      <p:ext uri="{BB962C8B-B14F-4D97-AF65-F5344CB8AC3E}">
        <p14:creationId xmlns:p14="http://schemas.microsoft.com/office/powerpoint/2010/main" val="17691555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sz="1200" dirty="0" smtClean="0">
                <a:latin typeface="+mn-lt"/>
                <a:hlinkClick r:id="rId3"/>
              </a:rPr>
              <a:t>https://www.defensetravel.dod.mil/Docs/perdiem/JTR.pdf</a:t>
            </a:r>
            <a:r>
              <a:rPr lang="en-US" sz="1200" dirty="0" smtClean="0">
                <a:latin typeface="+mn-lt"/>
              </a:rPr>
              <a:t> (</a:t>
            </a:r>
            <a:r>
              <a:rPr lang="en-US" dirty="0" smtClean="0"/>
              <a:t>The Joint Travel Regulations (JTR)), Chapter 051502</a:t>
            </a: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46</a:t>
            </a:fld>
            <a:endParaRPr lang="en-US" dirty="0"/>
          </a:p>
        </p:txBody>
      </p:sp>
    </p:spTree>
    <p:extLst>
      <p:ext uri="{BB962C8B-B14F-4D97-AF65-F5344CB8AC3E}">
        <p14:creationId xmlns:p14="http://schemas.microsoft.com/office/powerpoint/2010/main" val="3398410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27-20 (Claims)</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47</a:t>
            </a:fld>
            <a:endParaRPr lang="en-US" dirty="0"/>
          </a:p>
        </p:txBody>
      </p:sp>
    </p:spTree>
    <p:extLst>
      <p:ext uri="{BB962C8B-B14F-4D97-AF65-F5344CB8AC3E}">
        <p14:creationId xmlns:p14="http://schemas.microsoft.com/office/powerpoint/2010/main" val="4176940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sz="1200" dirty="0" smtClean="0">
                <a:latin typeface="+mn-lt"/>
                <a:hlinkClick r:id="rId3"/>
              </a:rPr>
              <a:t>https://www.defensetravel.dod.mil/Docs/perdiem/JTR.pdf</a:t>
            </a:r>
            <a:r>
              <a:rPr lang="en-US" sz="1200" dirty="0" smtClean="0">
                <a:latin typeface="+mn-lt"/>
              </a:rPr>
              <a:t> (</a:t>
            </a:r>
            <a:r>
              <a:rPr lang="en-US" dirty="0" smtClean="0"/>
              <a:t>The Joint Travel Regulations (JTR)), Chapter 0529-0532</a:t>
            </a: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48</a:t>
            </a:fld>
            <a:endParaRPr lang="en-US" dirty="0"/>
          </a:p>
        </p:txBody>
      </p:sp>
    </p:spTree>
    <p:extLst>
      <p:ext uri="{BB962C8B-B14F-4D97-AF65-F5344CB8AC3E}">
        <p14:creationId xmlns:p14="http://schemas.microsoft.com/office/powerpoint/2010/main" val="34941200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27-20 (Claims)</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49</a:t>
            </a:fld>
            <a:endParaRPr lang="en-US" dirty="0"/>
          </a:p>
        </p:txBody>
      </p:sp>
    </p:spTree>
    <p:extLst>
      <p:ext uri="{BB962C8B-B14F-4D97-AF65-F5344CB8AC3E}">
        <p14:creationId xmlns:p14="http://schemas.microsoft.com/office/powerpoint/2010/main" val="73874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600-8-11 (Reassignment)</a:t>
            </a:r>
          </a:p>
          <a:p>
            <a:pPr marL="171450" indent="-171450">
              <a:buFont typeface="Arial" panose="020B0604020202020204" pitchFamily="34" charset="0"/>
              <a:buChar char="•"/>
            </a:pPr>
            <a:r>
              <a:rPr lang="en-US" dirty="0" smtClean="0"/>
              <a:t>AR 614-30</a:t>
            </a:r>
            <a:r>
              <a:rPr lang="en-US" baseline="0" dirty="0" smtClean="0"/>
              <a:t> (Overseas Service)</a:t>
            </a:r>
          </a:p>
          <a:p>
            <a:pPr marL="171450" indent="-171450">
              <a:buFont typeface="Arial" panose="020B0604020202020204" pitchFamily="34" charset="0"/>
              <a:buChar char="•"/>
            </a:pPr>
            <a:r>
              <a:rPr lang="en-US" baseline="0" dirty="0" smtClean="0"/>
              <a:t>AR 55-46 (Travel Overseas)</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5</a:t>
            </a:fld>
            <a:endParaRPr lang="en-US" dirty="0"/>
          </a:p>
        </p:txBody>
      </p:sp>
    </p:spTree>
    <p:extLst>
      <p:ext uri="{BB962C8B-B14F-4D97-AF65-F5344CB8AC3E}">
        <p14:creationId xmlns:p14="http://schemas.microsoft.com/office/powerpoint/2010/main" val="5461081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sz="1200" dirty="0" smtClean="0">
                <a:hlinkClick r:id="rId3"/>
              </a:rPr>
              <a:t>https://icss.eta.sddc.army.mil</a:t>
            </a:r>
            <a:r>
              <a:rPr lang="en-US" sz="1200" dirty="0" smtClean="0"/>
              <a:t> (Survey Website)</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50</a:t>
            </a:fld>
            <a:endParaRPr lang="en-US" dirty="0"/>
          </a:p>
        </p:txBody>
      </p:sp>
    </p:spTree>
    <p:extLst>
      <p:ext uri="{BB962C8B-B14F-4D97-AF65-F5344CB8AC3E}">
        <p14:creationId xmlns:p14="http://schemas.microsoft.com/office/powerpoint/2010/main" val="36735406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References:</a:t>
            </a:r>
          </a:p>
          <a:p>
            <a:pPr marL="171450" indent="-171450">
              <a:buFont typeface="Arial" panose="020B0604020202020204" pitchFamily="34" charset="0"/>
              <a:buChar char="•"/>
            </a:pPr>
            <a:r>
              <a:rPr lang="en-US" dirty="0" smtClean="0"/>
              <a:t>AR 608-1 (Army Community Service)</a:t>
            </a:r>
          </a:p>
          <a:p>
            <a:pPr marL="171450" indent="-171450">
              <a:buFont typeface="Arial" panose="020B0604020202020204" pitchFamily="34" charset="0"/>
              <a:buChar char="•"/>
            </a:pPr>
            <a:r>
              <a:rPr lang="en-US" dirty="0" smtClean="0"/>
              <a:t>ALARACT 036/2019 (</a:t>
            </a:r>
            <a:r>
              <a:rPr lang="en-US" sz="1200" b="0" i="0" u="none" strike="noStrike" kern="1200" baseline="0" dirty="0" smtClean="0">
                <a:solidFill>
                  <a:schemeClr val="tx1"/>
                </a:solidFill>
                <a:latin typeface="+mn-lt"/>
                <a:ea typeface="+mn-ea"/>
                <a:cs typeface="+mn-cs"/>
              </a:rPr>
              <a:t>Announcement of Army Directive (AD) 2019-18 and Filing Instructions for Spouse State Licensure and Certification Costs Reimbursement)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National Defense Authorization Act for Fiscal Year 2018</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Public Law No. 115-91, section 556, 131 Stat. 1403–1405 </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51</a:t>
            </a:fld>
            <a:endParaRPr lang="en-US" dirty="0"/>
          </a:p>
        </p:txBody>
      </p:sp>
    </p:spTree>
    <p:extLst>
      <p:ext uri="{BB962C8B-B14F-4D97-AF65-F5344CB8AC3E}">
        <p14:creationId xmlns:p14="http://schemas.microsoft.com/office/powerpoint/2010/main" val="1050377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600-8-8 (The Total Army Sponsorship</a:t>
            </a:r>
            <a:r>
              <a:rPr lang="en-US" baseline="0" dirty="0" smtClean="0"/>
              <a:t> Program)</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52</a:t>
            </a:fld>
            <a:endParaRPr lang="en-US" dirty="0"/>
          </a:p>
        </p:txBody>
      </p:sp>
    </p:spTree>
    <p:extLst>
      <p:ext uri="{BB962C8B-B14F-4D97-AF65-F5344CB8AC3E}">
        <p14:creationId xmlns:p14="http://schemas.microsoft.com/office/powerpoint/2010/main" val="20108351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Department of Defense Instruction 1315.18 (Procedures</a:t>
            </a:r>
            <a:r>
              <a:rPr lang="en-US" baseline="0" dirty="0" smtClean="0"/>
              <a:t> for Military Personnel Assignments)</a:t>
            </a:r>
            <a:r>
              <a:rPr lang="en-US" dirty="0" smtClean="0"/>
              <a:t>, Enclosure 3 (Procedures), Chapter 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DoD 7000.14-R</a:t>
            </a:r>
            <a:r>
              <a:rPr lang="en-US" baseline="0" dirty="0" smtClean="0"/>
              <a:t> (</a:t>
            </a:r>
            <a:r>
              <a:rPr lang="en-US" dirty="0" smtClean="0"/>
              <a:t>Financial</a:t>
            </a:r>
            <a:r>
              <a:rPr lang="en-US" baseline="0" dirty="0" smtClean="0"/>
              <a:t> Management Regulation), Volume 7A, Chapter 26, para 261014.</a:t>
            </a:r>
            <a:endParaRPr lang="en-US" dirty="0" smtClean="0"/>
          </a:p>
        </p:txBody>
      </p:sp>
      <p:sp>
        <p:nvSpPr>
          <p:cNvPr id="4" name="Slide Number Placeholder 3"/>
          <p:cNvSpPr>
            <a:spLocks noGrp="1"/>
          </p:cNvSpPr>
          <p:nvPr>
            <p:ph type="sldNum" sz="quarter" idx="10"/>
          </p:nvPr>
        </p:nvSpPr>
        <p:spPr/>
        <p:txBody>
          <a:bodyPr/>
          <a:lstStyle/>
          <a:p>
            <a:fld id="{13AFE1A4-0A45-453D-A823-FBDE329F22DD}" type="slidenum">
              <a:rPr lang="en-US" smtClean="0"/>
              <a:t>53</a:t>
            </a:fld>
            <a:endParaRPr lang="en-US" dirty="0"/>
          </a:p>
        </p:txBody>
      </p:sp>
    </p:spTree>
    <p:extLst>
      <p:ext uri="{BB962C8B-B14F-4D97-AF65-F5344CB8AC3E}">
        <p14:creationId xmlns:p14="http://schemas.microsoft.com/office/powerpoint/2010/main" val="32579282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Department of Defense Instruction 1315.18 (Procedures</a:t>
            </a:r>
            <a:r>
              <a:rPr lang="en-US" baseline="0" dirty="0" smtClean="0"/>
              <a:t> for Military Personnel Assignments)</a:t>
            </a:r>
            <a:r>
              <a:rPr lang="en-US" dirty="0" smtClean="0"/>
              <a:t>, Enclosure 3 (Procedures), Chapter 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DoD 7000.14-R</a:t>
            </a:r>
            <a:r>
              <a:rPr lang="en-US" baseline="0" dirty="0" smtClean="0"/>
              <a:t> (</a:t>
            </a:r>
            <a:r>
              <a:rPr lang="en-US" dirty="0" smtClean="0"/>
              <a:t>Financial</a:t>
            </a:r>
            <a:r>
              <a:rPr lang="en-US" baseline="0" dirty="0" smtClean="0"/>
              <a:t> Management Regulation), Volume 7A, Chapter 26, para 261014.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hlinkClick r:id="rId3"/>
              </a:rPr>
              <a:t>https://www.housing.army.mil/</a:t>
            </a:r>
            <a:r>
              <a:rPr lang="en-US" dirty="0" smtClean="0"/>
              <a:t> (Army Housing Online User Services)</a:t>
            </a:r>
          </a:p>
        </p:txBody>
      </p:sp>
      <p:sp>
        <p:nvSpPr>
          <p:cNvPr id="4" name="Slide Number Placeholder 3"/>
          <p:cNvSpPr>
            <a:spLocks noGrp="1"/>
          </p:cNvSpPr>
          <p:nvPr>
            <p:ph type="sldNum" sz="quarter" idx="10"/>
          </p:nvPr>
        </p:nvSpPr>
        <p:spPr/>
        <p:txBody>
          <a:bodyPr/>
          <a:lstStyle/>
          <a:p>
            <a:fld id="{13AFE1A4-0A45-453D-A823-FBDE329F22DD}" type="slidenum">
              <a:rPr lang="en-US" smtClean="0"/>
              <a:t>54</a:t>
            </a:fld>
            <a:endParaRPr lang="en-US" dirty="0"/>
          </a:p>
        </p:txBody>
      </p:sp>
    </p:spTree>
    <p:extLst>
      <p:ext uri="{BB962C8B-B14F-4D97-AF65-F5344CB8AC3E}">
        <p14:creationId xmlns:p14="http://schemas.microsoft.com/office/powerpoint/2010/main" val="31620540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600-8-11 (Reassignment)</a:t>
            </a: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55</a:t>
            </a:fld>
            <a:endParaRPr lang="en-US" dirty="0"/>
          </a:p>
        </p:txBody>
      </p:sp>
    </p:spTree>
    <p:extLst>
      <p:ext uri="{BB962C8B-B14F-4D97-AF65-F5344CB8AC3E}">
        <p14:creationId xmlns:p14="http://schemas.microsoft.com/office/powerpoint/2010/main" val="11007510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600-8-11 (Reassignment)</a:t>
            </a: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56</a:t>
            </a:fld>
            <a:endParaRPr lang="en-US" dirty="0"/>
          </a:p>
        </p:txBody>
      </p:sp>
    </p:spTree>
    <p:extLst>
      <p:ext uri="{BB962C8B-B14F-4D97-AF65-F5344CB8AC3E}">
        <p14:creationId xmlns:p14="http://schemas.microsoft.com/office/powerpoint/2010/main" val="16398078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57</a:t>
            </a:fld>
            <a:endParaRPr lang="en-US" dirty="0"/>
          </a:p>
        </p:txBody>
      </p:sp>
    </p:spTree>
    <p:extLst>
      <p:ext uri="{BB962C8B-B14F-4D97-AF65-F5344CB8AC3E}">
        <p14:creationId xmlns:p14="http://schemas.microsoft.com/office/powerpoint/2010/main" val="3079288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58</a:t>
            </a:fld>
            <a:endParaRPr lang="en-US" dirty="0"/>
          </a:p>
        </p:txBody>
      </p:sp>
    </p:spTree>
    <p:extLst>
      <p:ext uri="{BB962C8B-B14F-4D97-AF65-F5344CB8AC3E}">
        <p14:creationId xmlns:p14="http://schemas.microsoft.com/office/powerpoint/2010/main" val="72622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600-8-11 (Reassignment)</a:t>
            </a:r>
          </a:p>
          <a:p>
            <a:pPr marL="171450" indent="-171450">
              <a:buFont typeface="Arial" panose="020B0604020202020204" pitchFamily="34" charset="0"/>
              <a:buChar char="•"/>
            </a:pPr>
            <a:r>
              <a:rPr lang="en-US" dirty="0" smtClean="0"/>
              <a:t>AR 601-280 (Army Retention Program)</a:t>
            </a:r>
          </a:p>
          <a:p>
            <a:pPr marL="171450" indent="-171450">
              <a:buFont typeface="Arial" panose="020B0604020202020204" pitchFamily="34" charset="0"/>
              <a:buChar char="•"/>
            </a:pPr>
            <a:r>
              <a:rPr lang="en-US" dirty="0" smtClean="0"/>
              <a:t>AR 614-100</a:t>
            </a:r>
            <a:r>
              <a:rPr lang="en-US" baseline="0" dirty="0" smtClean="0"/>
              <a:t> (Officer Assignment Policies, Details, and Transfers)</a:t>
            </a:r>
            <a:endParaRPr lang="en-US" dirty="0" smtClean="0"/>
          </a:p>
          <a:p>
            <a:pPr marL="171450" indent="-171450">
              <a:buFont typeface="Arial" panose="020B0604020202020204" pitchFamily="34" charset="0"/>
              <a:buChar char="•"/>
            </a:pPr>
            <a:r>
              <a:rPr lang="en-US" dirty="0" smtClean="0"/>
              <a:t>AR 614-200 (Enlisted Assignments and Utilization</a:t>
            </a:r>
            <a:r>
              <a:rPr lang="en-US" baseline="0" dirty="0" smtClean="0"/>
              <a:t> Management)</a:t>
            </a:r>
          </a:p>
        </p:txBody>
      </p:sp>
      <p:sp>
        <p:nvSpPr>
          <p:cNvPr id="4" name="Slide Number Placeholder 3"/>
          <p:cNvSpPr>
            <a:spLocks noGrp="1"/>
          </p:cNvSpPr>
          <p:nvPr>
            <p:ph type="sldNum" sz="quarter" idx="10"/>
          </p:nvPr>
        </p:nvSpPr>
        <p:spPr/>
        <p:txBody>
          <a:bodyPr/>
          <a:lstStyle/>
          <a:p>
            <a:fld id="{13AFE1A4-0A45-453D-A823-FBDE329F22DD}" type="slidenum">
              <a:rPr lang="en-US" smtClean="0"/>
              <a:t>6</a:t>
            </a:fld>
            <a:endParaRPr lang="en-US" dirty="0"/>
          </a:p>
        </p:txBody>
      </p:sp>
    </p:spTree>
    <p:extLst>
      <p:ext uri="{BB962C8B-B14F-4D97-AF65-F5344CB8AC3E}">
        <p14:creationId xmlns:p14="http://schemas.microsoft.com/office/powerpoint/2010/main" val="1700710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600-8-11 (Reassignment)</a:t>
            </a:r>
          </a:p>
          <a:p>
            <a:pPr marL="171450" indent="-171450">
              <a:buFont typeface="Arial" panose="020B0604020202020204" pitchFamily="34" charset="0"/>
              <a:buChar char="•"/>
            </a:pPr>
            <a:r>
              <a:rPr lang="en-US" dirty="0" smtClean="0"/>
              <a:t>AR 601-280 (Army Retention Program)</a:t>
            </a:r>
          </a:p>
          <a:p>
            <a:pPr marL="171450" indent="-171450">
              <a:buFont typeface="Arial" panose="020B0604020202020204" pitchFamily="34" charset="0"/>
              <a:buChar char="•"/>
            </a:pPr>
            <a:r>
              <a:rPr lang="en-US" dirty="0" smtClean="0"/>
              <a:t>AR 614-100</a:t>
            </a:r>
            <a:r>
              <a:rPr lang="en-US" baseline="0" dirty="0" smtClean="0"/>
              <a:t> (Officer Assignment Policies, Details, and Transfers)</a:t>
            </a:r>
            <a:endParaRPr lang="en-US" dirty="0" smtClean="0"/>
          </a:p>
          <a:p>
            <a:pPr marL="171450" indent="-171450">
              <a:buFont typeface="Arial" panose="020B0604020202020204" pitchFamily="34" charset="0"/>
              <a:buChar char="•"/>
            </a:pPr>
            <a:r>
              <a:rPr lang="en-US" dirty="0" smtClean="0"/>
              <a:t>AR 614-200 (Enlisted Assignments and Utilization</a:t>
            </a:r>
            <a:r>
              <a:rPr lang="en-US" baseline="0" dirty="0" smtClean="0"/>
              <a:t> Management)</a:t>
            </a:r>
          </a:p>
        </p:txBody>
      </p:sp>
      <p:sp>
        <p:nvSpPr>
          <p:cNvPr id="4" name="Slide Number Placeholder 3"/>
          <p:cNvSpPr>
            <a:spLocks noGrp="1"/>
          </p:cNvSpPr>
          <p:nvPr>
            <p:ph type="sldNum" sz="quarter" idx="10"/>
          </p:nvPr>
        </p:nvSpPr>
        <p:spPr/>
        <p:txBody>
          <a:bodyPr/>
          <a:lstStyle/>
          <a:p>
            <a:fld id="{13AFE1A4-0A45-453D-A823-FBDE329F22DD}" type="slidenum">
              <a:rPr lang="en-US" smtClean="0"/>
              <a:t>7</a:t>
            </a:fld>
            <a:endParaRPr lang="en-US" dirty="0"/>
          </a:p>
        </p:txBody>
      </p:sp>
    </p:spTree>
    <p:extLst>
      <p:ext uri="{BB962C8B-B14F-4D97-AF65-F5344CB8AC3E}">
        <p14:creationId xmlns:p14="http://schemas.microsoft.com/office/powerpoint/2010/main" val="245565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dirty="0" smtClean="0"/>
              <a:t>AR 614-200 (Enlisted Assignments and Utilization</a:t>
            </a:r>
            <a:r>
              <a:rPr lang="en-US" baseline="0" dirty="0" smtClean="0"/>
              <a:t> Management)</a:t>
            </a: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8</a:t>
            </a:fld>
            <a:endParaRPr lang="en-US" dirty="0"/>
          </a:p>
        </p:txBody>
      </p:sp>
    </p:spTree>
    <p:extLst>
      <p:ext uri="{BB962C8B-B14F-4D97-AF65-F5344CB8AC3E}">
        <p14:creationId xmlns:p14="http://schemas.microsoft.com/office/powerpoint/2010/main" val="3467731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pPr marL="171450" indent="-171450">
              <a:buFont typeface="Arial" panose="020B0604020202020204" pitchFamily="34" charset="0"/>
              <a:buChar char="•"/>
            </a:pPr>
            <a:r>
              <a:rPr lang="en-US" sz="1200" dirty="0" smtClean="0">
                <a:latin typeface="+mn-lt"/>
                <a:hlinkClick r:id="rId3"/>
              </a:rPr>
              <a:t>https://www.defensetravel.dod.mil/Docs/perdiem/JTR.pdf</a:t>
            </a:r>
            <a:r>
              <a:rPr lang="en-US" sz="1200" dirty="0" smtClean="0">
                <a:latin typeface="+mn-lt"/>
              </a:rPr>
              <a:t> (</a:t>
            </a:r>
            <a:r>
              <a:rPr lang="en-US" dirty="0" smtClean="0"/>
              <a:t>The Joint Travel Regulations (JTR)), Chapter</a:t>
            </a:r>
            <a:r>
              <a:rPr lang="en-US" baseline="0" dirty="0" smtClean="0"/>
              <a:t> 050205</a:t>
            </a:r>
            <a:endParaRPr lang="en-US" dirty="0" smtClean="0"/>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9</a:t>
            </a:fld>
            <a:endParaRPr lang="en-US" dirty="0"/>
          </a:p>
        </p:txBody>
      </p:sp>
    </p:spTree>
    <p:extLst>
      <p:ext uri="{BB962C8B-B14F-4D97-AF65-F5344CB8AC3E}">
        <p14:creationId xmlns:p14="http://schemas.microsoft.com/office/powerpoint/2010/main" val="2086332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13" name="Classification Lower"/>
          <p:cNvSpPr txBox="1">
            <a:spLocks/>
          </p:cNvSpPr>
          <p:nvPr userDrawn="1"/>
        </p:nvSpPr>
        <p:spPr>
          <a:xfrm>
            <a:off x="7019680" y="6680404"/>
            <a:ext cx="2061557" cy="153888"/>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smtClean="0"/>
              <a:t>	29 June</a:t>
            </a:r>
            <a:r>
              <a:rPr lang="en-US" sz="1000" b="0" dirty="0" smtClean="0">
                <a:latin typeface="Arial" panose="020B0604020202020204" pitchFamily="34" charset="0"/>
                <a:cs typeface="Arial" panose="020B0604020202020204" pitchFamily="34" charset="0"/>
              </a:rPr>
              <a:t> 21_v1.3</a:t>
            </a:r>
            <a:endParaRPr lang="en-US" sz="1000" b="0" dirty="0"/>
          </a:p>
        </p:txBody>
      </p:sp>
      <p:sp>
        <p:nvSpPr>
          <p:cNvPr id="14" name="TextBox 13"/>
          <p:cNvSpPr txBox="1"/>
          <p:nvPr userDrawn="1"/>
        </p:nvSpPr>
        <p:spPr>
          <a:xfrm>
            <a:off x="4248749" y="6642125"/>
            <a:ext cx="720855"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000" b="0" smtClean="0">
                <a:latin typeface="Arial" panose="020B0604020202020204" pitchFamily="34" charset="0"/>
                <a:cs typeface="Arial" panose="020B0604020202020204" pitchFamily="34" charset="0"/>
              </a:rPr>
              <a:pPr algn="ctr"/>
              <a:t>‹#›</a:t>
            </a:fld>
            <a:r>
              <a:rPr lang="en-US" sz="1000" b="0" dirty="0" smtClean="0">
                <a:latin typeface="Arial" panose="020B0604020202020204" pitchFamily="34" charset="0"/>
                <a:cs typeface="Arial" panose="020B0604020202020204" pitchFamily="34" charset="0"/>
              </a:rPr>
              <a:t> of 58</a:t>
            </a:r>
            <a:endParaRPr lang="en-US"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03200"/>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582375"/>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2237710"/>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2883443"/>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8515512"/>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74857662"/>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8591226"/>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198205"/>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3671473208"/>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461477913"/>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SC Title, Subtitle, Content and Bumper">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6"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Tree>
    <p:extLst>
      <p:ext uri="{BB962C8B-B14F-4D97-AF65-F5344CB8AC3E}">
        <p14:creationId xmlns:p14="http://schemas.microsoft.com/office/powerpoint/2010/main" val="3917278634"/>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3599260183"/>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4270549383"/>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1802698757"/>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5933583"/>
            <a:ext cx="9144000" cy="923925"/>
          </a:xfrm>
          <a:prstGeom prst="rect">
            <a:avLst/>
          </a:prstGeom>
        </p:spPr>
      </p:pic>
      <p:pic>
        <p:nvPicPr>
          <p:cNvPr id="10" name="Top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dirty="0" smtClean="0"/>
              <a:t>Click To Edit Master Title Style</a:t>
            </a:r>
            <a:endParaRPr lang="en-US" dirty="0"/>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8" name="Classification Lower"/>
          <p:cNvSpPr txBox="1">
            <a:spLocks/>
          </p:cNvSpPr>
          <p:nvPr userDrawn="1"/>
        </p:nvSpPr>
        <p:spPr>
          <a:xfrm>
            <a:off x="7019676" y="6680404"/>
            <a:ext cx="2061557" cy="153888"/>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smtClean="0"/>
              <a:t>	29 June</a:t>
            </a:r>
            <a:r>
              <a:rPr lang="en-US" sz="1000" b="0" dirty="0" smtClean="0">
                <a:latin typeface="Arial" panose="020B0604020202020204" pitchFamily="34" charset="0"/>
                <a:cs typeface="Arial" panose="020B0604020202020204" pitchFamily="34" charset="0"/>
              </a:rPr>
              <a:t> 21_v1.3</a:t>
            </a:r>
            <a:endParaRPr lang="en-US" sz="1000" b="0" dirty="0"/>
          </a:p>
        </p:txBody>
      </p:sp>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296101" y="6054652"/>
            <a:ext cx="659247" cy="602112"/>
          </a:xfrm>
          <a:prstGeom prst="rect">
            <a:avLst/>
          </a:prstGeom>
        </p:spPr>
      </p:pic>
      <p:sp>
        <p:nvSpPr>
          <p:cNvPr id="12" name="TextBox 11"/>
          <p:cNvSpPr txBox="1"/>
          <p:nvPr userDrawn="1"/>
        </p:nvSpPr>
        <p:spPr>
          <a:xfrm>
            <a:off x="4248749" y="6642125"/>
            <a:ext cx="720855"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000" b="0" smtClean="0">
                <a:latin typeface="Arial" panose="020B0604020202020204" pitchFamily="34" charset="0"/>
                <a:cs typeface="Arial" panose="020B0604020202020204" pitchFamily="34" charset="0"/>
              </a:rPr>
              <a:pPr algn="ctr"/>
              <a:t>‹#›</a:t>
            </a:fld>
            <a:r>
              <a:rPr lang="en-US" sz="1000" b="0" dirty="0" smtClean="0">
                <a:latin typeface="Arial" panose="020B0604020202020204" pitchFamily="34" charset="0"/>
                <a:cs typeface="Arial" panose="020B0604020202020204" pitchFamily="34" charset="0"/>
              </a:rPr>
              <a:t> of 58</a:t>
            </a:r>
            <a:endParaRPr lang="en-US" sz="1000" b="0" dirty="0">
              <a:latin typeface="Arial" panose="020B0604020202020204" pitchFamily="34" charset="0"/>
              <a:cs typeface="Arial" panose="020B0604020202020204" pitchFamily="34" charset="0"/>
            </a:endParaRPr>
          </a:p>
        </p:txBody>
      </p:sp>
      <p:sp>
        <p:nvSpPr>
          <p:cNvPr id="15" name="Rectangle 14"/>
          <p:cNvSpPr/>
          <p:nvPr userDrawn="1"/>
        </p:nvSpPr>
        <p:spPr>
          <a:xfrm>
            <a:off x="0" y="6639561"/>
            <a:ext cx="3158057" cy="246221"/>
          </a:xfrm>
          <a:prstGeom prst="rect">
            <a:avLst/>
          </a:prstGeom>
        </p:spPr>
        <p:txBody>
          <a:bodyPr wrap="square">
            <a:spAutoFit/>
          </a:bodyPr>
          <a:lstStyle/>
          <a:p>
            <a:pPr algn="l" defTabSz="457200" fontAlgn="base">
              <a:spcBef>
                <a:spcPct val="0"/>
              </a:spcBef>
              <a:spcAft>
                <a:spcPct val="0"/>
              </a:spcAft>
            </a:pPr>
            <a:r>
              <a:rPr lang="en-US" sz="1000" b="0" dirty="0" smtClean="0">
                <a:solidFill>
                  <a:prstClr val="black"/>
                </a:solidFill>
                <a:latin typeface="Arial" charset="0"/>
                <a:cs typeface="Arial" charset="0"/>
              </a:rPr>
              <a:t>POC</a:t>
            </a:r>
            <a:r>
              <a:rPr lang="en-US" sz="1000" b="0" baseline="0" dirty="0" smtClean="0">
                <a:solidFill>
                  <a:prstClr val="black"/>
                </a:solidFill>
                <a:latin typeface="Arial" charset="0"/>
                <a:cs typeface="Arial" charset="0"/>
              </a:rPr>
              <a:t> name</a:t>
            </a:r>
            <a:r>
              <a:rPr lang="en-US" sz="1000" b="0" dirty="0" smtClean="0">
                <a:solidFill>
                  <a:prstClr val="black"/>
                </a:solidFill>
                <a:latin typeface="Arial" charset="0"/>
                <a:cs typeface="Arial" charset="0"/>
              </a:rPr>
              <a:t> / xxx-xxx-xxxx/</a:t>
            </a:r>
            <a:r>
              <a:rPr lang="en-US" sz="1000" b="0" baseline="0" dirty="0" smtClean="0">
                <a:solidFill>
                  <a:prstClr val="black"/>
                </a:solidFill>
                <a:latin typeface="Arial" charset="0"/>
                <a:cs typeface="Arial" charset="0"/>
              </a:rPr>
              <a:t> email address</a:t>
            </a:r>
            <a:endParaRPr lang="en-US" sz="1000" b="0" dirty="0">
              <a:solidFill>
                <a:prstClr val="black"/>
              </a:solidFill>
              <a:latin typeface="Arial" charset="0"/>
              <a:cs typeface="Arial" charset="0"/>
            </a:endParaRPr>
          </a:p>
        </p:txBody>
      </p:sp>
    </p:spTree>
    <p:extLst>
      <p:ext uri="{BB962C8B-B14F-4D97-AF65-F5344CB8AC3E}">
        <p14:creationId xmlns:p14="http://schemas.microsoft.com/office/powerpoint/2010/main" val="19996787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98" r:id="rId5"/>
    <p:sldLayoutId id="2147483699" r:id="rId6"/>
    <p:sldLayoutId id="2147483700" r:id="rId7"/>
    <p:sldLayoutId id="2147483703" r:id="rId8"/>
    <p:sldLayoutId id="2147483701" r:id="rId9"/>
    <p:sldLayoutId id="2147483680" r:id="rId10"/>
    <p:sldLayoutId id="2147483681" r:id="rId11"/>
    <p:sldLayoutId id="2147483682" r:id="rId12"/>
    <p:sldLayoutId id="2147483683" r:id="rId13"/>
    <p:sldLayoutId id="2147483684" r:id="rId14"/>
  </p:sldLayoutIdLst>
  <p:transition spd="slow">
    <p:fade/>
  </p:transition>
  <p:timing>
    <p:tnLst>
      <p:par>
        <p:cTn id="1" dur="indefinite" restart="never" nodeType="tmRoot"/>
      </p:par>
    </p:tnLst>
  </p:timing>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efensetravel.dod.mil/index.cf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defensetravel.dod.mil/index.cf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olms.armyfamilywebportal.co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efmp.amedd.army.mil/tools/contacts.html"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efmpandme.militaryonesource.mil/"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fcg.pentagon.mil/"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travel.state.gov/content/travel/en/passports/need-passport.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uscis.gov/"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jkodirect.jten.mil/"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www.fcg.pentagon.mil/" TargetMode="External"/><Relationship Id="rId4" Type="http://schemas.openxmlformats.org/officeDocument/2006/relationships/hyperlink" Target="https://prmsglobal.prms.af.mil/prmsconv/profile/survey/start.asp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amc.af.mil/Home/AMC-Travel-Site/AMC-Pet-Travel-Page/"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move.mil/"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www.militaryonesource.mil/"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jagcnet.army.mil/PCLAIMS"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pcsmypov.com/storage"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hyperlink" Target="http://www.pcsmypov.com/" TargetMode="External"/><Relationship Id="rId5" Type="http://schemas.openxmlformats.org/officeDocument/2006/relationships/hyperlink" Target="https://www.pcsmypov.com/locations" TargetMode="External"/><Relationship Id="rId4" Type="http://schemas.openxmlformats.org/officeDocument/2006/relationships/hyperlink" Target="http://www.pcsmypov.com/location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jagcnet.army.mil/PCLAIMS"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icss.eta.sddc.army.mil/"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msepjobs.militaryonesource.mil/msep/home"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hyperlink" Target="https://myseco.militaryonesource.mil/portal/content/view/8576" TargetMode="External"/><Relationship Id="rId5" Type="http://schemas.openxmlformats.org/officeDocument/2006/relationships/hyperlink" Target="https://mycaa.militaryonesource.mil/mycaa/" TargetMode="External"/><Relationship Id="rId4" Type="http://schemas.openxmlformats.org/officeDocument/2006/relationships/hyperlink" Target="https://www.armymwr.com/programs-and-services/personal-assistance/employment-readiness-program/army-spouse-employment-career-and-education"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actnow.army.mil/"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www.housing.army.mil/"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mailto:usarmy.knox.hrc.mbx.epmd-psa-branch@mail.mil"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hyperlink" Target="mailto:usarmy.jbsa.imcom-hq.mbx.g1-front-office@mail.mi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306670" y="5675098"/>
            <a:ext cx="2819400" cy="523220"/>
          </a:xfrm>
          <a:prstGeom prst="rect">
            <a:avLst/>
          </a:prstGeom>
          <a:noFill/>
        </p:spPr>
        <p:txBody>
          <a:bodyPr wrap="square" rtlCol="0">
            <a:spAutoFit/>
          </a:bodyPr>
          <a:lstStyle/>
          <a:p>
            <a:pPr algn="ctr">
              <a:spcBef>
                <a:spcPts val="300"/>
              </a:spcBef>
            </a:pPr>
            <a:endParaRPr lang="en-US" sz="1400" b="1" dirty="0" smtClean="0">
              <a:latin typeface="Arial" pitchFamily="34" charset="0"/>
              <a:cs typeface="Arial" pitchFamily="34" charset="0"/>
            </a:endParaRPr>
          </a:p>
          <a:p>
            <a:pPr algn="ctr"/>
            <a:endParaRPr lang="en-US" sz="1400" b="1" dirty="0">
              <a:latin typeface="Arial" pitchFamily="34" charset="0"/>
              <a:cs typeface="Arial" pitchFamily="34" charset="0"/>
            </a:endParaRPr>
          </a:p>
        </p:txBody>
      </p:sp>
      <p:sp>
        <p:nvSpPr>
          <p:cNvPr id="11" name="Subtitle 10"/>
          <p:cNvSpPr>
            <a:spLocks noGrp="1"/>
          </p:cNvSpPr>
          <p:nvPr>
            <p:ph type="subTitle" idx="1"/>
          </p:nvPr>
        </p:nvSpPr>
        <p:spPr>
          <a:xfrm>
            <a:off x="511744" y="5863173"/>
            <a:ext cx="6294409" cy="332399"/>
          </a:xfrm>
        </p:spPr>
        <p:txBody>
          <a:bodyPr/>
          <a:lstStyle/>
          <a:p>
            <a:r>
              <a:rPr lang="en-US" dirty="0" smtClean="0"/>
              <a:t>Joint Base Myer – Henderson Hall</a:t>
            </a:r>
            <a:endParaRPr lang="en-US" dirty="0"/>
          </a:p>
        </p:txBody>
      </p:sp>
      <p:sp>
        <p:nvSpPr>
          <p:cNvPr id="10" name="Title 9"/>
          <p:cNvSpPr>
            <a:spLocks noGrp="1"/>
          </p:cNvSpPr>
          <p:nvPr>
            <p:ph type="ctrTitle"/>
          </p:nvPr>
        </p:nvSpPr>
        <p:spPr/>
        <p:txBody>
          <a:bodyPr/>
          <a:lstStyle/>
          <a:p>
            <a:r>
              <a:rPr lang="en-US" dirty="0" smtClean="0"/>
              <a:t>Reassignment Briefing</a:t>
            </a:r>
            <a:endParaRPr lang="en-US" dirty="0"/>
          </a:p>
        </p:txBody>
      </p:sp>
    </p:spTree>
    <p:extLst>
      <p:ext uri="{BB962C8B-B14F-4D97-AF65-F5344CB8AC3E}">
        <p14:creationId xmlns:p14="http://schemas.microsoft.com/office/powerpoint/2010/main" val="281637982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189732"/>
            <a:ext cx="8388709" cy="4315180"/>
          </a:xfrm>
        </p:spPr>
        <p:txBody>
          <a:bodyPr>
            <a:noAutofit/>
          </a:bodyPr>
          <a:lstStyle/>
          <a:p>
            <a:r>
              <a:rPr lang="en-US" sz="2000" b="0" dirty="0" smtClean="0">
                <a:latin typeface="+mn-lt"/>
              </a:rPr>
              <a:t>Mileage </a:t>
            </a:r>
            <a:r>
              <a:rPr lang="en-US" sz="2000" b="0" dirty="0">
                <a:latin typeface="+mn-lt"/>
              </a:rPr>
              <a:t>and Transportation </a:t>
            </a:r>
            <a:r>
              <a:rPr lang="en-US" sz="2000" b="0" dirty="0" smtClean="0">
                <a:latin typeface="+mn-lt"/>
              </a:rPr>
              <a:t>Allowance</a:t>
            </a:r>
            <a:endParaRPr lang="en-US" sz="2000" b="0" dirty="0">
              <a:latin typeface="+mn-lt"/>
            </a:endParaRPr>
          </a:p>
          <a:p>
            <a:pPr marL="407098" lvl="3" indent="-173736">
              <a:spcBef>
                <a:spcPts val="600"/>
              </a:spcBef>
              <a:buFont typeface="Arial" panose="020B0604020202020204" pitchFamily="34" charset="0"/>
              <a:buChar char="•"/>
            </a:pPr>
            <a:r>
              <a:rPr lang="en-US" sz="2000" b="0" dirty="0" smtClean="0">
                <a:latin typeface="+mn-lt"/>
              </a:rPr>
              <a:t>Use of a privately owned vehicle (POV) is reimbursed at a per-mile rate rather than actual operating expenses. </a:t>
            </a:r>
            <a:r>
              <a:rPr lang="en-US" sz="2000" dirty="0" smtClean="0">
                <a:latin typeface="+mn-lt"/>
              </a:rPr>
              <a:t>Distances </a:t>
            </a:r>
            <a:r>
              <a:rPr lang="en-US" sz="2000" dirty="0">
                <a:latin typeface="+mn-lt"/>
              </a:rPr>
              <a:t>are determined by </a:t>
            </a:r>
            <a:r>
              <a:rPr lang="en-US" sz="2000" dirty="0" smtClean="0">
                <a:latin typeface="+mn-lt"/>
              </a:rPr>
              <a:t>the </a:t>
            </a:r>
            <a:r>
              <a:rPr lang="en-US" sz="2000" dirty="0">
                <a:latin typeface="+mn-lt"/>
              </a:rPr>
              <a:t>Defense Table of Official Distances (DTOD). </a:t>
            </a:r>
            <a:endParaRPr lang="en-US" sz="2000" dirty="0" smtClean="0">
              <a:latin typeface="+mn-lt"/>
            </a:endParaRPr>
          </a:p>
          <a:p>
            <a:pPr marL="407098" lvl="3" indent="-173736">
              <a:spcBef>
                <a:spcPts val="600"/>
              </a:spcBef>
              <a:buFont typeface="Arial" panose="020B0604020202020204" pitchFamily="34" charset="0"/>
              <a:buChar char="•"/>
            </a:pPr>
            <a:r>
              <a:rPr lang="en-US" sz="2000" dirty="0" smtClean="0">
                <a:latin typeface="+mn-lt"/>
              </a:rPr>
              <a:t>A Soldier </a:t>
            </a:r>
            <a:r>
              <a:rPr lang="en-US" sz="2000" dirty="0">
                <a:latin typeface="+mn-lt"/>
              </a:rPr>
              <a:t>authorized travel for a dependent can be reimbursed when they use two POVs. </a:t>
            </a:r>
            <a:r>
              <a:rPr lang="en-US" sz="2000" dirty="0" smtClean="0">
                <a:latin typeface="+mn-lt"/>
              </a:rPr>
              <a:t>More </a:t>
            </a:r>
            <a:r>
              <a:rPr lang="en-US" sz="2000" dirty="0">
                <a:latin typeface="+mn-lt"/>
              </a:rPr>
              <a:t>than two POVs </a:t>
            </a:r>
            <a:r>
              <a:rPr lang="en-US" sz="2000" dirty="0" smtClean="0">
                <a:latin typeface="+mn-lt"/>
              </a:rPr>
              <a:t>may only be approved </a:t>
            </a:r>
            <a:r>
              <a:rPr lang="en-US" sz="2000" dirty="0">
                <a:latin typeface="+mn-lt"/>
              </a:rPr>
              <a:t>through the Secretarial </a:t>
            </a:r>
            <a:r>
              <a:rPr lang="en-US" sz="2000" dirty="0" smtClean="0">
                <a:latin typeface="+mn-lt"/>
              </a:rPr>
              <a:t>Process (HQDA, DCS G1, Compensation and Entitlements Branch). </a:t>
            </a:r>
          </a:p>
          <a:p>
            <a:pPr marL="407098" lvl="3" indent="-173736">
              <a:spcBef>
                <a:spcPts val="600"/>
              </a:spcBef>
              <a:buFont typeface="Arial" panose="020B0604020202020204" pitchFamily="34" charset="0"/>
              <a:buChar char="•"/>
            </a:pPr>
            <a:r>
              <a:rPr lang="en-US" sz="2000" dirty="0"/>
              <a:t>Mileage and per diem rates are available on the Defense Travel Management Officer </a:t>
            </a:r>
            <a:r>
              <a:rPr lang="en-US" sz="2000" dirty="0" smtClean="0"/>
              <a:t>website, </a:t>
            </a:r>
            <a:r>
              <a:rPr lang="en-US" sz="2000" dirty="0"/>
              <a:t>under Travel and Transportation </a:t>
            </a:r>
            <a:r>
              <a:rPr lang="en-US" sz="2000" dirty="0" smtClean="0"/>
              <a:t>Rules, at </a:t>
            </a:r>
            <a:r>
              <a:rPr lang="en-US" sz="2000" dirty="0">
                <a:hlinkClick r:id="rId3"/>
              </a:rPr>
              <a:t>https://</a:t>
            </a:r>
            <a:r>
              <a:rPr lang="en-US" sz="2000" dirty="0" smtClean="0">
                <a:hlinkClick r:id="rId3"/>
              </a:rPr>
              <a:t>www.defensetravel.dod.mil/index.cfm</a:t>
            </a:r>
            <a:r>
              <a:rPr lang="en-US" sz="2000" dirty="0" smtClean="0"/>
              <a:t>.</a:t>
            </a:r>
            <a:endParaRPr lang="en-US" sz="2000" dirty="0"/>
          </a:p>
          <a:p>
            <a:pPr marL="407098" lvl="3" indent="-173736">
              <a:spcBef>
                <a:spcPts val="600"/>
              </a:spcBef>
              <a:buFont typeface="Arial" panose="020B0604020202020204" pitchFamily="34" charset="0"/>
              <a:buChar char="•"/>
            </a:pPr>
            <a:endParaRPr lang="en-US" sz="2000" dirty="0">
              <a:latin typeface="+mn-lt"/>
            </a:endParaRPr>
          </a:p>
          <a:p>
            <a:pPr marL="341312" lvl="1" indent="0">
              <a:buNone/>
            </a:pPr>
            <a:endParaRPr lang="en-US" sz="1400" dirty="0" smtClean="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Finance Travel Entitlements</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6064795" y="15931"/>
            <a:ext cx="3058164" cy="46166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https://www.defensetravel.dod.mil/Docs/perdiem/JTR.pdf (The Joint Travel Regulations (JTR)), Chapter 050203</a:t>
            </a:r>
          </a:p>
        </p:txBody>
      </p:sp>
    </p:spTree>
    <p:extLst>
      <p:ext uri="{BB962C8B-B14F-4D97-AF65-F5344CB8AC3E}">
        <p14:creationId xmlns:p14="http://schemas.microsoft.com/office/powerpoint/2010/main" val="402678806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189731"/>
            <a:ext cx="8388709" cy="4776171"/>
          </a:xfrm>
        </p:spPr>
        <p:txBody>
          <a:bodyPr>
            <a:noAutofit/>
          </a:bodyPr>
          <a:lstStyle/>
          <a:p>
            <a:r>
              <a:rPr lang="en-US" sz="2000" b="0" dirty="0" smtClean="0">
                <a:latin typeface="+mn-lt"/>
              </a:rPr>
              <a:t>Per Diem</a:t>
            </a:r>
            <a:endParaRPr lang="en-US" sz="2000" b="0" dirty="0">
              <a:latin typeface="+mn-lt"/>
            </a:endParaRPr>
          </a:p>
          <a:p>
            <a:pPr marL="407098" lvl="3" indent="-173736">
              <a:spcBef>
                <a:spcPts val="600"/>
              </a:spcBef>
              <a:buFont typeface="Arial" panose="020B0604020202020204" pitchFamily="34" charset="0"/>
              <a:buChar char="•"/>
            </a:pPr>
            <a:r>
              <a:rPr lang="en-US" sz="2000" dirty="0" smtClean="0">
                <a:latin typeface="+mn-lt"/>
              </a:rPr>
              <a:t>The </a:t>
            </a:r>
            <a:r>
              <a:rPr lang="en-US" sz="2000" dirty="0">
                <a:latin typeface="+mn-lt"/>
              </a:rPr>
              <a:t>per diem allowance is a daily rate meant to cover living expenses (lodging, meals, and incidental expenses). It provides the maximum amount a traveler may be reimbursed for lodging, meals, and incidental expenses at a specific location (official duty location or authorized stopover</a:t>
            </a:r>
            <a:r>
              <a:rPr lang="en-US" sz="2000" dirty="0" smtClean="0">
                <a:latin typeface="+mn-lt"/>
              </a:rPr>
              <a:t>).</a:t>
            </a:r>
            <a:endParaRPr lang="en-US" sz="2000" dirty="0">
              <a:latin typeface="+mn-lt"/>
            </a:endParaRPr>
          </a:p>
          <a:p>
            <a:pPr marL="407098" lvl="3" indent="-173736">
              <a:spcBef>
                <a:spcPts val="600"/>
              </a:spcBef>
              <a:buFont typeface="Arial" panose="020B0604020202020204" pitchFamily="34" charset="0"/>
              <a:buChar char="•"/>
            </a:pPr>
            <a:r>
              <a:rPr lang="en-US" sz="2000" dirty="0">
                <a:latin typeface="+mn-lt"/>
              </a:rPr>
              <a:t>When dependent travel is authorized, per diem is payable for travel directly from the old PDS to the new PDS. </a:t>
            </a:r>
            <a:r>
              <a:rPr lang="en-US" sz="2000" dirty="0" smtClean="0">
                <a:latin typeface="+mn-lt"/>
              </a:rPr>
              <a:t>PCS </a:t>
            </a:r>
            <a:r>
              <a:rPr lang="en-US" sz="2000" dirty="0">
                <a:latin typeface="+mn-lt"/>
              </a:rPr>
              <a:t>allowances are not authorized for dependent travel to, from, or while at an </a:t>
            </a:r>
            <a:r>
              <a:rPr lang="en-US" sz="2000" dirty="0" err="1">
                <a:latin typeface="+mn-lt"/>
              </a:rPr>
              <a:t>en</a:t>
            </a:r>
            <a:r>
              <a:rPr lang="en-US" sz="2000" dirty="0">
                <a:latin typeface="+mn-lt"/>
              </a:rPr>
              <a:t>-route TDY location. </a:t>
            </a:r>
          </a:p>
          <a:p>
            <a:pPr marL="407098" lvl="3" indent="-173736">
              <a:spcBef>
                <a:spcPts val="600"/>
              </a:spcBef>
              <a:buFont typeface="Arial" panose="020B0604020202020204" pitchFamily="34" charset="0"/>
              <a:buChar char="•"/>
            </a:pPr>
            <a:r>
              <a:rPr lang="en-US" sz="2000" dirty="0">
                <a:latin typeface="+mn-lt"/>
              </a:rPr>
              <a:t>When dependents travel with the </a:t>
            </a:r>
            <a:r>
              <a:rPr lang="en-US" sz="2000" dirty="0" smtClean="0">
                <a:latin typeface="+mn-lt"/>
              </a:rPr>
              <a:t>Soldier, </a:t>
            </a:r>
            <a:r>
              <a:rPr lang="en-US" sz="2000" dirty="0">
                <a:latin typeface="+mn-lt"/>
              </a:rPr>
              <a:t>dependent per diem is paid at 75% of the </a:t>
            </a:r>
            <a:r>
              <a:rPr lang="en-US" sz="2000" dirty="0" smtClean="0">
                <a:latin typeface="+mn-lt"/>
              </a:rPr>
              <a:t>Soldier </a:t>
            </a:r>
            <a:r>
              <a:rPr lang="en-US" sz="2000" dirty="0">
                <a:latin typeface="+mn-lt"/>
              </a:rPr>
              <a:t>rate for dependents 12 years or older, and at 50% for dependents under 12.</a:t>
            </a:r>
          </a:p>
          <a:p>
            <a:pPr marL="407098" lvl="3" indent="-173736">
              <a:spcBef>
                <a:spcPts val="600"/>
              </a:spcBef>
              <a:buFont typeface="Arial" panose="020B0604020202020204" pitchFamily="34" charset="0"/>
              <a:buChar char="•"/>
            </a:pPr>
            <a:r>
              <a:rPr lang="en-US" sz="2000" dirty="0">
                <a:latin typeface="+mn-lt"/>
              </a:rPr>
              <a:t>When dependents travel separately from the </a:t>
            </a:r>
            <a:r>
              <a:rPr lang="en-US" sz="2000" dirty="0" smtClean="0">
                <a:latin typeface="+mn-lt"/>
              </a:rPr>
              <a:t>Soldier, </a:t>
            </a:r>
            <a:r>
              <a:rPr lang="en-US" sz="2000" dirty="0">
                <a:latin typeface="+mn-lt"/>
              </a:rPr>
              <a:t>per diem is paid at 100% for the first dependent, with additional dependents paid at 75% if 12 years or older, and at 50% if under 12.</a:t>
            </a: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Finance Travel Entitlements</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Content Placeholder 2"/>
          <p:cNvSpPr txBox="1">
            <a:spLocks/>
          </p:cNvSpPr>
          <p:nvPr/>
        </p:nvSpPr>
        <p:spPr>
          <a:xfrm>
            <a:off x="425469" y="6119830"/>
            <a:ext cx="8388709" cy="449118"/>
          </a:xfrm>
          <a:prstGeom prst="rect">
            <a:avLst/>
          </a:prstGeom>
        </p:spPr>
        <p:txBody>
          <a:bodyPr vert="horz" lIns="91440" tIns="45720" rIns="91440" bIns="45720" rtlCol="0">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200" dirty="0" smtClean="0">
                <a:latin typeface="+mn-lt"/>
              </a:rPr>
              <a:t>Mileage and per diem rates are available on the Defense Travel Management Officer website at </a:t>
            </a:r>
            <a:r>
              <a:rPr lang="en-US" sz="1200" dirty="0" smtClean="0">
                <a:latin typeface="+mn-lt"/>
                <a:hlinkClick r:id="rId3"/>
              </a:rPr>
              <a:t>https://www.defensetravel.dod.mil/index.cfm</a:t>
            </a:r>
            <a:r>
              <a:rPr lang="en-US" sz="1200" dirty="0" smtClean="0">
                <a:latin typeface="+mn-lt"/>
              </a:rPr>
              <a:t> under Travel and Transportation Rules.</a:t>
            </a:r>
            <a:endParaRPr lang="en-US" dirty="0">
              <a:latin typeface="+mn-lt"/>
              <a:ea typeface="Calibri" panose="020F0502020204030204" pitchFamily="34" charset="0"/>
              <a:cs typeface="Times New Roman" panose="02020603050405020304" pitchFamily="18" charset="0"/>
            </a:endParaRPr>
          </a:p>
        </p:txBody>
      </p:sp>
      <p:sp>
        <p:nvSpPr>
          <p:cNvPr id="2" name="Rectangle 1"/>
          <p:cNvSpPr/>
          <p:nvPr/>
        </p:nvSpPr>
        <p:spPr>
          <a:xfrm>
            <a:off x="6174953" y="-67737"/>
            <a:ext cx="2947013" cy="707886"/>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https://www.defensetravel.dod.mil/Docs/perdiem/JTR.pdf (The Joint Travel Regulations (JTR)), Chapter 0503</a:t>
            </a:r>
          </a:p>
          <a:p>
            <a:pPr marL="171450" indent="-171450">
              <a:buFont typeface="Arial" panose="020B0604020202020204" pitchFamily="34" charset="0"/>
              <a:buChar char="•"/>
            </a:pPr>
            <a:r>
              <a:rPr lang="en-US" sz="800" dirty="0">
                <a:solidFill>
                  <a:schemeClr val="bg1"/>
                </a:solidFill>
              </a:rPr>
              <a:t>https://www.defensetravel.dod.mil/index.cfm </a:t>
            </a:r>
            <a:r>
              <a:rPr lang="en-US" sz="800" dirty="0" smtClean="0">
                <a:solidFill>
                  <a:schemeClr val="bg1"/>
                </a:solidFill>
              </a:rPr>
              <a:t>        (</a:t>
            </a:r>
            <a:r>
              <a:rPr lang="en-US" sz="800" dirty="0">
                <a:solidFill>
                  <a:schemeClr val="bg1"/>
                </a:solidFill>
              </a:rPr>
              <a:t>Defense Travel Management Officer Website)</a:t>
            </a:r>
          </a:p>
        </p:txBody>
      </p:sp>
    </p:spTree>
    <p:extLst>
      <p:ext uri="{BB962C8B-B14F-4D97-AF65-F5344CB8AC3E}">
        <p14:creationId xmlns:p14="http://schemas.microsoft.com/office/powerpoint/2010/main" val="375273273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699647" y="103825"/>
            <a:ext cx="77724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r>
              <a:rPr lang="en-US" dirty="0" smtClean="0"/>
              <a:t>Reassignment Briefing</a:t>
            </a:r>
            <a:endParaRPr lang="en-US" dirty="0"/>
          </a:p>
        </p:txBody>
      </p:sp>
      <p:sp>
        <p:nvSpPr>
          <p:cNvPr id="5" name="Content Placeholder 2"/>
          <p:cNvSpPr txBox="1">
            <a:spLocks/>
          </p:cNvSpPr>
          <p:nvPr/>
        </p:nvSpPr>
        <p:spPr>
          <a:xfrm>
            <a:off x="293566" y="1167431"/>
            <a:ext cx="8627410" cy="5356033"/>
          </a:xfrm>
          <a:prstGeom prst="rect">
            <a:avLst/>
          </a:prstGeom>
        </p:spPr>
        <p:txBody>
          <a:bodyPr>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smtClean="0">
                <a:latin typeface="+mn-lt"/>
              </a:rPr>
              <a:t>Dislocation Allowance (DLA)</a:t>
            </a:r>
          </a:p>
          <a:p>
            <a:pPr lvl="1"/>
            <a:r>
              <a:rPr lang="en-US" sz="2000" b="0" dirty="0" smtClean="0"/>
              <a:t>DLA is a flat amount that partially </a:t>
            </a:r>
            <a:r>
              <a:rPr lang="en-US" sz="2000" b="0" dirty="0"/>
              <a:t>reimburses a </a:t>
            </a:r>
            <a:r>
              <a:rPr lang="en-US" sz="2000" b="0" dirty="0" smtClean="0"/>
              <a:t>Soldier </a:t>
            </a:r>
            <a:r>
              <a:rPr lang="en-US" sz="2000" b="0" dirty="0"/>
              <a:t>for expenses incurred in moving a household. </a:t>
            </a:r>
            <a:endParaRPr lang="en-US" sz="2000" b="0" dirty="0" smtClean="0"/>
          </a:p>
          <a:p>
            <a:pPr lvl="1"/>
            <a:r>
              <a:rPr lang="en-US" sz="2000" b="0" dirty="0" smtClean="0"/>
              <a:t>Soldiers </a:t>
            </a:r>
            <a:r>
              <a:rPr lang="en-US" sz="2000" b="0" dirty="0"/>
              <a:t>with dependents </a:t>
            </a:r>
            <a:r>
              <a:rPr lang="en-US" sz="2000" b="0" dirty="0" smtClean="0"/>
              <a:t>who relocate in connection with the PCS are </a:t>
            </a:r>
            <a:r>
              <a:rPr lang="en-US" sz="2000" b="0" dirty="0"/>
              <a:t>entitled to </a:t>
            </a:r>
            <a:r>
              <a:rPr lang="en-US" sz="2000" b="0" dirty="0" smtClean="0"/>
              <a:t>with-dependents rate DLA</a:t>
            </a:r>
            <a:r>
              <a:rPr lang="en-US" sz="2000" b="0" dirty="0"/>
              <a:t>. Authorization to relocate dependents must be included in the orders</a:t>
            </a:r>
            <a:r>
              <a:rPr lang="en-US" sz="2000" b="0" dirty="0" smtClean="0"/>
              <a:t>. Soldiers are entitled to without-dependent rate when they have dependents who do not move.</a:t>
            </a:r>
            <a:endParaRPr lang="en-US" sz="2000" b="0" dirty="0"/>
          </a:p>
          <a:p>
            <a:pPr lvl="1"/>
            <a:r>
              <a:rPr lang="en-US" sz="2000" dirty="0"/>
              <a:t>DLA is not authorized for assignment to the first PDS unless dependents move with the Soldier.</a:t>
            </a:r>
          </a:p>
          <a:p>
            <a:pPr lvl="1"/>
            <a:r>
              <a:rPr lang="en-US" sz="2000" dirty="0"/>
              <a:t>DLA is not authorized for Soldiers without dependents who move into government quarters at the new PDS.</a:t>
            </a:r>
          </a:p>
          <a:p>
            <a:pPr lvl="1"/>
            <a:r>
              <a:rPr lang="en-US" sz="2000" dirty="0" smtClean="0"/>
              <a:t>Dual </a:t>
            </a:r>
            <a:r>
              <a:rPr lang="en-US" sz="2000" dirty="0"/>
              <a:t>military members </a:t>
            </a:r>
            <a:r>
              <a:rPr lang="en-US" sz="2000" dirty="0" smtClean="0"/>
              <a:t>without dependents may </a:t>
            </a:r>
            <a:r>
              <a:rPr lang="en-US" sz="2000" dirty="0"/>
              <a:t>be </a:t>
            </a:r>
            <a:r>
              <a:rPr lang="en-US" sz="2000" dirty="0" smtClean="0"/>
              <a:t>eligible for DLA, </a:t>
            </a:r>
            <a:r>
              <a:rPr lang="en-US" sz="2000" dirty="0"/>
              <a:t>if living in separate dwelling due to military </a:t>
            </a:r>
            <a:r>
              <a:rPr lang="en-US" sz="2000" dirty="0" smtClean="0"/>
              <a:t>orders, or </a:t>
            </a:r>
            <a:r>
              <a:rPr lang="en-US" sz="2000" dirty="0"/>
              <a:t>when both are without dependents and are moving into family-type government </a:t>
            </a:r>
            <a:r>
              <a:rPr lang="en-US" sz="2000" dirty="0" smtClean="0"/>
              <a:t>quarters </a:t>
            </a:r>
            <a:r>
              <a:rPr lang="en-US" sz="2000" dirty="0"/>
              <a:t>at the new PDS.</a:t>
            </a:r>
          </a:p>
          <a:p>
            <a:pPr lvl="1"/>
            <a:r>
              <a:rPr lang="en-US" sz="2000" dirty="0" smtClean="0"/>
              <a:t>If </a:t>
            </a:r>
            <a:r>
              <a:rPr lang="en-US" sz="2000" dirty="0"/>
              <a:t>paying child support, DLA </a:t>
            </a:r>
            <a:r>
              <a:rPr lang="en-US" sz="2000" dirty="0" smtClean="0"/>
              <a:t>without-dependent </a:t>
            </a:r>
            <a:r>
              <a:rPr lang="en-US" sz="2000" dirty="0"/>
              <a:t>rate is payable. </a:t>
            </a:r>
            <a:endParaRPr lang="en-US" sz="2000" dirty="0" smtClean="0"/>
          </a:p>
          <a:p>
            <a:pPr lvl="1"/>
            <a:endParaRPr lang="en-US" sz="2000" b="0" dirty="0"/>
          </a:p>
        </p:txBody>
      </p:sp>
      <p:sp>
        <p:nvSpPr>
          <p:cNvPr id="7"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ea typeface="+mj-ea"/>
              </a:rPr>
              <a:t>Finance Travel Entitlements</a:t>
            </a:r>
          </a:p>
        </p:txBody>
      </p:sp>
      <p:sp>
        <p:nvSpPr>
          <p:cNvPr id="2" name="Rectangle 1"/>
          <p:cNvSpPr/>
          <p:nvPr/>
        </p:nvSpPr>
        <p:spPr>
          <a:xfrm>
            <a:off x="6173776" y="69294"/>
            <a:ext cx="2947920" cy="46166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https://www.defensetravel.dod.mil/Docs/perdiem/JTR.pdf (The Joint Travel Regulations (JTR)), Chapter 0505</a:t>
            </a:r>
          </a:p>
        </p:txBody>
      </p:sp>
    </p:spTree>
    <p:extLst>
      <p:ext uri="{BB962C8B-B14F-4D97-AF65-F5344CB8AC3E}">
        <p14:creationId xmlns:p14="http://schemas.microsoft.com/office/powerpoint/2010/main" val="296093730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699647" y="103825"/>
            <a:ext cx="77724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r>
              <a:rPr lang="en-US" dirty="0" smtClean="0"/>
              <a:t>Reassignment Briefing</a:t>
            </a:r>
            <a:endParaRPr lang="en-US" dirty="0"/>
          </a:p>
        </p:txBody>
      </p:sp>
      <p:sp>
        <p:nvSpPr>
          <p:cNvPr id="5" name="Content Placeholder 2"/>
          <p:cNvSpPr txBox="1">
            <a:spLocks/>
          </p:cNvSpPr>
          <p:nvPr/>
        </p:nvSpPr>
        <p:spPr>
          <a:xfrm>
            <a:off x="293566" y="1189733"/>
            <a:ext cx="8388709" cy="5356033"/>
          </a:xfrm>
          <a:prstGeom prst="rect">
            <a:avLst/>
          </a:prstGeom>
        </p:spPr>
        <p:txBody>
          <a:bodyPr>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smtClean="0">
                <a:latin typeface="+mn-lt"/>
              </a:rPr>
              <a:t>Temporary Lodging Expense (TLE) (CONUS only)</a:t>
            </a:r>
          </a:p>
          <a:p>
            <a:pPr lvl="1"/>
            <a:r>
              <a:rPr lang="en-US" sz="2000" b="0" dirty="0"/>
              <a:t>TLE is an allowance intended to partially reimburse </a:t>
            </a:r>
            <a:r>
              <a:rPr lang="en-US" sz="2000" b="0" dirty="0" smtClean="0"/>
              <a:t>Soldiers </a:t>
            </a:r>
            <a:r>
              <a:rPr lang="en-US" sz="2000" b="0" dirty="0"/>
              <a:t>for lodging/meal expenses incurred by a </a:t>
            </a:r>
            <a:r>
              <a:rPr lang="en-US" sz="2000" b="0" dirty="0" smtClean="0"/>
              <a:t>Soldier/dependent(s</a:t>
            </a:r>
            <a:r>
              <a:rPr lang="en-US" sz="2000" b="0" dirty="0"/>
              <a:t>) while occupying temporary lodging </a:t>
            </a:r>
            <a:r>
              <a:rPr lang="en-US" sz="2000" b="0" dirty="0" smtClean="0"/>
              <a:t>in </a:t>
            </a:r>
            <a:r>
              <a:rPr lang="en-US" sz="2000" dirty="0" smtClean="0"/>
              <a:t>CONUS </a:t>
            </a:r>
            <a:r>
              <a:rPr lang="en-US" sz="2000" b="0" dirty="0"/>
              <a:t>in association with a PCS move.</a:t>
            </a:r>
          </a:p>
          <a:p>
            <a:pPr lvl="1"/>
            <a:r>
              <a:rPr lang="en-US" sz="2000" b="0" dirty="0"/>
              <a:t>TLE is </a:t>
            </a:r>
            <a:r>
              <a:rPr lang="en-US" sz="2000" b="0" dirty="0" smtClean="0"/>
              <a:t>authorized </a:t>
            </a:r>
            <a:r>
              <a:rPr lang="en-US" sz="2000" b="0" dirty="0"/>
              <a:t>at the old </a:t>
            </a:r>
            <a:r>
              <a:rPr lang="en-US" sz="2000" b="0" dirty="0" smtClean="0"/>
              <a:t>CONUS Permanent </a:t>
            </a:r>
            <a:r>
              <a:rPr lang="en-US" sz="2000" b="0" dirty="0"/>
              <a:t>Duty Station (PDS) and/or the new </a:t>
            </a:r>
            <a:r>
              <a:rPr lang="en-US" sz="2000" b="0" dirty="0" smtClean="0"/>
              <a:t>CONUS Permanent </a:t>
            </a:r>
            <a:r>
              <a:rPr lang="en-US" sz="2000" b="0" dirty="0"/>
              <a:t>Duty </a:t>
            </a:r>
            <a:r>
              <a:rPr lang="en-US" sz="2000" b="0" dirty="0" smtClean="0"/>
              <a:t>Station, </a:t>
            </a:r>
            <a:r>
              <a:rPr lang="en-US" sz="2000" b="0" dirty="0"/>
              <a:t>and is limited to 10 days </a:t>
            </a:r>
            <a:r>
              <a:rPr lang="en-US" sz="2000" b="0" dirty="0" smtClean="0"/>
              <a:t>total</a:t>
            </a:r>
            <a:r>
              <a:rPr lang="en-US" sz="2000" b="0" dirty="0"/>
              <a:t> </a:t>
            </a:r>
            <a:r>
              <a:rPr lang="en-US" sz="2000" b="0" dirty="0" smtClean="0"/>
              <a:t>(5 days if the new PDS is OCONUS).</a:t>
            </a:r>
          </a:p>
          <a:p>
            <a:pPr lvl="1"/>
            <a:r>
              <a:rPr lang="en-US" sz="2000" dirty="0" smtClean="0"/>
              <a:t>The Soldier/dependent(s) temporary lodging must be in the vicinity of the old or new PDS.</a:t>
            </a:r>
            <a:endParaRPr lang="en-US" sz="2000" b="0" dirty="0" smtClean="0"/>
          </a:p>
          <a:p>
            <a:pPr lvl="1"/>
            <a:r>
              <a:rPr lang="en-US" sz="2000" b="0" dirty="0" smtClean="0"/>
              <a:t>TLE may be split between locations, for example </a:t>
            </a:r>
            <a:r>
              <a:rPr lang="en-US" sz="2000" b="0" dirty="0"/>
              <a:t>4 days </a:t>
            </a:r>
            <a:r>
              <a:rPr lang="en-US" sz="2000" b="0" dirty="0" smtClean="0"/>
              <a:t>near the losing PDS and 6 days near the gaining PDS.</a:t>
            </a:r>
          </a:p>
          <a:p>
            <a:pPr lvl="1"/>
            <a:r>
              <a:rPr lang="en-US" sz="2000" dirty="0"/>
              <a:t>TLE is calculated based on the locality per diem rates, the number of dependents and their ages, and the actual lodging expenses. </a:t>
            </a:r>
            <a:endParaRPr lang="en-US" sz="2000" dirty="0" smtClean="0"/>
          </a:p>
          <a:p>
            <a:pPr lvl="1"/>
            <a:r>
              <a:rPr lang="en-US" sz="2000" dirty="0"/>
              <a:t>When a </a:t>
            </a:r>
            <a:r>
              <a:rPr lang="en-US" sz="2000" dirty="0" smtClean="0"/>
              <a:t>Soldier </a:t>
            </a:r>
            <a:r>
              <a:rPr lang="en-US" sz="2000" dirty="0"/>
              <a:t>or dependent stays with friends or relatives, no lodging reimbursement is authorized. The </a:t>
            </a:r>
            <a:r>
              <a:rPr lang="en-US" sz="2000" dirty="0" smtClean="0"/>
              <a:t>TLE </a:t>
            </a:r>
            <a:r>
              <a:rPr lang="en-US" sz="2000" dirty="0"/>
              <a:t>meal portion is payable.</a:t>
            </a:r>
            <a:endParaRPr lang="en-US" sz="2000" b="0" dirty="0">
              <a:latin typeface="+mn-lt"/>
            </a:endParaRPr>
          </a:p>
        </p:txBody>
      </p:sp>
      <p:sp>
        <p:nvSpPr>
          <p:cNvPr id="6"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ea typeface="+mj-ea"/>
              </a:rPr>
              <a:t>Finance Travel Entitlements</a:t>
            </a:r>
          </a:p>
        </p:txBody>
      </p:sp>
      <p:sp>
        <p:nvSpPr>
          <p:cNvPr id="2" name="Rectangle 1"/>
          <p:cNvSpPr/>
          <p:nvPr/>
        </p:nvSpPr>
        <p:spPr>
          <a:xfrm>
            <a:off x="6155473" y="15930"/>
            <a:ext cx="2966225" cy="46166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https://www.defensetravel.dod.mil/Docs/perdiem/JTR.pdf (The Joint Travel Regulations (JTR)), Chapter 0506</a:t>
            </a:r>
          </a:p>
        </p:txBody>
      </p:sp>
    </p:spTree>
    <p:extLst>
      <p:ext uri="{BB962C8B-B14F-4D97-AF65-F5344CB8AC3E}">
        <p14:creationId xmlns:p14="http://schemas.microsoft.com/office/powerpoint/2010/main" val="73137398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699647" y="103825"/>
            <a:ext cx="77724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r>
              <a:rPr lang="en-US" dirty="0" smtClean="0"/>
              <a:t>Reassignment Briefing</a:t>
            </a:r>
            <a:endParaRPr lang="en-US" dirty="0"/>
          </a:p>
        </p:txBody>
      </p:sp>
      <p:sp>
        <p:nvSpPr>
          <p:cNvPr id="5" name="Content Placeholder 2"/>
          <p:cNvSpPr txBox="1">
            <a:spLocks/>
          </p:cNvSpPr>
          <p:nvPr/>
        </p:nvSpPr>
        <p:spPr>
          <a:xfrm>
            <a:off x="293566" y="1189733"/>
            <a:ext cx="8388709" cy="5356033"/>
          </a:xfrm>
          <a:prstGeom prst="rect">
            <a:avLst/>
          </a:prstGeom>
        </p:spPr>
        <p:txBody>
          <a:bodyPr>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smtClean="0">
                <a:latin typeface="+mn-lt"/>
              </a:rPr>
              <a:t>Temporary Lodging Allowance (TLA) (OCONUS only)</a:t>
            </a:r>
          </a:p>
          <a:p>
            <a:pPr lvl="1"/>
            <a:r>
              <a:rPr lang="en-US" sz="2000" dirty="0"/>
              <a:t>TLA is intended to partially pay a </a:t>
            </a:r>
            <a:r>
              <a:rPr lang="en-US" sz="2000" dirty="0" smtClean="0"/>
              <a:t>Soldier </a:t>
            </a:r>
            <a:r>
              <a:rPr lang="en-US" sz="2000" dirty="0"/>
              <a:t>for higher than normal expenses incurred by a </a:t>
            </a:r>
            <a:r>
              <a:rPr lang="en-US" sz="2000" dirty="0" smtClean="0"/>
              <a:t>Soldier </a:t>
            </a:r>
            <a:r>
              <a:rPr lang="en-US" sz="2000" dirty="0"/>
              <a:t>or dependent while occupying temporary lodging </a:t>
            </a:r>
            <a:r>
              <a:rPr lang="en-US" sz="2000" dirty="0" smtClean="0"/>
              <a:t>in the vicinity of the old or new OCONUS PDS.</a:t>
            </a:r>
          </a:p>
          <a:p>
            <a:pPr lvl="1"/>
            <a:r>
              <a:rPr lang="en-US" sz="2000" dirty="0"/>
              <a:t>The amount of the TLA payment depends on the expenses incurred at the temporary lodging. </a:t>
            </a:r>
            <a:r>
              <a:rPr lang="en-US" sz="2000" dirty="0" smtClean="0"/>
              <a:t>The Soldier </a:t>
            </a:r>
            <a:r>
              <a:rPr lang="en-US" sz="2000" dirty="0"/>
              <a:t>must obtain and keep receipts for lodging expenses to support TLA payment. </a:t>
            </a:r>
            <a:endParaRPr lang="en-US" sz="2000" dirty="0" smtClean="0"/>
          </a:p>
          <a:p>
            <a:pPr lvl="1"/>
            <a:r>
              <a:rPr lang="en-US" sz="2000" dirty="0" smtClean="0"/>
              <a:t>TLA Upon Arrival. TLA </a:t>
            </a:r>
            <a:r>
              <a:rPr lang="en-US" sz="2000" dirty="0"/>
              <a:t>authorization for a PDS assignment </a:t>
            </a:r>
            <a:r>
              <a:rPr lang="en-US" sz="2000" dirty="0" smtClean="0"/>
              <a:t>to OCONUS ordinarily </a:t>
            </a:r>
            <a:r>
              <a:rPr lang="en-US" sz="2000" dirty="0"/>
              <a:t>should not exceed 60 </a:t>
            </a:r>
            <a:r>
              <a:rPr lang="en-US" sz="2000" dirty="0" smtClean="0"/>
              <a:t>days. Additional periods </a:t>
            </a:r>
            <a:r>
              <a:rPr lang="en-US" sz="2000" dirty="0"/>
              <a:t>may be </a:t>
            </a:r>
            <a:r>
              <a:rPr lang="en-US" sz="2000" dirty="0" smtClean="0"/>
              <a:t>approved </a:t>
            </a:r>
            <a:r>
              <a:rPr lang="en-US" sz="2000" dirty="0"/>
              <a:t>in increments of 15 or fewer </a:t>
            </a:r>
            <a:r>
              <a:rPr lang="en-US" sz="2000" dirty="0" smtClean="0"/>
              <a:t>days when HHG are delayed or housing is not available.</a:t>
            </a:r>
          </a:p>
          <a:p>
            <a:pPr lvl="1"/>
            <a:r>
              <a:rPr lang="en-US" sz="2000" dirty="0" smtClean="0"/>
              <a:t>TLA </a:t>
            </a:r>
            <a:r>
              <a:rPr lang="en-US" sz="2000" dirty="0"/>
              <a:t>Upon Departure. The TLA period cannot start more than 10 days before the </a:t>
            </a:r>
            <a:r>
              <a:rPr lang="en-US" sz="2000" dirty="0" smtClean="0"/>
              <a:t>Soldier </a:t>
            </a:r>
            <a:r>
              <a:rPr lang="en-US" sz="2000" dirty="0"/>
              <a:t>leaves the </a:t>
            </a:r>
            <a:r>
              <a:rPr lang="en-US" sz="2000" dirty="0" smtClean="0"/>
              <a:t>PDS (3 days when clearing government housing), unless housing is terminated early or departure is delayed. </a:t>
            </a:r>
          </a:p>
          <a:p>
            <a:pPr lvl="1"/>
            <a:r>
              <a:rPr lang="en-US" sz="2000" dirty="0"/>
              <a:t>Lodging expenses are not allowed while staying with friends or relatives, but the meal and incidental expense rate (M&amp;IE) </a:t>
            </a:r>
            <a:r>
              <a:rPr lang="en-US" sz="2000" dirty="0" smtClean="0"/>
              <a:t>              is </a:t>
            </a:r>
            <a:r>
              <a:rPr lang="en-US" sz="2000" dirty="0"/>
              <a:t>payable for the eligible TLA period.</a:t>
            </a:r>
          </a:p>
          <a:p>
            <a:pPr marL="339725" lvl="1" indent="0">
              <a:buNone/>
            </a:pPr>
            <a:endParaRPr lang="en-US" sz="2000" b="0" dirty="0"/>
          </a:p>
        </p:txBody>
      </p:sp>
      <p:sp>
        <p:nvSpPr>
          <p:cNvPr id="6"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ea typeface="+mj-ea"/>
              </a:rPr>
              <a:t>Finance Travel Entitlements</a:t>
            </a:r>
          </a:p>
        </p:txBody>
      </p:sp>
      <p:sp>
        <p:nvSpPr>
          <p:cNvPr id="2" name="Rectangle 1"/>
          <p:cNvSpPr/>
          <p:nvPr/>
        </p:nvSpPr>
        <p:spPr>
          <a:xfrm>
            <a:off x="6258065" y="58143"/>
            <a:ext cx="2863633" cy="46166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DoD 7000.14-R (Financial Management Regulation), Volume 7A, Chapter 6804</a:t>
            </a:r>
          </a:p>
        </p:txBody>
      </p:sp>
    </p:spTree>
    <p:extLst>
      <p:ext uri="{BB962C8B-B14F-4D97-AF65-F5344CB8AC3E}">
        <p14:creationId xmlns:p14="http://schemas.microsoft.com/office/powerpoint/2010/main" val="79104181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699647" y="103825"/>
            <a:ext cx="77724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r>
              <a:rPr lang="en-US" dirty="0" smtClean="0"/>
              <a:t>Reassignment Briefing</a:t>
            </a:r>
            <a:endParaRPr lang="en-US" dirty="0"/>
          </a:p>
        </p:txBody>
      </p:sp>
      <p:sp>
        <p:nvSpPr>
          <p:cNvPr id="5" name="Content Placeholder 2"/>
          <p:cNvSpPr txBox="1">
            <a:spLocks/>
          </p:cNvSpPr>
          <p:nvPr/>
        </p:nvSpPr>
        <p:spPr>
          <a:xfrm>
            <a:off x="293566" y="1044770"/>
            <a:ext cx="8471293" cy="5489845"/>
          </a:xfrm>
          <a:prstGeom prst="rect">
            <a:avLst/>
          </a:prstGeom>
        </p:spPr>
        <p:txBody>
          <a:bodyPr>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smtClean="0">
                <a:latin typeface="+mn-lt"/>
              </a:rPr>
              <a:t>Basic Allowance for Housing (BAH) during PCS</a:t>
            </a:r>
          </a:p>
          <a:p>
            <a:pPr lvl="1"/>
            <a:r>
              <a:rPr lang="en-US" sz="2000" dirty="0"/>
              <a:t>Old PDS in the United States. A </a:t>
            </a:r>
            <a:r>
              <a:rPr lang="en-US" sz="2000" dirty="0" smtClean="0"/>
              <a:t>Soldier’s </a:t>
            </a:r>
            <a:r>
              <a:rPr lang="en-US" sz="2000" dirty="0"/>
              <a:t>old PDS is the PDS for BAH purposes from the day the </a:t>
            </a:r>
            <a:r>
              <a:rPr lang="en-US" sz="2000" dirty="0" smtClean="0"/>
              <a:t>Soldier </a:t>
            </a:r>
            <a:r>
              <a:rPr lang="en-US" sz="2000" dirty="0"/>
              <a:t>departs the old PDS through the day before the </a:t>
            </a:r>
            <a:r>
              <a:rPr lang="en-US" sz="2000" dirty="0" smtClean="0"/>
              <a:t>Soldier </a:t>
            </a:r>
            <a:r>
              <a:rPr lang="en-US" sz="2000" dirty="0"/>
              <a:t>reports to the new PDS in compliance with a PCS order</a:t>
            </a:r>
            <a:r>
              <a:rPr lang="en-US" sz="2000" dirty="0" smtClean="0"/>
              <a:t>.</a:t>
            </a:r>
          </a:p>
          <a:p>
            <a:pPr lvl="1"/>
            <a:r>
              <a:rPr lang="en-US" sz="2000" dirty="0"/>
              <a:t>Old PDS Outside the United </a:t>
            </a:r>
            <a:r>
              <a:rPr lang="en-US" sz="2000" dirty="0" smtClean="0"/>
              <a:t>States. The </a:t>
            </a:r>
            <a:r>
              <a:rPr lang="en-US" sz="2000" dirty="0"/>
              <a:t>day the </a:t>
            </a:r>
            <a:r>
              <a:rPr lang="en-US" sz="2000" dirty="0" smtClean="0"/>
              <a:t>Soldier departs the Soldier </a:t>
            </a:r>
            <a:r>
              <a:rPr lang="en-US" sz="2000" dirty="0"/>
              <a:t>is authorized </a:t>
            </a:r>
            <a:r>
              <a:rPr lang="en-US" sz="2000" dirty="0" smtClean="0"/>
              <a:t>BAH-Transit, if not receiving a with-dependent housing allowance for a dependent residing separately. If the Soldier is being paid BAH at the with-dependent rate for a dependent residing separately, that BAH rate continues until the Soldier arrives at the new PDS. </a:t>
            </a:r>
          </a:p>
          <a:p>
            <a:r>
              <a:rPr lang="en-US" sz="2000" b="0" dirty="0"/>
              <a:t>BAH </a:t>
            </a:r>
            <a:r>
              <a:rPr lang="en-US" sz="2000" b="0" dirty="0" smtClean="0"/>
              <a:t>Waivers-When government quarters are not assigned, a Soldier is </a:t>
            </a:r>
            <a:r>
              <a:rPr lang="en-US" sz="2000" b="0" dirty="0"/>
              <a:t>entitled to housing allowance based on the Soldier’s grade, dependency status, and location. </a:t>
            </a:r>
            <a:r>
              <a:rPr lang="en-US" sz="2000" b="0" dirty="0" smtClean="0"/>
              <a:t>A Soldier may be eligible to </a:t>
            </a:r>
            <a:r>
              <a:rPr lang="en-US" sz="2000" b="0" dirty="0"/>
              <a:t>receive a housing allowance </a:t>
            </a:r>
            <a:r>
              <a:rPr lang="en-US" sz="2000" b="0" dirty="0" smtClean="0"/>
              <a:t>for dependents at a </a:t>
            </a:r>
            <a:r>
              <a:rPr lang="en-US" sz="2000" b="0" dirty="0"/>
              <a:t>location other than his/her </a:t>
            </a:r>
            <a:r>
              <a:rPr lang="en-US" sz="2000" b="0" dirty="0" smtClean="0"/>
              <a:t>PDS when movement of dependents is authorized. Waiver approval authority for the active component has been delegated to HRC; reserve                and national guard Soldiers on active duty are managed by             ARNG G1 and the Office of the Chief of Army Reserve G1.</a:t>
            </a:r>
            <a:endParaRPr lang="en-US" sz="2000" dirty="0" smtClean="0">
              <a:latin typeface="+mn-lt"/>
            </a:endParaRPr>
          </a:p>
          <a:p>
            <a:endParaRPr lang="en-US" sz="2000" dirty="0" smtClean="0">
              <a:latin typeface="+mn-lt"/>
            </a:endParaRPr>
          </a:p>
          <a:p>
            <a:pPr marL="0" indent="0">
              <a:buNone/>
            </a:pPr>
            <a:endParaRPr lang="en-US" sz="2000" dirty="0" smtClean="0">
              <a:latin typeface="+mn-lt"/>
            </a:endParaRPr>
          </a:p>
        </p:txBody>
      </p:sp>
      <p:sp>
        <p:nvSpPr>
          <p:cNvPr id="6"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ea typeface="+mj-ea"/>
              </a:rPr>
              <a:t>Finance Travel Entitlements</a:t>
            </a:r>
          </a:p>
        </p:txBody>
      </p:sp>
      <p:sp>
        <p:nvSpPr>
          <p:cNvPr id="2" name="Rectangle 1"/>
          <p:cNvSpPr/>
          <p:nvPr/>
        </p:nvSpPr>
        <p:spPr>
          <a:xfrm>
            <a:off x="6303135" y="69574"/>
            <a:ext cx="2818563" cy="461665"/>
          </a:xfrm>
          <a:prstGeom prst="rect">
            <a:avLst/>
          </a:prstGeom>
        </p:spPr>
        <p:txBody>
          <a:bodyPr wrap="square">
            <a:spAutoFit/>
          </a:bodyPr>
          <a:lstStyle/>
          <a:p>
            <a:r>
              <a:rPr lang="en-US" sz="800" dirty="0">
                <a:solidFill>
                  <a:schemeClr val="bg1"/>
                </a:solidFill>
              </a:rPr>
              <a:t>References:</a:t>
            </a:r>
          </a:p>
          <a:p>
            <a:pPr marL="171450" lvl="0" indent="-171450">
              <a:buFont typeface="Arial" panose="020B0604020202020204" pitchFamily="34" charset="0"/>
              <a:buChar char="•"/>
              <a:defRPr/>
            </a:pPr>
            <a:r>
              <a:rPr lang="en-US" sz="800" dirty="0">
                <a:solidFill>
                  <a:schemeClr val="bg1"/>
                </a:solidFill>
              </a:rPr>
              <a:t>DoD 7000.14-R (Financial Management Regulation), Volume 7A, Chapter 26</a:t>
            </a:r>
          </a:p>
        </p:txBody>
      </p:sp>
    </p:spTree>
    <p:extLst>
      <p:ext uri="{BB962C8B-B14F-4D97-AF65-F5344CB8AC3E}">
        <p14:creationId xmlns:p14="http://schemas.microsoft.com/office/powerpoint/2010/main" val="80524251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699647" y="103825"/>
            <a:ext cx="77724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r>
              <a:rPr lang="en-US" dirty="0" smtClean="0"/>
              <a:t>Reassignment Briefing</a:t>
            </a:r>
            <a:endParaRPr lang="en-US" dirty="0"/>
          </a:p>
        </p:txBody>
      </p:sp>
      <p:sp>
        <p:nvSpPr>
          <p:cNvPr id="5" name="Content Placeholder 2"/>
          <p:cNvSpPr txBox="1">
            <a:spLocks/>
          </p:cNvSpPr>
          <p:nvPr/>
        </p:nvSpPr>
        <p:spPr>
          <a:xfrm>
            <a:off x="293566" y="1189733"/>
            <a:ext cx="8388709" cy="5356033"/>
          </a:xfrm>
          <a:prstGeom prst="rect">
            <a:avLst/>
          </a:prstGeom>
        </p:spPr>
        <p:txBody>
          <a:bodyPr>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smtClean="0">
                <a:latin typeface="+mn-lt"/>
              </a:rPr>
              <a:t>Overseas </a:t>
            </a:r>
            <a:r>
              <a:rPr lang="en-US" sz="2000" b="0" dirty="0">
                <a:latin typeface="+mn-lt"/>
              </a:rPr>
              <a:t>H</a:t>
            </a:r>
            <a:r>
              <a:rPr lang="en-US" sz="2000" b="0" dirty="0" smtClean="0">
                <a:latin typeface="+mn-lt"/>
              </a:rPr>
              <a:t>ousing Allowance (OHA) (OCONUS only)</a:t>
            </a:r>
          </a:p>
          <a:p>
            <a:pPr lvl="1"/>
            <a:r>
              <a:rPr lang="en-US" sz="2000" dirty="0" smtClean="0">
                <a:latin typeface="+mn-lt"/>
              </a:rPr>
              <a:t>Paid </a:t>
            </a:r>
            <a:r>
              <a:rPr lang="en-US" sz="2000" dirty="0">
                <a:latin typeface="+mn-lt"/>
              </a:rPr>
              <a:t>monthly to help offset housing expenses for a </a:t>
            </a:r>
            <a:r>
              <a:rPr lang="en-US" sz="2000" dirty="0" smtClean="0">
                <a:latin typeface="+mn-lt"/>
              </a:rPr>
              <a:t>Soldier </a:t>
            </a:r>
            <a:r>
              <a:rPr lang="en-US" sz="2000" dirty="0">
                <a:latin typeface="+mn-lt"/>
              </a:rPr>
              <a:t>or dependent authorized to live in private-sector leased or owned housing at an assigned overseas location outside the United States</a:t>
            </a:r>
            <a:r>
              <a:rPr lang="en-US" sz="2000" dirty="0" smtClean="0">
                <a:latin typeface="+mn-lt"/>
              </a:rPr>
              <a:t>.</a:t>
            </a:r>
          </a:p>
          <a:p>
            <a:r>
              <a:rPr lang="en-US" sz="2000" b="0" dirty="0" smtClean="0">
                <a:latin typeface="+mn-lt"/>
              </a:rPr>
              <a:t>OCONUS Cost of Living Allowance (OCONUS COLA) (OCONUS only)</a:t>
            </a:r>
          </a:p>
          <a:p>
            <a:pPr lvl="1"/>
            <a:r>
              <a:rPr lang="en-US" sz="2000" dirty="0" smtClean="0">
                <a:latin typeface="+mn-lt"/>
              </a:rPr>
              <a:t>A </a:t>
            </a:r>
            <a:r>
              <a:rPr lang="en-US" sz="2000" dirty="0">
                <a:latin typeface="+mn-lt"/>
              </a:rPr>
              <a:t>non-taxable allowance that offsets the higher prices of goods and services, excluding housing, in foreign countries, U.S. territories, Alaska, and Hawaii</a:t>
            </a:r>
            <a:r>
              <a:rPr lang="en-US" sz="2000" dirty="0" smtClean="0">
                <a:latin typeface="+mn-lt"/>
              </a:rPr>
              <a:t>.</a:t>
            </a:r>
          </a:p>
          <a:p>
            <a:r>
              <a:rPr lang="en-US" sz="2000" b="0" dirty="0" smtClean="0">
                <a:latin typeface="+mn-lt"/>
              </a:rPr>
              <a:t>CONUS COLA (CONUS only)</a:t>
            </a:r>
          </a:p>
          <a:p>
            <a:pPr lvl="1"/>
            <a:r>
              <a:rPr lang="en-US" sz="2000" dirty="0" smtClean="0">
                <a:latin typeface="+mn-lt"/>
              </a:rPr>
              <a:t>Authorized in CONUS only in high-cost locations.</a:t>
            </a:r>
          </a:p>
          <a:p>
            <a:r>
              <a:rPr lang="en-US" sz="2000" b="0" dirty="0" smtClean="0">
                <a:latin typeface="+mn-lt"/>
              </a:rPr>
              <a:t>Consecutive Overseas Tours (COT) Entitlements</a:t>
            </a:r>
          </a:p>
          <a:p>
            <a:pPr lvl="1"/>
            <a:r>
              <a:rPr lang="en-US" sz="2000" dirty="0">
                <a:latin typeface="+mn-lt"/>
              </a:rPr>
              <a:t>Soldiers who volunteer to serve two full consecutive </a:t>
            </a:r>
            <a:r>
              <a:rPr lang="en-US" sz="2000" dirty="0" smtClean="0">
                <a:latin typeface="+mn-lt"/>
              </a:rPr>
              <a:t>OCONUS </a:t>
            </a:r>
            <a:r>
              <a:rPr lang="en-US" sz="2000" dirty="0">
                <a:latin typeface="+mn-lt"/>
              </a:rPr>
              <a:t>tours are authorized government paid travel </a:t>
            </a:r>
            <a:r>
              <a:rPr lang="en-US" sz="2000" dirty="0" smtClean="0">
                <a:latin typeface="+mn-lt"/>
              </a:rPr>
              <a:t>for themselves </a:t>
            </a:r>
            <a:r>
              <a:rPr lang="en-US" sz="2000" dirty="0">
                <a:latin typeface="+mn-lt"/>
              </a:rPr>
              <a:t>and command sponsored </a:t>
            </a:r>
            <a:r>
              <a:rPr lang="en-US" sz="2000" dirty="0" smtClean="0">
                <a:latin typeface="+mn-lt"/>
              </a:rPr>
              <a:t>Family </a:t>
            </a:r>
            <a:r>
              <a:rPr lang="en-US" sz="2000" dirty="0">
                <a:latin typeface="+mn-lt"/>
              </a:rPr>
              <a:t>members to </a:t>
            </a:r>
            <a:r>
              <a:rPr lang="en-US" sz="2000" dirty="0" smtClean="0">
                <a:latin typeface="+mn-lt"/>
              </a:rPr>
              <a:t>leave locations </a:t>
            </a:r>
            <a:r>
              <a:rPr lang="en-US" sz="2000" dirty="0">
                <a:latin typeface="+mn-lt"/>
              </a:rPr>
              <a:t>equal to the distance to the Soldier’s home of record.</a:t>
            </a:r>
            <a:endParaRPr lang="en-US" sz="2000" dirty="0" smtClean="0">
              <a:latin typeface="+mn-lt"/>
            </a:endParaRPr>
          </a:p>
        </p:txBody>
      </p:sp>
      <p:sp>
        <p:nvSpPr>
          <p:cNvPr id="6"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ea typeface="+mj-ea"/>
              </a:rPr>
              <a:t>Finance Travel Entitlements</a:t>
            </a:r>
          </a:p>
        </p:txBody>
      </p:sp>
      <p:sp>
        <p:nvSpPr>
          <p:cNvPr id="2" name="Rectangle 1"/>
          <p:cNvSpPr/>
          <p:nvPr/>
        </p:nvSpPr>
        <p:spPr>
          <a:xfrm>
            <a:off x="5739720" y="-35000"/>
            <a:ext cx="3381978" cy="646331"/>
          </a:xfrm>
          <a:prstGeom prst="rect">
            <a:avLst/>
          </a:prstGeom>
        </p:spPr>
        <p:txBody>
          <a:bodyPr wrap="square">
            <a:spAutoFit/>
          </a:bodyPr>
          <a:lstStyle/>
          <a:p>
            <a:r>
              <a:rPr lang="en-US" sz="600" dirty="0">
                <a:solidFill>
                  <a:schemeClr val="bg1"/>
                </a:solidFill>
              </a:rPr>
              <a:t>References:</a:t>
            </a:r>
          </a:p>
          <a:p>
            <a:pPr marL="171450" lvl="0" indent="-171450">
              <a:buFont typeface="Arial" panose="020B0604020202020204" pitchFamily="34" charset="0"/>
              <a:buChar char="•"/>
              <a:defRPr/>
            </a:pPr>
            <a:r>
              <a:rPr lang="en-US" sz="600" dirty="0">
                <a:solidFill>
                  <a:schemeClr val="bg1"/>
                </a:solidFill>
              </a:rPr>
              <a:t>DoD 7000.14-R (Financial Management Regulation), Volume 7A, Chapter </a:t>
            </a:r>
            <a:r>
              <a:rPr lang="en-US" sz="600" dirty="0" smtClean="0">
                <a:solidFill>
                  <a:schemeClr val="bg1"/>
                </a:solidFill>
              </a:rPr>
              <a:t>26,</a:t>
            </a:r>
            <a:endParaRPr lang="en-US" sz="600" dirty="0">
              <a:solidFill>
                <a:schemeClr val="bg1"/>
              </a:solidFill>
            </a:endParaRPr>
          </a:p>
          <a:p>
            <a:pPr marL="171450" indent="-171450">
              <a:buFont typeface="Arial" panose="020B0604020202020204" pitchFamily="34" charset="0"/>
              <a:buChar char="•"/>
            </a:pPr>
            <a:r>
              <a:rPr lang="en-US" sz="600" dirty="0" smtClean="0">
                <a:solidFill>
                  <a:schemeClr val="bg1"/>
                </a:solidFill>
              </a:rPr>
              <a:t>Chapter 6803, </a:t>
            </a:r>
            <a:r>
              <a:rPr lang="en-US" sz="600" dirty="0">
                <a:solidFill>
                  <a:schemeClr val="bg1"/>
                </a:solidFill>
              </a:rPr>
              <a:t>Chapter 67</a:t>
            </a:r>
          </a:p>
          <a:p>
            <a:pPr marL="171450" lvl="0" indent="-171450">
              <a:buFont typeface="Arial" panose="020B0604020202020204" pitchFamily="34" charset="0"/>
              <a:buChar char="•"/>
              <a:defRPr/>
            </a:pPr>
            <a:r>
              <a:rPr lang="en-US" sz="600" dirty="0">
                <a:solidFill>
                  <a:schemeClr val="bg1"/>
                </a:solidFill>
              </a:rPr>
              <a:t>https://www.defensetravel.dod.mil/Docs/perdiem/JTR.pdf (The Joint Travel Regulations (JTR)), Chapter 050812</a:t>
            </a:r>
          </a:p>
          <a:p>
            <a:pPr marL="171450" indent="-171450">
              <a:buFont typeface="Arial" panose="020B0604020202020204" pitchFamily="34" charset="0"/>
              <a:buChar char="•"/>
            </a:pPr>
            <a:r>
              <a:rPr lang="en-US" sz="600" dirty="0">
                <a:solidFill>
                  <a:schemeClr val="bg1"/>
                </a:solidFill>
              </a:rPr>
              <a:t>AR 614-30 (Overseas Service)</a:t>
            </a:r>
          </a:p>
        </p:txBody>
      </p:sp>
    </p:spTree>
    <p:extLst>
      <p:ext uri="{BB962C8B-B14F-4D97-AF65-F5344CB8AC3E}">
        <p14:creationId xmlns:p14="http://schemas.microsoft.com/office/powerpoint/2010/main" val="79510807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699647" y="103825"/>
            <a:ext cx="77724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r>
              <a:rPr lang="en-US" dirty="0" smtClean="0"/>
              <a:t>Reassignment Briefing</a:t>
            </a:r>
            <a:endParaRPr lang="en-US" dirty="0"/>
          </a:p>
        </p:txBody>
      </p:sp>
      <p:sp>
        <p:nvSpPr>
          <p:cNvPr id="5" name="Content Placeholder 2"/>
          <p:cNvSpPr txBox="1">
            <a:spLocks/>
          </p:cNvSpPr>
          <p:nvPr/>
        </p:nvSpPr>
        <p:spPr>
          <a:xfrm>
            <a:off x="293566" y="1189733"/>
            <a:ext cx="8388709" cy="5356033"/>
          </a:xfrm>
          <a:prstGeom prst="rect">
            <a:avLst/>
          </a:prstGeom>
        </p:spPr>
        <p:txBody>
          <a:bodyPr>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smtClean="0">
                <a:latin typeface="+mn-lt"/>
              </a:rPr>
              <a:t>Family Separation Allowance (FSA)</a:t>
            </a:r>
          </a:p>
          <a:p>
            <a:pPr lvl="1">
              <a:spcBef>
                <a:spcPts val="600"/>
              </a:spcBef>
            </a:pPr>
            <a:r>
              <a:rPr lang="en-US" sz="2000" dirty="0">
                <a:latin typeface="+mn-lt"/>
              </a:rPr>
              <a:t>FSA provides compensation for added expenses incurred because of an enforced family </a:t>
            </a:r>
            <a:r>
              <a:rPr lang="en-US" sz="2000" dirty="0" smtClean="0">
                <a:latin typeface="+mn-lt"/>
              </a:rPr>
              <a:t>separation.</a:t>
            </a:r>
          </a:p>
          <a:p>
            <a:pPr lvl="1">
              <a:spcBef>
                <a:spcPts val="600"/>
              </a:spcBef>
            </a:pPr>
            <a:r>
              <a:rPr lang="en-US" sz="2000" dirty="0" smtClean="0">
                <a:latin typeface="+mn-lt"/>
              </a:rPr>
              <a:t>FSA is payable in the following situations:</a:t>
            </a:r>
          </a:p>
          <a:p>
            <a:pPr lvl="2">
              <a:lnSpc>
                <a:spcPct val="100000"/>
              </a:lnSpc>
              <a:spcBef>
                <a:spcPts val="600"/>
              </a:spcBef>
            </a:pPr>
            <a:r>
              <a:rPr lang="en-US" dirty="0">
                <a:solidFill>
                  <a:srgbClr val="231F20"/>
                </a:solidFill>
                <a:latin typeface="+mn-lt"/>
                <a:cs typeface="Tahoma"/>
              </a:rPr>
              <a:t>When a Soldier is assigned to a dependent-restricted tour.</a:t>
            </a:r>
          </a:p>
          <a:p>
            <a:pPr lvl="2">
              <a:lnSpc>
                <a:spcPct val="100000"/>
              </a:lnSpc>
              <a:spcBef>
                <a:spcPts val="600"/>
              </a:spcBef>
            </a:pPr>
            <a:r>
              <a:rPr lang="en-US" dirty="0">
                <a:solidFill>
                  <a:srgbClr val="231F20"/>
                </a:solidFill>
                <a:latin typeface="+mn-lt"/>
                <a:cs typeface="Tahoma"/>
              </a:rPr>
              <a:t>When a Soldier receives approved concurrent travel, but the Family is delayed by the service for more than 30 days.</a:t>
            </a:r>
          </a:p>
          <a:p>
            <a:pPr lvl="2">
              <a:lnSpc>
                <a:spcPct val="100000"/>
              </a:lnSpc>
              <a:spcBef>
                <a:spcPts val="600"/>
              </a:spcBef>
            </a:pPr>
            <a:r>
              <a:rPr lang="en-US" dirty="0">
                <a:solidFill>
                  <a:srgbClr val="231F20"/>
                </a:solidFill>
                <a:latin typeface="+mn-lt"/>
                <a:cs typeface="Tahoma"/>
              </a:rPr>
              <a:t>When a </a:t>
            </a:r>
            <a:r>
              <a:rPr lang="en-US" dirty="0" smtClean="0">
                <a:solidFill>
                  <a:srgbClr val="231F20"/>
                </a:solidFill>
                <a:latin typeface="+mn-lt"/>
                <a:cs typeface="Tahoma"/>
              </a:rPr>
              <a:t>Soldier </a:t>
            </a:r>
            <a:r>
              <a:rPr lang="en-US" dirty="0">
                <a:solidFill>
                  <a:srgbClr val="231F20"/>
                </a:solidFill>
                <a:latin typeface="+mn-lt"/>
                <a:cs typeface="Tahoma"/>
              </a:rPr>
              <a:t>receives approved deferred travel.</a:t>
            </a:r>
          </a:p>
          <a:p>
            <a:pPr lvl="2">
              <a:lnSpc>
                <a:spcPct val="100000"/>
              </a:lnSpc>
              <a:spcBef>
                <a:spcPts val="600"/>
              </a:spcBef>
            </a:pPr>
            <a:r>
              <a:rPr lang="en-US" dirty="0">
                <a:solidFill>
                  <a:srgbClr val="231F20"/>
                </a:solidFill>
                <a:latin typeface="+mn-lt"/>
                <a:cs typeface="Tahoma"/>
              </a:rPr>
              <a:t>When a Soldier is denied concurrent travel</a:t>
            </a:r>
            <a:r>
              <a:rPr lang="en-US" dirty="0" smtClean="0">
                <a:solidFill>
                  <a:srgbClr val="231F20"/>
                </a:solidFill>
                <a:latin typeface="+mn-lt"/>
                <a:cs typeface="Tahoma"/>
              </a:rPr>
              <a:t>.</a:t>
            </a:r>
          </a:p>
          <a:p>
            <a:pPr lvl="2">
              <a:lnSpc>
                <a:spcPct val="100000"/>
              </a:lnSpc>
              <a:spcBef>
                <a:spcPts val="600"/>
              </a:spcBef>
            </a:pPr>
            <a:r>
              <a:rPr lang="en-US" dirty="0"/>
              <a:t>Entitlement to FSA upon </a:t>
            </a:r>
            <a:r>
              <a:rPr lang="en-US" dirty="0" smtClean="0"/>
              <a:t>CONUS PCS </a:t>
            </a:r>
            <a:r>
              <a:rPr lang="en-US" dirty="0"/>
              <a:t>is authorized only when movement of a </a:t>
            </a:r>
            <a:r>
              <a:rPr lang="en-US" dirty="0" smtClean="0"/>
              <a:t>Soldier’s </a:t>
            </a:r>
            <a:r>
              <a:rPr lang="en-US" dirty="0"/>
              <a:t>dependents to the new PDS is not authorized at government expense, or </a:t>
            </a:r>
            <a:r>
              <a:rPr lang="en-US" dirty="0" smtClean="0"/>
              <a:t>when dependents </a:t>
            </a:r>
            <a:r>
              <a:rPr lang="en-US" dirty="0"/>
              <a:t>cannot accompany the </a:t>
            </a:r>
            <a:r>
              <a:rPr lang="en-US" dirty="0" smtClean="0"/>
              <a:t>Soldier at </a:t>
            </a:r>
            <a:r>
              <a:rPr lang="en-US" dirty="0"/>
              <a:t>that </a:t>
            </a:r>
            <a:r>
              <a:rPr lang="en-US" dirty="0" smtClean="0"/>
              <a:t>PDS </a:t>
            </a:r>
            <a:r>
              <a:rPr lang="en-US" dirty="0"/>
              <a:t>due to certified medical </a:t>
            </a:r>
            <a:r>
              <a:rPr lang="en-US" dirty="0" smtClean="0"/>
              <a:t>reasons</a:t>
            </a:r>
            <a:r>
              <a:rPr lang="en-US" dirty="0"/>
              <a:t>.</a:t>
            </a:r>
            <a:endParaRPr lang="en-US" dirty="0">
              <a:solidFill>
                <a:srgbClr val="231F20"/>
              </a:solidFill>
              <a:latin typeface="+mn-lt"/>
              <a:cs typeface="Tahoma"/>
            </a:endParaRPr>
          </a:p>
        </p:txBody>
      </p:sp>
      <p:sp>
        <p:nvSpPr>
          <p:cNvPr id="6"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ea typeface="+mj-ea"/>
              </a:rPr>
              <a:t>Finance Travel Entitlements</a:t>
            </a:r>
          </a:p>
        </p:txBody>
      </p:sp>
      <p:sp>
        <p:nvSpPr>
          <p:cNvPr id="2" name="Rectangle 1"/>
          <p:cNvSpPr/>
          <p:nvPr/>
        </p:nvSpPr>
        <p:spPr>
          <a:xfrm>
            <a:off x="5809780" y="-3412"/>
            <a:ext cx="3311913" cy="584775"/>
          </a:xfrm>
          <a:prstGeom prst="rect">
            <a:avLst/>
          </a:prstGeom>
        </p:spPr>
        <p:txBody>
          <a:bodyPr wrap="square">
            <a:spAutoFit/>
          </a:bodyPr>
          <a:lstStyle/>
          <a:p>
            <a:r>
              <a:rPr lang="en-US" sz="800" dirty="0">
                <a:solidFill>
                  <a:schemeClr val="bg1"/>
                </a:solidFill>
              </a:rPr>
              <a:t>References:</a:t>
            </a:r>
          </a:p>
          <a:p>
            <a:pPr marL="171450" lvl="0" indent="-171450">
              <a:buFont typeface="Arial" panose="020B0604020202020204" pitchFamily="34" charset="0"/>
              <a:buChar char="•"/>
              <a:defRPr/>
            </a:pPr>
            <a:r>
              <a:rPr lang="en-US" sz="800" dirty="0">
                <a:solidFill>
                  <a:schemeClr val="bg1"/>
                </a:solidFill>
              </a:rPr>
              <a:t>DoD 7000.14-R (Financial Management Regulation), Volume 7A, Chapter 27, paragraph 2704</a:t>
            </a:r>
          </a:p>
          <a:p>
            <a:pPr marL="171450" indent="-171450">
              <a:buFont typeface="Arial" panose="020B0604020202020204" pitchFamily="34" charset="0"/>
              <a:buChar char="•"/>
            </a:pPr>
            <a:r>
              <a:rPr lang="en-US" sz="800" dirty="0">
                <a:solidFill>
                  <a:schemeClr val="bg1"/>
                </a:solidFill>
              </a:rPr>
              <a:t>AR 55-46 (Travel Overseas)</a:t>
            </a:r>
          </a:p>
        </p:txBody>
      </p:sp>
    </p:spTree>
    <p:extLst>
      <p:ext uri="{BB962C8B-B14F-4D97-AF65-F5344CB8AC3E}">
        <p14:creationId xmlns:p14="http://schemas.microsoft.com/office/powerpoint/2010/main" val="120155095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699647" y="103825"/>
            <a:ext cx="77724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r>
              <a:rPr lang="en-US" dirty="0" smtClean="0"/>
              <a:t>Reassignment Briefing</a:t>
            </a:r>
            <a:endParaRPr lang="en-US" dirty="0"/>
          </a:p>
        </p:txBody>
      </p:sp>
      <p:sp>
        <p:nvSpPr>
          <p:cNvPr id="5" name="Content Placeholder 2"/>
          <p:cNvSpPr txBox="1">
            <a:spLocks/>
          </p:cNvSpPr>
          <p:nvPr/>
        </p:nvSpPr>
        <p:spPr>
          <a:xfrm>
            <a:off x="293566" y="1189733"/>
            <a:ext cx="8388709" cy="5356033"/>
          </a:xfrm>
          <a:prstGeom prst="rect">
            <a:avLst/>
          </a:prstGeom>
        </p:spPr>
        <p:txBody>
          <a:bodyPr>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smtClean="0">
                <a:latin typeface="+mn-lt"/>
              </a:rPr>
              <a:t>Isolation or Quarantine After Signing Out of Old PDS</a:t>
            </a:r>
          </a:p>
          <a:p>
            <a:pPr lvl="1"/>
            <a:r>
              <a:rPr lang="en-US" sz="2000" dirty="0" smtClean="0"/>
              <a:t>If </a:t>
            </a:r>
            <a:r>
              <a:rPr lang="en-US" sz="2000" dirty="0"/>
              <a:t>a </a:t>
            </a:r>
            <a:r>
              <a:rPr lang="en-US" sz="2000" dirty="0" smtClean="0"/>
              <a:t>Soldier </a:t>
            </a:r>
            <a:r>
              <a:rPr lang="en-US" sz="2000" dirty="0"/>
              <a:t>and a </a:t>
            </a:r>
            <a:r>
              <a:rPr lang="en-US" sz="2000" dirty="0" smtClean="0"/>
              <a:t>Soldier’s </a:t>
            </a:r>
            <a:r>
              <a:rPr lang="en-US" sz="2000" dirty="0"/>
              <a:t>dependents </a:t>
            </a:r>
            <a:r>
              <a:rPr lang="en-US" sz="2000" dirty="0" smtClean="0"/>
              <a:t>are ordered to </a:t>
            </a:r>
            <a:r>
              <a:rPr lang="en-US" sz="2000" dirty="0"/>
              <a:t>isolate or quarantine after </a:t>
            </a:r>
            <a:r>
              <a:rPr lang="en-US" sz="2000" dirty="0" smtClean="0"/>
              <a:t>signing </a:t>
            </a:r>
            <a:r>
              <a:rPr lang="en-US" sz="2000" dirty="0"/>
              <a:t>out of the unit, then per diem may be authorized for both the </a:t>
            </a:r>
            <a:r>
              <a:rPr lang="en-US" sz="2000" dirty="0" smtClean="0"/>
              <a:t>Soldier </a:t>
            </a:r>
            <a:r>
              <a:rPr lang="en-US" sz="2000" dirty="0"/>
              <a:t>and dependents at the location specified in the orders. </a:t>
            </a:r>
            <a:r>
              <a:rPr lang="en-US" sz="2000" dirty="0" smtClean="0"/>
              <a:t>If </a:t>
            </a:r>
            <a:r>
              <a:rPr lang="en-US" sz="2000" dirty="0"/>
              <a:t>lodging in kind or meals in kind are provided, then per diem is not payable</a:t>
            </a:r>
            <a:r>
              <a:rPr lang="en-US" sz="2000" dirty="0" smtClean="0"/>
              <a:t>. </a:t>
            </a:r>
          </a:p>
          <a:p>
            <a:r>
              <a:rPr lang="en-US" sz="2000" b="0" dirty="0"/>
              <a:t>Isolation or Quarantine </a:t>
            </a:r>
            <a:r>
              <a:rPr lang="en-US" sz="2000" b="0" dirty="0" smtClean="0"/>
              <a:t>Required </a:t>
            </a:r>
            <a:r>
              <a:rPr lang="en-US" sz="2000" b="0" dirty="0"/>
              <a:t>after Arrival at the New PDS and Before TLE Begins </a:t>
            </a:r>
            <a:endParaRPr lang="en-US" sz="2000" b="0" dirty="0" smtClean="0"/>
          </a:p>
          <a:p>
            <a:pPr lvl="1"/>
            <a:r>
              <a:rPr lang="en-US" sz="2000" dirty="0" smtClean="0"/>
              <a:t>If </a:t>
            </a:r>
            <a:r>
              <a:rPr lang="en-US" sz="2000" dirty="0"/>
              <a:t>a </a:t>
            </a:r>
            <a:r>
              <a:rPr lang="en-US" sz="2000" dirty="0" smtClean="0"/>
              <a:t>Soldier </a:t>
            </a:r>
            <a:r>
              <a:rPr lang="en-US" sz="2000" dirty="0"/>
              <a:t>and a </a:t>
            </a:r>
            <a:r>
              <a:rPr lang="en-US" sz="2000" dirty="0" smtClean="0"/>
              <a:t>Soldier’s </a:t>
            </a:r>
            <a:r>
              <a:rPr lang="en-US" sz="2000" dirty="0"/>
              <a:t>dependents </a:t>
            </a:r>
            <a:r>
              <a:rPr lang="en-US" sz="2000" dirty="0" smtClean="0"/>
              <a:t>are ordered to </a:t>
            </a:r>
            <a:r>
              <a:rPr lang="en-US" sz="2000" dirty="0"/>
              <a:t>isolate or quarantine after arrival at the new PDS and before TLE begins, then the </a:t>
            </a:r>
            <a:r>
              <a:rPr lang="en-US" sz="2000" dirty="0" smtClean="0"/>
              <a:t>Soldier </a:t>
            </a:r>
            <a:r>
              <a:rPr lang="en-US" sz="2000" dirty="0"/>
              <a:t>and dependents may be authorized per diem in accordance with JTR Chapter 5, Part A. If lodging in kind or meals in kind are provided, then per diem is not payable. </a:t>
            </a:r>
            <a:endParaRPr lang="en-US" sz="2000" b="0" dirty="0">
              <a:latin typeface="+mn-lt"/>
            </a:endParaRPr>
          </a:p>
        </p:txBody>
      </p:sp>
      <p:sp>
        <p:nvSpPr>
          <p:cNvPr id="6"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ea typeface="+mj-ea"/>
              </a:rPr>
              <a:t>Finance Travel Entitlements</a:t>
            </a:r>
          </a:p>
        </p:txBody>
      </p:sp>
      <p:sp>
        <p:nvSpPr>
          <p:cNvPr id="2" name="Rectangle 1"/>
          <p:cNvSpPr/>
          <p:nvPr/>
        </p:nvSpPr>
        <p:spPr>
          <a:xfrm>
            <a:off x="5865541" y="40351"/>
            <a:ext cx="3256157" cy="461665"/>
          </a:xfrm>
          <a:prstGeom prst="rect">
            <a:avLst/>
          </a:prstGeom>
        </p:spPr>
        <p:txBody>
          <a:bodyPr wrap="square">
            <a:spAutoFit/>
          </a:bodyPr>
          <a:lstStyle/>
          <a:p>
            <a:pPr lvl="0">
              <a:defRPr/>
            </a:pPr>
            <a:r>
              <a:rPr lang="en-US" sz="800" dirty="0">
                <a:solidFill>
                  <a:schemeClr val="bg1"/>
                </a:solidFill>
              </a:rPr>
              <a:t>References:</a:t>
            </a:r>
          </a:p>
          <a:p>
            <a:pPr marL="171450" lvl="0" indent="-171450">
              <a:buFont typeface="Arial" panose="020B0604020202020204" pitchFamily="34" charset="0"/>
              <a:buChar char="•"/>
              <a:defRPr/>
            </a:pPr>
            <a:r>
              <a:rPr lang="en-US" sz="800" dirty="0">
                <a:solidFill>
                  <a:schemeClr val="bg1"/>
                </a:solidFill>
              </a:rPr>
              <a:t>https://www.defensetravel.dod.mil/Docs/perdiem/JTR.pdf </a:t>
            </a:r>
            <a:r>
              <a:rPr lang="en-US" sz="800" dirty="0" smtClean="0">
                <a:solidFill>
                  <a:schemeClr val="bg1"/>
                </a:solidFill>
              </a:rPr>
              <a:t>     (</a:t>
            </a:r>
            <a:r>
              <a:rPr lang="en-US" sz="800" dirty="0">
                <a:solidFill>
                  <a:schemeClr val="bg1"/>
                </a:solidFill>
              </a:rPr>
              <a:t>The Joint Travel Regulations (JTR)), Chapter 050106, 050603</a:t>
            </a:r>
          </a:p>
        </p:txBody>
      </p:sp>
    </p:spTree>
    <p:extLst>
      <p:ext uri="{BB962C8B-B14F-4D97-AF65-F5344CB8AC3E}">
        <p14:creationId xmlns:p14="http://schemas.microsoft.com/office/powerpoint/2010/main" val="2407716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8" name="Content Placeholder 2"/>
          <p:cNvSpPr txBox="1">
            <a:spLocks/>
          </p:cNvSpPr>
          <p:nvPr/>
        </p:nvSpPr>
        <p:spPr>
          <a:xfrm>
            <a:off x="356938" y="1051721"/>
            <a:ext cx="8452525" cy="5494045"/>
          </a:xfrm>
          <a:prstGeom prst="rect">
            <a:avLst/>
          </a:prstGeom>
        </p:spPr>
        <p:txBody>
          <a:bodyPr vert="horz" lIns="91440" tIns="45720" rIns="91440" bIns="45720" rtlCol="0">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0" dirty="0">
                <a:solidFill>
                  <a:srgbClr val="231F20"/>
                </a:solidFill>
                <a:cs typeface="Tahoma"/>
              </a:rPr>
              <a:t>Individually Billed Account (IBA) vs Centrally Billed Account (CBA)</a:t>
            </a:r>
          </a:p>
          <a:p>
            <a:pPr lvl="1"/>
            <a:r>
              <a:rPr lang="en-US" sz="1800" dirty="0" smtClean="0"/>
              <a:t>All PCS orders must state that either IBA or CBA (not both) is authorized.</a:t>
            </a:r>
          </a:p>
          <a:p>
            <a:pPr lvl="1"/>
            <a:r>
              <a:rPr lang="en-US" sz="1800" dirty="0" smtClean="0"/>
              <a:t>IBA-Mandatory </a:t>
            </a:r>
            <a:r>
              <a:rPr lang="en-US" sz="1800" dirty="0"/>
              <a:t>for all Soldiers with a Government Travel Charge Card (GTCC</a:t>
            </a:r>
            <a:r>
              <a:rPr lang="en-US" sz="1800" dirty="0" smtClean="0"/>
              <a:t>) (unless exempt) and must be included in the PCS order.</a:t>
            </a:r>
            <a:endParaRPr lang="en-US" sz="1800" dirty="0"/>
          </a:p>
          <a:p>
            <a:pPr lvl="2"/>
            <a:r>
              <a:rPr lang="en-US" sz="1600" dirty="0" smtClean="0"/>
              <a:t>If travelling by air, the Soldier must </a:t>
            </a:r>
            <a:r>
              <a:rPr lang="en-US" sz="1600" dirty="0"/>
              <a:t>contact the supporting Commercial Travel Office (CTO) or Travel Management Center (TMC) to make air travel reservation arrangements</a:t>
            </a:r>
            <a:r>
              <a:rPr lang="en-US" sz="1600" dirty="0" smtClean="0"/>
              <a:t>.</a:t>
            </a:r>
            <a:endParaRPr lang="en-US" sz="1600" dirty="0"/>
          </a:p>
          <a:p>
            <a:pPr lvl="2"/>
            <a:r>
              <a:rPr lang="en-US" sz="1600" dirty="0" smtClean="0"/>
              <a:t>The GTCC </a:t>
            </a:r>
            <a:r>
              <a:rPr lang="en-US" sz="1600" dirty="0"/>
              <a:t>eliminates the need </a:t>
            </a:r>
            <a:r>
              <a:rPr lang="en-US" sz="1600" dirty="0" smtClean="0"/>
              <a:t>for </a:t>
            </a:r>
            <a:r>
              <a:rPr lang="en-US" sz="1600" dirty="0"/>
              <a:t>an advance of travel entitlements and reduces the traveler’s dependency on personal funds.</a:t>
            </a:r>
          </a:p>
          <a:p>
            <a:pPr lvl="2"/>
            <a:r>
              <a:rPr lang="en-US" sz="1600" dirty="0" smtClean="0"/>
              <a:t>If IBA is authorized in the PCS order, the Soldiers </a:t>
            </a:r>
            <a:r>
              <a:rPr lang="en-US" sz="1600" dirty="0"/>
              <a:t>will contact their unit travel charge card Agency Program Coordinator (APC) to register into the PCS </a:t>
            </a:r>
            <a:r>
              <a:rPr lang="en-US" sz="1600" dirty="0" smtClean="0"/>
              <a:t>program to increase spending limits.</a:t>
            </a:r>
            <a:endParaRPr lang="en-US" sz="1600" dirty="0"/>
          </a:p>
          <a:p>
            <a:pPr lvl="2"/>
            <a:r>
              <a:rPr lang="en-US" sz="1600" dirty="0" smtClean="0"/>
              <a:t>The GTCC will be used for all expenses associated with the PCS.</a:t>
            </a:r>
            <a:endParaRPr lang="en-US" sz="1600" spc="-10" dirty="0" smtClean="0">
              <a:solidFill>
                <a:srgbClr val="231F20"/>
              </a:solidFill>
              <a:cs typeface="Tahoma"/>
            </a:endParaRPr>
          </a:p>
          <a:p>
            <a:pPr lvl="1"/>
            <a:r>
              <a:rPr lang="en-US" sz="1800" dirty="0"/>
              <a:t>CBA-If </a:t>
            </a:r>
            <a:r>
              <a:rPr lang="en-US" sz="1800" dirty="0" smtClean="0"/>
              <a:t>the Soldier does not possess a GTCC, or IBA is not authorized, CBA </a:t>
            </a:r>
            <a:r>
              <a:rPr lang="en-US" sz="1800" dirty="0"/>
              <a:t>is </a:t>
            </a:r>
            <a:r>
              <a:rPr lang="en-US" sz="1800" dirty="0" smtClean="0"/>
              <a:t>authorized and must be included in the PCS order.</a:t>
            </a:r>
            <a:endParaRPr lang="en-US" sz="1800" dirty="0"/>
          </a:p>
          <a:p>
            <a:pPr lvl="2"/>
            <a:r>
              <a:rPr lang="en-US" sz="1600" dirty="0"/>
              <a:t>The Soldier is not responsible for personally purchasing airline tickets. The Soldier </a:t>
            </a:r>
            <a:r>
              <a:rPr lang="en-US" sz="1600" dirty="0" smtClean="0"/>
              <a:t>must contact the </a:t>
            </a:r>
            <a:r>
              <a:rPr lang="en-US" sz="1600" dirty="0"/>
              <a:t>s</a:t>
            </a:r>
            <a:r>
              <a:rPr lang="en-US" sz="1600" dirty="0" smtClean="0"/>
              <a:t>upporting CTO or TMC to make air travel reservation arrangements.</a:t>
            </a:r>
            <a:endParaRPr lang="en-US" sz="1600" dirty="0"/>
          </a:p>
        </p:txBody>
      </p:sp>
      <p:sp>
        <p:nvSpPr>
          <p:cNvPr id="9" name="Text Placeholder 4"/>
          <p:cNvSpPr txBox="1">
            <a:spLocks/>
          </p:cNvSpPr>
          <p:nvPr/>
        </p:nvSpPr>
        <p:spPr>
          <a:xfrm>
            <a:off x="790173" y="591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ea typeface="+mj-ea"/>
              </a:rPr>
              <a:t>Finance Travel Entitlements</a:t>
            </a:r>
          </a:p>
        </p:txBody>
      </p:sp>
      <p:sp>
        <p:nvSpPr>
          <p:cNvPr id="2" name="Rectangle 1"/>
          <p:cNvSpPr/>
          <p:nvPr/>
        </p:nvSpPr>
        <p:spPr>
          <a:xfrm>
            <a:off x="5887842" y="0"/>
            <a:ext cx="3233853" cy="584775"/>
          </a:xfrm>
          <a:prstGeom prst="rect">
            <a:avLst/>
          </a:prstGeom>
        </p:spPr>
        <p:txBody>
          <a:bodyPr wrap="square">
            <a:spAutoFit/>
          </a:bodyPr>
          <a:lstStyle/>
          <a:p>
            <a:pPr lvl="0">
              <a:defRPr/>
            </a:pPr>
            <a:r>
              <a:rPr lang="en-US" sz="800" dirty="0">
                <a:solidFill>
                  <a:schemeClr val="bg1"/>
                </a:solidFill>
              </a:rPr>
              <a:t>References:</a:t>
            </a:r>
          </a:p>
          <a:p>
            <a:pPr marL="171450" lvl="0" indent="-171450">
              <a:buFont typeface="Arial" panose="020B0604020202020204" pitchFamily="34" charset="0"/>
              <a:buChar char="•"/>
              <a:defRPr/>
            </a:pPr>
            <a:r>
              <a:rPr lang="en-US" sz="800" dirty="0">
                <a:solidFill>
                  <a:schemeClr val="bg1"/>
                </a:solidFill>
              </a:rPr>
              <a:t>https://www.defensetravel.dod.mil/Docs/perdiem/JTR.pdf </a:t>
            </a:r>
            <a:r>
              <a:rPr lang="en-US" sz="800" dirty="0" smtClean="0">
                <a:solidFill>
                  <a:schemeClr val="bg1"/>
                </a:solidFill>
              </a:rPr>
              <a:t>      (</a:t>
            </a:r>
            <a:r>
              <a:rPr lang="en-US" sz="800" dirty="0">
                <a:solidFill>
                  <a:schemeClr val="bg1"/>
                </a:solidFill>
              </a:rPr>
              <a:t>The Joint Travel Regulations (JTR)), Chapter 010204</a:t>
            </a:r>
          </a:p>
          <a:p>
            <a:pPr marL="171450" lvl="0" indent="-171450">
              <a:buFont typeface="Arial" panose="020B0604020202020204" pitchFamily="34" charset="0"/>
              <a:buChar char="•"/>
              <a:defRPr/>
            </a:pPr>
            <a:r>
              <a:rPr lang="en-US" sz="800" dirty="0">
                <a:solidFill>
                  <a:schemeClr val="bg1"/>
                </a:solidFill>
              </a:rPr>
              <a:t>DoD 7000.14-R (Financial Management Regulation), Volume 9</a:t>
            </a:r>
          </a:p>
        </p:txBody>
      </p:sp>
    </p:spTree>
    <p:extLst>
      <p:ext uri="{BB962C8B-B14F-4D97-AF65-F5344CB8AC3E}">
        <p14:creationId xmlns:p14="http://schemas.microsoft.com/office/powerpoint/2010/main" val="149854257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pic>
        <p:nvPicPr>
          <p:cNvPr id="158" name="Picture 1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1011857"/>
            <a:ext cx="8522208" cy="1829843"/>
          </a:xfrm>
          <a:prstGeom prst="rect">
            <a:avLst/>
          </a:prstGeom>
        </p:spPr>
      </p:pic>
      <p:sp>
        <p:nvSpPr>
          <p:cNvPr id="80" name="object 75"/>
          <p:cNvSpPr txBox="1"/>
          <p:nvPr/>
        </p:nvSpPr>
        <p:spPr>
          <a:xfrm>
            <a:off x="414528" y="2568790"/>
            <a:ext cx="8436864" cy="3207929"/>
          </a:xfrm>
          <a:prstGeom prst="rect">
            <a:avLst/>
          </a:prstGeom>
        </p:spPr>
        <p:txBody>
          <a:bodyPr vert="horz" wrap="square" lIns="0" tIns="12065" rIns="0" bIns="0" rtlCol="0">
            <a:spAutoFit/>
          </a:bodyPr>
          <a:lstStyle/>
          <a:p>
            <a:pPr marL="12700" marR="102870" indent="687070">
              <a:lnSpc>
                <a:spcPct val="100000"/>
              </a:lnSpc>
              <a:spcBef>
                <a:spcPts val="95"/>
              </a:spcBef>
              <a:tabLst>
                <a:tab pos="1859280" algn="l"/>
                <a:tab pos="2212975" algn="l"/>
                <a:tab pos="6419215" algn="l"/>
                <a:tab pos="6447790" algn="l"/>
              </a:tabLst>
            </a:pPr>
            <a:r>
              <a:rPr sz="1860" spc="-5" dirty="0">
                <a:solidFill>
                  <a:srgbClr val="231F20"/>
                </a:solidFill>
                <a:latin typeface="+mj-lt"/>
                <a:cs typeface="Tahoma"/>
              </a:rPr>
              <a:t>Congratulations on </a:t>
            </a:r>
            <a:r>
              <a:rPr lang="en-US" sz="1860" spc="-5" dirty="0" smtClean="0">
                <a:solidFill>
                  <a:srgbClr val="231F20"/>
                </a:solidFill>
                <a:latin typeface="+mj-lt"/>
                <a:cs typeface="Tahoma"/>
              </a:rPr>
              <a:t>your selection for reassignment!</a:t>
            </a:r>
            <a:r>
              <a:rPr lang="en-US" sz="1860" spc="-10" dirty="0" smtClean="0">
                <a:solidFill>
                  <a:srgbClr val="231F20"/>
                </a:solidFill>
                <a:latin typeface="+mj-lt"/>
                <a:cs typeface="Tahoma"/>
              </a:rPr>
              <a:t> </a:t>
            </a:r>
            <a:r>
              <a:rPr lang="en-US" sz="1860" spc="-10" dirty="0" smtClean="0">
                <a:solidFill>
                  <a:srgbClr val="231F20"/>
                </a:solidFill>
                <a:cs typeface="Tahoma"/>
              </a:rPr>
              <a:t>This </a:t>
            </a:r>
            <a:r>
              <a:rPr lang="en-US" sz="1860" spc="-10" dirty="0">
                <a:solidFill>
                  <a:srgbClr val="231F20"/>
                </a:solidFill>
                <a:cs typeface="Tahoma"/>
              </a:rPr>
              <a:t>briefing is pro</a:t>
            </a:r>
            <a:r>
              <a:rPr lang="en-US" sz="1860" spc="-5" dirty="0">
                <a:solidFill>
                  <a:srgbClr val="231F20"/>
                </a:solidFill>
                <a:cs typeface="Tahoma"/>
              </a:rPr>
              <a:t>vided to </a:t>
            </a:r>
            <a:r>
              <a:rPr lang="en-US" sz="1860" spc="-10" dirty="0">
                <a:solidFill>
                  <a:srgbClr val="231F20"/>
                </a:solidFill>
                <a:cs typeface="Tahoma"/>
              </a:rPr>
              <a:t>fulfill the </a:t>
            </a:r>
            <a:r>
              <a:rPr lang="en-US" sz="1860" spc="-10" dirty="0" smtClean="0">
                <a:solidFill>
                  <a:srgbClr val="231F20"/>
                </a:solidFill>
                <a:cs typeface="Tahoma"/>
              </a:rPr>
              <a:t>reassignment</a:t>
            </a:r>
            <a:r>
              <a:rPr lang="en-US" sz="1860" spc="-5" dirty="0" smtClean="0">
                <a:solidFill>
                  <a:srgbClr val="231F20"/>
                </a:solidFill>
                <a:cs typeface="Tahoma"/>
              </a:rPr>
              <a:t> </a:t>
            </a:r>
            <a:r>
              <a:rPr lang="en-US" sz="1860" spc="-5" dirty="0">
                <a:solidFill>
                  <a:srgbClr val="231F20"/>
                </a:solidFill>
                <a:cs typeface="Tahoma"/>
              </a:rPr>
              <a:t>briefing </a:t>
            </a:r>
            <a:r>
              <a:rPr lang="en-US" sz="1860" spc="-10" dirty="0" smtClean="0">
                <a:solidFill>
                  <a:srgbClr val="231F20"/>
                </a:solidFill>
                <a:cs typeface="Tahoma"/>
              </a:rPr>
              <a:t>requirements </a:t>
            </a:r>
            <a:r>
              <a:rPr lang="en-US" sz="1860" spc="-5" dirty="0" smtClean="0">
                <a:solidFill>
                  <a:srgbClr val="231F20"/>
                </a:solidFill>
                <a:cs typeface="Tahoma"/>
              </a:rPr>
              <a:t>of</a:t>
            </a:r>
            <a:r>
              <a:rPr lang="en-US" sz="1860" spc="15" dirty="0" smtClean="0">
                <a:solidFill>
                  <a:srgbClr val="231F20"/>
                </a:solidFill>
                <a:cs typeface="Tahoma"/>
              </a:rPr>
              <a:t> </a:t>
            </a:r>
            <a:r>
              <a:rPr lang="en-US" sz="1860" spc="-5" dirty="0">
                <a:solidFill>
                  <a:srgbClr val="231F20"/>
                </a:solidFill>
                <a:cs typeface="Tahoma"/>
              </a:rPr>
              <a:t>AR</a:t>
            </a:r>
            <a:r>
              <a:rPr lang="en-US" sz="1860" spc="15" dirty="0">
                <a:solidFill>
                  <a:srgbClr val="231F20"/>
                </a:solidFill>
                <a:cs typeface="Tahoma"/>
              </a:rPr>
              <a:t> </a:t>
            </a:r>
            <a:r>
              <a:rPr lang="en-US" sz="1860" spc="-10" dirty="0" smtClean="0">
                <a:solidFill>
                  <a:srgbClr val="231F20"/>
                </a:solidFill>
                <a:cs typeface="Tahoma"/>
              </a:rPr>
              <a:t>600-8-11, and will </a:t>
            </a:r>
            <a:r>
              <a:rPr sz="1860" spc="-10" dirty="0" smtClean="0">
                <a:solidFill>
                  <a:srgbClr val="231F20"/>
                </a:solidFill>
                <a:latin typeface="+mj-lt"/>
                <a:cs typeface="Tahoma"/>
              </a:rPr>
              <a:t>provide</a:t>
            </a:r>
            <a:r>
              <a:rPr lang="en-US" sz="1860" spc="-10" dirty="0" smtClean="0">
                <a:solidFill>
                  <a:srgbClr val="231F20"/>
                </a:solidFill>
                <a:latin typeface="+mj-lt"/>
                <a:cs typeface="Tahoma"/>
              </a:rPr>
              <a:t> Soldiers and Family with guidance and </a:t>
            </a:r>
            <a:r>
              <a:rPr sz="1860" spc="-10" dirty="0" smtClean="0">
                <a:solidFill>
                  <a:srgbClr val="231F20"/>
                </a:solidFill>
                <a:latin typeface="+mj-lt"/>
                <a:cs typeface="Tahoma"/>
              </a:rPr>
              <a:t>useful </a:t>
            </a:r>
            <a:r>
              <a:rPr sz="1860" spc="-5" dirty="0">
                <a:solidFill>
                  <a:srgbClr val="231F20"/>
                </a:solidFill>
                <a:latin typeface="+mj-lt"/>
                <a:cs typeface="Tahoma"/>
              </a:rPr>
              <a:t>information to prepare you </a:t>
            </a:r>
            <a:r>
              <a:rPr sz="1860" spc="-10" dirty="0">
                <a:solidFill>
                  <a:srgbClr val="231F20"/>
                </a:solidFill>
                <a:latin typeface="+mj-lt"/>
                <a:cs typeface="Tahoma"/>
              </a:rPr>
              <a:t>for </a:t>
            </a:r>
            <a:r>
              <a:rPr sz="1860" spc="-10" dirty="0" smtClean="0">
                <a:solidFill>
                  <a:srgbClr val="231F20"/>
                </a:solidFill>
                <a:latin typeface="+mj-lt"/>
                <a:cs typeface="Tahoma"/>
              </a:rPr>
              <a:t>reassignment.</a:t>
            </a:r>
            <a:r>
              <a:rPr lang="en-US" sz="1860" spc="-10" dirty="0" smtClean="0">
                <a:solidFill>
                  <a:srgbClr val="231F20"/>
                </a:solidFill>
                <a:latin typeface="+mj-lt"/>
                <a:cs typeface="Tahoma"/>
              </a:rPr>
              <a:t>  </a:t>
            </a:r>
          </a:p>
          <a:p>
            <a:pPr marL="12700" marR="102870" indent="687070">
              <a:lnSpc>
                <a:spcPct val="100000"/>
              </a:lnSpc>
              <a:spcBef>
                <a:spcPts val="95"/>
              </a:spcBef>
              <a:tabLst>
                <a:tab pos="1859280" algn="l"/>
                <a:tab pos="2212975" algn="l"/>
                <a:tab pos="6419215" algn="l"/>
                <a:tab pos="6447790" algn="l"/>
              </a:tabLst>
            </a:pPr>
            <a:endParaRPr lang="en-US" sz="600" spc="-5" dirty="0" smtClean="0">
              <a:solidFill>
                <a:srgbClr val="231F20"/>
              </a:solidFill>
              <a:latin typeface="+mj-lt"/>
              <a:cs typeface="Tahoma"/>
            </a:endParaRPr>
          </a:p>
          <a:p>
            <a:pPr marL="12700" marR="102870" indent="687070">
              <a:lnSpc>
                <a:spcPct val="100000"/>
              </a:lnSpc>
              <a:spcBef>
                <a:spcPts val="95"/>
              </a:spcBef>
              <a:tabLst>
                <a:tab pos="1859280" algn="l"/>
                <a:tab pos="2212975" algn="l"/>
                <a:tab pos="6419215" algn="l"/>
                <a:tab pos="6447790" algn="l"/>
              </a:tabLst>
            </a:pPr>
            <a:r>
              <a:rPr lang="en-US" sz="1860" spc="-10" dirty="0" smtClean="0">
                <a:solidFill>
                  <a:srgbClr val="231F20"/>
                </a:solidFill>
                <a:latin typeface="+mj-lt"/>
                <a:cs typeface="Tahoma"/>
              </a:rPr>
              <a:t>Soldiers must provide </a:t>
            </a:r>
            <a:r>
              <a:rPr sz="1860" spc="-5" dirty="0" smtClean="0">
                <a:solidFill>
                  <a:srgbClr val="231F20"/>
                </a:solidFill>
                <a:latin typeface="+mj-lt"/>
                <a:cs typeface="Tahoma"/>
              </a:rPr>
              <a:t>all </a:t>
            </a:r>
            <a:r>
              <a:rPr sz="1860" spc="-10" dirty="0" smtClean="0">
                <a:solidFill>
                  <a:srgbClr val="231F20"/>
                </a:solidFill>
                <a:latin typeface="+mj-lt"/>
                <a:cs typeface="Tahoma"/>
              </a:rPr>
              <a:t>required </a:t>
            </a:r>
            <a:r>
              <a:rPr sz="1860" spc="-5" dirty="0">
                <a:solidFill>
                  <a:srgbClr val="231F20"/>
                </a:solidFill>
                <a:latin typeface="+mj-lt"/>
                <a:cs typeface="Tahoma"/>
              </a:rPr>
              <a:t>documents for </a:t>
            </a:r>
            <a:r>
              <a:rPr lang="en-US" sz="1860" spc="-5" dirty="0" smtClean="0">
                <a:solidFill>
                  <a:srgbClr val="231F20"/>
                </a:solidFill>
                <a:latin typeface="+mj-lt"/>
                <a:cs typeface="Tahoma"/>
              </a:rPr>
              <a:t>the</a:t>
            </a:r>
            <a:r>
              <a:rPr sz="1860" spc="-5" dirty="0" smtClean="0">
                <a:solidFill>
                  <a:srgbClr val="231F20"/>
                </a:solidFill>
                <a:latin typeface="+mj-lt"/>
                <a:cs typeface="Tahoma"/>
              </a:rPr>
              <a:t> </a:t>
            </a:r>
            <a:r>
              <a:rPr lang="en-US" sz="1860" spc="-5" dirty="0" smtClean="0">
                <a:solidFill>
                  <a:srgbClr val="231F20"/>
                </a:solidFill>
                <a:latin typeface="+mj-lt"/>
                <a:cs typeface="Tahoma"/>
              </a:rPr>
              <a:t>reassignment </a:t>
            </a:r>
            <a:r>
              <a:rPr lang="en-US" sz="1860" spc="-5" dirty="0">
                <a:solidFill>
                  <a:srgbClr val="231F20"/>
                </a:solidFill>
                <a:latin typeface="+mj-lt"/>
                <a:cs typeface="Tahoma"/>
              </a:rPr>
              <a:t>p</a:t>
            </a:r>
            <a:r>
              <a:rPr lang="en-US" sz="1860" spc="-5" dirty="0" smtClean="0">
                <a:solidFill>
                  <a:srgbClr val="231F20"/>
                </a:solidFill>
                <a:latin typeface="+mj-lt"/>
                <a:cs typeface="Tahoma"/>
              </a:rPr>
              <a:t>acket</a:t>
            </a:r>
            <a:r>
              <a:rPr sz="1860" spc="-10" dirty="0" smtClean="0">
                <a:solidFill>
                  <a:srgbClr val="231F20"/>
                </a:solidFill>
                <a:latin typeface="+mj-lt"/>
                <a:cs typeface="Tahoma"/>
              </a:rPr>
              <a:t> </a:t>
            </a:r>
            <a:r>
              <a:rPr sz="1860" spc="-10" dirty="0">
                <a:solidFill>
                  <a:srgbClr val="231F20"/>
                </a:solidFill>
                <a:latin typeface="+mj-lt"/>
                <a:cs typeface="Tahoma"/>
              </a:rPr>
              <a:t>to </a:t>
            </a:r>
            <a:r>
              <a:rPr lang="en-US" sz="1860" spc="-10" dirty="0" smtClean="0">
                <a:solidFill>
                  <a:srgbClr val="231F20"/>
                </a:solidFill>
                <a:latin typeface="+mj-lt"/>
                <a:cs typeface="Tahoma"/>
              </a:rPr>
              <a:t>the</a:t>
            </a:r>
            <a:r>
              <a:rPr sz="1860" spc="-10" dirty="0" smtClean="0">
                <a:solidFill>
                  <a:srgbClr val="231F20"/>
                </a:solidFill>
                <a:latin typeface="+mj-lt"/>
                <a:cs typeface="Tahoma"/>
              </a:rPr>
              <a:t> </a:t>
            </a:r>
            <a:r>
              <a:rPr sz="1860" spc="-10" dirty="0">
                <a:solidFill>
                  <a:srgbClr val="231F20"/>
                </a:solidFill>
                <a:latin typeface="+mj-lt"/>
                <a:cs typeface="Tahoma"/>
              </a:rPr>
              <a:t>servicing </a:t>
            </a:r>
            <a:r>
              <a:rPr sz="1860" spc="-10" dirty="0" smtClean="0">
                <a:solidFill>
                  <a:srgbClr val="231F20"/>
                </a:solidFill>
                <a:latin typeface="+mj-lt"/>
                <a:cs typeface="Tahoma"/>
              </a:rPr>
              <a:t>S1</a:t>
            </a:r>
            <a:r>
              <a:rPr lang="en-US" sz="1860" spc="-10" dirty="0" smtClean="0">
                <a:solidFill>
                  <a:srgbClr val="231F20"/>
                </a:solidFill>
                <a:latin typeface="+mj-lt"/>
                <a:cs typeface="Tahoma"/>
              </a:rPr>
              <a:t>, who </a:t>
            </a:r>
            <a:r>
              <a:rPr sz="1860" spc="-10" dirty="0" smtClean="0">
                <a:solidFill>
                  <a:srgbClr val="231F20"/>
                </a:solidFill>
                <a:latin typeface="+mj-lt"/>
                <a:cs typeface="Tahoma"/>
              </a:rPr>
              <a:t>will </a:t>
            </a:r>
            <a:r>
              <a:rPr sz="1860" spc="-10" dirty="0">
                <a:solidFill>
                  <a:srgbClr val="231F20"/>
                </a:solidFill>
                <a:latin typeface="+mj-lt"/>
                <a:cs typeface="Tahoma"/>
              </a:rPr>
              <a:t>review the </a:t>
            </a:r>
            <a:r>
              <a:rPr sz="1860" spc="-5" dirty="0" smtClean="0">
                <a:solidFill>
                  <a:srgbClr val="231F20"/>
                </a:solidFill>
                <a:latin typeface="+mj-lt"/>
                <a:cs typeface="Tahoma"/>
              </a:rPr>
              <a:t>packet </a:t>
            </a:r>
            <a:r>
              <a:rPr sz="1860" spc="-5" dirty="0">
                <a:solidFill>
                  <a:srgbClr val="231F20"/>
                </a:solidFill>
                <a:latin typeface="+mj-lt"/>
                <a:cs typeface="Tahoma"/>
              </a:rPr>
              <a:t>for </a:t>
            </a:r>
            <a:r>
              <a:rPr sz="1860" spc="-10" dirty="0">
                <a:solidFill>
                  <a:srgbClr val="231F20"/>
                </a:solidFill>
                <a:latin typeface="+mj-lt"/>
                <a:cs typeface="Tahoma"/>
              </a:rPr>
              <a:t>completion </a:t>
            </a:r>
            <a:r>
              <a:rPr sz="1860" spc="-5" dirty="0">
                <a:solidFill>
                  <a:srgbClr val="231F20"/>
                </a:solidFill>
                <a:latin typeface="+mj-lt"/>
                <a:cs typeface="Tahoma"/>
              </a:rPr>
              <a:t>and </a:t>
            </a:r>
            <a:r>
              <a:rPr lang="en-US" sz="1860" spc="-5" dirty="0" smtClean="0">
                <a:solidFill>
                  <a:srgbClr val="231F20"/>
                </a:solidFill>
                <a:latin typeface="+mj-lt"/>
                <a:cs typeface="Tahoma"/>
              </a:rPr>
              <a:t>submit it to </a:t>
            </a:r>
            <a:r>
              <a:rPr lang="en-US" sz="1860" spc="-5" dirty="0">
                <a:solidFill>
                  <a:srgbClr val="231F20"/>
                </a:solidFill>
                <a:latin typeface="+mj-lt"/>
                <a:cs typeface="Tahoma"/>
              </a:rPr>
              <a:t>the</a:t>
            </a:r>
            <a:r>
              <a:rPr sz="1860" spc="-5" dirty="0">
                <a:solidFill>
                  <a:srgbClr val="231F20"/>
                </a:solidFill>
                <a:latin typeface="+mj-lt"/>
                <a:cs typeface="Tahoma"/>
              </a:rPr>
              <a:t> Reassignments Processing</a:t>
            </a:r>
            <a:r>
              <a:rPr lang="en-US" sz="1860" spc="-5" dirty="0">
                <a:solidFill>
                  <a:srgbClr val="231F20"/>
                </a:solidFill>
                <a:latin typeface="+mj-lt"/>
                <a:cs typeface="Tahoma"/>
              </a:rPr>
              <a:t> </a:t>
            </a:r>
            <a:r>
              <a:rPr sz="1860" spc="-5" dirty="0">
                <a:solidFill>
                  <a:srgbClr val="231F20"/>
                </a:solidFill>
                <a:latin typeface="+mj-lt"/>
                <a:cs typeface="Tahoma"/>
              </a:rPr>
              <a:t>Center for orders processing.</a:t>
            </a:r>
            <a:endParaRPr lang="en-US" sz="1860" spc="-5" dirty="0">
              <a:solidFill>
                <a:srgbClr val="231F20"/>
              </a:solidFill>
              <a:latin typeface="+mj-lt"/>
              <a:cs typeface="Tahoma"/>
            </a:endParaRPr>
          </a:p>
          <a:p>
            <a:pPr marL="12700" marR="5080" indent="687070">
              <a:spcBef>
                <a:spcPts val="5"/>
              </a:spcBef>
            </a:pPr>
            <a:r>
              <a:rPr lang="en-US" sz="600" spc="-10" dirty="0">
                <a:solidFill>
                  <a:srgbClr val="231F20"/>
                </a:solidFill>
                <a:cs typeface="Tahoma"/>
              </a:rPr>
              <a:t> </a:t>
            </a:r>
          </a:p>
          <a:p>
            <a:pPr marL="12700" marR="5080" indent="687070">
              <a:spcBef>
                <a:spcPts val="5"/>
              </a:spcBef>
            </a:pPr>
            <a:r>
              <a:rPr lang="en-US" sz="1860" spc="-5" dirty="0" smtClean="0">
                <a:solidFill>
                  <a:srgbClr val="231F20"/>
                </a:solidFill>
                <a:latin typeface="+mj-lt"/>
                <a:cs typeface="Tahoma"/>
              </a:rPr>
              <a:t>Soldiers are strongly advised not to take any irreversible action prior to receiving Permanent Change of Stations (PCS) orders.</a:t>
            </a:r>
          </a:p>
          <a:p>
            <a:pPr marL="12700" marR="5080" indent="687070">
              <a:spcBef>
                <a:spcPts val="5"/>
              </a:spcBef>
            </a:pPr>
            <a:endParaRPr lang="en-US" sz="600" spc="-5" dirty="0">
              <a:solidFill>
                <a:srgbClr val="231F20"/>
              </a:solidFill>
              <a:latin typeface="+mj-lt"/>
              <a:cs typeface="Tahoma"/>
            </a:endParaRPr>
          </a:p>
          <a:p>
            <a:pPr marL="12700" marR="5080" indent="687070">
              <a:spcBef>
                <a:spcPts val="5"/>
              </a:spcBef>
            </a:pPr>
            <a:r>
              <a:rPr lang="en-US" sz="1860" spc="-10" dirty="0">
                <a:solidFill>
                  <a:srgbClr val="231F20"/>
                </a:solidFill>
                <a:cs typeface="Tahoma"/>
              </a:rPr>
              <a:t>Regulatory sources are listed in the notes pages of each slide.</a:t>
            </a:r>
            <a:endParaRPr sz="1860" dirty="0">
              <a:latin typeface="+mj-lt"/>
              <a:cs typeface="Tahoma"/>
            </a:endParaRPr>
          </a:p>
        </p:txBody>
      </p:sp>
      <p:sp>
        <p:nvSpPr>
          <p:cNvPr id="81" name="object 76"/>
          <p:cNvSpPr/>
          <p:nvPr/>
        </p:nvSpPr>
        <p:spPr>
          <a:xfrm>
            <a:off x="329184" y="1011857"/>
            <a:ext cx="8522208" cy="4876879"/>
          </a:xfrm>
          <a:custGeom>
            <a:avLst/>
            <a:gdLst/>
            <a:ahLst/>
            <a:cxnLst/>
            <a:rect l="l" t="t" r="r" b="b"/>
            <a:pathLst>
              <a:path w="8248015" h="4589145">
                <a:moveTo>
                  <a:pt x="0" y="4588764"/>
                </a:moveTo>
                <a:lnTo>
                  <a:pt x="0" y="0"/>
                </a:lnTo>
                <a:lnTo>
                  <a:pt x="8247888" y="0"/>
                </a:lnTo>
                <a:lnTo>
                  <a:pt x="8247888" y="4588764"/>
                </a:lnTo>
                <a:lnTo>
                  <a:pt x="0" y="4588764"/>
                </a:lnTo>
                <a:close/>
              </a:path>
            </a:pathLst>
          </a:custGeom>
          <a:ln w="38100">
            <a:solidFill>
              <a:srgbClr val="00383C"/>
            </a:solidFill>
          </a:ln>
        </p:spPr>
        <p:txBody>
          <a:bodyPr wrap="square" lIns="0" tIns="0" rIns="0" bIns="0" rtlCol="0"/>
          <a:lstStyle/>
          <a:p>
            <a:endParaRPr dirty="0"/>
          </a:p>
        </p:txBody>
      </p:sp>
      <p:sp>
        <p:nvSpPr>
          <p:cNvPr id="162" name="Text Placeholder 4"/>
          <p:cNvSpPr>
            <a:spLocks noGrp="1"/>
          </p:cNvSpPr>
          <p:nvPr>
            <p:ph type="body" sz="quarter" idx="15"/>
          </p:nvPr>
        </p:nvSpPr>
        <p:spPr>
          <a:xfrm>
            <a:off x="700965" y="582811"/>
            <a:ext cx="7470627" cy="369332"/>
          </a:xfrm>
        </p:spPr>
        <p:txBody>
          <a:bodyPr/>
          <a:lstStyle/>
          <a:p>
            <a:r>
              <a:rPr lang="en-US" dirty="0" smtClean="0"/>
              <a:t>Welcome</a:t>
            </a:r>
            <a:endParaRPr lang="en-US" dirty="0"/>
          </a:p>
        </p:txBody>
      </p:sp>
    </p:spTree>
    <p:extLst>
      <p:ext uri="{BB962C8B-B14F-4D97-AF65-F5344CB8AC3E}">
        <p14:creationId xmlns:p14="http://schemas.microsoft.com/office/powerpoint/2010/main" val="252000175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700965" y="591865"/>
            <a:ext cx="8353825" cy="369332"/>
          </a:xfrm>
        </p:spPr>
        <p:txBody>
          <a:bodyPr/>
          <a:lstStyle/>
          <a:p>
            <a:r>
              <a:rPr lang="en-US" dirty="0" smtClean="0"/>
              <a:t>Finance Travel Entitlements</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8" name="Content Placeholder 2"/>
          <p:cNvSpPr txBox="1">
            <a:spLocks/>
          </p:cNvSpPr>
          <p:nvPr/>
        </p:nvSpPr>
        <p:spPr>
          <a:xfrm>
            <a:off x="356938" y="1174387"/>
            <a:ext cx="8697852" cy="5081447"/>
          </a:xfrm>
          <a:prstGeom prst="rect">
            <a:avLst/>
          </a:prstGeom>
        </p:spPr>
        <p:txBody>
          <a:bodyPr vert="horz" lIns="91440" tIns="45720" rIns="91440" bIns="45720" rtlCol="0">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0" dirty="0" smtClean="0">
                <a:solidFill>
                  <a:srgbClr val="231F20"/>
                </a:solidFill>
                <a:cs typeface="Tahoma"/>
              </a:rPr>
              <a:t>Advance Travel Pay</a:t>
            </a:r>
          </a:p>
          <a:p>
            <a:pPr lvl="1"/>
            <a:r>
              <a:rPr lang="en-US" sz="2000" dirty="0" smtClean="0"/>
              <a:t>GTCC holders are not authorized Advance Travel Pay, except advance DLA. The GTCC must be used for all PCS travel related expenses unless the GTCC is not authorized at the new PDS.</a:t>
            </a:r>
          </a:p>
          <a:p>
            <a:pPr lvl="1"/>
            <a:r>
              <a:rPr lang="en-US" sz="2000" spc="-10" dirty="0" smtClean="0">
                <a:solidFill>
                  <a:srgbClr val="231F20"/>
                </a:solidFill>
                <a:cs typeface="Tahoma"/>
              </a:rPr>
              <a:t>Soldiers without a GTCC may request a Travel Pay advance of up to 80% of Per Diem and Mileage, and 100% of DLA, if eligible.</a:t>
            </a:r>
            <a:endParaRPr lang="en-US" spc="-10" dirty="0" smtClean="0">
              <a:solidFill>
                <a:srgbClr val="231F20"/>
              </a:solidFill>
              <a:cs typeface="Tahoma"/>
            </a:endParaRPr>
          </a:p>
          <a:p>
            <a:pPr>
              <a:lnSpc>
                <a:spcPct val="100000"/>
              </a:lnSpc>
            </a:pPr>
            <a:r>
              <a:rPr lang="en-US" sz="2000" b="0" spc="-10" dirty="0" smtClean="0">
                <a:solidFill>
                  <a:srgbClr val="231F20"/>
                </a:solidFill>
                <a:cs typeface="Tahoma"/>
              </a:rPr>
              <a:t>Advance Base Pay</a:t>
            </a:r>
          </a:p>
          <a:p>
            <a:pPr lvl="1"/>
            <a:r>
              <a:rPr lang="en-US" sz="2000" dirty="0" smtClean="0"/>
              <a:t>To assist Soldiers in meeting </a:t>
            </a:r>
            <a:r>
              <a:rPr lang="en-US" sz="2000" dirty="0"/>
              <a:t>extraordinary </a:t>
            </a:r>
            <a:r>
              <a:rPr lang="en-US" sz="2000" dirty="0" smtClean="0"/>
              <a:t>expenses related </a:t>
            </a:r>
            <a:r>
              <a:rPr lang="en-US" sz="2000" dirty="0"/>
              <a:t>to a </a:t>
            </a:r>
            <a:r>
              <a:rPr lang="en-US" sz="2000" dirty="0" smtClean="0"/>
              <a:t>PCS. Advance Pay </a:t>
            </a:r>
            <a:r>
              <a:rPr lang="en-US" sz="2000" dirty="0"/>
              <a:t>is intended to assist with some of the out of pocket expenses related to PCS relocation, not typical of day to day military living.</a:t>
            </a:r>
          </a:p>
          <a:p>
            <a:pPr lvl="1"/>
            <a:r>
              <a:rPr lang="en-US" sz="2000" dirty="0" smtClean="0"/>
              <a:t>Soldiers </a:t>
            </a:r>
            <a:r>
              <a:rPr lang="en-US" sz="2000" dirty="0"/>
              <a:t>may be paid an advance of base pay not to exceed 3 </a:t>
            </a:r>
            <a:r>
              <a:rPr lang="en-US" sz="2000" dirty="0" smtClean="0"/>
              <a:t>months, </a:t>
            </a:r>
            <a:r>
              <a:rPr lang="en-US" sz="2000" dirty="0"/>
              <a:t>minus </a:t>
            </a:r>
            <a:r>
              <a:rPr lang="en-US" sz="2000" dirty="0" smtClean="0"/>
              <a:t>deductions (</a:t>
            </a:r>
            <a:r>
              <a:rPr lang="en-US" sz="2000" dirty="0" err="1" smtClean="0"/>
              <a:t>ie</a:t>
            </a:r>
            <a:r>
              <a:rPr lang="en-US" sz="2000" dirty="0" smtClean="0"/>
              <a:t> taxes, allotments, </a:t>
            </a:r>
            <a:r>
              <a:rPr lang="en-US" sz="2000" dirty="0" err="1" smtClean="0"/>
              <a:t>etc</a:t>
            </a:r>
            <a:r>
              <a:rPr lang="en-US" sz="2000" dirty="0" smtClean="0"/>
              <a:t>).</a:t>
            </a:r>
            <a:endParaRPr lang="en-US" sz="2000" dirty="0"/>
          </a:p>
          <a:p>
            <a:pPr lvl="1"/>
            <a:r>
              <a:rPr lang="en-US" sz="2000" dirty="0"/>
              <a:t>Advance Pay amount will be paid back over 12 months.</a:t>
            </a:r>
          </a:p>
        </p:txBody>
      </p:sp>
      <p:sp>
        <p:nvSpPr>
          <p:cNvPr id="2" name="Rectangle 1"/>
          <p:cNvSpPr/>
          <p:nvPr/>
        </p:nvSpPr>
        <p:spPr>
          <a:xfrm>
            <a:off x="5609063" y="17115"/>
            <a:ext cx="3512633" cy="461665"/>
          </a:xfrm>
          <a:prstGeom prst="rect">
            <a:avLst/>
          </a:prstGeom>
        </p:spPr>
        <p:txBody>
          <a:bodyPr wrap="square">
            <a:spAutoFit/>
          </a:bodyPr>
          <a:lstStyle/>
          <a:p>
            <a:pPr lvl="0">
              <a:defRPr/>
            </a:pPr>
            <a:r>
              <a:rPr lang="en-US" sz="800" dirty="0">
                <a:solidFill>
                  <a:schemeClr val="bg1"/>
                </a:solidFill>
              </a:rPr>
              <a:t>References:</a:t>
            </a:r>
          </a:p>
          <a:p>
            <a:pPr marL="171450" lvl="0" indent="-171450">
              <a:buFont typeface="Arial" panose="020B0604020202020204" pitchFamily="34" charset="0"/>
              <a:buChar char="•"/>
              <a:defRPr/>
            </a:pPr>
            <a:r>
              <a:rPr lang="en-US" sz="800" dirty="0">
                <a:solidFill>
                  <a:schemeClr val="bg1"/>
                </a:solidFill>
              </a:rPr>
              <a:t>https://www.defensetravel.dod.mil/Docs/perdiem/JTR.pdf </a:t>
            </a:r>
            <a:r>
              <a:rPr lang="en-US" sz="800" dirty="0" smtClean="0">
                <a:solidFill>
                  <a:schemeClr val="bg1"/>
                </a:solidFill>
              </a:rPr>
              <a:t>             (</a:t>
            </a:r>
            <a:r>
              <a:rPr lang="en-US" sz="800" dirty="0">
                <a:solidFill>
                  <a:schemeClr val="bg1"/>
                </a:solidFill>
              </a:rPr>
              <a:t>The Joint Travel Regulations (JTR)), Chapter 010204, 0505, 050602</a:t>
            </a:r>
          </a:p>
        </p:txBody>
      </p:sp>
    </p:spTree>
    <p:extLst>
      <p:ext uri="{BB962C8B-B14F-4D97-AF65-F5344CB8AC3E}">
        <p14:creationId xmlns:p14="http://schemas.microsoft.com/office/powerpoint/2010/main" val="327600186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700965" y="591865"/>
            <a:ext cx="8353825" cy="369332"/>
          </a:xfrm>
        </p:spPr>
        <p:txBody>
          <a:bodyPr/>
          <a:lstStyle/>
          <a:p>
            <a:r>
              <a:rPr lang="en-US" dirty="0" smtClean="0"/>
              <a:t>Financial Readiness Common Military Training Requirement</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8" name="Content Placeholder 2"/>
          <p:cNvSpPr txBox="1">
            <a:spLocks/>
          </p:cNvSpPr>
          <p:nvPr/>
        </p:nvSpPr>
        <p:spPr>
          <a:xfrm>
            <a:off x="356938" y="1174387"/>
            <a:ext cx="8697852" cy="5081447"/>
          </a:xfrm>
          <a:prstGeom prst="rect">
            <a:avLst/>
          </a:prstGeom>
        </p:spPr>
        <p:txBody>
          <a:bodyPr vert="horz" lIns="91440" tIns="45720" rIns="91440" bIns="45720" rtlCol="0">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0" dirty="0" smtClean="0">
                <a:solidFill>
                  <a:srgbClr val="231F20"/>
                </a:solidFill>
                <a:cs typeface="Tahoma"/>
              </a:rPr>
              <a:t>Soldiers in the ranks of PVT-SPC/CPL, WO1-CW2, and 2LT-CPT are required to take the HQDA “Permanent Change of Station” financial readiness course upon receipt of orders or within 60 days of reporting to a new installation.</a:t>
            </a:r>
          </a:p>
          <a:p>
            <a:pPr>
              <a:lnSpc>
                <a:spcPct val="100000"/>
              </a:lnSpc>
            </a:pPr>
            <a:r>
              <a:rPr lang="en-US" sz="2000" b="0" spc="-10" dirty="0" smtClean="0">
                <a:solidFill>
                  <a:srgbClr val="231F20"/>
                </a:solidFill>
                <a:cs typeface="Tahoma"/>
              </a:rPr>
              <a:t>Options to take the training:</a:t>
            </a:r>
          </a:p>
          <a:p>
            <a:pPr lvl="1"/>
            <a:r>
              <a:rPr lang="en-US" sz="2000" dirty="0" smtClean="0"/>
              <a:t>Face-to-Face: At the installation with a Personal Financial Manager or counselor.</a:t>
            </a:r>
            <a:endParaRPr lang="en-US" sz="2000" dirty="0"/>
          </a:p>
          <a:p>
            <a:pPr lvl="1"/>
            <a:r>
              <a:rPr lang="en-US" sz="2000" dirty="0" smtClean="0"/>
              <a:t>Group Training: At the installation in a classroom environment.</a:t>
            </a:r>
          </a:p>
          <a:p>
            <a:pPr lvl="1"/>
            <a:r>
              <a:rPr lang="en-US" sz="2000" dirty="0" smtClean="0"/>
              <a:t>Distributed Learning: </a:t>
            </a:r>
            <a:r>
              <a:rPr lang="en-US" sz="2000" dirty="0" smtClean="0">
                <a:hlinkClick r:id="rId3"/>
              </a:rPr>
              <a:t>https://olms.armyfamilywebportal.com/</a:t>
            </a:r>
            <a:endParaRPr lang="en-US" sz="2000" dirty="0" smtClean="0"/>
          </a:p>
          <a:p>
            <a:pPr lvl="2"/>
            <a:r>
              <a:rPr lang="en-US" sz="1600" dirty="0" smtClean="0"/>
              <a:t>Use an updated browser (</a:t>
            </a:r>
            <a:r>
              <a:rPr lang="en-US" sz="1600" dirty="0" err="1" smtClean="0"/>
              <a:t>ie</a:t>
            </a:r>
            <a:r>
              <a:rPr lang="en-US" sz="1600" dirty="0" smtClean="0"/>
              <a:t> Chrome, Safari, </a:t>
            </a:r>
            <a:r>
              <a:rPr lang="en-US" sz="1600" dirty="0" err="1" smtClean="0"/>
              <a:t>etc</a:t>
            </a:r>
            <a:r>
              <a:rPr lang="en-US" sz="1600" dirty="0" smtClean="0"/>
              <a:t>)</a:t>
            </a:r>
          </a:p>
          <a:p>
            <a:pPr lvl="2"/>
            <a:r>
              <a:rPr lang="en-US" sz="1600" dirty="0" smtClean="0"/>
              <a:t>Individual log-in</a:t>
            </a:r>
          </a:p>
          <a:p>
            <a:pPr>
              <a:lnSpc>
                <a:spcPct val="100000"/>
              </a:lnSpc>
            </a:pPr>
            <a:r>
              <a:rPr lang="en-US" sz="2000" b="0" spc="-10" dirty="0" smtClean="0">
                <a:solidFill>
                  <a:srgbClr val="231F20"/>
                </a:solidFill>
                <a:cs typeface="Tahoma"/>
              </a:rPr>
              <a:t>Provide certificate of completion to Unit Training Manager (S3) to assist with expedient out-processing.</a:t>
            </a:r>
            <a:endParaRPr lang="en-US" sz="2000" b="0" spc="-10" dirty="0">
              <a:solidFill>
                <a:srgbClr val="231F20"/>
              </a:solidFill>
              <a:cs typeface="Tahoma"/>
            </a:endParaRPr>
          </a:p>
        </p:txBody>
      </p:sp>
      <p:sp>
        <p:nvSpPr>
          <p:cNvPr id="2" name="Rectangle 1"/>
          <p:cNvSpPr/>
          <p:nvPr/>
        </p:nvSpPr>
        <p:spPr>
          <a:xfrm>
            <a:off x="5609063" y="5964"/>
            <a:ext cx="3512633" cy="630942"/>
          </a:xfrm>
          <a:prstGeom prst="rect">
            <a:avLst/>
          </a:prstGeom>
        </p:spPr>
        <p:txBody>
          <a:bodyPr wrap="square">
            <a:spAutoFit/>
          </a:bodyPr>
          <a:lstStyle/>
          <a:p>
            <a:pPr lvl="0">
              <a:defRPr/>
            </a:pPr>
            <a:r>
              <a:rPr lang="en-US" sz="700" dirty="0">
                <a:solidFill>
                  <a:schemeClr val="bg1"/>
                </a:solidFill>
              </a:rPr>
              <a:t>References:</a:t>
            </a:r>
          </a:p>
          <a:p>
            <a:pPr marL="173736" lvl="0" indent="-173736">
              <a:buFont typeface="Arial" panose="020B0604020202020204" pitchFamily="34" charset="0"/>
              <a:buChar char="•"/>
            </a:pPr>
            <a:r>
              <a:rPr lang="en-US" sz="700" dirty="0">
                <a:solidFill>
                  <a:schemeClr val="bg1"/>
                </a:solidFill>
                <a:latin typeface="Calibri" panose="020F0502020204030204" pitchFamily="34" charset="0"/>
              </a:rPr>
              <a:t>NDAA FY16</a:t>
            </a:r>
          </a:p>
          <a:p>
            <a:pPr marL="173736" lvl="0" indent="-173736">
              <a:buFont typeface="Arial" panose="020B0604020202020204" pitchFamily="34" charset="0"/>
              <a:buChar char="•"/>
            </a:pPr>
            <a:r>
              <a:rPr lang="en-US" sz="700" dirty="0" smtClean="0">
                <a:solidFill>
                  <a:schemeClr val="bg1"/>
                </a:solidFill>
                <a:latin typeface="Calibri" panose="020F0502020204030204" pitchFamily="34" charset="0"/>
              </a:rPr>
              <a:t>Department of Defense Instruction 1322.21 (Common Military Training)</a:t>
            </a:r>
          </a:p>
          <a:p>
            <a:pPr marL="173736" lvl="0" indent="-173736">
              <a:buFont typeface="Arial" panose="020B0604020202020204" pitchFamily="34" charset="0"/>
              <a:buChar char="•"/>
            </a:pPr>
            <a:r>
              <a:rPr lang="en-US" sz="700" dirty="0" smtClean="0">
                <a:solidFill>
                  <a:schemeClr val="bg1"/>
                </a:solidFill>
                <a:latin typeface="Calibri" panose="020F0502020204030204" pitchFamily="34" charset="0"/>
              </a:rPr>
              <a:t>DTM </a:t>
            </a:r>
            <a:r>
              <a:rPr lang="en-US" sz="700" dirty="0">
                <a:solidFill>
                  <a:schemeClr val="bg1"/>
                </a:solidFill>
                <a:latin typeface="Calibri" panose="020F0502020204030204" pitchFamily="34" charset="0"/>
              </a:rPr>
              <a:t>19-009 (Financial Literacy Common Military </a:t>
            </a:r>
            <a:r>
              <a:rPr lang="en-US" sz="700" dirty="0" smtClean="0">
                <a:solidFill>
                  <a:schemeClr val="bg1"/>
                </a:solidFill>
                <a:latin typeface="Calibri" panose="020F0502020204030204" pitchFamily="34" charset="0"/>
              </a:rPr>
              <a:t>Training Requirements)</a:t>
            </a:r>
          </a:p>
          <a:p>
            <a:pPr marL="173736" lvl="0" indent="-173736">
              <a:buFont typeface="Arial" panose="020B0604020202020204" pitchFamily="34" charset="0"/>
              <a:buChar char="•"/>
            </a:pPr>
            <a:r>
              <a:rPr lang="en-US" sz="700" dirty="0" smtClean="0">
                <a:solidFill>
                  <a:schemeClr val="bg1"/>
                </a:solidFill>
                <a:latin typeface="Calibri" panose="020F0502020204030204" pitchFamily="34" charset="0"/>
              </a:rPr>
              <a:t>EXORD 140-21 (The Army Financial Literacy Training Program)</a:t>
            </a:r>
            <a:endParaRPr lang="en-US" sz="7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4574427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76" y="1035832"/>
            <a:ext cx="8577831" cy="5565690"/>
          </a:xfrm>
        </p:spPr>
        <p:txBody>
          <a:bodyPr>
            <a:noAutofit/>
          </a:bodyPr>
          <a:lstStyle/>
          <a:p>
            <a:r>
              <a:rPr lang="en-US" sz="1800" b="0" dirty="0" smtClean="0"/>
              <a:t>Soldiers </a:t>
            </a:r>
            <a:r>
              <a:rPr lang="en-US" sz="1800" b="0" dirty="0"/>
              <a:t>who are authorized movement of Family members at Government expense and are directed to TDY </a:t>
            </a:r>
            <a:r>
              <a:rPr lang="en-US" sz="1800" b="0" dirty="0" smtClean="0"/>
              <a:t>schooling of less than 20 weeks in conjunction with </a:t>
            </a:r>
            <a:r>
              <a:rPr lang="en-US" sz="1800" b="0" dirty="0"/>
              <a:t>PCS assignment will have the following options for locating their Family members while they perform their </a:t>
            </a:r>
            <a:r>
              <a:rPr lang="en-US" sz="1800" b="0" dirty="0" smtClean="0"/>
              <a:t>TDY:</a:t>
            </a:r>
          </a:p>
          <a:p>
            <a:pPr lvl="1">
              <a:lnSpc>
                <a:spcPct val="100000"/>
              </a:lnSpc>
              <a:spcBef>
                <a:spcPts val="0"/>
              </a:spcBef>
            </a:pPr>
            <a:r>
              <a:rPr lang="en-US" sz="1400" b="1" spc="-10" dirty="0" smtClean="0">
                <a:solidFill>
                  <a:srgbClr val="231F20"/>
                </a:solidFill>
              </a:rPr>
              <a:t>Option </a:t>
            </a:r>
            <a:r>
              <a:rPr lang="en-US" sz="1400" b="1" spc="-5" dirty="0" smtClean="0">
                <a:solidFill>
                  <a:srgbClr val="231F20"/>
                </a:solidFill>
              </a:rPr>
              <a:t>1</a:t>
            </a:r>
            <a:r>
              <a:rPr lang="en-US" sz="1400" spc="-10" dirty="0" smtClean="0">
                <a:solidFill>
                  <a:srgbClr val="231F20"/>
                </a:solidFill>
              </a:rPr>
              <a:t> </a:t>
            </a:r>
            <a:r>
              <a:rPr lang="en-US" sz="1400" dirty="0" smtClean="0"/>
              <a:t>(</a:t>
            </a:r>
            <a:r>
              <a:rPr lang="en-US" sz="1400" dirty="0"/>
              <a:t>CONUS to CONUS and CONUS to OCONUS only</a:t>
            </a:r>
            <a:r>
              <a:rPr lang="en-US" sz="1400" dirty="0" smtClean="0"/>
              <a:t>): </a:t>
            </a:r>
            <a:r>
              <a:rPr lang="en-US" sz="1400" spc="-40" dirty="0" smtClean="0">
                <a:solidFill>
                  <a:srgbClr val="231F20"/>
                </a:solidFill>
              </a:rPr>
              <a:t>Family </a:t>
            </a:r>
            <a:r>
              <a:rPr lang="en-US" sz="1400" spc="-5" dirty="0" smtClean="0">
                <a:solidFill>
                  <a:srgbClr val="231F20"/>
                </a:solidFill>
              </a:rPr>
              <a:t>in government quarters </a:t>
            </a:r>
            <a:r>
              <a:rPr lang="en-US" sz="1400" spc="-5" dirty="0">
                <a:solidFill>
                  <a:srgbClr val="231F20"/>
                </a:solidFill>
              </a:rPr>
              <a:t>remain in </a:t>
            </a:r>
            <a:r>
              <a:rPr lang="en-US" sz="1400" spc="-10" dirty="0">
                <a:solidFill>
                  <a:srgbClr val="231F20"/>
                </a:solidFill>
              </a:rPr>
              <a:t>government </a:t>
            </a:r>
            <a:r>
              <a:rPr lang="en-US" sz="1400" spc="-5" dirty="0" smtClean="0">
                <a:solidFill>
                  <a:srgbClr val="231F20"/>
                </a:solidFill>
              </a:rPr>
              <a:t>quarters </a:t>
            </a:r>
            <a:r>
              <a:rPr lang="en-US" sz="1400" spc="-5" dirty="0">
                <a:solidFill>
                  <a:srgbClr val="231F20"/>
                </a:solidFill>
              </a:rPr>
              <a:t>until completion of </a:t>
            </a:r>
            <a:r>
              <a:rPr lang="en-US" sz="1400" spc="-10" dirty="0" smtClean="0">
                <a:solidFill>
                  <a:srgbClr val="231F20"/>
                </a:solidFill>
              </a:rPr>
              <a:t>TDY</a:t>
            </a:r>
            <a:r>
              <a:rPr lang="en-US" sz="1400" spc="-5" dirty="0" smtClean="0">
                <a:solidFill>
                  <a:srgbClr val="231F20"/>
                </a:solidFill>
              </a:rPr>
              <a:t>. The </a:t>
            </a:r>
            <a:r>
              <a:rPr lang="en-US" sz="1400" dirty="0" smtClean="0"/>
              <a:t>Soldier </a:t>
            </a:r>
            <a:r>
              <a:rPr lang="en-US" sz="1400" dirty="0"/>
              <a:t>is authorized Government travel to and from the TDY station and </a:t>
            </a:r>
            <a:r>
              <a:rPr lang="en-US" sz="1400" dirty="0" smtClean="0"/>
              <a:t>the </a:t>
            </a:r>
            <a:r>
              <a:rPr lang="en-US" sz="1400" dirty="0"/>
              <a:t>commander may authorize up to 10 duty days to prepare to move </a:t>
            </a:r>
            <a:r>
              <a:rPr lang="en-US" sz="1400" dirty="0" smtClean="0"/>
              <a:t>Family </a:t>
            </a:r>
            <a:r>
              <a:rPr lang="en-US" sz="1400" dirty="0"/>
              <a:t>upon return from TDY prior to signing out of the present CONUS </a:t>
            </a:r>
            <a:r>
              <a:rPr lang="en-US" sz="1400" dirty="0" smtClean="0"/>
              <a:t>station. </a:t>
            </a:r>
            <a:endParaRPr lang="en-US" sz="1400" spc="-5" dirty="0" smtClean="0">
              <a:solidFill>
                <a:srgbClr val="231F20"/>
              </a:solidFill>
            </a:endParaRPr>
          </a:p>
          <a:p>
            <a:pPr lvl="1">
              <a:lnSpc>
                <a:spcPct val="100000"/>
              </a:lnSpc>
              <a:spcBef>
                <a:spcPts val="0"/>
              </a:spcBef>
            </a:pPr>
            <a:r>
              <a:rPr lang="en-US" sz="1400" b="1" spc="-5" dirty="0" smtClean="0">
                <a:solidFill>
                  <a:srgbClr val="231F20"/>
                </a:solidFill>
              </a:rPr>
              <a:t>Option </a:t>
            </a:r>
            <a:r>
              <a:rPr lang="en-US" sz="1400" b="1" dirty="0" smtClean="0">
                <a:solidFill>
                  <a:srgbClr val="231F20"/>
                </a:solidFill>
              </a:rPr>
              <a:t>2</a:t>
            </a:r>
            <a:r>
              <a:rPr lang="en-US" sz="1400" dirty="0" smtClean="0">
                <a:solidFill>
                  <a:srgbClr val="231F20"/>
                </a:solidFill>
              </a:rPr>
              <a:t> (CONUS to CONUS and OCONUS to CONUS only): </a:t>
            </a:r>
            <a:r>
              <a:rPr lang="en-US" sz="1400" spc="-5" dirty="0" smtClean="0">
                <a:solidFill>
                  <a:srgbClr val="231F20"/>
                </a:solidFill>
              </a:rPr>
              <a:t>Move </a:t>
            </a:r>
            <a:r>
              <a:rPr lang="en-US" sz="1400" spc="-15" dirty="0" smtClean="0">
                <a:solidFill>
                  <a:srgbClr val="231F20"/>
                </a:solidFill>
              </a:rPr>
              <a:t>Family m</a:t>
            </a:r>
            <a:r>
              <a:rPr lang="en-US" sz="1400" spc="-5" dirty="0" smtClean="0">
                <a:solidFill>
                  <a:srgbClr val="231F20"/>
                </a:solidFill>
              </a:rPr>
              <a:t>ember(s</a:t>
            </a:r>
            <a:r>
              <a:rPr lang="en-US" sz="1400" spc="-5" dirty="0">
                <a:solidFill>
                  <a:srgbClr val="231F20"/>
                </a:solidFill>
              </a:rPr>
              <a:t>) from present </a:t>
            </a:r>
            <a:r>
              <a:rPr lang="en-US" sz="1400" dirty="0">
                <a:solidFill>
                  <a:srgbClr val="231F20"/>
                </a:solidFill>
              </a:rPr>
              <a:t>CONUS </a:t>
            </a:r>
            <a:r>
              <a:rPr lang="en-US" sz="1400" spc="-5" dirty="0">
                <a:solidFill>
                  <a:srgbClr val="231F20"/>
                </a:solidFill>
              </a:rPr>
              <a:t>station to </a:t>
            </a:r>
            <a:r>
              <a:rPr lang="en-US" sz="1400" dirty="0">
                <a:solidFill>
                  <a:srgbClr val="231F20"/>
                </a:solidFill>
              </a:rPr>
              <a:t>new </a:t>
            </a:r>
            <a:r>
              <a:rPr lang="en-US" sz="1400" dirty="0" smtClean="0">
                <a:solidFill>
                  <a:srgbClr val="231F20"/>
                </a:solidFill>
              </a:rPr>
              <a:t>CONUS </a:t>
            </a:r>
            <a:r>
              <a:rPr lang="en-US" sz="1400" spc="-10" dirty="0">
                <a:solidFill>
                  <a:srgbClr val="231F20"/>
                </a:solidFill>
              </a:rPr>
              <a:t>duty </a:t>
            </a:r>
            <a:r>
              <a:rPr lang="en-US" sz="1400" spc="-5" dirty="0">
                <a:solidFill>
                  <a:srgbClr val="231F20"/>
                </a:solidFill>
              </a:rPr>
              <a:t>station prior to reporting to the TDY </a:t>
            </a:r>
            <a:r>
              <a:rPr lang="en-US" sz="1400" spc="-5" dirty="0" smtClean="0">
                <a:solidFill>
                  <a:srgbClr val="231F20"/>
                </a:solidFill>
              </a:rPr>
              <a:t>station</a:t>
            </a:r>
            <a:r>
              <a:rPr lang="en-US" sz="1400" spc="-5" dirty="0">
                <a:solidFill>
                  <a:srgbClr val="231F20"/>
                </a:solidFill>
              </a:rPr>
              <a:t>. The gaining commander </a:t>
            </a:r>
            <a:r>
              <a:rPr lang="en-US" sz="1400" spc="-10" dirty="0">
                <a:solidFill>
                  <a:srgbClr val="231F20"/>
                </a:solidFill>
              </a:rPr>
              <a:t>may </a:t>
            </a:r>
            <a:r>
              <a:rPr lang="en-US" sz="1400" spc="-5" dirty="0">
                <a:solidFill>
                  <a:srgbClr val="231F20"/>
                </a:solidFill>
              </a:rPr>
              <a:t>authorize </a:t>
            </a:r>
            <a:r>
              <a:rPr lang="en-US" sz="1400" dirty="0">
                <a:solidFill>
                  <a:srgbClr val="231F20"/>
                </a:solidFill>
              </a:rPr>
              <a:t>up </a:t>
            </a:r>
            <a:r>
              <a:rPr lang="en-US" sz="1400" spc="-5" dirty="0" smtClean="0">
                <a:solidFill>
                  <a:srgbClr val="231F20"/>
                </a:solidFill>
              </a:rPr>
              <a:t>to </a:t>
            </a:r>
            <a:r>
              <a:rPr lang="en-US" sz="1400" dirty="0">
                <a:solidFill>
                  <a:srgbClr val="231F20"/>
                </a:solidFill>
              </a:rPr>
              <a:t>10 </a:t>
            </a:r>
            <a:r>
              <a:rPr lang="en-US" sz="1400" spc="-5" dirty="0">
                <a:solidFill>
                  <a:srgbClr val="231F20"/>
                </a:solidFill>
              </a:rPr>
              <a:t>duty days </a:t>
            </a:r>
            <a:r>
              <a:rPr lang="en-US" sz="1400" spc="-5" dirty="0" smtClean="0">
                <a:solidFill>
                  <a:srgbClr val="231F20"/>
                </a:solidFill>
              </a:rPr>
              <a:t>for the Soldier to </a:t>
            </a:r>
            <a:r>
              <a:rPr lang="en-US" sz="1400" spc="-5" dirty="0">
                <a:solidFill>
                  <a:srgbClr val="231F20"/>
                </a:solidFill>
              </a:rPr>
              <a:t>settle the </a:t>
            </a:r>
            <a:r>
              <a:rPr lang="en-US" sz="1400" spc="-15" dirty="0" smtClean="0">
                <a:solidFill>
                  <a:srgbClr val="231F20"/>
                </a:solidFill>
              </a:rPr>
              <a:t>Family </a:t>
            </a:r>
            <a:r>
              <a:rPr lang="en-US" sz="1400" dirty="0" smtClean="0">
                <a:solidFill>
                  <a:srgbClr val="231F20"/>
                </a:solidFill>
              </a:rPr>
              <a:t>in </a:t>
            </a:r>
            <a:r>
              <a:rPr lang="en-US" sz="1400" spc="-10" dirty="0">
                <a:solidFill>
                  <a:srgbClr val="231F20"/>
                </a:solidFill>
              </a:rPr>
              <a:t>government </a:t>
            </a:r>
            <a:r>
              <a:rPr lang="en-US" sz="1400" spc="-5" dirty="0">
                <a:solidFill>
                  <a:srgbClr val="231F20"/>
                </a:solidFill>
              </a:rPr>
              <a:t>quarters (if </a:t>
            </a:r>
            <a:r>
              <a:rPr lang="en-US" sz="1400" spc="-10" dirty="0">
                <a:solidFill>
                  <a:srgbClr val="231F20"/>
                </a:solidFill>
              </a:rPr>
              <a:t>available) </a:t>
            </a:r>
            <a:r>
              <a:rPr lang="en-US" sz="1400" spc="-5" dirty="0">
                <a:solidFill>
                  <a:srgbClr val="231F20"/>
                </a:solidFill>
              </a:rPr>
              <a:t>or </a:t>
            </a:r>
            <a:r>
              <a:rPr lang="en-US" sz="1400" dirty="0" smtClean="0">
                <a:solidFill>
                  <a:srgbClr val="231F20"/>
                </a:solidFill>
              </a:rPr>
              <a:t>on </a:t>
            </a:r>
            <a:r>
              <a:rPr lang="en-US" sz="1400" spc="-5" dirty="0">
                <a:solidFill>
                  <a:srgbClr val="231F20"/>
                </a:solidFill>
              </a:rPr>
              <a:t>the local </a:t>
            </a:r>
            <a:r>
              <a:rPr lang="en-US" sz="1400" spc="-20" dirty="0">
                <a:solidFill>
                  <a:srgbClr val="231F20"/>
                </a:solidFill>
              </a:rPr>
              <a:t>economy. </a:t>
            </a:r>
            <a:r>
              <a:rPr lang="en-US" sz="1400" dirty="0" smtClean="0">
                <a:solidFill>
                  <a:srgbClr val="231F20"/>
                </a:solidFill>
              </a:rPr>
              <a:t>Soldier </a:t>
            </a:r>
            <a:r>
              <a:rPr lang="en-US" sz="1400" dirty="0">
                <a:solidFill>
                  <a:srgbClr val="231F20"/>
                </a:solidFill>
              </a:rPr>
              <a:t>will sign </a:t>
            </a:r>
            <a:r>
              <a:rPr lang="en-US" sz="1400" spc="-5" dirty="0">
                <a:solidFill>
                  <a:srgbClr val="231F20"/>
                </a:solidFill>
              </a:rPr>
              <a:t>into </a:t>
            </a:r>
            <a:r>
              <a:rPr lang="en-US" sz="1400" spc="-5" dirty="0" smtClean="0">
                <a:solidFill>
                  <a:srgbClr val="231F20"/>
                </a:solidFill>
              </a:rPr>
              <a:t>the </a:t>
            </a:r>
            <a:r>
              <a:rPr lang="en-US" sz="1400" dirty="0">
                <a:solidFill>
                  <a:srgbClr val="231F20"/>
                </a:solidFill>
              </a:rPr>
              <a:t>new CONUS </a:t>
            </a:r>
            <a:r>
              <a:rPr lang="en-US" sz="1400" spc="-10" dirty="0">
                <a:solidFill>
                  <a:srgbClr val="231F20"/>
                </a:solidFill>
              </a:rPr>
              <a:t>duty </a:t>
            </a:r>
            <a:r>
              <a:rPr lang="en-US" sz="1400" spc="-5" dirty="0">
                <a:solidFill>
                  <a:srgbClr val="231F20"/>
                </a:solidFill>
              </a:rPr>
              <a:t>station, then proceed </a:t>
            </a:r>
            <a:r>
              <a:rPr lang="en-US" sz="1400" spc="-10" dirty="0">
                <a:solidFill>
                  <a:srgbClr val="231F20"/>
                </a:solidFill>
              </a:rPr>
              <a:t>TDY for </a:t>
            </a:r>
            <a:r>
              <a:rPr lang="en-US" sz="1400" spc="-5" dirty="0" smtClean="0">
                <a:solidFill>
                  <a:srgbClr val="231F20"/>
                </a:solidFill>
              </a:rPr>
              <a:t>schooling</a:t>
            </a:r>
            <a:r>
              <a:rPr lang="en-US" sz="1400" spc="-5" dirty="0">
                <a:solidFill>
                  <a:srgbClr val="231F20"/>
                </a:solidFill>
              </a:rPr>
              <a:t>. Soldier </a:t>
            </a:r>
            <a:r>
              <a:rPr lang="en-US" sz="1400" spc="-5" dirty="0" smtClean="0">
                <a:solidFill>
                  <a:srgbClr val="231F20"/>
                </a:solidFill>
              </a:rPr>
              <a:t>is authorized </a:t>
            </a:r>
            <a:r>
              <a:rPr lang="en-US" sz="1400" spc="-10" dirty="0">
                <a:solidFill>
                  <a:srgbClr val="231F20"/>
                </a:solidFill>
              </a:rPr>
              <a:t>government  transportation </a:t>
            </a:r>
            <a:r>
              <a:rPr lang="en-US" sz="1400" spc="-5" dirty="0">
                <a:solidFill>
                  <a:srgbClr val="231F20"/>
                </a:solidFill>
              </a:rPr>
              <a:t>to and from TDY</a:t>
            </a:r>
            <a:r>
              <a:rPr lang="en-US" sz="1400" spc="55" dirty="0">
                <a:solidFill>
                  <a:srgbClr val="231F20"/>
                </a:solidFill>
              </a:rPr>
              <a:t> </a:t>
            </a:r>
            <a:r>
              <a:rPr lang="en-US" sz="1400" spc="-5" dirty="0">
                <a:solidFill>
                  <a:srgbClr val="231F20"/>
                </a:solidFill>
              </a:rPr>
              <a:t>station</a:t>
            </a:r>
            <a:r>
              <a:rPr lang="en-US" sz="1400" spc="-5" dirty="0" smtClean="0">
                <a:solidFill>
                  <a:srgbClr val="231F20"/>
                </a:solidFill>
              </a:rPr>
              <a:t>.</a:t>
            </a:r>
          </a:p>
          <a:p>
            <a:pPr lvl="1">
              <a:lnSpc>
                <a:spcPct val="100000"/>
              </a:lnSpc>
              <a:spcBef>
                <a:spcPts val="0"/>
              </a:spcBef>
            </a:pPr>
            <a:r>
              <a:rPr lang="en-US" sz="1400" b="1" spc="-5" dirty="0" smtClean="0">
                <a:solidFill>
                  <a:srgbClr val="231F20"/>
                </a:solidFill>
              </a:rPr>
              <a:t>Option </a:t>
            </a:r>
            <a:r>
              <a:rPr lang="en-US" sz="1400" b="1" dirty="0" smtClean="0">
                <a:solidFill>
                  <a:srgbClr val="231F20"/>
                </a:solidFill>
              </a:rPr>
              <a:t>3</a:t>
            </a:r>
            <a:r>
              <a:rPr lang="en-US" sz="1400" dirty="0" smtClean="0">
                <a:solidFill>
                  <a:srgbClr val="231F20"/>
                </a:solidFill>
              </a:rPr>
              <a:t> </a:t>
            </a:r>
            <a:r>
              <a:rPr lang="en-US" sz="1400" dirty="0" smtClean="0"/>
              <a:t>(</a:t>
            </a:r>
            <a:r>
              <a:rPr lang="en-US" sz="1400" dirty="0"/>
              <a:t>CONUS to CONUS and CONUS to OCONUS only</a:t>
            </a:r>
            <a:r>
              <a:rPr lang="en-US" sz="1400" dirty="0" smtClean="0"/>
              <a:t>): </a:t>
            </a:r>
            <a:r>
              <a:rPr lang="en-US" sz="1400" spc="-5" dirty="0" smtClean="0">
                <a:solidFill>
                  <a:srgbClr val="231F20"/>
                </a:solidFill>
              </a:rPr>
              <a:t>Return </a:t>
            </a:r>
            <a:r>
              <a:rPr lang="en-US" sz="1400" spc="-5" dirty="0">
                <a:solidFill>
                  <a:srgbClr val="231F20"/>
                </a:solidFill>
              </a:rPr>
              <a:t>to present </a:t>
            </a:r>
            <a:r>
              <a:rPr lang="en-US" sz="1400" spc="-10" dirty="0" smtClean="0">
                <a:solidFill>
                  <a:srgbClr val="231F20"/>
                </a:solidFill>
              </a:rPr>
              <a:t>duty </a:t>
            </a:r>
            <a:r>
              <a:rPr lang="en-US" sz="1400" spc="-5" dirty="0">
                <a:solidFill>
                  <a:srgbClr val="231F20"/>
                </a:solidFill>
              </a:rPr>
              <a:t>station </a:t>
            </a:r>
            <a:r>
              <a:rPr lang="en-US" sz="1400" dirty="0">
                <a:solidFill>
                  <a:srgbClr val="231F20"/>
                </a:solidFill>
              </a:rPr>
              <a:t>upon </a:t>
            </a:r>
            <a:r>
              <a:rPr lang="en-US" sz="1400" spc="-5" dirty="0">
                <a:solidFill>
                  <a:srgbClr val="231F20"/>
                </a:solidFill>
              </a:rPr>
              <a:t>completion </a:t>
            </a:r>
            <a:r>
              <a:rPr lang="en-US" sz="1400" dirty="0">
                <a:solidFill>
                  <a:srgbClr val="231F20"/>
                </a:solidFill>
              </a:rPr>
              <a:t>of </a:t>
            </a:r>
            <a:r>
              <a:rPr lang="en-US" sz="1400" spc="-5" dirty="0">
                <a:solidFill>
                  <a:srgbClr val="231F20"/>
                </a:solidFill>
              </a:rPr>
              <a:t>TDY to </a:t>
            </a:r>
            <a:r>
              <a:rPr lang="en-US" sz="1400" spc="-10" dirty="0">
                <a:solidFill>
                  <a:srgbClr val="231F20"/>
                </a:solidFill>
              </a:rPr>
              <a:t>move </a:t>
            </a:r>
            <a:r>
              <a:rPr lang="en-US" sz="1400" spc="-15" dirty="0">
                <a:solidFill>
                  <a:srgbClr val="231F20"/>
                </a:solidFill>
              </a:rPr>
              <a:t>Family </a:t>
            </a:r>
            <a:r>
              <a:rPr lang="en-US" sz="1400" dirty="0" smtClean="0">
                <a:solidFill>
                  <a:srgbClr val="231F20"/>
                </a:solidFill>
              </a:rPr>
              <a:t>who </a:t>
            </a:r>
            <a:r>
              <a:rPr lang="en-US" sz="1400" spc="-5" dirty="0">
                <a:solidFill>
                  <a:srgbClr val="231F20"/>
                </a:solidFill>
              </a:rPr>
              <a:t>currently live </a:t>
            </a:r>
            <a:r>
              <a:rPr lang="en-US" sz="1400" dirty="0">
                <a:solidFill>
                  <a:srgbClr val="231F20"/>
                </a:solidFill>
              </a:rPr>
              <a:t>on </a:t>
            </a:r>
            <a:r>
              <a:rPr lang="en-US" sz="1400" spc="-5" dirty="0">
                <a:solidFill>
                  <a:srgbClr val="231F20"/>
                </a:solidFill>
              </a:rPr>
              <a:t>the local  economy </a:t>
            </a:r>
            <a:r>
              <a:rPr lang="en-US" sz="1400" spc="-5" dirty="0" smtClean="0">
                <a:solidFill>
                  <a:srgbClr val="231F20"/>
                </a:solidFill>
              </a:rPr>
              <a:t>to </a:t>
            </a:r>
            <a:r>
              <a:rPr lang="en-US" sz="1400" spc="-5" dirty="0">
                <a:solidFill>
                  <a:srgbClr val="231F20"/>
                </a:solidFill>
              </a:rPr>
              <a:t>the </a:t>
            </a:r>
            <a:r>
              <a:rPr lang="en-US" sz="1400" dirty="0">
                <a:solidFill>
                  <a:srgbClr val="231F20"/>
                </a:solidFill>
              </a:rPr>
              <a:t>new </a:t>
            </a:r>
            <a:r>
              <a:rPr lang="en-US" sz="1400" spc="-10" dirty="0">
                <a:solidFill>
                  <a:srgbClr val="231F20"/>
                </a:solidFill>
              </a:rPr>
              <a:t>duty </a:t>
            </a:r>
            <a:r>
              <a:rPr lang="en-US" sz="1400" spc="-5" dirty="0" smtClean="0">
                <a:solidFill>
                  <a:srgbClr val="231F20"/>
                </a:solidFill>
              </a:rPr>
              <a:t>station. </a:t>
            </a:r>
            <a:r>
              <a:rPr lang="en-US" sz="1400" spc="-5" dirty="0">
                <a:solidFill>
                  <a:srgbClr val="231F20"/>
                </a:solidFill>
              </a:rPr>
              <a:t>The </a:t>
            </a:r>
            <a:r>
              <a:rPr lang="en-US" sz="1400" dirty="0"/>
              <a:t>Soldier is authorized Government travel to and from the TDY station and the commander may authorize up to 10 duty days to prepare to move Family upon return from TDY prior to signing out of the present CONUS station</a:t>
            </a:r>
            <a:r>
              <a:rPr lang="en-US" sz="1400" dirty="0" smtClean="0"/>
              <a:t>.</a:t>
            </a:r>
            <a:endParaRPr lang="en-US" sz="1400" spc="-5" dirty="0" smtClean="0">
              <a:solidFill>
                <a:srgbClr val="231F20"/>
              </a:solidFill>
            </a:endParaRPr>
          </a:p>
          <a:p>
            <a:pPr lvl="1">
              <a:lnSpc>
                <a:spcPct val="100000"/>
              </a:lnSpc>
              <a:spcBef>
                <a:spcPts val="0"/>
              </a:spcBef>
            </a:pPr>
            <a:r>
              <a:rPr lang="en-US" sz="1400" b="1" spc="-10" dirty="0" smtClean="0">
                <a:solidFill>
                  <a:srgbClr val="231F20"/>
                </a:solidFill>
              </a:rPr>
              <a:t>Option </a:t>
            </a:r>
            <a:r>
              <a:rPr lang="en-US" sz="1400" b="1" spc="-5" dirty="0" smtClean="0">
                <a:solidFill>
                  <a:srgbClr val="231F20"/>
                </a:solidFill>
              </a:rPr>
              <a:t>4</a:t>
            </a:r>
            <a:r>
              <a:rPr lang="en-US" sz="1400" spc="-5" dirty="0" smtClean="0">
                <a:solidFill>
                  <a:srgbClr val="231F20"/>
                </a:solidFill>
              </a:rPr>
              <a:t> (CONUS to CONUS, CONUS to OCONUS, OCONUS to CONUS):</a:t>
            </a:r>
            <a:r>
              <a:rPr lang="en-US" sz="1400" spc="-10" dirty="0" smtClean="0">
                <a:solidFill>
                  <a:srgbClr val="231F20"/>
                </a:solidFill>
              </a:rPr>
              <a:t> </a:t>
            </a:r>
            <a:r>
              <a:rPr lang="en-US" sz="1400" spc="-5" dirty="0" smtClean="0">
                <a:solidFill>
                  <a:srgbClr val="231F20"/>
                </a:solidFill>
              </a:rPr>
              <a:t>Clear current duty station </a:t>
            </a:r>
            <a:r>
              <a:rPr lang="en-US" sz="1400" spc="-5" dirty="0">
                <a:solidFill>
                  <a:srgbClr val="231F20"/>
                </a:solidFill>
              </a:rPr>
              <a:t>prior to departure </a:t>
            </a:r>
            <a:r>
              <a:rPr lang="en-US" sz="1400" spc="-10" dirty="0">
                <a:solidFill>
                  <a:srgbClr val="231F20"/>
                </a:solidFill>
              </a:rPr>
              <a:t>for </a:t>
            </a:r>
            <a:r>
              <a:rPr lang="en-US" sz="1400" spc="-10" dirty="0" smtClean="0">
                <a:solidFill>
                  <a:srgbClr val="231F20"/>
                </a:solidFill>
              </a:rPr>
              <a:t>TDY </a:t>
            </a:r>
            <a:r>
              <a:rPr lang="en-US" sz="1400" spc="-5" dirty="0" smtClean="0">
                <a:solidFill>
                  <a:srgbClr val="231F20"/>
                </a:solidFill>
              </a:rPr>
              <a:t>and, at personal expense, move </a:t>
            </a:r>
            <a:r>
              <a:rPr lang="en-US" sz="1400" spc="-15" dirty="0" smtClean="0">
                <a:solidFill>
                  <a:srgbClr val="231F20"/>
                </a:solidFill>
              </a:rPr>
              <a:t>Family </a:t>
            </a:r>
            <a:r>
              <a:rPr lang="en-US" sz="1400" spc="-5" dirty="0" smtClean="0">
                <a:solidFill>
                  <a:srgbClr val="231F20"/>
                </a:solidFill>
              </a:rPr>
              <a:t>to the </a:t>
            </a:r>
            <a:r>
              <a:rPr lang="en-US" sz="1400" spc="-10" dirty="0" smtClean="0">
                <a:solidFill>
                  <a:srgbClr val="231F20"/>
                </a:solidFill>
              </a:rPr>
              <a:t>TDY </a:t>
            </a:r>
            <a:r>
              <a:rPr lang="en-US" sz="1400" spc="-5" dirty="0" smtClean="0">
                <a:solidFill>
                  <a:srgbClr val="231F20"/>
                </a:solidFill>
              </a:rPr>
              <a:t>station </a:t>
            </a:r>
            <a:r>
              <a:rPr lang="en-US" sz="1400" spc="-5" dirty="0">
                <a:solidFill>
                  <a:srgbClr val="231F20"/>
                </a:solidFill>
              </a:rPr>
              <a:t>or </a:t>
            </a:r>
            <a:r>
              <a:rPr lang="en-US" sz="1400" spc="-5" dirty="0" smtClean="0">
                <a:solidFill>
                  <a:srgbClr val="231F20"/>
                </a:solidFill>
              </a:rPr>
              <a:t>to </a:t>
            </a:r>
            <a:r>
              <a:rPr lang="en-US" sz="1400" spc="-5" dirty="0">
                <a:solidFill>
                  <a:srgbClr val="231F20"/>
                </a:solidFill>
              </a:rPr>
              <a:t>some other </a:t>
            </a:r>
            <a:r>
              <a:rPr lang="en-US" sz="1400" spc="-5" dirty="0" smtClean="0">
                <a:solidFill>
                  <a:srgbClr val="231F20"/>
                </a:solidFill>
              </a:rPr>
              <a:t>location. Soldier </a:t>
            </a:r>
            <a:r>
              <a:rPr lang="en-US" sz="1400" spc="-10" dirty="0">
                <a:solidFill>
                  <a:srgbClr val="231F20"/>
                </a:solidFill>
              </a:rPr>
              <a:t>may </a:t>
            </a:r>
            <a:r>
              <a:rPr lang="en-US" sz="1400" spc="-5" dirty="0">
                <a:solidFill>
                  <a:srgbClr val="231F20"/>
                </a:solidFill>
              </a:rPr>
              <a:t>not be given a certificate of </a:t>
            </a:r>
            <a:r>
              <a:rPr lang="en-US" sz="1400" spc="-5" dirty="0" smtClean="0">
                <a:solidFill>
                  <a:srgbClr val="231F20"/>
                </a:solidFill>
              </a:rPr>
              <a:t>non-</a:t>
            </a:r>
            <a:r>
              <a:rPr lang="en-US" sz="1400" spc="-10" dirty="0" smtClean="0">
                <a:solidFill>
                  <a:srgbClr val="231F20"/>
                </a:solidFill>
              </a:rPr>
              <a:t>availability </a:t>
            </a:r>
            <a:r>
              <a:rPr lang="en-US" sz="1400" spc="-5" dirty="0">
                <a:solidFill>
                  <a:srgbClr val="231F20"/>
                </a:solidFill>
              </a:rPr>
              <a:t>of </a:t>
            </a:r>
            <a:r>
              <a:rPr lang="en-US" sz="1400" spc="-10" dirty="0">
                <a:solidFill>
                  <a:srgbClr val="231F20"/>
                </a:solidFill>
              </a:rPr>
              <a:t>government </a:t>
            </a:r>
            <a:r>
              <a:rPr lang="en-US" sz="1400" spc="-5" dirty="0">
                <a:solidFill>
                  <a:srgbClr val="231F20"/>
                </a:solidFill>
              </a:rPr>
              <a:t>quarters at the </a:t>
            </a:r>
            <a:r>
              <a:rPr lang="en-US" sz="1400" spc="-10" dirty="0">
                <a:solidFill>
                  <a:srgbClr val="231F20"/>
                </a:solidFill>
              </a:rPr>
              <a:t>TDY </a:t>
            </a:r>
            <a:r>
              <a:rPr lang="en-US" sz="1400" spc="-5" dirty="0" smtClean="0">
                <a:solidFill>
                  <a:srgbClr val="231F20"/>
                </a:solidFill>
              </a:rPr>
              <a:t>station </a:t>
            </a:r>
            <a:r>
              <a:rPr lang="en-US" sz="1400" spc="-5" dirty="0">
                <a:solidFill>
                  <a:srgbClr val="231F20"/>
                </a:solidFill>
              </a:rPr>
              <a:t>if inadequate government housing </a:t>
            </a:r>
            <a:r>
              <a:rPr lang="en-US" sz="1400" spc="-5" dirty="0" smtClean="0">
                <a:solidFill>
                  <a:srgbClr val="231F20"/>
                </a:solidFill>
              </a:rPr>
              <a:t>is </a:t>
            </a:r>
            <a:r>
              <a:rPr lang="en-US" sz="1400" spc="-10" dirty="0">
                <a:solidFill>
                  <a:srgbClr val="231F20"/>
                </a:solidFill>
              </a:rPr>
              <a:t>available</a:t>
            </a:r>
            <a:r>
              <a:rPr lang="en-US" sz="1400" spc="-10" dirty="0" smtClean="0">
                <a:solidFill>
                  <a:srgbClr val="231F20"/>
                </a:solidFill>
              </a:rPr>
              <a:t>. The </a:t>
            </a:r>
            <a:r>
              <a:rPr lang="en-US" sz="1400" spc="-5" dirty="0" smtClean="0">
                <a:solidFill>
                  <a:srgbClr val="231F20"/>
                </a:solidFill>
              </a:rPr>
              <a:t>entitlement </a:t>
            </a:r>
            <a:r>
              <a:rPr lang="en-US" sz="1400" spc="-10" dirty="0">
                <a:solidFill>
                  <a:srgbClr val="231F20"/>
                </a:solidFill>
              </a:rPr>
              <a:t>for </a:t>
            </a:r>
            <a:r>
              <a:rPr lang="en-US" sz="1400" spc="-10" dirty="0" smtClean="0">
                <a:solidFill>
                  <a:srgbClr val="231F20"/>
                </a:solidFill>
              </a:rPr>
              <a:t>                </a:t>
            </a:r>
            <a:r>
              <a:rPr lang="en-US" sz="1400" spc="-15" dirty="0" smtClean="0">
                <a:solidFill>
                  <a:srgbClr val="231F20"/>
                </a:solidFill>
              </a:rPr>
              <a:t>Family </a:t>
            </a:r>
            <a:r>
              <a:rPr lang="en-US" sz="1400" spc="-5" dirty="0" smtClean="0">
                <a:solidFill>
                  <a:srgbClr val="231F20"/>
                </a:solidFill>
              </a:rPr>
              <a:t>member(s</a:t>
            </a:r>
            <a:r>
              <a:rPr lang="en-US" sz="1400" spc="-5" dirty="0">
                <a:solidFill>
                  <a:srgbClr val="231F20"/>
                </a:solidFill>
              </a:rPr>
              <a:t>) transportation will be based on </a:t>
            </a:r>
            <a:r>
              <a:rPr lang="en-US" sz="1400" spc="-10" dirty="0">
                <a:solidFill>
                  <a:srgbClr val="231F20"/>
                </a:solidFill>
              </a:rPr>
              <a:t>the </a:t>
            </a:r>
            <a:r>
              <a:rPr lang="en-US" sz="1400" spc="-5" dirty="0" smtClean="0">
                <a:solidFill>
                  <a:srgbClr val="231F20"/>
                </a:solidFill>
              </a:rPr>
              <a:t>most </a:t>
            </a:r>
            <a:r>
              <a:rPr lang="en-US" sz="1400" spc="-5" dirty="0">
                <a:solidFill>
                  <a:srgbClr val="231F20"/>
                </a:solidFill>
              </a:rPr>
              <a:t>direct </a:t>
            </a:r>
            <a:r>
              <a:rPr lang="en-US" sz="1400" spc="-5" dirty="0" smtClean="0">
                <a:solidFill>
                  <a:srgbClr val="231F20"/>
                </a:solidFill>
              </a:rPr>
              <a:t>routing </a:t>
            </a:r>
            <a:r>
              <a:rPr lang="en-US" sz="1400" spc="-5" dirty="0">
                <a:solidFill>
                  <a:srgbClr val="231F20"/>
                </a:solidFill>
              </a:rPr>
              <a:t>between the </a:t>
            </a:r>
            <a:r>
              <a:rPr lang="en-US" sz="1400" spc="-5" dirty="0" smtClean="0">
                <a:solidFill>
                  <a:srgbClr val="231F20"/>
                </a:solidFill>
              </a:rPr>
              <a:t>                    old PDS </a:t>
            </a:r>
            <a:r>
              <a:rPr lang="en-US" sz="1400" spc="-5" dirty="0">
                <a:solidFill>
                  <a:srgbClr val="231F20"/>
                </a:solidFill>
              </a:rPr>
              <a:t>and the new </a:t>
            </a:r>
            <a:r>
              <a:rPr lang="en-US" sz="1400" spc="-5" dirty="0" smtClean="0">
                <a:solidFill>
                  <a:srgbClr val="231F20"/>
                </a:solidFill>
              </a:rPr>
              <a:t>PDS.</a:t>
            </a:r>
            <a:endParaRPr lang="en-US" sz="1400" dirty="0"/>
          </a:p>
          <a:p>
            <a:pPr lvl="1">
              <a:lnSpc>
                <a:spcPct val="100000"/>
              </a:lnSpc>
              <a:spcBef>
                <a:spcPts val="0"/>
              </a:spcBef>
            </a:pPr>
            <a:endParaRPr lang="en-US" sz="1400" dirty="0"/>
          </a:p>
          <a:p>
            <a:pPr lvl="1">
              <a:lnSpc>
                <a:spcPct val="100000"/>
              </a:lnSpc>
              <a:spcBef>
                <a:spcPts val="0"/>
              </a:spcBef>
            </a:pPr>
            <a:endParaRPr lang="en-US" sz="1400" dirty="0" smtClean="0">
              <a:ea typeface="Calibri" panose="020F0502020204030204" pitchFamily="34" charset="0"/>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TDY Options for Schooling in Conjunction with PCS</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7378119" y="91319"/>
            <a:ext cx="1743059"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600-8-11 (Reassignment)</a:t>
            </a:r>
          </a:p>
        </p:txBody>
      </p:sp>
    </p:spTree>
    <p:extLst>
      <p:ext uri="{BB962C8B-B14F-4D97-AF65-F5344CB8AC3E}">
        <p14:creationId xmlns:p14="http://schemas.microsoft.com/office/powerpoint/2010/main" val="117404192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2" y="1207841"/>
            <a:ext cx="7772400" cy="3657600"/>
          </a:xfrm>
        </p:spPr>
        <p:txBody>
          <a:bodyPr>
            <a:noAutofit/>
          </a:bodyPr>
          <a:lstStyle/>
          <a:p>
            <a:pPr>
              <a:lnSpc>
                <a:spcPct val="100000"/>
              </a:lnSpc>
              <a:spcBef>
                <a:spcPts val="0"/>
              </a:spcBef>
            </a:pPr>
            <a:r>
              <a:rPr lang="en-US" sz="2000" b="0" dirty="0" smtClean="0">
                <a:solidFill>
                  <a:srgbClr val="231F20"/>
                </a:solidFill>
                <a:latin typeface="+mn-lt"/>
                <a:cs typeface="Tahoma"/>
              </a:rPr>
              <a:t>CONUS enlisted </a:t>
            </a:r>
            <a:r>
              <a:rPr lang="en-US" sz="2000" b="0" dirty="0">
                <a:solidFill>
                  <a:srgbClr val="231F20"/>
                </a:solidFill>
                <a:latin typeface="+mn-lt"/>
                <a:cs typeface="Tahoma"/>
              </a:rPr>
              <a:t>Soldiers selected to </a:t>
            </a:r>
            <a:r>
              <a:rPr lang="en-US" sz="2000" b="0" spc="-5" dirty="0">
                <a:solidFill>
                  <a:srgbClr val="231F20"/>
                </a:solidFill>
                <a:latin typeface="+mn-lt"/>
                <a:cs typeface="Tahoma"/>
              </a:rPr>
              <a:t>attend Airborne </a:t>
            </a:r>
            <a:r>
              <a:rPr lang="en-US" sz="2000" b="0" spc="-20" dirty="0">
                <a:solidFill>
                  <a:srgbClr val="231F20"/>
                </a:solidFill>
                <a:latin typeface="+mn-lt"/>
                <a:cs typeface="Tahoma"/>
              </a:rPr>
              <a:t>Training, </a:t>
            </a:r>
            <a:r>
              <a:rPr lang="en-US" sz="2000" b="0" spc="-25" dirty="0" smtClean="0">
                <a:solidFill>
                  <a:srgbClr val="231F20"/>
                </a:solidFill>
                <a:latin typeface="+mn-lt"/>
                <a:cs typeface="Tahoma"/>
              </a:rPr>
              <a:t>Recruiter school, or </a:t>
            </a:r>
            <a:r>
              <a:rPr lang="en-US" sz="2000" b="0" dirty="0" smtClean="0">
                <a:solidFill>
                  <a:srgbClr val="231F20"/>
                </a:solidFill>
                <a:latin typeface="+mn-lt"/>
                <a:cs typeface="Tahoma"/>
              </a:rPr>
              <a:t>Drill </a:t>
            </a:r>
            <a:r>
              <a:rPr lang="en-US" sz="2000" b="0" spc="-5" dirty="0">
                <a:solidFill>
                  <a:srgbClr val="231F20"/>
                </a:solidFill>
                <a:latin typeface="+mn-lt"/>
                <a:cs typeface="Tahoma"/>
              </a:rPr>
              <a:t>Sergeant </a:t>
            </a:r>
            <a:r>
              <a:rPr lang="en-US" sz="2000" b="0" spc="-5" dirty="0" smtClean="0">
                <a:solidFill>
                  <a:srgbClr val="231F20"/>
                </a:solidFill>
                <a:latin typeface="+mn-lt"/>
                <a:cs typeface="Tahoma"/>
              </a:rPr>
              <a:t>school </a:t>
            </a:r>
            <a:r>
              <a:rPr lang="en-US" sz="2000" b="0" spc="-10" dirty="0" smtClean="0">
                <a:solidFill>
                  <a:srgbClr val="231F20"/>
                </a:solidFill>
                <a:latin typeface="+mn-lt"/>
                <a:cs typeface="Tahoma"/>
              </a:rPr>
              <a:t>TDY i</a:t>
            </a:r>
            <a:r>
              <a:rPr lang="en-US" sz="2000" b="0" spc="-5" dirty="0" smtClean="0">
                <a:solidFill>
                  <a:srgbClr val="231F20"/>
                </a:solidFill>
                <a:latin typeface="+mn-lt"/>
                <a:cs typeface="Tahoma"/>
              </a:rPr>
              <a:t>n </a:t>
            </a:r>
            <a:r>
              <a:rPr lang="en-US" sz="2000" b="0" spc="-5" dirty="0">
                <a:solidFill>
                  <a:srgbClr val="231F20"/>
                </a:solidFill>
                <a:latin typeface="+mn-lt"/>
                <a:cs typeface="Tahoma"/>
              </a:rPr>
              <a:t>conjunction </a:t>
            </a:r>
            <a:r>
              <a:rPr lang="en-US" sz="2000" b="0" spc="-5" dirty="0" smtClean="0">
                <a:solidFill>
                  <a:srgbClr val="231F20"/>
                </a:solidFill>
                <a:latin typeface="+mn-lt"/>
                <a:cs typeface="Tahoma"/>
              </a:rPr>
              <a:t>with PCS </a:t>
            </a:r>
            <a:r>
              <a:rPr lang="en-US" sz="2000" b="0" spc="-5" dirty="0">
                <a:solidFill>
                  <a:srgbClr val="231F20"/>
                </a:solidFill>
                <a:latin typeface="+mn-lt"/>
                <a:cs typeface="Tahoma"/>
              </a:rPr>
              <a:t>are </a:t>
            </a:r>
            <a:r>
              <a:rPr lang="en-US" sz="2000" b="0" spc="-5" dirty="0" smtClean="0">
                <a:solidFill>
                  <a:srgbClr val="231F20"/>
                </a:solidFill>
                <a:latin typeface="+mn-lt"/>
                <a:cs typeface="Tahoma"/>
              </a:rPr>
              <a:t>not</a:t>
            </a:r>
            <a:r>
              <a:rPr lang="en-US" sz="2000" b="0" dirty="0" smtClean="0">
                <a:solidFill>
                  <a:srgbClr val="231F20"/>
                </a:solidFill>
                <a:latin typeface="+mn-lt"/>
                <a:cs typeface="Tahoma"/>
              </a:rPr>
              <a:t> </a:t>
            </a:r>
            <a:r>
              <a:rPr lang="en-US" sz="2000" b="0" spc="-5" dirty="0">
                <a:solidFill>
                  <a:srgbClr val="231F20"/>
                </a:solidFill>
                <a:latin typeface="+mn-lt"/>
                <a:cs typeface="Tahoma"/>
              </a:rPr>
              <a:t>authorized </a:t>
            </a:r>
            <a:r>
              <a:rPr lang="en-US" sz="2000" b="0" dirty="0">
                <a:solidFill>
                  <a:srgbClr val="231F20"/>
                </a:solidFill>
                <a:latin typeface="+mn-lt"/>
                <a:cs typeface="Tahoma"/>
              </a:rPr>
              <a:t>to </a:t>
            </a:r>
            <a:r>
              <a:rPr lang="en-US" sz="2000" b="0" spc="-10" dirty="0">
                <a:solidFill>
                  <a:srgbClr val="231F20"/>
                </a:solidFill>
                <a:latin typeface="+mn-lt"/>
                <a:cs typeface="Tahoma"/>
              </a:rPr>
              <a:t>move </a:t>
            </a:r>
            <a:r>
              <a:rPr lang="en-US" sz="2000" b="0" spc="-15" dirty="0">
                <a:solidFill>
                  <a:srgbClr val="231F20"/>
                </a:solidFill>
                <a:latin typeface="+mn-lt"/>
                <a:cs typeface="Tahoma"/>
              </a:rPr>
              <a:t>Family </a:t>
            </a:r>
            <a:r>
              <a:rPr lang="en-US" sz="2000" b="0" spc="-15" dirty="0" smtClean="0">
                <a:solidFill>
                  <a:srgbClr val="231F20"/>
                </a:solidFill>
                <a:latin typeface="+mn-lt"/>
                <a:cs typeface="Tahoma"/>
              </a:rPr>
              <a:t>m</a:t>
            </a:r>
            <a:r>
              <a:rPr lang="en-US" sz="2000" b="0" dirty="0" smtClean="0">
                <a:solidFill>
                  <a:srgbClr val="231F20"/>
                </a:solidFill>
                <a:latin typeface="+mn-lt"/>
                <a:cs typeface="Tahoma"/>
              </a:rPr>
              <a:t>embers</a:t>
            </a:r>
            <a:r>
              <a:rPr lang="en-US" sz="2000" b="0" dirty="0">
                <a:solidFill>
                  <a:srgbClr val="231F20"/>
                </a:solidFill>
                <a:latin typeface="+mn-lt"/>
                <a:cs typeface="Tahoma"/>
              </a:rPr>
              <a:t>, household goods, or </a:t>
            </a:r>
            <a:r>
              <a:rPr lang="en-US" sz="2000" b="0" spc="-5" dirty="0">
                <a:solidFill>
                  <a:srgbClr val="231F20"/>
                </a:solidFill>
                <a:latin typeface="+mn-lt"/>
                <a:cs typeface="Tahoma"/>
              </a:rPr>
              <a:t>execute any </a:t>
            </a:r>
            <a:r>
              <a:rPr lang="en-US" sz="2000" b="0" dirty="0">
                <a:solidFill>
                  <a:srgbClr val="231F20"/>
                </a:solidFill>
                <a:latin typeface="+mn-lt"/>
                <a:cs typeface="Tahoma"/>
              </a:rPr>
              <a:t>portion of their </a:t>
            </a:r>
            <a:r>
              <a:rPr lang="en-US" sz="2000" b="0" spc="-5" dirty="0" smtClean="0">
                <a:solidFill>
                  <a:srgbClr val="231F20"/>
                </a:solidFill>
                <a:latin typeface="+mn-lt"/>
                <a:cs typeface="Tahoma"/>
              </a:rPr>
              <a:t>PCS </a:t>
            </a:r>
            <a:r>
              <a:rPr lang="en-US" sz="2000" b="0" spc="-5" dirty="0">
                <a:solidFill>
                  <a:srgbClr val="231F20"/>
                </a:solidFill>
                <a:latin typeface="+mn-lt"/>
                <a:cs typeface="Tahoma"/>
              </a:rPr>
              <a:t>entitlements prior to </a:t>
            </a:r>
            <a:r>
              <a:rPr lang="en-US" sz="2000" b="0" spc="-10" dirty="0">
                <a:solidFill>
                  <a:srgbClr val="231F20"/>
                </a:solidFill>
                <a:latin typeface="+mn-lt"/>
                <a:cs typeface="Tahoma"/>
              </a:rPr>
              <a:t>graduating from </a:t>
            </a:r>
            <a:r>
              <a:rPr lang="en-US" sz="2000" b="0" spc="-10" dirty="0" smtClean="0">
                <a:solidFill>
                  <a:srgbClr val="231F20"/>
                </a:solidFill>
                <a:latin typeface="+mn-lt"/>
                <a:cs typeface="Tahoma"/>
              </a:rPr>
              <a:t>training</a:t>
            </a:r>
            <a:r>
              <a:rPr lang="en-US" sz="2000" b="0" spc="-5" dirty="0" smtClean="0">
                <a:solidFill>
                  <a:srgbClr val="231F20"/>
                </a:solidFill>
                <a:latin typeface="+mn-lt"/>
                <a:cs typeface="Tahoma"/>
              </a:rPr>
              <a:t>.</a:t>
            </a:r>
          </a:p>
          <a:p>
            <a:pPr marL="0" indent="0">
              <a:lnSpc>
                <a:spcPct val="100000"/>
              </a:lnSpc>
              <a:spcBef>
                <a:spcPts val="0"/>
              </a:spcBef>
              <a:buNone/>
            </a:pPr>
            <a:endParaRPr lang="en-US" sz="1050" b="0" spc="-5" dirty="0" smtClean="0">
              <a:solidFill>
                <a:srgbClr val="231F20"/>
              </a:solidFill>
              <a:latin typeface="+mn-lt"/>
              <a:cs typeface="Tahoma"/>
            </a:endParaRPr>
          </a:p>
          <a:p>
            <a:pPr>
              <a:lnSpc>
                <a:spcPct val="100000"/>
              </a:lnSpc>
              <a:spcBef>
                <a:spcPts val="0"/>
              </a:spcBef>
            </a:pPr>
            <a:r>
              <a:rPr lang="en-US" sz="2000" b="0" spc="-5" dirty="0" smtClean="0">
                <a:solidFill>
                  <a:srgbClr val="231F20"/>
                </a:solidFill>
                <a:latin typeface="+mn-lt"/>
                <a:cs typeface="Tahoma"/>
              </a:rPr>
              <a:t>As such, </a:t>
            </a:r>
            <a:r>
              <a:rPr lang="en-US" sz="2000" b="0" spc="-15" dirty="0" smtClean="0">
                <a:solidFill>
                  <a:srgbClr val="231F20"/>
                </a:solidFill>
                <a:latin typeface="+mn-lt"/>
                <a:cs typeface="Tahoma"/>
              </a:rPr>
              <a:t>travel </a:t>
            </a:r>
            <a:r>
              <a:rPr lang="en-US" sz="2000" b="0" dirty="0" smtClean="0">
                <a:solidFill>
                  <a:srgbClr val="231F20"/>
                </a:solidFill>
                <a:latin typeface="+mn-lt"/>
                <a:cs typeface="Tahoma"/>
              </a:rPr>
              <a:t>options </a:t>
            </a:r>
            <a:r>
              <a:rPr lang="en-US" sz="2000" b="0" spc="-5" dirty="0" smtClean="0">
                <a:solidFill>
                  <a:srgbClr val="231F20"/>
                </a:solidFill>
                <a:latin typeface="+mn-lt"/>
                <a:cs typeface="Tahoma"/>
              </a:rPr>
              <a:t>are </a:t>
            </a:r>
            <a:r>
              <a:rPr lang="en-US" sz="2000" b="0" dirty="0" smtClean="0">
                <a:solidFill>
                  <a:srgbClr val="231F20"/>
                </a:solidFill>
                <a:latin typeface="+mn-lt"/>
                <a:cs typeface="Tahoma"/>
              </a:rPr>
              <a:t>limited </a:t>
            </a:r>
            <a:r>
              <a:rPr lang="en-US" sz="2000" b="0" spc="-5" dirty="0" smtClean="0">
                <a:solidFill>
                  <a:srgbClr val="231F20"/>
                </a:solidFill>
                <a:latin typeface="+mn-lt"/>
                <a:cs typeface="Tahoma"/>
              </a:rPr>
              <a:t>to </a:t>
            </a:r>
            <a:r>
              <a:rPr lang="en-US" sz="2000" b="0" dirty="0" smtClean="0">
                <a:solidFill>
                  <a:srgbClr val="231F20"/>
                </a:solidFill>
                <a:latin typeface="+mn-lt"/>
                <a:cs typeface="Tahoma"/>
              </a:rPr>
              <a:t>Option </a:t>
            </a:r>
            <a:r>
              <a:rPr lang="en-US" sz="2000" b="0" spc="-5" dirty="0" smtClean="0">
                <a:solidFill>
                  <a:srgbClr val="231F20"/>
                </a:solidFill>
                <a:latin typeface="+mn-lt"/>
                <a:cs typeface="Tahoma"/>
              </a:rPr>
              <a:t>1 </a:t>
            </a:r>
            <a:r>
              <a:rPr lang="en-US" sz="2000" b="0" dirty="0" smtClean="0">
                <a:solidFill>
                  <a:srgbClr val="231F20"/>
                </a:solidFill>
                <a:latin typeface="+mn-lt"/>
                <a:cs typeface="Tahoma"/>
              </a:rPr>
              <a:t>or </a:t>
            </a:r>
            <a:r>
              <a:rPr lang="en-US" sz="2000" b="0" spc="-5" dirty="0" smtClean="0">
                <a:solidFill>
                  <a:srgbClr val="231F20"/>
                </a:solidFill>
                <a:latin typeface="+mn-lt"/>
                <a:cs typeface="Tahoma"/>
              </a:rPr>
              <a:t>3. </a:t>
            </a:r>
            <a:r>
              <a:rPr lang="en-US" sz="2000" b="0" spc="-15" dirty="0" smtClean="0">
                <a:solidFill>
                  <a:srgbClr val="231F20"/>
                </a:solidFill>
                <a:latin typeface="+mn-lt"/>
                <a:cs typeface="Tahoma"/>
              </a:rPr>
              <a:t>Failure </a:t>
            </a:r>
            <a:r>
              <a:rPr lang="en-US" sz="2000" b="0" spc="-5" dirty="0" smtClean="0">
                <a:solidFill>
                  <a:srgbClr val="231F20"/>
                </a:solidFill>
                <a:latin typeface="+mn-lt"/>
                <a:cs typeface="Tahoma"/>
              </a:rPr>
              <a:t>to </a:t>
            </a:r>
            <a:r>
              <a:rPr lang="en-US" sz="2000" b="0" dirty="0" smtClean="0">
                <a:solidFill>
                  <a:srgbClr val="231F20"/>
                </a:solidFill>
                <a:latin typeface="+mn-lt"/>
                <a:cs typeface="Tahoma"/>
              </a:rPr>
              <a:t>complete </a:t>
            </a:r>
            <a:r>
              <a:rPr lang="en-US" sz="2000" b="0" spc="-5" dirty="0" smtClean="0">
                <a:solidFill>
                  <a:srgbClr val="231F20"/>
                </a:solidFill>
                <a:latin typeface="+mn-lt"/>
                <a:cs typeface="Tahoma"/>
              </a:rPr>
              <a:t>any </a:t>
            </a:r>
            <a:r>
              <a:rPr lang="en-US" sz="2000" b="0" dirty="0" smtClean="0">
                <a:solidFill>
                  <a:srgbClr val="231F20"/>
                </a:solidFill>
                <a:latin typeface="+mn-lt"/>
                <a:cs typeface="Tahoma"/>
              </a:rPr>
              <a:t>of </a:t>
            </a:r>
            <a:r>
              <a:rPr lang="en-US" sz="2000" b="0" spc="-5" dirty="0" smtClean="0">
                <a:solidFill>
                  <a:srgbClr val="231F20"/>
                </a:solidFill>
                <a:latin typeface="+mn-lt"/>
                <a:cs typeface="Tahoma"/>
              </a:rPr>
              <a:t>the above training </a:t>
            </a:r>
            <a:r>
              <a:rPr lang="en-US" sz="2000" b="0" spc="-10" dirty="0" smtClean="0">
                <a:solidFill>
                  <a:srgbClr val="231F20"/>
                </a:solidFill>
                <a:latin typeface="+mn-lt"/>
                <a:cs typeface="Tahoma"/>
              </a:rPr>
              <a:t>may </a:t>
            </a:r>
            <a:r>
              <a:rPr lang="en-US" sz="2000" b="0" spc="-5" dirty="0" smtClean="0">
                <a:solidFill>
                  <a:srgbClr val="231F20"/>
                </a:solidFill>
                <a:latin typeface="+mn-lt"/>
                <a:cs typeface="Tahoma"/>
              </a:rPr>
              <a:t>result </a:t>
            </a:r>
            <a:r>
              <a:rPr lang="en-US" sz="2000" b="0" dirty="0" smtClean="0">
                <a:solidFill>
                  <a:srgbClr val="231F20"/>
                </a:solidFill>
                <a:latin typeface="+mn-lt"/>
                <a:cs typeface="Tahoma"/>
              </a:rPr>
              <a:t>in a </a:t>
            </a:r>
            <a:r>
              <a:rPr lang="en-US" sz="2000" b="0" spc="-5" dirty="0" smtClean="0">
                <a:solidFill>
                  <a:srgbClr val="231F20"/>
                </a:solidFill>
                <a:latin typeface="+mn-lt"/>
                <a:cs typeface="Tahoma"/>
              </a:rPr>
              <a:t>cancellation </a:t>
            </a:r>
            <a:r>
              <a:rPr lang="en-US" sz="2000" b="0" dirty="0" smtClean="0">
                <a:solidFill>
                  <a:srgbClr val="231F20"/>
                </a:solidFill>
                <a:latin typeface="+mn-lt"/>
                <a:cs typeface="Tahoma"/>
              </a:rPr>
              <a:t>of PCS to the new PDS. </a:t>
            </a:r>
            <a:r>
              <a:rPr lang="en-US" sz="2000" b="0" spc="-5" dirty="0" smtClean="0">
                <a:solidFill>
                  <a:srgbClr val="231F20"/>
                </a:solidFill>
                <a:latin typeface="+mn-lt"/>
                <a:cs typeface="Tahoma"/>
              </a:rPr>
              <a:t>The intent is </a:t>
            </a:r>
            <a:r>
              <a:rPr lang="en-US" sz="2000" b="0" dirty="0" smtClean="0">
                <a:solidFill>
                  <a:srgbClr val="231F20"/>
                </a:solidFill>
                <a:latin typeface="+mn-lt"/>
                <a:cs typeface="Tahoma"/>
              </a:rPr>
              <a:t>to </a:t>
            </a:r>
            <a:r>
              <a:rPr lang="en-US" sz="2000" b="0" spc="-5" dirty="0" smtClean="0">
                <a:solidFill>
                  <a:srgbClr val="231F20"/>
                </a:solidFill>
                <a:latin typeface="+mn-lt"/>
                <a:cs typeface="Tahoma"/>
              </a:rPr>
              <a:t>reduce </a:t>
            </a:r>
            <a:r>
              <a:rPr lang="en-US" sz="2000" b="0" dirty="0" smtClean="0">
                <a:solidFill>
                  <a:srgbClr val="231F20"/>
                </a:solidFill>
                <a:latin typeface="+mn-lt"/>
                <a:cs typeface="Tahoma"/>
              </a:rPr>
              <a:t>the </a:t>
            </a:r>
            <a:r>
              <a:rPr lang="en-US" sz="2000" b="0" spc="-10" dirty="0" smtClean="0">
                <a:solidFill>
                  <a:srgbClr val="231F20"/>
                </a:solidFill>
                <a:latin typeface="+mn-lt"/>
                <a:cs typeface="Tahoma"/>
              </a:rPr>
              <a:t>Army’s </a:t>
            </a:r>
            <a:r>
              <a:rPr lang="en-US" sz="2000" b="0" spc="-5" dirty="0" smtClean="0">
                <a:solidFill>
                  <a:srgbClr val="231F20"/>
                </a:solidFill>
                <a:latin typeface="+mn-lt"/>
                <a:cs typeface="Tahoma"/>
              </a:rPr>
              <a:t>PCS costs </a:t>
            </a:r>
            <a:r>
              <a:rPr lang="en-US" sz="2000" b="0" dirty="0" smtClean="0">
                <a:solidFill>
                  <a:srgbClr val="231F20"/>
                </a:solidFill>
                <a:latin typeface="+mn-lt"/>
                <a:cs typeface="Tahoma"/>
              </a:rPr>
              <a:t>due to high </a:t>
            </a:r>
            <a:r>
              <a:rPr lang="en-US" sz="2000" b="0" spc="-5" dirty="0" smtClean="0">
                <a:solidFill>
                  <a:srgbClr val="231F20"/>
                </a:solidFill>
                <a:latin typeface="+mn-lt"/>
                <a:cs typeface="Tahoma"/>
              </a:rPr>
              <a:t>failure </a:t>
            </a:r>
            <a:r>
              <a:rPr lang="en-US" sz="2000" b="0" spc="-10" dirty="0" smtClean="0">
                <a:solidFill>
                  <a:srgbClr val="231F20"/>
                </a:solidFill>
                <a:latin typeface="+mn-lt"/>
                <a:cs typeface="Tahoma"/>
              </a:rPr>
              <a:t>rates </a:t>
            </a:r>
            <a:r>
              <a:rPr lang="en-US" sz="2000" b="0" dirty="0" smtClean="0">
                <a:solidFill>
                  <a:srgbClr val="231F20"/>
                </a:solidFill>
                <a:latin typeface="+mn-lt"/>
                <a:cs typeface="Tahoma"/>
              </a:rPr>
              <a:t>at these </a:t>
            </a:r>
            <a:r>
              <a:rPr lang="en-US" sz="2000" b="0" spc="-5" dirty="0" smtClean="0">
                <a:solidFill>
                  <a:srgbClr val="231F20"/>
                </a:solidFill>
                <a:latin typeface="+mn-lt"/>
                <a:cs typeface="Tahoma"/>
              </a:rPr>
              <a:t>schools.</a:t>
            </a:r>
            <a:endParaRPr lang="en-US" sz="2000" b="0" dirty="0">
              <a:latin typeface="+mn-lt"/>
              <a:cs typeface="Tahoma"/>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TDY Options for Schooling in Conjunction with PCS</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7378119" y="91319"/>
            <a:ext cx="1743059"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600-8-11 (Reassignment)</a:t>
            </a:r>
          </a:p>
        </p:txBody>
      </p:sp>
    </p:spTree>
    <p:extLst>
      <p:ext uri="{BB962C8B-B14F-4D97-AF65-F5344CB8AC3E}">
        <p14:creationId xmlns:p14="http://schemas.microsoft.com/office/powerpoint/2010/main" val="206102653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1" y="1101961"/>
            <a:ext cx="8504086" cy="5521864"/>
          </a:xfrm>
        </p:spPr>
        <p:txBody>
          <a:bodyPr>
            <a:noAutofit/>
          </a:bodyPr>
          <a:lstStyle/>
          <a:p>
            <a:r>
              <a:rPr lang="en-US" sz="2000" b="0" dirty="0"/>
              <a:t>AR 608-75 </a:t>
            </a:r>
            <a:r>
              <a:rPr lang="en-US" sz="2000" b="0" dirty="0" smtClean="0"/>
              <a:t>(Exceptional Family Member Program) requires </a:t>
            </a:r>
            <a:r>
              <a:rPr lang="en-US" sz="2000" b="0" dirty="0"/>
              <a:t>that Soldiers enroll all </a:t>
            </a:r>
            <a:r>
              <a:rPr lang="en-US" sz="2000" b="0" dirty="0" smtClean="0"/>
              <a:t>DEERS authorized dependents </a:t>
            </a:r>
            <a:r>
              <a:rPr lang="en-US" sz="2000" b="0" dirty="0"/>
              <a:t>who have special medical or educational needs into the Exceptional Family Member Program (EFMP). </a:t>
            </a:r>
            <a:r>
              <a:rPr lang="en-US" sz="2000" b="0" dirty="0" smtClean="0"/>
              <a:t>The </a:t>
            </a:r>
            <a:r>
              <a:rPr lang="en-US" sz="2000" b="0" dirty="0"/>
              <a:t>EFMP is intended to assist the military in ensuring services are available for </a:t>
            </a:r>
            <a:r>
              <a:rPr lang="en-US" sz="2000" b="0" dirty="0" smtClean="0"/>
              <a:t>Family </a:t>
            </a:r>
            <a:r>
              <a:rPr lang="en-US" sz="2000" b="0" dirty="0"/>
              <a:t>members when a Soldier is transferred to a new duty station</a:t>
            </a:r>
            <a:r>
              <a:rPr lang="en-US" sz="2000" b="0" dirty="0" smtClean="0"/>
              <a:t>.</a:t>
            </a:r>
          </a:p>
          <a:p>
            <a:r>
              <a:rPr lang="en-US" sz="2000" b="0" dirty="0" smtClean="0"/>
              <a:t>The </a:t>
            </a:r>
            <a:r>
              <a:rPr lang="en-US" sz="2000" b="0" dirty="0"/>
              <a:t>Army wants to ensure Soldiers are assigned to locations where </a:t>
            </a:r>
            <a:r>
              <a:rPr lang="en-US" sz="2000" b="0" dirty="0" smtClean="0"/>
              <a:t>Family </a:t>
            </a:r>
            <a:r>
              <a:rPr lang="en-US" sz="2000" b="0" dirty="0"/>
              <a:t>members with special needs can receive necessary care. </a:t>
            </a:r>
            <a:r>
              <a:rPr lang="en-US" sz="2000" b="0" dirty="0" smtClean="0"/>
              <a:t>In </a:t>
            </a:r>
            <a:r>
              <a:rPr lang="en-US" sz="2000" b="0" dirty="0"/>
              <a:t>many locations overseas, the Army also considers the availability of </a:t>
            </a:r>
            <a:r>
              <a:rPr lang="en-US" sz="2000" b="0" dirty="0" smtClean="0"/>
              <a:t>host nation health </a:t>
            </a:r>
            <a:r>
              <a:rPr lang="en-US" sz="2000" b="0" dirty="0"/>
              <a:t>care </a:t>
            </a:r>
            <a:r>
              <a:rPr lang="en-US" sz="2000" b="0" dirty="0" smtClean="0"/>
              <a:t>in the decision. Family </a:t>
            </a:r>
            <a:r>
              <a:rPr lang="en-US" sz="2000" b="0" dirty="0"/>
              <a:t>member travel </a:t>
            </a:r>
            <a:r>
              <a:rPr lang="en-US" sz="2000" b="0" dirty="0" smtClean="0"/>
              <a:t>may </a:t>
            </a:r>
            <a:r>
              <a:rPr lang="en-US" sz="2000" b="0" dirty="0"/>
              <a:t>be denied when </a:t>
            </a:r>
            <a:r>
              <a:rPr lang="en-US" sz="2000" b="0" dirty="0" smtClean="0"/>
              <a:t>a Soldier </a:t>
            </a:r>
            <a:r>
              <a:rPr lang="en-US" sz="2000" b="0" dirty="0"/>
              <a:t>has </a:t>
            </a:r>
            <a:r>
              <a:rPr lang="en-US" sz="2000" b="0" dirty="0" smtClean="0"/>
              <a:t>a Family </a:t>
            </a:r>
            <a:r>
              <a:rPr lang="en-US" sz="2000" b="0" dirty="0"/>
              <a:t>member with special </a:t>
            </a:r>
            <a:r>
              <a:rPr lang="en-US" sz="2000" b="0" dirty="0" smtClean="0"/>
              <a:t>needs </a:t>
            </a:r>
            <a:r>
              <a:rPr lang="en-US" sz="2000" b="0" dirty="0"/>
              <a:t>and the services to meet </a:t>
            </a:r>
            <a:r>
              <a:rPr lang="en-US" sz="2000" b="0" dirty="0" smtClean="0"/>
              <a:t>those needs </a:t>
            </a:r>
            <a:r>
              <a:rPr lang="en-US" sz="2000" b="0" dirty="0"/>
              <a:t>are unavailable at the overseas </a:t>
            </a:r>
            <a:r>
              <a:rPr lang="en-US" sz="2000" b="0" dirty="0" smtClean="0"/>
              <a:t>location.</a:t>
            </a:r>
          </a:p>
          <a:p>
            <a:r>
              <a:rPr lang="en-US" sz="2000" b="0" dirty="0"/>
              <a:t>Soldiers enrolled in the program are responsible for updating EFMP enrollment information every 3 </a:t>
            </a:r>
            <a:r>
              <a:rPr lang="en-US" sz="2000" b="0" dirty="0" smtClean="0"/>
              <a:t>years, </a:t>
            </a:r>
            <a:r>
              <a:rPr lang="en-US" sz="2000" b="0" dirty="0"/>
              <a:t>or upon changes in their dependent’s needed </a:t>
            </a:r>
            <a:r>
              <a:rPr lang="en-US" sz="2000" b="0" dirty="0" smtClean="0"/>
              <a:t>services, whichever occurs first.  </a:t>
            </a:r>
            <a:endParaRPr lang="en-US" sz="2000" b="0" dirty="0"/>
          </a:p>
          <a:p>
            <a:r>
              <a:rPr lang="en-US" sz="2000" b="0" dirty="0" smtClean="0"/>
              <a:t>EFMP does not expire; failure </a:t>
            </a:r>
            <a:r>
              <a:rPr lang="en-US" sz="2000" b="0" dirty="0"/>
              <a:t>to update enrollment every 3 years results in a delinquent status notification to </a:t>
            </a:r>
            <a:r>
              <a:rPr lang="en-US" sz="2000" b="0" dirty="0" smtClean="0"/>
              <a:t>the command,                which </a:t>
            </a:r>
            <a:r>
              <a:rPr lang="en-US" sz="2000" b="0" dirty="0"/>
              <a:t>will interfere with release of PCS </a:t>
            </a:r>
            <a:r>
              <a:rPr lang="en-US" sz="2000" b="0" dirty="0" smtClean="0"/>
              <a:t>orders.</a:t>
            </a:r>
            <a:endParaRPr lang="en-US" sz="2000" b="0" dirty="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Exceptional Family </a:t>
            </a:r>
            <a:r>
              <a:rPr lang="en-US" dirty="0"/>
              <a:t>M</a:t>
            </a:r>
            <a:r>
              <a:rPr lang="en-US" dirty="0" smtClean="0"/>
              <a:t>ember Program</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6476607" y="139662"/>
            <a:ext cx="2645091"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608-75 (Exceptional Family member Program)</a:t>
            </a:r>
          </a:p>
        </p:txBody>
      </p:sp>
    </p:spTree>
    <p:extLst>
      <p:ext uri="{BB962C8B-B14F-4D97-AF65-F5344CB8AC3E}">
        <p14:creationId xmlns:p14="http://schemas.microsoft.com/office/powerpoint/2010/main" val="372062536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1" y="1135414"/>
            <a:ext cx="8324401" cy="5466108"/>
          </a:xfrm>
        </p:spPr>
        <p:txBody>
          <a:bodyPr>
            <a:noAutofit/>
          </a:bodyPr>
          <a:lstStyle/>
          <a:p>
            <a:r>
              <a:rPr lang="en-US" sz="2000" b="0" dirty="0" smtClean="0"/>
              <a:t>Process of Exceptional Family Member Screening</a:t>
            </a:r>
            <a:endParaRPr lang="en-US" sz="2000" b="0" dirty="0"/>
          </a:p>
          <a:p>
            <a:pPr lvl="1"/>
            <a:r>
              <a:rPr lang="en-US" sz="2000" b="0" dirty="0"/>
              <a:t>Soldiers who are already enrolled in the EFMP have their assignments screened for EFMP support as part of the initial HRC assignment process. </a:t>
            </a:r>
            <a:r>
              <a:rPr lang="en-US" sz="2000" b="0" dirty="0" smtClean="0"/>
              <a:t>Additionally</a:t>
            </a:r>
            <a:r>
              <a:rPr lang="en-US" sz="2000" b="0" dirty="0"/>
              <a:t>, all Soldiers on assignment to OCONUS, to include Alaska and Hawaii, who elect an accompanied tour (with dependents) are required to have every authorized dependent who is going overseas complete EFMP overseas screening</a:t>
            </a:r>
            <a:r>
              <a:rPr lang="en-US" sz="2000" b="0" dirty="0" smtClean="0"/>
              <a:t>.</a:t>
            </a:r>
          </a:p>
          <a:p>
            <a:pPr lvl="1"/>
            <a:r>
              <a:rPr lang="en-US" sz="2000" b="0" dirty="0" smtClean="0"/>
              <a:t>Make an </a:t>
            </a:r>
            <a:r>
              <a:rPr lang="en-US" sz="2000" b="0" dirty="0"/>
              <a:t>appointment for an overseas screening for </a:t>
            </a:r>
            <a:r>
              <a:rPr lang="en-US" sz="2000" b="0" dirty="0" smtClean="0"/>
              <a:t>all Family </a:t>
            </a:r>
            <a:r>
              <a:rPr lang="en-US" sz="2000" b="0" dirty="0"/>
              <a:t>members traveling with the </a:t>
            </a:r>
            <a:r>
              <a:rPr lang="en-US" sz="2000" b="0" dirty="0" smtClean="0"/>
              <a:t>sponsor. Children </a:t>
            </a:r>
            <a:r>
              <a:rPr lang="en-US" sz="2000" b="0" dirty="0"/>
              <a:t>72 </a:t>
            </a:r>
            <a:r>
              <a:rPr lang="en-US" sz="2000" b="0" dirty="0" smtClean="0"/>
              <a:t>months </a:t>
            </a:r>
            <a:r>
              <a:rPr lang="en-US" sz="2000" b="0" dirty="0"/>
              <a:t>and under must be present for the overseas </a:t>
            </a:r>
            <a:r>
              <a:rPr lang="en-US" sz="2000" b="0" dirty="0" smtClean="0"/>
              <a:t>appointment. Items </a:t>
            </a:r>
            <a:r>
              <a:rPr lang="en-US" sz="2000" b="0" dirty="0"/>
              <a:t>to bring to </a:t>
            </a:r>
            <a:r>
              <a:rPr lang="en-US" sz="2000" b="0" dirty="0" smtClean="0"/>
              <a:t>the appointment </a:t>
            </a:r>
            <a:r>
              <a:rPr lang="en-US" sz="2000" b="0" dirty="0"/>
              <a:t>include:  </a:t>
            </a:r>
          </a:p>
          <a:p>
            <a:pPr marL="568325" lvl="2" indent="0">
              <a:buNone/>
            </a:pPr>
            <a:r>
              <a:rPr lang="en-US" sz="1800" b="0" dirty="0" smtClean="0"/>
              <a:t>❑ DA </a:t>
            </a:r>
            <a:r>
              <a:rPr lang="en-US" sz="1800" b="0" dirty="0"/>
              <a:t>Form 5888 </a:t>
            </a:r>
            <a:r>
              <a:rPr lang="en-US" sz="1800" b="0" dirty="0" smtClean="0"/>
              <a:t>(Family Member Deployment Screening Sheet) with </a:t>
            </a:r>
            <a:r>
              <a:rPr lang="en-US" sz="1800" b="0" dirty="0"/>
              <a:t>section 1-8 completed and signed by </a:t>
            </a:r>
            <a:r>
              <a:rPr lang="en-US" sz="1800" b="0" dirty="0" smtClean="0"/>
              <a:t>the reassignments processing center</a:t>
            </a:r>
            <a:endParaRPr lang="en-US" sz="1800" b="0" dirty="0"/>
          </a:p>
          <a:p>
            <a:pPr marL="568325" lvl="2" indent="0">
              <a:buNone/>
            </a:pPr>
            <a:r>
              <a:rPr lang="en-US" sz="1800" b="0" dirty="0" smtClean="0"/>
              <a:t>❑ DA </a:t>
            </a:r>
            <a:r>
              <a:rPr lang="en-US" sz="1800" b="0" dirty="0"/>
              <a:t>Form </a:t>
            </a:r>
            <a:r>
              <a:rPr lang="en-US" sz="1800" b="0" dirty="0" smtClean="0"/>
              <a:t>7246 (EFMP Screening Questionnaire)</a:t>
            </a:r>
            <a:endParaRPr lang="en-US" sz="1800" b="0" dirty="0"/>
          </a:p>
          <a:p>
            <a:pPr marL="568325" lvl="2" indent="0">
              <a:buNone/>
            </a:pPr>
            <a:r>
              <a:rPr lang="en-US" sz="1800" b="0" dirty="0" smtClean="0"/>
              <a:t>❑ Military </a:t>
            </a:r>
            <a:r>
              <a:rPr lang="en-US" sz="1800" b="0" dirty="0"/>
              <a:t>Dependent ID Card</a:t>
            </a:r>
          </a:p>
          <a:p>
            <a:pPr marL="568325" lvl="2" indent="0">
              <a:buNone/>
            </a:pPr>
            <a:r>
              <a:rPr lang="en-US" sz="1800" b="0" dirty="0" smtClean="0"/>
              <a:t>❑ Shot </a:t>
            </a:r>
            <a:r>
              <a:rPr lang="en-US" sz="1800" b="0" dirty="0"/>
              <a:t>Records</a:t>
            </a:r>
          </a:p>
          <a:p>
            <a:pPr marL="568325" lvl="2" indent="0">
              <a:buNone/>
            </a:pPr>
            <a:r>
              <a:rPr lang="en-US" sz="1800" b="0" dirty="0" smtClean="0"/>
              <a:t>❑ Copy </a:t>
            </a:r>
            <a:r>
              <a:rPr lang="en-US" sz="1800" b="0" dirty="0"/>
              <a:t>of medical physicals (within </a:t>
            </a:r>
            <a:r>
              <a:rPr lang="en-US" sz="1800" b="0" dirty="0" smtClean="0"/>
              <a:t>one </a:t>
            </a:r>
            <a:r>
              <a:rPr lang="en-US" sz="1800" b="0" dirty="0"/>
              <a:t>year</a:t>
            </a:r>
            <a:r>
              <a:rPr lang="en-US" sz="1800" b="0" dirty="0" smtClean="0"/>
              <a:t>)</a:t>
            </a:r>
            <a:endParaRPr lang="en-US" sz="1800" dirty="0" smtClean="0"/>
          </a:p>
        </p:txBody>
      </p:sp>
      <p:sp>
        <p:nvSpPr>
          <p:cNvPr id="5" name="Text Placeholder 4"/>
          <p:cNvSpPr>
            <a:spLocks noGrp="1"/>
          </p:cNvSpPr>
          <p:nvPr>
            <p:ph type="body" sz="quarter" idx="15"/>
          </p:nvPr>
        </p:nvSpPr>
        <p:spPr>
          <a:xfrm>
            <a:off x="700965" y="591864"/>
            <a:ext cx="7470627" cy="369332"/>
          </a:xfrm>
        </p:spPr>
        <p:txBody>
          <a:bodyPr/>
          <a:lstStyle/>
          <a:p>
            <a:r>
              <a:rPr lang="en-US" dirty="0" smtClean="0"/>
              <a:t>Exceptional Family </a:t>
            </a:r>
            <a:r>
              <a:rPr lang="en-US" dirty="0"/>
              <a:t>M</a:t>
            </a:r>
            <a:r>
              <a:rPr lang="en-US" dirty="0" smtClean="0"/>
              <a:t>ember Program</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6476607" y="139662"/>
            <a:ext cx="2645091"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608-75 (Exceptional Family member Program)</a:t>
            </a:r>
          </a:p>
        </p:txBody>
      </p:sp>
    </p:spTree>
    <p:extLst>
      <p:ext uri="{BB962C8B-B14F-4D97-AF65-F5344CB8AC3E}">
        <p14:creationId xmlns:p14="http://schemas.microsoft.com/office/powerpoint/2010/main" val="2459491610"/>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1" y="1071267"/>
            <a:ext cx="8324401" cy="5162265"/>
          </a:xfrm>
        </p:spPr>
        <p:txBody>
          <a:bodyPr>
            <a:noAutofit/>
          </a:bodyPr>
          <a:lstStyle/>
          <a:p>
            <a:r>
              <a:rPr lang="en-US" sz="1800" b="0" dirty="0" smtClean="0"/>
              <a:t>Additional </a:t>
            </a:r>
            <a:r>
              <a:rPr lang="en-US" sz="1800" b="0" dirty="0"/>
              <a:t>documents needed for </a:t>
            </a:r>
            <a:r>
              <a:rPr lang="en-US" sz="1800" b="0" dirty="0" smtClean="0"/>
              <a:t>appointment, </a:t>
            </a:r>
            <a:r>
              <a:rPr lang="en-US" sz="1800" b="0" dirty="0"/>
              <a:t>if </a:t>
            </a:r>
            <a:r>
              <a:rPr lang="en-US" sz="1800" b="0" dirty="0" smtClean="0"/>
              <a:t>applicable</a:t>
            </a:r>
          </a:p>
          <a:p>
            <a:pPr>
              <a:buFont typeface="Arial" panose="020B0604020202020204" pitchFamily="34" charset="0"/>
              <a:buChar char="•"/>
            </a:pPr>
            <a:r>
              <a:rPr lang="en-US" sz="1800" b="0" dirty="0" smtClean="0"/>
              <a:t>If a Family </a:t>
            </a:r>
            <a:r>
              <a:rPr lang="en-US" sz="1800" b="0" dirty="0"/>
              <a:t>member has a </a:t>
            </a:r>
            <a:r>
              <a:rPr lang="en-US" sz="1800" b="0" dirty="0" smtClean="0"/>
              <a:t>medical/mental health </a:t>
            </a:r>
            <a:r>
              <a:rPr lang="en-US" sz="1800" b="0" dirty="0"/>
              <a:t>condition that warrants them being seen by a specialist or by their primary care provider more that once a year, </a:t>
            </a:r>
            <a:r>
              <a:rPr lang="en-US" sz="1800" b="0" dirty="0" smtClean="0"/>
              <a:t>a </a:t>
            </a:r>
            <a:r>
              <a:rPr lang="en-US" sz="1800" b="0" dirty="0"/>
              <a:t>DD Form 2792 </a:t>
            </a:r>
            <a:r>
              <a:rPr lang="en-US" sz="1800" b="0" dirty="0" smtClean="0"/>
              <a:t>(Family Member Medical Summary) completed </a:t>
            </a:r>
            <a:r>
              <a:rPr lang="en-US" sz="1800" b="0" dirty="0"/>
              <a:t>by their provider to address their medical conditions</a:t>
            </a:r>
            <a:r>
              <a:rPr lang="en-US" sz="1800" b="0" dirty="0" smtClean="0"/>
              <a:t>.</a:t>
            </a:r>
          </a:p>
          <a:p>
            <a:pPr>
              <a:buFont typeface="Arial" panose="020B0604020202020204" pitchFamily="34" charset="0"/>
              <a:buChar char="•"/>
            </a:pPr>
            <a:r>
              <a:rPr lang="en-US" sz="1800" b="0" dirty="0" smtClean="0"/>
              <a:t>If a Family member has </a:t>
            </a:r>
            <a:r>
              <a:rPr lang="en-US" sz="1800" b="0" dirty="0"/>
              <a:t>an </a:t>
            </a:r>
            <a:r>
              <a:rPr lang="en-US" sz="1800" b="0" dirty="0" smtClean="0"/>
              <a:t>Individualized Education Plan (IEP) </a:t>
            </a:r>
            <a:r>
              <a:rPr lang="en-US" sz="1800" b="0" dirty="0"/>
              <a:t>or 504 Plan in school, </a:t>
            </a:r>
            <a:r>
              <a:rPr lang="en-US" sz="1800" b="0" dirty="0" smtClean="0"/>
              <a:t>a </a:t>
            </a:r>
            <a:r>
              <a:rPr lang="en-US" sz="1800" b="0" dirty="0"/>
              <a:t>DD Form 2792-1 </a:t>
            </a:r>
            <a:r>
              <a:rPr lang="en-US" sz="1800" b="0" dirty="0" smtClean="0"/>
              <a:t>(Special </a:t>
            </a:r>
            <a:r>
              <a:rPr lang="en-US" sz="1800" b="0" dirty="0"/>
              <a:t>Education/Early Intervention </a:t>
            </a:r>
            <a:r>
              <a:rPr lang="en-US" sz="1800" b="0" dirty="0" smtClean="0"/>
              <a:t>Summary), </a:t>
            </a:r>
            <a:r>
              <a:rPr lang="en-US" sz="1800" b="0" dirty="0"/>
              <a:t>completed by the school with a copy of the most recent IEP or 504 </a:t>
            </a:r>
            <a:r>
              <a:rPr lang="en-US" sz="1800" b="0" dirty="0" smtClean="0"/>
              <a:t>plan.</a:t>
            </a:r>
          </a:p>
          <a:p>
            <a:pPr>
              <a:buFont typeface="Arial" panose="020B0604020202020204" pitchFamily="34" charset="0"/>
              <a:buChar char="•"/>
            </a:pPr>
            <a:r>
              <a:rPr lang="en-US" sz="1800" b="0" dirty="0" smtClean="0"/>
              <a:t>If an </a:t>
            </a:r>
            <a:r>
              <a:rPr lang="en-US" sz="1800" b="0" dirty="0"/>
              <a:t>infant </a:t>
            </a:r>
            <a:r>
              <a:rPr lang="en-US" sz="1800" b="0" dirty="0" smtClean="0"/>
              <a:t>receives </a:t>
            </a:r>
            <a:r>
              <a:rPr lang="en-US" sz="1800" b="0" dirty="0"/>
              <a:t>services through </a:t>
            </a:r>
            <a:r>
              <a:rPr lang="en-US" sz="1800" b="0" dirty="0" smtClean="0"/>
              <a:t>an Early Childhood Intervention (ECI) program, a </a:t>
            </a:r>
            <a:r>
              <a:rPr lang="en-US" sz="1800" b="0" dirty="0"/>
              <a:t>DD Form </a:t>
            </a:r>
            <a:r>
              <a:rPr lang="en-US" sz="1800" b="0" dirty="0" smtClean="0"/>
              <a:t>2792-1, </a:t>
            </a:r>
            <a:r>
              <a:rPr lang="en-US" sz="1800" b="0" dirty="0"/>
              <a:t>completed by ECI, along with a copy of their </a:t>
            </a:r>
            <a:r>
              <a:rPr lang="en-US" sz="1800" b="0" dirty="0" smtClean="0"/>
              <a:t>evaluation/IFSP (individualized Family service plan). </a:t>
            </a:r>
          </a:p>
          <a:p>
            <a:r>
              <a:rPr lang="en-US" sz="1800" b="0" dirty="0" smtClean="0"/>
              <a:t>EFMP approval at the gaining installation can take more than 30 days after Family screening.</a:t>
            </a:r>
          </a:p>
          <a:p>
            <a:r>
              <a:rPr lang="en-US" sz="1800" b="0" dirty="0" smtClean="0"/>
              <a:t>Families </a:t>
            </a:r>
            <a:r>
              <a:rPr lang="en-US" sz="1800" b="0" dirty="0"/>
              <a:t>in Remote Areas (Not Near MTF) in U.S. </a:t>
            </a:r>
          </a:p>
          <a:p>
            <a:pPr lvl="1">
              <a:spcBef>
                <a:spcPts val="0"/>
              </a:spcBef>
            </a:pPr>
            <a:r>
              <a:rPr lang="en-US" sz="1800" dirty="0"/>
              <a:t>Families in remote areas, far from an Army Military Treatment Facility (MTF), should refer to the AMEDD EFMP website at </a:t>
            </a:r>
            <a:r>
              <a:rPr lang="en-US" sz="1800" dirty="0">
                <a:hlinkClick r:id="rId3"/>
              </a:rPr>
              <a:t>https://efmp.amedd.army.mil/tools/contacts.html</a:t>
            </a:r>
            <a:r>
              <a:rPr lang="en-US" sz="1800" dirty="0"/>
              <a:t> for instructions on who to contact</a:t>
            </a:r>
            <a:r>
              <a:rPr lang="en-US" sz="1800" dirty="0" smtClean="0"/>
              <a:t>.</a:t>
            </a:r>
            <a:endParaRPr lang="en-US" sz="1800" b="0" dirty="0"/>
          </a:p>
        </p:txBody>
      </p:sp>
      <p:sp>
        <p:nvSpPr>
          <p:cNvPr id="5" name="Text Placeholder 4"/>
          <p:cNvSpPr>
            <a:spLocks noGrp="1"/>
          </p:cNvSpPr>
          <p:nvPr>
            <p:ph type="body" sz="quarter" idx="15"/>
          </p:nvPr>
        </p:nvSpPr>
        <p:spPr>
          <a:xfrm>
            <a:off x="700965" y="591864"/>
            <a:ext cx="7470627" cy="369332"/>
          </a:xfrm>
        </p:spPr>
        <p:txBody>
          <a:bodyPr/>
          <a:lstStyle/>
          <a:p>
            <a:r>
              <a:rPr lang="en-US" dirty="0" smtClean="0"/>
              <a:t>Exceptional Family </a:t>
            </a:r>
            <a:r>
              <a:rPr lang="en-US" dirty="0"/>
              <a:t>M</a:t>
            </a:r>
            <a:r>
              <a:rPr lang="en-US" dirty="0" smtClean="0"/>
              <a:t>ember Program</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6476607" y="139662"/>
            <a:ext cx="2645091"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608-75 (Exceptional Family member Program)</a:t>
            </a:r>
          </a:p>
        </p:txBody>
      </p:sp>
    </p:spTree>
    <p:extLst>
      <p:ext uri="{BB962C8B-B14F-4D97-AF65-F5344CB8AC3E}">
        <p14:creationId xmlns:p14="http://schemas.microsoft.com/office/powerpoint/2010/main" val="2133957078"/>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836760" y="591864"/>
            <a:ext cx="7470627" cy="774571"/>
          </a:xfrm>
        </p:spPr>
        <p:txBody>
          <a:bodyPr/>
          <a:lstStyle/>
          <a:p>
            <a:r>
              <a:rPr lang="en-US" dirty="0"/>
              <a:t>Exceptional Family Member Program</a:t>
            </a:r>
          </a:p>
          <a:p>
            <a:endParaRPr lang="en-US" dirty="0"/>
          </a:p>
        </p:txBody>
      </p:sp>
      <p:sp>
        <p:nvSpPr>
          <p:cNvPr id="4" name="Title 3"/>
          <p:cNvSpPr>
            <a:spLocks noGrp="1"/>
          </p:cNvSpPr>
          <p:nvPr>
            <p:ph type="title"/>
          </p:nvPr>
        </p:nvSpPr>
        <p:spPr/>
        <p:txBody>
          <a:bodyPr/>
          <a:lstStyle/>
          <a:p>
            <a:r>
              <a:rPr lang="en-US" dirty="0"/>
              <a:t>Reassignment Briefing</a:t>
            </a:r>
          </a:p>
        </p:txBody>
      </p:sp>
      <p:sp>
        <p:nvSpPr>
          <p:cNvPr id="5" name="TextBox 4"/>
          <p:cNvSpPr txBox="1"/>
          <p:nvPr/>
        </p:nvSpPr>
        <p:spPr>
          <a:xfrm>
            <a:off x="141515" y="1240971"/>
            <a:ext cx="8850086" cy="5886740"/>
          </a:xfrm>
          <a:prstGeom prst="rect">
            <a:avLst/>
          </a:prstGeom>
          <a:noFill/>
        </p:spPr>
        <p:txBody>
          <a:bodyPr wrap="square" rtlCol="0">
            <a:spAutoFit/>
          </a:bodyPr>
          <a:lstStyle/>
          <a:p>
            <a:pPr marL="285750" indent="-285750">
              <a:lnSpc>
                <a:spcPct val="90000"/>
              </a:lnSpc>
              <a:spcBef>
                <a:spcPts val="1000"/>
              </a:spcBef>
              <a:buFont typeface="Wingdings" panose="05000000000000000000" pitchFamily="2" charset="2"/>
              <a:buChar char="ü"/>
            </a:pPr>
            <a:r>
              <a:rPr lang="en-US" dirty="0" smtClean="0"/>
              <a:t>EFMP &amp; Me</a:t>
            </a:r>
          </a:p>
          <a:p>
            <a:pPr marL="742950" lvl="1" indent="-285750">
              <a:lnSpc>
                <a:spcPct val="90000"/>
              </a:lnSpc>
              <a:spcBef>
                <a:spcPts val="1000"/>
              </a:spcBef>
              <a:buFont typeface="Arial" panose="020B0604020202020204" pitchFamily="34" charset="0"/>
              <a:buChar char="•"/>
            </a:pPr>
            <a:r>
              <a:rPr lang="en-US" dirty="0"/>
              <a:t>An online tool that allows Soldiers to create </a:t>
            </a:r>
            <a:r>
              <a:rPr lang="en-US" dirty="0" smtClean="0"/>
              <a:t>checklists </a:t>
            </a:r>
            <a:r>
              <a:rPr lang="en-US" dirty="0"/>
              <a:t>to ensure all </a:t>
            </a:r>
            <a:r>
              <a:rPr lang="en-US" dirty="0" smtClean="0"/>
              <a:t>documents are completed and concerns are considered for Family </a:t>
            </a:r>
            <a:r>
              <a:rPr lang="en-US" dirty="0"/>
              <a:t>members during a PCS</a:t>
            </a:r>
            <a:r>
              <a:rPr lang="en-US" dirty="0" smtClean="0"/>
              <a:t>.  Website: </a:t>
            </a:r>
            <a:r>
              <a:rPr lang="en-US" dirty="0" smtClean="0">
                <a:hlinkClick r:id="rId3"/>
              </a:rPr>
              <a:t>https://efmpandme.militaryonesource.mil</a:t>
            </a:r>
            <a:r>
              <a:rPr lang="en-US" dirty="0" smtClean="0"/>
              <a:t>.</a:t>
            </a:r>
            <a:endParaRPr lang="en-US" dirty="0"/>
          </a:p>
          <a:p>
            <a:pPr marL="285750" indent="-285750">
              <a:lnSpc>
                <a:spcPct val="90000"/>
              </a:lnSpc>
              <a:spcBef>
                <a:spcPts val="1000"/>
              </a:spcBef>
              <a:buFont typeface="Wingdings" panose="05000000000000000000" pitchFamily="2" charset="2"/>
              <a:buChar char="ü"/>
            </a:pPr>
            <a:r>
              <a:rPr lang="en-US" dirty="0" smtClean="0"/>
              <a:t>Military special needs Families with situations requiring extensive PCS move medical support may qualify for special conveyance air transport (air ambulance).  </a:t>
            </a:r>
          </a:p>
          <a:p>
            <a:pPr marL="742950" lvl="1" indent="-285750">
              <a:lnSpc>
                <a:spcPct val="90000"/>
              </a:lnSpc>
              <a:spcBef>
                <a:spcPts val="1000"/>
              </a:spcBef>
              <a:buFont typeface="Arial" panose="020B0604020202020204" pitchFamily="34" charset="0"/>
              <a:buChar char="•"/>
            </a:pPr>
            <a:r>
              <a:rPr lang="en-US" dirty="0" smtClean="0"/>
              <a:t>The following are some situations that may qualify:</a:t>
            </a:r>
          </a:p>
          <a:p>
            <a:pPr marL="1198563" lvl="3" indent="-223838">
              <a:lnSpc>
                <a:spcPct val="90000"/>
              </a:lnSpc>
              <a:spcBef>
                <a:spcPts val="10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Ventilator-dependent </a:t>
            </a:r>
            <a:r>
              <a:rPr lang="en-US" dirty="0">
                <a:latin typeface="Arial" panose="020B0604020202020204" pitchFamily="34" charset="0"/>
                <a:cs typeface="Arial" panose="020B0604020202020204" pitchFamily="34" charset="0"/>
              </a:rPr>
              <a:t>Family member</a:t>
            </a:r>
          </a:p>
          <a:p>
            <a:pPr marL="1198563" lvl="3" indent="-223838">
              <a:lnSpc>
                <a:spcPct val="90000"/>
              </a:lnSpc>
              <a:spcBef>
                <a:spcPts val="1000"/>
              </a:spcBef>
              <a:buFont typeface="Arial" panose="020B0604020202020204" pitchFamily="34" charset="0"/>
              <a:buChar char="–"/>
            </a:pPr>
            <a:r>
              <a:rPr lang="en-US" dirty="0">
                <a:latin typeface="Arial" panose="020B0604020202020204" pitchFamily="34" charset="0"/>
                <a:cs typeface="Arial" panose="020B0604020202020204" pitchFamily="34" charset="0"/>
              </a:rPr>
              <a:t>Family member must travel with around the clock medical care/support</a:t>
            </a:r>
          </a:p>
          <a:p>
            <a:pPr marL="1198563" lvl="3" indent="-223838">
              <a:lnSpc>
                <a:spcPct val="90000"/>
              </a:lnSpc>
              <a:spcBef>
                <a:spcPts val="1000"/>
              </a:spcBef>
              <a:buFont typeface="Arial" panose="020B0604020202020204" pitchFamily="34" charset="0"/>
              <a:buChar char="–"/>
            </a:pPr>
            <a:r>
              <a:rPr lang="en-US" dirty="0">
                <a:latin typeface="Arial" panose="020B0604020202020204" pitchFamily="34" charset="0"/>
                <a:cs typeface="Arial" panose="020B0604020202020204" pitchFamily="34" charset="0"/>
              </a:rPr>
              <a:t>Family member must travel with special medical equipment/DME </a:t>
            </a:r>
          </a:p>
          <a:p>
            <a:pPr marL="1198563" lvl="3" indent="-223838">
              <a:lnSpc>
                <a:spcPct val="90000"/>
              </a:lnSpc>
              <a:spcBef>
                <a:spcPts val="1000"/>
              </a:spcBef>
              <a:buFont typeface="Arial" panose="020B0604020202020204" pitchFamily="34" charset="0"/>
              <a:buChar char="–"/>
            </a:pPr>
            <a:r>
              <a:rPr lang="en-US" dirty="0">
                <a:latin typeface="Arial" panose="020B0604020202020204" pitchFamily="34" charset="0"/>
                <a:cs typeface="Arial" panose="020B0604020202020204" pitchFamily="34" charset="0"/>
              </a:rPr>
              <a:t>Family member cannot travel via </a:t>
            </a:r>
            <a:r>
              <a:rPr lang="en-US" dirty="0" smtClean="0">
                <a:latin typeface="Arial" panose="020B0604020202020204" pitchFamily="34" charset="0"/>
                <a:cs typeface="Arial" panose="020B0604020202020204" pitchFamily="34" charset="0"/>
              </a:rPr>
              <a:t>POV </a:t>
            </a:r>
            <a:r>
              <a:rPr lang="en-US" dirty="0">
                <a:latin typeface="Arial" panose="020B0604020202020204" pitchFamily="34" charset="0"/>
                <a:cs typeface="Arial" panose="020B0604020202020204" pitchFamily="34" charset="0"/>
              </a:rPr>
              <a:t>or commercial air</a:t>
            </a:r>
          </a:p>
          <a:p>
            <a:pPr marL="1198563" lvl="3" indent="-223838">
              <a:lnSpc>
                <a:spcPct val="90000"/>
              </a:lnSpc>
              <a:spcBef>
                <a:spcPts val="1000"/>
              </a:spcBef>
              <a:buFont typeface="Arial" panose="020B0604020202020204" pitchFamily="34" charset="0"/>
              <a:buChar char="–"/>
            </a:pPr>
            <a:r>
              <a:rPr lang="en-US" dirty="0">
                <a:latin typeface="Arial" panose="020B0604020202020204" pitchFamily="34" charset="0"/>
                <a:cs typeface="Arial" panose="020B0604020202020204" pitchFamily="34" charset="0"/>
              </a:rPr>
              <a:t>Other than economy/coach accommodations are required</a:t>
            </a:r>
          </a:p>
          <a:p>
            <a:pPr marL="285750" indent="-285750">
              <a:lnSpc>
                <a:spcPct val="90000"/>
              </a:lnSpc>
              <a:spcBef>
                <a:spcPts val="1000"/>
              </a:spcBef>
              <a:buFont typeface="Wingdings" panose="05000000000000000000" pitchFamily="2" charset="2"/>
              <a:buChar char="ü"/>
            </a:pPr>
            <a:r>
              <a:rPr lang="en-US" dirty="0" smtClean="0"/>
              <a:t>The Office of the Surgeon General (OTSG), </a:t>
            </a:r>
            <a:r>
              <a:rPr lang="en-US" dirty="0"/>
              <a:t>EFMP </a:t>
            </a:r>
            <a:r>
              <a:rPr lang="en-US" dirty="0" smtClean="0"/>
              <a:t>Office, </a:t>
            </a:r>
            <a:r>
              <a:rPr lang="en-US" dirty="0"/>
              <a:t>must approve each case before any scheduling or coordination </a:t>
            </a:r>
            <a:r>
              <a:rPr lang="en-US" dirty="0" smtClean="0"/>
              <a:t>ensues.</a:t>
            </a:r>
            <a:endParaRPr lang="en-US" dirty="0"/>
          </a:p>
          <a:p>
            <a:pPr marL="285750" indent="-285750">
              <a:lnSpc>
                <a:spcPct val="90000"/>
              </a:lnSpc>
              <a:spcBef>
                <a:spcPts val="1000"/>
              </a:spcBef>
              <a:buFont typeface="Wingdings" panose="05000000000000000000" pitchFamily="2" charset="2"/>
              <a:buChar char="ü"/>
            </a:pPr>
            <a:r>
              <a:rPr lang="en-US" dirty="0" smtClean="0"/>
              <a:t>OTSG </a:t>
            </a:r>
            <a:r>
              <a:rPr lang="en-US" dirty="0"/>
              <a:t>will provide guidance and order amendment </a:t>
            </a:r>
            <a:r>
              <a:rPr lang="en-US" dirty="0" smtClean="0"/>
              <a:t>language to </a:t>
            </a:r>
            <a:r>
              <a:rPr lang="en-US" dirty="0"/>
              <a:t>the </a:t>
            </a:r>
            <a:r>
              <a:rPr lang="en-US" dirty="0" smtClean="0"/>
              <a:t>            servicing reassignments processing center at </a:t>
            </a:r>
            <a:r>
              <a:rPr lang="en-US" dirty="0"/>
              <a:t>the appropriate </a:t>
            </a:r>
            <a:r>
              <a:rPr lang="en-US" dirty="0" smtClean="0"/>
              <a:t>time.</a:t>
            </a:r>
            <a:endParaRPr lang="en-US" dirty="0"/>
          </a:p>
          <a:p>
            <a:pPr marL="1200150" lvl="2" indent="-285750">
              <a:buFont typeface="Wingdings" panose="05000000000000000000" pitchFamily="2" charset="2"/>
              <a:buChar char="Ø"/>
            </a:pPr>
            <a:endParaRPr lang="en-US" dirty="0" smtClean="0"/>
          </a:p>
          <a:p>
            <a:pPr lvl="2"/>
            <a:endParaRPr lang="en-US" sz="1600" dirty="0" smtClean="0">
              <a:latin typeface="Arial Rounded MT Bold" panose="020F0704030504030204" pitchFamily="34" charset="0"/>
            </a:endParaRPr>
          </a:p>
        </p:txBody>
      </p:sp>
      <p:sp>
        <p:nvSpPr>
          <p:cNvPr id="2" name="Rectangle 1"/>
          <p:cNvSpPr/>
          <p:nvPr/>
        </p:nvSpPr>
        <p:spPr>
          <a:xfrm>
            <a:off x="6435741" y="-4060"/>
            <a:ext cx="2696829" cy="58477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608-75 (Exceptional Family member Program)</a:t>
            </a:r>
          </a:p>
          <a:p>
            <a:pPr marL="171450" lvl="0" indent="-171450">
              <a:buFont typeface="Arial" panose="020B0604020202020204" pitchFamily="34" charset="0"/>
              <a:buChar char="•"/>
              <a:defRPr/>
            </a:pPr>
            <a:r>
              <a:rPr lang="en-US" sz="800" dirty="0">
                <a:solidFill>
                  <a:schemeClr val="bg1"/>
                </a:solidFill>
              </a:rPr>
              <a:t>https://efmpandme.militaryonesource.mil </a:t>
            </a:r>
            <a:r>
              <a:rPr lang="en-US" sz="800" dirty="0" smtClean="0">
                <a:solidFill>
                  <a:schemeClr val="bg1"/>
                </a:solidFill>
              </a:rPr>
              <a:t>         (</a:t>
            </a:r>
            <a:r>
              <a:rPr lang="en-US" sz="800" dirty="0">
                <a:solidFill>
                  <a:schemeClr val="bg1"/>
                </a:solidFill>
              </a:rPr>
              <a:t>Military One Source, EFMP &amp; Me, Website)</a:t>
            </a:r>
          </a:p>
        </p:txBody>
      </p:sp>
    </p:spTree>
    <p:extLst>
      <p:ext uri="{BB962C8B-B14F-4D97-AF65-F5344CB8AC3E}">
        <p14:creationId xmlns:p14="http://schemas.microsoft.com/office/powerpoint/2010/main" val="1295444938"/>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405" y="1115643"/>
            <a:ext cx="8409242" cy="5430124"/>
          </a:xfrm>
        </p:spPr>
        <p:txBody>
          <a:bodyPr>
            <a:noAutofit/>
          </a:bodyPr>
          <a:lstStyle/>
          <a:p>
            <a:r>
              <a:rPr lang="en-US" sz="1600" b="0" dirty="0">
                <a:latin typeface="+mn-lt"/>
              </a:rPr>
              <a:t>Married Army couples desiring joint assignment to establish a common household or joint domicile (JD) must request such assignment by enrolling in the Married Army Couples Program (MACP</a:t>
            </a:r>
            <a:r>
              <a:rPr lang="en-US" sz="1600" b="0" dirty="0" smtClean="0">
                <a:latin typeface="+mn-lt"/>
              </a:rPr>
              <a:t>).</a:t>
            </a:r>
          </a:p>
          <a:p>
            <a:r>
              <a:rPr lang="en-US" sz="1600" b="0" dirty="0">
                <a:latin typeface="+mn-lt"/>
              </a:rPr>
              <a:t>Soldiers who marry during or after advanced individual training (AIT) and have not proceeded to their first unit of assignment and who desire a JD with their spouse, </a:t>
            </a:r>
            <a:r>
              <a:rPr lang="en-US" sz="1600" b="0" dirty="0" smtClean="0">
                <a:latin typeface="+mn-lt"/>
              </a:rPr>
              <a:t>must enroll in </a:t>
            </a:r>
            <a:r>
              <a:rPr lang="en-US" sz="1600" b="0" dirty="0">
                <a:latin typeface="+mn-lt"/>
              </a:rPr>
              <a:t>the MACP. </a:t>
            </a:r>
            <a:r>
              <a:rPr lang="en-US" sz="1600" b="0" dirty="0" smtClean="0">
                <a:latin typeface="+mn-lt"/>
              </a:rPr>
              <a:t>When </a:t>
            </a:r>
            <a:r>
              <a:rPr lang="en-US" sz="1600" b="0" dirty="0">
                <a:latin typeface="+mn-lt"/>
              </a:rPr>
              <a:t>enrolled, the Soldiers will be automatically provided JD assignment </a:t>
            </a:r>
            <a:r>
              <a:rPr lang="en-US" sz="1600" b="0" dirty="0" smtClean="0">
                <a:latin typeface="+mn-lt"/>
              </a:rPr>
              <a:t>consideration. </a:t>
            </a:r>
          </a:p>
          <a:p>
            <a:r>
              <a:rPr lang="en-US" sz="1600" b="0" dirty="0" smtClean="0">
                <a:latin typeface="+mn-lt"/>
              </a:rPr>
              <a:t>When </a:t>
            </a:r>
            <a:r>
              <a:rPr lang="en-US" sz="1600" b="0" dirty="0">
                <a:latin typeface="+mn-lt"/>
              </a:rPr>
              <a:t>a Soldier enrolled in the </a:t>
            </a:r>
            <a:r>
              <a:rPr lang="en-US" sz="1600" b="0" dirty="0" smtClean="0">
                <a:latin typeface="+mn-lt"/>
              </a:rPr>
              <a:t>MACP </a:t>
            </a:r>
            <a:r>
              <a:rPr lang="en-US" sz="1600" b="0" dirty="0">
                <a:latin typeface="+mn-lt"/>
              </a:rPr>
              <a:t>is considered for reassignment, the other Soldier is automatically considered for assignment to the same location or </a:t>
            </a:r>
            <a:r>
              <a:rPr lang="en-US" sz="1600" b="0" dirty="0" smtClean="0">
                <a:latin typeface="+mn-lt"/>
              </a:rPr>
              <a:t>area, </a:t>
            </a:r>
            <a:r>
              <a:rPr lang="en-US" sz="1600" b="0" dirty="0">
                <a:latin typeface="+mn-lt"/>
              </a:rPr>
              <a:t>except when one Soldier is assigned to a dependent restricted location</a:t>
            </a:r>
            <a:r>
              <a:rPr lang="en-US" sz="1600" b="0" dirty="0" smtClean="0">
                <a:latin typeface="+mn-lt"/>
              </a:rPr>
              <a:t>.</a:t>
            </a:r>
            <a:endParaRPr lang="en-US" sz="1600" b="0" dirty="0">
              <a:latin typeface="+mn-lt"/>
            </a:endParaRPr>
          </a:p>
          <a:p>
            <a:r>
              <a:rPr lang="en-US" sz="1600" b="0" dirty="0">
                <a:latin typeface="+mn-lt"/>
              </a:rPr>
              <a:t>Enrollment in the MACP only guarantees Joint Domicile (JD) assignment consideration; it does not guarantee that the couple will be assigned together.</a:t>
            </a:r>
          </a:p>
          <a:p>
            <a:r>
              <a:rPr lang="en-US" sz="1600" b="0" dirty="0">
                <a:latin typeface="+mn-lt"/>
              </a:rPr>
              <a:t>Favorable consideration for JD assignment will depend on a valid requisition in the same area for both Soldiers and is subject to the needs of the Army</a:t>
            </a:r>
            <a:r>
              <a:rPr lang="en-US" sz="1600" b="0" dirty="0" smtClean="0">
                <a:latin typeface="+mn-lt"/>
              </a:rPr>
              <a:t>. </a:t>
            </a:r>
            <a:r>
              <a:rPr lang="en-US" sz="1600" b="0" dirty="0">
                <a:latin typeface="+mn-lt"/>
              </a:rPr>
              <a:t>JD assignments will not be considered when one Soldier is attending school in a PCS </a:t>
            </a:r>
            <a:r>
              <a:rPr lang="en-US" sz="1600" b="0" dirty="0" smtClean="0">
                <a:latin typeface="+mn-lt"/>
              </a:rPr>
              <a:t>status; however</a:t>
            </a:r>
            <a:r>
              <a:rPr lang="en-US" sz="1600" b="0" dirty="0">
                <a:latin typeface="+mn-lt"/>
              </a:rPr>
              <a:t>, consideration will be given upon school completion.</a:t>
            </a:r>
          </a:p>
          <a:p>
            <a:r>
              <a:rPr lang="en-US" sz="1600" b="0" dirty="0" smtClean="0">
                <a:latin typeface="+mn-lt"/>
              </a:rPr>
              <a:t>Assignment </a:t>
            </a:r>
            <a:r>
              <a:rPr lang="en-US" sz="1600" b="0" dirty="0">
                <a:latin typeface="+mn-lt"/>
              </a:rPr>
              <a:t>instructions for each </a:t>
            </a:r>
            <a:r>
              <a:rPr lang="en-US" sz="1600" b="0" dirty="0" smtClean="0">
                <a:latin typeface="+mn-lt"/>
              </a:rPr>
              <a:t>Soldier </a:t>
            </a:r>
            <a:r>
              <a:rPr lang="en-US" sz="1600" b="0" dirty="0">
                <a:latin typeface="+mn-lt"/>
              </a:rPr>
              <a:t>will indicate whether or not a joint assignment is approved. </a:t>
            </a:r>
            <a:endParaRPr lang="en-US" sz="1600" b="0" dirty="0" smtClean="0">
              <a:latin typeface="+mn-lt"/>
            </a:endParaRPr>
          </a:p>
          <a:p>
            <a:r>
              <a:rPr lang="en-US" sz="1600" b="0" dirty="0">
                <a:latin typeface="+mn-lt"/>
              </a:rPr>
              <a:t>Married Army couples that do not enroll in the MACP </a:t>
            </a:r>
            <a:r>
              <a:rPr lang="en-US" sz="1600" b="0" dirty="0" smtClean="0">
                <a:latin typeface="+mn-lt"/>
              </a:rPr>
              <a:t>or dis-enroll from the               MACP indicate </a:t>
            </a:r>
            <a:r>
              <a:rPr lang="en-US" sz="1600" b="0" dirty="0">
                <a:latin typeface="+mn-lt"/>
              </a:rPr>
              <a:t>that JD assignments are not desired; therefore, this cannot </a:t>
            </a:r>
            <a:r>
              <a:rPr lang="en-US" sz="1600" b="0" dirty="0" smtClean="0">
                <a:latin typeface="+mn-lt"/>
              </a:rPr>
              <a:t>                    be </a:t>
            </a:r>
            <a:r>
              <a:rPr lang="en-US" sz="1600" b="0" dirty="0">
                <a:latin typeface="+mn-lt"/>
              </a:rPr>
              <a:t>used as the basis to request deletion from an assignment</a:t>
            </a:r>
            <a:r>
              <a:rPr lang="en-US" sz="1600" b="0" dirty="0" smtClean="0">
                <a:latin typeface="+mn-lt"/>
              </a:rPr>
              <a:t>.</a:t>
            </a:r>
            <a:endParaRPr lang="pt-BR" sz="1800" b="0" dirty="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Married Army Couples Program</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5817870" y="-4060"/>
            <a:ext cx="3326130" cy="58477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612-201 (Initial Military/Prior Service Trainee Support)</a:t>
            </a:r>
          </a:p>
          <a:p>
            <a:pPr marL="171450" indent="-171450">
              <a:buFont typeface="Arial" panose="020B0604020202020204" pitchFamily="34" charset="0"/>
              <a:buChar char="•"/>
            </a:pPr>
            <a:r>
              <a:rPr lang="en-US" sz="800" dirty="0">
                <a:solidFill>
                  <a:schemeClr val="bg1"/>
                </a:solidFill>
              </a:rPr>
              <a:t>AR 614-100 (Officer Assignment Policies, Details, and Transfers)</a:t>
            </a:r>
          </a:p>
          <a:p>
            <a:pPr marL="171450" indent="-171450">
              <a:buFont typeface="Arial" panose="020B0604020202020204" pitchFamily="34" charset="0"/>
              <a:buChar char="•"/>
            </a:pPr>
            <a:r>
              <a:rPr lang="en-US" sz="800" dirty="0">
                <a:solidFill>
                  <a:schemeClr val="bg1"/>
                </a:solidFill>
              </a:rPr>
              <a:t>AR 614-200 (Enlisted Assignments and Utilization Management)</a:t>
            </a:r>
          </a:p>
        </p:txBody>
      </p:sp>
    </p:spTree>
    <p:extLst>
      <p:ext uri="{BB962C8B-B14F-4D97-AF65-F5344CB8AC3E}">
        <p14:creationId xmlns:p14="http://schemas.microsoft.com/office/powerpoint/2010/main" val="3209213654"/>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2" y="1085638"/>
            <a:ext cx="8548690" cy="5225954"/>
          </a:xfrm>
        </p:spPr>
        <p:txBody>
          <a:bodyPr>
            <a:noAutofit/>
          </a:bodyPr>
          <a:lstStyle/>
          <a:p>
            <a:r>
              <a:rPr lang="en-US" sz="1800" b="0" dirty="0" smtClean="0"/>
              <a:t>HAAP </a:t>
            </a:r>
            <a:r>
              <a:rPr lang="en-US" sz="1800" b="0" dirty="0"/>
              <a:t>assignments are available for Soldiers </a:t>
            </a:r>
            <a:r>
              <a:rPr lang="en-US" sz="1800" b="0" dirty="0" smtClean="0"/>
              <a:t>(E4-E8, WO1-O5) selected </a:t>
            </a:r>
            <a:r>
              <a:rPr lang="en-US" sz="1800" b="0" dirty="0"/>
              <a:t>for a dependent-restricted tour</a:t>
            </a:r>
            <a:r>
              <a:rPr lang="en-US" sz="1800" b="0" dirty="0" smtClean="0"/>
              <a:t>. The HAAP provides advanced notice of follow-on assignment after a dependent-restricted tour.</a:t>
            </a:r>
            <a:endParaRPr lang="en-US" sz="1800" b="0" dirty="0"/>
          </a:p>
          <a:p>
            <a:r>
              <a:rPr lang="en-US" sz="1800" b="0" dirty="0" smtClean="0"/>
              <a:t>Participation </a:t>
            </a:r>
            <a:r>
              <a:rPr lang="en-US" sz="1800" b="0" dirty="0"/>
              <a:t>in the HAAP is </a:t>
            </a:r>
            <a:r>
              <a:rPr lang="en-US" sz="1800" b="0" dirty="0" smtClean="0"/>
              <a:t>optional. Soldiers must </a:t>
            </a:r>
            <a:r>
              <a:rPr lang="en-US" sz="1800" b="0" dirty="0"/>
              <a:t>complete </a:t>
            </a:r>
            <a:r>
              <a:rPr lang="en-US" sz="1800" b="0" dirty="0" smtClean="0"/>
              <a:t>a </a:t>
            </a:r>
            <a:r>
              <a:rPr lang="en-US" sz="1800" b="0" dirty="0"/>
              <a:t>HAAP Statement to accept or decline the </a:t>
            </a:r>
            <a:r>
              <a:rPr lang="en-US" sz="1800" b="0" dirty="0" smtClean="0"/>
              <a:t>HAAP assignment. Soldiers </a:t>
            </a:r>
            <a:r>
              <a:rPr lang="en-US" sz="1800" b="0" dirty="0"/>
              <a:t>who </a:t>
            </a:r>
            <a:r>
              <a:rPr lang="en-US" sz="1800" b="0" dirty="0" smtClean="0"/>
              <a:t>decline </a:t>
            </a:r>
            <a:r>
              <a:rPr lang="en-US" sz="1800" b="0" dirty="0"/>
              <a:t>participation in the HAAP will be reassigned according to the needs of the </a:t>
            </a:r>
            <a:r>
              <a:rPr lang="en-US" sz="1800" b="0" dirty="0" smtClean="0"/>
              <a:t>Army following their dependent-restricted tour.</a:t>
            </a:r>
          </a:p>
          <a:p>
            <a:r>
              <a:rPr lang="en-US" sz="1800" b="0" dirty="0"/>
              <a:t>Home </a:t>
            </a:r>
            <a:r>
              <a:rPr lang="en-US" sz="1800" b="0" dirty="0" smtClean="0"/>
              <a:t>Base</a:t>
            </a:r>
            <a:endParaRPr lang="en-US" sz="1800" b="0" dirty="0"/>
          </a:p>
          <a:p>
            <a:pPr lvl="1"/>
            <a:r>
              <a:rPr lang="en-US" sz="1800" b="0" dirty="0"/>
              <a:t>Return to the installation where they were </a:t>
            </a:r>
            <a:r>
              <a:rPr lang="en-US" sz="1800" b="0" dirty="0" smtClean="0"/>
              <a:t>stationed. Soldiers cannot </a:t>
            </a:r>
            <a:r>
              <a:rPr lang="en-US" sz="1800" b="0" dirty="0"/>
              <a:t>relocate </a:t>
            </a:r>
            <a:r>
              <a:rPr lang="en-US" sz="1800" b="0" dirty="0" smtClean="0"/>
              <a:t>Family members at government expense.</a:t>
            </a:r>
            <a:endParaRPr lang="en-US" sz="1800" b="0" dirty="0"/>
          </a:p>
          <a:p>
            <a:r>
              <a:rPr lang="en-US" sz="1800" b="0" dirty="0" smtClean="0"/>
              <a:t>Advanced Assignment</a:t>
            </a:r>
          </a:p>
          <a:p>
            <a:pPr lvl="1"/>
            <a:r>
              <a:rPr lang="en-US" sz="1800" b="0" dirty="0" smtClean="0"/>
              <a:t>Return </a:t>
            </a:r>
            <a:r>
              <a:rPr lang="en-US" sz="1800" b="0" dirty="0"/>
              <a:t>to a different installation than they were stationed. </a:t>
            </a:r>
            <a:r>
              <a:rPr lang="en-US" sz="1800" b="0" dirty="0" smtClean="0"/>
              <a:t>Soldiers can </a:t>
            </a:r>
            <a:r>
              <a:rPr lang="en-US" sz="1800" b="0" dirty="0"/>
              <a:t>only relocate </a:t>
            </a:r>
            <a:r>
              <a:rPr lang="en-US" sz="1800" b="0" dirty="0" smtClean="0"/>
              <a:t>Family </a:t>
            </a:r>
            <a:r>
              <a:rPr lang="en-US" sz="1800" b="0" dirty="0"/>
              <a:t>members </a:t>
            </a:r>
            <a:r>
              <a:rPr lang="en-US" sz="1800" b="0" dirty="0" smtClean="0"/>
              <a:t>at government expense to the location </a:t>
            </a:r>
            <a:r>
              <a:rPr lang="en-US" sz="1800" b="0" dirty="0"/>
              <a:t>of </a:t>
            </a:r>
            <a:r>
              <a:rPr lang="en-US" sz="1800" b="0" dirty="0" smtClean="0"/>
              <a:t>the advanced </a:t>
            </a:r>
            <a:r>
              <a:rPr lang="en-US" sz="1800" b="0" dirty="0"/>
              <a:t>assignment. </a:t>
            </a:r>
          </a:p>
          <a:p>
            <a:r>
              <a:rPr lang="en-US" sz="1800" b="0" dirty="0"/>
              <a:t>The home base or advanced assignment may be changed or canceled due to changing needs of the </a:t>
            </a:r>
            <a:r>
              <a:rPr lang="en-US" sz="1800" b="0" dirty="0" smtClean="0"/>
              <a:t>Army, or </a:t>
            </a:r>
            <a:r>
              <a:rPr lang="en-US" sz="1800" b="0" dirty="0"/>
              <a:t>because the </a:t>
            </a:r>
            <a:r>
              <a:rPr lang="en-US" sz="1800" b="0" dirty="0" smtClean="0"/>
              <a:t>Soldier declines </a:t>
            </a:r>
            <a:r>
              <a:rPr lang="en-US" sz="1800" b="0" dirty="0"/>
              <a:t>to </a:t>
            </a:r>
            <a:r>
              <a:rPr lang="en-US" sz="1800" b="0" dirty="0" smtClean="0"/>
              <a:t>participate, voluntarily </a:t>
            </a:r>
            <a:r>
              <a:rPr lang="en-US" sz="1800" b="0" dirty="0"/>
              <a:t>extends their foreign service </a:t>
            </a:r>
            <a:r>
              <a:rPr lang="en-US" sz="1800" b="0" dirty="0" smtClean="0"/>
              <a:t>tour, or</a:t>
            </a:r>
            <a:r>
              <a:rPr lang="en-US" sz="1800" b="0" dirty="0"/>
              <a:t> </a:t>
            </a:r>
            <a:r>
              <a:rPr lang="en-US" sz="1800" b="0" dirty="0" smtClean="0"/>
              <a:t>is </a:t>
            </a:r>
            <a:r>
              <a:rPr lang="en-US" sz="1800" b="0" dirty="0"/>
              <a:t>selected to attend the SGM course.</a:t>
            </a:r>
          </a:p>
          <a:p>
            <a:endParaRPr lang="en-US" sz="2000" b="0" dirty="0"/>
          </a:p>
        </p:txBody>
      </p:sp>
      <p:sp>
        <p:nvSpPr>
          <p:cNvPr id="5" name="Text Placeholder 4"/>
          <p:cNvSpPr>
            <a:spLocks noGrp="1"/>
          </p:cNvSpPr>
          <p:nvPr>
            <p:ph type="body" sz="quarter" idx="15"/>
          </p:nvPr>
        </p:nvSpPr>
        <p:spPr>
          <a:xfrm>
            <a:off x="700965" y="591864"/>
            <a:ext cx="7470627" cy="369332"/>
          </a:xfrm>
        </p:spPr>
        <p:txBody>
          <a:bodyPr/>
          <a:lstStyle/>
          <a:p>
            <a:r>
              <a:rPr lang="en-US" dirty="0" smtClean="0"/>
              <a:t>Home Base and Advance Assignment Program (HAAP)</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5805582" y="49191"/>
            <a:ext cx="3338418" cy="46166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614-100 (Officer Assignment Policies, Details, and Transfers)</a:t>
            </a:r>
          </a:p>
          <a:p>
            <a:pPr marL="171450" indent="-171450">
              <a:buFont typeface="Arial" panose="020B0604020202020204" pitchFamily="34" charset="0"/>
              <a:buChar char="•"/>
            </a:pPr>
            <a:r>
              <a:rPr lang="en-US" sz="800" dirty="0">
                <a:solidFill>
                  <a:schemeClr val="bg1"/>
                </a:solidFill>
              </a:rPr>
              <a:t>AR 614-200 (Enlisted Assignments and Utilization Management)</a:t>
            </a:r>
          </a:p>
        </p:txBody>
      </p:sp>
    </p:spTree>
    <p:extLst>
      <p:ext uri="{BB962C8B-B14F-4D97-AF65-F5344CB8AC3E}">
        <p14:creationId xmlns:p14="http://schemas.microsoft.com/office/powerpoint/2010/main" val="159564805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676" y="1060846"/>
            <a:ext cx="8363164" cy="5274045"/>
          </a:xfrm>
        </p:spPr>
        <p:txBody>
          <a:bodyPr>
            <a:noAutofit/>
          </a:bodyPr>
          <a:lstStyle/>
          <a:p>
            <a:pPr>
              <a:lnSpc>
                <a:spcPct val="100000"/>
              </a:lnSpc>
              <a:spcBef>
                <a:spcPts val="0"/>
              </a:spcBef>
            </a:pPr>
            <a:r>
              <a:rPr lang="en-US" sz="1600" b="0" dirty="0" smtClean="0">
                <a:latin typeface="+mj-lt"/>
              </a:rPr>
              <a:t>Reassignment Process </a:t>
            </a:r>
          </a:p>
          <a:p>
            <a:pPr marL="173038" lvl="1" indent="-173038">
              <a:lnSpc>
                <a:spcPct val="100000"/>
              </a:lnSpc>
              <a:spcBef>
                <a:spcPts val="0"/>
              </a:spcBef>
              <a:buFont typeface="Wingdings" panose="05000000000000000000" pitchFamily="2" charset="2"/>
              <a:buChar char="ü"/>
            </a:pPr>
            <a:r>
              <a:rPr lang="en-US" sz="1600" dirty="0">
                <a:latin typeface="+mj-lt"/>
              </a:rPr>
              <a:t>Tour election*</a:t>
            </a:r>
          </a:p>
          <a:p>
            <a:pPr marL="173038" lvl="1" indent="-173038">
              <a:lnSpc>
                <a:spcPct val="100000"/>
              </a:lnSpc>
              <a:spcBef>
                <a:spcPts val="0"/>
              </a:spcBef>
              <a:buFont typeface="Wingdings" panose="05000000000000000000" pitchFamily="2" charset="2"/>
              <a:buChar char="ü"/>
            </a:pPr>
            <a:r>
              <a:rPr lang="en-US" sz="1600" dirty="0">
                <a:latin typeface="+mj-lt"/>
              </a:rPr>
              <a:t>Service Remaining Requirements (SRR)</a:t>
            </a:r>
          </a:p>
          <a:p>
            <a:pPr marL="173038" lvl="1" indent="-173038">
              <a:lnSpc>
                <a:spcPct val="100000"/>
              </a:lnSpc>
              <a:spcBef>
                <a:spcPts val="0"/>
              </a:spcBef>
              <a:buFont typeface="Wingdings" panose="05000000000000000000" pitchFamily="2" charset="2"/>
              <a:buChar char="ü"/>
            </a:pPr>
            <a:r>
              <a:rPr lang="en-US" sz="1600" dirty="0">
                <a:latin typeface="+mj-lt"/>
              </a:rPr>
              <a:t>Finance travel entitlements*</a:t>
            </a:r>
          </a:p>
          <a:p>
            <a:pPr marL="173038" lvl="1" indent="-173038">
              <a:lnSpc>
                <a:spcPct val="100000"/>
              </a:lnSpc>
              <a:spcBef>
                <a:spcPts val="0"/>
              </a:spcBef>
              <a:buFont typeface="Wingdings" panose="05000000000000000000" pitchFamily="2" charset="2"/>
              <a:buChar char="ü"/>
            </a:pPr>
            <a:r>
              <a:rPr lang="en-US" sz="1600" dirty="0">
                <a:latin typeface="+mj-lt"/>
              </a:rPr>
              <a:t>TDY options for schooling in conjunction with PCS*</a:t>
            </a:r>
          </a:p>
          <a:p>
            <a:pPr marL="173038" lvl="1" indent="-173038">
              <a:lnSpc>
                <a:spcPct val="100000"/>
              </a:lnSpc>
              <a:spcBef>
                <a:spcPts val="0"/>
              </a:spcBef>
              <a:buFont typeface="Wingdings" panose="05000000000000000000" pitchFamily="2" charset="2"/>
              <a:buChar char="ü"/>
            </a:pPr>
            <a:r>
              <a:rPr lang="en-US" sz="1600" dirty="0">
                <a:latin typeface="+mj-lt"/>
              </a:rPr>
              <a:t>Exceptional Family Member Program (EFMP)*</a:t>
            </a:r>
          </a:p>
          <a:p>
            <a:pPr marL="173038" lvl="1" indent="-173038">
              <a:lnSpc>
                <a:spcPct val="100000"/>
              </a:lnSpc>
              <a:spcBef>
                <a:spcPts val="0"/>
              </a:spcBef>
              <a:buFont typeface="Wingdings" panose="05000000000000000000" pitchFamily="2" charset="2"/>
              <a:buChar char="ü"/>
            </a:pPr>
            <a:r>
              <a:rPr lang="en-US" sz="1600" dirty="0">
                <a:latin typeface="+mj-lt"/>
              </a:rPr>
              <a:t>Married Army Couples Program (MACP)*</a:t>
            </a:r>
          </a:p>
          <a:p>
            <a:pPr marL="173038" lvl="1" indent="-173038">
              <a:lnSpc>
                <a:spcPct val="100000"/>
              </a:lnSpc>
              <a:spcBef>
                <a:spcPts val="0"/>
              </a:spcBef>
              <a:buFont typeface="Wingdings" panose="05000000000000000000" pitchFamily="2" charset="2"/>
              <a:buChar char="ü"/>
            </a:pPr>
            <a:r>
              <a:rPr lang="en-US" sz="1600" dirty="0">
                <a:latin typeface="+mj-lt"/>
              </a:rPr>
              <a:t>Home base or Advanced Assignment Program (HAAP)*</a:t>
            </a:r>
          </a:p>
          <a:p>
            <a:pPr marL="173038" lvl="1" indent="-173038">
              <a:lnSpc>
                <a:spcPct val="100000"/>
              </a:lnSpc>
              <a:spcBef>
                <a:spcPts val="0"/>
              </a:spcBef>
              <a:buFont typeface="Wingdings" panose="05000000000000000000" pitchFamily="2" charset="2"/>
              <a:buChar char="ü"/>
            </a:pPr>
            <a:r>
              <a:rPr lang="en-US" sz="1600" dirty="0">
                <a:latin typeface="+mj-lt"/>
              </a:rPr>
              <a:t>Family travel application requirements*</a:t>
            </a:r>
          </a:p>
          <a:p>
            <a:pPr marL="173038" lvl="1" indent="-173038">
              <a:lnSpc>
                <a:spcPct val="100000"/>
              </a:lnSpc>
              <a:spcBef>
                <a:spcPts val="0"/>
              </a:spcBef>
              <a:buFont typeface="Wingdings" panose="05000000000000000000" pitchFamily="2" charset="2"/>
              <a:buChar char="ü"/>
            </a:pPr>
            <a:r>
              <a:rPr lang="en-US" sz="1600" dirty="0">
                <a:latin typeface="+mj-lt"/>
              </a:rPr>
              <a:t>Passport requirements*</a:t>
            </a:r>
          </a:p>
          <a:p>
            <a:pPr marL="173038" lvl="1" indent="-173038">
              <a:lnSpc>
                <a:spcPct val="100000"/>
              </a:lnSpc>
              <a:spcBef>
                <a:spcPts val="0"/>
              </a:spcBef>
              <a:buFont typeface="Wingdings" panose="05000000000000000000" pitchFamily="2" charset="2"/>
              <a:buChar char="ü"/>
            </a:pPr>
            <a:r>
              <a:rPr lang="en-US" sz="1600" dirty="0">
                <a:latin typeface="+mj-lt"/>
              </a:rPr>
              <a:t>Human Immunodeficiency Virus (HIV) testing*</a:t>
            </a:r>
          </a:p>
          <a:p>
            <a:pPr marL="173038" lvl="1" indent="-173038">
              <a:lnSpc>
                <a:spcPct val="100000"/>
              </a:lnSpc>
              <a:spcBef>
                <a:spcPts val="0"/>
              </a:spcBef>
              <a:buFont typeface="Wingdings" panose="05000000000000000000" pitchFamily="2" charset="2"/>
              <a:buChar char="ü"/>
            </a:pPr>
            <a:r>
              <a:rPr lang="en-US" sz="1600" dirty="0">
                <a:latin typeface="+mj-lt"/>
              </a:rPr>
              <a:t>Application requirements for deletions and deferments*</a:t>
            </a:r>
          </a:p>
          <a:p>
            <a:pPr marL="173038" lvl="1" indent="-173038">
              <a:lnSpc>
                <a:spcPct val="100000"/>
              </a:lnSpc>
              <a:spcBef>
                <a:spcPts val="0"/>
              </a:spcBef>
              <a:buFont typeface="Wingdings" panose="05000000000000000000" pitchFamily="2" charset="2"/>
              <a:buChar char="ü"/>
            </a:pPr>
            <a:r>
              <a:rPr lang="en-US" sz="1600" dirty="0">
                <a:latin typeface="+mj-lt"/>
              </a:rPr>
              <a:t>Availability Date</a:t>
            </a:r>
          </a:p>
          <a:p>
            <a:pPr marL="173038" lvl="1" indent="-173038">
              <a:lnSpc>
                <a:spcPct val="100000"/>
              </a:lnSpc>
              <a:spcBef>
                <a:spcPts val="0"/>
              </a:spcBef>
              <a:buFont typeface="Wingdings" panose="05000000000000000000" pitchFamily="2" charset="2"/>
              <a:buChar char="ü"/>
            </a:pPr>
            <a:r>
              <a:rPr lang="en-US" sz="1600" dirty="0">
                <a:latin typeface="+mj-lt"/>
              </a:rPr>
              <a:t>Reporting timelines</a:t>
            </a:r>
          </a:p>
          <a:p>
            <a:pPr marL="173038" lvl="1" indent="-173038">
              <a:lnSpc>
                <a:spcPct val="100000"/>
              </a:lnSpc>
              <a:spcBef>
                <a:spcPts val="0"/>
              </a:spcBef>
              <a:buFont typeface="Wingdings" panose="05000000000000000000" pitchFamily="2" charset="2"/>
              <a:buChar char="ü"/>
            </a:pPr>
            <a:r>
              <a:rPr lang="en-US" sz="1600" dirty="0" smtClean="0">
                <a:latin typeface="+mj-lt"/>
              </a:rPr>
              <a:t>Transportation </a:t>
            </a:r>
            <a:r>
              <a:rPr lang="en-US" sz="1600" dirty="0">
                <a:latin typeface="+mj-lt"/>
              </a:rPr>
              <a:t>entitlements</a:t>
            </a:r>
          </a:p>
          <a:p>
            <a:pPr marL="173038" lvl="1" indent="-173038">
              <a:lnSpc>
                <a:spcPct val="100000"/>
              </a:lnSpc>
              <a:spcBef>
                <a:spcPts val="0"/>
              </a:spcBef>
              <a:buFont typeface="Wingdings" panose="05000000000000000000" pitchFamily="2" charset="2"/>
              <a:buChar char="ü"/>
            </a:pPr>
            <a:r>
              <a:rPr lang="en-US" sz="1600" dirty="0">
                <a:latin typeface="+mj-lt"/>
              </a:rPr>
              <a:t>Spouse employment</a:t>
            </a:r>
          </a:p>
          <a:p>
            <a:pPr marL="173038" lvl="1" indent="-173038">
              <a:lnSpc>
                <a:spcPct val="100000"/>
              </a:lnSpc>
              <a:spcBef>
                <a:spcPts val="0"/>
              </a:spcBef>
              <a:buFont typeface="Wingdings" panose="05000000000000000000" pitchFamily="2" charset="2"/>
              <a:buChar char="ü"/>
            </a:pPr>
            <a:r>
              <a:rPr lang="en-US" sz="1600" dirty="0">
                <a:latin typeface="+mj-lt"/>
              </a:rPr>
              <a:t>Total Army Sponsorship Program (TASP)</a:t>
            </a:r>
          </a:p>
          <a:p>
            <a:pPr marL="173038" lvl="1" indent="-173038">
              <a:lnSpc>
                <a:spcPct val="100000"/>
              </a:lnSpc>
              <a:spcBef>
                <a:spcPts val="0"/>
              </a:spcBef>
              <a:buFont typeface="Wingdings" panose="05000000000000000000" pitchFamily="2" charset="2"/>
              <a:buChar char="ü"/>
            </a:pPr>
            <a:r>
              <a:rPr lang="en-US" sz="1600" dirty="0">
                <a:latin typeface="+mj-lt"/>
              </a:rPr>
              <a:t>Housing Flexibility options</a:t>
            </a:r>
          </a:p>
          <a:p>
            <a:pPr marL="173038" lvl="1" indent="-173038">
              <a:lnSpc>
                <a:spcPct val="100000"/>
              </a:lnSpc>
              <a:spcBef>
                <a:spcPts val="0"/>
              </a:spcBef>
              <a:buFont typeface="Wingdings" panose="05000000000000000000" pitchFamily="2" charset="2"/>
              <a:buChar char="ü"/>
            </a:pPr>
            <a:r>
              <a:rPr lang="en-US" sz="1600" dirty="0">
                <a:latin typeface="+mj-lt"/>
              </a:rPr>
              <a:t>Reassignment packet requirements</a:t>
            </a:r>
          </a:p>
          <a:p>
            <a:pPr marL="173038" lvl="1" indent="-173038">
              <a:lnSpc>
                <a:spcPct val="100000"/>
              </a:lnSpc>
              <a:spcBef>
                <a:spcPts val="0"/>
              </a:spcBef>
              <a:buFont typeface="Wingdings" panose="05000000000000000000" pitchFamily="2" charset="2"/>
              <a:buChar char="ü"/>
            </a:pPr>
            <a:r>
              <a:rPr lang="en-US" sz="1600" dirty="0">
                <a:latin typeface="+mj-lt"/>
              </a:rPr>
              <a:t>DA Form 5118 (Reassignment Status and Election Statement)</a:t>
            </a:r>
          </a:p>
          <a:p>
            <a:pPr marL="173038" lvl="1" indent="-173038">
              <a:lnSpc>
                <a:spcPct val="100000"/>
              </a:lnSpc>
              <a:spcBef>
                <a:spcPts val="0"/>
              </a:spcBef>
              <a:buFont typeface="Wingdings" panose="05000000000000000000" pitchFamily="2" charset="2"/>
              <a:buChar char="ü"/>
            </a:pPr>
            <a:r>
              <a:rPr lang="en-US" sz="1600" dirty="0">
                <a:latin typeface="+mj-lt"/>
              </a:rPr>
              <a:t>Installation/location-specific requirements</a:t>
            </a:r>
          </a:p>
        </p:txBody>
      </p:sp>
      <p:sp>
        <p:nvSpPr>
          <p:cNvPr id="9"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5" name="Text Placeholder 4"/>
          <p:cNvSpPr>
            <a:spLocks noGrp="1"/>
          </p:cNvSpPr>
          <p:nvPr>
            <p:ph type="body" sz="quarter" idx="15"/>
          </p:nvPr>
        </p:nvSpPr>
        <p:spPr>
          <a:xfrm>
            <a:off x="700965" y="591864"/>
            <a:ext cx="7470627" cy="369332"/>
          </a:xfrm>
        </p:spPr>
        <p:txBody>
          <a:bodyPr/>
          <a:lstStyle/>
          <a:p>
            <a:r>
              <a:rPr lang="en-US" dirty="0" smtClean="0"/>
              <a:t>Reassignment Briefing Agenda</a:t>
            </a:r>
            <a:endParaRPr lang="en-US" dirty="0"/>
          </a:p>
        </p:txBody>
      </p:sp>
      <p:sp>
        <p:nvSpPr>
          <p:cNvPr id="2" name="TextBox 1"/>
          <p:cNvSpPr txBox="1"/>
          <p:nvPr/>
        </p:nvSpPr>
        <p:spPr>
          <a:xfrm>
            <a:off x="3679579" y="6334891"/>
            <a:ext cx="3880549" cy="461665"/>
          </a:xfrm>
          <a:prstGeom prst="rect">
            <a:avLst/>
          </a:prstGeom>
          <a:noFill/>
        </p:spPr>
        <p:txBody>
          <a:bodyPr wrap="none" rtlCol="0">
            <a:spAutoFit/>
          </a:bodyPr>
          <a:lstStyle/>
          <a:p>
            <a:r>
              <a:rPr lang="en-US" sz="1200" dirty="0" smtClean="0"/>
              <a:t>*Reassignment </a:t>
            </a:r>
            <a:r>
              <a:rPr lang="en-US" sz="1200" dirty="0"/>
              <a:t>Briefing requirements per AR 600-8-11</a:t>
            </a:r>
          </a:p>
          <a:p>
            <a:endParaRPr lang="en-US" sz="1200" dirty="0"/>
          </a:p>
        </p:txBody>
      </p:sp>
    </p:spTree>
    <p:extLst>
      <p:ext uri="{BB962C8B-B14F-4D97-AF65-F5344CB8AC3E}">
        <p14:creationId xmlns:p14="http://schemas.microsoft.com/office/powerpoint/2010/main" val="178257832"/>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1" y="956998"/>
            <a:ext cx="8582145" cy="5599919"/>
          </a:xfrm>
        </p:spPr>
        <p:txBody>
          <a:bodyPr>
            <a:noAutofit/>
          </a:bodyPr>
          <a:lstStyle/>
          <a:p>
            <a:pPr>
              <a:lnSpc>
                <a:spcPct val="100000"/>
              </a:lnSpc>
              <a:spcBef>
                <a:spcPts val="0"/>
              </a:spcBef>
            </a:pPr>
            <a:r>
              <a:rPr lang="en-US" sz="1800" b="0" dirty="0" smtClean="0">
                <a:latin typeface="+mn-lt"/>
              </a:rPr>
              <a:t>Designated Place Moves</a:t>
            </a:r>
          </a:p>
          <a:p>
            <a:pPr lvl="1">
              <a:lnSpc>
                <a:spcPct val="100000"/>
              </a:lnSpc>
              <a:spcBef>
                <a:spcPts val="600"/>
              </a:spcBef>
            </a:pPr>
            <a:r>
              <a:rPr lang="en-US" sz="1800" dirty="0" smtClean="0">
                <a:latin typeface="+mn-lt"/>
              </a:rPr>
              <a:t>Soldiers on assignment to dependent-restricted tours are authorized to move Family members to a designated place, unless participating in the HAAP.</a:t>
            </a:r>
          </a:p>
          <a:p>
            <a:pPr lvl="1">
              <a:lnSpc>
                <a:spcPct val="100000"/>
              </a:lnSpc>
              <a:spcBef>
                <a:spcPts val="600"/>
              </a:spcBef>
            </a:pPr>
            <a:r>
              <a:rPr lang="en-US" sz="1800" dirty="0" smtClean="0">
                <a:latin typeface="+mn-lt"/>
              </a:rPr>
              <a:t>Soldiers who elect to serve an unaccompanied tour are authorized to move Family members to a designated place.</a:t>
            </a:r>
          </a:p>
          <a:p>
            <a:pPr lvl="1">
              <a:lnSpc>
                <a:spcPct val="100000"/>
              </a:lnSpc>
              <a:spcBef>
                <a:spcPts val="600"/>
              </a:spcBef>
            </a:pPr>
            <a:r>
              <a:rPr lang="en-US" sz="1800" dirty="0"/>
              <a:t>Family members cannot be moved again at Government expense until subsequent </a:t>
            </a:r>
            <a:r>
              <a:rPr lang="en-US" sz="1800" dirty="0" smtClean="0"/>
              <a:t>PCS, or if the Soldier serves a consecutive overseas tour.</a:t>
            </a:r>
            <a:endParaRPr lang="en-US" sz="1800" dirty="0" smtClean="0">
              <a:latin typeface="+mn-lt"/>
            </a:endParaRPr>
          </a:p>
          <a:p>
            <a:pPr lvl="1">
              <a:lnSpc>
                <a:spcPct val="100000"/>
              </a:lnSpc>
              <a:spcBef>
                <a:spcPts val="600"/>
              </a:spcBef>
            </a:pPr>
            <a:r>
              <a:rPr lang="en-US" sz="1800" dirty="0" smtClean="0">
                <a:latin typeface="+mn-lt"/>
              </a:rPr>
              <a:t>Soldiers </a:t>
            </a:r>
            <a:r>
              <a:rPr lang="en-US" sz="1800" dirty="0">
                <a:latin typeface="+mn-lt"/>
              </a:rPr>
              <a:t>authorized deferred travel for Family members are not </a:t>
            </a:r>
            <a:r>
              <a:rPr lang="en-US" sz="1800" dirty="0" smtClean="0">
                <a:latin typeface="+mn-lt"/>
              </a:rPr>
              <a:t>authorized </a:t>
            </a:r>
            <a:r>
              <a:rPr lang="en-US" sz="1800" dirty="0">
                <a:latin typeface="+mn-lt"/>
              </a:rPr>
              <a:t>to move </a:t>
            </a:r>
            <a:r>
              <a:rPr lang="en-US" sz="1800" dirty="0" smtClean="0">
                <a:latin typeface="+mn-lt"/>
              </a:rPr>
              <a:t>Family members to </a:t>
            </a:r>
            <a:r>
              <a:rPr lang="en-US" sz="1800" dirty="0">
                <a:latin typeface="+mn-lt"/>
              </a:rPr>
              <a:t>a designated </a:t>
            </a:r>
            <a:r>
              <a:rPr lang="en-US" sz="1800" dirty="0" smtClean="0">
                <a:latin typeface="+mn-lt"/>
              </a:rPr>
              <a:t>place, unless travel is expected to be delayed by 20 weeks or more (</a:t>
            </a:r>
            <a:r>
              <a:rPr lang="en-US" sz="1800" dirty="0" err="1" smtClean="0">
                <a:latin typeface="+mn-lt"/>
              </a:rPr>
              <a:t>nonconcurrent</a:t>
            </a:r>
            <a:r>
              <a:rPr lang="en-US" sz="1800" dirty="0" smtClean="0">
                <a:latin typeface="+mn-lt"/>
              </a:rPr>
              <a:t> travel). Family members will then be authorized to travel from the designated place to the new PDS at government expense provided the Family members are command sponsored and the Soldier has at least 12 months remaining in the OCONUS command.</a:t>
            </a:r>
          </a:p>
          <a:p>
            <a:pPr lvl="1">
              <a:lnSpc>
                <a:spcPct val="100000"/>
              </a:lnSpc>
              <a:spcBef>
                <a:spcPts val="600"/>
              </a:spcBef>
            </a:pPr>
            <a:r>
              <a:rPr lang="en-US" sz="1800" dirty="0" smtClean="0">
                <a:latin typeface="+mn-lt"/>
              </a:rPr>
              <a:t>The designated place may be:</a:t>
            </a:r>
          </a:p>
          <a:p>
            <a:pPr lvl="2">
              <a:lnSpc>
                <a:spcPct val="100000"/>
              </a:lnSpc>
              <a:spcBef>
                <a:spcPts val="100"/>
              </a:spcBef>
            </a:pPr>
            <a:r>
              <a:rPr lang="en-US" sz="1400" dirty="0" smtClean="0">
                <a:latin typeface="+mn-lt"/>
              </a:rPr>
              <a:t>any location in CONUS</a:t>
            </a:r>
          </a:p>
          <a:p>
            <a:pPr lvl="2">
              <a:lnSpc>
                <a:spcPct val="100000"/>
              </a:lnSpc>
              <a:spcBef>
                <a:spcPts val="100"/>
              </a:spcBef>
            </a:pPr>
            <a:r>
              <a:rPr lang="en-US" sz="1400" dirty="0" smtClean="0">
                <a:latin typeface="+mn-lt"/>
              </a:rPr>
              <a:t>Alaska, Hawaii, Puerto Rico, or US territory/possession (losing installation commander approval)</a:t>
            </a:r>
          </a:p>
          <a:p>
            <a:pPr lvl="2">
              <a:lnSpc>
                <a:spcPct val="100000"/>
              </a:lnSpc>
              <a:spcBef>
                <a:spcPts val="100"/>
              </a:spcBef>
            </a:pPr>
            <a:r>
              <a:rPr lang="en-US" sz="1400" dirty="0" smtClean="0">
                <a:latin typeface="+mn-lt"/>
              </a:rPr>
              <a:t>The follow-on PDS (dependent-restricted and unaccompanied tours only)</a:t>
            </a:r>
          </a:p>
          <a:p>
            <a:pPr lvl="2">
              <a:lnSpc>
                <a:spcPct val="100000"/>
              </a:lnSpc>
              <a:spcBef>
                <a:spcPts val="100"/>
              </a:spcBef>
            </a:pPr>
            <a:r>
              <a:rPr lang="en-US" sz="1400" dirty="0" smtClean="0">
                <a:latin typeface="+mn-lt"/>
              </a:rPr>
              <a:t>Any OCONUS location approved by the Secretary of the Army (dependent-                      restricted tours only)</a:t>
            </a: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Family Travel</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7465228" y="152150"/>
            <a:ext cx="1678772"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55-46 (Travel Overseas)</a:t>
            </a:r>
          </a:p>
        </p:txBody>
      </p:sp>
    </p:spTree>
    <p:extLst>
      <p:ext uri="{BB962C8B-B14F-4D97-AF65-F5344CB8AC3E}">
        <p14:creationId xmlns:p14="http://schemas.microsoft.com/office/powerpoint/2010/main" val="68085464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1" y="1090810"/>
            <a:ext cx="8426027" cy="5466105"/>
          </a:xfrm>
        </p:spPr>
        <p:txBody>
          <a:bodyPr>
            <a:noAutofit/>
          </a:bodyPr>
          <a:lstStyle/>
          <a:p>
            <a:pPr>
              <a:lnSpc>
                <a:spcPct val="100000"/>
              </a:lnSpc>
              <a:spcBef>
                <a:spcPts val="0"/>
              </a:spcBef>
            </a:pPr>
            <a:r>
              <a:rPr lang="en-US" sz="1800" b="0" dirty="0" smtClean="0">
                <a:latin typeface="+mn-lt"/>
              </a:rPr>
              <a:t> Family Travel/Command Sponsorship </a:t>
            </a:r>
          </a:p>
          <a:p>
            <a:pPr lvl="1">
              <a:lnSpc>
                <a:spcPct val="100000"/>
              </a:lnSpc>
              <a:spcBef>
                <a:spcPts val="1000"/>
              </a:spcBef>
            </a:pPr>
            <a:r>
              <a:rPr lang="en-US" sz="1800" b="0" dirty="0" smtClean="0">
                <a:latin typeface="+mn-lt"/>
              </a:rPr>
              <a:t>Soldiers who desire </a:t>
            </a:r>
            <a:r>
              <a:rPr lang="en-US" sz="1800" b="0" dirty="0">
                <a:latin typeface="+mn-lt"/>
              </a:rPr>
              <a:t>their </a:t>
            </a:r>
            <a:r>
              <a:rPr lang="en-US" sz="1800" b="0" dirty="0" smtClean="0">
                <a:latin typeface="+mn-lt"/>
              </a:rPr>
              <a:t>Family </a:t>
            </a:r>
            <a:r>
              <a:rPr lang="en-US" sz="1800" b="0" dirty="0">
                <a:latin typeface="+mn-lt"/>
              </a:rPr>
              <a:t>members </a:t>
            </a:r>
            <a:r>
              <a:rPr lang="en-US" sz="1800" b="0" dirty="0" smtClean="0">
                <a:latin typeface="+mn-lt"/>
              </a:rPr>
              <a:t>accompany </a:t>
            </a:r>
            <a:r>
              <a:rPr lang="en-US" sz="1800" b="0" dirty="0">
                <a:latin typeface="+mn-lt"/>
              </a:rPr>
              <a:t>them to the new overseas duty station </a:t>
            </a:r>
            <a:r>
              <a:rPr lang="en-US" sz="1800" b="0" dirty="0" smtClean="0">
                <a:latin typeface="+mn-lt"/>
              </a:rPr>
              <a:t>(</a:t>
            </a:r>
            <a:r>
              <a:rPr lang="en-US" sz="1800" dirty="0">
                <a:latin typeface="+mn-lt"/>
              </a:rPr>
              <a:t>not </a:t>
            </a:r>
            <a:r>
              <a:rPr lang="en-US" sz="1800" dirty="0" smtClean="0">
                <a:latin typeface="+mn-lt"/>
              </a:rPr>
              <a:t>a </a:t>
            </a:r>
            <a:r>
              <a:rPr lang="en-US" sz="1800" dirty="0">
                <a:latin typeface="+mn-lt"/>
              </a:rPr>
              <a:t>dependent-restricted </a:t>
            </a:r>
            <a:r>
              <a:rPr lang="en-US" sz="1800" dirty="0" smtClean="0">
                <a:latin typeface="+mn-lt"/>
              </a:rPr>
              <a:t>tour) </a:t>
            </a:r>
            <a:r>
              <a:rPr lang="en-US" sz="1800" b="0" dirty="0" smtClean="0">
                <a:latin typeface="+mn-lt"/>
              </a:rPr>
              <a:t>must initiate Family member travel screening and apply </a:t>
            </a:r>
            <a:r>
              <a:rPr lang="en-US" sz="1800" b="0" dirty="0">
                <a:latin typeface="+mn-lt"/>
              </a:rPr>
              <a:t>for Command Sponsorship </a:t>
            </a:r>
            <a:r>
              <a:rPr lang="en-US" sz="1800" b="0" dirty="0" smtClean="0">
                <a:latin typeface="+mn-lt"/>
              </a:rPr>
              <a:t>for </a:t>
            </a:r>
            <a:r>
              <a:rPr lang="en-US" sz="1800" b="0" dirty="0">
                <a:latin typeface="+mn-lt"/>
              </a:rPr>
              <a:t>their </a:t>
            </a:r>
            <a:r>
              <a:rPr lang="en-US" sz="1800" b="0" dirty="0" smtClean="0">
                <a:latin typeface="+mn-lt"/>
              </a:rPr>
              <a:t>dependents as soon as possible. The </a:t>
            </a:r>
            <a:r>
              <a:rPr lang="en-US" sz="1800" b="0" dirty="0">
                <a:latin typeface="+mn-lt"/>
              </a:rPr>
              <a:t>gaining command is the only </a:t>
            </a:r>
            <a:r>
              <a:rPr lang="en-US" sz="1800" b="0" dirty="0" smtClean="0">
                <a:latin typeface="+mn-lt"/>
              </a:rPr>
              <a:t>Command Sponsorship approving authority. The </a:t>
            </a:r>
            <a:r>
              <a:rPr lang="en-US" sz="1800" b="0" dirty="0">
                <a:latin typeface="+mn-lt"/>
              </a:rPr>
              <a:t>family travel authorization must be included on your PCS </a:t>
            </a:r>
            <a:r>
              <a:rPr lang="en-US" sz="1800" b="0" dirty="0" smtClean="0">
                <a:latin typeface="+mn-lt"/>
              </a:rPr>
              <a:t>orders, with Family members listed by name.</a:t>
            </a:r>
          </a:p>
          <a:p>
            <a:pPr lvl="1">
              <a:lnSpc>
                <a:spcPct val="100000"/>
              </a:lnSpc>
              <a:spcBef>
                <a:spcPts val="1000"/>
              </a:spcBef>
            </a:pPr>
            <a:r>
              <a:rPr lang="en-US" sz="1800" dirty="0" smtClean="0">
                <a:latin typeface="+mn-lt"/>
              </a:rPr>
              <a:t>The </a:t>
            </a:r>
            <a:r>
              <a:rPr lang="en-US" sz="1800" dirty="0">
                <a:latin typeface="+mn-lt"/>
              </a:rPr>
              <a:t>overseas commander will approve concurrent travel when the Family members can be accommodated within 60 days after the sponsor’s arrival in the overseas command. </a:t>
            </a:r>
            <a:r>
              <a:rPr lang="en-US" sz="1800" dirty="0" smtClean="0">
                <a:latin typeface="+mn-lt"/>
              </a:rPr>
              <a:t>Deferred </a:t>
            </a:r>
            <a:r>
              <a:rPr lang="en-US" sz="1800" dirty="0">
                <a:latin typeface="+mn-lt"/>
              </a:rPr>
              <a:t>travel normally will be approved when the Family members can be accommodated within 61–140 days after the sponsor’s arrival in the overseas command (for U.S. Army Europe only, deferred travel is between 31 and 140 days). </a:t>
            </a:r>
            <a:endParaRPr lang="en-US" sz="1800" dirty="0" smtClean="0">
              <a:latin typeface="+mn-lt"/>
            </a:endParaRPr>
          </a:p>
          <a:p>
            <a:pPr>
              <a:lnSpc>
                <a:spcPct val="100000"/>
              </a:lnSpc>
              <a:spcBef>
                <a:spcPts val="600"/>
              </a:spcBef>
            </a:pPr>
            <a:r>
              <a:rPr lang="en-US" sz="1800" b="0" dirty="0"/>
              <a:t>Some Host </a:t>
            </a:r>
            <a:r>
              <a:rPr lang="en-US" sz="1800" b="0" dirty="0" smtClean="0"/>
              <a:t>Nations </a:t>
            </a:r>
            <a:r>
              <a:rPr lang="en-US" sz="1800" b="0" dirty="0"/>
              <a:t>do not recognize a same-sex spouse as an authorized </a:t>
            </a:r>
            <a:r>
              <a:rPr lang="en-US" sz="1800" b="0" dirty="0" smtClean="0"/>
              <a:t>Family member. Command </a:t>
            </a:r>
            <a:r>
              <a:rPr lang="en-US" sz="1800" b="0" dirty="0"/>
              <a:t>Sponsorship that violates an applicable Status of Forces Agreement (SOFA) will not be approved. </a:t>
            </a:r>
          </a:p>
          <a:p>
            <a:pPr>
              <a:lnSpc>
                <a:spcPct val="100000"/>
              </a:lnSpc>
              <a:spcBef>
                <a:spcPts val="600"/>
              </a:spcBef>
            </a:pPr>
            <a:r>
              <a:rPr lang="en-US" sz="1800" b="0" dirty="0" smtClean="0"/>
              <a:t>Command </a:t>
            </a:r>
            <a:r>
              <a:rPr lang="en-US" sz="1800" b="0" dirty="0"/>
              <a:t>sponsorship will not be granted to a Family member who </a:t>
            </a:r>
            <a:r>
              <a:rPr lang="en-US" sz="1800" b="0" dirty="0" smtClean="0"/>
              <a:t>                is </a:t>
            </a:r>
            <a:r>
              <a:rPr lang="en-US" sz="1800" b="0" dirty="0"/>
              <a:t>a registered sex offender.</a:t>
            </a:r>
          </a:p>
          <a:p>
            <a:pPr lvl="1">
              <a:lnSpc>
                <a:spcPct val="100000"/>
              </a:lnSpc>
              <a:spcBef>
                <a:spcPts val="1000"/>
              </a:spcBef>
            </a:pPr>
            <a:endParaRPr lang="en-US" sz="1800" dirty="0" smtClean="0">
              <a:latin typeface="+mn-lt"/>
            </a:endParaRPr>
          </a:p>
        </p:txBody>
      </p:sp>
      <p:sp>
        <p:nvSpPr>
          <p:cNvPr id="5" name="Text Placeholder 4"/>
          <p:cNvSpPr>
            <a:spLocks noGrp="1"/>
          </p:cNvSpPr>
          <p:nvPr>
            <p:ph type="body" sz="quarter" idx="15"/>
          </p:nvPr>
        </p:nvSpPr>
        <p:spPr>
          <a:xfrm>
            <a:off x="700965" y="591864"/>
            <a:ext cx="7907776" cy="369332"/>
          </a:xfrm>
        </p:spPr>
        <p:txBody>
          <a:bodyPr/>
          <a:lstStyle/>
          <a:p>
            <a:r>
              <a:rPr lang="en-US" dirty="0" smtClean="0"/>
              <a:t>Family Travel Application Requirements for Overseas Tour</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7465228" y="152150"/>
            <a:ext cx="1678772"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55-46 (Travel Overseas)</a:t>
            </a:r>
          </a:p>
        </p:txBody>
      </p:sp>
    </p:spTree>
    <p:extLst>
      <p:ext uri="{BB962C8B-B14F-4D97-AF65-F5344CB8AC3E}">
        <p14:creationId xmlns:p14="http://schemas.microsoft.com/office/powerpoint/2010/main" val="224201041"/>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2" y="1113113"/>
            <a:ext cx="8582144" cy="5477258"/>
          </a:xfrm>
        </p:spPr>
        <p:txBody>
          <a:bodyPr>
            <a:noAutofit/>
          </a:bodyPr>
          <a:lstStyle/>
          <a:p>
            <a:pPr>
              <a:lnSpc>
                <a:spcPct val="100000"/>
              </a:lnSpc>
              <a:spcBef>
                <a:spcPts val="0"/>
              </a:spcBef>
            </a:pPr>
            <a:r>
              <a:rPr lang="en-US" sz="1800" b="0" dirty="0" smtClean="0">
                <a:latin typeface="+mn-lt"/>
              </a:rPr>
              <a:t> Requests for Family Travel must include</a:t>
            </a:r>
          </a:p>
          <a:p>
            <a:pPr lvl="1">
              <a:lnSpc>
                <a:spcPct val="100000"/>
              </a:lnSpc>
              <a:spcBef>
                <a:spcPts val="600"/>
              </a:spcBef>
            </a:pPr>
            <a:r>
              <a:rPr lang="en-US" sz="1600" b="0" dirty="0" smtClean="0">
                <a:latin typeface="+mn-lt"/>
              </a:rPr>
              <a:t>DA </a:t>
            </a:r>
            <a:r>
              <a:rPr lang="en-US" sz="1600" b="0" dirty="0">
                <a:latin typeface="+mn-lt"/>
              </a:rPr>
              <a:t>Form 5121 (Overseas Tour Election </a:t>
            </a:r>
            <a:r>
              <a:rPr lang="en-US" sz="1600" b="0" dirty="0" smtClean="0">
                <a:latin typeface="+mn-lt"/>
              </a:rPr>
              <a:t>Statement) electing </a:t>
            </a:r>
            <a:r>
              <a:rPr lang="en-US" sz="1600" b="0" dirty="0">
                <a:latin typeface="+mn-lt"/>
              </a:rPr>
              <a:t>to serve with dependents. </a:t>
            </a:r>
            <a:endParaRPr lang="en-US" sz="1600" b="0" dirty="0" smtClean="0">
              <a:latin typeface="+mn-lt"/>
            </a:endParaRPr>
          </a:p>
          <a:p>
            <a:pPr lvl="1">
              <a:lnSpc>
                <a:spcPct val="100000"/>
              </a:lnSpc>
              <a:spcBef>
                <a:spcPts val="600"/>
              </a:spcBef>
            </a:pPr>
            <a:r>
              <a:rPr lang="en-US" sz="1600" b="0" dirty="0" smtClean="0">
                <a:latin typeface="+mn-lt"/>
              </a:rPr>
              <a:t>DA </a:t>
            </a:r>
            <a:r>
              <a:rPr lang="en-US" sz="1600" b="0" dirty="0">
                <a:latin typeface="+mn-lt"/>
              </a:rPr>
              <a:t>Form 4787 (Reassignment </a:t>
            </a:r>
            <a:r>
              <a:rPr lang="en-US" sz="1600" b="0" dirty="0" smtClean="0">
                <a:latin typeface="+mn-lt"/>
              </a:rPr>
              <a:t>Processing) listing </a:t>
            </a:r>
            <a:r>
              <a:rPr lang="en-US" sz="1600" b="0" dirty="0">
                <a:latin typeface="+mn-lt"/>
              </a:rPr>
              <a:t>all </a:t>
            </a:r>
            <a:r>
              <a:rPr lang="en-US" sz="1600" b="0" dirty="0" smtClean="0">
                <a:latin typeface="+mn-lt"/>
              </a:rPr>
              <a:t>authorized </a:t>
            </a:r>
            <a:r>
              <a:rPr lang="en-US" sz="1600" b="0" dirty="0">
                <a:latin typeface="+mn-lt"/>
              </a:rPr>
              <a:t>dependents who will accompany </a:t>
            </a:r>
            <a:r>
              <a:rPr lang="en-US" sz="1600" b="0" dirty="0" smtClean="0">
                <a:latin typeface="+mn-lt"/>
              </a:rPr>
              <a:t>you.</a:t>
            </a:r>
          </a:p>
          <a:p>
            <a:pPr lvl="1">
              <a:lnSpc>
                <a:spcPct val="100000"/>
              </a:lnSpc>
              <a:spcBef>
                <a:spcPts val="600"/>
              </a:spcBef>
            </a:pPr>
            <a:r>
              <a:rPr lang="en-US" sz="1600" b="0" dirty="0" smtClean="0">
                <a:latin typeface="+mn-lt"/>
              </a:rPr>
              <a:t>DA </a:t>
            </a:r>
            <a:r>
              <a:rPr lang="en-US" sz="1600" b="0" dirty="0">
                <a:latin typeface="+mn-lt"/>
              </a:rPr>
              <a:t>Form 5888 (Family Member Deployment Screening Sheet</a:t>
            </a:r>
            <a:r>
              <a:rPr lang="en-US" sz="1600" b="0" dirty="0" smtClean="0">
                <a:latin typeface="+mn-lt"/>
              </a:rPr>
              <a:t>): All Family </a:t>
            </a:r>
            <a:r>
              <a:rPr lang="en-US" sz="1600" b="0" dirty="0">
                <a:latin typeface="+mn-lt"/>
              </a:rPr>
              <a:t>members must be screened </a:t>
            </a:r>
            <a:r>
              <a:rPr lang="en-US" sz="1600" b="0" dirty="0" smtClean="0">
                <a:latin typeface="+mn-lt"/>
              </a:rPr>
              <a:t>at </a:t>
            </a:r>
            <a:r>
              <a:rPr lang="en-US" sz="1600" b="0" dirty="0">
                <a:latin typeface="+mn-lt"/>
              </a:rPr>
              <a:t>an Army EFMP clinic</a:t>
            </a:r>
            <a:r>
              <a:rPr lang="en-US" sz="1600" b="0" dirty="0" smtClean="0">
                <a:latin typeface="+mn-lt"/>
              </a:rPr>
              <a:t>. EFMP </a:t>
            </a:r>
            <a:r>
              <a:rPr lang="en-US" sz="1600" b="0" dirty="0">
                <a:latin typeface="+mn-lt"/>
              </a:rPr>
              <a:t>screening </a:t>
            </a:r>
            <a:r>
              <a:rPr lang="en-US" sz="1600" b="0" dirty="0" smtClean="0">
                <a:latin typeface="+mn-lt"/>
              </a:rPr>
              <a:t>is </a:t>
            </a:r>
            <a:r>
              <a:rPr lang="en-US" sz="1600" b="0" dirty="0">
                <a:latin typeface="+mn-lt"/>
              </a:rPr>
              <a:t>valid for 1 </a:t>
            </a:r>
            <a:r>
              <a:rPr lang="en-US" sz="1600" b="0" dirty="0" smtClean="0">
                <a:latin typeface="+mn-lt"/>
              </a:rPr>
              <a:t>year.</a:t>
            </a:r>
          </a:p>
          <a:p>
            <a:pPr lvl="1">
              <a:lnSpc>
                <a:spcPct val="100000"/>
              </a:lnSpc>
              <a:spcBef>
                <a:spcPts val="600"/>
              </a:spcBef>
            </a:pPr>
            <a:r>
              <a:rPr lang="en-US" sz="1600" b="0" dirty="0" smtClean="0">
                <a:latin typeface="+mn-lt"/>
              </a:rPr>
              <a:t>DD Form 2792 (Family Member Medical Summary) and or DD Form 2792-1 </a:t>
            </a:r>
            <a:r>
              <a:rPr lang="en-US" sz="1600" dirty="0"/>
              <a:t>(Special Education/Early Intervention Summary</a:t>
            </a:r>
            <a:r>
              <a:rPr lang="en-US" sz="1600" dirty="0" smtClean="0"/>
              <a:t>), if applicable.</a:t>
            </a:r>
            <a:endParaRPr lang="en-US" sz="1600" b="0" dirty="0" smtClean="0">
              <a:latin typeface="+mn-lt"/>
            </a:endParaRPr>
          </a:p>
          <a:p>
            <a:pPr lvl="1">
              <a:lnSpc>
                <a:spcPct val="100000"/>
              </a:lnSpc>
              <a:spcBef>
                <a:spcPts val="600"/>
              </a:spcBef>
            </a:pPr>
            <a:r>
              <a:rPr lang="en-US" sz="1600" b="0" dirty="0" smtClean="0">
                <a:latin typeface="+mn-lt"/>
              </a:rPr>
              <a:t>DD Form 1172-2 (Application for Identification Card/DEERS Enrollment).</a:t>
            </a:r>
          </a:p>
          <a:p>
            <a:pPr>
              <a:lnSpc>
                <a:spcPct val="100000"/>
              </a:lnSpc>
              <a:spcBef>
                <a:spcPts val="600"/>
              </a:spcBef>
            </a:pPr>
            <a:r>
              <a:rPr lang="en-US" sz="1800" b="0" dirty="0" smtClean="0">
                <a:latin typeface="+mn-lt"/>
              </a:rPr>
              <a:t>Once </a:t>
            </a:r>
            <a:r>
              <a:rPr lang="en-US" sz="1800" b="0" dirty="0">
                <a:latin typeface="+mn-lt"/>
              </a:rPr>
              <a:t>all documents have been received by the </a:t>
            </a:r>
            <a:r>
              <a:rPr lang="en-US" sz="1800" b="0" dirty="0" smtClean="0">
                <a:latin typeface="+mn-lt"/>
              </a:rPr>
              <a:t>Family </a:t>
            </a:r>
            <a:r>
              <a:rPr lang="en-US" sz="1800" b="0" dirty="0">
                <a:latin typeface="+mn-lt"/>
              </a:rPr>
              <a:t>travel section they will forward </a:t>
            </a:r>
            <a:r>
              <a:rPr lang="en-US" sz="1800" b="0" dirty="0" smtClean="0">
                <a:latin typeface="+mn-lt"/>
              </a:rPr>
              <a:t>the </a:t>
            </a:r>
            <a:r>
              <a:rPr lang="en-US" sz="1800" b="0" dirty="0">
                <a:latin typeface="+mn-lt"/>
              </a:rPr>
              <a:t>request to </a:t>
            </a:r>
            <a:r>
              <a:rPr lang="en-US" sz="1800" b="0" dirty="0" smtClean="0">
                <a:latin typeface="+mn-lt"/>
              </a:rPr>
              <a:t>the </a:t>
            </a:r>
            <a:r>
              <a:rPr lang="en-US" sz="1800" b="0" dirty="0">
                <a:latin typeface="+mn-lt"/>
              </a:rPr>
              <a:t>gaining command. </a:t>
            </a:r>
            <a:r>
              <a:rPr lang="en-US" sz="1800" b="0" dirty="0" smtClean="0">
                <a:latin typeface="+mn-lt"/>
              </a:rPr>
              <a:t>The </a:t>
            </a:r>
            <a:r>
              <a:rPr lang="en-US" sz="1800" b="0" dirty="0">
                <a:latin typeface="+mn-lt"/>
              </a:rPr>
              <a:t>gaining command </a:t>
            </a:r>
            <a:r>
              <a:rPr lang="en-US" sz="1800" b="0" dirty="0" smtClean="0">
                <a:latin typeface="+mn-lt"/>
              </a:rPr>
              <a:t>may take up to </a:t>
            </a:r>
            <a:r>
              <a:rPr lang="en-US" sz="1800" b="0" dirty="0">
                <a:latin typeface="+mn-lt"/>
              </a:rPr>
              <a:t>30 days to process the request</a:t>
            </a:r>
            <a:r>
              <a:rPr lang="en-US" sz="1800" b="0" dirty="0" smtClean="0">
                <a:latin typeface="+mn-lt"/>
              </a:rPr>
              <a:t>. </a:t>
            </a:r>
          </a:p>
          <a:p>
            <a:pPr>
              <a:lnSpc>
                <a:spcPct val="100000"/>
              </a:lnSpc>
              <a:spcBef>
                <a:spcPts val="600"/>
              </a:spcBef>
            </a:pPr>
            <a:r>
              <a:rPr lang="en-US" sz="1800" b="0" dirty="0">
                <a:latin typeface="+mn-lt"/>
              </a:rPr>
              <a:t>Once Command Sponsorship is approved by the OCONUS command the Family member(s) can submit Passport/Visa application(s</a:t>
            </a:r>
            <a:r>
              <a:rPr lang="en-US" sz="1800" b="0" dirty="0" smtClean="0">
                <a:latin typeface="+mn-lt"/>
              </a:rPr>
              <a:t>). </a:t>
            </a:r>
            <a:r>
              <a:rPr lang="en-US" sz="1800" b="0" dirty="0">
                <a:latin typeface="+mn-lt"/>
              </a:rPr>
              <a:t>It can take 4-6 </a:t>
            </a:r>
            <a:r>
              <a:rPr lang="en-US" sz="1800" b="0" dirty="0" smtClean="0">
                <a:latin typeface="+mn-lt"/>
              </a:rPr>
              <a:t>             weeks </a:t>
            </a:r>
            <a:r>
              <a:rPr lang="en-US" sz="1800" b="0" dirty="0">
                <a:latin typeface="+mn-lt"/>
              </a:rPr>
              <a:t>to complete this process and receive the Passports/Visa</a:t>
            </a:r>
            <a:r>
              <a:rPr lang="en-US" sz="1800" b="0" dirty="0" smtClean="0">
                <a:latin typeface="+mn-lt"/>
              </a:rPr>
              <a:t>.</a:t>
            </a:r>
            <a:endParaRPr lang="en-US" sz="1600" dirty="0">
              <a:latin typeface="+mn-lt"/>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Family Travel Application Requirements for Overseas Tour</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7465228" y="152150"/>
            <a:ext cx="1678772"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55-46 (Travel Overseas)</a:t>
            </a:r>
          </a:p>
        </p:txBody>
      </p:sp>
    </p:spTree>
    <p:extLst>
      <p:ext uri="{BB962C8B-B14F-4D97-AF65-F5344CB8AC3E}">
        <p14:creationId xmlns:p14="http://schemas.microsoft.com/office/powerpoint/2010/main" val="4110390119"/>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0" y="1063651"/>
            <a:ext cx="8582145" cy="5526718"/>
          </a:xfrm>
        </p:spPr>
        <p:txBody>
          <a:bodyPr>
            <a:noAutofit/>
          </a:bodyPr>
          <a:lstStyle/>
          <a:p>
            <a:pPr>
              <a:lnSpc>
                <a:spcPct val="100000"/>
              </a:lnSpc>
              <a:spcBef>
                <a:spcPts val="0"/>
              </a:spcBef>
            </a:pPr>
            <a:r>
              <a:rPr lang="en-US" sz="1800" b="0" dirty="0" smtClean="0">
                <a:latin typeface="+mn-lt"/>
              </a:rPr>
              <a:t>Soldiers</a:t>
            </a:r>
            <a:endParaRPr lang="en-US" sz="1800" b="0" dirty="0">
              <a:latin typeface="+mn-lt"/>
            </a:endParaRPr>
          </a:p>
          <a:p>
            <a:pPr lvl="1">
              <a:lnSpc>
                <a:spcPct val="100000"/>
              </a:lnSpc>
              <a:spcBef>
                <a:spcPts val="0"/>
              </a:spcBef>
            </a:pPr>
            <a:r>
              <a:rPr lang="en-US" sz="1800" dirty="0">
                <a:latin typeface="+mn-lt"/>
              </a:rPr>
              <a:t>Not all countries require </a:t>
            </a:r>
            <a:r>
              <a:rPr lang="en-US" sz="1800" dirty="0" smtClean="0">
                <a:latin typeface="+mn-lt"/>
              </a:rPr>
              <a:t>passports; some </a:t>
            </a:r>
            <a:r>
              <a:rPr lang="en-US" sz="1800" dirty="0">
                <a:latin typeface="+mn-lt"/>
              </a:rPr>
              <a:t>only require orders and military ID card to enter </a:t>
            </a:r>
            <a:r>
              <a:rPr lang="en-US" sz="1800" dirty="0" smtClean="0">
                <a:latin typeface="+mn-lt"/>
              </a:rPr>
              <a:t>the </a:t>
            </a:r>
            <a:r>
              <a:rPr lang="en-US" sz="1800" dirty="0">
                <a:latin typeface="+mn-lt"/>
              </a:rPr>
              <a:t>country. </a:t>
            </a:r>
            <a:r>
              <a:rPr lang="en-US" sz="1800" dirty="0" smtClean="0">
                <a:latin typeface="+mn-lt"/>
              </a:rPr>
              <a:t>Check </a:t>
            </a:r>
            <a:r>
              <a:rPr lang="en-US" sz="1800" dirty="0">
                <a:latin typeface="+mn-lt"/>
              </a:rPr>
              <a:t>the </a:t>
            </a:r>
            <a:r>
              <a:rPr lang="en-US" sz="1800" dirty="0" smtClean="0">
                <a:latin typeface="+mn-lt"/>
              </a:rPr>
              <a:t>DOD Foreign Clearance Guide website </a:t>
            </a:r>
            <a:r>
              <a:rPr lang="en-US" sz="1800" dirty="0">
                <a:latin typeface="+mn-lt"/>
              </a:rPr>
              <a:t>to verify passport requirement</a:t>
            </a:r>
            <a:r>
              <a:rPr lang="en-US" sz="1800" dirty="0" smtClean="0">
                <a:latin typeface="+mn-lt"/>
              </a:rPr>
              <a:t>: </a:t>
            </a:r>
            <a:r>
              <a:rPr lang="en-US" sz="1800" dirty="0" smtClean="0">
                <a:latin typeface="+mn-lt"/>
                <a:hlinkClick r:id="rId3"/>
              </a:rPr>
              <a:t>https</a:t>
            </a:r>
            <a:r>
              <a:rPr lang="en-US" sz="1800" dirty="0">
                <a:latin typeface="+mn-lt"/>
                <a:hlinkClick r:id="rId3"/>
              </a:rPr>
              <a:t>://</a:t>
            </a:r>
            <a:r>
              <a:rPr lang="en-US" sz="1800" dirty="0" smtClean="0">
                <a:latin typeface="+mn-lt"/>
                <a:hlinkClick r:id="rId3"/>
              </a:rPr>
              <a:t>www.fcg.pentagon.mil</a:t>
            </a:r>
            <a:r>
              <a:rPr lang="en-US" sz="1800" dirty="0" smtClean="0">
                <a:latin typeface="+mn-lt"/>
              </a:rPr>
              <a:t>. </a:t>
            </a:r>
          </a:p>
          <a:p>
            <a:pPr>
              <a:lnSpc>
                <a:spcPct val="100000"/>
              </a:lnSpc>
              <a:spcBef>
                <a:spcPts val="600"/>
              </a:spcBef>
            </a:pPr>
            <a:r>
              <a:rPr lang="en-US" sz="1800" b="0" dirty="0" smtClean="0">
                <a:latin typeface="+mn-lt"/>
              </a:rPr>
              <a:t>Family members </a:t>
            </a:r>
            <a:endParaRPr lang="en-US" sz="1800" b="0" dirty="0">
              <a:latin typeface="+mn-lt"/>
            </a:endParaRPr>
          </a:p>
          <a:p>
            <a:pPr lvl="1">
              <a:lnSpc>
                <a:spcPct val="100000"/>
              </a:lnSpc>
              <a:spcBef>
                <a:spcPts val="0"/>
              </a:spcBef>
            </a:pPr>
            <a:r>
              <a:rPr lang="en-US" sz="1800" dirty="0">
                <a:latin typeface="+mn-lt"/>
              </a:rPr>
              <a:t>All command-sponsored, U.S. citizen </a:t>
            </a:r>
            <a:r>
              <a:rPr lang="en-US" sz="1800" dirty="0" smtClean="0">
                <a:latin typeface="+mn-lt"/>
              </a:rPr>
              <a:t>Family members </a:t>
            </a:r>
            <a:r>
              <a:rPr lang="en-US" sz="1800" dirty="0">
                <a:latin typeface="+mn-lt"/>
              </a:rPr>
              <a:t>require a government no-fee </a:t>
            </a:r>
            <a:r>
              <a:rPr lang="en-US" sz="1800" dirty="0" smtClean="0">
                <a:latin typeface="+mn-lt"/>
              </a:rPr>
              <a:t>passport, </a:t>
            </a:r>
            <a:r>
              <a:rPr lang="en-US" sz="1800" dirty="0">
                <a:latin typeface="+mn-lt"/>
              </a:rPr>
              <a:t>and possibly a visa, to PCS to a foreign country</a:t>
            </a:r>
            <a:r>
              <a:rPr lang="en-US" sz="1800" dirty="0" smtClean="0">
                <a:latin typeface="+mn-lt"/>
              </a:rPr>
              <a:t>.</a:t>
            </a:r>
          </a:p>
          <a:p>
            <a:pPr lvl="1">
              <a:lnSpc>
                <a:spcPct val="100000"/>
              </a:lnSpc>
              <a:spcBef>
                <a:spcPts val="0"/>
              </a:spcBef>
            </a:pPr>
            <a:r>
              <a:rPr lang="en-US" sz="1800" dirty="0" smtClean="0">
                <a:latin typeface="+mn-lt"/>
              </a:rPr>
              <a:t>Family </a:t>
            </a:r>
            <a:r>
              <a:rPr lang="en-US" sz="1800" dirty="0">
                <a:latin typeface="+mn-lt"/>
              </a:rPr>
              <a:t>members who are not U.S. citizens will travel on their personal passport issued by their country. </a:t>
            </a:r>
            <a:endParaRPr lang="en-US" sz="1800" dirty="0" smtClean="0">
              <a:latin typeface="+mn-lt"/>
            </a:endParaRPr>
          </a:p>
          <a:p>
            <a:pPr lvl="1">
              <a:lnSpc>
                <a:spcPct val="100000"/>
              </a:lnSpc>
              <a:spcBef>
                <a:spcPts val="0"/>
              </a:spcBef>
            </a:pPr>
            <a:r>
              <a:rPr lang="en-US" sz="1800" dirty="0" smtClean="0">
                <a:latin typeface="+mn-lt"/>
              </a:rPr>
              <a:t>For </a:t>
            </a:r>
            <a:r>
              <a:rPr lang="en-US" sz="1800" dirty="0">
                <a:latin typeface="+mn-lt"/>
              </a:rPr>
              <a:t>information and instructions on how to </a:t>
            </a:r>
            <a:r>
              <a:rPr lang="en-US" sz="1800" dirty="0" smtClean="0">
                <a:latin typeface="+mn-lt"/>
              </a:rPr>
              <a:t>apply for </a:t>
            </a:r>
            <a:r>
              <a:rPr lang="en-US" sz="1800" dirty="0">
                <a:latin typeface="+mn-lt"/>
              </a:rPr>
              <a:t>a no-fee passport for official government </a:t>
            </a:r>
            <a:r>
              <a:rPr lang="en-US" sz="1800" dirty="0" smtClean="0">
                <a:latin typeface="+mn-lt"/>
              </a:rPr>
              <a:t>travel</a:t>
            </a:r>
            <a:r>
              <a:rPr lang="en-US" sz="1800" dirty="0">
                <a:latin typeface="+mn-lt"/>
              </a:rPr>
              <a:t>, </a:t>
            </a:r>
            <a:r>
              <a:rPr lang="en-US" sz="1800" dirty="0" smtClean="0">
                <a:latin typeface="+mn-lt"/>
              </a:rPr>
              <a:t>visit </a:t>
            </a:r>
            <a:r>
              <a:rPr lang="en-US" sz="1800" b="0" dirty="0" smtClean="0">
                <a:latin typeface="+mn-lt"/>
                <a:hlinkClick r:id="rId4"/>
              </a:rPr>
              <a:t>https</a:t>
            </a:r>
            <a:r>
              <a:rPr lang="en-US" sz="1800" b="0" dirty="0">
                <a:latin typeface="+mn-lt"/>
                <a:hlinkClick r:id="rId4"/>
              </a:rPr>
              <a:t>://</a:t>
            </a:r>
            <a:r>
              <a:rPr lang="en-US" sz="1800" b="0" dirty="0" smtClean="0">
                <a:latin typeface="+mn-lt"/>
                <a:hlinkClick r:id="rId4"/>
              </a:rPr>
              <a:t>travel.state.gov/content/travel/en/passports/need-passport.html</a:t>
            </a:r>
            <a:r>
              <a:rPr lang="en-US" sz="1800" b="0" dirty="0" smtClean="0">
                <a:latin typeface="+mn-lt"/>
              </a:rPr>
              <a:t>.</a:t>
            </a:r>
          </a:p>
          <a:p>
            <a:pPr lvl="1">
              <a:lnSpc>
                <a:spcPct val="100000"/>
              </a:lnSpc>
              <a:spcBef>
                <a:spcPts val="0"/>
              </a:spcBef>
            </a:pPr>
            <a:r>
              <a:rPr lang="en-US" sz="1800" b="0" dirty="0"/>
              <a:t>Family member travel is delayed frequently because of passport processing </a:t>
            </a:r>
            <a:r>
              <a:rPr lang="en-US" sz="1800" b="0" dirty="0" smtClean="0"/>
              <a:t>time. Family </a:t>
            </a:r>
            <a:r>
              <a:rPr lang="en-US" sz="1800" b="0" dirty="0"/>
              <a:t>member </a:t>
            </a:r>
            <a:r>
              <a:rPr lang="en-US" sz="1800" b="0" dirty="0" smtClean="0"/>
              <a:t>applications </a:t>
            </a:r>
            <a:r>
              <a:rPr lang="en-US" sz="1800" b="0" dirty="0"/>
              <a:t>for passports should be completed immediately after Family travel has been </a:t>
            </a:r>
            <a:r>
              <a:rPr lang="en-US" sz="1800" b="0" dirty="0" smtClean="0"/>
              <a:t>approved. </a:t>
            </a:r>
          </a:p>
          <a:p>
            <a:pPr lvl="1">
              <a:lnSpc>
                <a:spcPct val="100000"/>
              </a:lnSpc>
              <a:spcBef>
                <a:spcPts val="0"/>
              </a:spcBef>
            </a:pPr>
            <a:r>
              <a:rPr lang="en-US" sz="1800" dirty="0"/>
              <a:t>Soldiers traveling </a:t>
            </a:r>
            <a:r>
              <a:rPr lang="en-US" sz="1800" dirty="0" smtClean="0"/>
              <a:t>with Family through </a:t>
            </a:r>
            <a:r>
              <a:rPr lang="en-US" sz="1800" dirty="0"/>
              <a:t>Canada </a:t>
            </a:r>
            <a:r>
              <a:rPr lang="en-US" sz="1800" dirty="0" err="1"/>
              <a:t>enroute</a:t>
            </a:r>
            <a:r>
              <a:rPr lang="en-US" sz="1800" dirty="0"/>
              <a:t> to or from Alaska are recommended to apply for no-fee passports.</a:t>
            </a:r>
          </a:p>
          <a:p>
            <a:pPr lvl="1">
              <a:lnSpc>
                <a:spcPct val="100000"/>
              </a:lnSpc>
              <a:spcBef>
                <a:spcPts val="0"/>
              </a:spcBef>
            </a:pPr>
            <a:endParaRPr lang="en-US" sz="1800" b="0" dirty="0" smtClean="0"/>
          </a:p>
        </p:txBody>
      </p:sp>
      <p:sp>
        <p:nvSpPr>
          <p:cNvPr id="5" name="Text Placeholder 4"/>
          <p:cNvSpPr>
            <a:spLocks noGrp="1"/>
          </p:cNvSpPr>
          <p:nvPr>
            <p:ph type="body" sz="quarter" idx="15"/>
          </p:nvPr>
        </p:nvSpPr>
        <p:spPr>
          <a:xfrm>
            <a:off x="700965" y="591864"/>
            <a:ext cx="7470627" cy="369332"/>
          </a:xfrm>
        </p:spPr>
        <p:txBody>
          <a:bodyPr/>
          <a:lstStyle/>
          <a:p>
            <a:r>
              <a:rPr lang="en-US" dirty="0" smtClean="0"/>
              <a:t>Passport/Visa/Travel Document Requirements</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5596283" y="-59014"/>
            <a:ext cx="3553292" cy="707886"/>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55-46 (Travel Overseas)</a:t>
            </a:r>
          </a:p>
          <a:p>
            <a:pPr marL="171450" indent="-171450">
              <a:buFont typeface="Arial" panose="020B0604020202020204" pitchFamily="34" charset="0"/>
              <a:buChar char="•"/>
            </a:pPr>
            <a:r>
              <a:rPr lang="en-US" sz="800" dirty="0">
                <a:solidFill>
                  <a:schemeClr val="bg1"/>
                </a:solidFill>
              </a:rPr>
              <a:t>https://www.fcg.pentagon.mil (Foreign Clearance Guide)</a:t>
            </a:r>
          </a:p>
          <a:p>
            <a:pPr marL="171450" indent="-171450">
              <a:buFont typeface="Arial" panose="020B0604020202020204" pitchFamily="34" charset="0"/>
              <a:buChar char="•"/>
            </a:pPr>
            <a:r>
              <a:rPr lang="en-US" sz="800" dirty="0">
                <a:solidFill>
                  <a:schemeClr val="bg1"/>
                </a:solidFill>
              </a:rPr>
              <a:t>https://travel.state.gov/content/travel/en/passports/need-passport.html (Department of State Website)</a:t>
            </a:r>
          </a:p>
        </p:txBody>
      </p:sp>
    </p:spTree>
    <p:extLst>
      <p:ext uri="{BB962C8B-B14F-4D97-AF65-F5344CB8AC3E}">
        <p14:creationId xmlns:p14="http://schemas.microsoft.com/office/powerpoint/2010/main" val="1441051649"/>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0" y="1063651"/>
            <a:ext cx="8582145" cy="5526718"/>
          </a:xfrm>
        </p:spPr>
        <p:txBody>
          <a:bodyPr>
            <a:noAutofit/>
          </a:bodyPr>
          <a:lstStyle/>
          <a:p>
            <a:pPr>
              <a:lnSpc>
                <a:spcPct val="100000"/>
              </a:lnSpc>
              <a:spcBef>
                <a:spcPts val="600"/>
              </a:spcBef>
            </a:pPr>
            <a:r>
              <a:rPr lang="en-US" sz="1800" b="0" dirty="0" smtClean="0">
                <a:latin typeface="+mn-lt"/>
              </a:rPr>
              <a:t>Official passports may not be used for personal leisure travel to foreign countries.  OCONUS passport offices present long delays in processing. The Department of State recommends individuals desiring a tourist passport for leisure              travel obtain one prior to departing CONUS.</a:t>
            </a:r>
          </a:p>
          <a:p>
            <a:r>
              <a:rPr lang="en-US" sz="1800" b="0" dirty="0"/>
              <a:t>Please be advised some assignments require a Visa in addition to Passports. </a:t>
            </a:r>
            <a:r>
              <a:rPr lang="en-US" sz="1800" b="0" dirty="0" smtClean="0"/>
              <a:t>A </a:t>
            </a:r>
            <a:r>
              <a:rPr lang="en-US" sz="1800" b="0" dirty="0"/>
              <a:t>Visa </a:t>
            </a:r>
            <a:r>
              <a:rPr lang="en-US" sz="1800" b="0" dirty="0" smtClean="0"/>
              <a:t>will require </a:t>
            </a:r>
            <a:r>
              <a:rPr lang="en-US" sz="1800" b="0" dirty="0"/>
              <a:t>additional time to process and cannot be requested until all Passports </a:t>
            </a:r>
            <a:r>
              <a:rPr lang="en-US" sz="1800" b="0" dirty="0" smtClean="0"/>
              <a:t>are received.</a:t>
            </a:r>
          </a:p>
          <a:p>
            <a:r>
              <a:rPr lang="en-US" sz="1800" b="0" dirty="0" smtClean="0"/>
              <a:t>Family members are </a:t>
            </a:r>
            <a:r>
              <a:rPr lang="en-US" sz="1800" b="0" dirty="0"/>
              <a:t>required </a:t>
            </a:r>
            <a:r>
              <a:rPr lang="en-US" sz="1800" b="0" dirty="0" smtClean="0"/>
              <a:t>to have </a:t>
            </a:r>
            <a:r>
              <a:rPr lang="en-US" sz="1800" b="0" dirty="0"/>
              <a:t>a current DEERS </a:t>
            </a:r>
            <a:r>
              <a:rPr lang="en-US" sz="1800" b="0" dirty="0" smtClean="0"/>
              <a:t>ID Card (10 years of age or older), </a:t>
            </a:r>
            <a:r>
              <a:rPr lang="en-US" sz="1800" b="0" dirty="0"/>
              <a:t>Official Passport, and Visa (if </a:t>
            </a:r>
            <a:r>
              <a:rPr lang="en-US" sz="1800" b="0" dirty="0" smtClean="0"/>
              <a:t>required) in </a:t>
            </a:r>
            <a:r>
              <a:rPr lang="en-US" sz="1800" b="0" dirty="0"/>
              <a:t>order to travel OCONUS</a:t>
            </a:r>
            <a:r>
              <a:rPr lang="en-US" sz="1800" b="0" dirty="0" smtClean="0"/>
              <a:t>.</a:t>
            </a:r>
            <a:endParaRPr lang="en-US" sz="1800" b="0" dirty="0"/>
          </a:p>
          <a:p>
            <a:r>
              <a:rPr lang="en-US" sz="1800" b="0" dirty="0" smtClean="0"/>
              <a:t>Soldiers moving from OCONUS to CONUS for </a:t>
            </a:r>
            <a:r>
              <a:rPr lang="en-US" sz="1800" b="0" dirty="0"/>
              <a:t>the first time with a foreign </a:t>
            </a:r>
            <a:r>
              <a:rPr lang="en-US" sz="1800" b="0" dirty="0" smtClean="0"/>
              <a:t>spouse must obtain an Immigration Visa. Information is available at the United States Citizenship and Immigration </a:t>
            </a:r>
            <a:r>
              <a:rPr lang="en-US" sz="1800" b="0" dirty="0"/>
              <a:t>Services website at </a:t>
            </a:r>
            <a:r>
              <a:rPr lang="en-US" sz="1800" b="0" dirty="0">
                <a:hlinkClick r:id="rId3"/>
              </a:rPr>
              <a:t>https://www.uscis.gov</a:t>
            </a:r>
            <a:r>
              <a:rPr lang="en-US" sz="1800" b="0" dirty="0" smtClean="0">
                <a:hlinkClick r:id="rId3"/>
              </a:rPr>
              <a:t>/</a:t>
            </a:r>
            <a:r>
              <a:rPr lang="en-US" sz="1800" b="0" dirty="0" smtClean="0"/>
              <a:t>.</a:t>
            </a:r>
          </a:p>
          <a:p>
            <a:r>
              <a:rPr lang="en-US" sz="1800" b="0" dirty="0" smtClean="0"/>
              <a:t>NATO Travel Orders. NATO travel orders are required for U.S. Military travel to or through Belgium</a:t>
            </a:r>
            <a:r>
              <a:rPr lang="en-US" sz="1800" b="0" dirty="0"/>
              <a:t>, Canada, </a:t>
            </a:r>
            <a:r>
              <a:rPr lang="en-US" sz="1800" b="0" dirty="0" smtClean="0"/>
              <a:t>Denmark, </a:t>
            </a:r>
            <a:r>
              <a:rPr lang="en-US" sz="1800" b="0" dirty="0"/>
              <a:t>France, Germany, </a:t>
            </a:r>
            <a:r>
              <a:rPr lang="en-US" sz="1800" b="0" dirty="0" smtClean="0"/>
              <a:t>Greece, </a:t>
            </a:r>
            <a:r>
              <a:rPr lang="en-US" sz="1800" b="0" dirty="0"/>
              <a:t>Iceland, Italy, Luxembourg, the </a:t>
            </a:r>
            <a:r>
              <a:rPr lang="en-US" sz="1800" b="0" dirty="0" smtClean="0"/>
              <a:t>Netherlands, </a:t>
            </a:r>
            <a:r>
              <a:rPr lang="en-US" sz="1800" b="0" dirty="0"/>
              <a:t>Norway, Portugal, Turkey, or </a:t>
            </a:r>
            <a:r>
              <a:rPr lang="en-US" sz="1800" b="0" dirty="0" smtClean="0"/>
              <a:t>the United Kingdom. </a:t>
            </a:r>
            <a:endParaRPr lang="en-US" sz="1800" b="0" dirty="0"/>
          </a:p>
          <a:p>
            <a:endParaRPr lang="en-US" sz="1800" b="0" dirty="0" smtClean="0"/>
          </a:p>
          <a:p>
            <a:pPr marL="0" indent="0">
              <a:buNone/>
            </a:pPr>
            <a:endParaRPr lang="en-US" sz="1800" dirty="0">
              <a:latin typeface="+mn-lt"/>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Passport/Visa/Travel Document Requirements</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6198147" y="-18869"/>
            <a:ext cx="2945853" cy="646331"/>
          </a:xfrm>
          <a:prstGeom prst="rect">
            <a:avLst/>
          </a:prstGeom>
        </p:spPr>
        <p:txBody>
          <a:bodyPr wrap="square">
            <a:spAutoFit/>
          </a:bodyPr>
          <a:lstStyle/>
          <a:p>
            <a:r>
              <a:rPr lang="en-US" sz="600" dirty="0">
                <a:solidFill>
                  <a:schemeClr val="bg1"/>
                </a:solidFill>
              </a:rPr>
              <a:t>References:</a:t>
            </a:r>
          </a:p>
          <a:p>
            <a:pPr marL="171450" indent="-171450">
              <a:buFont typeface="Arial" panose="020B0604020202020204" pitchFamily="34" charset="0"/>
              <a:buChar char="•"/>
            </a:pPr>
            <a:r>
              <a:rPr lang="en-US" sz="600" dirty="0">
                <a:solidFill>
                  <a:schemeClr val="bg1"/>
                </a:solidFill>
              </a:rPr>
              <a:t>AR 55-46 (Travel Overseas)</a:t>
            </a:r>
          </a:p>
          <a:p>
            <a:pPr marL="171450" indent="-171450">
              <a:buFont typeface="Arial" panose="020B0604020202020204" pitchFamily="34" charset="0"/>
              <a:buChar char="•"/>
            </a:pPr>
            <a:r>
              <a:rPr lang="en-US" sz="600" dirty="0">
                <a:solidFill>
                  <a:schemeClr val="bg1"/>
                </a:solidFill>
              </a:rPr>
              <a:t>https://www.fcg.pentagon.mil (Foreign Clearance Guide)</a:t>
            </a:r>
          </a:p>
          <a:p>
            <a:pPr marL="171450" indent="-171450">
              <a:buFont typeface="Arial" panose="020B0604020202020204" pitchFamily="34" charset="0"/>
              <a:buChar char="•"/>
            </a:pPr>
            <a:r>
              <a:rPr lang="en-US" sz="600" dirty="0">
                <a:solidFill>
                  <a:schemeClr val="bg1"/>
                </a:solidFill>
              </a:rPr>
              <a:t>https://travel.state.gov/content/travel/en/passports/need-passport.html </a:t>
            </a:r>
            <a:r>
              <a:rPr lang="en-US" sz="600" dirty="0" smtClean="0">
                <a:solidFill>
                  <a:schemeClr val="bg1"/>
                </a:solidFill>
              </a:rPr>
              <a:t>(</a:t>
            </a:r>
            <a:r>
              <a:rPr lang="en-US" sz="600" dirty="0">
                <a:solidFill>
                  <a:schemeClr val="bg1"/>
                </a:solidFill>
              </a:rPr>
              <a:t>Department of State Website)</a:t>
            </a:r>
          </a:p>
          <a:p>
            <a:pPr marL="171450" indent="-171450">
              <a:buFont typeface="Arial" panose="020B0604020202020204" pitchFamily="34" charset="0"/>
              <a:buChar char="•"/>
            </a:pPr>
            <a:r>
              <a:rPr lang="en-US" sz="600" dirty="0">
                <a:solidFill>
                  <a:schemeClr val="bg1"/>
                </a:solidFill>
              </a:rPr>
              <a:t>https://www.uscis.gov/ (U.S. Citizenship and Immigration Services Website)</a:t>
            </a:r>
          </a:p>
        </p:txBody>
      </p:sp>
    </p:spTree>
    <p:extLst>
      <p:ext uri="{BB962C8B-B14F-4D97-AF65-F5344CB8AC3E}">
        <p14:creationId xmlns:p14="http://schemas.microsoft.com/office/powerpoint/2010/main" val="2156992759"/>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0" y="1063651"/>
            <a:ext cx="8582145" cy="5526718"/>
          </a:xfrm>
        </p:spPr>
        <p:txBody>
          <a:bodyPr>
            <a:noAutofit/>
          </a:bodyPr>
          <a:lstStyle/>
          <a:p>
            <a:pPr>
              <a:lnSpc>
                <a:spcPct val="100000"/>
              </a:lnSpc>
              <a:spcBef>
                <a:spcPts val="600"/>
              </a:spcBef>
            </a:pPr>
            <a:r>
              <a:rPr lang="en-US" sz="1800" b="0" dirty="0" smtClean="0">
                <a:latin typeface="+mn-lt"/>
              </a:rPr>
              <a:t>Patriot Express</a:t>
            </a:r>
          </a:p>
          <a:p>
            <a:pPr lvl="1">
              <a:lnSpc>
                <a:spcPct val="100000"/>
              </a:lnSpc>
              <a:spcBef>
                <a:spcPts val="0"/>
              </a:spcBef>
            </a:pPr>
            <a:r>
              <a:rPr lang="en-US" sz="1800" dirty="0">
                <a:latin typeface="+mn-lt"/>
              </a:rPr>
              <a:t>Patriot Express flights are commercially contracted </a:t>
            </a:r>
            <a:r>
              <a:rPr lang="en-US" sz="1800" dirty="0" smtClean="0">
                <a:latin typeface="+mn-lt"/>
              </a:rPr>
              <a:t>aircraft </a:t>
            </a:r>
            <a:r>
              <a:rPr lang="en-US" sz="1800" dirty="0">
                <a:latin typeface="+mn-lt"/>
              </a:rPr>
              <a:t>that have the same standards as other commercial airlines.</a:t>
            </a:r>
          </a:p>
          <a:p>
            <a:pPr lvl="1">
              <a:lnSpc>
                <a:spcPct val="100000"/>
              </a:lnSpc>
              <a:spcBef>
                <a:spcPts val="0"/>
              </a:spcBef>
            </a:pPr>
            <a:r>
              <a:rPr lang="en-US" sz="1800" dirty="0">
                <a:latin typeface="+mn-lt"/>
              </a:rPr>
              <a:t>It is mandatory to use Patriot Express flights for PCS to many OCONUS locations, unless an exception has been approved</a:t>
            </a:r>
            <a:r>
              <a:rPr lang="en-US" sz="1800" dirty="0" smtClean="0">
                <a:latin typeface="+mn-lt"/>
              </a:rPr>
              <a:t>. The Installation travel office can provide guidance.</a:t>
            </a:r>
            <a:endParaRPr lang="en-US" sz="1800" b="0" dirty="0" smtClean="0">
              <a:latin typeface="+mn-lt"/>
            </a:endParaRPr>
          </a:p>
          <a:p>
            <a:pPr>
              <a:lnSpc>
                <a:spcPct val="100000"/>
              </a:lnSpc>
              <a:spcBef>
                <a:spcPts val="600"/>
              </a:spcBef>
            </a:pPr>
            <a:r>
              <a:rPr lang="en-US" sz="1800" b="0" dirty="0" smtClean="0">
                <a:latin typeface="+mn-lt"/>
              </a:rPr>
              <a:t>Anti-Terrorism and Force Protection (AT/FP) Training</a:t>
            </a:r>
          </a:p>
          <a:p>
            <a:pPr lvl="1">
              <a:lnSpc>
                <a:spcPct val="100000"/>
              </a:lnSpc>
              <a:spcBef>
                <a:spcPts val="0"/>
              </a:spcBef>
            </a:pPr>
            <a:r>
              <a:rPr lang="en-US" sz="1800" dirty="0" smtClean="0">
                <a:latin typeface="+mn-lt"/>
              </a:rPr>
              <a:t>AT/FP training is not required for PCS to Alaska</a:t>
            </a:r>
            <a:r>
              <a:rPr lang="en-US" sz="1800" dirty="0">
                <a:latin typeface="+mn-lt"/>
              </a:rPr>
              <a:t>, Hawaii, </a:t>
            </a:r>
            <a:r>
              <a:rPr lang="en-US" sz="1800" dirty="0" smtClean="0">
                <a:latin typeface="+mn-lt"/>
              </a:rPr>
              <a:t>or </a:t>
            </a:r>
            <a:r>
              <a:rPr lang="en-US" sz="1800" dirty="0">
                <a:latin typeface="+mn-lt"/>
              </a:rPr>
              <a:t>U.S. </a:t>
            </a:r>
            <a:r>
              <a:rPr lang="en-US" sz="1800" dirty="0" smtClean="0">
                <a:latin typeface="+mn-lt"/>
              </a:rPr>
              <a:t>possessions/ territories. The following are required for all other OCONUS locations:</a:t>
            </a:r>
          </a:p>
          <a:p>
            <a:pPr lvl="2"/>
            <a:r>
              <a:rPr lang="en-US" sz="1800" dirty="0">
                <a:latin typeface="+mn-lt"/>
              </a:rPr>
              <a:t>AT Level 1 training and Sere 100.2 </a:t>
            </a:r>
            <a:r>
              <a:rPr lang="en-US" sz="1800" dirty="0" smtClean="0">
                <a:latin typeface="+mn-lt"/>
              </a:rPr>
              <a:t>training </a:t>
            </a:r>
            <a:r>
              <a:rPr lang="en-US" sz="1800" dirty="0">
                <a:latin typeface="+mn-lt"/>
              </a:rPr>
              <a:t>are required for all OCONUS locations. </a:t>
            </a:r>
            <a:r>
              <a:rPr lang="en-US" sz="1800" dirty="0" smtClean="0">
                <a:latin typeface="+mn-lt"/>
              </a:rPr>
              <a:t>Available at </a:t>
            </a:r>
            <a:r>
              <a:rPr lang="en-US" sz="1800" dirty="0" smtClean="0">
                <a:latin typeface="+mn-lt"/>
                <a:hlinkClick r:id="rId3"/>
              </a:rPr>
              <a:t>https</a:t>
            </a:r>
            <a:r>
              <a:rPr lang="en-US" sz="1800" dirty="0">
                <a:latin typeface="+mn-lt"/>
                <a:hlinkClick r:id="rId3"/>
              </a:rPr>
              <a:t>://jkodirect.jten.mil</a:t>
            </a:r>
            <a:r>
              <a:rPr lang="en-US" sz="1800" dirty="0">
                <a:latin typeface="+mn-lt"/>
              </a:rPr>
              <a:t>.</a:t>
            </a:r>
          </a:p>
          <a:p>
            <a:pPr lvl="2"/>
            <a:r>
              <a:rPr lang="en-US" sz="1800" dirty="0">
                <a:latin typeface="+mn-lt"/>
              </a:rPr>
              <a:t>Personnel traveling OCONUS are required to complete </a:t>
            </a:r>
            <a:r>
              <a:rPr lang="en-US" sz="1800" dirty="0" smtClean="0">
                <a:latin typeface="+mn-lt"/>
              </a:rPr>
              <a:t>an Isolated Personnel Report (ISOPREP) prior to departing CONUS. Available at </a:t>
            </a:r>
            <a:r>
              <a:rPr lang="en-US" sz="1800" dirty="0" smtClean="0">
                <a:latin typeface="+mn-lt"/>
                <a:hlinkClick r:id="rId4"/>
              </a:rPr>
              <a:t>https</a:t>
            </a:r>
            <a:r>
              <a:rPr lang="en-US" sz="1800" dirty="0">
                <a:latin typeface="+mn-lt"/>
                <a:hlinkClick r:id="rId4"/>
              </a:rPr>
              <a:t>://</a:t>
            </a:r>
            <a:r>
              <a:rPr lang="en-US" sz="1800" dirty="0" smtClean="0">
                <a:latin typeface="+mn-lt"/>
                <a:hlinkClick r:id="rId4"/>
              </a:rPr>
              <a:t>prmsglobal.prms.af.mil/prmsconv/profile/survey/start.aspx</a:t>
            </a:r>
            <a:r>
              <a:rPr lang="en-US" sz="1800" dirty="0" smtClean="0">
                <a:latin typeface="+mn-lt"/>
              </a:rPr>
              <a:t>.</a:t>
            </a:r>
            <a:endParaRPr lang="en-US" sz="1800" dirty="0">
              <a:latin typeface="+mn-lt"/>
            </a:endParaRPr>
          </a:p>
          <a:p>
            <a:pPr lvl="1">
              <a:lnSpc>
                <a:spcPct val="100000"/>
              </a:lnSpc>
              <a:spcBef>
                <a:spcPts val="0"/>
              </a:spcBef>
            </a:pPr>
            <a:r>
              <a:rPr lang="en-US" sz="1800" dirty="0" smtClean="0">
                <a:latin typeface="+mn-lt"/>
              </a:rPr>
              <a:t>Assignments to SOUTHCOM also require Human Rights training, available at </a:t>
            </a:r>
            <a:r>
              <a:rPr lang="en-US" sz="1800" dirty="0">
                <a:latin typeface="+mn-lt"/>
                <a:hlinkClick r:id="rId3"/>
              </a:rPr>
              <a:t>https://jkodirect.jten.mil</a:t>
            </a:r>
            <a:r>
              <a:rPr lang="en-US" sz="1800" dirty="0" smtClean="0">
                <a:latin typeface="+mn-lt"/>
              </a:rPr>
              <a:t>.</a:t>
            </a:r>
          </a:p>
          <a:p>
            <a:pPr lvl="1">
              <a:lnSpc>
                <a:spcPct val="100000"/>
              </a:lnSpc>
              <a:spcBef>
                <a:spcPts val="0"/>
              </a:spcBef>
            </a:pPr>
            <a:r>
              <a:rPr lang="en-US" sz="1800" dirty="0" smtClean="0">
                <a:latin typeface="+mn-lt"/>
              </a:rPr>
              <a:t>The Foreign </a:t>
            </a:r>
            <a:r>
              <a:rPr lang="en-US" sz="1800" dirty="0">
                <a:latin typeface="+mn-lt"/>
              </a:rPr>
              <a:t>Clearance Guide (</a:t>
            </a:r>
            <a:r>
              <a:rPr lang="en-US" sz="1800" dirty="0">
                <a:latin typeface="+mn-lt"/>
                <a:hlinkClick r:id="rId5"/>
              </a:rPr>
              <a:t>www.fcg.pentagon.mil</a:t>
            </a:r>
            <a:r>
              <a:rPr lang="en-US" sz="1800" dirty="0" smtClean="0">
                <a:latin typeface="+mn-lt"/>
              </a:rPr>
              <a:t>) and a</a:t>
            </a:r>
            <a:r>
              <a:rPr lang="en-US" sz="1800" dirty="0" smtClean="0"/>
              <a:t>ssignment </a:t>
            </a:r>
            <a:r>
              <a:rPr lang="en-US" sz="1800" dirty="0"/>
              <a:t>instructions </a:t>
            </a:r>
            <a:r>
              <a:rPr lang="en-US" sz="1800" dirty="0" smtClean="0">
                <a:latin typeface="+mn-lt"/>
              </a:rPr>
              <a:t>may </a:t>
            </a:r>
            <a:r>
              <a:rPr lang="en-US" sz="1800" dirty="0">
                <a:latin typeface="+mn-lt"/>
              </a:rPr>
              <a:t>list additional training requirements</a:t>
            </a:r>
            <a:r>
              <a:rPr lang="en-US" sz="1800" dirty="0" smtClean="0">
                <a:latin typeface="+mn-lt"/>
              </a:rPr>
              <a:t>.</a:t>
            </a:r>
          </a:p>
          <a:p>
            <a:pPr lvl="1">
              <a:lnSpc>
                <a:spcPct val="100000"/>
              </a:lnSpc>
              <a:spcBef>
                <a:spcPts val="0"/>
              </a:spcBef>
            </a:pPr>
            <a:endParaRPr lang="en-US" sz="1800" dirty="0">
              <a:latin typeface="+mn-lt"/>
            </a:endParaRPr>
          </a:p>
          <a:p>
            <a:pPr>
              <a:lnSpc>
                <a:spcPct val="100000"/>
              </a:lnSpc>
              <a:spcBef>
                <a:spcPts val="600"/>
              </a:spcBef>
            </a:pPr>
            <a:endParaRPr lang="en-US" sz="1800" b="0" dirty="0" smtClean="0">
              <a:latin typeface="+mn-lt"/>
            </a:endParaRPr>
          </a:p>
          <a:p>
            <a:pPr>
              <a:lnSpc>
                <a:spcPct val="100000"/>
              </a:lnSpc>
              <a:spcBef>
                <a:spcPts val="600"/>
              </a:spcBef>
            </a:pPr>
            <a:endParaRPr lang="en-US" sz="1800" b="0" dirty="0" smtClean="0"/>
          </a:p>
          <a:p>
            <a:pPr marL="0" indent="0">
              <a:buNone/>
            </a:pPr>
            <a:endParaRPr lang="en-US" sz="1800" dirty="0">
              <a:latin typeface="+mn-lt"/>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Passport/Visa/Travel Document Requirements</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5372658" y="-57150"/>
            <a:ext cx="3749040" cy="707886"/>
          </a:xfrm>
          <a:prstGeom prst="rect">
            <a:avLst/>
          </a:prstGeom>
        </p:spPr>
        <p:txBody>
          <a:bodyPr wrap="square">
            <a:spAutoFit/>
          </a:bodyPr>
          <a:lstStyle/>
          <a:p>
            <a:r>
              <a:rPr lang="en-US" sz="800" dirty="0">
                <a:solidFill>
                  <a:schemeClr val="bg1"/>
                </a:solidFill>
              </a:rPr>
              <a:t>References:</a:t>
            </a:r>
          </a:p>
          <a:p>
            <a:pPr marL="173736" indent="-173736">
              <a:buFont typeface="Arial" panose="020B0604020202020204" pitchFamily="34" charset="0"/>
              <a:buChar char="•"/>
            </a:pPr>
            <a:r>
              <a:rPr lang="en-US" sz="800" dirty="0">
                <a:solidFill>
                  <a:schemeClr val="bg1"/>
                </a:solidFill>
              </a:rPr>
              <a:t>https://www.amc.af.mil/Home/AMC-Travel-Site/AMC-Official-Travel-Page/ (Air Mobility Command Website)</a:t>
            </a:r>
          </a:p>
          <a:p>
            <a:pPr marL="171450" indent="-171450">
              <a:buFont typeface="Arial" panose="020B0604020202020204" pitchFamily="34" charset="0"/>
              <a:buChar char="•"/>
            </a:pPr>
            <a:r>
              <a:rPr lang="en-US" sz="800" dirty="0">
                <a:solidFill>
                  <a:schemeClr val="bg1"/>
                </a:solidFill>
              </a:rPr>
              <a:t>AR 525-13 (</a:t>
            </a:r>
            <a:r>
              <a:rPr lang="en-US" sz="800" dirty="0" err="1">
                <a:solidFill>
                  <a:schemeClr val="bg1"/>
                </a:solidFill>
              </a:rPr>
              <a:t>Anitterrorism</a:t>
            </a:r>
            <a:r>
              <a:rPr lang="en-US" sz="800" dirty="0">
                <a:solidFill>
                  <a:schemeClr val="bg1"/>
                </a:solidFill>
              </a:rPr>
              <a:t>)</a:t>
            </a:r>
          </a:p>
          <a:p>
            <a:pPr marL="171450" lvl="0" indent="-171450">
              <a:buFont typeface="Arial" panose="020B0604020202020204" pitchFamily="34" charset="0"/>
              <a:buChar char="•"/>
              <a:defRPr/>
            </a:pPr>
            <a:r>
              <a:rPr lang="en-US" sz="800" dirty="0">
                <a:solidFill>
                  <a:schemeClr val="bg1"/>
                </a:solidFill>
              </a:rPr>
              <a:t>https://www.fcg.pentagon.mil (Foreign Clearance Guide)</a:t>
            </a:r>
          </a:p>
        </p:txBody>
      </p:sp>
    </p:spTree>
    <p:extLst>
      <p:ext uri="{BB962C8B-B14F-4D97-AF65-F5344CB8AC3E}">
        <p14:creationId xmlns:p14="http://schemas.microsoft.com/office/powerpoint/2010/main" val="3700170724"/>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189733"/>
            <a:ext cx="8388709" cy="3657600"/>
          </a:xfrm>
        </p:spPr>
        <p:txBody>
          <a:bodyPr>
            <a:noAutofit/>
          </a:bodyPr>
          <a:lstStyle/>
          <a:p>
            <a:pPr lvl="2">
              <a:lnSpc>
                <a:spcPct val="100000"/>
              </a:lnSpc>
              <a:spcBef>
                <a:spcPts val="0"/>
              </a:spcBef>
            </a:pPr>
            <a:endParaRPr lang="en-US" dirty="0" smtClean="0">
              <a:latin typeface="+mn-lt"/>
              <a:ea typeface="Calibri" panose="020F0502020204030204" pitchFamily="34" charset="0"/>
              <a:cs typeface="Times New Roman" panose="02020603050405020304" pitchFamily="18" charset="0"/>
            </a:endParaRPr>
          </a:p>
          <a:p>
            <a:pPr marL="517525" lvl="2" indent="0">
              <a:lnSpc>
                <a:spcPct val="100000"/>
              </a:lnSpc>
              <a:spcBef>
                <a:spcPts val="0"/>
              </a:spcBef>
              <a:buNone/>
            </a:pPr>
            <a:endParaRPr lang="en-US" dirty="0">
              <a:latin typeface="+mn-lt"/>
              <a:ea typeface="Calibri" panose="020F0502020204030204" pitchFamily="34" charset="0"/>
              <a:cs typeface="Times New Roman" panose="02020603050405020304" pitchFamily="18" charset="0"/>
            </a:endParaRPr>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Content Placeholder 2"/>
          <p:cNvSpPr>
            <a:spLocks noGrp="1"/>
          </p:cNvSpPr>
          <p:nvPr/>
        </p:nvSpPr>
        <p:spPr>
          <a:xfrm>
            <a:off x="293566" y="1189733"/>
            <a:ext cx="8471293" cy="5255672"/>
          </a:xfrm>
          <a:prstGeom prst="rect">
            <a:avLst/>
          </a:prstGeom>
        </p:spPr>
        <p:txBody>
          <a:bodyPr vert="horz" lIns="91440" tIns="45720" rIns="91440" bIns="45720" rtlCol="0">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smtClean="0">
                <a:latin typeface="+mn-lt"/>
              </a:rPr>
              <a:t>Pets</a:t>
            </a:r>
          </a:p>
          <a:p>
            <a:pPr lvl="1"/>
            <a:r>
              <a:rPr lang="en-US" sz="1800" dirty="0">
                <a:latin typeface="+mn-lt"/>
              </a:rPr>
              <a:t>For </a:t>
            </a:r>
            <a:r>
              <a:rPr lang="en-US" sz="1800" dirty="0" smtClean="0">
                <a:latin typeface="+mn-lt"/>
              </a:rPr>
              <a:t>Soldiers on </a:t>
            </a:r>
            <a:r>
              <a:rPr lang="en-US" sz="1800" dirty="0">
                <a:latin typeface="+mn-lt"/>
              </a:rPr>
              <a:t>a PCS move, </a:t>
            </a:r>
            <a:r>
              <a:rPr lang="en-US" sz="1800" dirty="0" smtClean="0">
                <a:latin typeface="+mn-lt"/>
              </a:rPr>
              <a:t>there </a:t>
            </a:r>
            <a:r>
              <a:rPr lang="en-US" sz="1800" dirty="0">
                <a:latin typeface="+mn-lt"/>
              </a:rPr>
              <a:t>is no </a:t>
            </a:r>
            <a:r>
              <a:rPr lang="en-US" sz="1800" dirty="0" smtClean="0">
                <a:latin typeface="+mn-lt"/>
              </a:rPr>
              <a:t>entitlement or reimbursement </a:t>
            </a:r>
            <a:r>
              <a:rPr lang="en-US" sz="1800" dirty="0">
                <a:latin typeface="+mn-lt"/>
              </a:rPr>
              <a:t>for </a:t>
            </a:r>
            <a:r>
              <a:rPr lang="en-US" sz="1800" dirty="0" smtClean="0">
                <a:latin typeface="+mn-lt"/>
              </a:rPr>
              <a:t>pet transportation </a:t>
            </a:r>
            <a:r>
              <a:rPr lang="en-US" sz="1800" dirty="0">
                <a:latin typeface="+mn-lt"/>
              </a:rPr>
              <a:t>fees, like airplane tickets, pet-friendly hotels, or </a:t>
            </a:r>
            <a:r>
              <a:rPr lang="en-US" sz="1800" dirty="0" smtClean="0">
                <a:latin typeface="+mn-lt"/>
              </a:rPr>
              <a:t>kennels. Pets </a:t>
            </a:r>
            <a:r>
              <a:rPr lang="en-US" sz="1800" dirty="0">
                <a:latin typeface="+mn-lt"/>
              </a:rPr>
              <a:t>or animals </a:t>
            </a:r>
            <a:r>
              <a:rPr lang="en-US" sz="1800" dirty="0" smtClean="0">
                <a:latin typeface="+mn-lt"/>
              </a:rPr>
              <a:t>may travel </a:t>
            </a:r>
            <a:r>
              <a:rPr lang="en-US" sz="1800" dirty="0">
                <a:latin typeface="+mn-lt"/>
              </a:rPr>
              <a:t>with </a:t>
            </a:r>
            <a:r>
              <a:rPr lang="en-US" sz="1800" dirty="0" smtClean="0">
                <a:latin typeface="+mn-lt"/>
              </a:rPr>
              <a:t>Soldiers at personal </a:t>
            </a:r>
            <a:r>
              <a:rPr lang="en-US" sz="1800" dirty="0">
                <a:latin typeface="+mn-lt"/>
              </a:rPr>
              <a:t>expense. </a:t>
            </a:r>
            <a:endParaRPr lang="en-US" sz="1800" dirty="0" smtClean="0">
              <a:latin typeface="+mn-lt"/>
            </a:endParaRPr>
          </a:p>
          <a:p>
            <a:pPr lvl="1"/>
            <a:r>
              <a:rPr lang="en-US" sz="1800" dirty="0" smtClean="0">
                <a:latin typeface="+mn-lt"/>
              </a:rPr>
              <a:t>Moving companies </a:t>
            </a:r>
            <a:r>
              <a:rPr lang="en-US" sz="1800" dirty="0">
                <a:latin typeface="+mn-lt"/>
              </a:rPr>
              <a:t>cannot ship any live </a:t>
            </a:r>
            <a:r>
              <a:rPr lang="en-US" sz="1800" dirty="0" smtClean="0">
                <a:latin typeface="+mn-lt"/>
              </a:rPr>
              <a:t>animals.</a:t>
            </a:r>
            <a:r>
              <a:rPr lang="en-US" sz="1800" dirty="0">
                <a:latin typeface="+mn-lt"/>
              </a:rPr>
              <a:t> </a:t>
            </a:r>
          </a:p>
          <a:p>
            <a:pPr lvl="1"/>
            <a:r>
              <a:rPr lang="en-US" sz="1800" dirty="0" smtClean="0">
                <a:latin typeface="+mn-lt"/>
              </a:rPr>
              <a:t>Soldiers must review the new PDS </a:t>
            </a:r>
            <a:r>
              <a:rPr lang="en-US" sz="1800" dirty="0">
                <a:latin typeface="+mn-lt"/>
              </a:rPr>
              <a:t>website to learn about any vaccines and special quarantines </a:t>
            </a:r>
            <a:r>
              <a:rPr lang="en-US" sz="1800" dirty="0" smtClean="0">
                <a:latin typeface="+mn-lt"/>
              </a:rPr>
              <a:t>pets </a:t>
            </a:r>
            <a:r>
              <a:rPr lang="en-US" sz="1800" dirty="0">
                <a:latin typeface="+mn-lt"/>
              </a:rPr>
              <a:t>may have to undergo</a:t>
            </a:r>
            <a:r>
              <a:rPr lang="en-US" sz="1800" dirty="0" smtClean="0">
                <a:latin typeface="+mn-lt"/>
              </a:rPr>
              <a:t>. These requirements may take months to satisfy; therefore, Soldiers should act quickly.</a:t>
            </a:r>
            <a:endParaRPr lang="en-US" sz="1800" dirty="0">
              <a:latin typeface="+mn-lt"/>
            </a:endParaRPr>
          </a:p>
          <a:p>
            <a:pPr lvl="1"/>
            <a:r>
              <a:rPr lang="en-US" sz="1800" dirty="0">
                <a:latin typeface="+mn-lt"/>
              </a:rPr>
              <a:t>For OCONUS: Some host countries/international bases may limit the animal species and dog breeds allowed and may have specific quarantine requirements for some animals. In some cases, quarantine fees may be reimbursable, up to $550 per move. This is for dogs and cats </a:t>
            </a:r>
            <a:r>
              <a:rPr lang="en-US" sz="1800" dirty="0" smtClean="0">
                <a:latin typeface="+mn-lt"/>
              </a:rPr>
              <a:t>only. Soldiers must </a:t>
            </a:r>
            <a:r>
              <a:rPr lang="en-US" sz="1800" dirty="0">
                <a:latin typeface="+mn-lt"/>
              </a:rPr>
              <a:t>contact </a:t>
            </a:r>
            <a:r>
              <a:rPr lang="en-US" sz="1800" dirty="0" smtClean="0">
                <a:latin typeface="+mn-lt"/>
              </a:rPr>
              <a:t>the new PDS </a:t>
            </a:r>
            <a:r>
              <a:rPr lang="en-US" sz="1800" dirty="0">
                <a:latin typeface="+mn-lt"/>
              </a:rPr>
              <a:t>before making plans to travel with </a:t>
            </a:r>
            <a:r>
              <a:rPr lang="en-US" sz="1800" dirty="0" smtClean="0">
                <a:latin typeface="+mn-lt"/>
              </a:rPr>
              <a:t>pets.</a:t>
            </a:r>
            <a:endParaRPr lang="en-US" sz="1800" dirty="0">
              <a:latin typeface="+mn-lt"/>
            </a:endParaRPr>
          </a:p>
          <a:p>
            <a:pPr lvl="1"/>
            <a:r>
              <a:rPr lang="en-US" sz="1800" dirty="0" smtClean="0"/>
              <a:t>Airlines may deny pet shipments d</a:t>
            </a:r>
            <a:r>
              <a:rPr lang="en-US" sz="1800" dirty="0" smtClean="0">
                <a:latin typeface="+mn-lt"/>
              </a:rPr>
              <a:t>uring </a:t>
            </a:r>
            <a:r>
              <a:rPr lang="en-US" sz="1800" dirty="0">
                <a:latin typeface="+mn-lt"/>
              </a:rPr>
              <a:t>the </a:t>
            </a:r>
            <a:r>
              <a:rPr lang="en-US" sz="1800" dirty="0" smtClean="0">
                <a:latin typeface="+mn-lt"/>
              </a:rPr>
              <a:t>summer/winter months due </a:t>
            </a:r>
            <a:r>
              <a:rPr lang="en-US" sz="1800" dirty="0">
                <a:latin typeface="+mn-lt"/>
              </a:rPr>
              <a:t>to the </a:t>
            </a:r>
            <a:r>
              <a:rPr lang="en-US" sz="1800" dirty="0" smtClean="0">
                <a:latin typeface="+mn-lt"/>
              </a:rPr>
              <a:t>heat and cold.</a:t>
            </a:r>
          </a:p>
          <a:p>
            <a:pPr lvl="1"/>
            <a:r>
              <a:rPr lang="en-US" sz="1800" dirty="0" smtClean="0">
                <a:latin typeface="+mn-lt"/>
              </a:rPr>
              <a:t>Soldiers </a:t>
            </a:r>
            <a:r>
              <a:rPr lang="en-US" sz="1800" dirty="0">
                <a:latin typeface="+mn-lt"/>
              </a:rPr>
              <a:t>may be eligible to ship </a:t>
            </a:r>
            <a:r>
              <a:rPr lang="en-US" sz="1800" dirty="0" smtClean="0">
                <a:latin typeface="+mn-lt"/>
              </a:rPr>
              <a:t>dogs and cats at personal expense via </a:t>
            </a:r>
            <a:r>
              <a:rPr lang="en-US" sz="1800" dirty="0">
                <a:latin typeface="+mn-lt"/>
              </a:rPr>
              <a:t>the Patriot Express Air Mobility Command </a:t>
            </a:r>
            <a:r>
              <a:rPr lang="en-US" sz="1800" dirty="0" smtClean="0">
                <a:latin typeface="+mn-lt"/>
              </a:rPr>
              <a:t>Flight.</a:t>
            </a:r>
            <a:endParaRPr lang="en-US" sz="1800" dirty="0">
              <a:latin typeface="+mn-lt"/>
            </a:endParaRPr>
          </a:p>
          <a:p>
            <a:pPr lvl="1"/>
            <a:r>
              <a:rPr lang="en-US" sz="1800" dirty="0" smtClean="0">
                <a:latin typeface="+mn-lt"/>
              </a:rPr>
              <a:t>More information </a:t>
            </a:r>
            <a:r>
              <a:rPr lang="en-US" sz="1800" dirty="0">
                <a:latin typeface="+mn-lt"/>
              </a:rPr>
              <a:t>is available </a:t>
            </a:r>
            <a:r>
              <a:rPr lang="en-US" sz="1800" dirty="0" smtClean="0">
                <a:latin typeface="+mn-lt"/>
              </a:rPr>
              <a:t>at:                                     </a:t>
            </a:r>
            <a:r>
              <a:rPr lang="en-US" sz="1600" dirty="0" smtClean="0">
                <a:latin typeface="+mn-lt"/>
                <a:hlinkClick r:id="rId3"/>
              </a:rPr>
              <a:t>https</a:t>
            </a:r>
            <a:r>
              <a:rPr lang="en-US" sz="1600" dirty="0">
                <a:latin typeface="+mn-lt"/>
                <a:hlinkClick r:id="rId3"/>
              </a:rPr>
              <a:t>://www.amc.af.mil/Home/AMC-Travel-Site/AMC-Pet-Travel-Page</a:t>
            </a:r>
            <a:r>
              <a:rPr lang="en-US" sz="1600" dirty="0" smtClean="0">
                <a:latin typeface="+mn-lt"/>
                <a:hlinkClick r:id="rId3"/>
              </a:rPr>
              <a:t>/</a:t>
            </a:r>
            <a:r>
              <a:rPr lang="en-US" sz="1600" dirty="0" smtClean="0">
                <a:latin typeface="+mn-lt"/>
              </a:rPr>
              <a:t>.</a:t>
            </a:r>
          </a:p>
          <a:p>
            <a:pPr marL="339725" lvl="1" indent="0">
              <a:buNone/>
            </a:pPr>
            <a:r>
              <a:rPr lang="en-US" sz="1400" dirty="0">
                <a:latin typeface="+mn-lt"/>
              </a:rPr>
              <a:t/>
            </a:r>
            <a:br>
              <a:rPr lang="en-US" sz="1400" dirty="0">
                <a:latin typeface="+mn-lt"/>
              </a:rPr>
            </a:br>
            <a:endParaRPr lang="en-US" sz="1400" dirty="0">
              <a:latin typeface="+mn-lt"/>
            </a:endParaRPr>
          </a:p>
          <a:p>
            <a:pPr lvl="1"/>
            <a:endParaRPr lang="en-US" sz="1400" dirty="0">
              <a:latin typeface="+mn-lt"/>
            </a:endParaRPr>
          </a:p>
        </p:txBody>
      </p:sp>
      <p:sp>
        <p:nvSpPr>
          <p:cNvPr id="8" name="Text Placeholder 4"/>
          <p:cNvSpPr>
            <a:spLocks noGrp="1"/>
          </p:cNvSpPr>
          <p:nvPr>
            <p:ph type="body" sz="quarter" idx="15"/>
          </p:nvPr>
        </p:nvSpPr>
        <p:spPr>
          <a:xfrm>
            <a:off x="700965" y="591864"/>
            <a:ext cx="7470627" cy="369332"/>
          </a:xfrm>
        </p:spPr>
        <p:txBody>
          <a:bodyPr/>
          <a:lstStyle/>
          <a:p>
            <a:r>
              <a:rPr lang="en-US" dirty="0" smtClean="0"/>
              <a:t>Passport/Visa/Travel Document Requirements</a:t>
            </a:r>
            <a:endParaRPr lang="en-US" dirty="0"/>
          </a:p>
        </p:txBody>
      </p:sp>
      <p:sp>
        <p:nvSpPr>
          <p:cNvPr id="2" name="Rectangle 1"/>
          <p:cNvSpPr/>
          <p:nvPr/>
        </p:nvSpPr>
        <p:spPr>
          <a:xfrm>
            <a:off x="5570146" y="-66588"/>
            <a:ext cx="3584426" cy="707886"/>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https://www.amc.af.mil/Home/AMC-Travel-Site/AMC-Pet-Travel-Page/ (AMC Pet Travel Website)</a:t>
            </a:r>
          </a:p>
          <a:p>
            <a:pPr marL="171450" lvl="0" indent="-171450">
              <a:buFont typeface="Arial" panose="020B0604020202020204" pitchFamily="34" charset="0"/>
              <a:buChar char="•"/>
              <a:defRPr/>
            </a:pPr>
            <a:r>
              <a:rPr lang="en-US" sz="800" dirty="0">
                <a:solidFill>
                  <a:schemeClr val="bg1"/>
                </a:solidFill>
              </a:rPr>
              <a:t>https://www.defensetravel.dod.mil/Docs/perdiem/JTR.pdf </a:t>
            </a:r>
            <a:r>
              <a:rPr lang="en-US" sz="800" dirty="0" smtClean="0">
                <a:solidFill>
                  <a:schemeClr val="bg1"/>
                </a:solidFill>
              </a:rPr>
              <a:t>                 (</a:t>
            </a:r>
            <a:r>
              <a:rPr lang="en-US" sz="800" dirty="0">
                <a:solidFill>
                  <a:schemeClr val="bg1"/>
                </a:solidFill>
              </a:rPr>
              <a:t>The Joint Travel Regulations (JTR)), Chapter 050107</a:t>
            </a:r>
          </a:p>
        </p:txBody>
      </p:sp>
    </p:spTree>
    <p:extLst>
      <p:ext uri="{BB962C8B-B14F-4D97-AF65-F5344CB8AC3E}">
        <p14:creationId xmlns:p14="http://schemas.microsoft.com/office/powerpoint/2010/main" val="1489063959"/>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2" y="1135414"/>
            <a:ext cx="8582144" cy="5399201"/>
          </a:xfrm>
        </p:spPr>
        <p:txBody>
          <a:bodyPr>
            <a:noAutofit/>
          </a:bodyPr>
          <a:lstStyle/>
          <a:p>
            <a:pPr>
              <a:lnSpc>
                <a:spcPct val="100000"/>
              </a:lnSpc>
              <a:spcBef>
                <a:spcPts val="0"/>
              </a:spcBef>
            </a:pPr>
            <a:r>
              <a:rPr lang="en-US" sz="1800" b="0" dirty="0" smtClean="0">
                <a:latin typeface="+mn-lt"/>
              </a:rPr>
              <a:t> HIV Testing Requirement</a:t>
            </a:r>
          </a:p>
          <a:p>
            <a:pPr lvl="1">
              <a:lnSpc>
                <a:spcPct val="100000"/>
              </a:lnSpc>
              <a:spcBef>
                <a:spcPts val="1000"/>
              </a:spcBef>
            </a:pPr>
            <a:r>
              <a:rPr lang="en-US" sz="1800" b="0" dirty="0" smtClean="0">
                <a:latin typeface="+mn-lt"/>
              </a:rPr>
              <a:t>Soldiers </a:t>
            </a:r>
            <a:r>
              <a:rPr lang="en-US" sz="1800" b="0" dirty="0">
                <a:latin typeface="+mn-lt"/>
              </a:rPr>
              <a:t>who receive overseas AI </a:t>
            </a:r>
            <a:r>
              <a:rPr lang="en-US" sz="1800" b="0" dirty="0" smtClean="0">
                <a:latin typeface="+mn-lt"/>
              </a:rPr>
              <a:t>are required to take </a:t>
            </a:r>
            <a:r>
              <a:rPr lang="en-US" sz="1800" b="0" dirty="0">
                <a:latin typeface="+mn-lt"/>
              </a:rPr>
              <a:t>an HIV test as part of their Soldier reassignment </a:t>
            </a:r>
            <a:r>
              <a:rPr lang="en-US" sz="1800" b="0" dirty="0" smtClean="0">
                <a:latin typeface="+mn-lt"/>
              </a:rPr>
              <a:t>processing requirements </a:t>
            </a:r>
            <a:r>
              <a:rPr lang="en-US" sz="1800" b="0" dirty="0">
                <a:latin typeface="+mn-lt"/>
              </a:rPr>
              <a:t>if they have not been tested in the 6 months prior to their </a:t>
            </a:r>
            <a:r>
              <a:rPr lang="en-US" sz="1800" b="0" dirty="0" smtClean="0">
                <a:latin typeface="+mn-lt"/>
              </a:rPr>
              <a:t>departure. </a:t>
            </a:r>
          </a:p>
          <a:p>
            <a:pPr lvl="1">
              <a:lnSpc>
                <a:spcPct val="100000"/>
              </a:lnSpc>
              <a:spcBef>
                <a:spcPts val="1000"/>
              </a:spcBef>
            </a:pPr>
            <a:r>
              <a:rPr lang="en-US" sz="1800" dirty="0" smtClean="0">
                <a:latin typeface="+mn-lt"/>
                <a:ea typeface="Calibri" panose="020F0502020204030204" pitchFamily="34" charset="0"/>
                <a:cs typeface="Times New Roman" panose="02020603050405020304" pitchFamily="18" charset="0"/>
              </a:rPr>
              <a:t>Date, time, and location of test will be annotated </a:t>
            </a:r>
            <a:r>
              <a:rPr lang="en-US" sz="1800" dirty="0">
                <a:latin typeface="+mn-lt"/>
                <a:ea typeface="Calibri" panose="020F0502020204030204" pitchFamily="34" charset="0"/>
                <a:cs typeface="Times New Roman" panose="02020603050405020304" pitchFamily="18" charset="0"/>
              </a:rPr>
              <a:t>on DA Form 4036, Medical and Dental Preparation for Overseas Movement</a:t>
            </a:r>
          </a:p>
          <a:p>
            <a:pPr lvl="1">
              <a:lnSpc>
                <a:spcPct val="100000"/>
              </a:lnSpc>
              <a:spcBef>
                <a:spcPts val="1000"/>
              </a:spcBef>
            </a:pPr>
            <a:r>
              <a:rPr lang="en-US" sz="1800" b="0" dirty="0" smtClean="0">
                <a:latin typeface="+mn-lt"/>
              </a:rPr>
              <a:t>Those </a:t>
            </a:r>
            <a:r>
              <a:rPr lang="en-US" sz="1800" b="0" dirty="0">
                <a:latin typeface="+mn-lt"/>
              </a:rPr>
              <a:t>who are HIV infected will </a:t>
            </a:r>
            <a:r>
              <a:rPr lang="en-US" sz="1800" b="0" dirty="0" smtClean="0">
                <a:latin typeface="+mn-lt"/>
              </a:rPr>
              <a:t>be deleted </a:t>
            </a:r>
            <a:r>
              <a:rPr lang="en-US" sz="1800" b="0" dirty="0">
                <a:latin typeface="+mn-lt"/>
              </a:rPr>
              <a:t>from AI. </a:t>
            </a:r>
            <a:endParaRPr lang="en-US" sz="1800" b="0" dirty="0" smtClean="0">
              <a:latin typeface="+mn-lt"/>
            </a:endParaRPr>
          </a:p>
          <a:p>
            <a:pPr marL="517525" lvl="2" indent="0">
              <a:lnSpc>
                <a:spcPct val="100000"/>
              </a:lnSpc>
              <a:spcBef>
                <a:spcPts val="0"/>
              </a:spcBef>
              <a:buNone/>
            </a:pPr>
            <a:endParaRPr lang="en-US" sz="1800" b="0" dirty="0" smtClean="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Human Immunodeficiency Virus (HIV) Testing</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5920740" y="-19098"/>
            <a:ext cx="3200400" cy="58477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600-110 (Identification, Surveillance, and Administration of Personnel Infected with Human Immunodeficiency Virus)</a:t>
            </a:r>
          </a:p>
          <a:p>
            <a:pPr marL="171450" indent="-171450">
              <a:buFont typeface="Arial" panose="020B0604020202020204" pitchFamily="34" charset="0"/>
              <a:buChar char="•"/>
            </a:pPr>
            <a:r>
              <a:rPr lang="en-US" sz="800" dirty="0">
                <a:solidFill>
                  <a:schemeClr val="bg1"/>
                </a:solidFill>
              </a:rPr>
              <a:t>AR 614-30 (Overseas Service)</a:t>
            </a:r>
          </a:p>
        </p:txBody>
      </p:sp>
    </p:spTree>
    <p:extLst>
      <p:ext uri="{BB962C8B-B14F-4D97-AF65-F5344CB8AC3E}">
        <p14:creationId xmlns:p14="http://schemas.microsoft.com/office/powerpoint/2010/main" val="3681211312"/>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831" y="1057357"/>
            <a:ext cx="8559841" cy="5488409"/>
          </a:xfrm>
        </p:spPr>
        <p:txBody>
          <a:bodyPr>
            <a:noAutofit/>
          </a:bodyPr>
          <a:lstStyle/>
          <a:p>
            <a:pPr>
              <a:lnSpc>
                <a:spcPct val="100000"/>
              </a:lnSpc>
              <a:spcBef>
                <a:spcPts val="0"/>
              </a:spcBef>
            </a:pPr>
            <a:r>
              <a:rPr lang="en-US" sz="1800" b="0" dirty="0" smtClean="0">
                <a:latin typeface="+mn-lt"/>
              </a:rPr>
              <a:t> Deletion and Deferment Requests should be submitted: </a:t>
            </a:r>
          </a:p>
          <a:p>
            <a:pPr lvl="1">
              <a:lnSpc>
                <a:spcPct val="100000"/>
              </a:lnSpc>
              <a:spcBef>
                <a:spcPts val="1000"/>
              </a:spcBef>
            </a:pPr>
            <a:r>
              <a:rPr lang="en-US" sz="1800" dirty="0">
                <a:latin typeface="+mn-lt"/>
              </a:rPr>
              <a:t>Within 30 days of assignment notification, or as soon as the determination is made that a deletion or </a:t>
            </a:r>
            <a:r>
              <a:rPr lang="en-US" sz="1800" dirty="0" smtClean="0">
                <a:latin typeface="+mn-lt"/>
              </a:rPr>
              <a:t>deferment is needed. </a:t>
            </a:r>
            <a:r>
              <a:rPr lang="en-US" sz="1800" dirty="0" smtClean="0"/>
              <a:t>Requests </a:t>
            </a:r>
            <a:r>
              <a:rPr lang="en-US" sz="1800" dirty="0"/>
              <a:t>submitted after 30 days </a:t>
            </a:r>
            <a:r>
              <a:rPr lang="en-US" sz="1800" dirty="0" smtClean="0"/>
              <a:t>will </a:t>
            </a:r>
            <a:r>
              <a:rPr lang="en-US" sz="1800" dirty="0"/>
              <a:t>not be rejected; however, they must include an explanation of the circumstances resulting in the late submission.</a:t>
            </a:r>
          </a:p>
          <a:p>
            <a:pPr lvl="1">
              <a:lnSpc>
                <a:spcPct val="100000"/>
              </a:lnSpc>
              <a:spcBef>
                <a:spcPts val="1000"/>
              </a:spcBef>
            </a:pPr>
            <a:r>
              <a:rPr lang="en-US" sz="1800" b="0" dirty="0" smtClean="0">
                <a:latin typeface="+mn-lt"/>
              </a:rPr>
              <a:t>Using </a:t>
            </a:r>
            <a:r>
              <a:rPr lang="en-US" sz="1800" b="0" dirty="0">
                <a:latin typeface="+mn-lt"/>
              </a:rPr>
              <a:t>a DA Form </a:t>
            </a:r>
            <a:r>
              <a:rPr lang="en-US" sz="1800" b="0" dirty="0" smtClean="0">
                <a:latin typeface="+mn-lt"/>
              </a:rPr>
              <a:t>4187, </a:t>
            </a:r>
            <a:r>
              <a:rPr lang="en-US" sz="1800" b="0" dirty="0">
                <a:latin typeface="+mn-lt"/>
              </a:rPr>
              <a:t>along with supporting </a:t>
            </a:r>
            <a:r>
              <a:rPr lang="en-US" sz="1800" b="0" dirty="0" smtClean="0">
                <a:latin typeface="+mn-lt"/>
              </a:rPr>
              <a:t>documentation, </a:t>
            </a:r>
            <a:r>
              <a:rPr lang="en-US" sz="1800" b="0" dirty="0">
                <a:latin typeface="+mn-lt"/>
              </a:rPr>
              <a:t>through the BN S1. </a:t>
            </a:r>
            <a:r>
              <a:rPr lang="en-US" sz="1800" b="0" dirty="0" smtClean="0">
                <a:latin typeface="+mn-lt"/>
              </a:rPr>
              <a:t>If </a:t>
            </a:r>
            <a:r>
              <a:rPr lang="en-US" sz="1800" b="0" dirty="0">
                <a:latin typeface="+mn-lt"/>
              </a:rPr>
              <a:t>the commander recommends approval, the request is forwarded through the colonel/O–6 level chain of command to </a:t>
            </a:r>
            <a:r>
              <a:rPr lang="en-US" sz="1800" b="0" dirty="0" smtClean="0">
                <a:latin typeface="+mn-lt"/>
              </a:rPr>
              <a:t>HRC.</a:t>
            </a:r>
          </a:p>
          <a:p>
            <a:pPr>
              <a:lnSpc>
                <a:spcPct val="100000"/>
              </a:lnSpc>
            </a:pPr>
            <a:r>
              <a:rPr lang="en-US" sz="1800" b="0" dirty="0" smtClean="0">
                <a:latin typeface="+mn-lt"/>
              </a:rPr>
              <a:t>If </a:t>
            </a:r>
            <a:r>
              <a:rPr lang="en-US" sz="1800" b="0" dirty="0">
                <a:latin typeface="+mn-lt"/>
              </a:rPr>
              <a:t>a disqualifying factor can be resolved within 120 days of the report </a:t>
            </a:r>
            <a:r>
              <a:rPr lang="en-US" sz="1800" b="0" dirty="0" smtClean="0">
                <a:latin typeface="+mn-lt"/>
              </a:rPr>
              <a:t>month, a </a:t>
            </a:r>
            <a:r>
              <a:rPr lang="en-US" sz="1800" b="0" dirty="0">
                <a:latin typeface="+mn-lt"/>
              </a:rPr>
              <a:t>deferment rather than deletion should be </a:t>
            </a:r>
            <a:r>
              <a:rPr lang="en-US" sz="1800" b="0" dirty="0" smtClean="0">
                <a:latin typeface="+mn-lt"/>
              </a:rPr>
              <a:t>requested.</a:t>
            </a:r>
          </a:p>
          <a:p>
            <a:r>
              <a:rPr lang="en-US" sz="1800" b="0" dirty="0" smtClean="0">
                <a:latin typeface="+mn-lt"/>
              </a:rPr>
              <a:t>Soldiers will continue </a:t>
            </a:r>
            <a:r>
              <a:rPr lang="en-US" sz="1800" b="0" dirty="0">
                <a:latin typeface="+mn-lt"/>
              </a:rPr>
              <a:t>with the reassignment process until the action has been </a:t>
            </a:r>
            <a:r>
              <a:rPr lang="en-US" sz="1800" b="0" dirty="0" smtClean="0">
                <a:latin typeface="+mn-lt"/>
              </a:rPr>
              <a:t>completed (</a:t>
            </a:r>
            <a:r>
              <a:rPr lang="en-US" sz="1800" b="0" dirty="0" smtClean="0"/>
              <a:t>except </a:t>
            </a:r>
            <a:r>
              <a:rPr lang="en-US" sz="1800" b="0" dirty="0"/>
              <a:t>for requesting port call, moving Family members, </a:t>
            </a:r>
            <a:r>
              <a:rPr lang="en-US" sz="1800" b="0" dirty="0" smtClean="0"/>
              <a:t>shipping household </a:t>
            </a:r>
            <a:r>
              <a:rPr lang="en-US" sz="1800" b="0" dirty="0"/>
              <a:t>goods (HHG), and terminating quarters</a:t>
            </a:r>
            <a:r>
              <a:rPr lang="en-US" sz="1800" b="0" dirty="0" smtClean="0"/>
              <a:t>).</a:t>
            </a:r>
          </a:p>
          <a:p>
            <a:r>
              <a:rPr lang="en-US" sz="1800" b="0" dirty="0"/>
              <a:t>DEROS is the driving factor in requests for deletion, deferment, or early arrival for Soldiers currently assigned to OCONUS units. Requests that will result in Soldiers departing OCONUS </a:t>
            </a:r>
            <a:r>
              <a:rPr lang="en-US" sz="1800" b="0" dirty="0" smtClean="0"/>
              <a:t>after </a:t>
            </a:r>
            <a:r>
              <a:rPr lang="en-US" sz="1800" b="0" dirty="0"/>
              <a:t>or prior to their DEROS should be submitted as foreign service tour </a:t>
            </a:r>
            <a:r>
              <a:rPr lang="en-US" sz="1800" b="0" dirty="0" smtClean="0"/>
              <a:t>extensions </a:t>
            </a:r>
            <a:r>
              <a:rPr lang="en-US" sz="1800" b="0" dirty="0"/>
              <a:t>or curtailments, </a:t>
            </a:r>
            <a:r>
              <a:rPr lang="en-US" sz="1800" b="0" dirty="0" smtClean="0"/>
              <a:t>except for           compassionate </a:t>
            </a:r>
            <a:r>
              <a:rPr lang="en-US" sz="1800" b="0" dirty="0"/>
              <a:t>requests or adverse action</a:t>
            </a:r>
            <a:r>
              <a:rPr lang="en-US" sz="1800" b="0" dirty="0" smtClean="0"/>
              <a:t>.</a:t>
            </a:r>
            <a:endParaRPr lang="en-US" sz="1800" b="0" dirty="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Application Requirements for Deletions and Deferments</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5715000" y="-4341"/>
            <a:ext cx="3416712" cy="58477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600-8-11 (Reassignment)</a:t>
            </a:r>
          </a:p>
          <a:p>
            <a:pPr marL="171450" indent="-171450">
              <a:buFont typeface="Arial" panose="020B0604020202020204" pitchFamily="34" charset="0"/>
              <a:buChar char="•"/>
            </a:pPr>
            <a:r>
              <a:rPr lang="en-US" sz="800" dirty="0">
                <a:solidFill>
                  <a:schemeClr val="bg1"/>
                </a:solidFill>
              </a:rPr>
              <a:t>https://www.hrc.army.mil/content/10939 (Assignment Deletions, Deferments, Early Arrival, and Reporting Failures to Gain Website)</a:t>
            </a:r>
          </a:p>
        </p:txBody>
      </p:sp>
    </p:spTree>
    <p:extLst>
      <p:ext uri="{BB962C8B-B14F-4D97-AF65-F5344CB8AC3E}">
        <p14:creationId xmlns:p14="http://schemas.microsoft.com/office/powerpoint/2010/main" val="3350978174"/>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032" y="1099202"/>
            <a:ext cx="8714633" cy="5058225"/>
          </a:xfrm>
        </p:spPr>
        <p:txBody>
          <a:bodyPr>
            <a:noAutofit/>
          </a:bodyPr>
          <a:lstStyle/>
          <a:p>
            <a:pPr>
              <a:lnSpc>
                <a:spcPct val="100000"/>
              </a:lnSpc>
              <a:spcBef>
                <a:spcPts val="0"/>
              </a:spcBef>
            </a:pPr>
            <a:r>
              <a:rPr lang="en-US" sz="1800" b="0" dirty="0" smtClean="0">
                <a:latin typeface="+mn-lt"/>
              </a:rPr>
              <a:t> Compassionate Deletion or Deferment</a:t>
            </a:r>
          </a:p>
          <a:p>
            <a:pPr lvl="1">
              <a:lnSpc>
                <a:spcPct val="100000"/>
              </a:lnSpc>
              <a:spcBef>
                <a:spcPts val="300"/>
              </a:spcBef>
            </a:pPr>
            <a:r>
              <a:rPr lang="en-US" sz="1600" dirty="0" smtClean="0">
                <a:latin typeface="+mn-lt"/>
              </a:rPr>
              <a:t>A request b</a:t>
            </a:r>
            <a:r>
              <a:rPr lang="en-US" sz="1600" b="0" dirty="0" smtClean="0">
                <a:latin typeface="+mn-lt"/>
              </a:rPr>
              <a:t>ased </a:t>
            </a:r>
            <a:r>
              <a:rPr lang="en-US" sz="1600" b="0" dirty="0">
                <a:latin typeface="+mn-lt"/>
              </a:rPr>
              <a:t>on compassionate reasons or extreme </a:t>
            </a:r>
            <a:r>
              <a:rPr lang="en-US" sz="1600" b="0" dirty="0" smtClean="0">
                <a:latin typeface="+mn-lt"/>
              </a:rPr>
              <a:t>Family </a:t>
            </a:r>
            <a:r>
              <a:rPr lang="en-US" sz="1600" b="0" dirty="0">
                <a:latin typeface="+mn-lt"/>
              </a:rPr>
              <a:t>problems</a:t>
            </a:r>
            <a:r>
              <a:rPr lang="en-US" sz="1600" b="0" dirty="0" smtClean="0">
                <a:latin typeface="+mn-lt"/>
              </a:rPr>
              <a:t>.</a:t>
            </a:r>
          </a:p>
          <a:p>
            <a:pPr lvl="1">
              <a:lnSpc>
                <a:spcPct val="100000"/>
              </a:lnSpc>
              <a:spcBef>
                <a:spcPts val="300"/>
              </a:spcBef>
            </a:pPr>
            <a:r>
              <a:rPr lang="en-US" sz="1600" dirty="0" smtClean="0">
                <a:latin typeface="+mn-lt"/>
              </a:rPr>
              <a:t>Requires DA Form 3739 (Application for Compassionate Actions) with</a:t>
            </a:r>
            <a:r>
              <a:rPr lang="en-US" sz="1600" b="0" dirty="0" smtClean="0">
                <a:latin typeface="+mn-lt"/>
              </a:rPr>
              <a:t> </a:t>
            </a:r>
            <a:r>
              <a:rPr lang="en-US" sz="1600" b="0" dirty="0">
                <a:latin typeface="+mn-lt"/>
              </a:rPr>
              <a:t>a colonel/O-6 endorsement</a:t>
            </a:r>
            <a:r>
              <a:rPr lang="en-US" sz="1600" b="0" dirty="0" smtClean="0">
                <a:latin typeface="+mn-lt"/>
              </a:rPr>
              <a:t>.</a:t>
            </a:r>
          </a:p>
          <a:p>
            <a:pPr lvl="1">
              <a:lnSpc>
                <a:spcPct val="100000"/>
              </a:lnSpc>
              <a:spcBef>
                <a:spcPts val="300"/>
              </a:spcBef>
            </a:pPr>
            <a:r>
              <a:rPr lang="en-US" sz="1600" b="0" dirty="0" smtClean="0">
                <a:latin typeface="+mn-lt"/>
              </a:rPr>
              <a:t>Deferment </a:t>
            </a:r>
            <a:r>
              <a:rPr lang="en-US" sz="1600" b="0" dirty="0">
                <a:latin typeface="+mn-lt"/>
              </a:rPr>
              <a:t>should be used instead of deletion if the extreme </a:t>
            </a:r>
            <a:r>
              <a:rPr lang="en-US" sz="1600" b="0" dirty="0" smtClean="0">
                <a:latin typeface="+mn-lt"/>
              </a:rPr>
              <a:t>Family </a:t>
            </a:r>
            <a:r>
              <a:rPr lang="en-US" sz="1600" b="0" dirty="0">
                <a:latin typeface="+mn-lt"/>
              </a:rPr>
              <a:t>problems can be resolved within 90 days of the report date</a:t>
            </a:r>
            <a:r>
              <a:rPr lang="en-US" sz="1600" b="0" dirty="0" smtClean="0">
                <a:latin typeface="+mn-lt"/>
              </a:rPr>
              <a:t>.</a:t>
            </a:r>
          </a:p>
          <a:p>
            <a:pPr lvl="1">
              <a:lnSpc>
                <a:spcPct val="100000"/>
              </a:lnSpc>
              <a:spcBef>
                <a:spcPts val="300"/>
              </a:spcBef>
            </a:pPr>
            <a:r>
              <a:rPr lang="en-US" sz="1600" b="0" dirty="0" smtClean="0">
                <a:latin typeface="+mn-lt"/>
              </a:rPr>
              <a:t>The </a:t>
            </a:r>
            <a:r>
              <a:rPr lang="en-US" sz="1600" b="0" dirty="0">
                <a:latin typeface="+mn-lt"/>
              </a:rPr>
              <a:t>request will be submitted to HRC within 45 days of </a:t>
            </a:r>
            <a:r>
              <a:rPr lang="en-US" sz="1600" b="0" dirty="0" smtClean="0">
                <a:latin typeface="+mn-lt"/>
              </a:rPr>
              <a:t>assignment notification (30 days for officers), </a:t>
            </a:r>
            <a:r>
              <a:rPr lang="en-US" sz="1600" b="0" dirty="0">
                <a:latin typeface="+mn-lt"/>
              </a:rPr>
              <a:t>or </a:t>
            </a:r>
            <a:r>
              <a:rPr lang="en-US" sz="1600" b="0" dirty="0" smtClean="0">
                <a:latin typeface="+mn-lt"/>
              </a:rPr>
              <a:t>within </a:t>
            </a:r>
            <a:r>
              <a:rPr lang="en-US" sz="1600" b="0" dirty="0">
                <a:latin typeface="+mn-lt"/>
              </a:rPr>
              <a:t>72 hours of the deletion or deferment situation occurring (or becomes known to Soldier</a:t>
            </a:r>
            <a:r>
              <a:rPr lang="en-US" sz="1600" b="0" dirty="0" smtClean="0">
                <a:latin typeface="+mn-lt"/>
              </a:rPr>
              <a:t>).</a:t>
            </a:r>
          </a:p>
          <a:p>
            <a:pPr lvl="1">
              <a:lnSpc>
                <a:spcPct val="100000"/>
              </a:lnSpc>
              <a:spcBef>
                <a:spcPts val="300"/>
              </a:spcBef>
            </a:pPr>
            <a:r>
              <a:rPr lang="en-US" sz="1600" b="0" dirty="0" smtClean="0">
                <a:latin typeface="+mn-lt"/>
              </a:rPr>
              <a:t>If </a:t>
            </a:r>
            <a:r>
              <a:rPr lang="en-US" sz="1600" b="0" dirty="0">
                <a:latin typeface="+mn-lt"/>
              </a:rPr>
              <a:t>the request is based on medical problems of a </a:t>
            </a:r>
            <a:r>
              <a:rPr lang="en-US" sz="1600" b="0" dirty="0" smtClean="0">
                <a:latin typeface="+mn-lt"/>
              </a:rPr>
              <a:t>Family </a:t>
            </a:r>
            <a:r>
              <a:rPr lang="en-US" sz="1600" b="0" dirty="0">
                <a:latin typeface="+mn-lt"/>
              </a:rPr>
              <a:t>member, a signed statement from the attending physician giving specific medical diagnosis and prognosis of illness (including date of onset, periods of hospitalization, and convalescence) must be included. </a:t>
            </a:r>
            <a:r>
              <a:rPr lang="en-US" sz="1600" b="0" dirty="0" smtClean="0">
                <a:latin typeface="+mn-lt"/>
              </a:rPr>
              <a:t> If </a:t>
            </a:r>
            <a:r>
              <a:rPr lang="en-US" sz="1600" b="0" dirty="0">
                <a:latin typeface="+mn-lt"/>
              </a:rPr>
              <a:t>illness is terminal, life expectancy must be included. </a:t>
            </a:r>
            <a:r>
              <a:rPr lang="en-US" sz="1600" dirty="0" smtClean="0">
                <a:latin typeface="+mn-lt"/>
              </a:rPr>
              <a:t>The m</a:t>
            </a:r>
            <a:r>
              <a:rPr lang="en-US" sz="1600" b="0" dirty="0" smtClean="0">
                <a:latin typeface="+mn-lt"/>
              </a:rPr>
              <a:t>edical </a:t>
            </a:r>
            <a:r>
              <a:rPr lang="en-US" sz="1600" b="0" dirty="0">
                <a:latin typeface="+mn-lt"/>
              </a:rPr>
              <a:t>statement will list any factors </a:t>
            </a:r>
            <a:r>
              <a:rPr lang="en-US" sz="1600" b="0" dirty="0" smtClean="0">
                <a:latin typeface="+mn-lt"/>
              </a:rPr>
              <a:t>bearing </a:t>
            </a:r>
            <a:r>
              <a:rPr lang="en-US" sz="1600" b="0" dirty="0">
                <a:latin typeface="+mn-lt"/>
              </a:rPr>
              <a:t>on the medical </a:t>
            </a:r>
            <a:r>
              <a:rPr lang="en-US" sz="1600" b="0" dirty="0" smtClean="0">
                <a:latin typeface="+mn-lt"/>
              </a:rPr>
              <a:t>condition, and if </a:t>
            </a:r>
            <a:r>
              <a:rPr lang="en-US" sz="1600" b="0" dirty="0">
                <a:latin typeface="+mn-lt"/>
              </a:rPr>
              <a:t>the Soldier’s presence is </a:t>
            </a:r>
            <a:r>
              <a:rPr lang="en-US" sz="1600" b="0" dirty="0" smtClean="0">
                <a:latin typeface="+mn-lt"/>
              </a:rPr>
              <a:t>requested.</a:t>
            </a:r>
          </a:p>
          <a:p>
            <a:pPr lvl="1">
              <a:lnSpc>
                <a:spcPct val="100000"/>
              </a:lnSpc>
              <a:spcBef>
                <a:spcPts val="300"/>
              </a:spcBef>
            </a:pPr>
            <a:r>
              <a:rPr lang="en-US" sz="1600" b="0" dirty="0" smtClean="0">
                <a:latin typeface="+mn-lt"/>
              </a:rPr>
              <a:t>If </a:t>
            </a:r>
            <a:r>
              <a:rPr lang="en-US" sz="1600" b="0" dirty="0">
                <a:latin typeface="+mn-lt"/>
              </a:rPr>
              <a:t>the request is based </a:t>
            </a:r>
            <a:r>
              <a:rPr lang="en-US" sz="1600" b="0" dirty="0" smtClean="0">
                <a:latin typeface="+mn-lt"/>
              </a:rPr>
              <a:t>on </a:t>
            </a:r>
            <a:r>
              <a:rPr lang="en-US" sz="1600" b="0" dirty="0">
                <a:latin typeface="+mn-lt"/>
              </a:rPr>
              <a:t>legal issues, it must include a signed statement from a licensed attorney </a:t>
            </a:r>
            <a:r>
              <a:rPr lang="en-US" sz="1600" b="0" dirty="0" smtClean="0">
                <a:latin typeface="+mn-lt"/>
              </a:rPr>
              <a:t>and include the problems </a:t>
            </a:r>
            <a:r>
              <a:rPr lang="en-US" sz="1600" b="0" dirty="0">
                <a:latin typeface="+mn-lt"/>
              </a:rPr>
              <a:t>and justification </a:t>
            </a:r>
            <a:r>
              <a:rPr lang="en-US" sz="1600" b="0" dirty="0" smtClean="0">
                <a:latin typeface="+mn-lt"/>
              </a:rPr>
              <a:t>for the Soldier’s presence.</a:t>
            </a:r>
          </a:p>
          <a:p>
            <a:pPr lvl="1">
              <a:lnSpc>
                <a:spcPct val="100000"/>
              </a:lnSpc>
              <a:spcBef>
                <a:spcPts val="300"/>
              </a:spcBef>
            </a:pPr>
            <a:r>
              <a:rPr lang="en-US" sz="1600" b="0" dirty="0" smtClean="0">
                <a:latin typeface="+mn-lt"/>
              </a:rPr>
              <a:t>If </a:t>
            </a:r>
            <a:r>
              <a:rPr lang="en-US" sz="1600" b="0" dirty="0">
                <a:latin typeface="+mn-lt"/>
              </a:rPr>
              <a:t>the request is based upon other than medical or legal problems, supporting statements from responsible persons, such as clergy, social workers, or local law enforcement officials, must be </a:t>
            </a:r>
            <a:r>
              <a:rPr lang="en-US" sz="1600" b="0" dirty="0" smtClean="0">
                <a:latin typeface="+mn-lt"/>
              </a:rPr>
              <a:t>included.</a:t>
            </a:r>
          </a:p>
          <a:p>
            <a:pPr marL="339725" lvl="1" indent="0">
              <a:lnSpc>
                <a:spcPct val="100000"/>
              </a:lnSpc>
              <a:spcBef>
                <a:spcPts val="0"/>
              </a:spcBef>
              <a:buNone/>
            </a:pPr>
            <a:r>
              <a:rPr lang="en-US" sz="1600" b="0" dirty="0" smtClean="0">
                <a:latin typeface="+mn-lt"/>
              </a:rPr>
              <a:t> </a:t>
            </a:r>
            <a:endParaRPr lang="en-US" sz="1600" b="0" dirty="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Application Requirements for Deletions and Deferments</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5871750" y="0"/>
            <a:ext cx="3213180" cy="553998"/>
          </a:xfrm>
          <a:prstGeom prst="rect">
            <a:avLst/>
          </a:prstGeom>
        </p:spPr>
        <p:txBody>
          <a:bodyPr wrap="square">
            <a:spAutoFit/>
          </a:bodyPr>
          <a:lstStyle/>
          <a:p>
            <a:r>
              <a:rPr lang="en-US" sz="600" dirty="0">
                <a:solidFill>
                  <a:schemeClr val="bg1"/>
                </a:solidFill>
              </a:rPr>
              <a:t>References:</a:t>
            </a:r>
          </a:p>
          <a:p>
            <a:pPr marL="171450" indent="-171450">
              <a:buFont typeface="Arial" panose="020B0604020202020204" pitchFamily="34" charset="0"/>
              <a:buChar char="•"/>
            </a:pPr>
            <a:r>
              <a:rPr lang="en-US" sz="600" dirty="0">
                <a:solidFill>
                  <a:schemeClr val="bg1"/>
                </a:solidFill>
              </a:rPr>
              <a:t>AR 600-8-11 (Reassignment)</a:t>
            </a:r>
          </a:p>
          <a:p>
            <a:pPr marL="171450" indent="-171450">
              <a:buFont typeface="Arial" panose="020B0604020202020204" pitchFamily="34" charset="0"/>
              <a:buChar char="•"/>
            </a:pPr>
            <a:r>
              <a:rPr lang="en-US" sz="600" dirty="0">
                <a:solidFill>
                  <a:schemeClr val="bg1"/>
                </a:solidFill>
              </a:rPr>
              <a:t>AR 614-100 (Officer Assignment Policies, Details, and Transfers)</a:t>
            </a:r>
          </a:p>
          <a:p>
            <a:pPr marL="171450" indent="-171450">
              <a:buFont typeface="Arial" panose="020B0604020202020204" pitchFamily="34" charset="0"/>
              <a:buChar char="•"/>
            </a:pPr>
            <a:r>
              <a:rPr lang="en-US" sz="600" dirty="0">
                <a:solidFill>
                  <a:schemeClr val="bg1"/>
                </a:solidFill>
              </a:rPr>
              <a:t>AR 614-200 (Enlisted Assignments and Utilization Management)</a:t>
            </a:r>
          </a:p>
          <a:p>
            <a:pPr marL="171450" lvl="0" indent="-171450">
              <a:buFont typeface="Arial" panose="020B0604020202020204" pitchFamily="34" charset="0"/>
              <a:buChar char="•"/>
              <a:defRPr/>
            </a:pPr>
            <a:r>
              <a:rPr lang="en-US" sz="600" dirty="0">
                <a:solidFill>
                  <a:schemeClr val="bg1"/>
                </a:solidFill>
              </a:rPr>
              <a:t>https://www.hrc.army.mil/content/10677 (Enlisted Compassionate Actions Website)</a:t>
            </a:r>
          </a:p>
        </p:txBody>
      </p:sp>
    </p:spTree>
    <p:extLst>
      <p:ext uri="{BB962C8B-B14F-4D97-AF65-F5344CB8AC3E}">
        <p14:creationId xmlns:p14="http://schemas.microsoft.com/office/powerpoint/2010/main" val="27701316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569" y="1016242"/>
            <a:ext cx="8568646" cy="6081697"/>
          </a:xfrm>
        </p:spPr>
        <p:txBody>
          <a:bodyPr>
            <a:noAutofit/>
          </a:bodyPr>
          <a:lstStyle/>
          <a:p>
            <a:pPr>
              <a:lnSpc>
                <a:spcPct val="100000"/>
              </a:lnSpc>
              <a:spcBef>
                <a:spcPts val="0"/>
              </a:spcBef>
            </a:pPr>
            <a:r>
              <a:rPr lang="en-US" sz="2000" b="0" dirty="0" smtClean="0">
                <a:latin typeface="+mj-lt"/>
              </a:rPr>
              <a:t> Reassignment Process </a:t>
            </a:r>
          </a:p>
          <a:p>
            <a:pPr lvl="1">
              <a:lnSpc>
                <a:spcPct val="100000"/>
              </a:lnSpc>
              <a:spcBef>
                <a:spcPts val="0"/>
              </a:spcBef>
            </a:pPr>
            <a:r>
              <a:rPr lang="en-US" sz="2000" dirty="0" smtClean="0">
                <a:latin typeface="+mj-lt"/>
              </a:rPr>
              <a:t>Reassignment notification and briefing are required within 15 days of assignment transmission for officers; within 30 days for enlisted.</a:t>
            </a:r>
          </a:p>
          <a:p>
            <a:pPr lvl="1">
              <a:lnSpc>
                <a:spcPct val="100000"/>
              </a:lnSpc>
              <a:spcBef>
                <a:spcPts val="0"/>
              </a:spcBef>
            </a:pPr>
            <a:r>
              <a:rPr lang="en-US" sz="2000" dirty="0" smtClean="0">
                <a:latin typeface="+mj-lt"/>
              </a:rPr>
              <a:t>Soldier suspense for the return of necessary documents and information to the reassignments processing center is 30 days after reassignment briefing.</a:t>
            </a:r>
          </a:p>
          <a:p>
            <a:pPr lvl="1">
              <a:lnSpc>
                <a:spcPct val="100000"/>
              </a:lnSpc>
              <a:spcBef>
                <a:spcPts val="0"/>
              </a:spcBef>
            </a:pPr>
            <a:r>
              <a:rPr lang="en-US" sz="2000" dirty="0" smtClean="0">
                <a:latin typeface="+mj-lt"/>
              </a:rPr>
              <a:t>The goal for PCS orders issuance is 120 days or more prior to report date, and no later than 10 days after the receipt of required documents and information.</a:t>
            </a:r>
          </a:p>
          <a:p>
            <a:pPr lvl="1">
              <a:lnSpc>
                <a:spcPct val="100000"/>
              </a:lnSpc>
              <a:spcBef>
                <a:spcPts val="0"/>
              </a:spcBef>
            </a:pPr>
            <a:r>
              <a:rPr lang="en-US" sz="2000" dirty="0" smtClean="0">
                <a:latin typeface="+mj-lt"/>
              </a:rPr>
              <a:t>Army Community Service Overseas Orientation Briefing required within 30 days of assignment transmission for Soldiers on assignment to OCONUS; may be conducted in conjunction with reassignment briefing. See AR 608-1, Chapter 4.</a:t>
            </a:r>
          </a:p>
          <a:p>
            <a:pPr lvl="1">
              <a:lnSpc>
                <a:spcPct val="100000"/>
              </a:lnSpc>
              <a:spcBef>
                <a:spcPts val="0"/>
              </a:spcBef>
            </a:pPr>
            <a:r>
              <a:rPr lang="en-US" sz="2000" dirty="0" smtClean="0">
                <a:latin typeface="+mj-lt"/>
              </a:rPr>
              <a:t>The reassignments processing center will inform the Battalion S1 of Soldiers who fail to attend reassignment and overseas orientation briefings.</a:t>
            </a:r>
          </a:p>
        </p:txBody>
      </p:sp>
      <p:sp>
        <p:nvSpPr>
          <p:cNvPr id="9"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5" name="Text Placeholder 4"/>
          <p:cNvSpPr>
            <a:spLocks noGrp="1"/>
          </p:cNvSpPr>
          <p:nvPr>
            <p:ph type="body" sz="quarter" idx="15"/>
          </p:nvPr>
        </p:nvSpPr>
        <p:spPr>
          <a:xfrm>
            <a:off x="700965" y="591864"/>
            <a:ext cx="7470627" cy="369332"/>
          </a:xfrm>
        </p:spPr>
        <p:txBody>
          <a:bodyPr/>
          <a:lstStyle/>
          <a:p>
            <a:r>
              <a:rPr lang="en-US" dirty="0" smtClean="0"/>
              <a:t>Reassignment Process</a:t>
            </a:r>
            <a:endParaRPr lang="en-US" dirty="0"/>
          </a:p>
        </p:txBody>
      </p:sp>
      <p:sp>
        <p:nvSpPr>
          <p:cNvPr id="2" name="Rectangle 1"/>
          <p:cNvSpPr/>
          <p:nvPr/>
        </p:nvSpPr>
        <p:spPr>
          <a:xfrm>
            <a:off x="5380533" y="-17891"/>
            <a:ext cx="3740227" cy="58477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600-8-11 (Reassignment)</a:t>
            </a:r>
          </a:p>
          <a:p>
            <a:pPr marL="171450" indent="-171450">
              <a:buFont typeface="Arial" panose="020B0604020202020204" pitchFamily="34" charset="0"/>
              <a:buChar char="•"/>
            </a:pPr>
            <a:r>
              <a:rPr lang="en-US" sz="800" dirty="0">
                <a:solidFill>
                  <a:schemeClr val="bg1"/>
                </a:solidFill>
              </a:rPr>
              <a:t>AR 608-1 (Army Community Service)</a:t>
            </a:r>
          </a:p>
          <a:p>
            <a:pPr marL="171450" lvl="0" indent="-171450">
              <a:buFont typeface="Arial" panose="020B0604020202020204" pitchFamily="34" charset="0"/>
              <a:buChar char="•"/>
              <a:defRPr/>
            </a:pPr>
            <a:r>
              <a:rPr lang="en-US" sz="800" dirty="0">
                <a:solidFill>
                  <a:schemeClr val="bg1"/>
                </a:solidFill>
              </a:rPr>
              <a:t>MILPER Message 20-342 </a:t>
            </a:r>
            <a:r>
              <a:rPr lang="en-US" sz="800" dirty="0" smtClean="0">
                <a:solidFill>
                  <a:schemeClr val="bg1"/>
                </a:solidFill>
              </a:rPr>
              <a:t>(PCS </a:t>
            </a:r>
            <a:r>
              <a:rPr lang="en-US" sz="800" dirty="0">
                <a:solidFill>
                  <a:schemeClr val="bg1"/>
                </a:solidFill>
              </a:rPr>
              <a:t>Orders Processing Requirements Update)</a:t>
            </a:r>
          </a:p>
        </p:txBody>
      </p:sp>
    </p:spTree>
    <p:extLst>
      <p:ext uri="{BB962C8B-B14F-4D97-AF65-F5344CB8AC3E}">
        <p14:creationId xmlns:p14="http://schemas.microsoft.com/office/powerpoint/2010/main" val="986810177"/>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189733"/>
            <a:ext cx="8388709" cy="5322579"/>
          </a:xfrm>
        </p:spPr>
        <p:txBody>
          <a:bodyPr>
            <a:noAutofit/>
          </a:bodyPr>
          <a:lstStyle/>
          <a:p>
            <a:r>
              <a:rPr lang="en-US" sz="2000" b="0" dirty="0" smtClean="0">
                <a:latin typeface="+mn-lt"/>
              </a:rPr>
              <a:t>OCONUS Availability Date</a:t>
            </a:r>
          </a:p>
          <a:p>
            <a:pPr lvl="1"/>
            <a:r>
              <a:rPr lang="en-US" sz="2000" dirty="0"/>
              <a:t>Availability date establishes the earliest authorized flight departure date.</a:t>
            </a:r>
          </a:p>
          <a:p>
            <a:pPr lvl="1"/>
            <a:r>
              <a:rPr lang="en-US" sz="2000" dirty="0" smtClean="0"/>
              <a:t>Enlisted </a:t>
            </a:r>
            <a:r>
              <a:rPr lang="en-US" sz="2000" dirty="0"/>
              <a:t>Soldiers</a:t>
            </a:r>
          </a:p>
          <a:p>
            <a:pPr lvl="2"/>
            <a:r>
              <a:rPr lang="en-US" dirty="0"/>
              <a:t>Availability date is set to three (3) calendar days prior to </a:t>
            </a:r>
            <a:r>
              <a:rPr lang="en-US" dirty="0" smtClean="0"/>
              <a:t>the Soldier’s </a:t>
            </a:r>
            <a:r>
              <a:rPr lang="en-US" dirty="0"/>
              <a:t>Date </a:t>
            </a:r>
            <a:r>
              <a:rPr lang="en-US" dirty="0" smtClean="0"/>
              <a:t>Eligible </a:t>
            </a:r>
            <a:r>
              <a:rPr lang="en-US" b="0" dirty="0" smtClean="0"/>
              <a:t>for </a:t>
            </a:r>
            <a:r>
              <a:rPr lang="en-US" b="0" dirty="0"/>
              <a:t>Return from Overseas (DEROS)</a:t>
            </a:r>
          </a:p>
          <a:p>
            <a:pPr lvl="1"/>
            <a:r>
              <a:rPr lang="en-US" sz="2000" dirty="0"/>
              <a:t>Officers</a:t>
            </a:r>
          </a:p>
          <a:p>
            <a:pPr lvl="2"/>
            <a:r>
              <a:rPr lang="en-US" dirty="0"/>
              <a:t>Availability date is based on the reporting date to the next unit </a:t>
            </a:r>
            <a:r>
              <a:rPr lang="en-US" dirty="0" smtClean="0"/>
              <a:t>of assignment </a:t>
            </a:r>
            <a:r>
              <a:rPr lang="en-US" dirty="0"/>
              <a:t>or Temporary Duty (TDY) station, minus the number of days travel time, </a:t>
            </a:r>
            <a:r>
              <a:rPr lang="en-US" dirty="0" smtClean="0"/>
              <a:t>leave, and any approved Permissive TDY.</a:t>
            </a:r>
            <a:endParaRPr lang="en-US" b="0" dirty="0"/>
          </a:p>
          <a:p>
            <a:pPr lvl="1"/>
            <a:r>
              <a:rPr lang="en-US" sz="2000" dirty="0"/>
              <a:t>Soldiers may fly up to nine </a:t>
            </a:r>
            <a:r>
              <a:rPr lang="en-US" sz="2000" dirty="0" smtClean="0"/>
              <a:t>days </a:t>
            </a:r>
            <a:r>
              <a:rPr lang="en-US" sz="2000" dirty="0"/>
              <a:t>past their availability date, unless otherwise stated in orders.</a:t>
            </a:r>
          </a:p>
          <a:p>
            <a:pPr lvl="1"/>
            <a:r>
              <a:rPr lang="en-US" sz="2000" dirty="0"/>
              <a:t>The availability date is documented as the "Avail date</a:t>
            </a:r>
            <a:r>
              <a:rPr lang="en-US" sz="2000" dirty="0" smtClean="0"/>
              <a:t>“ on the last page of PCS orders.</a:t>
            </a:r>
            <a:endParaRPr lang="en-US" sz="2000" b="0" dirty="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Availability Date</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7034166" y="49383"/>
            <a:ext cx="2065228" cy="46166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600-8-105 (Military Orders)</a:t>
            </a:r>
          </a:p>
          <a:p>
            <a:pPr marL="171450" indent="-171450">
              <a:buFont typeface="Arial" panose="020B0604020202020204" pitchFamily="34" charset="0"/>
              <a:buChar char="•"/>
            </a:pPr>
            <a:r>
              <a:rPr lang="en-US" sz="800" dirty="0">
                <a:solidFill>
                  <a:schemeClr val="bg1"/>
                </a:solidFill>
              </a:rPr>
              <a:t>DA PAM 600-8-105 (Military Orders)</a:t>
            </a:r>
          </a:p>
        </p:txBody>
      </p:sp>
    </p:spTree>
    <p:extLst>
      <p:ext uri="{BB962C8B-B14F-4D97-AF65-F5344CB8AC3E}">
        <p14:creationId xmlns:p14="http://schemas.microsoft.com/office/powerpoint/2010/main" val="1915364835"/>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032" y="1021145"/>
            <a:ext cx="8714633" cy="5468866"/>
          </a:xfrm>
        </p:spPr>
        <p:txBody>
          <a:bodyPr>
            <a:noAutofit/>
          </a:bodyPr>
          <a:lstStyle/>
          <a:p>
            <a:pPr>
              <a:lnSpc>
                <a:spcPct val="100000"/>
              </a:lnSpc>
              <a:spcBef>
                <a:spcPts val="0"/>
              </a:spcBef>
            </a:pPr>
            <a:r>
              <a:rPr lang="en-US" sz="2000" b="0" dirty="0"/>
              <a:t>The end date on the DA Form 31 must match the PCS orders report date.</a:t>
            </a:r>
          </a:p>
          <a:p>
            <a:pPr>
              <a:lnSpc>
                <a:spcPct val="100000"/>
              </a:lnSpc>
            </a:pPr>
            <a:r>
              <a:rPr lang="en-US" sz="2000" b="0" dirty="0" smtClean="0">
                <a:latin typeface="+mn-lt"/>
              </a:rPr>
              <a:t>Early Reporting</a:t>
            </a:r>
          </a:p>
          <a:p>
            <a:pPr lvl="1"/>
            <a:r>
              <a:rPr lang="en-US" sz="1800" b="0" dirty="0" smtClean="0">
                <a:latin typeface="+mn-lt"/>
              </a:rPr>
              <a:t>Soldiers </a:t>
            </a:r>
            <a:r>
              <a:rPr lang="en-US" sz="1800" b="0" dirty="0">
                <a:latin typeface="+mn-lt"/>
              </a:rPr>
              <a:t>must report to their gaining command on or before the report date indicated on their </a:t>
            </a:r>
            <a:r>
              <a:rPr lang="en-US" sz="1800" b="0" dirty="0" smtClean="0">
                <a:latin typeface="+mn-lt"/>
              </a:rPr>
              <a:t>PCS orders</a:t>
            </a:r>
            <a:r>
              <a:rPr lang="en-US" sz="1800" b="0" dirty="0">
                <a:latin typeface="+mn-lt"/>
              </a:rPr>
              <a:t>.</a:t>
            </a:r>
            <a:endParaRPr lang="en-US" sz="1800" b="0" dirty="0" smtClean="0">
              <a:latin typeface="+mn-lt"/>
            </a:endParaRPr>
          </a:p>
          <a:p>
            <a:pPr lvl="1"/>
            <a:r>
              <a:rPr lang="en-US" sz="1800" b="0" dirty="0" smtClean="0">
                <a:latin typeface="+mn-lt"/>
              </a:rPr>
              <a:t>Unless </a:t>
            </a:r>
            <a:r>
              <a:rPr lang="en-US" sz="1800" b="0" dirty="0">
                <a:latin typeface="+mn-lt"/>
              </a:rPr>
              <a:t>special instructions specifically authorize or prohibit early report, </a:t>
            </a:r>
            <a:r>
              <a:rPr lang="en-US" sz="1800" b="0" dirty="0" smtClean="0">
                <a:latin typeface="+mn-lt"/>
              </a:rPr>
              <a:t>Soldiers departing:</a:t>
            </a:r>
          </a:p>
          <a:p>
            <a:pPr lvl="2"/>
            <a:r>
              <a:rPr lang="en-US" sz="1800" b="0" dirty="0" smtClean="0">
                <a:latin typeface="+mn-lt"/>
              </a:rPr>
              <a:t>CONUS locations may report </a:t>
            </a:r>
            <a:r>
              <a:rPr lang="en-US" sz="1800" b="0" dirty="0">
                <a:latin typeface="+mn-lt"/>
              </a:rPr>
              <a:t>to the gaining command up to 30 days prior to the report date indicated </a:t>
            </a:r>
            <a:r>
              <a:rPr lang="en-US" sz="1800" b="0" dirty="0" smtClean="0">
                <a:latin typeface="+mn-lt"/>
              </a:rPr>
              <a:t>on the </a:t>
            </a:r>
            <a:r>
              <a:rPr lang="en-US" sz="1800" b="0" dirty="0">
                <a:latin typeface="+mn-lt"/>
              </a:rPr>
              <a:t>PCS orders</a:t>
            </a:r>
            <a:r>
              <a:rPr lang="en-US" sz="1800" b="0" dirty="0" smtClean="0">
                <a:latin typeface="+mn-lt"/>
              </a:rPr>
              <a:t>.</a:t>
            </a:r>
          </a:p>
          <a:p>
            <a:pPr lvl="2"/>
            <a:r>
              <a:rPr lang="en-US" sz="1800" b="0" dirty="0" smtClean="0">
                <a:latin typeface="+mn-lt"/>
              </a:rPr>
              <a:t>OCONUS </a:t>
            </a:r>
            <a:r>
              <a:rPr lang="en-US" sz="1800" b="0" dirty="0">
                <a:latin typeface="+mn-lt"/>
              </a:rPr>
              <a:t>locations may report to </a:t>
            </a:r>
            <a:r>
              <a:rPr lang="en-US" sz="1800" b="0" dirty="0" smtClean="0">
                <a:latin typeface="+mn-lt"/>
              </a:rPr>
              <a:t>the </a:t>
            </a:r>
            <a:r>
              <a:rPr lang="en-US" sz="1800" b="0" dirty="0">
                <a:latin typeface="+mn-lt"/>
              </a:rPr>
              <a:t>gaining </a:t>
            </a:r>
            <a:r>
              <a:rPr lang="en-US" sz="1800" b="0" dirty="0" smtClean="0">
                <a:latin typeface="+mn-lt"/>
              </a:rPr>
              <a:t>command </a:t>
            </a:r>
            <a:r>
              <a:rPr lang="en-US" sz="1800" b="0" dirty="0">
                <a:latin typeface="+mn-lt"/>
              </a:rPr>
              <a:t>at any time between their availability date and the report date indicated on </a:t>
            </a:r>
            <a:r>
              <a:rPr lang="en-US" sz="1800" b="0" dirty="0" smtClean="0">
                <a:latin typeface="+mn-lt"/>
              </a:rPr>
              <a:t>the PCS </a:t>
            </a:r>
            <a:r>
              <a:rPr lang="en-US" sz="1800" b="0" dirty="0">
                <a:latin typeface="+mn-lt"/>
              </a:rPr>
              <a:t>orders.</a:t>
            </a:r>
            <a:endParaRPr lang="en-US" sz="1800" b="0" dirty="0" smtClean="0">
              <a:latin typeface="+mn-lt"/>
            </a:endParaRPr>
          </a:p>
          <a:p>
            <a:pPr lvl="1"/>
            <a:r>
              <a:rPr lang="en-US" sz="1800" b="0" dirty="0" smtClean="0">
                <a:latin typeface="+mn-lt"/>
              </a:rPr>
              <a:t>Soldiers </a:t>
            </a:r>
            <a:r>
              <a:rPr lang="en-US" sz="1800" b="0" dirty="0">
                <a:latin typeface="+mn-lt"/>
              </a:rPr>
              <a:t>desiring to report to the gaining command earlier than 30 days prior to </a:t>
            </a:r>
            <a:r>
              <a:rPr lang="en-US" sz="1800" b="0" dirty="0" smtClean="0">
                <a:latin typeface="+mn-lt"/>
              </a:rPr>
              <a:t>the report </a:t>
            </a:r>
            <a:r>
              <a:rPr lang="en-US" sz="1800" b="0" dirty="0">
                <a:latin typeface="+mn-lt"/>
              </a:rPr>
              <a:t>date </a:t>
            </a:r>
            <a:r>
              <a:rPr lang="en-US" sz="1800" b="0" dirty="0" smtClean="0">
                <a:latin typeface="+mn-lt"/>
              </a:rPr>
              <a:t>on </a:t>
            </a:r>
            <a:r>
              <a:rPr lang="en-US" sz="1800" b="0" dirty="0">
                <a:latin typeface="+mn-lt"/>
              </a:rPr>
              <a:t>the PCS orders must submit a DA </a:t>
            </a:r>
            <a:r>
              <a:rPr lang="en-US" sz="1800" b="0" dirty="0" smtClean="0">
                <a:latin typeface="+mn-lt"/>
              </a:rPr>
              <a:t>Form 4187 to request early arrival. If approved, the report date will be changed.</a:t>
            </a:r>
          </a:p>
          <a:p>
            <a:r>
              <a:rPr lang="en-US" sz="2000" b="0" dirty="0" smtClean="0">
                <a:latin typeface="+mn-lt"/>
              </a:rPr>
              <a:t>Soldiers desiring to report to the gaining command after the report date indicated on the PCS orders must request a deferment.</a:t>
            </a:r>
            <a:endParaRPr lang="en-US" sz="2000" b="0" dirty="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Reporting Timelines</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5670407" y="3657"/>
            <a:ext cx="3451289" cy="58477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600-8-11 (Reassignment)</a:t>
            </a:r>
          </a:p>
          <a:p>
            <a:pPr marL="171450" indent="-171450">
              <a:buFont typeface="Arial" panose="020B0604020202020204" pitchFamily="34" charset="0"/>
              <a:buChar char="•"/>
            </a:pPr>
            <a:r>
              <a:rPr lang="en-US" sz="800" dirty="0">
                <a:solidFill>
                  <a:schemeClr val="bg1"/>
                </a:solidFill>
              </a:rPr>
              <a:t>https://www.hrc.army.mil/content/10939 (Assignment Deletions, Deferments, Early Arrival, and Reporting Failures to Gain Website)</a:t>
            </a:r>
          </a:p>
        </p:txBody>
      </p:sp>
    </p:spTree>
    <p:extLst>
      <p:ext uri="{BB962C8B-B14F-4D97-AF65-F5344CB8AC3E}">
        <p14:creationId xmlns:p14="http://schemas.microsoft.com/office/powerpoint/2010/main" val="2755133322"/>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629" y="1145603"/>
            <a:ext cx="8675648" cy="5539978"/>
          </a:xfrm>
          <a:prstGeom prst="rect">
            <a:avLst/>
          </a:prstGeom>
        </p:spPr>
        <p:txBody>
          <a:bodyPr wrap="square">
            <a:spAutoFit/>
          </a:bodyPr>
          <a:lstStyle/>
          <a:p>
            <a:pPr marL="173736" indent="-173736">
              <a:spcBef>
                <a:spcPts val="1000"/>
              </a:spcBef>
              <a:buFont typeface="Wingdings" panose="05000000000000000000" pitchFamily="2" charset="2"/>
              <a:buChar char="ü"/>
            </a:pPr>
            <a:r>
              <a:rPr lang="en-US" sz="2000" dirty="0" smtClean="0">
                <a:cs typeface="Arial" panose="020B0604020202020204" pitchFamily="34" charset="0"/>
              </a:rPr>
              <a:t>HHG </a:t>
            </a:r>
            <a:r>
              <a:rPr lang="en-US" sz="2000" dirty="0">
                <a:cs typeface="Arial" panose="020B0604020202020204" pitchFamily="34" charset="0"/>
              </a:rPr>
              <a:t>Entitlements</a:t>
            </a:r>
            <a:r>
              <a:rPr lang="en-US" sz="2000" dirty="0" smtClean="0"/>
              <a:t>:</a:t>
            </a:r>
          </a:p>
          <a:p>
            <a:pPr marL="512064" lvl="3" indent="-173736">
              <a:spcBef>
                <a:spcPts val="600"/>
              </a:spcBef>
              <a:buFont typeface="Arial" panose="020B0604020202020204" pitchFamily="34" charset="0"/>
              <a:buChar char="•"/>
            </a:pPr>
            <a:r>
              <a:rPr lang="en-US" sz="1600" dirty="0" smtClean="0"/>
              <a:t>Soldiers are authorized </a:t>
            </a:r>
            <a:r>
              <a:rPr lang="en-US" sz="1600" dirty="0"/>
              <a:t>transportation of HHG when moving is necessary due to a permanent change of station (PCS</a:t>
            </a:r>
            <a:r>
              <a:rPr lang="en-US" sz="1600" dirty="0" smtClean="0"/>
              <a:t>).</a:t>
            </a:r>
          </a:p>
          <a:p>
            <a:pPr marL="512064" lvl="3" indent="-173736">
              <a:spcBef>
                <a:spcPts val="600"/>
              </a:spcBef>
              <a:buFont typeface="Arial" panose="020B0604020202020204" pitchFamily="34" charset="0"/>
              <a:buChar char="•"/>
            </a:pPr>
            <a:r>
              <a:rPr lang="en-US" sz="1600" dirty="0" smtClean="0"/>
              <a:t>Soldiers on a PCS are </a:t>
            </a:r>
            <a:r>
              <a:rPr lang="en-US" sz="1600" dirty="0"/>
              <a:t>entitled to ship </a:t>
            </a:r>
            <a:r>
              <a:rPr lang="en-US" sz="1600" dirty="0" smtClean="0"/>
              <a:t>the authorized </a:t>
            </a:r>
            <a:r>
              <a:rPr lang="en-US" sz="1600" dirty="0"/>
              <a:t>weight allowance of </a:t>
            </a:r>
            <a:r>
              <a:rPr lang="en-US" sz="1600" dirty="0" smtClean="0"/>
              <a:t>HHG </a:t>
            </a:r>
            <a:r>
              <a:rPr lang="en-US" sz="1600" dirty="0"/>
              <a:t>from </a:t>
            </a:r>
            <a:r>
              <a:rPr lang="en-US" sz="1600" dirty="0" smtClean="0"/>
              <a:t>the old </a:t>
            </a:r>
            <a:r>
              <a:rPr lang="en-US" sz="1600" dirty="0"/>
              <a:t>permanent duty station to the new permanent </a:t>
            </a:r>
            <a:r>
              <a:rPr lang="en-US" sz="1600" dirty="0" smtClean="0"/>
              <a:t>duty station</a:t>
            </a:r>
            <a:r>
              <a:rPr lang="en-US" sz="1600" dirty="0"/>
              <a:t>, or to any other place, not to exceed </a:t>
            </a:r>
            <a:r>
              <a:rPr lang="en-US" sz="1600" dirty="0" smtClean="0"/>
              <a:t>what it would </a:t>
            </a:r>
            <a:r>
              <a:rPr lang="en-US" sz="1600" dirty="0"/>
              <a:t>have cost the </a:t>
            </a:r>
            <a:r>
              <a:rPr lang="en-US" sz="1600" dirty="0" smtClean="0"/>
              <a:t>government </a:t>
            </a:r>
            <a:r>
              <a:rPr lang="en-US" sz="1600" dirty="0"/>
              <a:t>if the authorized </a:t>
            </a:r>
            <a:r>
              <a:rPr lang="en-US" sz="1600" dirty="0" smtClean="0"/>
              <a:t>weight allowance </a:t>
            </a:r>
            <a:r>
              <a:rPr lang="en-US" sz="1600" dirty="0"/>
              <a:t>would have been shipped </a:t>
            </a:r>
            <a:r>
              <a:rPr lang="en-US" sz="1600" dirty="0" smtClean="0"/>
              <a:t>in one lot from </a:t>
            </a:r>
            <a:r>
              <a:rPr lang="en-US" sz="1600" dirty="0"/>
              <a:t>the old PDS </a:t>
            </a:r>
            <a:r>
              <a:rPr lang="en-US" sz="1600" dirty="0" smtClean="0"/>
              <a:t>to the </a:t>
            </a:r>
            <a:r>
              <a:rPr lang="en-US" sz="1600" dirty="0"/>
              <a:t>new PDS</a:t>
            </a:r>
            <a:r>
              <a:rPr lang="en-US" sz="1600" dirty="0" smtClean="0"/>
              <a:t>.</a:t>
            </a:r>
          </a:p>
          <a:p>
            <a:pPr marL="512064" lvl="3" indent="-173736">
              <a:spcBef>
                <a:spcPts val="600"/>
              </a:spcBef>
              <a:buFont typeface="Arial" panose="020B0604020202020204" pitchFamily="34" charset="0"/>
              <a:buChar char="•"/>
            </a:pPr>
            <a:r>
              <a:rPr lang="en-US" sz="1600" dirty="0"/>
              <a:t>Unaccompanied baggage </a:t>
            </a:r>
            <a:r>
              <a:rPr lang="en-US" sz="1600" dirty="0" smtClean="0"/>
              <a:t>(UB) is </a:t>
            </a:r>
            <a:r>
              <a:rPr lang="en-US" sz="1600" dirty="0"/>
              <a:t>part of the </a:t>
            </a:r>
            <a:r>
              <a:rPr lang="en-US" sz="1600" dirty="0" smtClean="0"/>
              <a:t>Soldier’s </a:t>
            </a:r>
            <a:r>
              <a:rPr lang="en-US" sz="1600" dirty="0"/>
              <a:t>authorized HHG weight allowance. </a:t>
            </a:r>
            <a:r>
              <a:rPr lang="en-US" sz="1600" dirty="0" smtClean="0"/>
              <a:t>UB transportation </a:t>
            </a:r>
            <a:r>
              <a:rPr lang="en-US" sz="1600" dirty="0"/>
              <a:t>is authorized by an expedited transportation mode </a:t>
            </a:r>
            <a:r>
              <a:rPr lang="en-US" sz="1600" dirty="0" smtClean="0"/>
              <a:t>on OCONUS PCS when </a:t>
            </a:r>
            <a:r>
              <a:rPr lang="en-US" sz="1600" dirty="0"/>
              <a:t>necessary to enable the </a:t>
            </a:r>
            <a:r>
              <a:rPr lang="en-US" sz="1600" dirty="0" smtClean="0"/>
              <a:t>Soldier </a:t>
            </a:r>
            <a:r>
              <a:rPr lang="en-US" sz="1600" dirty="0"/>
              <a:t>to carry out assigned duties or to prevent undue hardship on the </a:t>
            </a:r>
            <a:r>
              <a:rPr lang="en-US" sz="1600" dirty="0" smtClean="0"/>
              <a:t>Soldier </a:t>
            </a:r>
            <a:r>
              <a:rPr lang="en-US" sz="1600" dirty="0"/>
              <a:t>or a dependent. </a:t>
            </a:r>
          </a:p>
          <a:p>
            <a:pPr marL="512064" lvl="3" indent="-173736">
              <a:spcBef>
                <a:spcPts val="600"/>
              </a:spcBef>
              <a:buFont typeface="Arial" panose="020B0604020202020204" pitchFamily="34" charset="0"/>
              <a:buChar char="•"/>
            </a:pPr>
            <a:r>
              <a:rPr lang="en-US" sz="1600" dirty="0" smtClean="0"/>
              <a:t>A Soldier, </a:t>
            </a:r>
            <a:r>
              <a:rPr lang="en-US" sz="1600" dirty="0"/>
              <a:t>who is authorized shipment of </a:t>
            </a:r>
            <a:r>
              <a:rPr lang="en-US" sz="1600" dirty="0" smtClean="0"/>
              <a:t>HHG </a:t>
            </a:r>
            <a:r>
              <a:rPr lang="en-US" sz="1600" dirty="0"/>
              <a:t>or </a:t>
            </a:r>
            <a:r>
              <a:rPr lang="en-US" sz="1600" dirty="0" smtClean="0"/>
              <a:t>UB, </a:t>
            </a:r>
            <a:r>
              <a:rPr lang="en-US" sz="1600" dirty="0"/>
              <a:t>is also entitled to </a:t>
            </a:r>
            <a:r>
              <a:rPr lang="en-US" sz="1600" dirty="0" smtClean="0"/>
              <a:t>90 days temporary </a:t>
            </a:r>
            <a:r>
              <a:rPr lang="en-US" sz="1600" dirty="0"/>
              <a:t>storage in </a:t>
            </a:r>
            <a:r>
              <a:rPr lang="en-US" sz="1600" dirty="0" smtClean="0"/>
              <a:t>transit in conjunction </a:t>
            </a:r>
            <a:r>
              <a:rPr lang="en-US" sz="1600" dirty="0"/>
              <a:t>with such </a:t>
            </a:r>
            <a:r>
              <a:rPr lang="en-US" sz="1600" dirty="0" smtClean="0"/>
              <a:t>shipment.</a:t>
            </a:r>
          </a:p>
          <a:p>
            <a:pPr marL="512064" lvl="3" indent="-173736">
              <a:spcBef>
                <a:spcPts val="600"/>
              </a:spcBef>
              <a:buFont typeface="Arial" panose="020B0604020202020204" pitchFamily="34" charset="0"/>
              <a:buChar char="•"/>
            </a:pPr>
            <a:r>
              <a:rPr lang="en-US" sz="1600" dirty="0"/>
              <a:t>Soldiers authorized movement of Family to a designated place are authorized HHG shipment to the designated place and non-temporary storage (NTS). If a Soldier elects to participate in the </a:t>
            </a:r>
            <a:r>
              <a:rPr lang="en-US" sz="1600" dirty="0" smtClean="0"/>
              <a:t>HAAP, </a:t>
            </a:r>
            <a:r>
              <a:rPr lang="en-US" sz="1600" dirty="0"/>
              <a:t>movement of HHG to designated location is not authorized.</a:t>
            </a:r>
          </a:p>
          <a:p>
            <a:pPr marL="512064" lvl="3" indent="-173736">
              <a:spcBef>
                <a:spcPts val="600"/>
              </a:spcBef>
              <a:buFont typeface="Arial" panose="020B0604020202020204" pitchFamily="34" charset="0"/>
              <a:buChar char="•"/>
            </a:pPr>
            <a:r>
              <a:rPr lang="en-US" sz="1600" dirty="0" smtClean="0"/>
              <a:t>Soldiers are </a:t>
            </a:r>
            <a:r>
              <a:rPr lang="en-US" sz="1600" dirty="0"/>
              <a:t>authorized </a:t>
            </a:r>
            <a:r>
              <a:rPr lang="en-US" sz="1600" dirty="0" smtClean="0"/>
              <a:t>Professional </a:t>
            </a:r>
            <a:r>
              <a:rPr lang="en-US" sz="1600" dirty="0"/>
              <a:t>Books, Papers, and Equipment (</a:t>
            </a:r>
            <a:r>
              <a:rPr lang="en-US" sz="1600" dirty="0" smtClean="0"/>
              <a:t>PBP&amp;E) </a:t>
            </a:r>
            <a:r>
              <a:rPr lang="en-US" sz="1600" dirty="0"/>
              <a:t>when he or she certifies that the PBP&amp;E are necessary for official duty at </a:t>
            </a:r>
            <a:r>
              <a:rPr lang="en-US" sz="1600" dirty="0" smtClean="0"/>
              <a:t>the </a:t>
            </a:r>
            <a:r>
              <a:rPr lang="en-US" sz="1600" dirty="0"/>
              <a:t>next </a:t>
            </a:r>
            <a:r>
              <a:rPr lang="en-US" sz="1600" dirty="0" smtClean="0"/>
              <a:t>                  PDS. PBP&amp;E will </a:t>
            </a:r>
            <a:r>
              <a:rPr lang="en-US" sz="1600" dirty="0"/>
              <a:t>not exceed 2,000 </a:t>
            </a:r>
            <a:r>
              <a:rPr lang="en-US" sz="1600" dirty="0" smtClean="0"/>
              <a:t>lbs. PBP&amp;E </a:t>
            </a:r>
            <a:r>
              <a:rPr lang="en-US" sz="1600" dirty="0"/>
              <a:t>must </a:t>
            </a:r>
            <a:r>
              <a:rPr lang="en-US" sz="1600" dirty="0" smtClean="0"/>
              <a:t>be weighed                         separately </a:t>
            </a:r>
            <a:r>
              <a:rPr lang="en-US" sz="1600" dirty="0"/>
              <a:t>from </a:t>
            </a:r>
            <a:r>
              <a:rPr lang="en-US" sz="1600" dirty="0" smtClean="0"/>
              <a:t>the HHG shipment.</a:t>
            </a:r>
            <a:endParaRPr lang="en-US" sz="1600" dirty="0"/>
          </a:p>
        </p:txBody>
      </p:sp>
      <p:sp>
        <p:nvSpPr>
          <p:cNvPr id="4"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5"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t>Transportation Travel Entitlements</a:t>
            </a:r>
            <a:endParaRPr lang="en-US" sz="2800" dirty="0"/>
          </a:p>
        </p:txBody>
      </p:sp>
      <p:sp>
        <p:nvSpPr>
          <p:cNvPr id="2" name="Rectangle 1"/>
          <p:cNvSpPr/>
          <p:nvPr/>
        </p:nvSpPr>
        <p:spPr>
          <a:xfrm>
            <a:off x="6077414" y="34834"/>
            <a:ext cx="3044284" cy="46166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https://www.defensetravel.dod.mil/Docs/perdiem/JTR.pdf (The Joint Travel Regulations (JTR)), Chapter 0513-0534</a:t>
            </a:r>
          </a:p>
        </p:txBody>
      </p:sp>
    </p:spTree>
    <p:extLst>
      <p:ext uri="{BB962C8B-B14F-4D97-AF65-F5344CB8AC3E}">
        <p14:creationId xmlns:p14="http://schemas.microsoft.com/office/powerpoint/2010/main" val="3179628600"/>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267629" y="1145603"/>
            <a:ext cx="8675648" cy="4344779"/>
          </a:xfrm>
          <a:prstGeom prst="rect">
            <a:avLst/>
          </a:prstGeom>
        </p:spPr>
        <p:txBody>
          <a:bodyPr wrap="square">
            <a:spAutoFit/>
          </a:bodyPr>
          <a:lstStyle/>
          <a:p>
            <a:pPr marL="173736" indent="-173736">
              <a:spcBef>
                <a:spcPts val="1000"/>
              </a:spcBef>
              <a:buFont typeface="Wingdings" panose="05000000000000000000" pitchFamily="2" charset="2"/>
              <a:buChar char="ü"/>
            </a:pPr>
            <a:r>
              <a:rPr lang="en-US" sz="2000" dirty="0">
                <a:cs typeface="Arial" panose="020B0604020202020204" pitchFamily="34" charset="0"/>
              </a:rPr>
              <a:t>HHG </a:t>
            </a:r>
            <a:r>
              <a:rPr lang="en-US" sz="2000" dirty="0" smtClean="0">
                <a:cs typeface="Arial" panose="020B0604020202020204" pitchFamily="34" charset="0"/>
              </a:rPr>
              <a:t>Entitlements (continued)</a:t>
            </a:r>
            <a:endParaRPr lang="en-US" sz="2000" dirty="0">
              <a:cs typeface="Arial" panose="020B0604020202020204" pitchFamily="34" charset="0"/>
            </a:endParaRPr>
          </a:p>
          <a:p>
            <a:pPr marL="512064" lvl="3" indent="-173736">
              <a:spcBef>
                <a:spcPts val="600"/>
              </a:spcBef>
              <a:buFont typeface="Arial" panose="020B0604020202020204" pitchFamily="34" charset="0"/>
              <a:buChar char="•"/>
            </a:pPr>
            <a:r>
              <a:rPr lang="en-US" sz="1600" dirty="0"/>
              <a:t>Weight allowances can be administratively restricted at a PDS OCONUS based on factors at that location. When the new PDS is an administrative-weight-limited location, the </a:t>
            </a:r>
            <a:r>
              <a:rPr lang="en-US" sz="1600" dirty="0" smtClean="0"/>
              <a:t>Soldier </a:t>
            </a:r>
            <a:r>
              <a:rPr lang="en-US" sz="1600" dirty="0"/>
              <a:t>is authorized HHG transportation to a designated place or to NTS for the remainder of the HHG weight allowance that could not be shipped to the new PDS.</a:t>
            </a:r>
          </a:p>
          <a:p>
            <a:pPr marL="173736" indent="-173736">
              <a:spcBef>
                <a:spcPts val="1000"/>
              </a:spcBef>
              <a:buFont typeface="Wingdings" panose="05000000000000000000" pitchFamily="2" charset="2"/>
              <a:buChar char="ü"/>
            </a:pPr>
            <a:r>
              <a:rPr lang="en-US" sz="2000" dirty="0" smtClean="0">
                <a:cs typeface="Arial" panose="020B0604020202020204" pitchFamily="34" charset="0"/>
              </a:rPr>
              <a:t>Excess Charges</a:t>
            </a:r>
          </a:p>
          <a:p>
            <a:pPr marL="512064" lvl="3" indent="-173736">
              <a:spcBef>
                <a:spcPts val="600"/>
              </a:spcBef>
              <a:buFont typeface="Arial" panose="020B0604020202020204" pitchFamily="34" charset="0"/>
              <a:buChar char="•"/>
            </a:pPr>
            <a:r>
              <a:rPr lang="en-US" sz="1600" dirty="0"/>
              <a:t>The Government may pay the total transportation cost and other applicable charges for any weight that exceeds the weight allowance. The Government must collect the excess costs from the </a:t>
            </a:r>
            <a:r>
              <a:rPr lang="en-US" sz="1600" dirty="0" smtClean="0"/>
              <a:t>Soldier.</a:t>
            </a:r>
            <a:endParaRPr lang="en-US" sz="1600" dirty="0"/>
          </a:p>
          <a:p>
            <a:pPr marL="512064" lvl="3" indent="-173736">
              <a:spcBef>
                <a:spcPts val="600"/>
              </a:spcBef>
              <a:buFont typeface="Arial" panose="020B0604020202020204" pitchFamily="34" charset="0"/>
              <a:buChar char="•"/>
            </a:pPr>
            <a:r>
              <a:rPr lang="en-US" sz="1600" dirty="0" smtClean="0"/>
              <a:t>Soldiers must </a:t>
            </a:r>
            <a:r>
              <a:rPr lang="en-US" sz="1600" dirty="0"/>
              <a:t>repay the Service for the cost of transporting </a:t>
            </a:r>
            <a:r>
              <a:rPr lang="en-US" sz="1600" dirty="0" smtClean="0"/>
              <a:t>HHG </a:t>
            </a:r>
            <a:r>
              <a:rPr lang="en-US" sz="1600" dirty="0"/>
              <a:t>in excess of the specified weight </a:t>
            </a:r>
            <a:r>
              <a:rPr lang="en-US" sz="1600" dirty="0" smtClean="0"/>
              <a:t>allowance or authorized distance.</a:t>
            </a:r>
          </a:p>
          <a:p>
            <a:pPr marL="512064" lvl="3" indent="-173736">
              <a:spcBef>
                <a:spcPts val="600"/>
              </a:spcBef>
              <a:buFont typeface="Arial" panose="020B0604020202020204" pitchFamily="34" charset="0"/>
              <a:buChar char="•"/>
            </a:pPr>
            <a:r>
              <a:rPr lang="en-US" sz="1600" dirty="0"/>
              <a:t>Transportation-related costs incurred by the Government due to the negligence of the </a:t>
            </a:r>
            <a:r>
              <a:rPr lang="en-US" sz="1600" dirty="0" smtClean="0"/>
              <a:t>Soldier, </a:t>
            </a:r>
            <a:r>
              <a:rPr lang="en-US" sz="1600" dirty="0"/>
              <a:t>such as attempted pickup or delivery charges when the </a:t>
            </a:r>
            <a:r>
              <a:rPr lang="en-US" sz="1600" dirty="0" smtClean="0"/>
              <a:t>Soldier missed the appointment as </a:t>
            </a:r>
            <a:r>
              <a:rPr lang="en-US" sz="1600" dirty="0"/>
              <a:t>scheduled, are considered excess charges and are the </a:t>
            </a:r>
            <a:r>
              <a:rPr lang="en-US" sz="1600" dirty="0" smtClean="0"/>
              <a:t>Soldier’s </a:t>
            </a:r>
            <a:r>
              <a:rPr lang="en-US" sz="1600" dirty="0"/>
              <a:t>responsibility. </a:t>
            </a:r>
            <a:endParaRPr lang="en-US" sz="1400" dirty="0" smtClean="0"/>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t>Transportation Travel Entitlements</a:t>
            </a:r>
            <a:endParaRPr lang="en-US" sz="2800" dirty="0"/>
          </a:p>
        </p:txBody>
      </p:sp>
      <p:sp>
        <p:nvSpPr>
          <p:cNvPr id="2" name="Rectangle 1"/>
          <p:cNvSpPr/>
          <p:nvPr/>
        </p:nvSpPr>
        <p:spPr>
          <a:xfrm>
            <a:off x="6133170" y="72225"/>
            <a:ext cx="2966221" cy="46166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https://www.defensetravel.dod.mil/Docs/perdiem/JTR.pdf (The Joint Travel Regulations (JTR)), Chapter 0513-0534</a:t>
            </a:r>
          </a:p>
        </p:txBody>
      </p:sp>
    </p:spTree>
    <p:extLst>
      <p:ext uri="{BB962C8B-B14F-4D97-AF65-F5344CB8AC3E}">
        <p14:creationId xmlns:p14="http://schemas.microsoft.com/office/powerpoint/2010/main" val="3262033488"/>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224779" y="1145603"/>
            <a:ext cx="8675648" cy="5324022"/>
          </a:xfrm>
          <a:prstGeom prst="rect">
            <a:avLst/>
          </a:prstGeom>
        </p:spPr>
        <p:txBody>
          <a:bodyPr wrap="square">
            <a:spAutoFit/>
          </a:bodyPr>
          <a:lstStyle/>
          <a:p>
            <a:pPr marL="173736" indent="-173736">
              <a:buFont typeface="Wingdings" panose="05000000000000000000" pitchFamily="2" charset="2"/>
              <a:buChar char="ü"/>
            </a:pPr>
            <a:r>
              <a:rPr lang="en-US" dirty="0" smtClean="0"/>
              <a:t>Move.mil</a:t>
            </a:r>
          </a:p>
          <a:p>
            <a:pPr marL="630936" lvl="2" indent="-173736">
              <a:spcBef>
                <a:spcPts val="600"/>
              </a:spcBef>
              <a:buFont typeface="Arial" panose="020B0604020202020204" pitchFamily="34" charset="0"/>
              <a:buChar char="•"/>
            </a:pPr>
            <a:r>
              <a:rPr lang="en-US" sz="1600" dirty="0" smtClean="0"/>
              <a:t>The official DOD customer moving portal, move.mil provides numerous moving guides, tutorials, FAQs, customer service links, and valuable tools and resources.</a:t>
            </a:r>
            <a:endParaRPr lang="en-US" sz="1600" dirty="0"/>
          </a:p>
          <a:p>
            <a:pPr marL="173736" indent="-173736">
              <a:spcBef>
                <a:spcPts val="600"/>
              </a:spcBef>
              <a:buFont typeface="Wingdings" panose="05000000000000000000" pitchFamily="2" charset="2"/>
              <a:buChar char="ü"/>
            </a:pPr>
            <a:r>
              <a:rPr lang="en-US" dirty="0" smtClean="0"/>
              <a:t>Defense Personal Property System (DPS)</a:t>
            </a:r>
          </a:p>
          <a:p>
            <a:pPr marL="630936" lvl="2" indent="-173736">
              <a:spcBef>
                <a:spcPts val="600"/>
              </a:spcBef>
              <a:buFont typeface="Arial" panose="020B0604020202020204" pitchFamily="34" charset="0"/>
              <a:buChar char="•"/>
            </a:pPr>
            <a:r>
              <a:rPr lang="en-US" sz="1600" dirty="0"/>
              <a:t>A DPS account is mandatory whether you schedule an appointment with a Personal Property Processing Office (PPPO) or not.</a:t>
            </a:r>
          </a:p>
          <a:p>
            <a:pPr marL="630936" lvl="2" indent="-173736">
              <a:spcBef>
                <a:spcPts val="600"/>
              </a:spcBef>
              <a:buFont typeface="Arial" panose="020B0604020202020204" pitchFamily="34" charset="0"/>
              <a:buChar char="•"/>
            </a:pPr>
            <a:r>
              <a:rPr lang="en-US" sz="1600" dirty="0" smtClean="0"/>
              <a:t>Go </a:t>
            </a:r>
            <a:r>
              <a:rPr lang="en-US" sz="1600" dirty="0"/>
              <a:t>to </a:t>
            </a:r>
            <a:r>
              <a:rPr lang="en-US" sz="1600" dirty="0" smtClean="0">
                <a:hlinkClick r:id="rId3"/>
              </a:rPr>
              <a:t>www.move.mil</a:t>
            </a:r>
            <a:r>
              <a:rPr lang="en-US" sz="1600" dirty="0" smtClean="0"/>
              <a:t> to register </a:t>
            </a:r>
            <a:r>
              <a:rPr lang="en-US" sz="1600" dirty="0"/>
              <a:t>for DPS</a:t>
            </a:r>
            <a:r>
              <a:rPr lang="en-US" sz="1600" dirty="0" smtClean="0"/>
              <a:t>.</a:t>
            </a:r>
          </a:p>
          <a:p>
            <a:pPr marL="630936" lvl="2" indent="-173736">
              <a:spcBef>
                <a:spcPts val="600"/>
              </a:spcBef>
              <a:buFont typeface="Arial" panose="020B0604020202020204" pitchFamily="34" charset="0"/>
              <a:buChar char="•"/>
            </a:pPr>
            <a:r>
              <a:rPr lang="en-US" sz="1600" dirty="0" smtClean="0"/>
              <a:t>Some of the actions that can be completed in DPS are:</a:t>
            </a:r>
          </a:p>
          <a:p>
            <a:pPr marL="1198563" lvl="3" indent="-223838">
              <a:lnSpc>
                <a:spcPct val="90000"/>
              </a:lnSpc>
              <a:spcBef>
                <a:spcPts val="500"/>
              </a:spcBef>
              <a:buFont typeface="Arial" panose="020B0604020202020204" pitchFamily="34" charset="0"/>
              <a:buChar char="–"/>
            </a:pPr>
            <a:r>
              <a:rPr lang="en-US" sz="1400" dirty="0">
                <a:cs typeface="Arial" panose="020B0604020202020204" pitchFamily="34" charset="0"/>
              </a:rPr>
              <a:t>Online self-counseling</a:t>
            </a:r>
          </a:p>
          <a:p>
            <a:pPr marL="1198563" lvl="3" indent="-223838">
              <a:lnSpc>
                <a:spcPct val="90000"/>
              </a:lnSpc>
              <a:spcBef>
                <a:spcPts val="500"/>
              </a:spcBef>
              <a:buFont typeface="Arial" panose="020B0604020202020204" pitchFamily="34" charset="0"/>
              <a:buChar char="–"/>
            </a:pPr>
            <a:r>
              <a:rPr lang="en-US" sz="1400" dirty="0">
                <a:cs typeface="Arial" panose="020B0604020202020204" pitchFamily="34" charset="0"/>
              </a:rPr>
              <a:t>Create </a:t>
            </a:r>
            <a:r>
              <a:rPr lang="en-US" sz="1400" dirty="0" smtClean="0">
                <a:cs typeface="Arial" panose="020B0604020202020204" pitchFamily="34" charset="0"/>
              </a:rPr>
              <a:t>shipment applications for HHG/UB </a:t>
            </a:r>
            <a:endParaRPr lang="en-US" sz="1400" dirty="0">
              <a:cs typeface="Arial" panose="020B0604020202020204" pitchFamily="34" charset="0"/>
            </a:endParaRPr>
          </a:p>
          <a:p>
            <a:pPr marL="1198563" lvl="3" indent="-223838">
              <a:lnSpc>
                <a:spcPct val="90000"/>
              </a:lnSpc>
              <a:spcBef>
                <a:spcPts val="500"/>
              </a:spcBef>
              <a:buFont typeface="Arial" panose="020B0604020202020204" pitchFamily="34" charset="0"/>
              <a:buChar char="–"/>
            </a:pPr>
            <a:r>
              <a:rPr lang="en-US" sz="1400" dirty="0">
                <a:cs typeface="Arial" panose="020B0604020202020204" pitchFamily="34" charset="0"/>
              </a:rPr>
              <a:t>Upload </a:t>
            </a:r>
            <a:r>
              <a:rPr lang="en-US" sz="1400" dirty="0" smtClean="0">
                <a:cs typeface="Arial" panose="020B0604020202020204" pitchFamily="34" charset="0"/>
              </a:rPr>
              <a:t>shipment </a:t>
            </a:r>
            <a:r>
              <a:rPr lang="en-US" sz="1400" dirty="0">
                <a:cs typeface="Arial" panose="020B0604020202020204" pitchFamily="34" charset="0"/>
              </a:rPr>
              <a:t>documents to the DPS system</a:t>
            </a:r>
          </a:p>
          <a:p>
            <a:pPr marL="1198563" lvl="3" indent="-223838">
              <a:lnSpc>
                <a:spcPct val="90000"/>
              </a:lnSpc>
              <a:spcBef>
                <a:spcPts val="500"/>
              </a:spcBef>
              <a:buFont typeface="Arial" panose="020B0604020202020204" pitchFamily="34" charset="0"/>
              <a:buChar char="–"/>
            </a:pPr>
            <a:r>
              <a:rPr lang="en-US" sz="1400" dirty="0">
                <a:cs typeface="Arial" panose="020B0604020202020204" pitchFamily="34" charset="0"/>
              </a:rPr>
              <a:t>Print out and sign the DD forms generated by </a:t>
            </a:r>
            <a:r>
              <a:rPr lang="en-US" sz="1400" dirty="0" smtClean="0">
                <a:cs typeface="Arial" panose="020B0604020202020204" pitchFamily="34" charset="0"/>
              </a:rPr>
              <a:t>DPS</a:t>
            </a:r>
          </a:p>
          <a:p>
            <a:pPr marL="1198563" lvl="3" indent="-223838">
              <a:lnSpc>
                <a:spcPct val="90000"/>
              </a:lnSpc>
              <a:spcBef>
                <a:spcPts val="500"/>
              </a:spcBef>
              <a:buFont typeface="Arial" panose="020B0604020202020204" pitchFamily="34" charset="0"/>
              <a:buChar char="–"/>
            </a:pPr>
            <a:r>
              <a:rPr lang="en-US" sz="1400" dirty="0" smtClean="0">
                <a:cs typeface="Arial" panose="020B0604020202020204" pitchFamily="34" charset="0"/>
              </a:rPr>
              <a:t>Request temporary storage extension with the transportation office</a:t>
            </a:r>
          </a:p>
          <a:p>
            <a:pPr marL="1198563" lvl="3" indent="-223838">
              <a:lnSpc>
                <a:spcPct val="90000"/>
              </a:lnSpc>
              <a:spcBef>
                <a:spcPts val="500"/>
              </a:spcBef>
              <a:buFont typeface="Arial" panose="020B0604020202020204" pitchFamily="34" charset="0"/>
              <a:buChar char="–"/>
            </a:pPr>
            <a:r>
              <a:rPr lang="en-US" sz="1400" dirty="0" smtClean="0">
                <a:cs typeface="Arial" panose="020B0604020202020204" pitchFamily="34" charset="0"/>
              </a:rPr>
              <a:t>Complete an online Customer Satisfaction Survey to rate the moving company’s performance</a:t>
            </a:r>
          </a:p>
          <a:p>
            <a:pPr marL="1198563" lvl="3" indent="-223838">
              <a:lnSpc>
                <a:spcPct val="90000"/>
              </a:lnSpc>
              <a:spcBef>
                <a:spcPts val="500"/>
              </a:spcBef>
              <a:buFont typeface="Arial" panose="020B0604020202020204" pitchFamily="34" charset="0"/>
              <a:buChar char="–"/>
            </a:pPr>
            <a:r>
              <a:rPr lang="en-US" sz="1400" dirty="0" smtClean="0">
                <a:cs typeface="Arial" panose="020B0604020202020204" pitchFamily="34" charset="0"/>
              </a:rPr>
              <a:t>File a claim for loss and damage with the moving company to full replacement value</a:t>
            </a:r>
            <a:endParaRPr lang="en-US" sz="1400" dirty="0">
              <a:cs typeface="Arial" panose="020B0604020202020204" pitchFamily="34" charset="0"/>
            </a:endParaRPr>
          </a:p>
          <a:p>
            <a:pPr marL="630936" lvl="2" indent="-173736">
              <a:spcBef>
                <a:spcPts val="600"/>
              </a:spcBef>
              <a:buFont typeface="Arial" panose="020B0604020202020204" pitchFamily="34" charset="0"/>
              <a:buChar char="•"/>
            </a:pPr>
            <a:r>
              <a:rPr lang="en-US" sz="1600" dirty="0" smtClean="0"/>
              <a:t>Soldiers executing their </a:t>
            </a:r>
            <a:r>
              <a:rPr lang="en-US" sz="1600" dirty="0"/>
              <a:t>first </a:t>
            </a:r>
            <a:r>
              <a:rPr lang="en-US" sz="1600" dirty="0" smtClean="0"/>
              <a:t>or final personal </a:t>
            </a:r>
            <a:r>
              <a:rPr lang="en-US" sz="1600" dirty="0"/>
              <a:t>property move, </a:t>
            </a:r>
            <a:r>
              <a:rPr lang="en-US" sz="1600" dirty="0" smtClean="0"/>
              <a:t>will </a:t>
            </a:r>
            <a:r>
              <a:rPr lang="en-US" sz="1600" dirty="0"/>
              <a:t>not be able to perform self-counseling and must </a:t>
            </a:r>
            <a:r>
              <a:rPr lang="en-US" sz="1600" dirty="0" smtClean="0"/>
              <a:t>make </a:t>
            </a:r>
            <a:r>
              <a:rPr lang="en-US" sz="1600" dirty="0"/>
              <a:t>an appointment </a:t>
            </a:r>
            <a:r>
              <a:rPr lang="en-US" sz="1600" dirty="0" smtClean="0"/>
              <a:t>to </a:t>
            </a:r>
            <a:r>
              <a:rPr lang="en-US" sz="1600" dirty="0"/>
              <a:t>see a </a:t>
            </a:r>
            <a:r>
              <a:rPr lang="en-US" sz="1600" dirty="0" smtClean="0"/>
              <a:t>counselor </a:t>
            </a:r>
            <a:r>
              <a:rPr lang="en-US" sz="1600" dirty="0"/>
              <a:t>to </a:t>
            </a:r>
            <a:r>
              <a:rPr lang="en-US" sz="1600" dirty="0" smtClean="0"/>
              <a:t>                    initiate their </a:t>
            </a:r>
            <a:r>
              <a:rPr lang="en-US" sz="1600" dirty="0"/>
              <a:t>move. </a:t>
            </a: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t>Transportation Travel Entitlements</a:t>
            </a:r>
            <a:endParaRPr lang="en-US" sz="2800" dirty="0"/>
          </a:p>
        </p:txBody>
      </p:sp>
      <p:sp>
        <p:nvSpPr>
          <p:cNvPr id="2" name="Rectangle 1"/>
          <p:cNvSpPr/>
          <p:nvPr/>
        </p:nvSpPr>
        <p:spPr>
          <a:xfrm>
            <a:off x="6174988" y="-11151"/>
            <a:ext cx="2977375" cy="58477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www.move.mil (Move.mil Website)</a:t>
            </a:r>
          </a:p>
          <a:p>
            <a:pPr marL="171450" lvl="0" indent="-171450">
              <a:buFont typeface="Arial" panose="020B0604020202020204" pitchFamily="34" charset="0"/>
              <a:buChar char="•"/>
              <a:defRPr/>
            </a:pPr>
            <a:r>
              <a:rPr lang="en-US" sz="800" dirty="0">
                <a:solidFill>
                  <a:schemeClr val="bg1"/>
                </a:solidFill>
              </a:rPr>
              <a:t>https://dps.sddc.army.mil/cust/standard/user/home.xhtml (DPS Landing Page)</a:t>
            </a:r>
          </a:p>
        </p:txBody>
      </p:sp>
    </p:spTree>
    <p:extLst>
      <p:ext uri="{BB962C8B-B14F-4D97-AF65-F5344CB8AC3E}">
        <p14:creationId xmlns:p14="http://schemas.microsoft.com/office/powerpoint/2010/main" val="4002353304"/>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267629" y="1145603"/>
            <a:ext cx="8675648" cy="3862596"/>
          </a:xfrm>
          <a:prstGeom prst="rect">
            <a:avLst/>
          </a:prstGeom>
        </p:spPr>
        <p:txBody>
          <a:bodyPr wrap="square">
            <a:spAutoFit/>
          </a:bodyPr>
          <a:lstStyle/>
          <a:p>
            <a:pPr marL="173736" indent="-173736">
              <a:buFont typeface="Wingdings" panose="05000000000000000000" pitchFamily="2" charset="2"/>
              <a:buChar char="ü"/>
            </a:pPr>
            <a:r>
              <a:rPr lang="en-US" sz="2000" dirty="0" smtClean="0"/>
              <a:t>Military </a:t>
            </a:r>
            <a:r>
              <a:rPr lang="en-US" sz="2000" dirty="0"/>
              <a:t>OneSource</a:t>
            </a:r>
          </a:p>
          <a:p>
            <a:pPr marL="630936" lvl="2" indent="-173736">
              <a:spcBef>
                <a:spcPts val="600"/>
              </a:spcBef>
              <a:buFont typeface="Arial" panose="020B0604020202020204" pitchFamily="34" charset="0"/>
              <a:buChar char="•"/>
            </a:pPr>
            <a:r>
              <a:rPr lang="en-US" sz="2000" dirty="0" smtClean="0">
                <a:hlinkClick r:id="rId3"/>
              </a:rPr>
              <a:t>www.militaryonesource.mil</a:t>
            </a:r>
            <a:endParaRPr lang="en-US" sz="2000" dirty="0" smtClean="0"/>
          </a:p>
          <a:p>
            <a:pPr marL="630936" lvl="2" indent="-173736">
              <a:spcBef>
                <a:spcPts val="600"/>
              </a:spcBef>
              <a:buFont typeface="Arial" panose="020B0604020202020204" pitchFamily="34" charset="0"/>
              <a:buChar char="•"/>
            </a:pPr>
            <a:r>
              <a:rPr lang="en-US" sz="2000" dirty="0"/>
              <a:t>Military OneSource is your connection to information, answers and </a:t>
            </a:r>
            <a:r>
              <a:rPr lang="en-US" sz="2000" dirty="0" smtClean="0"/>
              <a:t>support. </a:t>
            </a:r>
            <a:r>
              <a:rPr lang="en-US" sz="2000" dirty="0"/>
              <a:t>We can help you overcome challenges, reach your goals and thrive. As a member of our military family, you are eligible to use this Department of Defense-funded program anytime, anywhere. If we can’t get you the answers you need, we’ll connect you to someone who can.</a:t>
            </a:r>
          </a:p>
          <a:p>
            <a:pPr marL="630936" lvl="2" indent="-173736">
              <a:spcBef>
                <a:spcPts val="600"/>
              </a:spcBef>
              <a:buFont typeface="Arial" panose="020B0604020202020204" pitchFamily="34" charset="0"/>
              <a:buChar char="•"/>
            </a:pPr>
            <a:r>
              <a:rPr lang="en-US" sz="2000" dirty="0" smtClean="0"/>
              <a:t>Installation </a:t>
            </a:r>
            <a:r>
              <a:rPr lang="en-US" sz="2000" dirty="0"/>
              <a:t>Information </a:t>
            </a:r>
            <a:r>
              <a:rPr lang="en-US" sz="2000" dirty="0" smtClean="0"/>
              <a:t>Booklets.</a:t>
            </a:r>
            <a:endParaRPr lang="en-US" sz="2000" dirty="0"/>
          </a:p>
          <a:p>
            <a:pPr marL="630936" lvl="2" indent="-173736">
              <a:spcBef>
                <a:spcPts val="600"/>
              </a:spcBef>
              <a:buFont typeface="Arial" panose="020B0604020202020204" pitchFamily="34" charset="0"/>
              <a:buChar char="•"/>
            </a:pPr>
            <a:r>
              <a:rPr lang="en-US" sz="2000" dirty="0"/>
              <a:t>Locate services at installations worldwide.</a:t>
            </a:r>
          </a:p>
          <a:p>
            <a:pPr marL="630936" lvl="2" indent="-173736">
              <a:spcBef>
                <a:spcPts val="600"/>
              </a:spcBef>
              <a:buFont typeface="Arial" panose="020B0604020202020204" pitchFamily="34" charset="0"/>
              <a:buChar char="•"/>
            </a:pPr>
            <a:r>
              <a:rPr lang="en-US" sz="2000" dirty="0" smtClean="0"/>
              <a:t>Plan </a:t>
            </a:r>
            <a:r>
              <a:rPr lang="en-US" sz="2000" dirty="0"/>
              <a:t>My </a:t>
            </a:r>
            <a:r>
              <a:rPr lang="en-US" sz="2000" dirty="0" smtClean="0"/>
              <a:t>Move-create </a:t>
            </a:r>
            <a:r>
              <a:rPr lang="en-US" sz="2000" dirty="0"/>
              <a:t>a custom calendar to organize your move! </a:t>
            </a: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t>Transportation Travel Entitlements</a:t>
            </a:r>
            <a:endParaRPr lang="en-US" sz="2800" dirty="0"/>
          </a:p>
        </p:txBody>
      </p:sp>
      <p:sp>
        <p:nvSpPr>
          <p:cNvPr id="2" name="Rectangle 1"/>
          <p:cNvSpPr/>
          <p:nvPr/>
        </p:nvSpPr>
        <p:spPr>
          <a:xfrm>
            <a:off x="7349490" y="71946"/>
            <a:ext cx="1794510" cy="461665"/>
          </a:xfrm>
          <a:prstGeom prst="rect">
            <a:avLst/>
          </a:prstGeom>
        </p:spPr>
        <p:txBody>
          <a:bodyPr wrap="square">
            <a:spAutoFit/>
          </a:bodyPr>
          <a:lstStyle/>
          <a:p>
            <a:r>
              <a:rPr lang="en-US" sz="800" dirty="0">
                <a:solidFill>
                  <a:schemeClr val="bg1"/>
                </a:solidFill>
              </a:rPr>
              <a:t>References:</a:t>
            </a:r>
          </a:p>
          <a:p>
            <a:pPr marL="171450" lvl="0" indent="-171450">
              <a:buFont typeface="Arial" panose="020B0604020202020204" pitchFamily="34" charset="0"/>
              <a:buChar char="•"/>
              <a:defRPr/>
            </a:pPr>
            <a:r>
              <a:rPr lang="en-US" sz="800" dirty="0">
                <a:solidFill>
                  <a:schemeClr val="bg1"/>
                </a:solidFill>
              </a:rPr>
              <a:t>www.militaryonesource.mil (Military One Source Website)</a:t>
            </a:r>
          </a:p>
        </p:txBody>
      </p:sp>
    </p:spTree>
    <p:extLst>
      <p:ext uri="{BB962C8B-B14F-4D97-AF65-F5344CB8AC3E}">
        <p14:creationId xmlns:p14="http://schemas.microsoft.com/office/powerpoint/2010/main" val="3140669004"/>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256478" y="1022942"/>
            <a:ext cx="8675648" cy="5047536"/>
          </a:xfrm>
          <a:prstGeom prst="rect">
            <a:avLst/>
          </a:prstGeom>
        </p:spPr>
        <p:txBody>
          <a:bodyPr wrap="square">
            <a:spAutoFit/>
          </a:bodyPr>
          <a:lstStyle/>
          <a:p>
            <a:pPr marL="173736" indent="-173736">
              <a:buFont typeface="Wingdings" panose="05000000000000000000" pitchFamily="2" charset="2"/>
              <a:buChar char="ü"/>
            </a:pPr>
            <a:r>
              <a:rPr lang="en-US" sz="2000" dirty="0" smtClean="0"/>
              <a:t>Personally Procured Moves (PPM):</a:t>
            </a:r>
          </a:p>
          <a:p>
            <a:pPr marL="630936" lvl="2" indent="-173736">
              <a:spcBef>
                <a:spcPts val="600"/>
              </a:spcBef>
              <a:buFont typeface="Arial" panose="020B0604020202020204" pitchFamily="34" charset="0"/>
              <a:buChar char="•"/>
            </a:pPr>
            <a:r>
              <a:rPr lang="en-US" sz="1600" dirty="0" smtClean="0"/>
              <a:t>Soldiers </a:t>
            </a:r>
            <a:r>
              <a:rPr lang="en-US" sz="1600" dirty="0"/>
              <a:t>can personally arrange HHG transportation and </a:t>
            </a:r>
            <a:r>
              <a:rPr lang="en-US" sz="1600" dirty="0" smtClean="0"/>
              <a:t>NTS and receive a monetary allowance as reimbursement. Soldiers must not conduct a PPM prior to issuance of PCS orders.</a:t>
            </a:r>
            <a:endParaRPr lang="en-US" sz="1600" dirty="0"/>
          </a:p>
          <a:p>
            <a:pPr marL="630936" lvl="2" indent="-173736">
              <a:spcBef>
                <a:spcPts val="600"/>
              </a:spcBef>
              <a:buFont typeface="Arial" panose="020B0604020202020204" pitchFamily="34" charset="0"/>
              <a:buChar char="•"/>
            </a:pPr>
            <a:r>
              <a:rPr lang="en-US" sz="1600" dirty="0" smtClean="0"/>
              <a:t>Full PPM: The Soldier moves </a:t>
            </a:r>
            <a:r>
              <a:rPr lang="en-US" sz="1600" dirty="0"/>
              <a:t>everything </a:t>
            </a:r>
            <a:r>
              <a:rPr lang="en-US" sz="1600" dirty="0" smtClean="0"/>
              <a:t>themselves or personally arranges movement with a non-government arranged moving company.</a:t>
            </a:r>
            <a:endParaRPr lang="en-US" sz="1600" dirty="0"/>
          </a:p>
          <a:p>
            <a:pPr marL="630936" lvl="2" indent="-173736">
              <a:spcBef>
                <a:spcPts val="600"/>
              </a:spcBef>
              <a:buFont typeface="Arial" panose="020B0604020202020204" pitchFamily="34" charset="0"/>
              <a:buChar char="•"/>
            </a:pPr>
            <a:r>
              <a:rPr lang="en-US" sz="1600" dirty="0" smtClean="0"/>
              <a:t>Partial PPM: The Soldier coordinates government transportation of part of HHGs, and moves/coordinates the remainder themselves.</a:t>
            </a:r>
          </a:p>
          <a:p>
            <a:pPr marL="630936" lvl="2" indent="-173736">
              <a:spcBef>
                <a:spcPts val="600"/>
              </a:spcBef>
              <a:buFont typeface="Arial" panose="020B0604020202020204" pitchFamily="34" charset="0"/>
              <a:buChar char="•"/>
            </a:pPr>
            <a:r>
              <a:rPr lang="en-US" sz="1600" dirty="0"/>
              <a:t>The Soldier </a:t>
            </a:r>
            <a:r>
              <a:rPr lang="en-US" sz="1600" dirty="0" smtClean="0"/>
              <a:t>may receive reimbursement of the actual expenses, or choose </a:t>
            </a:r>
            <a:r>
              <a:rPr lang="en-US" sz="1600" dirty="0"/>
              <a:t>payment of a monetary allowance equal to </a:t>
            </a:r>
            <a:r>
              <a:rPr lang="en-US" sz="1600" dirty="0" smtClean="0"/>
              <a:t>100% of </a:t>
            </a:r>
            <a:r>
              <a:rPr lang="en-US" sz="1600" dirty="0"/>
              <a:t>the Government’s constructed “Best Value” cost for the actual HHG, even when the actual cost of the HHG shipment is </a:t>
            </a:r>
            <a:r>
              <a:rPr lang="en-US" sz="1600" dirty="0" smtClean="0"/>
              <a:t>less. Prior to May </a:t>
            </a:r>
            <a:r>
              <a:rPr lang="en-US" sz="1600" dirty="0"/>
              <a:t>26, </a:t>
            </a:r>
            <a:r>
              <a:rPr lang="en-US" sz="1600" dirty="0" smtClean="0"/>
              <a:t>2020, Soldiers were </a:t>
            </a:r>
            <a:r>
              <a:rPr lang="en-US" sz="1600" dirty="0"/>
              <a:t>authorized </a:t>
            </a:r>
            <a:r>
              <a:rPr lang="en-US" sz="1600" dirty="0" smtClean="0"/>
              <a:t>95% </a:t>
            </a:r>
            <a:r>
              <a:rPr lang="en-US" sz="1600" dirty="0"/>
              <a:t>of the Government’s “Best Value” for </a:t>
            </a:r>
            <a:r>
              <a:rPr lang="en-US" sz="1600" dirty="0" smtClean="0"/>
              <a:t>PPMs.</a:t>
            </a:r>
            <a:endParaRPr lang="en-US" sz="1600" dirty="0"/>
          </a:p>
          <a:p>
            <a:pPr marL="630936" lvl="2" indent="-173736">
              <a:spcBef>
                <a:spcPts val="600"/>
              </a:spcBef>
              <a:buFont typeface="Arial" panose="020B0604020202020204" pitchFamily="34" charset="0"/>
              <a:buChar char="•"/>
            </a:pPr>
            <a:r>
              <a:rPr lang="en-US" sz="1600" dirty="0"/>
              <a:t>Advance of Funds. Advance payment </a:t>
            </a:r>
            <a:r>
              <a:rPr lang="en-US" sz="1600" dirty="0" smtClean="0"/>
              <a:t>equal to 60% of the PPM monetary allowance is </a:t>
            </a:r>
            <a:r>
              <a:rPr lang="en-US" sz="1600" dirty="0"/>
              <a:t>authorized for </a:t>
            </a:r>
            <a:r>
              <a:rPr lang="en-US" sz="1600" dirty="0" smtClean="0"/>
              <a:t>PPMs. Soldiers with GTCC are not authorized advance of PPM funds.</a:t>
            </a:r>
            <a:endParaRPr lang="en-US" sz="1600" dirty="0"/>
          </a:p>
          <a:p>
            <a:pPr marL="630936" lvl="2" indent="-173736">
              <a:spcBef>
                <a:spcPts val="600"/>
              </a:spcBef>
              <a:buFont typeface="Arial" panose="020B0604020202020204" pitchFamily="34" charset="0"/>
              <a:buChar char="•"/>
            </a:pPr>
            <a:r>
              <a:rPr lang="en-US" sz="1600" dirty="0" smtClean="0"/>
              <a:t>Requires </a:t>
            </a:r>
            <a:r>
              <a:rPr lang="en-US" sz="1600" dirty="0"/>
              <a:t>obtaining a full weight ticket for each vehicle/trailer </a:t>
            </a:r>
            <a:r>
              <a:rPr lang="en-US" sz="1600" dirty="0" smtClean="0"/>
              <a:t>used, </a:t>
            </a:r>
            <a:r>
              <a:rPr lang="en-US" sz="1600" dirty="0"/>
              <a:t>and an empty weight </a:t>
            </a:r>
            <a:r>
              <a:rPr lang="en-US" sz="1600" dirty="0" smtClean="0"/>
              <a:t>ticket, </a:t>
            </a:r>
            <a:r>
              <a:rPr lang="en-US" sz="1600" dirty="0"/>
              <a:t>unless the empty weight is listed on the vehicle registration </a:t>
            </a:r>
            <a:r>
              <a:rPr lang="en-US" sz="1600" dirty="0" smtClean="0"/>
              <a:t>or the commercial empty weight is available online. </a:t>
            </a:r>
            <a:endParaRPr lang="en-US" sz="1600" dirty="0"/>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t>Transportation Travel Entitlements</a:t>
            </a:r>
            <a:endParaRPr lang="en-US" sz="2800" dirty="0"/>
          </a:p>
        </p:txBody>
      </p:sp>
      <p:sp>
        <p:nvSpPr>
          <p:cNvPr id="2" name="Rectangle 1"/>
          <p:cNvSpPr/>
          <p:nvPr/>
        </p:nvSpPr>
        <p:spPr>
          <a:xfrm>
            <a:off x="6058036" y="45200"/>
            <a:ext cx="3085964" cy="46166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https://www.defensetravel.dod.mil/Docs/perdiem/JTR.pdf (The Joint Travel Regulations (JTR)), Chapter 051502</a:t>
            </a:r>
          </a:p>
        </p:txBody>
      </p:sp>
    </p:spTree>
    <p:extLst>
      <p:ext uri="{BB962C8B-B14F-4D97-AF65-F5344CB8AC3E}">
        <p14:creationId xmlns:p14="http://schemas.microsoft.com/office/powerpoint/2010/main" val="4273543322"/>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267629" y="1145603"/>
            <a:ext cx="8675648" cy="4708981"/>
          </a:xfrm>
          <a:prstGeom prst="rect">
            <a:avLst/>
          </a:prstGeom>
        </p:spPr>
        <p:txBody>
          <a:bodyPr wrap="square">
            <a:spAutoFit/>
          </a:bodyPr>
          <a:lstStyle/>
          <a:p>
            <a:pPr marL="173736" indent="-173736">
              <a:buFont typeface="Wingdings" panose="05000000000000000000" pitchFamily="2" charset="2"/>
              <a:buChar char="ü"/>
            </a:pPr>
            <a:r>
              <a:rPr lang="en-US" sz="2000" dirty="0" smtClean="0"/>
              <a:t>HHG Claims:</a:t>
            </a:r>
          </a:p>
          <a:p>
            <a:pPr marL="173736" lvl="1" indent="-173736">
              <a:spcBef>
                <a:spcPts val="600"/>
              </a:spcBef>
              <a:buFont typeface="Arial" panose="020B0604020202020204" pitchFamily="34" charset="0"/>
              <a:buChar char="•"/>
            </a:pPr>
            <a:r>
              <a:rPr lang="en-US" sz="2000" dirty="0"/>
              <a:t>If </a:t>
            </a:r>
            <a:r>
              <a:rPr lang="en-US" sz="2000" dirty="0" smtClean="0"/>
              <a:t>HHG or UB </a:t>
            </a:r>
            <a:r>
              <a:rPr lang="en-US" sz="2000" dirty="0"/>
              <a:t>is lost, damaged, or destroyed while being transported by the Government, </a:t>
            </a:r>
            <a:r>
              <a:rPr lang="en-US" sz="2000" dirty="0" smtClean="0"/>
              <a:t>full </a:t>
            </a:r>
            <a:r>
              <a:rPr lang="en-US" sz="2000" dirty="0"/>
              <a:t>replacement/repair value of </a:t>
            </a:r>
            <a:r>
              <a:rPr lang="en-US" sz="2000" dirty="0" smtClean="0"/>
              <a:t>the lost/damaged items may be claimed.</a:t>
            </a:r>
          </a:p>
          <a:p>
            <a:pPr marL="173736" lvl="1" indent="-173736">
              <a:spcBef>
                <a:spcPts val="600"/>
              </a:spcBef>
              <a:buFont typeface="Arial" panose="020B0604020202020204" pitchFamily="34" charset="0"/>
              <a:buChar char="•"/>
            </a:pPr>
            <a:r>
              <a:rPr lang="en-US" sz="2000" dirty="0"/>
              <a:t>Claims are generally payable if the damage occurred during the  transportation or storage and is not the result of a </a:t>
            </a:r>
            <a:r>
              <a:rPr lang="en-US" sz="2000" dirty="0" smtClean="0"/>
              <a:t>preexisting defect</a:t>
            </a:r>
            <a:r>
              <a:rPr lang="en-US" sz="2000" dirty="0"/>
              <a:t>, is not due to normal usage, and is not the result of normal deterioration during storage. </a:t>
            </a:r>
          </a:p>
          <a:p>
            <a:pPr marL="173736" lvl="1" indent="-173736">
              <a:spcBef>
                <a:spcPts val="600"/>
              </a:spcBef>
              <a:buFont typeface="Arial" panose="020B0604020202020204" pitchFamily="34" charset="0"/>
              <a:buChar char="•"/>
            </a:pPr>
            <a:r>
              <a:rPr lang="en-US" sz="2000" dirty="0" smtClean="0"/>
              <a:t>Soldiers with damaged or missing HHG or UB must file a Notice of Loss or Damage AT Delivery or a Notice of Loss or Damage AFTER Delivery with </a:t>
            </a:r>
            <a:r>
              <a:rPr lang="en-US" sz="2000" dirty="0"/>
              <a:t>the Transportation Service Provider </a:t>
            </a:r>
            <a:r>
              <a:rPr lang="en-US" sz="2000" dirty="0" smtClean="0"/>
              <a:t>(TSP) within 180 </a:t>
            </a:r>
            <a:r>
              <a:rPr lang="en-US" sz="2000" dirty="0"/>
              <a:t>days of </a:t>
            </a:r>
            <a:r>
              <a:rPr lang="en-US" sz="2000" dirty="0" smtClean="0"/>
              <a:t>delivery, and a claim in DPS within 9 months of delivery. The Notice of Loss or Damage is provided by the TSP at delivery.</a:t>
            </a:r>
            <a:endParaRPr lang="en-US" sz="2000" dirty="0"/>
          </a:p>
          <a:p>
            <a:pPr marL="173736" lvl="1" indent="-173736">
              <a:spcBef>
                <a:spcPts val="600"/>
              </a:spcBef>
              <a:buFont typeface="Arial" panose="020B0604020202020204" pitchFamily="34" charset="0"/>
              <a:buChar char="•"/>
            </a:pPr>
            <a:r>
              <a:rPr lang="en-US" sz="2000" dirty="0" smtClean="0"/>
              <a:t>Visit </a:t>
            </a:r>
            <a:r>
              <a:rPr lang="en-US" sz="2000" dirty="0" smtClean="0">
                <a:hlinkClick r:id="rId3"/>
              </a:rPr>
              <a:t>https</a:t>
            </a:r>
            <a:r>
              <a:rPr lang="en-US" sz="2000" dirty="0">
                <a:hlinkClick r:id="rId3"/>
              </a:rPr>
              <a:t>://</a:t>
            </a:r>
            <a:r>
              <a:rPr lang="en-US" sz="2000" dirty="0" smtClean="0">
                <a:hlinkClick r:id="rId3"/>
              </a:rPr>
              <a:t>www.jagcnet.army.mil/PCLAIMS</a:t>
            </a:r>
            <a:r>
              <a:rPr lang="en-US" sz="2000" dirty="0" smtClean="0"/>
              <a:t> for more info.</a:t>
            </a:r>
            <a:endParaRPr lang="en-US" sz="2000" dirty="0"/>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t>Transportation Travel Entitlements</a:t>
            </a:r>
            <a:endParaRPr lang="en-US" sz="2800" dirty="0"/>
          </a:p>
        </p:txBody>
      </p:sp>
      <p:sp>
        <p:nvSpPr>
          <p:cNvPr id="2" name="Rectangle 1"/>
          <p:cNvSpPr/>
          <p:nvPr/>
        </p:nvSpPr>
        <p:spPr>
          <a:xfrm>
            <a:off x="7843322" y="111735"/>
            <a:ext cx="1237786"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27-20 (Claims)</a:t>
            </a:r>
          </a:p>
        </p:txBody>
      </p:sp>
    </p:spTree>
    <p:extLst>
      <p:ext uri="{BB962C8B-B14F-4D97-AF65-F5344CB8AC3E}">
        <p14:creationId xmlns:p14="http://schemas.microsoft.com/office/powerpoint/2010/main" val="188740120"/>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267629" y="1112150"/>
            <a:ext cx="8675648" cy="5555367"/>
          </a:xfrm>
          <a:prstGeom prst="rect">
            <a:avLst/>
          </a:prstGeom>
        </p:spPr>
        <p:txBody>
          <a:bodyPr wrap="square">
            <a:spAutoFit/>
          </a:bodyPr>
          <a:lstStyle/>
          <a:p>
            <a:pPr marL="173736" indent="-173736">
              <a:buFont typeface="Wingdings" panose="05000000000000000000" pitchFamily="2" charset="2"/>
              <a:buChar char="ü"/>
            </a:pPr>
            <a:r>
              <a:rPr lang="en-US" sz="2000" dirty="0" smtClean="0"/>
              <a:t>Privately Owned Vehicle (POV)</a:t>
            </a:r>
          </a:p>
          <a:p>
            <a:pPr marL="630936" lvl="1" indent="-173736">
              <a:spcBef>
                <a:spcPts val="600"/>
              </a:spcBef>
              <a:buFont typeface="Arial" panose="020B0604020202020204" pitchFamily="34" charset="0"/>
              <a:buChar char="•"/>
            </a:pPr>
            <a:r>
              <a:rPr lang="en-US" sz="2000" dirty="0" smtClean="0"/>
              <a:t>Authorization </a:t>
            </a:r>
            <a:r>
              <a:rPr lang="en-US" sz="2000" dirty="0"/>
              <a:t>to ship POV must be on the PCS orders. </a:t>
            </a:r>
            <a:r>
              <a:rPr lang="en-US" sz="2000" dirty="0" smtClean="0"/>
              <a:t>Each Soldier is </a:t>
            </a:r>
            <a:r>
              <a:rPr lang="en-US" sz="2000" dirty="0"/>
              <a:t>authorized to ship only one POV, either an automobile or a motorcycle. </a:t>
            </a:r>
            <a:r>
              <a:rPr lang="en-US" sz="2000" dirty="0" smtClean="0"/>
              <a:t>A motorcycle may also be shipped in HHG.</a:t>
            </a:r>
          </a:p>
          <a:p>
            <a:pPr marL="630936" lvl="1" indent="-173736">
              <a:spcBef>
                <a:spcPts val="600"/>
              </a:spcBef>
              <a:buFont typeface="Arial" panose="020B0604020202020204" pitchFamily="34" charset="0"/>
              <a:buChar char="•"/>
            </a:pPr>
            <a:r>
              <a:rPr lang="en-US" sz="2000" dirty="0" smtClean="0"/>
              <a:t>When a POV is not authorized for shipment to the gaining OCONUS PDS, Soldiers are authorized POV storage at government expense or travel mileage to a designated place. Information on </a:t>
            </a:r>
            <a:r>
              <a:rPr lang="en-US" sz="2000" dirty="0"/>
              <a:t>POV storage may be found at </a:t>
            </a:r>
            <a:r>
              <a:rPr lang="en-US" sz="2000" dirty="0" smtClean="0">
                <a:hlinkClick r:id="rId3"/>
              </a:rPr>
              <a:t>www.pcsmypov.com/storage</a:t>
            </a:r>
            <a:r>
              <a:rPr lang="en-US" sz="2000" dirty="0" smtClean="0"/>
              <a:t>.</a:t>
            </a:r>
          </a:p>
          <a:p>
            <a:pPr marL="630936" lvl="1" indent="-173736">
              <a:spcBef>
                <a:spcPts val="600"/>
              </a:spcBef>
              <a:buFont typeface="Arial" panose="020B0604020202020204" pitchFamily="34" charset="0"/>
              <a:buChar char="•"/>
            </a:pPr>
            <a:r>
              <a:rPr lang="en-US" sz="2000" dirty="0" smtClean="0"/>
              <a:t>Soldiers </a:t>
            </a:r>
            <a:r>
              <a:rPr lang="en-US" sz="2000" dirty="0"/>
              <a:t>are authorized reimbursement to deliver or pick up the POV from the designated Vehicle Processing Center (VPC</a:t>
            </a:r>
            <a:r>
              <a:rPr lang="en-US" sz="2000" dirty="0" smtClean="0"/>
              <a:t>) or storage.</a:t>
            </a:r>
            <a:endParaRPr lang="en-US" sz="2000" dirty="0"/>
          </a:p>
          <a:p>
            <a:pPr marL="630936" lvl="1" indent="-173736">
              <a:spcBef>
                <a:spcPts val="600"/>
              </a:spcBef>
              <a:buFont typeface="Arial" panose="020B0604020202020204" pitchFamily="34" charset="0"/>
              <a:buChar char="•"/>
            </a:pPr>
            <a:r>
              <a:rPr lang="en-US" sz="2000" dirty="0"/>
              <a:t>Locations and contact information for contractor operated VPCs can be found at </a:t>
            </a:r>
            <a:r>
              <a:rPr lang="en-US" sz="2000" dirty="0">
                <a:hlinkClick r:id="rId4"/>
              </a:rPr>
              <a:t>www.pcsmypov.com/locations</a:t>
            </a:r>
            <a:r>
              <a:rPr lang="en-US" sz="2000" dirty="0">
                <a:hlinkClick r:id="rId5"/>
              </a:rPr>
              <a:t>.</a:t>
            </a:r>
          </a:p>
          <a:p>
            <a:pPr marL="630936" lvl="1" indent="-173736">
              <a:spcBef>
                <a:spcPts val="600"/>
              </a:spcBef>
              <a:buFont typeface="Arial" panose="020B0604020202020204" pitchFamily="34" charset="0"/>
              <a:buChar char="•"/>
            </a:pPr>
            <a:r>
              <a:rPr lang="en-US" sz="2000" dirty="0"/>
              <a:t>POVs with a lien may require a lien-holder authorization letter.</a:t>
            </a:r>
          </a:p>
          <a:p>
            <a:pPr marL="630936" lvl="1" indent="-173736">
              <a:spcBef>
                <a:spcPts val="600"/>
              </a:spcBef>
              <a:buFont typeface="Arial" panose="020B0604020202020204" pitchFamily="34" charset="0"/>
              <a:buChar char="•"/>
            </a:pPr>
            <a:r>
              <a:rPr lang="en-US" sz="2000" dirty="0"/>
              <a:t>Shipment of a POV on a CONUS to CONUS PCS </a:t>
            </a:r>
            <a:r>
              <a:rPr lang="en-US" sz="2000" dirty="0" smtClean="0"/>
              <a:t>is </a:t>
            </a:r>
            <a:r>
              <a:rPr lang="en-US" sz="2000" dirty="0"/>
              <a:t>authorized under limited circumstances</a:t>
            </a:r>
            <a:r>
              <a:rPr lang="en-US" sz="2000" dirty="0" smtClean="0"/>
              <a:t>.</a:t>
            </a:r>
          </a:p>
          <a:p>
            <a:pPr marL="630936" lvl="1" indent="-173736">
              <a:spcBef>
                <a:spcPts val="600"/>
              </a:spcBef>
              <a:buFont typeface="Arial" panose="020B0604020202020204" pitchFamily="34" charset="0"/>
              <a:buChar char="•"/>
            </a:pPr>
            <a:r>
              <a:rPr lang="en-US" sz="2000" dirty="0" smtClean="0"/>
              <a:t>Additional information available at </a:t>
            </a:r>
            <a:r>
              <a:rPr lang="en-US" sz="2000" dirty="0" smtClean="0">
                <a:hlinkClick r:id="rId6"/>
              </a:rPr>
              <a:t>www.pcsmypov.com</a:t>
            </a:r>
            <a:r>
              <a:rPr lang="en-US" sz="2000" dirty="0" smtClean="0"/>
              <a:t>.</a:t>
            </a:r>
            <a:endParaRPr lang="en-US" sz="2000" dirty="0"/>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t>Transportation Travel Entitlements</a:t>
            </a:r>
            <a:endParaRPr lang="en-US" sz="2800" dirty="0"/>
          </a:p>
        </p:txBody>
      </p:sp>
      <p:sp>
        <p:nvSpPr>
          <p:cNvPr id="2" name="Rectangle 1"/>
          <p:cNvSpPr/>
          <p:nvPr/>
        </p:nvSpPr>
        <p:spPr>
          <a:xfrm>
            <a:off x="6119901" y="40410"/>
            <a:ext cx="3001239" cy="46166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https://www.defensetravel.dod.mil/Docs/perdiem/JTR.pdf (The Joint Travel Regulations (JTR)), Chapter 0529-0532</a:t>
            </a:r>
          </a:p>
        </p:txBody>
      </p:sp>
    </p:spTree>
    <p:extLst>
      <p:ext uri="{BB962C8B-B14F-4D97-AF65-F5344CB8AC3E}">
        <p14:creationId xmlns:p14="http://schemas.microsoft.com/office/powerpoint/2010/main" val="1890228684"/>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267629" y="1145603"/>
            <a:ext cx="8675648" cy="4728474"/>
          </a:xfrm>
          <a:prstGeom prst="rect">
            <a:avLst/>
          </a:prstGeom>
        </p:spPr>
        <p:txBody>
          <a:bodyPr wrap="square">
            <a:spAutoFit/>
          </a:bodyPr>
          <a:lstStyle/>
          <a:p>
            <a:pPr marL="173736" indent="-173736">
              <a:buFont typeface="Wingdings" panose="05000000000000000000" pitchFamily="2" charset="2"/>
              <a:buChar char="ü"/>
            </a:pPr>
            <a:r>
              <a:rPr lang="en-US" sz="2000" dirty="0" smtClean="0"/>
              <a:t>POV Claims:</a:t>
            </a:r>
          </a:p>
          <a:p>
            <a:pPr marL="630936" lvl="2" indent="-173736">
              <a:spcBef>
                <a:spcPts val="600"/>
              </a:spcBef>
              <a:buFont typeface="Arial" panose="020B0604020202020204" pitchFamily="34" charset="0"/>
              <a:buChar char="•"/>
            </a:pPr>
            <a:r>
              <a:rPr lang="en-US" sz="2000" dirty="0" smtClean="0"/>
              <a:t>Soldiers with POV damage must list the damage on the DD Form 788 (Vehicle Shipping Document) at the time of pickup, or notify the installation legal office within 48 hours if additional damage is discovered after pickup.</a:t>
            </a:r>
          </a:p>
          <a:p>
            <a:pPr marL="630936" lvl="2" indent="-173736">
              <a:spcBef>
                <a:spcPts val="600"/>
              </a:spcBef>
              <a:buFont typeface="Arial" panose="020B0604020202020204" pitchFamily="34" charset="0"/>
              <a:buChar char="•"/>
            </a:pPr>
            <a:r>
              <a:rPr lang="en-US" sz="2000" dirty="0" smtClean="0"/>
              <a:t>POV Claim types:</a:t>
            </a:r>
          </a:p>
          <a:p>
            <a:pPr marL="1198563" lvl="3" indent="-223838">
              <a:lnSpc>
                <a:spcPct val="90000"/>
              </a:lnSpc>
              <a:spcBef>
                <a:spcPts val="500"/>
              </a:spcBef>
              <a:buFont typeface="Arial" panose="020B0604020202020204" pitchFamily="34" charset="0"/>
              <a:buChar char="–"/>
            </a:pPr>
            <a:r>
              <a:rPr lang="en-US" dirty="0">
                <a:cs typeface="Arial" panose="020B0604020202020204" pitchFamily="34" charset="0"/>
              </a:rPr>
              <a:t>Site </a:t>
            </a:r>
            <a:r>
              <a:rPr lang="en-US" dirty="0" smtClean="0">
                <a:cs typeface="Arial" panose="020B0604020202020204" pitchFamily="34" charset="0"/>
              </a:rPr>
              <a:t>Settlement. </a:t>
            </a:r>
            <a:r>
              <a:rPr lang="en-US" dirty="0"/>
              <a:t>These claims are done at the Vehicle Processing Center (VPC</a:t>
            </a:r>
            <a:r>
              <a:rPr lang="en-US" dirty="0" smtClean="0"/>
              <a:t>).</a:t>
            </a:r>
            <a:endParaRPr lang="en-US" dirty="0">
              <a:cs typeface="Arial" panose="020B0604020202020204" pitchFamily="34" charset="0"/>
            </a:endParaRPr>
          </a:p>
          <a:p>
            <a:pPr marL="1198563" lvl="3" indent="-223838">
              <a:lnSpc>
                <a:spcPct val="90000"/>
              </a:lnSpc>
              <a:spcBef>
                <a:spcPts val="500"/>
              </a:spcBef>
              <a:buFont typeface="Arial" panose="020B0604020202020204" pitchFamily="34" charset="0"/>
              <a:buChar char="–"/>
            </a:pPr>
            <a:r>
              <a:rPr lang="en-US" dirty="0">
                <a:cs typeface="Arial" panose="020B0604020202020204" pitchFamily="34" charset="0"/>
              </a:rPr>
              <a:t>IAL </a:t>
            </a:r>
            <a:r>
              <a:rPr lang="en-US" dirty="0" smtClean="0">
                <a:cs typeface="Arial" panose="020B0604020202020204" pitchFamily="34" charset="0"/>
              </a:rPr>
              <a:t>Claim. These claims are filed with the International Auto Logistics (IAL) Claims office.</a:t>
            </a:r>
            <a:endParaRPr lang="en-US" dirty="0">
              <a:cs typeface="Arial" panose="020B0604020202020204" pitchFamily="34" charset="0"/>
            </a:endParaRPr>
          </a:p>
          <a:p>
            <a:pPr marL="1198563" lvl="3" indent="-223838">
              <a:lnSpc>
                <a:spcPct val="90000"/>
              </a:lnSpc>
              <a:spcBef>
                <a:spcPts val="500"/>
              </a:spcBef>
              <a:buFont typeface="Arial" panose="020B0604020202020204" pitchFamily="34" charset="0"/>
              <a:buChar char="–"/>
            </a:pPr>
            <a:r>
              <a:rPr lang="en-US" dirty="0">
                <a:cs typeface="Arial" panose="020B0604020202020204" pitchFamily="34" charset="0"/>
              </a:rPr>
              <a:t>Military </a:t>
            </a:r>
            <a:r>
              <a:rPr lang="en-US" dirty="0" smtClean="0">
                <a:cs typeface="Arial" panose="020B0604020202020204" pitchFamily="34" charset="0"/>
              </a:rPr>
              <a:t>Claim. </a:t>
            </a:r>
            <a:r>
              <a:rPr lang="en-US" dirty="0" smtClean="0"/>
              <a:t>These claims are </a:t>
            </a:r>
            <a:r>
              <a:rPr lang="en-US" dirty="0"/>
              <a:t>filed with </a:t>
            </a:r>
            <a:r>
              <a:rPr lang="en-US" dirty="0" smtClean="0"/>
              <a:t>the Military </a:t>
            </a:r>
            <a:r>
              <a:rPr lang="en-US" dirty="0"/>
              <a:t>Claims Office (MCO). </a:t>
            </a:r>
            <a:endParaRPr lang="en-US" dirty="0">
              <a:cs typeface="Arial" panose="020B0604020202020204" pitchFamily="34" charset="0"/>
            </a:endParaRPr>
          </a:p>
          <a:p>
            <a:pPr marL="1198563" lvl="3" indent="-223838">
              <a:lnSpc>
                <a:spcPct val="90000"/>
              </a:lnSpc>
              <a:spcBef>
                <a:spcPts val="500"/>
              </a:spcBef>
              <a:buFont typeface="Arial" panose="020B0604020202020204" pitchFamily="34" charset="0"/>
              <a:buChar char="–"/>
            </a:pPr>
            <a:r>
              <a:rPr lang="en-US" dirty="0">
                <a:cs typeface="Arial" panose="020B0604020202020204" pitchFamily="34" charset="0"/>
              </a:rPr>
              <a:t>Inconvenience </a:t>
            </a:r>
            <a:r>
              <a:rPr lang="en-US" dirty="0" smtClean="0">
                <a:cs typeface="Arial" panose="020B0604020202020204" pitchFamily="34" charset="0"/>
              </a:rPr>
              <a:t>Claim. </a:t>
            </a:r>
            <a:r>
              <a:rPr lang="en-US" dirty="0"/>
              <a:t>Inconvenience claims provide reimbursement for out of pocket expenses associated with a missed required delivery date.</a:t>
            </a:r>
            <a:endParaRPr lang="en-US" dirty="0">
              <a:cs typeface="Arial" panose="020B0604020202020204" pitchFamily="34" charset="0"/>
            </a:endParaRPr>
          </a:p>
          <a:p>
            <a:pPr marL="630936" lvl="2" indent="-173736">
              <a:spcBef>
                <a:spcPts val="600"/>
              </a:spcBef>
              <a:buFont typeface="Arial" panose="020B0604020202020204" pitchFamily="34" charset="0"/>
              <a:buChar char="•"/>
            </a:pPr>
            <a:r>
              <a:rPr lang="en-US" sz="2000" dirty="0" smtClean="0"/>
              <a:t>Visit </a:t>
            </a:r>
            <a:r>
              <a:rPr lang="en-US" sz="2000" dirty="0" smtClean="0">
                <a:hlinkClick r:id="rId3"/>
              </a:rPr>
              <a:t>https</a:t>
            </a:r>
            <a:r>
              <a:rPr lang="en-US" sz="2000" dirty="0">
                <a:hlinkClick r:id="rId3"/>
              </a:rPr>
              <a:t>://</a:t>
            </a:r>
            <a:r>
              <a:rPr lang="en-US" sz="2000" dirty="0" smtClean="0">
                <a:hlinkClick r:id="rId3"/>
              </a:rPr>
              <a:t>www.jagcnet.army.mil/PCLAIMS</a:t>
            </a:r>
            <a:r>
              <a:rPr lang="en-US" sz="2000" dirty="0" smtClean="0"/>
              <a:t> for more info.</a:t>
            </a:r>
            <a:endParaRPr lang="en-US" sz="2000" dirty="0"/>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t>Transportation Travel Entitlements</a:t>
            </a:r>
            <a:endParaRPr lang="en-US" sz="2800" dirty="0"/>
          </a:p>
        </p:txBody>
      </p:sp>
      <p:sp>
        <p:nvSpPr>
          <p:cNvPr id="2" name="Rectangle 1"/>
          <p:cNvSpPr/>
          <p:nvPr/>
        </p:nvSpPr>
        <p:spPr>
          <a:xfrm>
            <a:off x="7830291" y="146795"/>
            <a:ext cx="1286150"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27-20 (Claims)</a:t>
            </a:r>
          </a:p>
        </p:txBody>
      </p:sp>
    </p:spTree>
    <p:extLst>
      <p:ext uri="{BB962C8B-B14F-4D97-AF65-F5344CB8AC3E}">
        <p14:creationId xmlns:p14="http://schemas.microsoft.com/office/powerpoint/2010/main" val="120436780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93" y="1073366"/>
            <a:ext cx="8497350" cy="1682888"/>
          </a:xfrm>
        </p:spPr>
        <p:txBody>
          <a:bodyPr>
            <a:noAutofit/>
          </a:bodyPr>
          <a:lstStyle/>
          <a:p>
            <a:pPr>
              <a:lnSpc>
                <a:spcPct val="100000"/>
              </a:lnSpc>
              <a:spcBef>
                <a:spcPts val="0"/>
              </a:spcBef>
            </a:pPr>
            <a:r>
              <a:rPr lang="en-US" sz="2000" b="0" dirty="0" smtClean="0">
                <a:latin typeface="+mj-lt"/>
              </a:rPr>
              <a:t> Tour Election for Overseas (OCONUS) Assignments</a:t>
            </a:r>
          </a:p>
          <a:p>
            <a:pPr lvl="1">
              <a:lnSpc>
                <a:spcPct val="100000"/>
              </a:lnSpc>
              <a:spcBef>
                <a:spcPts val="0"/>
              </a:spcBef>
            </a:pPr>
            <a:r>
              <a:rPr lang="en-US" sz="2000" dirty="0" smtClean="0">
                <a:solidFill>
                  <a:srgbClr val="231F20"/>
                </a:solidFill>
                <a:latin typeface="+mn-lt"/>
                <a:cs typeface="Tahoma"/>
              </a:rPr>
              <a:t>If </a:t>
            </a:r>
            <a:r>
              <a:rPr lang="en-US" sz="2000" spc="-5" dirty="0">
                <a:solidFill>
                  <a:srgbClr val="231F20"/>
                </a:solidFill>
                <a:latin typeface="+mn-lt"/>
                <a:cs typeface="Tahoma"/>
              </a:rPr>
              <a:t>you are </a:t>
            </a:r>
            <a:r>
              <a:rPr lang="en-US" sz="2000" dirty="0">
                <a:solidFill>
                  <a:srgbClr val="231F20"/>
                </a:solidFill>
                <a:latin typeface="+mn-lt"/>
                <a:cs typeface="Tahoma"/>
              </a:rPr>
              <a:t>on </a:t>
            </a:r>
            <a:r>
              <a:rPr lang="en-US" sz="2000" spc="-5" dirty="0">
                <a:solidFill>
                  <a:srgbClr val="231F20"/>
                </a:solidFill>
                <a:latin typeface="+mn-lt"/>
                <a:cs typeface="Tahoma"/>
              </a:rPr>
              <a:t>assignment to an overseas </a:t>
            </a:r>
            <a:r>
              <a:rPr lang="en-US" sz="2000" spc="-5" dirty="0" smtClean="0">
                <a:solidFill>
                  <a:srgbClr val="231F20"/>
                </a:solidFill>
                <a:latin typeface="+mn-lt"/>
                <a:cs typeface="Tahoma"/>
              </a:rPr>
              <a:t>duty </a:t>
            </a:r>
            <a:r>
              <a:rPr lang="en-US" sz="2000" spc="-5" dirty="0">
                <a:solidFill>
                  <a:srgbClr val="231F20"/>
                </a:solidFill>
                <a:latin typeface="+mn-lt"/>
                <a:cs typeface="Tahoma"/>
              </a:rPr>
              <a:t>station, you must </a:t>
            </a:r>
            <a:r>
              <a:rPr lang="en-US" sz="2000" dirty="0">
                <a:solidFill>
                  <a:srgbClr val="231F20"/>
                </a:solidFill>
                <a:latin typeface="+mn-lt"/>
                <a:cs typeface="Tahoma"/>
              </a:rPr>
              <a:t>elect </a:t>
            </a:r>
            <a:r>
              <a:rPr lang="en-US" sz="2000" dirty="0" smtClean="0">
                <a:solidFill>
                  <a:srgbClr val="231F20"/>
                </a:solidFill>
                <a:latin typeface="+mn-lt"/>
                <a:cs typeface="Tahoma"/>
              </a:rPr>
              <a:t>either </a:t>
            </a:r>
            <a:r>
              <a:rPr lang="en-US" sz="2000" spc="-5" dirty="0">
                <a:solidFill>
                  <a:srgbClr val="231F20"/>
                </a:solidFill>
                <a:latin typeface="+mn-lt"/>
                <a:cs typeface="Tahoma"/>
              </a:rPr>
              <a:t>an “all </a:t>
            </a:r>
            <a:r>
              <a:rPr lang="en-US" sz="2000" spc="-5" dirty="0" smtClean="0">
                <a:solidFill>
                  <a:srgbClr val="231F20"/>
                </a:solidFill>
                <a:latin typeface="+mn-lt"/>
                <a:cs typeface="Tahoma"/>
              </a:rPr>
              <a:t>others (unaccompanied)” </a:t>
            </a:r>
            <a:r>
              <a:rPr lang="en-US" sz="2000" spc="-5" dirty="0">
                <a:solidFill>
                  <a:srgbClr val="231F20"/>
                </a:solidFill>
                <a:latin typeface="+mn-lt"/>
                <a:cs typeface="Tahoma"/>
              </a:rPr>
              <a:t>tour or </a:t>
            </a:r>
            <a:r>
              <a:rPr lang="en-US" sz="2000" dirty="0">
                <a:solidFill>
                  <a:srgbClr val="231F20"/>
                </a:solidFill>
                <a:latin typeface="+mn-lt"/>
                <a:cs typeface="Tahoma"/>
              </a:rPr>
              <a:t>a “with </a:t>
            </a:r>
            <a:r>
              <a:rPr lang="en-US" sz="2000" spc="-5" dirty="0" smtClean="0">
                <a:solidFill>
                  <a:srgbClr val="231F20"/>
                </a:solidFill>
                <a:latin typeface="+mn-lt"/>
                <a:cs typeface="Tahoma"/>
              </a:rPr>
              <a:t>dependents (accompanied)”</a:t>
            </a:r>
            <a:r>
              <a:rPr lang="en-US" sz="2000" spc="-15" dirty="0" smtClean="0">
                <a:solidFill>
                  <a:srgbClr val="231F20"/>
                </a:solidFill>
                <a:latin typeface="+mn-lt"/>
                <a:cs typeface="Tahoma"/>
              </a:rPr>
              <a:t> </a:t>
            </a:r>
            <a:r>
              <a:rPr lang="en-US" sz="2000" spc="-45" dirty="0" smtClean="0">
                <a:latin typeface="+mn-lt"/>
                <a:cs typeface="Tahoma"/>
              </a:rPr>
              <a:t>tour*.</a:t>
            </a:r>
            <a:endParaRPr lang="en-US" sz="2000" dirty="0" smtClean="0">
              <a:latin typeface="+mj-lt"/>
            </a:endParaRPr>
          </a:p>
          <a:p>
            <a:pPr lvl="2">
              <a:lnSpc>
                <a:spcPct val="100000"/>
              </a:lnSpc>
              <a:spcBef>
                <a:spcPts val="0"/>
              </a:spcBef>
            </a:pPr>
            <a:r>
              <a:rPr lang="en-US" sz="1800" dirty="0" smtClean="0">
                <a:solidFill>
                  <a:srgbClr val="231F20"/>
                </a:solidFill>
                <a:latin typeface="+mn-lt"/>
                <a:cs typeface="Tahoma"/>
              </a:rPr>
              <a:t>Complete DA </a:t>
            </a:r>
            <a:r>
              <a:rPr lang="en-US" sz="1800" dirty="0">
                <a:solidFill>
                  <a:srgbClr val="231F20"/>
                </a:solidFill>
                <a:latin typeface="+mn-lt"/>
                <a:cs typeface="Tahoma"/>
              </a:rPr>
              <a:t>Form 5121, Overseas Tour Election Statement.  </a:t>
            </a:r>
            <a:endParaRPr lang="en-US" sz="1800" dirty="0" smtClean="0">
              <a:solidFill>
                <a:srgbClr val="231F20"/>
              </a:solidFill>
              <a:latin typeface="+mn-lt"/>
              <a:cs typeface="Tahoma"/>
            </a:endParaRPr>
          </a:p>
          <a:p>
            <a:pPr lvl="2">
              <a:lnSpc>
                <a:spcPct val="100000"/>
              </a:lnSpc>
              <a:spcBef>
                <a:spcPts val="0"/>
              </a:spcBef>
            </a:pPr>
            <a:r>
              <a:rPr lang="en-US" sz="1800" spc="-5" dirty="0" smtClean="0">
                <a:solidFill>
                  <a:srgbClr val="231F20"/>
                </a:solidFill>
                <a:latin typeface="+mn-lt"/>
                <a:cs typeface="Tahoma"/>
              </a:rPr>
              <a:t>Read </a:t>
            </a:r>
            <a:r>
              <a:rPr lang="en-US" sz="1800" spc="-5" dirty="0">
                <a:solidFill>
                  <a:srgbClr val="231F20"/>
                </a:solidFill>
                <a:latin typeface="+mn-lt"/>
                <a:cs typeface="Tahoma"/>
              </a:rPr>
              <a:t>each statement on the form carefully and make your</a:t>
            </a:r>
            <a:r>
              <a:rPr lang="en-US" sz="1800" dirty="0">
                <a:solidFill>
                  <a:srgbClr val="231F20"/>
                </a:solidFill>
                <a:latin typeface="+mn-lt"/>
                <a:cs typeface="Tahoma"/>
              </a:rPr>
              <a:t> </a:t>
            </a:r>
            <a:r>
              <a:rPr lang="en-US" sz="1800" dirty="0" smtClean="0">
                <a:solidFill>
                  <a:srgbClr val="231F20"/>
                </a:solidFill>
                <a:latin typeface="+mn-lt"/>
                <a:cs typeface="Tahoma"/>
              </a:rPr>
              <a:t>decision.</a:t>
            </a:r>
            <a:endParaRPr lang="en-US" sz="800" dirty="0" smtClean="0">
              <a:latin typeface="+mj-lt"/>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Tour Election</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pic>
        <p:nvPicPr>
          <p:cNvPr id="2" name="Picture 1"/>
          <p:cNvPicPr>
            <a:picLocks noChangeAspect="1"/>
          </p:cNvPicPr>
          <p:nvPr/>
        </p:nvPicPr>
        <p:blipFill rotWithShape="1">
          <a:blip r:embed="rId3"/>
          <a:srcRect l="12102" t="41499" r="13092" b="18136"/>
          <a:stretch/>
        </p:blipFill>
        <p:spPr>
          <a:xfrm>
            <a:off x="359197" y="2973329"/>
            <a:ext cx="8455937" cy="2851842"/>
          </a:xfrm>
          <a:prstGeom prst="rect">
            <a:avLst/>
          </a:prstGeom>
          <a:ln w="19050">
            <a:solidFill>
              <a:schemeClr val="tx1"/>
            </a:solidFill>
          </a:ln>
        </p:spPr>
      </p:pic>
      <p:sp>
        <p:nvSpPr>
          <p:cNvPr id="8" name="Content Placeholder 2"/>
          <p:cNvSpPr txBox="1">
            <a:spLocks/>
          </p:cNvSpPr>
          <p:nvPr/>
        </p:nvSpPr>
        <p:spPr>
          <a:xfrm>
            <a:off x="111513" y="5908433"/>
            <a:ext cx="7481404" cy="648483"/>
          </a:xfrm>
          <a:prstGeom prst="rect">
            <a:avLst/>
          </a:prstGeom>
        </p:spPr>
        <p:txBody>
          <a:bodyPr vert="horz" lIns="91440" tIns="45720" rIns="91440" bIns="45720" rtlCol="0">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0800">
              <a:lnSpc>
                <a:spcPct val="100000"/>
              </a:lnSpc>
              <a:spcBef>
                <a:spcPts val="0"/>
              </a:spcBef>
              <a:buNone/>
            </a:pPr>
            <a:r>
              <a:rPr lang="en-US" sz="1000" b="0" dirty="0" smtClean="0">
                <a:latin typeface="+mn-lt"/>
                <a:ea typeface="Calibri" panose="020F0502020204030204" pitchFamily="34" charset="0"/>
                <a:cs typeface="Tahoma"/>
              </a:rPr>
              <a:t>*</a:t>
            </a:r>
            <a:r>
              <a:rPr lang="en-US" sz="1000" b="0" dirty="0">
                <a:latin typeface="+mn-lt"/>
              </a:rPr>
              <a:t>Officers and career enlisted </a:t>
            </a:r>
            <a:r>
              <a:rPr lang="en-US" sz="1000" b="0" dirty="0" smtClean="0">
                <a:latin typeface="+mn-lt"/>
              </a:rPr>
              <a:t>with no dependents who are </a:t>
            </a:r>
            <a:r>
              <a:rPr lang="en-US" sz="1000" b="0" dirty="0">
                <a:latin typeface="+mn-lt"/>
              </a:rPr>
              <a:t>not married to another </a:t>
            </a:r>
            <a:r>
              <a:rPr lang="en-US" sz="1000" b="0" dirty="0" smtClean="0">
                <a:latin typeface="+mn-lt"/>
              </a:rPr>
              <a:t>Service-member </a:t>
            </a:r>
            <a:r>
              <a:rPr lang="en-US" sz="1000" b="0" dirty="0">
                <a:latin typeface="+mn-lt"/>
              </a:rPr>
              <a:t>and are assigned to long-tour areas overseas will serve the accompanied tour. </a:t>
            </a:r>
            <a:r>
              <a:rPr lang="en-US" sz="1000" b="0" dirty="0" smtClean="0">
                <a:latin typeface="+mn-lt"/>
              </a:rPr>
              <a:t> First-term </a:t>
            </a:r>
            <a:r>
              <a:rPr lang="en-US" sz="1000" b="0" dirty="0" smtClean="0">
                <a:latin typeface="+mn-lt"/>
                <a:ea typeface="Calibri" panose="020F0502020204030204" pitchFamily="34" charset="0"/>
                <a:cs typeface="Tahoma"/>
              </a:rPr>
              <a:t>Soldiers with no dependents who are not married to another service-member on assignment to 36-month accompanied tour locations in Germany, Italy, Belgium, or Japan will serve the 36-month accompanied tour.</a:t>
            </a:r>
            <a:endParaRPr lang="en-US" sz="1000" b="0" dirty="0" smtClean="0">
              <a:latin typeface="+mn-lt"/>
              <a:ea typeface="Calibri" panose="020F0502020204030204" pitchFamily="34" charset="0"/>
              <a:cs typeface="Times New Roman" panose="02020603050405020304" pitchFamily="18" charset="0"/>
            </a:endParaRPr>
          </a:p>
        </p:txBody>
      </p:sp>
      <p:sp>
        <p:nvSpPr>
          <p:cNvPr id="4" name="Rectangle 3"/>
          <p:cNvSpPr/>
          <p:nvPr/>
        </p:nvSpPr>
        <p:spPr>
          <a:xfrm>
            <a:off x="7318412" y="-4060"/>
            <a:ext cx="1803554" cy="58477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600-8-11 (Reassignment)</a:t>
            </a:r>
          </a:p>
          <a:p>
            <a:pPr marL="171450" indent="-171450">
              <a:buFont typeface="Arial" panose="020B0604020202020204" pitchFamily="34" charset="0"/>
              <a:buChar char="•"/>
            </a:pPr>
            <a:r>
              <a:rPr lang="en-US" sz="800" dirty="0">
                <a:solidFill>
                  <a:schemeClr val="bg1"/>
                </a:solidFill>
              </a:rPr>
              <a:t>AR 614-30 (Overseas Service)</a:t>
            </a:r>
          </a:p>
          <a:p>
            <a:pPr marL="171450" indent="-171450">
              <a:buFont typeface="Arial" panose="020B0604020202020204" pitchFamily="34" charset="0"/>
              <a:buChar char="•"/>
            </a:pPr>
            <a:r>
              <a:rPr lang="en-US" sz="800" dirty="0">
                <a:solidFill>
                  <a:schemeClr val="bg1"/>
                </a:solidFill>
              </a:rPr>
              <a:t>AR 55-46 (Travel Overseas)</a:t>
            </a:r>
          </a:p>
        </p:txBody>
      </p:sp>
    </p:spTree>
    <p:extLst>
      <p:ext uri="{BB962C8B-B14F-4D97-AF65-F5344CB8AC3E}">
        <p14:creationId xmlns:p14="http://schemas.microsoft.com/office/powerpoint/2010/main" val="2129328503"/>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267629" y="1145603"/>
            <a:ext cx="8675648" cy="4401205"/>
          </a:xfrm>
          <a:prstGeom prst="rect">
            <a:avLst/>
          </a:prstGeom>
        </p:spPr>
        <p:txBody>
          <a:bodyPr wrap="square">
            <a:spAutoFit/>
          </a:bodyPr>
          <a:lstStyle/>
          <a:p>
            <a:pPr marL="173736" indent="-173736">
              <a:buFont typeface="Wingdings" panose="05000000000000000000" pitchFamily="2" charset="2"/>
              <a:buChar char="ü"/>
            </a:pPr>
            <a:r>
              <a:rPr lang="en-US" sz="2000" dirty="0" smtClean="0"/>
              <a:t>HHG Customer Satisfaction Survey</a:t>
            </a:r>
            <a:r>
              <a:rPr lang="en-US" sz="2000" dirty="0"/>
              <a:t>:</a:t>
            </a:r>
          </a:p>
          <a:p>
            <a:pPr marL="630936" lvl="2" indent="-173736">
              <a:spcBef>
                <a:spcPts val="600"/>
              </a:spcBef>
              <a:buFont typeface="Arial" panose="020B0604020202020204" pitchFamily="34" charset="0"/>
              <a:buChar char="•"/>
            </a:pPr>
            <a:r>
              <a:rPr lang="en-US" sz="1600" dirty="0"/>
              <a:t>In </a:t>
            </a:r>
            <a:r>
              <a:rPr lang="en-US" sz="1600" dirty="0" smtClean="0"/>
              <a:t>a </a:t>
            </a:r>
            <a:r>
              <a:rPr lang="en-US" sz="1600" dirty="0"/>
              <a:t>combined effort with United States Transportation Command (USTRANSCOM) to provide better customer service, we are asking you to evaluate the customer service provided to you during your personal property move through a customer satisfaction </a:t>
            </a:r>
            <a:r>
              <a:rPr lang="en-US" sz="1600" dirty="0" smtClean="0"/>
              <a:t>survey through </a:t>
            </a:r>
            <a:r>
              <a:rPr lang="en-US" sz="1600" dirty="0"/>
              <a:t>DPS</a:t>
            </a:r>
            <a:r>
              <a:rPr lang="en-US" sz="1600" dirty="0" smtClean="0"/>
              <a:t>. The </a:t>
            </a:r>
            <a:r>
              <a:rPr lang="en-US" sz="1600" dirty="0"/>
              <a:t>survey Web address, </a:t>
            </a:r>
            <a:r>
              <a:rPr lang="en-US" sz="1600" dirty="0">
                <a:hlinkClick r:id="rId3"/>
              </a:rPr>
              <a:t>https://icss.eta.sddc.army.mil</a:t>
            </a:r>
            <a:r>
              <a:rPr lang="en-US" sz="1600" dirty="0"/>
              <a:t>, will be printed in the remarks section of your DD Form 1299, Application for Shipment and/or Storage of Personal Property. </a:t>
            </a:r>
          </a:p>
          <a:p>
            <a:pPr marL="630936" lvl="2" indent="-173736">
              <a:spcBef>
                <a:spcPts val="600"/>
              </a:spcBef>
              <a:buFont typeface="Arial" panose="020B0604020202020204" pitchFamily="34" charset="0"/>
              <a:buChar char="•"/>
            </a:pPr>
            <a:r>
              <a:rPr lang="en-US" sz="1600" dirty="0" smtClean="0"/>
              <a:t>The results of your survey will affect how the government distributes traffic to the Transportation Service Provider used in your personal property move and will provide the Services with valuable information regarding the service you receive at the local Transportation Office</a:t>
            </a:r>
            <a:r>
              <a:rPr lang="en-US" sz="1600" dirty="0"/>
              <a:t>.</a:t>
            </a:r>
          </a:p>
          <a:p>
            <a:pPr marL="630936" lvl="2" indent="-173736">
              <a:spcBef>
                <a:spcPts val="600"/>
              </a:spcBef>
              <a:buFont typeface="Arial" panose="020B0604020202020204" pitchFamily="34" charset="0"/>
              <a:buChar char="•"/>
            </a:pPr>
            <a:r>
              <a:rPr lang="en-US" sz="1600" dirty="0" smtClean="0"/>
              <a:t>Within a day after counseling, if you provide an email address, you will be sent an email with important information about your customer satisfaction survey</a:t>
            </a:r>
            <a:r>
              <a:rPr lang="en-US" sz="1600" dirty="0"/>
              <a:t>, </a:t>
            </a:r>
            <a:r>
              <a:rPr lang="en-US" sz="1600" dirty="0" smtClean="0"/>
              <a:t>including a computer generated password that will allow you to access your survey after delivery</a:t>
            </a:r>
            <a:r>
              <a:rPr lang="en-US" sz="1600" dirty="0"/>
              <a:t>.</a:t>
            </a:r>
          </a:p>
          <a:p>
            <a:pPr marL="630936" lvl="2" indent="-173736">
              <a:spcBef>
                <a:spcPts val="600"/>
              </a:spcBef>
              <a:buFont typeface="Arial" panose="020B0604020202020204" pitchFamily="34" charset="0"/>
              <a:buChar char="•"/>
            </a:pPr>
            <a:r>
              <a:rPr lang="en-US" sz="1600" dirty="0" smtClean="0"/>
              <a:t>It is critical your completed survey is received within 7 calendar days of the delivery of your shipment. A survey needs to be completed for each personal property shipment.</a:t>
            </a:r>
            <a:endParaRPr lang="en-US" sz="1600" dirty="0"/>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t>Transportation Travel Entitlements</a:t>
            </a:r>
            <a:endParaRPr lang="en-US" sz="2800" dirty="0"/>
          </a:p>
        </p:txBody>
      </p:sp>
      <p:sp>
        <p:nvSpPr>
          <p:cNvPr id="2" name="Rectangle 1"/>
          <p:cNvSpPr/>
          <p:nvPr/>
        </p:nvSpPr>
        <p:spPr>
          <a:xfrm>
            <a:off x="6589120" y="171372"/>
            <a:ext cx="2554880"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https://icss.eta.sddc.army.mil (Survey Website)</a:t>
            </a:r>
          </a:p>
        </p:txBody>
      </p:sp>
    </p:spTree>
    <p:extLst>
      <p:ext uri="{BB962C8B-B14F-4D97-AF65-F5344CB8AC3E}">
        <p14:creationId xmlns:p14="http://schemas.microsoft.com/office/powerpoint/2010/main" val="1071406555"/>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189733"/>
            <a:ext cx="8388709" cy="3657600"/>
          </a:xfrm>
        </p:spPr>
        <p:txBody>
          <a:bodyPr>
            <a:noAutofit/>
          </a:bodyPr>
          <a:lstStyle/>
          <a:p>
            <a:pPr lvl="2">
              <a:lnSpc>
                <a:spcPct val="100000"/>
              </a:lnSpc>
              <a:spcBef>
                <a:spcPts val="0"/>
              </a:spcBef>
            </a:pPr>
            <a:endParaRPr lang="en-US" dirty="0" smtClean="0">
              <a:latin typeface="+mn-lt"/>
              <a:ea typeface="Calibri" panose="020F0502020204030204" pitchFamily="34" charset="0"/>
              <a:cs typeface="Times New Roman" panose="02020603050405020304" pitchFamily="18" charset="0"/>
            </a:endParaRPr>
          </a:p>
          <a:p>
            <a:pPr marL="517525" lvl="2" indent="0">
              <a:lnSpc>
                <a:spcPct val="100000"/>
              </a:lnSpc>
              <a:spcBef>
                <a:spcPts val="0"/>
              </a:spcBef>
              <a:buNone/>
            </a:pPr>
            <a:endParaRPr lang="en-US" dirty="0">
              <a:latin typeface="+mn-lt"/>
              <a:ea typeface="Calibri" panose="020F0502020204030204" pitchFamily="34" charset="0"/>
              <a:cs typeface="Times New Roman" panose="02020603050405020304" pitchFamily="18" charset="0"/>
            </a:endParaRPr>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Content Placeholder 2"/>
          <p:cNvSpPr>
            <a:spLocks noGrp="1"/>
          </p:cNvSpPr>
          <p:nvPr/>
        </p:nvSpPr>
        <p:spPr>
          <a:xfrm>
            <a:off x="293565" y="1189733"/>
            <a:ext cx="8388709" cy="5141903"/>
          </a:xfrm>
          <a:prstGeom prst="rect">
            <a:avLst/>
          </a:prstGeom>
        </p:spPr>
        <p:txBody>
          <a:bodyPr vert="horz" lIns="91440" tIns="45720" rIns="91440" bIns="45720" rtlCol="0">
            <a:no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smtClean="0">
                <a:latin typeface="+mn-lt"/>
              </a:rPr>
              <a:t>Spouse Employment</a:t>
            </a:r>
          </a:p>
          <a:p>
            <a:pPr lvl="1">
              <a:spcBef>
                <a:spcPts val="600"/>
              </a:spcBef>
            </a:pPr>
            <a:r>
              <a:rPr lang="en-US" sz="1400" dirty="0">
                <a:latin typeface="+mn-lt"/>
              </a:rPr>
              <a:t>Military Spouse Employment Partnership (</a:t>
            </a:r>
            <a:r>
              <a:rPr lang="en-US" sz="1400" dirty="0" smtClean="0">
                <a:latin typeface="+mn-lt"/>
              </a:rPr>
              <a:t>MSEP) </a:t>
            </a:r>
            <a:r>
              <a:rPr lang="en-US" sz="1400" dirty="0">
                <a:latin typeface="+mn-lt"/>
              </a:rPr>
              <a:t>is a resource for spouse employment with private sector companies, non-profits, and other government </a:t>
            </a:r>
            <a:r>
              <a:rPr lang="en-US" sz="1400" dirty="0" smtClean="0">
                <a:latin typeface="+mn-lt"/>
              </a:rPr>
              <a:t>agencies.                                </a:t>
            </a:r>
            <a:r>
              <a:rPr lang="en-US" sz="1400" dirty="0" smtClean="0">
                <a:solidFill>
                  <a:prstClr val="black"/>
                </a:solidFill>
                <a:latin typeface="+mn-lt"/>
              </a:rPr>
              <a:t>Website</a:t>
            </a:r>
            <a:r>
              <a:rPr lang="en-US" sz="1400" dirty="0">
                <a:solidFill>
                  <a:prstClr val="black"/>
                </a:solidFill>
                <a:latin typeface="+mn-lt"/>
              </a:rPr>
              <a:t>: </a:t>
            </a:r>
            <a:r>
              <a:rPr lang="en-US" sz="1400" u="sng" dirty="0" smtClean="0">
                <a:latin typeface="+mn-lt"/>
                <a:hlinkClick r:id="rId3"/>
              </a:rPr>
              <a:t>https</a:t>
            </a:r>
            <a:r>
              <a:rPr lang="en-US" sz="1400" u="sng" dirty="0">
                <a:latin typeface="+mn-lt"/>
                <a:hlinkClick r:id="rId3"/>
              </a:rPr>
              <a:t>://</a:t>
            </a:r>
            <a:r>
              <a:rPr lang="en-US" sz="1400" u="sng" dirty="0" smtClean="0">
                <a:latin typeface="+mn-lt"/>
                <a:hlinkClick r:id="rId3"/>
              </a:rPr>
              <a:t>msepjobs.militaryonesource.mil/msep/home</a:t>
            </a:r>
            <a:r>
              <a:rPr lang="en-US" sz="1400" u="sng" dirty="0" smtClean="0">
                <a:latin typeface="+mn-lt"/>
              </a:rPr>
              <a:t>.</a:t>
            </a:r>
          </a:p>
          <a:p>
            <a:pPr lvl="1">
              <a:spcBef>
                <a:spcPts val="600"/>
              </a:spcBef>
            </a:pPr>
            <a:r>
              <a:rPr lang="en-US" sz="1400" dirty="0" smtClean="0">
                <a:latin typeface="+mn-lt"/>
              </a:rPr>
              <a:t>Employment Readiness Program (ERP) is an Army Community Service program providing employment assistance to military Spouses, Soldiers, DoD Civilians, and all immediate Family members.                                                                                                                                   </a:t>
            </a:r>
            <a:r>
              <a:rPr lang="en-US" sz="1400" dirty="0" smtClean="0">
                <a:solidFill>
                  <a:prstClr val="black"/>
                </a:solidFill>
                <a:latin typeface="+mn-lt"/>
              </a:rPr>
              <a:t>Website: </a:t>
            </a:r>
            <a:r>
              <a:rPr lang="en-US" sz="1400" u="sng" dirty="0" smtClean="0">
                <a:latin typeface="+mn-lt"/>
                <a:hlinkClick r:id="rId4"/>
              </a:rPr>
              <a:t>https://www.armymwr.com/programs-and-services/personal-assistance/employment-readiness-program/army-spouse-employment-career-and-education</a:t>
            </a:r>
            <a:r>
              <a:rPr lang="en-US" sz="1400" u="sng" dirty="0" smtClean="0">
                <a:latin typeface="+mn-lt"/>
              </a:rPr>
              <a:t>.</a:t>
            </a:r>
          </a:p>
          <a:p>
            <a:pPr lvl="1">
              <a:spcBef>
                <a:spcPts val="600"/>
              </a:spcBef>
            </a:pPr>
            <a:r>
              <a:rPr lang="en-US" sz="1400" dirty="0" smtClean="0">
                <a:latin typeface="+mn-lt"/>
              </a:rPr>
              <a:t>Military One Source, My Career Advancement Account (MyCAA) - </a:t>
            </a:r>
            <a:r>
              <a:rPr lang="en-US" sz="1400" dirty="0">
                <a:latin typeface="+mn-lt"/>
              </a:rPr>
              <a:t>Spouses of service members on active duty in pay grades E1 to E5, </a:t>
            </a:r>
            <a:r>
              <a:rPr lang="en-US" sz="1400" dirty="0" smtClean="0">
                <a:latin typeface="+mn-lt"/>
              </a:rPr>
              <a:t>W1 to W2</a:t>
            </a:r>
            <a:r>
              <a:rPr lang="en-US" sz="1400" dirty="0">
                <a:latin typeface="+mn-lt"/>
              </a:rPr>
              <a:t>, and </a:t>
            </a:r>
            <a:r>
              <a:rPr lang="en-US" sz="1400" dirty="0" smtClean="0">
                <a:latin typeface="+mn-lt"/>
              </a:rPr>
              <a:t>O1 </a:t>
            </a:r>
            <a:r>
              <a:rPr lang="en-US" sz="1400" dirty="0">
                <a:latin typeface="+mn-lt"/>
              </a:rPr>
              <a:t>to </a:t>
            </a:r>
            <a:r>
              <a:rPr lang="en-US" sz="1400" dirty="0" smtClean="0">
                <a:latin typeface="+mn-lt"/>
              </a:rPr>
              <a:t>O2 can take advantage of a scholarship program that provides up to $4,000 in financial assistance to eligible military spouses who are pursuing a license, certification, or Associate’s degree in a portable career field or occupation. Career Coaches are available by calling 1-800-342-9647.                                     </a:t>
            </a:r>
            <a:r>
              <a:rPr lang="en-US" sz="1400" dirty="0" smtClean="0">
                <a:solidFill>
                  <a:prstClr val="black"/>
                </a:solidFill>
                <a:latin typeface="+mn-lt"/>
              </a:rPr>
              <a:t>Website: </a:t>
            </a:r>
            <a:r>
              <a:rPr lang="en-US" sz="1400" dirty="0" smtClean="0">
                <a:latin typeface="+mn-lt"/>
                <a:hlinkClick r:id="rId5"/>
              </a:rPr>
              <a:t>https://mycaa.militaryonesource.mil/mycaa/</a:t>
            </a:r>
            <a:r>
              <a:rPr lang="en-US" sz="1400" dirty="0" smtClean="0">
                <a:latin typeface="+mn-lt"/>
              </a:rPr>
              <a:t>.</a:t>
            </a:r>
            <a:endParaRPr lang="en-US" sz="2000" dirty="0" smtClean="0">
              <a:latin typeface="+mn-lt"/>
            </a:endParaRPr>
          </a:p>
          <a:p>
            <a:pPr>
              <a:spcBef>
                <a:spcPts val="600"/>
              </a:spcBef>
            </a:pPr>
            <a:r>
              <a:rPr lang="en-US" sz="2000" b="0" dirty="0" smtClean="0">
                <a:latin typeface="+mn-lt"/>
              </a:rPr>
              <a:t>Spouse Relicensing</a:t>
            </a:r>
            <a:endParaRPr lang="en-US" sz="1200" b="0" dirty="0" smtClean="0">
              <a:latin typeface="+mn-lt"/>
            </a:endParaRPr>
          </a:p>
          <a:p>
            <a:pPr lvl="1">
              <a:lnSpc>
                <a:spcPct val="100000"/>
              </a:lnSpc>
              <a:spcBef>
                <a:spcPts val="600"/>
              </a:spcBef>
            </a:pPr>
            <a:r>
              <a:rPr lang="en-US" sz="1400" dirty="0" smtClean="0">
                <a:solidFill>
                  <a:prstClr val="black"/>
                </a:solidFill>
                <a:latin typeface="+mn-lt"/>
              </a:rPr>
              <a:t>The </a:t>
            </a:r>
            <a:r>
              <a:rPr lang="en-US" sz="1400" dirty="0">
                <a:solidFill>
                  <a:prstClr val="black"/>
                </a:solidFill>
                <a:latin typeface="+mn-lt"/>
              </a:rPr>
              <a:t>Army has implemented policies to reimburse Army spouses for license/certification fees when they PCS. </a:t>
            </a:r>
            <a:r>
              <a:rPr lang="en-US" sz="1400" dirty="0" smtClean="0">
                <a:solidFill>
                  <a:prstClr val="black"/>
                </a:solidFill>
                <a:latin typeface="+mn-lt"/>
              </a:rPr>
              <a:t>The Army </a:t>
            </a:r>
            <a:r>
              <a:rPr lang="en-US" sz="1400" dirty="0">
                <a:solidFill>
                  <a:prstClr val="black"/>
                </a:solidFill>
                <a:latin typeface="+mn-lt"/>
              </a:rPr>
              <a:t>strongly supports the work of the DoD in promoting license reciprocity in all </a:t>
            </a:r>
            <a:r>
              <a:rPr lang="en-US" sz="1400" dirty="0" smtClean="0">
                <a:solidFill>
                  <a:prstClr val="black"/>
                </a:solidFill>
                <a:latin typeface="+mn-lt"/>
              </a:rPr>
              <a:t>states.                                                                                                                                                       Website</a:t>
            </a:r>
            <a:r>
              <a:rPr lang="en-US" sz="1400" dirty="0">
                <a:solidFill>
                  <a:prstClr val="black"/>
                </a:solidFill>
                <a:latin typeface="+mn-lt"/>
              </a:rPr>
              <a:t>: </a:t>
            </a:r>
            <a:r>
              <a:rPr lang="en-US" sz="1400" dirty="0" smtClean="0">
                <a:solidFill>
                  <a:prstClr val="black"/>
                </a:solidFill>
                <a:latin typeface="+mn-lt"/>
                <a:hlinkClick r:id="rId6"/>
              </a:rPr>
              <a:t>https</a:t>
            </a:r>
            <a:r>
              <a:rPr lang="en-US" sz="1400" dirty="0">
                <a:solidFill>
                  <a:prstClr val="black"/>
                </a:solidFill>
                <a:latin typeface="+mn-lt"/>
                <a:hlinkClick r:id="rId6"/>
              </a:rPr>
              <a:t>://</a:t>
            </a:r>
            <a:r>
              <a:rPr lang="en-US" sz="1400" dirty="0" smtClean="0">
                <a:solidFill>
                  <a:prstClr val="black"/>
                </a:solidFill>
                <a:latin typeface="+mn-lt"/>
                <a:hlinkClick r:id="rId6"/>
              </a:rPr>
              <a:t>myseco.militaryonesource.mil/portal/content/view/8576</a:t>
            </a:r>
            <a:r>
              <a:rPr lang="en-US" sz="1400" dirty="0" smtClean="0">
                <a:solidFill>
                  <a:prstClr val="black"/>
                </a:solidFill>
                <a:latin typeface="+mn-lt"/>
              </a:rPr>
              <a:t>.</a:t>
            </a:r>
            <a:endParaRPr lang="en-US" dirty="0">
              <a:latin typeface="+mn-lt"/>
              <a:ea typeface="Calibri" panose="020F0502020204030204" pitchFamily="34" charset="0"/>
              <a:cs typeface="Times New Roman" panose="02020603050405020304" pitchFamily="18" charset="0"/>
            </a:endParaRPr>
          </a:p>
        </p:txBody>
      </p:sp>
      <p:sp>
        <p:nvSpPr>
          <p:cNvPr id="5"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t>Spouse Employment</a:t>
            </a:r>
            <a:endParaRPr lang="en-US" sz="2800" dirty="0"/>
          </a:p>
        </p:txBody>
      </p:sp>
      <p:sp>
        <p:nvSpPr>
          <p:cNvPr id="2" name="Rectangle 1"/>
          <p:cNvSpPr/>
          <p:nvPr/>
        </p:nvSpPr>
        <p:spPr>
          <a:xfrm>
            <a:off x="5966460" y="-33415"/>
            <a:ext cx="3154680" cy="646331"/>
          </a:xfrm>
          <a:prstGeom prst="rect">
            <a:avLst/>
          </a:prstGeom>
        </p:spPr>
        <p:txBody>
          <a:bodyPr wrap="square">
            <a:spAutoFit/>
          </a:bodyPr>
          <a:lstStyle/>
          <a:p>
            <a:r>
              <a:rPr lang="en-US" sz="600" dirty="0">
                <a:solidFill>
                  <a:schemeClr val="bg1"/>
                </a:solidFill>
              </a:rPr>
              <a:t>References:</a:t>
            </a:r>
          </a:p>
          <a:p>
            <a:pPr marL="171450" indent="-171450">
              <a:buFont typeface="Arial" panose="020B0604020202020204" pitchFamily="34" charset="0"/>
              <a:buChar char="•"/>
            </a:pPr>
            <a:r>
              <a:rPr lang="en-US" sz="600" dirty="0">
                <a:solidFill>
                  <a:schemeClr val="bg1"/>
                </a:solidFill>
              </a:rPr>
              <a:t>AR 608-1 (Army Community Service)</a:t>
            </a:r>
          </a:p>
          <a:p>
            <a:pPr marL="171450" indent="-171450">
              <a:buFont typeface="Arial" panose="020B0604020202020204" pitchFamily="34" charset="0"/>
              <a:buChar char="•"/>
            </a:pPr>
            <a:r>
              <a:rPr lang="en-US" sz="600" dirty="0">
                <a:solidFill>
                  <a:schemeClr val="bg1"/>
                </a:solidFill>
              </a:rPr>
              <a:t>ALARACT 036/2019 (Announcement of Army Directive (AD) 2019-18 and Filing Instructions for Spouse State Licensure and Certification Costs Reimbursement)</a:t>
            </a:r>
          </a:p>
          <a:p>
            <a:pPr marL="171450" indent="-171450">
              <a:buFont typeface="Arial" panose="020B0604020202020204" pitchFamily="34" charset="0"/>
              <a:buChar char="•"/>
            </a:pPr>
            <a:r>
              <a:rPr lang="en-US" sz="600" dirty="0">
                <a:solidFill>
                  <a:schemeClr val="bg1"/>
                </a:solidFill>
              </a:rPr>
              <a:t>National Defense Authorization Act for Fiscal Year 2018</a:t>
            </a:r>
          </a:p>
          <a:p>
            <a:pPr marL="171450" indent="-171450">
              <a:buFont typeface="Arial" panose="020B0604020202020204" pitchFamily="34" charset="0"/>
              <a:buChar char="•"/>
            </a:pPr>
            <a:r>
              <a:rPr lang="en-US" sz="600" dirty="0">
                <a:solidFill>
                  <a:schemeClr val="bg1"/>
                </a:solidFill>
              </a:rPr>
              <a:t>Public Law No. 115-91, section 556, 131 Stat. 1403–1405 </a:t>
            </a:r>
          </a:p>
        </p:txBody>
      </p:sp>
    </p:spTree>
    <p:extLst>
      <p:ext uri="{BB962C8B-B14F-4D97-AF65-F5344CB8AC3E}">
        <p14:creationId xmlns:p14="http://schemas.microsoft.com/office/powerpoint/2010/main" val="894591251"/>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267629" y="933734"/>
            <a:ext cx="8675648" cy="5585632"/>
          </a:xfrm>
          <a:prstGeom prst="rect">
            <a:avLst/>
          </a:prstGeom>
        </p:spPr>
        <p:txBody>
          <a:bodyPr wrap="square">
            <a:spAutoFit/>
          </a:bodyPr>
          <a:lstStyle/>
          <a:p>
            <a:pPr marL="173736" indent="-173736">
              <a:buFont typeface="Wingdings" panose="05000000000000000000" pitchFamily="2" charset="2"/>
              <a:buChar char="ü"/>
            </a:pPr>
            <a:r>
              <a:rPr lang="en-US" sz="2000" dirty="0" smtClean="0"/>
              <a:t>TASP:</a:t>
            </a:r>
            <a:endParaRPr lang="en-US" sz="2000" dirty="0"/>
          </a:p>
          <a:p>
            <a:pPr marL="514350" lvl="1" indent="-174625">
              <a:lnSpc>
                <a:spcPct val="90000"/>
              </a:lnSpc>
              <a:spcBef>
                <a:spcPts val="500"/>
              </a:spcBef>
              <a:buFont typeface="Arial" panose="020B0604020202020204" pitchFamily="34" charset="0"/>
              <a:buChar char="•"/>
            </a:pPr>
            <a:r>
              <a:rPr lang="en-US" dirty="0" smtClean="0">
                <a:cs typeface="Arial" panose="020B0604020202020204" pitchFamily="34" charset="0"/>
              </a:rPr>
              <a:t>Soldiers </a:t>
            </a:r>
            <a:r>
              <a:rPr lang="en-US" dirty="0">
                <a:cs typeface="Arial" panose="020B0604020202020204" pitchFamily="34" charset="0"/>
              </a:rPr>
              <a:t>in the rank of </a:t>
            </a:r>
            <a:r>
              <a:rPr lang="en-US" dirty="0" smtClean="0">
                <a:cs typeface="Arial" panose="020B0604020202020204" pitchFamily="34" charset="0"/>
              </a:rPr>
              <a:t>PVT-SSG</a:t>
            </a:r>
            <a:r>
              <a:rPr lang="en-US" dirty="0">
                <a:cs typeface="Arial" panose="020B0604020202020204" pitchFamily="34" charset="0"/>
              </a:rPr>
              <a:t>, </a:t>
            </a:r>
            <a:r>
              <a:rPr lang="en-US" dirty="0" smtClean="0">
                <a:cs typeface="Arial" panose="020B0604020202020204" pitchFamily="34" charset="0"/>
              </a:rPr>
              <a:t>WO1-CW2</a:t>
            </a:r>
            <a:r>
              <a:rPr lang="en-US" dirty="0">
                <a:cs typeface="Arial" panose="020B0604020202020204" pitchFamily="34" charset="0"/>
              </a:rPr>
              <a:t>, </a:t>
            </a:r>
            <a:r>
              <a:rPr lang="en-US" dirty="0" smtClean="0">
                <a:cs typeface="Arial" panose="020B0604020202020204" pitchFamily="34" charset="0"/>
              </a:rPr>
              <a:t>and 2LT-CPT </a:t>
            </a:r>
            <a:r>
              <a:rPr lang="en-US" dirty="0">
                <a:cs typeface="Arial" panose="020B0604020202020204" pitchFamily="34" charset="0"/>
              </a:rPr>
              <a:t>are required to participate in the </a:t>
            </a:r>
            <a:r>
              <a:rPr lang="en-US" dirty="0" smtClean="0">
                <a:cs typeface="Arial" panose="020B0604020202020204" pitchFamily="34" charset="0"/>
              </a:rPr>
              <a:t>Sponsorship program, except those on assignment to a PCS length school (more than 20 weeks). An assigned sponsor or an approved exception to policy is required to out-process.</a:t>
            </a:r>
          </a:p>
          <a:p>
            <a:pPr marL="514350" lvl="1" indent="-174625">
              <a:lnSpc>
                <a:spcPct val="90000"/>
              </a:lnSpc>
              <a:spcBef>
                <a:spcPts val="500"/>
              </a:spcBef>
              <a:buFont typeface="Arial" panose="020B0604020202020204" pitchFamily="34" charset="0"/>
              <a:buChar char="•"/>
            </a:pPr>
            <a:r>
              <a:rPr lang="en-US" dirty="0" smtClean="0"/>
              <a:t>Soldiers </a:t>
            </a:r>
            <a:r>
              <a:rPr lang="en-US" dirty="0"/>
              <a:t>in the rank of SFC - CSM, CW3 - CW5, &amp; MAJ - COL may </a:t>
            </a:r>
            <a:r>
              <a:rPr lang="en-US" dirty="0" smtClean="0"/>
              <a:t>opt-in to participate </a:t>
            </a:r>
            <a:r>
              <a:rPr lang="en-US" dirty="0"/>
              <a:t>in the program if they </a:t>
            </a:r>
            <a:r>
              <a:rPr lang="en-US" dirty="0" smtClean="0"/>
              <a:t>wish to request sponsorship.</a:t>
            </a:r>
          </a:p>
          <a:p>
            <a:pPr marL="514350" lvl="1" indent="-174625">
              <a:lnSpc>
                <a:spcPct val="90000"/>
              </a:lnSpc>
              <a:spcBef>
                <a:spcPts val="500"/>
              </a:spcBef>
              <a:buFont typeface="Arial" panose="020B0604020202020204" pitchFamily="34" charset="0"/>
              <a:buChar char="•"/>
            </a:pPr>
            <a:r>
              <a:rPr lang="en-US" dirty="0" smtClean="0"/>
              <a:t>Senior </a:t>
            </a:r>
            <a:r>
              <a:rPr lang="en-US" dirty="0"/>
              <a:t>Commanders may determine that Sponsorship is required </a:t>
            </a:r>
            <a:r>
              <a:rPr lang="en-US" dirty="0" smtClean="0"/>
              <a:t>for all incoming Soldiers within </a:t>
            </a:r>
            <a:r>
              <a:rPr lang="en-US" dirty="0"/>
              <a:t>their area of responsibility. </a:t>
            </a:r>
          </a:p>
          <a:p>
            <a:pPr marL="514350" lvl="1" indent="-174625">
              <a:lnSpc>
                <a:spcPct val="90000"/>
              </a:lnSpc>
              <a:spcBef>
                <a:spcPts val="500"/>
              </a:spcBef>
              <a:buFont typeface="Arial" panose="020B0604020202020204" pitchFamily="34" charset="0"/>
              <a:buChar char="•"/>
            </a:pPr>
            <a:r>
              <a:rPr lang="en-US" dirty="0" smtClean="0">
                <a:cs typeface="Arial" panose="020B0604020202020204" pitchFamily="34" charset="0"/>
              </a:rPr>
              <a:t>Upon </a:t>
            </a:r>
            <a:r>
              <a:rPr lang="en-US" dirty="0">
                <a:cs typeface="Arial" panose="020B0604020202020204" pitchFamily="34" charset="0"/>
              </a:rPr>
              <a:t>receiving Assignment Instructions, the Soldier must login </a:t>
            </a:r>
            <a:r>
              <a:rPr lang="en-US" dirty="0" smtClean="0">
                <a:cs typeface="Arial" panose="020B0604020202020204" pitchFamily="34" charset="0"/>
              </a:rPr>
              <a:t>to the Army Career Tracker (ACT) </a:t>
            </a:r>
            <a:r>
              <a:rPr lang="en-US" dirty="0">
                <a:cs typeface="Arial" panose="020B0604020202020204" pitchFamily="34" charset="0"/>
              </a:rPr>
              <a:t>website at: </a:t>
            </a:r>
            <a:r>
              <a:rPr lang="en-US" dirty="0">
                <a:cs typeface="Arial" panose="020B0604020202020204" pitchFamily="34" charset="0"/>
                <a:hlinkClick r:id="rId3"/>
              </a:rPr>
              <a:t>https://actnow.army.mil</a:t>
            </a:r>
            <a:r>
              <a:rPr lang="en-US" dirty="0" smtClean="0">
                <a:cs typeface="Arial" panose="020B0604020202020204" pitchFamily="34" charset="0"/>
              </a:rPr>
              <a:t>.</a:t>
            </a:r>
          </a:p>
          <a:p>
            <a:pPr marL="1198563" lvl="3" indent="-223838">
              <a:lnSpc>
                <a:spcPct val="90000"/>
              </a:lnSpc>
              <a:spcBef>
                <a:spcPts val="500"/>
              </a:spcBef>
              <a:buFont typeface="Arial" panose="020B0604020202020204" pitchFamily="34" charset="0"/>
              <a:buChar char="–"/>
            </a:pPr>
            <a:r>
              <a:rPr lang="en-US" dirty="0">
                <a:cs typeface="Arial" panose="020B0604020202020204" pitchFamily="34" charset="0"/>
              </a:rPr>
              <a:t>Click on the Sponsorship tab and </a:t>
            </a:r>
            <a:r>
              <a:rPr lang="en-US" dirty="0" smtClean="0">
                <a:cs typeface="Arial" panose="020B0604020202020204" pitchFamily="34" charset="0"/>
              </a:rPr>
              <a:t>then DA Form 5434 (Sponsorship Program Counseling and Information Sheet). Select “Create new form” and </a:t>
            </a:r>
            <a:r>
              <a:rPr lang="en-US" dirty="0">
                <a:cs typeface="Arial" panose="020B0604020202020204" pitchFamily="34" charset="0"/>
              </a:rPr>
              <a:t>complete sections 1, 2, 4 and 5</a:t>
            </a:r>
            <a:r>
              <a:rPr lang="en-US" dirty="0" smtClean="0">
                <a:cs typeface="Arial" panose="020B0604020202020204" pitchFamily="34" charset="0"/>
              </a:rPr>
              <a:t>.</a:t>
            </a:r>
            <a:endParaRPr lang="en-US" dirty="0">
              <a:cs typeface="Arial" panose="020B0604020202020204" pitchFamily="34" charset="0"/>
            </a:endParaRPr>
          </a:p>
          <a:p>
            <a:pPr marL="1198563" lvl="3" indent="-223838">
              <a:lnSpc>
                <a:spcPct val="90000"/>
              </a:lnSpc>
              <a:spcBef>
                <a:spcPts val="500"/>
              </a:spcBef>
              <a:buFont typeface="Arial" panose="020B0604020202020204" pitchFamily="34" charset="0"/>
              <a:buChar char="–"/>
            </a:pPr>
            <a:r>
              <a:rPr lang="en-US" dirty="0" smtClean="0">
                <a:cs typeface="Arial" panose="020B0604020202020204" pitchFamily="34" charset="0"/>
              </a:rPr>
              <a:t>Once each section is complete, a check mark will appear. When all sections are complete, select the “submit” button on the bottom of the page.</a:t>
            </a:r>
            <a:endParaRPr lang="en-US" dirty="0">
              <a:cs typeface="Arial" panose="020B0604020202020204" pitchFamily="34" charset="0"/>
            </a:endParaRPr>
          </a:p>
          <a:p>
            <a:pPr marL="514350" lvl="1" indent="-174625">
              <a:lnSpc>
                <a:spcPct val="90000"/>
              </a:lnSpc>
              <a:spcBef>
                <a:spcPts val="500"/>
              </a:spcBef>
              <a:buFont typeface="Arial" panose="020B0604020202020204" pitchFamily="34" charset="0"/>
              <a:buChar char="•"/>
            </a:pPr>
            <a:r>
              <a:rPr lang="en-US" dirty="0" smtClean="0">
                <a:cs typeface="Arial" panose="020B0604020202020204" pitchFamily="34" charset="0"/>
              </a:rPr>
              <a:t>Once a sponsor is assigned by the gaining unit, the Sponsor can then log into ACT and complete the DA Form 5434, section 3. The DA Form                   5434 can be completed by the Soldier/sponsor simultaneously.</a:t>
            </a:r>
            <a:endParaRPr lang="en-US" dirty="0">
              <a:cs typeface="Arial" panose="020B0604020202020204" pitchFamily="34" charset="0"/>
            </a:endParaRP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t>Total Army Sponsorship Program (TASP)</a:t>
            </a:r>
            <a:endParaRPr lang="en-US" sz="2800" dirty="0"/>
          </a:p>
        </p:txBody>
      </p:sp>
      <p:sp>
        <p:nvSpPr>
          <p:cNvPr id="2" name="Rectangle 1"/>
          <p:cNvSpPr/>
          <p:nvPr/>
        </p:nvSpPr>
        <p:spPr>
          <a:xfrm>
            <a:off x="6400800" y="109728"/>
            <a:ext cx="2743200"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600-8-8 (The Total Army Sponsorship Program)</a:t>
            </a:r>
          </a:p>
        </p:txBody>
      </p:sp>
    </p:spTree>
    <p:extLst>
      <p:ext uri="{BB962C8B-B14F-4D97-AF65-F5344CB8AC3E}">
        <p14:creationId xmlns:p14="http://schemas.microsoft.com/office/powerpoint/2010/main" val="4178634253"/>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133538" y="922025"/>
            <a:ext cx="8675648" cy="5814925"/>
          </a:xfrm>
          <a:prstGeom prst="rect">
            <a:avLst/>
          </a:prstGeom>
        </p:spPr>
        <p:txBody>
          <a:bodyPr wrap="square">
            <a:spAutoFit/>
          </a:bodyPr>
          <a:lstStyle/>
          <a:p>
            <a:pPr marL="173736" indent="-173736">
              <a:buFont typeface="Wingdings" panose="05000000000000000000" pitchFamily="2" charset="2"/>
              <a:buChar char="ü"/>
            </a:pPr>
            <a:r>
              <a:rPr lang="en-US" sz="2000" dirty="0" smtClean="0"/>
              <a:t>Housing Flexibility:</a:t>
            </a:r>
            <a:endParaRPr lang="en-US" sz="2000" dirty="0"/>
          </a:p>
          <a:p>
            <a:pPr marL="630936" lvl="2" indent="-173736">
              <a:spcBef>
                <a:spcPts val="500"/>
              </a:spcBef>
              <a:buFont typeface="Arial" panose="020B0604020202020204" pitchFamily="34" charset="0"/>
              <a:buChar char="•"/>
            </a:pPr>
            <a:r>
              <a:rPr lang="en-US" sz="1600" dirty="0" smtClean="0"/>
              <a:t>Soldiers may request flexibility </a:t>
            </a:r>
            <a:r>
              <a:rPr lang="en-US" sz="1600" dirty="0"/>
              <a:t>options </a:t>
            </a:r>
            <a:r>
              <a:rPr lang="en-US" sz="1600" dirty="0" smtClean="0"/>
              <a:t>for government owned/leased Family housing while </a:t>
            </a:r>
            <a:r>
              <a:rPr lang="en-US" sz="1600" dirty="0"/>
              <a:t>undergoing a PCS within the United States (including Alaska and Hawaii</a:t>
            </a:r>
            <a:r>
              <a:rPr lang="en-US" sz="1600" dirty="0" smtClean="0"/>
              <a:t>).</a:t>
            </a:r>
          </a:p>
          <a:p>
            <a:pPr marL="630936" lvl="2" indent="-173736">
              <a:spcBef>
                <a:spcPts val="500"/>
              </a:spcBef>
              <a:buFont typeface="Arial" panose="020B0604020202020204" pitchFamily="34" charset="0"/>
              <a:buChar char="•"/>
            </a:pPr>
            <a:r>
              <a:rPr lang="en-US" sz="1600" dirty="0" smtClean="0"/>
              <a:t>Soldiers </a:t>
            </a:r>
            <a:r>
              <a:rPr lang="en-US" sz="1600" dirty="0"/>
              <a:t>are </a:t>
            </a:r>
            <a:r>
              <a:rPr lang="en-US" sz="1600" dirty="0" smtClean="0"/>
              <a:t>eligible if they:</a:t>
            </a:r>
          </a:p>
          <a:p>
            <a:pPr marL="1198563" lvl="3" indent="-223838">
              <a:lnSpc>
                <a:spcPct val="90000"/>
              </a:lnSpc>
              <a:spcBef>
                <a:spcPts val="500"/>
              </a:spcBef>
              <a:buFont typeface="Arial" panose="020B0604020202020204" pitchFamily="34" charset="0"/>
              <a:buChar char="–"/>
            </a:pPr>
            <a:r>
              <a:rPr lang="en-US" sz="1400" dirty="0">
                <a:cs typeface="Arial" panose="020B0604020202020204" pitchFamily="34" charset="0"/>
              </a:rPr>
              <a:t>Have a dependent enrolled in the Exceptional Family Member Program, or</a:t>
            </a:r>
          </a:p>
          <a:p>
            <a:pPr marL="1198563" lvl="3" indent="-223838">
              <a:lnSpc>
                <a:spcPct val="90000"/>
              </a:lnSpc>
              <a:spcBef>
                <a:spcPts val="500"/>
              </a:spcBef>
              <a:buFont typeface="Arial" panose="020B0604020202020204" pitchFamily="34" charset="0"/>
              <a:buChar char="–"/>
            </a:pPr>
            <a:r>
              <a:rPr lang="en-US" sz="1400" dirty="0">
                <a:cs typeface="Arial" panose="020B0604020202020204" pitchFamily="34" charset="0"/>
              </a:rPr>
              <a:t>at the beginning of the covered relocation </a:t>
            </a:r>
            <a:r>
              <a:rPr lang="en-US" sz="1400" dirty="0" smtClean="0">
                <a:cs typeface="Arial" panose="020B0604020202020204" pitchFamily="34" charset="0"/>
              </a:rPr>
              <a:t>period: </a:t>
            </a:r>
            <a:r>
              <a:rPr lang="en-US" sz="1400" dirty="0">
                <a:cs typeface="Arial" panose="020B0604020202020204" pitchFamily="34" charset="0"/>
              </a:rPr>
              <a:t>have a spouse who is gainfully employed or enrolled in a degree, certificate, or license-granting program; have a dependent attending an elementary or secondary school; or are caring for an immediate Family member with a chronic or long-term illness. </a:t>
            </a:r>
          </a:p>
          <a:p>
            <a:pPr marL="630936" lvl="2" indent="-173736">
              <a:spcBef>
                <a:spcPts val="500"/>
              </a:spcBef>
              <a:buFont typeface="Arial" panose="020B0604020202020204" pitchFamily="34" charset="0"/>
              <a:buChar char="•"/>
            </a:pPr>
            <a:r>
              <a:rPr lang="en-US" sz="1600" dirty="0" smtClean="0"/>
              <a:t>The </a:t>
            </a:r>
            <a:r>
              <a:rPr lang="en-US" sz="1600" dirty="0"/>
              <a:t>covered relocation period begins 180 days before the date of the PCS, which is the date the </a:t>
            </a:r>
            <a:r>
              <a:rPr lang="en-US" sz="1600" dirty="0" smtClean="0"/>
              <a:t>Soldier </a:t>
            </a:r>
            <a:r>
              <a:rPr lang="en-US" sz="1600" dirty="0"/>
              <a:t>leaves </a:t>
            </a:r>
            <a:r>
              <a:rPr lang="en-US" sz="1600" dirty="0" smtClean="0"/>
              <a:t>the </a:t>
            </a:r>
            <a:r>
              <a:rPr lang="en-US" sz="1600" dirty="0"/>
              <a:t>current PDS, and ends 180 days after the date of </a:t>
            </a:r>
            <a:r>
              <a:rPr lang="en-US" sz="1600" dirty="0" smtClean="0"/>
              <a:t>PCS</a:t>
            </a:r>
            <a:r>
              <a:rPr lang="en-US" sz="1600" dirty="0"/>
              <a:t>. </a:t>
            </a:r>
          </a:p>
          <a:p>
            <a:pPr marL="630936" lvl="3" indent="-173736">
              <a:spcBef>
                <a:spcPts val="500"/>
              </a:spcBef>
              <a:buFont typeface="Arial" panose="020B0604020202020204" pitchFamily="34" charset="0"/>
              <a:buChar char="•"/>
            </a:pPr>
            <a:r>
              <a:rPr lang="en-US" sz="1600" dirty="0"/>
              <a:t>Housing Flexibility Options include: </a:t>
            </a:r>
          </a:p>
          <a:p>
            <a:pPr marL="1198563" lvl="3" indent="-223838">
              <a:lnSpc>
                <a:spcPct val="90000"/>
              </a:lnSpc>
              <a:spcBef>
                <a:spcPts val="400"/>
              </a:spcBef>
              <a:buFont typeface="Arial" panose="020B0604020202020204" pitchFamily="34" charset="0"/>
              <a:buChar char="–"/>
            </a:pPr>
            <a:r>
              <a:rPr lang="en-US" sz="1400" dirty="0">
                <a:cs typeface="Arial" panose="020B0604020202020204" pitchFamily="34" charset="0"/>
              </a:rPr>
              <a:t>Continuation in Family housing at the losing PDS during the covered relocation period. Approval cannot adversely affect other Soldiers who arrive at the losing PDS during the relocation period.</a:t>
            </a:r>
          </a:p>
          <a:p>
            <a:pPr marL="1198563" lvl="3" indent="-223838">
              <a:lnSpc>
                <a:spcPct val="90000"/>
              </a:lnSpc>
              <a:spcBef>
                <a:spcPts val="400"/>
              </a:spcBef>
              <a:buFont typeface="Arial" panose="020B0604020202020204" pitchFamily="34" charset="0"/>
              <a:buChar char="–"/>
            </a:pPr>
            <a:r>
              <a:rPr lang="en-US" sz="1400" dirty="0">
                <a:cs typeface="Arial" panose="020B0604020202020204" pitchFamily="34" charset="0"/>
              </a:rPr>
              <a:t>Early Family housing eligibility and housing assignment at the gaining PDS for the Family, even if the Soldier has not arrived at the new PDS.</a:t>
            </a:r>
          </a:p>
          <a:p>
            <a:pPr marL="1198563" lvl="3" indent="-223838">
              <a:lnSpc>
                <a:spcPct val="90000"/>
              </a:lnSpc>
              <a:spcBef>
                <a:spcPts val="400"/>
              </a:spcBef>
              <a:buFont typeface="Arial" panose="020B0604020202020204" pitchFamily="34" charset="0"/>
              <a:buChar char="–"/>
            </a:pPr>
            <a:r>
              <a:rPr lang="en-US" sz="1400" dirty="0">
                <a:cs typeface="Arial" panose="020B0604020202020204" pitchFamily="34" charset="0"/>
              </a:rPr>
              <a:t>Occupancy of unaccompanied housing by a Soldier with dependents, at either the losing or gaining PDS, when the Family relocates at a different time than the Soldier. Occupancy is provided on a “space-available” basis and will not displace an eligible Soldier with no dependents.</a:t>
            </a:r>
          </a:p>
          <a:p>
            <a:pPr marL="1198563" lvl="3" indent="-223838">
              <a:lnSpc>
                <a:spcPct val="90000"/>
              </a:lnSpc>
              <a:spcBef>
                <a:spcPts val="400"/>
              </a:spcBef>
              <a:buFont typeface="Arial" panose="020B0604020202020204" pitchFamily="34" charset="0"/>
              <a:buChar char="–"/>
            </a:pPr>
            <a:r>
              <a:rPr lang="en-US" sz="1400" dirty="0">
                <a:cs typeface="Arial" panose="020B0604020202020204" pitchFamily="34" charset="0"/>
              </a:rPr>
              <a:t>Equitable BAH, when the Family relocates at a different time than the Soldier. </a:t>
            </a:r>
            <a:r>
              <a:rPr lang="en-US" sz="1400" dirty="0" smtClean="0">
                <a:cs typeface="Arial" panose="020B0604020202020204" pitchFamily="34" charset="0"/>
              </a:rPr>
              <a:t>                  BAH </a:t>
            </a:r>
            <a:r>
              <a:rPr lang="en-US" sz="1400" dirty="0">
                <a:cs typeface="Arial" panose="020B0604020202020204" pitchFamily="34" charset="0"/>
              </a:rPr>
              <a:t>may be based on the rate of the gaining PDS, the losing PDS, or the </a:t>
            </a:r>
            <a:r>
              <a:rPr lang="en-US" sz="1400" dirty="0" smtClean="0">
                <a:cs typeface="Arial" panose="020B0604020202020204" pitchFamily="34" charset="0"/>
              </a:rPr>
              <a:t>                       actual location </a:t>
            </a:r>
            <a:r>
              <a:rPr lang="en-US" sz="1400" dirty="0">
                <a:cs typeface="Arial" panose="020B0604020202020204" pitchFamily="34" charset="0"/>
              </a:rPr>
              <a:t>of the Family at the time the Soldier departs.</a:t>
            </a: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t>Housing Flexibility Options</a:t>
            </a:r>
            <a:endParaRPr lang="en-US" sz="2800" dirty="0"/>
          </a:p>
        </p:txBody>
      </p:sp>
      <p:sp>
        <p:nvSpPr>
          <p:cNvPr id="2" name="Rectangle 1"/>
          <p:cNvSpPr/>
          <p:nvPr/>
        </p:nvSpPr>
        <p:spPr>
          <a:xfrm>
            <a:off x="5671471" y="-57150"/>
            <a:ext cx="3451860" cy="707886"/>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Department of Defense Instruction 1315.18 (Procedures for Military Personnel Assignments), Enclosure 3 (Procedures), Chapter 10</a:t>
            </a:r>
          </a:p>
          <a:p>
            <a:pPr marL="171450" lvl="0" indent="-171450">
              <a:buFont typeface="Arial" panose="020B0604020202020204" pitchFamily="34" charset="0"/>
              <a:buChar char="•"/>
              <a:defRPr/>
            </a:pPr>
            <a:r>
              <a:rPr lang="en-US" sz="800" dirty="0">
                <a:solidFill>
                  <a:schemeClr val="bg1"/>
                </a:solidFill>
              </a:rPr>
              <a:t>DoD 7000.14-R (Financial Management Regulation), Volume 7A, Chapter 26, para 261014.</a:t>
            </a:r>
          </a:p>
        </p:txBody>
      </p:sp>
    </p:spTree>
    <p:extLst>
      <p:ext uri="{BB962C8B-B14F-4D97-AF65-F5344CB8AC3E}">
        <p14:creationId xmlns:p14="http://schemas.microsoft.com/office/powerpoint/2010/main" val="1648658811"/>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133538" y="944885"/>
            <a:ext cx="8675648" cy="5146024"/>
          </a:xfrm>
          <a:prstGeom prst="rect">
            <a:avLst/>
          </a:prstGeom>
        </p:spPr>
        <p:txBody>
          <a:bodyPr wrap="square">
            <a:spAutoFit/>
          </a:bodyPr>
          <a:lstStyle/>
          <a:p>
            <a:pPr marL="173736" indent="-173736">
              <a:buFont typeface="Wingdings" panose="05000000000000000000" pitchFamily="2" charset="2"/>
              <a:buChar char="ü"/>
            </a:pPr>
            <a:r>
              <a:rPr lang="en-US" sz="2000" dirty="0" smtClean="0"/>
              <a:t>Housing Flexibility (continued):</a:t>
            </a:r>
            <a:endParaRPr lang="en-US" sz="2000" dirty="0"/>
          </a:p>
          <a:p>
            <a:pPr marL="630936" lvl="2" indent="-173736">
              <a:spcBef>
                <a:spcPts val="500"/>
              </a:spcBef>
              <a:buFont typeface="Arial" panose="020B0604020202020204" pitchFamily="34" charset="0"/>
              <a:buChar char="•"/>
            </a:pPr>
            <a:r>
              <a:rPr lang="en-US" sz="1600" dirty="0"/>
              <a:t>Eligible Soldiers can apply for privatized and government-owned/government-leased </a:t>
            </a:r>
            <a:r>
              <a:rPr lang="en-US" sz="1600" dirty="0" smtClean="0"/>
              <a:t>Family </a:t>
            </a:r>
            <a:r>
              <a:rPr lang="en-US" sz="1600" dirty="0"/>
              <a:t>housing while undergoing a PCS. </a:t>
            </a:r>
          </a:p>
          <a:p>
            <a:pPr marL="630936" lvl="2" indent="-173736">
              <a:spcBef>
                <a:spcPts val="500"/>
              </a:spcBef>
              <a:buFont typeface="Arial" panose="020B0604020202020204" pitchFamily="34" charset="0"/>
              <a:buChar char="•"/>
            </a:pPr>
            <a:r>
              <a:rPr lang="en-US" sz="1600" dirty="0"/>
              <a:t>Privatized Family Housing:</a:t>
            </a:r>
          </a:p>
          <a:p>
            <a:pPr marL="1198563" lvl="3" indent="-223838">
              <a:lnSpc>
                <a:spcPct val="90000"/>
              </a:lnSpc>
              <a:spcBef>
                <a:spcPts val="500"/>
              </a:spcBef>
              <a:buFont typeface="Arial" panose="020B0604020202020204" pitchFamily="34" charset="0"/>
              <a:buChar char="–"/>
            </a:pPr>
            <a:r>
              <a:rPr lang="en-US" sz="1400" dirty="0" smtClean="0">
                <a:cs typeface="Arial" panose="020B0604020202020204" pitchFamily="34" charset="0"/>
              </a:rPr>
              <a:t>Soldiers can submit an advance application for housing prior to departing the losing PDS, requesting for Family to be approved to move into housing prior to the Soldier’s arrival.</a:t>
            </a:r>
            <a:endParaRPr lang="en-US" sz="1400" dirty="0">
              <a:cs typeface="Arial" panose="020B0604020202020204" pitchFamily="34" charset="0"/>
            </a:endParaRPr>
          </a:p>
          <a:p>
            <a:pPr marL="1198563" lvl="3" indent="-223838">
              <a:lnSpc>
                <a:spcPct val="90000"/>
              </a:lnSpc>
              <a:spcBef>
                <a:spcPts val="500"/>
              </a:spcBef>
              <a:buFont typeface="Arial" panose="020B0604020202020204" pitchFamily="34" charset="0"/>
              <a:buChar char="–"/>
            </a:pPr>
            <a:r>
              <a:rPr lang="en-US" sz="1400" dirty="0">
                <a:cs typeface="Arial" panose="020B0604020202020204" pitchFamily="34" charset="0"/>
              </a:rPr>
              <a:t>Submit housing application, PCS Orders authorizing </a:t>
            </a:r>
            <a:r>
              <a:rPr lang="en-US" sz="1400" dirty="0" smtClean="0">
                <a:cs typeface="Arial" panose="020B0604020202020204" pitchFamily="34" charset="0"/>
              </a:rPr>
              <a:t>Family </a:t>
            </a:r>
            <a:r>
              <a:rPr lang="en-US" sz="1400" dirty="0">
                <a:cs typeface="Arial" panose="020B0604020202020204" pitchFamily="34" charset="0"/>
              </a:rPr>
              <a:t>to travel in advance of the Soldier, and DA Form 31 </a:t>
            </a:r>
            <a:r>
              <a:rPr lang="en-US" sz="1400" dirty="0" smtClean="0">
                <a:cs typeface="Arial" panose="020B0604020202020204" pitchFamily="34" charset="0"/>
              </a:rPr>
              <a:t>(Request and Authority for Leave) to the Residential Communities Initiative (RCI) project company.</a:t>
            </a:r>
          </a:p>
          <a:p>
            <a:pPr marL="1198563" lvl="3" indent="-223838">
              <a:lnSpc>
                <a:spcPct val="90000"/>
              </a:lnSpc>
              <a:spcBef>
                <a:spcPts val="500"/>
              </a:spcBef>
              <a:buFont typeface="Arial" panose="020B0604020202020204" pitchFamily="34" charset="0"/>
              <a:buChar char="–"/>
            </a:pPr>
            <a:r>
              <a:rPr lang="en-US" sz="1400" dirty="0">
                <a:cs typeface="Arial" panose="020B0604020202020204" pitchFamily="34" charset="0"/>
              </a:rPr>
              <a:t>Subject to availability of housing and RCI </a:t>
            </a:r>
            <a:r>
              <a:rPr lang="en-US" sz="1400" dirty="0" smtClean="0">
                <a:cs typeface="Arial" panose="020B0604020202020204" pitchFamily="34" charset="0"/>
              </a:rPr>
              <a:t>project company </a:t>
            </a:r>
            <a:r>
              <a:rPr lang="en-US" sz="1400" dirty="0">
                <a:cs typeface="Arial" panose="020B0604020202020204" pitchFamily="34" charset="0"/>
              </a:rPr>
              <a:t>approval.</a:t>
            </a:r>
          </a:p>
          <a:p>
            <a:pPr marL="1198563" lvl="3" indent="-223838">
              <a:lnSpc>
                <a:spcPct val="90000"/>
              </a:lnSpc>
              <a:spcBef>
                <a:spcPts val="500"/>
              </a:spcBef>
              <a:buFont typeface="Arial" panose="020B0604020202020204" pitchFamily="34" charset="0"/>
              <a:buChar char="–"/>
            </a:pPr>
            <a:r>
              <a:rPr lang="en-US" sz="1400" dirty="0">
                <a:cs typeface="Arial" panose="020B0604020202020204" pitchFamily="34" charset="0"/>
              </a:rPr>
              <a:t>Rental rate for assigned housing at the new </a:t>
            </a:r>
            <a:r>
              <a:rPr lang="en-US" sz="1400" dirty="0" smtClean="0">
                <a:cs typeface="Arial" panose="020B0604020202020204" pitchFamily="34" charset="0"/>
              </a:rPr>
              <a:t>PDS </a:t>
            </a:r>
            <a:r>
              <a:rPr lang="en-US" sz="1400" dirty="0">
                <a:cs typeface="Arial" panose="020B0604020202020204" pitchFamily="34" charset="0"/>
              </a:rPr>
              <a:t>is determined by new PDS BAH </a:t>
            </a:r>
            <a:r>
              <a:rPr lang="en-US" sz="1400" dirty="0" smtClean="0">
                <a:cs typeface="Arial" panose="020B0604020202020204" pitchFamily="34" charset="0"/>
              </a:rPr>
              <a:t>rate.</a:t>
            </a:r>
            <a:endParaRPr lang="en-US" sz="1400" dirty="0">
              <a:cs typeface="Arial" panose="020B0604020202020204" pitchFamily="34" charset="0"/>
            </a:endParaRPr>
          </a:p>
          <a:p>
            <a:pPr marL="630936" lvl="2" indent="-173736">
              <a:spcBef>
                <a:spcPts val="500"/>
              </a:spcBef>
              <a:buFont typeface="Arial" panose="020B0604020202020204" pitchFamily="34" charset="0"/>
              <a:buChar char="•"/>
            </a:pPr>
            <a:r>
              <a:rPr lang="en-US" sz="1600" dirty="0"/>
              <a:t>Government-owned/government-leased Family Housing</a:t>
            </a:r>
            <a:r>
              <a:rPr lang="en-US" sz="1600" dirty="0" smtClean="0"/>
              <a:t>:</a:t>
            </a:r>
          </a:p>
          <a:p>
            <a:pPr marL="1198563" lvl="3" indent="-223838">
              <a:lnSpc>
                <a:spcPct val="90000"/>
              </a:lnSpc>
              <a:spcBef>
                <a:spcPts val="500"/>
              </a:spcBef>
              <a:buFont typeface="Arial" panose="020B0604020202020204" pitchFamily="34" charset="0"/>
              <a:buChar char="–"/>
            </a:pPr>
            <a:r>
              <a:rPr lang="en-US" sz="1400" dirty="0">
                <a:cs typeface="Arial" panose="020B0604020202020204" pitchFamily="34" charset="0"/>
              </a:rPr>
              <a:t>Soldiers can submit an advance application for placement on the </a:t>
            </a:r>
            <a:r>
              <a:rPr lang="en-US" sz="1400" dirty="0" smtClean="0">
                <a:cs typeface="Arial" panose="020B0604020202020204" pitchFamily="34" charset="0"/>
              </a:rPr>
              <a:t>waiting list </a:t>
            </a:r>
            <a:r>
              <a:rPr lang="en-US" sz="1400" dirty="0">
                <a:cs typeface="Arial" panose="020B0604020202020204" pitchFamily="34" charset="0"/>
              </a:rPr>
              <a:t>prior to signing out </a:t>
            </a:r>
            <a:r>
              <a:rPr lang="en-US" sz="1400" dirty="0" smtClean="0">
                <a:cs typeface="Arial" panose="020B0604020202020204" pitchFamily="34" charset="0"/>
              </a:rPr>
              <a:t>of </a:t>
            </a:r>
            <a:r>
              <a:rPr lang="en-US" sz="1400" dirty="0">
                <a:cs typeface="Arial" panose="020B0604020202020204" pitchFamily="34" charset="0"/>
              </a:rPr>
              <a:t>the losing </a:t>
            </a:r>
            <a:r>
              <a:rPr lang="en-US" sz="1400" dirty="0" smtClean="0">
                <a:cs typeface="Arial" panose="020B0604020202020204" pitchFamily="34" charset="0"/>
              </a:rPr>
              <a:t>PDS.</a:t>
            </a:r>
          </a:p>
          <a:p>
            <a:pPr marL="1198563" lvl="3" indent="-223838">
              <a:lnSpc>
                <a:spcPct val="90000"/>
              </a:lnSpc>
              <a:spcBef>
                <a:spcPts val="500"/>
              </a:spcBef>
              <a:buFont typeface="Arial" panose="020B0604020202020204" pitchFamily="34" charset="0"/>
              <a:buChar char="–"/>
            </a:pPr>
            <a:r>
              <a:rPr lang="en-US" sz="1400" dirty="0">
                <a:cs typeface="Arial" panose="020B0604020202020204" pitchFamily="34" charset="0"/>
              </a:rPr>
              <a:t>Obtain dependent travel authorization for OCONUS.</a:t>
            </a:r>
          </a:p>
          <a:p>
            <a:pPr marL="1198563" lvl="3" indent="-223838">
              <a:lnSpc>
                <a:spcPct val="90000"/>
              </a:lnSpc>
              <a:spcBef>
                <a:spcPts val="500"/>
              </a:spcBef>
              <a:buFont typeface="Arial" panose="020B0604020202020204" pitchFamily="34" charset="0"/>
              <a:buChar char="–"/>
            </a:pPr>
            <a:r>
              <a:rPr lang="en-US" sz="1400" dirty="0">
                <a:cs typeface="Arial" panose="020B0604020202020204" pitchFamily="34" charset="0"/>
              </a:rPr>
              <a:t>Submit DD Form </a:t>
            </a:r>
            <a:r>
              <a:rPr lang="en-US" sz="1400" dirty="0" smtClean="0">
                <a:cs typeface="Arial" panose="020B0604020202020204" pitchFamily="34" charset="0"/>
              </a:rPr>
              <a:t>1746 (Application for Assignment to Housing), </a:t>
            </a:r>
            <a:r>
              <a:rPr lang="en-US" sz="1400" dirty="0">
                <a:cs typeface="Arial" panose="020B0604020202020204" pitchFamily="34" charset="0"/>
              </a:rPr>
              <a:t>PCS Orders, </a:t>
            </a:r>
            <a:r>
              <a:rPr lang="en-US" sz="1400" dirty="0" smtClean="0">
                <a:cs typeface="Arial" panose="020B0604020202020204" pitchFamily="34" charset="0"/>
              </a:rPr>
              <a:t>and DA </a:t>
            </a:r>
            <a:r>
              <a:rPr lang="en-US" sz="1400" dirty="0">
                <a:cs typeface="Arial" panose="020B0604020202020204" pitchFamily="34" charset="0"/>
              </a:rPr>
              <a:t>Form 31 or DA Form </a:t>
            </a:r>
            <a:r>
              <a:rPr lang="en-US" sz="1400" dirty="0" smtClean="0">
                <a:cs typeface="Arial" panose="020B0604020202020204" pitchFamily="34" charset="0"/>
              </a:rPr>
              <a:t>137-2 (Installation Clearance Record).</a:t>
            </a:r>
            <a:endParaRPr lang="en-US" sz="1400" dirty="0">
              <a:cs typeface="Arial" panose="020B0604020202020204" pitchFamily="34" charset="0"/>
            </a:endParaRPr>
          </a:p>
          <a:p>
            <a:pPr marL="630936" lvl="2" indent="-173736">
              <a:lnSpc>
                <a:spcPct val="90000"/>
              </a:lnSpc>
              <a:spcBef>
                <a:spcPts val="500"/>
              </a:spcBef>
              <a:buFont typeface="Arial" panose="020B0604020202020204" pitchFamily="34" charset="0"/>
              <a:buChar char="•"/>
            </a:pPr>
            <a:r>
              <a:rPr lang="en-US" sz="1600" dirty="0"/>
              <a:t>Consult the Housing Office at </a:t>
            </a:r>
            <a:r>
              <a:rPr lang="en-US" sz="1600" dirty="0" smtClean="0"/>
              <a:t>the losing </a:t>
            </a:r>
            <a:r>
              <a:rPr lang="en-US" sz="1600" dirty="0"/>
              <a:t>PDS on local policies to retain assigned housing after PCS. </a:t>
            </a:r>
          </a:p>
          <a:p>
            <a:pPr marL="630936" lvl="3" indent="-173736">
              <a:lnSpc>
                <a:spcPct val="90000"/>
              </a:lnSpc>
              <a:spcBef>
                <a:spcPts val="500"/>
              </a:spcBef>
              <a:buFont typeface="Arial" panose="020B0604020202020204" pitchFamily="34" charset="0"/>
              <a:buChar char="•"/>
            </a:pPr>
            <a:r>
              <a:rPr lang="en-US" sz="1600" dirty="0" smtClean="0"/>
              <a:t>Visit </a:t>
            </a:r>
            <a:r>
              <a:rPr lang="en-US" sz="1600" dirty="0">
                <a:hlinkClick r:id="rId3"/>
              </a:rPr>
              <a:t>https://www.housing.army.mil/</a:t>
            </a:r>
            <a:r>
              <a:rPr lang="en-US" sz="1600" dirty="0"/>
              <a:t> for more </a:t>
            </a:r>
            <a:r>
              <a:rPr lang="en-US" sz="1600" dirty="0" smtClean="0"/>
              <a:t>information on </a:t>
            </a:r>
            <a:r>
              <a:rPr lang="en-US" sz="1600" dirty="0"/>
              <a:t>Army Housing.</a:t>
            </a:r>
          </a:p>
        </p:txBody>
      </p:sp>
      <p:sp>
        <p:nvSpPr>
          <p:cNvPr id="7"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t>Housing Flexibility Options</a:t>
            </a:r>
            <a:endParaRPr lang="en-US" sz="2800" dirty="0"/>
          </a:p>
        </p:txBody>
      </p:sp>
      <p:sp>
        <p:nvSpPr>
          <p:cNvPr id="2" name="Rectangle 1"/>
          <p:cNvSpPr/>
          <p:nvPr/>
        </p:nvSpPr>
        <p:spPr>
          <a:xfrm>
            <a:off x="5642515" y="-10472"/>
            <a:ext cx="3479180" cy="553998"/>
          </a:xfrm>
          <a:prstGeom prst="rect">
            <a:avLst/>
          </a:prstGeom>
        </p:spPr>
        <p:txBody>
          <a:bodyPr wrap="square">
            <a:spAutoFit/>
          </a:bodyPr>
          <a:lstStyle/>
          <a:p>
            <a:r>
              <a:rPr lang="en-US" sz="600" dirty="0">
                <a:solidFill>
                  <a:schemeClr val="bg1"/>
                </a:solidFill>
              </a:rPr>
              <a:t>References:</a:t>
            </a:r>
          </a:p>
          <a:p>
            <a:pPr marL="171450" indent="-171450">
              <a:buFont typeface="Arial" panose="020B0604020202020204" pitchFamily="34" charset="0"/>
              <a:buChar char="•"/>
            </a:pPr>
            <a:r>
              <a:rPr lang="en-US" sz="600" dirty="0">
                <a:solidFill>
                  <a:schemeClr val="bg1"/>
                </a:solidFill>
              </a:rPr>
              <a:t>Department of Defense Instruction 1315.18 (Procedures for Military Personnel Assignments), Enclosure 3 (Procedures), Chapter 10</a:t>
            </a:r>
          </a:p>
          <a:p>
            <a:pPr marL="171450" lvl="0" indent="-171450">
              <a:buFont typeface="Arial" panose="020B0604020202020204" pitchFamily="34" charset="0"/>
              <a:buChar char="•"/>
              <a:defRPr/>
            </a:pPr>
            <a:r>
              <a:rPr lang="en-US" sz="600" dirty="0">
                <a:solidFill>
                  <a:schemeClr val="bg1"/>
                </a:solidFill>
              </a:rPr>
              <a:t>DoD 7000.14-R (Financial Management Regulation), Volume 7A, Chapter 26, para 261014.</a:t>
            </a:r>
          </a:p>
          <a:p>
            <a:pPr marL="171450" lvl="0" indent="-171450">
              <a:buFont typeface="Arial" panose="020B0604020202020204" pitchFamily="34" charset="0"/>
              <a:buChar char="•"/>
              <a:defRPr/>
            </a:pPr>
            <a:r>
              <a:rPr lang="en-US" sz="600" dirty="0">
                <a:solidFill>
                  <a:schemeClr val="bg1"/>
                </a:solidFill>
              </a:rPr>
              <a:t>https://www.housing.army.mil/ (Army Housing Online User Services)</a:t>
            </a:r>
          </a:p>
        </p:txBody>
      </p:sp>
    </p:spTree>
    <p:extLst>
      <p:ext uri="{BB962C8B-B14F-4D97-AF65-F5344CB8AC3E}">
        <p14:creationId xmlns:p14="http://schemas.microsoft.com/office/powerpoint/2010/main" val="3655720214"/>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221" y="104035"/>
            <a:ext cx="7955280" cy="480131"/>
          </a:xfrm>
        </p:spPr>
        <p:txBody>
          <a:bodyPr/>
          <a:lstStyle/>
          <a:p>
            <a:r>
              <a:rPr lang="en-US" spc="-5" dirty="0" smtClean="0"/>
              <a:t>Reassignment Briefing</a:t>
            </a:r>
            <a:endParaRPr lang="en-US" dirty="0"/>
          </a:p>
        </p:txBody>
      </p:sp>
      <p:sp>
        <p:nvSpPr>
          <p:cNvPr id="3" name="Content Placeholder 2"/>
          <p:cNvSpPr>
            <a:spLocks noGrp="1"/>
          </p:cNvSpPr>
          <p:nvPr>
            <p:ph idx="1"/>
          </p:nvPr>
        </p:nvSpPr>
        <p:spPr>
          <a:xfrm>
            <a:off x="300164" y="1022846"/>
            <a:ext cx="8491877" cy="5522920"/>
          </a:xfrm>
        </p:spPr>
        <p:txBody>
          <a:bodyPr>
            <a:noAutofit/>
          </a:bodyPr>
          <a:lstStyle/>
          <a:p>
            <a:pPr marL="355600" indent="-342900">
              <a:lnSpc>
                <a:spcPct val="100000"/>
              </a:lnSpc>
              <a:spcBef>
                <a:spcPts val="700"/>
              </a:spcBef>
              <a:tabLst>
                <a:tab pos="355600" algn="l"/>
                <a:tab pos="356235" algn="l"/>
              </a:tabLst>
            </a:pPr>
            <a:r>
              <a:rPr lang="en-US" sz="2000" b="0" spc="-5" dirty="0" smtClean="0">
                <a:latin typeface="+mn-lt"/>
                <a:cs typeface="Arial"/>
              </a:rPr>
              <a:t>The following documents will be included in each Soldiers’ reassignment packet, as applicable.</a:t>
            </a:r>
          </a:p>
          <a:p>
            <a:pPr marL="696912" lvl="1" indent="-342900">
              <a:lnSpc>
                <a:spcPct val="100000"/>
              </a:lnSpc>
              <a:spcBef>
                <a:spcPts val="700"/>
              </a:spcBef>
              <a:buFont typeface="Wingdings" panose="05000000000000000000" pitchFamily="2" charset="2"/>
              <a:buChar char="q"/>
              <a:tabLst>
                <a:tab pos="355600" algn="l"/>
                <a:tab pos="356235" algn="l"/>
              </a:tabLst>
            </a:pPr>
            <a:r>
              <a:rPr lang="en-US" sz="1600" b="0" spc="-5" dirty="0" smtClean="0">
                <a:latin typeface="+mn-lt"/>
                <a:cs typeface="Arial"/>
              </a:rPr>
              <a:t>Updated Soldier Records Brief/Officer Records Brief/Enlisted Records Brief</a:t>
            </a:r>
            <a:endParaRPr lang="en-US" sz="1600" b="0" dirty="0">
              <a:latin typeface="+mn-lt"/>
              <a:cs typeface="Arial"/>
            </a:endParaRPr>
          </a:p>
          <a:p>
            <a:pPr marL="696912" lvl="1" indent="-342900">
              <a:lnSpc>
                <a:spcPct val="100000"/>
              </a:lnSpc>
              <a:spcBef>
                <a:spcPts val="700"/>
              </a:spcBef>
              <a:buFont typeface="Wingdings" panose="05000000000000000000" pitchFamily="2" charset="2"/>
              <a:buChar char="q"/>
              <a:tabLst>
                <a:tab pos="355600" algn="l"/>
                <a:tab pos="356235" algn="l"/>
              </a:tabLst>
            </a:pPr>
            <a:r>
              <a:rPr lang="en-US" sz="1600" b="0" spc="-5" dirty="0" smtClean="0">
                <a:latin typeface="+mn-lt"/>
                <a:cs typeface="Arial"/>
              </a:rPr>
              <a:t>DA Form 4036 (Medical and Dental Preparation for Overseas Movement), if on assignment to OCONUS</a:t>
            </a:r>
          </a:p>
          <a:p>
            <a:pPr marL="696912" lvl="1" indent="-342900">
              <a:lnSpc>
                <a:spcPct val="100000"/>
              </a:lnSpc>
              <a:spcBef>
                <a:spcPts val="700"/>
              </a:spcBef>
              <a:buFont typeface="Wingdings" panose="05000000000000000000" pitchFamily="2" charset="2"/>
              <a:buChar char="q"/>
              <a:tabLst>
                <a:tab pos="355600" algn="l"/>
                <a:tab pos="356235" algn="l"/>
              </a:tabLst>
            </a:pPr>
            <a:r>
              <a:rPr lang="en-US" sz="1600" b="0" spc="-5" dirty="0" smtClean="0">
                <a:latin typeface="+mn-lt"/>
                <a:cs typeface="Arial"/>
              </a:rPr>
              <a:t>DA Form 4787 (Overseas Reassignment Processing), if on assignment to OCONUS</a:t>
            </a:r>
          </a:p>
          <a:p>
            <a:pPr marL="696912" lvl="1" indent="-342900">
              <a:lnSpc>
                <a:spcPct val="100000"/>
              </a:lnSpc>
              <a:spcBef>
                <a:spcPts val="700"/>
              </a:spcBef>
              <a:buFont typeface="Wingdings" panose="05000000000000000000" pitchFamily="2" charset="2"/>
              <a:buChar char="q"/>
              <a:tabLst>
                <a:tab pos="355600" algn="l"/>
                <a:tab pos="356235" algn="l"/>
              </a:tabLst>
            </a:pPr>
            <a:r>
              <a:rPr lang="en-US" sz="1600" b="0" spc="-5" dirty="0" smtClean="0">
                <a:latin typeface="+mn-lt"/>
                <a:cs typeface="Arial"/>
              </a:rPr>
              <a:t>DA Form 5117 (Reassignment Control Sheet)</a:t>
            </a:r>
          </a:p>
          <a:p>
            <a:pPr marL="696912" lvl="1" indent="-342900">
              <a:lnSpc>
                <a:spcPct val="100000"/>
              </a:lnSpc>
              <a:spcBef>
                <a:spcPts val="700"/>
              </a:spcBef>
              <a:buFont typeface="Wingdings" panose="05000000000000000000" pitchFamily="2" charset="2"/>
              <a:buChar char="q"/>
              <a:tabLst>
                <a:tab pos="355600" algn="l"/>
                <a:tab pos="356235" algn="l"/>
              </a:tabLst>
            </a:pPr>
            <a:r>
              <a:rPr lang="en-US" sz="1600" b="0" spc="-5" dirty="0" smtClean="0">
                <a:latin typeface="+mn-lt"/>
                <a:cs typeface="Arial"/>
              </a:rPr>
              <a:t>DA Form 5118 (Reassignment Status and Eligibility Statement)</a:t>
            </a:r>
          </a:p>
          <a:p>
            <a:pPr marL="696912" lvl="1" indent="-342900">
              <a:lnSpc>
                <a:spcPct val="100000"/>
              </a:lnSpc>
              <a:spcBef>
                <a:spcPts val="700"/>
              </a:spcBef>
              <a:buFont typeface="Wingdings" panose="05000000000000000000" pitchFamily="2" charset="2"/>
              <a:buChar char="q"/>
              <a:tabLst>
                <a:tab pos="355600" algn="l"/>
                <a:tab pos="356235" algn="l"/>
              </a:tabLst>
            </a:pPr>
            <a:r>
              <a:rPr lang="en-US" sz="1600" b="0" spc="-5" dirty="0" smtClean="0">
                <a:latin typeface="+mn-lt"/>
                <a:cs typeface="Arial"/>
              </a:rPr>
              <a:t>DA Form 5121 (Overseas Tour Election Statement), if on assignment to OCONUS</a:t>
            </a:r>
          </a:p>
          <a:p>
            <a:pPr marL="696912" lvl="1" indent="-342900">
              <a:lnSpc>
                <a:spcPct val="100000"/>
              </a:lnSpc>
              <a:spcBef>
                <a:spcPts val="700"/>
              </a:spcBef>
              <a:buFont typeface="Wingdings" panose="05000000000000000000" pitchFamily="2" charset="2"/>
              <a:buChar char="q"/>
              <a:tabLst>
                <a:tab pos="355600" algn="l"/>
                <a:tab pos="356235" algn="l"/>
              </a:tabLst>
            </a:pPr>
            <a:r>
              <a:rPr lang="en-US" sz="1600" b="0" spc="-5" dirty="0" smtClean="0">
                <a:latin typeface="+mn-lt"/>
                <a:cs typeface="Arial"/>
              </a:rPr>
              <a:t>DA Form 5434 (Sponsorship Program Counseling and Information Sheet)</a:t>
            </a:r>
          </a:p>
          <a:p>
            <a:pPr marL="696912" lvl="1" indent="-342900">
              <a:lnSpc>
                <a:spcPct val="100000"/>
              </a:lnSpc>
              <a:spcBef>
                <a:spcPts val="700"/>
              </a:spcBef>
              <a:buFont typeface="Wingdings" panose="05000000000000000000" pitchFamily="2" charset="2"/>
              <a:buChar char="q"/>
              <a:tabLst>
                <a:tab pos="355600" algn="l"/>
                <a:tab pos="356235" algn="l"/>
              </a:tabLst>
            </a:pPr>
            <a:r>
              <a:rPr lang="en-US" sz="1600" b="0" spc="-5" dirty="0" smtClean="0">
                <a:latin typeface="+mn-lt"/>
                <a:cs typeface="Arial"/>
              </a:rPr>
              <a:t>DA Form 5888 (Family Member Deployment Screening Sheet), if on assignment to OCONUS</a:t>
            </a:r>
          </a:p>
          <a:p>
            <a:pPr marL="696912" marR="639445" lvl="1" indent="-342900">
              <a:lnSpc>
                <a:spcPct val="100000"/>
              </a:lnSpc>
              <a:spcBef>
                <a:spcPts val="595"/>
              </a:spcBef>
              <a:buFont typeface="Wingdings" panose="05000000000000000000" pitchFamily="2" charset="2"/>
              <a:buChar char="q"/>
              <a:tabLst>
                <a:tab pos="355600" algn="l"/>
                <a:tab pos="356235" algn="l"/>
                <a:tab pos="2522855" algn="l"/>
              </a:tabLst>
            </a:pPr>
            <a:r>
              <a:rPr lang="en-US" sz="1600" b="0" spc="-5" dirty="0" smtClean="0">
                <a:latin typeface="+mn-lt"/>
                <a:cs typeface="Arial"/>
              </a:rPr>
              <a:t>Form </a:t>
            </a:r>
            <a:r>
              <a:rPr lang="en-US" sz="1600" b="0" spc="-105" dirty="0" smtClean="0">
                <a:latin typeface="+mn-lt"/>
                <a:cs typeface="Arial"/>
              </a:rPr>
              <a:t> </a:t>
            </a:r>
            <a:r>
              <a:rPr lang="en-US" sz="1600" b="0" spc="-5" dirty="0">
                <a:latin typeface="+mn-lt"/>
                <a:cs typeface="Arial"/>
              </a:rPr>
              <a:t>AAA</a:t>
            </a:r>
            <a:r>
              <a:rPr lang="en-US" sz="1600" b="0" spc="-120" dirty="0">
                <a:latin typeface="+mn-lt"/>
                <a:cs typeface="Arial"/>
              </a:rPr>
              <a:t> </a:t>
            </a:r>
            <a:r>
              <a:rPr lang="en-US" sz="1600" b="0" spc="-5" dirty="0" smtClean="0">
                <a:latin typeface="+mn-lt"/>
                <a:cs typeface="Arial"/>
              </a:rPr>
              <a:t>234 (Individual </a:t>
            </a:r>
            <a:r>
              <a:rPr lang="en-US" sz="1600" b="0" spc="-5" dirty="0">
                <a:latin typeface="+mn-lt"/>
                <a:cs typeface="Arial"/>
              </a:rPr>
              <a:t>Losing </a:t>
            </a:r>
            <a:r>
              <a:rPr lang="en-US" sz="1600" b="0" spc="-5" dirty="0" smtClean="0">
                <a:latin typeface="+mn-lt"/>
                <a:cs typeface="Arial"/>
              </a:rPr>
              <a:t>Assignment) </a:t>
            </a:r>
            <a:r>
              <a:rPr lang="en-US" sz="1600" b="0" spc="-5" dirty="0">
                <a:latin typeface="+mn-lt"/>
                <a:cs typeface="Arial"/>
              </a:rPr>
              <a:t>for </a:t>
            </a:r>
            <a:r>
              <a:rPr lang="en-US" sz="1600" b="0" spc="-5" dirty="0" smtClean="0">
                <a:latin typeface="+mn-lt"/>
                <a:cs typeface="Arial"/>
              </a:rPr>
              <a:t>enlisted or Request </a:t>
            </a:r>
            <a:r>
              <a:rPr lang="en-US" sz="1600" b="0" spc="-5" dirty="0">
                <a:latin typeface="+mn-lt"/>
                <a:cs typeface="Arial"/>
              </a:rPr>
              <a:t>for Orders </a:t>
            </a:r>
            <a:r>
              <a:rPr lang="en-US" sz="1600" b="0" spc="-5" dirty="0" smtClean="0">
                <a:latin typeface="+mn-lt"/>
                <a:cs typeface="Arial"/>
              </a:rPr>
              <a:t>(RFO) </a:t>
            </a:r>
            <a:r>
              <a:rPr lang="en-US" sz="1600" b="0" spc="-5" dirty="0">
                <a:latin typeface="+mn-lt"/>
                <a:cs typeface="Arial"/>
              </a:rPr>
              <a:t>for </a:t>
            </a:r>
            <a:r>
              <a:rPr lang="en-US" sz="1600" b="0" spc="-5" dirty="0" smtClean="0">
                <a:latin typeface="+mn-lt"/>
                <a:cs typeface="Arial"/>
              </a:rPr>
              <a:t>officers</a:t>
            </a:r>
            <a:endParaRPr lang="en-US" sz="1600" b="0" spc="-5" dirty="0">
              <a:latin typeface="+mn-lt"/>
              <a:cs typeface="Arial"/>
            </a:endParaRPr>
          </a:p>
          <a:p>
            <a:pPr marL="696912" marR="639445" lvl="1" indent="-342900">
              <a:lnSpc>
                <a:spcPct val="100000"/>
              </a:lnSpc>
              <a:spcBef>
                <a:spcPts val="595"/>
              </a:spcBef>
              <a:buFont typeface="Wingdings" panose="05000000000000000000" pitchFamily="2" charset="2"/>
              <a:buChar char="q"/>
              <a:tabLst>
                <a:tab pos="355600" algn="l"/>
                <a:tab pos="356235" algn="l"/>
                <a:tab pos="2522855" algn="l"/>
              </a:tabLst>
            </a:pPr>
            <a:r>
              <a:rPr lang="en-US" sz="1600" b="0" spc="-5" dirty="0">
                <a:latin typeface="+mn-lt"/>
                <a:cs typeface="Arial"/>
              </a:rPr>
              <a:t>Copies of all reassignment management forms, including any reclassification, medical examination board, physical evaluation board actions, or reenlistment contract that relate directly to the reassignment action, and documents qualifying the Soldier for PCS movement, deletion, or deferment</a:t>
            </a:r>
            <a:r>
              <a:rPr lang="en-US" sz="1600" b="0" spc="-5" dirty="0" smtClean="0">
                <a:latin typeface="+mn-lt"/>
                <a:cs typeface="Arial"/>
              </a:rPr>
              <a:t>.</a:t>
            </a:r>
            <a:endParaRPr lang="en-US" sz="1600" b="0" spc="-5" dirty="0">
              <a:latin typeface="+mn-lt"/>
              <a:cs typeface="Arial"/>
            </a:endParaRPr>
          </a:p>
        </p:txBody>
      </p:sp>
      <p:sp>
        <p:nvSpPr>
          <p:cNvPr id="4" name="Text Placeholder 4"/>
          <p:cNvSpPr txBox="1">
            <a:spLocks/>
          </p:cNvSpPr>
          <p:nvPr/>
        </p:nvSpPr>
        <p:spPr>
          <a:xfrm>
            <a:off x="772073" y="597923"/>
            <a:ext cx="7897307" cy="322531"/>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smtClean="0"/>
              <a:t>Reassignment Packet Requirements</a:t>
            </a:r>
            <a:endParaRPr lang="en-US" sz="2800" dirty="0"/>
          </a:p>
        </p:txBody>
      </p:sp>
      <p:sp>
        <p:nvSpPr>
          <p:cNvPr id="5" name="Rectangle 4"/>
          <p:cNvSpPr/>
          <p:nvPr/>
        </p:nvSpPr>
        <p:spPr>
          <a:xfrm>
            <a:off x="7415561" y="145826"/>
            <a:ext cx="1706137"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600-8-11 (Reassignment)</a:t>
            </a:r>
          </a:p>
        </p:txBody>
      </p:sp>
    </p:spTree>
    <p:extLst>
      <p:ext uri="{BB962C8B-B14F-4D97-AF65-F5344CB8AC3E}">
        <p14:creationId xmlns:p14="http://schemas.microsoft.com/office/powerpoint/2010/main" val="780141018"/>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962" y="1078222"/>
            <a:ext cx="8471293" cy="5378333"/>
          </a:xfrm>
        </p:spPr>
        <p:txBody>
          <a:bodyPr>
            <a:noAutofit/>
          </a:bodyPr>
          <a:lstStyle/>
          <a:p>
            <a:r>
              <a:rPr lang="en-US" sz="2000" b="0" dirty="0" smtClean="0">
                <a:latin typeface="+mn-lt"/>
              </a:rPr>
              <a:t>DA Form 5118</a:t>
            </a:r>
          </a:p>
          <a:p>
            <a:pPr marL="407098" lvl="3" indent="-173736">
              <a:spcBef>
                <a:spcPts val="600"/>
              </a:spcBef>
              <a:buFont typeface="Arial" panose="020B0604020202020204" pitchFamily="34" charset="0"/>
              <a:buChar char="•"/>
            </a:pPr>
            <a:r>
              <a:rPr lang="en-US" sz="1600" dirty="0" smtClean="0">
                <a:latin typeface="+mn-lt"/>
              </a:rPr>
              <a:t>This form is used to conduct initial screening of assignment instructions to determine the Soldier’s eligibility for the assignment.</a:t>
            </a:r>
          </a:p>
          <a:p>
            <a:pPr marL="407098" lvl="3" indent="-173736">
              <a:spcBef>
                <a:spcPts val="600"/>
              </a:spcBef>
              <a:buFont typeface="Arial" panose="020B0604020202020204" pitchFamily="34" charset="0"/>
              <a:buChar char="•"/>
            </a:pPr>
            <a:r>
              <a:rPr lang="en-US" sz="1600" dirty="0">
                <a:latin typeface="+mn-lt"/>
              </a:rPr>
              <a:t>Part I </a:t>
            </a:r>
            <a:r>
              <a:rPr lang="en-US" sz="1600" dirty="0" smtClean="0">
                <a:latin typeface="+mn-lt"/>
              </a:rPr>
              <a:t>is </a:t>
            </a:r>
            <a:r>
              <a:rPr lang="en-US" sz="1600" dirty="0">
                <a:latin typeface="+mn-lt"/>
              </a:rPr>
              <a:t>completed by the Reassignments Processing </a:t>
            </a:r>
            <a:r>
              <a:rPr lang="en-US" sz="1600" dirty="0" smtClean="0">
                <a:latin typeface="+mn-lt"/>
              </a:rPr>
              <a:t>Center, and is used to determine:</a:t>
            </a:r>
          </a:p>
          <a:p>
            <a:pPr lvl="2"/>
            <a:r>
              <a:rPr lang="en-US" sz="1600" dirty="0">
                <a:latin typeface="+mn-lt"/>
              </a:rPr>
              <a:t>If the Soldier meets general assignment eligibility, such as stabilization, time on station, and MOS qualification.</a:t>
            </a:r>
          </a:p>
          <a:p>
            <a:pPr lvl="2"/>
            <a:r>
              <a:rPr lang="en-US" sz="1600" dirty="0">
                <a:latin typeface="+mn-lt"/>
              </a:rPr>
              <a:t>if the Soldier requires additional security clearance/background investigation </a:t>
            </a:r>
            <a:r>
              <a:rPr lang="en-US" sz="1600" dirty="0" smtClean="0">
                <a:latin typeface="+mn-lt"/>
              </a:rPr>
              <a:t>processing.</a:t>
            </a:r>
          </a:p>
          <a:p>
            <a:pPr lvl="2"/>
            <a:r>
              <a:rPr lang="en-US" sz="1600" dirty="0" smtClean="0">
                <a:latin typeface="+mn-lt"/>
              </a:rPr>
              <a:t>If the Soldier must acquire additional service to comply with the assignment.</a:t>
            </a:r>
          </a:p>
          <a:p>
            <a:pPr marL="407098" lvl="3" indent="-173736">
              <a:spcBef>
                <a:spcPts val="600"/>
              </a:spcBef>
              <a:buFont typeface="Arial" panose="020B0604020202020204" pitchFamily="34" charset="0"/>
              <a:buChar char="•"/>
            </a:pPr>
            <a:r>
              <a:rPr lang="en-US" sz="1600" dirty="0">
                <a:latin typeface="+mn-lt"/>
              </a:rPr>
              <a:t>Part II </a:t>
            </a:r>
            <a:r>
              <a:rPr lang="en-US" sz="1600" dirty="0" smtClean="0">
                <a:latin typeface="+mn-lt"/>
              </a:rPr>
              <a:t>is </a:t>
            </a:r>
            <a:r>
              <a:rPr lang="en-US" sz="1600" dirty="0">
                <a:latin typeface="+mn-lt"/>
              </a:rPr>
              <a:t>completed by the Battalion S1, and is used to </a:t>
            </a:r>
            <a:r>
              <a:rPr lang="en-US" sz="1600" dirty="0" smtClean="0">
                <a:latin typeface="+mn-lt"/>
              </a:rPr>
              <a:t>determine if </a:t>
            </a:r>
            <a:r>
              <a:rPr lang="en-US" sz="1600" dirty="0">
                <a:latin typeface="+mn-lt"/>
              </a:rPr>
              <a:t>the Soldier meets general assignment eligibility, such as </a:t>
            </a:r>
            <a:r>
              <a:rPr lang="en-US" sz="1600" dirty="0" smtClean="0">
                <a:latin typeface="+mn-lt"/>
              </a:rPr>
              <a:t>duty status, adverse actions, and separation processing.</a:t>
            </a:r>
          </a:p>
          <a:p>
            <a:pPr marL="407098" lvl="3" indent="-173736">
              <a:spcBef>
                <a:spcPts val="600"/>
              </a:spcBef>
              <a:buFont typeface="Arial" panose="020B0604020202020204" pitchFamily="34" charset="0"/>
              <a:buChar char="•"/>
            </a:pPr>
            <a:r>
              <a:rPr lang="en-US" sz="1600" dirty="0" smtClean="0">
                <a:latin typeface="+mn-lt"/>
              </a:rPr>
              <a:t>Parts </a:t>
            </a:r>
            <a:r>
              <a:rPr lang="en-US" sz="1600" dirty="0">
                <a:latin typeface="+mn-lt"/>
              </a:rPr>
              <a:t>III </a:t>
            </a:r>
            <a:r>
              <a:rPr lang="en-US" sz="1600" dirty="0" smtClean="0">
                <a:latin typeface="+mn-lt"/>
              </a:rPr>
              <a:t>and IV are </a:t>
            </a:r>
            <a:r>
              <a:rPr lang="en-US" sz="1600" dirty="0">
                <a:latin typeface="+mn-lt"/>
              </a:rPr>
              <a:t>completed by the </a:t>
            </a:r>
            <a:r>
              <a:rPr lang="en-US" sz="1600" dirty="0" smtClean="0">
                <a:latin typeface="+mn-lt"/>
              </a:rPr>
              <a:t>Soldier and is used to determine:</a:t>
            </a:r>
            <a:endParaRPr lang="en-US" sz="1600" dirty="0">
              <a:latin typeface="+mn-lt"/>
            </a:endParaRPr>
          </a:p>
          <a:p>
            <a:pPr lvl="2"/>
            <a:r>
              <a:rPr lang="en-US" sz="1600" dirty="0" smtClean="0">
                <a:latin typeface="+mn-lt"/>
              </a:rPr>
              <a:t>If the Soldier intends to retire or decline an airborne assignment.</a:t>
            </a:r>
          </a:p>
          <a:p>
            <a:pPr lvl="2"/>
            <a:r>
              <a:rPr lang="en-US" sz="1600" dirty="0" smtClean="0">
                <a:latin typeface="+mn-lt"/>
              </a:rPr>
              <a:t>If the Soldier meets general eligibility requirements for OCONUS assignment and assignment to hostile fire areas.</a:t>
            </a:r>
          </a:p>
          <a:p>
            <a:pPr lvl="2"/>
            <a:r>
              <a:rPr lang="en-US" sz="1600" dirty="0" smtClean="0">
                <a:latin typeface="+mn-lt"/>
              </a:rPr>
              <a:t>If the Soldier’s Family requires any special consideration.</a:t>
            </a:r>
          </a:p>
          <a:p>
            <a:pPr lvl="2"/>
            <a:r>
              <a:rPr lang="en-US" sz="1600" dirty="0" smtClean="0">
                <a:latin typeface="+mn-lt"/>
              </a:rPr>
              <a:t>If the Soldier desires to participate in the HAAP.</a:t>
            </a:r>
          </a:p>
          <a:p>
            <a:pPr marL="407098" lvl="3" indent="-173736">
              <a:spcBef>
                <a:spcPts val="600"/>
              </a:spcBef>
              <a:buFont typeface="Arial" panose="020B0604020202020204" pitchFamily="34" charset="0"/>
              <a:buChar char="•"/>
            </a:pPr>
            <a:r>
              <a:rPr lang="en-US" sz="1600" dirty="0">
                <a:latin typeface="+mn-lt"/>
              </a:rPr>
              <a:t>Part V </a:t>
            </a:r>
            <a:r>
              <a:rPr lang="en-US" sz="1600" dirty="0" smtClean="0">
                <a:latin typeface="+mn-lt"/>
              </a:rPr>
              <a:t>is completed by the Soldier’s medical treatment facility, as is used to      determine if the Soldier meets medical requirements for the assignment.</a:t>
            </a:r>
          </a:p>
          <a:p>
            <a:pPr lvl="2"/>
            <a:endParaRPr lang="en-US" sz="1600" dirty="0">
              <a:latin typeface="+mn-lt"/>
            </a:endParaRPr>
          </a:p>
          <a:p>
            <a:pPr lvl="2"/>
            <a:endParaRPr lang="en-US" dirty="0" smtClean="0"/>
          </a:p>
          <a:p>
            <a:pPr marL="407098" lvl="3" indent="-173736">
              <a:spcBef>
                <a:spcPts val="600"/>
              </a:spcBef>
              <a:buFont typeface="Arial" panose="020B0604020202020204" pitchFamily="34" charset="0"/>
              <a:buChar char="•"/>
            </a:pPr>
            <a:endParaRPr lang="en-US" sz="2000" dirty="0" smtClean="0">
              <a:latin typeface="+mn-lt"/>
            </a:endParaRPr>
          </a:p>
        </p:txBody>
      </p:sp>
      <p:sp>
        <p:nvSpPr>
          <p:cNvPr id="5" name="Text Placeholder 4"/>
          <p:cNvSpPr>
            <a:spLocks noGrp="1"/>
          </p:cNvSpPr>
          <p:nvPr>
            <p:ph type="body" sz="quarter" idx="15"/>
          </p:nvPr>
        </p:nvSpPr>
        <p:spPr>
          <a:xfrm>
            <a:off x="700965" y="591864"/>
            <a:ext cx="7772401" cy="646331"/>
          </a:xfrm>
        </p:spPr>
        <p:txBody>
          <a:bodyPr/>
          <a:lstStyle/>
          <a:p>
            <a:r>
              <a:rPr lang="en-US" dirty="0" smtClean="0"/>
              <a:t>DA Form 5118 (Reassignment Status and Election Statement)</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6" name="Rectangle 5"/>
          <p:cNvSpPr/>
          <p:nvPr/>
        </p:nvSpPr>
        <p:spPr>
          <a:xfrm>
            <a:off x="7415561" y="145826"/>
            <a:ext cx="1706137"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600-8-11 (Reassignment)</a:t>
            </a:r>
          </a:p>
        </p:txBody>
      </p:sp>
    </p:spTree>
    <p:extLst>
      <p:ext uri="{BB962C8B-B14F-4D97-AF65-F5344CB8AC3E}">
        <p14:creationId xmlns:p14="http://schemas.microsoft.com/office/powerpoint/2010/main" val="1589481519"/>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962" y="1078222"/>
            <a:ext cx="8471293" cy="5378333"/>
          </a:xfrm>
        </p:spPr>
        <p:txBody>
          <a:bodyPr>
            <a:noAutofit/>
          </a:bodyPr>
          <a:lstStyle/>
          <a:p>
            <a:r>
              <a:rPr lang="en-US" sz="2000" b="0" dirty="0" smtClean="0">
                <a:latin typeface="+mn-lt"/>
              </a:rPr>
              <a:t>Slides 1-56 represent the minimum required briefing areas for all Army reassignments. The slides may be re-ordered to accommodate schedules of different briefers.</a:t>
            </a:r>
          </a:p>
          <a:p>
            <a:r>
              <a:rPr lang="en-US" sz="2000" b="0" dirty="0" smtClean="0">
                <a:latin typeface="+mn-lt"/>
              </a:rPr>
              <a:t>Slides may be added from this point forward for installation/location-specific requirements, such as:</a:t>
            </a:r>
          </a:p>
          <a:p>
            <a:pPr marL="407098" lvl="3" indent="-173736">
              <a:spcBef>
                <a:spcPts val="600"/>
              </a:spcBef>
              <a:buFont typeface="Arial" panose="020B0604020202020204" pitchFamily="34" charset="0"/>
              <a:buChar char="•"/>
            </a:pPr>
            <a:r>
              <a:rPr lang="en-US" sz="2000" dirty="0" smtClean="0">
                <a:latin typeface="+mn-lt"/>
              </a:rPr>
              <a:t>Timelines/procedures/requirements for issuing clearance papers.</a:t>
            </a:r>
          </a:p>
          <a:p>
            <a:pPr marL="407098" lvl="3" indent="-173736">
              <a:spcBef>
                <a:spcPts val="600"/>
              </a:spcBef>
              <a:buFont typeface="Arial" panose="020B0604020202020204" pitchFamily="34" charset="0"/>
              <a:buChar char="•"/>
            </a:pPr>
            <a:r>
              <a:rPr lang="en-US" sz="2000" dirty="0"/>
              <a:t>Timelines/procedures/requirements for </a:t>
            </a:r>
            <a:r>
              <a:rPr lang="en-US" sz="2000" dirty="0" smtClean="0"/>
              <a:t>clearing certain facilities, such as the Central Issue Facility (CIF), medical/dental facilities, government owned/leased housing, and final out-processing facilities.</a:t>
            </a:r>
          </a:p>
          <a:p>
            <a:pPr marL="407098" lvl="3" indent="-173736">
              <a:spcBef>
                <a:spcPts val="600"/>
              </a:spcBef>
              <a:buFont typeface="Arial" panose="020B0604020202020204" pitchFamily="34" charset="0"/>
              <a:buChar char="•"/>
            </a:pPr>
            <a:r>
              <a:rPr lang="en-US" sz="2000" dirty="0" smtClean="0"/>
              <a:t>Building numbers, telephone numbers, hours of operation, and POCs of agencies involved in PCS/</a:t>
            </a:r>
            <a:r>
              <a:rPr lang="en-US" sz="2000" dirty="0" err="1" smtClean="0"/>
              <a:t>outprocessing</a:t>
            </a:r>
            <a:r>
              <a:rPr lang="en-US" sz="2000" dirty="0" smtClean="0"/>
              <a:t>, such as the travel office, transportation office, finance office, etc.</a:t>
            </a:r>
          </a:p>
          <a:p>
            <a:pPr marL="407098" lvl="3" indent="-173736">
              <a:spcBef>
                <a:spcPts val="600"/>
              </a:spcBef>
              <a:buFont typeface="Arial" panose="020B0604020202020204" pitchFamily="34" charset="0"/>
              <a:buChar char="•"/>
            </a:pPr>
            <a:r>
              <a:rPr lang="en-US" sz="2000" dirty="0" smtClean="0"/>
              <a:t>Installation/location-specific requirements or entitlements not mentioned elsewhere in this briefing.</a:t>
            </a:r>
            <a:endParaRPr lang="en-US" sz="2000" dirty="0"/>
          </a:p>
          <a:p>
            <a:pPr marL="407098" lvl="3" indent="-173736">
              <a:spcBef>
                <a:spcPts val="600"/>
              </a:spcBef>
              <a:buFont typeface="Arial" panose="020B0604020202020204" pitchFamily="34" charset="0"/>
              <a:buChar char="•"/>
            </a:pPr>
            <a:endParaRPr lang="en-US" sz="2000" dirty="0" smtClean="0">
              <a:latin typeface="+mn-lt"/>
            </a:endParaRPr>
          </a:p>
        </p:txBody>
      </p:sp>
      <p:sp>
        <p:nvSpPr>
          <p:cNvPr id="5" name="Text Placeholder 4"/>
          <p:cNvSpPr>
            <a:spLocks noGrp="1"/>
          </p:cNvSpPr>
          <p:nvPr>
            <p:ph type="body" sz="quarter" idx="15"/>
          </p:nvPr>
        </p:nvSpPr>
        <p:spPr>
          <a:xfrm>
            <a:off x="700965" y="591864"/>
            <a:ext cx="7772401" cy="369332"/>
          </a:xfrm>
        </p:spPr>
        <p:txBody>
          <a:bodyPr/>
          <a:lstStyle/>
          <a:p>
            <a:r>
              <a:rPr lang="en-US" dirty="0" smtClean="0"/>
              <a:t>Installation/Location-Specific Requirements</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Tree>
    <p:extLst>
      <p:ext uri="{BB962C8B-B14F-4D97-AF65-F5344CB8AC3E}">
        <p14:creationId xmlns:p14="http://schemas.microsoft.com/office/powerpoint/2010/main" val="1461783021"/>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962" y="1078222"/>
            <a:ext cx="8471293" cy="5378333"/>
          </a:xfrm>
        </p:spPr>
        <p:txBody>
          <a:bodyPr>
            <a:noAutofit/>
          </a:bodyPr>
          <a:lstStyle/>
          <a:p>
            <a:r>
              <a:rPr lang="en-US" sz="2000" b="0" dirty="0" smtClean="0">
                <a:latin typeface="+mn-lt"/>
              </a:rPr>
              <a:t>Recommendations for update and feedback on this briefing may be sent to the </a:t>
            </a:r>
            <a:r>
              <a:rPr lang="en-US" sz="2000" b="0" dirty="0" smtClean="0"/>
              <a:t>Enlisted </a:t>
            </a:r>
            <a:r>
              <a:rPr lang="en-US" sz="2000" b="0" dirty="0"/>
              <a:t>Procedures and Soldier Actions Branch (AHRC-EPO-P), Operations Management Division, Enlisted Personnel Management Directorate, </a:t>
            </a:r>
            <a:r>
              <a:rPr lang="en-US" sz="2000" b="0" dirty="0" smtClean="0"/>
              <a:t>Human Resources Command, at </a:t>
            </a:r>
            <a:r>
              <a:rPr lang="en-US" sz="2000" b="0" dirty="0" smtClean="0">
                <a:hlinkClick r:id="rId3"/>
              </a:rPr>
              <a:t>usarmy.knox.hrc.mbx.epmd-psa-branch@mail.mil</a:t>
            </a:r>
            <a:r>
              <a:rPr lang="en-US" sz="2000" b="0" dirty="0" smtClean="0"/>
              <a:t>, and </a:t>
            </a:r>
            <a:r>
              <a:rPr lang="en-US" sz="2000" b="0" dirty="0"/>
              <a:t>to </a:t>
            </a:r>
            <a:r>
              <a:rPr lang="en-US" sz="2000" b="0" dirty="0" smtClean="0"/>
              <a:t>the Human </a:t>
            </a:r>
            <a:r>
              <a:rPr lang="en-US" sz="2000" b="0" dirty="0"/>
              <a:t>Resources </a:t>
            </a:r>
            <a:r>
              <a:rPr lang="en-US" sz="2000" b="0" dirty="0" smtClean="0"/>
              <a:t>Directorate, </a:t>
            </a:r>
            <a:r>
              <a:rPr lang="en-US" sz="2000" b="0" dirty="0"/>
              <a:t>Installation Management Command G1, at </a:t>
            </a:r>
            <a:r>
              <a:rPr lang="en-US" sz="2000" b="0" dirty="0">
                <a:hlinkClick r:id="rId4"/>
              </a:rPr>
              <a:t>usarmy.jbsa.imcom-hq.mbx.g1-front-office@mail.mil</a:t>
            </a:r>
            <a:r>
              <a:rPr lang="en-US" sz="2000" b="0" dirty="0" smtClean="0"/>
              <a:t>.</a:t>
            </a:r>
            <a:endParaRPr lang="en-US" sz="2000" dirty="0"/>
          </a:p>
        </p:txBody>
      </p:sp>
      <p:sp>
        <p:nvSpPr>
          <p:cNvPr id="5" name="Text Placeholder 4"/>
          <p:cNvSpPr>
            <a:spLocks noGrp="1"/>
          </p:cNvSpPr>
          <p:nvPr>
            <p:ph type="body" sz="quarter" idx="15"/>
          </p:nvPr>
        </p:nvSpPr>
        <p:spPr>
          <a:xfrm>
            <a:off x="700965" y="591864"/>
            <a:ext cx="7772401" cy="369332"/>
          </a:xfrm>
        </p:spPr>
        <p:txBody>
          <a:bodyPr/>
          <a:lstStyle/>
          <a:p>
            <a:r>
              <a:rPr lang="en-US" dirty="0" smtClean="0"/>
              <a:t>Recommendations/Feedback</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Tree>
    <p:extLst>
      <p:ext uri="{BB962C8B-B14F-4D97-AF65-F5344CB8AC3E}">
        <p14:creationId xmlns:p14="http://schemas.microsoft.com/office/powerpoint/2010/main" val="159728884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078223"/>
            <a:ext cx="8388709" cy="5289126"/>
          </a:xfrm>
        </p:spPr>
        <p:txBody>
          <a:bodyPr>
            <a:noAutofit/>
          </a:bodyPr>
          <a:lstStyle/>
          <a:p>
            <a:r>
              <a:rPr lang="en-US" sz="2000" b="0" dirty="0" smtClean="0">
                <a:latin typeface="+mn-lt"/>
              </a:rPr>
              <a:t>Soldiers may not depart their current permanent duty station (PDS) unless they have the required SRR, unless PCS orders indicate the SRR has been waived.</a:t>
            </a:r>
          </a:p>
          <a:p>
            <a:pPr marL="407098" lvl="3" indent="-173736">
              <a:spcBef>
                <a:spcPts val="600"/>
              </a:spcBef>
              <a:buFont typeface="Arial" panose="020B0604020202020204" pitchFamily="34" charset="0"/>
              <a:buChar char="•"/>
            </a:pPr>
            <a:r>
              <a:rPr lang="en-US" sz="2000" dirty="0" smtClean="0">
                <a:latin typeface="+mn-lt"/>
              </a:rPr>
              <a:t>CONUS to CONUS moves require 24 months’ SRR.</a:t>
            </a:r>
          </a:p>
          <a:p>
            <a:pPr marL="407098" lvl="3" indent="-173736">
              <a:spcBef>
                <a:spcPts val="600"/>
              </a:spcBef>
              <a:buFont typeface="Arial" panose="020B0604020202020204" pitchFamily="34" charset="0"/>
              <a:buChar char="•"/>
            </a:pPr>
            <a:r>
              <a:rPr lang="en-US" sz="2000" dirty="0" smtClean="0">
                <a:latin typeface="+mn-lt"/>
              </a:rPr>
              <a:t>OCONUS to CONUS moves require 12 months’ SRR when returning from accompanied areas, and 6 months’ SRR when returning from dependent-restricted areas. At 6 months prior to Date Eligible to Return from Overseas (DEROS), OCONUS Soldiers who do not meet the SRR to return to CONUS will have their DEROS adjusted to 2 days prior to their ETS.</a:t>
            </a:r>
          </a:p>
          <a:p>
            <a:pPr marL="407098" lvl="3" indent="-173736">
              <a:spcBef>
                <a:spcPts val="600"/>
              </a:spcBef>
              <a:buFont typeface="Arial" panose="020B0604020202020204" pitchFamily="34" charset="0"/>
              <a:buChar char="•"/>
            </a:pPr>
            <a:r>
              <a:rPr lang="en-US" sz="2000" dirty="0" smtClean="0">
                <a:latin typeface="+mn-lt"/>
              </a:rPr>
              <a:t>CONUS to OCONUS or OCONUS to OCONUS moves require the Soldier to meet the prescribed tour, whether it is accompanied or unaccompanied.</a:t>
            </a:r>
          </a:p>
          <a:p>
            <a:pPr marL="407098" lvl="3" indent="-173736">
              <a:spcBef>
                <a:spcPts val="600"/>
              </a:spcBef>
              <a:buFont typeface="Arial" panose="020B0604020202020204" pitchFamily="34" charset="0"/>
              <a:buChar char="•"/>
            </a:pPr>
            <a:r>
              <a:rPr lang="en-US" sz="2000" dirty="0" smtClean="0">
                <a:latin typeface="+mn-lt"/>
              </a:rPr>
              <a:t>Assignments to certain locations/duties may have a different SRR.  For example, assignment to recruiting duty require 36 months’ SRR from CONUS and 42 months’ SRR from OCONUS.</a:t>
            </a: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Service Remaining Requirement (SRR)</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5763199" y="-60937"/>
            <a:ext cx="3358501" cy="707886"/>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600-8-11 (Reassignment)</a:t>
            </a:r>
          </a:p>
          <a:p>
            <a:pPr marL="171450" indent="-171450">
              <a:buFont typeface="Arial" panose="020B0604020202020204" pitchFamily="34" charset="0"/>
              <a:buChar char="•"/>
            </a:pPr>
            <a:r>
              <a:rPr lang="en-US" sz="800" dirty="0">
                <a:solidFill>
                  <a:schemeClr val="bg1"/>
                </a:solidFill>
              </a:rPr>
              <a:t>AR 601-280 (Army Retention Program)</a:t>
            </a:r>
          </a:p>
          <a:p>
            <a:pPr marL="171450" indent="-171450">
              <a:buFont typeface="Arial" panose="020B0604020202020204" pitchFamily="34" charset="0"/>
              <a:buChar char="•"/>
            </a:pPr>
            <a:r>
              <a:rPr lang="en-US" sz="800" dirty="0">
                <a:solidFill>
                  <a:schemeClr val="bg1"/>
                </a:solidFill>
              </a:rPr>
              <a:t>AR 614-100 (Officer Assignment Policies, Details, and Transfers)</a:t>
            </a:r>
          </a:p>
          <a:p>
            <a:pPr marL="171450" indent="-171450">
              <a:buFont typeface="Arial" panose="020B0604020202020204" pitchFamily="34" charset="0"/>
              <a:buChar char="•"/>
            </a:pPr>
            <a:r>
              <a:rPr lang="en-US" sz="800" dirty="0">
                <a:solidFill>
                  <a:schemeClr val="bg1"/>
                </a:solidFill>
              </a:rPr>
              <a:t>AR 614-200 (Enlisted Assignments and Utilization Management)</a:t>
            </a:r>
          </a:p>
        </p:txBody>
      </p:sp>
    </p:spTree>
    <p:extLst>
      <p:ext uri="{BB962C8B-B14F-4D97-AF65-F5344CB8AC3E}">
        <p14:creationId xmlns:p14="http://schemas.microsoft.com/office/powerpoint/2010/main" val="247810912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078223"/>
            <a:ext cx="8388709" cy="5289126"/>
          </a:xfrm>
        </p:spPr>
        <p:txBody>
          <a:bodyPr>
            <a:noAutofit/>
          </a:bodyPr>
          <a:lstStyle/>
          <a:p>
            <a:r>
              <a:rPr lang="en-US" sz="1600" b="0" dirty="0" smtClean="0">
                <a:latin typeface="+mn-lt"/>
              </a:rPr>
              <a:t>Soldiers with sufficient service remaining to complete the prescribed tour or serve the unaccompanied tour will comply with the assignment.</a:t>
            </a:r>
          </a:p>
          <a:p>
            <a:r>
              <a:rPr lang="en-US" sz="1600" b="0" dirty="0" smtClean="0">
                <a:latin typeface="+mn-lt"/>
              </a:rPr>
              <a:t>Soldiers </a:t>
            </a:r>
            <a:r>
              <a:rPr lang="en-US" sz="1600" b="0" dirty="0">
                <a:latin typeface="+mn-lt"/>
              </a:rPr>
              <a:t>who must acquire additional time in service in order to comply with assignment </a:t>
            </a:r>
            <a:r>
              <a:rPr lang="en-US" sz="1600" b="0" dirty="0" smtClean="0">
                <a:latin typeface="+mn-lt"/>
              </a:rPr>
              <a:t>instructions </a:t>
            </a:r>
            <a:r>
              <a:rPr lang="en-US" sz="1600" b="0" dirty="0">
                <a:latin typeface="+mn-lt"/>
              </a:rPr>
              <a:t>must either extend or </a:t>
            </a:r>
            <a:r>
              <a:rPr lang="en-US" sz="1600" b="0" dirty="0" smtClean="0">
                <a:latin typeface="+mn-lt"/>
              </a:rPr>
              <a:t>reenlist, </a:t>
            </a:r>
            <a:r>
              <a:rPr lang="en-US" sz="1600" b="0" dirty="0">
                <a:latin typeface="+mn-lt"/>
              </a:rPr>
              <a:t>or decline to extend or </a:t>
            </a:r>
            <a:r>
              <a:rPr lang="en-US" sz="1600" b="0" dirty="0" smtClean="0">
                <a:latin typeface="+mn-lt"/>
              </a:rPr>
              <a:t>reenlist, </a:t>
            </a:r>
            <a:r>
              <a:rPr lang="en-US" sz="1600" b="0" dirty="0">
                <a:latin typeface="+mn-lt"/>
              </a:rPr>
              <a:t>within 30 calendar days of </a:t>
            </a:r>
            <a:r>
              <a:rPr lang="en-US" sz="1600" b="0" dirty="0" smtClean="0">
                <a:latin typeface="+mn-lt"/>
              </a:rPr>
              <a:t>the assignment </a:t>
            </a:r>
            <a:r>
              <a:rPr lang="en-US" sz="1600" b="0" dirty="0">
                <a:latin typeface="+mn-lt"/>
              </a:rPr>
              <a:t>transmittal date</a:t>
            </a:r>
            <a:r>
              <a:rPr lang="en-US" sz="1600" b="0" dirty="0" smtClean="0">
                <a:latin typeface="+mn-lt"/>
              </a:rPr>
              <a:t>.</a:t>
            </a:r>
          </a:p>
          <a:p>
            <a:r>
              <a:rPr lang="en-US" sz="1600" b="0" dirty="0"/>
              <a:t>Career Soldiers (not in NCO Career Status Program or “Indef”) who decline to extend or reenlist in order to meet the SRR must coordinate with their Career Counselor to execute a DA Form 4991 (Declination of Continued Service Statement). Signing this form has many implications, including the Soldier’s departure from service at the current ETS date.</a:t>
            </a:r>
          </a:p>
          <a:p>
            <a:r>
              <a:rPr lang="en-US" sz="1600" b="0" dirty="0" smtClean="0">
                <a:latin typeface="+mn-lt"/>
              </a:rPr>
              <a:t>Initial </a:t>
            </a:r>
            <a:r>
              <a:rPr lang="en-US" sz="1600" b="0" dirty="0">
                <a:latin typeface="+mn-lt"/>
              </a:rPr>
              <a:t>term Soldiers who decline to extend or reenlist in order to meet the SRR will not execute a DA </a:t>
            </a:r>
            <a:r>
              <a:rPr lang="en-US" sz="1600" b="0" dirty="0" smtClean="0">
                <a:latin typeface="+mn-lt"/>
              </a:rPr>
              <a:t>Form 4991; however, they must </a:t>
            </a:r>
            <a:r>
              <a:rPr lang="en-US" sz="1600" b="0" dirty="0">
                <a:latin typeface="+mn-lt"/>
              </a:rPr>
              <a:t>sign a statement indicating they will not extend or reenlist to meet </a:t>
            </a:r>
            <a:r>
              <a:rPr lang="en-US" sz="1600" b="0" dirty="0" smtClean="0">
                <a:latin typeface="+mn-lt"/>
              </a:rPr>
              <a:t>the SRR. This statement does not prevent further reenlistment.</a:t>
            </a:r>
            <a:endParaRPr lang="en-US" sz="1600" b="0" dirty="0">
              <a:latin typeface="+mn-lt"/>
            </a:endParaRPr>
          </a:p>
          <a:p>
            <a:r>
              <a:rPr lang="en-US" sz="1600" b="0" dirty="0" smtClean="0">
                <a:latin typeface="+mn-lt"/>
              </a:rPr>
              <a:t>Soldiers </a:t>
            </a:r>
            <a:r>
              <a:rPr lang="en-US" sz="1600" b="0" dirty="0">
                <a:latin typeface="+mn-lt"/>
              </a:rPr>
              <a:t>who have at least 19 years and 6 months of active Federal </a:t>
            </a:r>
            <a:r>
              <a:rPr lang="en-US" sz="1600" b="0" dirty="0" smtClean="0">
                <a:latin typeface="+mn-lt"/>
              </a:rPr>
              <a:t>service upon assignment </a:t>
            </a:r>
            <a:r>
              <a:rPr lang="en-US" sz="1600" b="0" dirty="0">
                <a:latin typeface="+mn-lt"/>
              </a:rPr>
              <a:t>notification may elect to acquire additional service to </a:t>
            </a:r>
            <a:r>
              <a:rPr lang="en-US" sz="1600" b="0" dirty="0" smtClean="0">
                <a:latin typeface="+mn-lt"/>
              </a:rPr>
              <a:t>complete the prescribed </a:t>
            </a:r>
            <a:r>
              <a:rPr lang="en-US" sz="1600" b="0" dirty="0">
                <a:latin typeface="+mn-lt"/>
              </a:rPr>
              <a:t>tour, retire in lieu of PCS, or execute DA Form </a:t>
            </a:r>
            <a:r>
              <a:rPr lang="en-US" sz="1600" b="0" dirty="0" smtClean="0">
                <a:latin typeface="+mn-lt"/>
              </a:rPr>
              <a:t>4991.</a:t>
            </a:r>
            <a:endParaRPr lang="en-US" sz="1600" b="0" dirty="0">
              <a:latin typeface="+mn-lt"/>
            </a:endParaRPr>
          </a:p>
          <a:p>
            <a:pPr marL="173038" lvl="2" indent="-173038">
              <a:spcBef>
                <a:spcPts val="1000"/>
              </a:spcBef>
              <a:buFont typeface="Wingdings" panose="05000000000000000000" pitchFamily="2" charset="2"/>
              <a:buChar char="ü"/>
            </a:pPr>
            <a:r>
              <a:rPr lang="en-US" sz="1600" dirty="0" smtClean="0">
                <a:latin typeface="+mn-lt"/>
              </a:rPr>
              <a:t>Soldiers who decline to meet the SRR for assignment may still be </a:t>
            </a:r>
            <a:r>
              <a:rPr lang="en-US" sz="1600" dirty="0">
                <a:latin typeface="+mn-lt"/>
              </a:rPr>
              <a:t>eligible for other assignments (CONUS and OCONUS) provided </a:t>
            </a:r>
            <a:r>
              <a:rPr lang="en-US" sz="1600" dirty="0" smtClean="0">
                <a:latin typeface="+mn-lt"/>
              </a:rPr>
              <a:t>they </a:t>
            </a:r>
            <a:r>
              <a:rPr lang="en-US" sz="1600" dirty="0">
                <a:latin typeface="+mn-lt"/>
              </a:rPr>
              <a:t>have sufficient SRR </a:t>
            </a:r>
            <a:r>
              <a:rPr lang="en-US" sz="1600" dirty="0" smtClean="0">
                <a:latin typeface="+mn-lt"/>
              </a:rPr>
              <a:t>for </a:t>
            </a:r>
            <a:r>
              <a:rPr lang="en-US" sz="1600" dirty="0">
                <a:latin typeface="+mn-lt"/>
              </a:rPr>
              <a:t>the new </a:t>
            </a:r>
            <a:r>
              <a:rPr lang="en-US" sz="1600" dirty="0" smtClean="0">
                <a:latin typeface="+mn-lt"/>
              </a:rPr>
              <a:t>assignment. For example, a Soldier who declines to extend/reenlist to meet the SRR for a 36-month assignment may be placed on assignment to a location requiring only 12 months’ SRR.</a:t>
            </a:r>
            <a:endParaRPr lang="en-US" sz="1600" dirty="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Service Remaining Requirement (SRR)</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5789095" y="-53136"/>
            <a:ext cx="3332603" cy="707886"/>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600-8-11 (Reassignment)</a:t>
            </a:r>
          </a:p>
          <a:p>
            <a:pPr marL="171450" indent="-171450">
              <a:buFont typeface="Arial" panose="020B0604020202020204" pitchFamily="34" charset="0"/>
              <a:buChar char="•"/>
            </a:pPr>
            <a:r>
              <a:rPr lang="en-US" sz="800" dirty="0">
                <a:solidFill>
                  <a:schemeClr val="bg1"/>
                </a:solidFill>
              </a:rPr>
              <a:t>AR 601-280 (Army Retention Program)</a:t>
            </a:r>
          </a:p>
          <a:p>
            <a:pPr marL="171450" indent="-171450">
              <a:buFont typeface="Arial" panose="020B0604020202020204" pitchFamily="34" charset="0"/>
              <a:buChar char="•"/>
            </a:pPr>
            <a:r>
              <a:rPr lang="en-US" sz="800" dirty="0">
                <a:solidFill>
                  <a:schemeClr val="bg1"/>
                </a:solidFill>
              </a:rPr>
              <a:t>AR 614-100 (Officer Assignment Policies, Details, and Transfers)</a:t>
            </a:r>
          </a:p>
          <a:p>
            <a:pPr marL="171450" indent="-171450">
              <a:buFont typeface="Arial" panose="020B0604020202020204" pitchFamily="34" charset="0"/>
              <a:buChar char="•"/>
            </a:pPr>
            <a:r>
              <a:rPr lang="en-US" sz="800" dirty="0">
                <a:solidFill>
                  <a:schemeClr val="bg1"/>
                </a:solidFill>
              </a:rPr>
              <a:t>AR 614-200 (Enlisted Assignments and Utilization Management)</a:t>
            </a:r>
          </a:p>
        </p:txBody>
      </p:sp>
    </p:spTree>
    <p:extLst>
      <p:ext uri="{BB962C8B-B14F-4D97-AF65-F5344CB8AC3E}">
        <p14:creationId xmlns:p14="http://schemas.microsoft.com/office/powerpoint/2010/main" val="204910036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189733"/>
            <a:ext cx="8388709" cy="5289126"/>
          </a:xfrm>
        </p:spPr>
        <p:txBody>
          <a:bodyPr>
            <a:noAutofit/>
          </a:bodyPr>
          <a:lstStyle/>
          <a:p>
            <a:r>
              <a:rPr lang="en-US" sz="2000" b="0" dirty="0" smtClean="0">
                <a:latin typeface="+mn-lt"/>
              </a:rPr>
              <a:t>Enlisted Airborne Assignments</a:t>
            </a:r>
          </a:p>
          <a:p>
            <a:pPr marL="407098" lvl="3" indent="-173736">
              <a:spcBef>
                <a:spcPts val="600"/>
              </a:spcBef>
              <a:buFont typeface="Arial" panose="020B0604020202020204" pitchFamily="34" charset="0"/>
              <a:buChar char="•"/>
            </a:pPr>
            <a:r>
              <a:rPr lang="en-US" sz="2000" dirty="0">
                <a:latin typeface="+mn-lt"/>
              </a:rPr>
              <a:t>Soldiers on assignment instructions to an airborne position or unit will be utilized for at least 3 years in an airborne position/unit unless physically disqualified, exempted by general court-martial authority, separated, reassigned by DA or accepted for another airborne, airborne ranger, special </a:t>
            </a:r>
            <a:r>
              <a:rPr lang="en-US" sz="2000" dirty="0" smtClean="0">
                <a:latin typeface="+mn-lt"/>
              </a:rPr>
              <a:t>forces, </a:t>
            </a:r>
            <a:r>
              <a:rPr lang="en-US" sz="2000" dirty="0">
                <a:latin typeface="+mn-lt"/>
              </a:rPr>
              <a:t>or other training/assignment which is considered by DA to have higher priority.</a:t>
            </a:r>
          </a:p>
          <a:p>
            <a:pPr marL="407098" lvl="3" indent="-173736">
              <a:spcBef>
                <a:spcPts val="600"/>
              </a:spcBef>
              <a:buFont typeface="Arial" panose="020B0604020202020204" pitchFamily="34" charset="0"/>
              <a:buChar char="•"/>
            </a:pPr>
            <a:r>
              <a:rPr lang="en-US" sz="2000" dirty="0" smtClean="0">
                <a:latin typeface="+mn-lt"/>
              </a:rPr>
              <a:t>Soldiers </a:t>
            </a:r>
            <a:r>
              <a:rPr lang="en-US" sz="2000" dirty="0">
                <a:latin typeface="+mn-lt"/>
              </a:rPr>
              <a:t>who have less than 3 years to ETS are still eligible for the assignment; this is not a </a:t>
            </a:r>
            <a:r>
              <a:rPr lang="en-US" sz="2000" dirty="0" smtClean="0">
                <a:latin typeface="+mn-lt"/>
              </a:rPr>
              <a:t>service remaining </a:t>
            </a:r>
            <a:r>
              <a:rPr lang="en-US" sz="2000" dirty="0">
                <a:latin typeface="+mn-lt"/>
              </a:rPr>
              <a:t>requirement.</a:t>
            </a:r>
          </a:p>
          <a:p>
            <a:pPr marL="407098" lvl="3" indent="-173736">
              <a:spcBef>
                <a:spcPts val="600"/>
              </a:spcBef>
              <a:buFont typeface="Arial" panose="020B0604020202020204" pitchFamily="34" charset="0"/>
              <a:buChar char="•"/>
            </a:pPr>
            <a:r>
              <a:rPr lang="en-US" sz="2000" dirty="0" smtClean="0">
                <a:latin typeface="+mn-lt"/>
              </a:rPr>
              <a:t>Before </a:t>
            </a:r>
            <a:r>
              <a:rPr lang="en-US" sz="2000" dirty="0">
                <a:latin typeface="+mn-lt"/>
              </a:rPr>
              <a:t>issuing assignment orders, the Soldier </a:t>
            </a:r>
            <a:r>
              <a:rPr lang="en-US" sz="2000" dirty="0" smtClean="0">
                <a:latin typeface="+mn-lt"/>
              </a:rPr>
              <a:t>must </a:t>
            </a:r>
            <a:r>
              <a:rPr lang="en-US" sz="2000" dirty="0">
                <a:latin typeface="+mn-lt"/>
              </a:rPr>
              <a:t>initial </a:t>
            </a:r>
            <a:r>
              <a:rPr lang="en-US" sz="2000" dirty="0" smtClean="0">
                <a:latin typeface="+mn-lt"/>
              </a:rPr>
              <a:t>the airborne option statement, </a:t>
            </a:r>
            <a:r>
              <a:rPr lang="en-US" sz="2000" dirty="0">
                <a:latin typeface="+mn-lt"/>
              </a:rPr>
              <a:t>indicating acceptance or declination of the airborne assignment.</a:t>
            </a:r>
          </a:p>
          <a:p>
            <a:pPr marL="407098" lvl="3" indent="-173736">
              <a:spcBef>
                <a:spcPts val="600"/>
              </a:spcBef>
              <a:buFont typeface="Arial" panose="020B0604020202020204" pitchFamily="34" charset="0"/>
              <a:buChar char="•"/>
            </a:pPr>
            <a:r>
              <a:rPr lang="en-US" sz="2000" dirty="0" smtClean="0">
                <a:latin typeface="+mn-lt"/>
              </a:rPr>
              <a:t>If the Soldier </a:t>
            </a:r>
            <a:r>
              <a:rPr lang="en-US" sz="2000" dirty="0">
                <a:latin typeface="+mn-lt"/>
              </a:rPr>
              <a:t>declines the assignment, withdrawal of SQI (P) and deletion of assignment will be submitted IAW AR 614-200.</a:t>
            </a: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Service Remaining Requirement (SRR)</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5840988" y="78459"/>
            <a:ext cx="3280708" cy="338554"/>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AR 614-200 (Enlisted Assignments and Utilization Management)</a:t>
            </a:r>
          </a:p>
        </p:txBody>
      </p:sp>
    </p:spTree>
    <p:extLst>
      <p:ext uri="{BB962C8B-B14F-4D97-AF65-F5344CB8AC3E}">
        <p14:creationId xmlns:p14="http://schemas.microsoft.com/office/powerpoint/2010/main" val="46891733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66" y="1189733"/>
            <a:ext cx="8388709" cy="3304208"/>
          </a:xfrm>
        </p:spPr>
        <p:txBody>
          <a:bodyPr>
            <a:noAutofit/>
          </a:bodyPr>
          <a:lstStyle/>
          <a:p>
            <a:r>
              <a:rPr lang="en-US" sz="2000" b="0" dirty="0" smtClean="0">
                <a:latin typeface="+mn-lt"/>
              </a:rPr>
              <a:t>Travel Time</a:t>
            </a:r>
          </a:p>
          <a:p>
            <a:pPr lvl="1"/>
            <a:r>
              <a:rPr lang="en-US" sz="2000" b="0" dirty="0" smtClean="0"/>
              <a:t>A Soldier and/or dependent is authorized travel time to complete a PCS move. </a:t>
            </a:r>
            <a:endParaRPr lang="en-US" sz="2000" dirty="0" smtClean="0">
              <a:latin typeface="+mn-lt"/>
            </a:endParaRPr>
          </a:p>
          <a:p>
            <a:pPr lvl="1"/>
            <a:r>
              <a:rPr lang="en-US" sz="2000" b="0" dirty="0" smtClean="0"/>
              <a:t>If </a:t>
            </a:r>
            <a:r>
              <a:rPr lang="en-US" sz="2000" b="0" dirty="0"/>
              <a:t>the ordered travel is 400 or fewer miles </a:t>
            </a:r>
            <a:r>
              <a:rPr lang="en-US" sz="2000" b="0" dirty="0" smtClean="0"/>
              <a:t>and </a:t>
            </a:r>
            <a:r>
              <a:rPr lang="en-US" sz="2000" b="0" dirty="0"/>
              <a:t>the traveler uses a POV</a:t>
            </a:r>
            <a:r>
              <a:rPr lang="en-US" sz="2000" b="0" dirty="0" smtClean="0"/>
              <a:t>, </a:t>
            </a:r>
            <a:r>
              <a:rPr lang="en-US" sz="2000" b="0" dirty="0"/>
              <a:t>then 1 day of travel is authorized for the official distance. </a:t>
            </a:r>
            <a:r>
              <a:rPr lang="en-US" sz="2000" b="0" dirty="0" smtClean="0"/>
              <a:t>If </a:t>
            </a:r>
            <a:r>
              <a:rPr lang="en-US" sz="2000" b="0" dirty="0"/>
              <a:t>the distance is greater than 400 miles, then divide by 350 to determine the number of authorized travel days. If the remainder is 51 or more, one additional travel day is allowed</a:t>
            </a:r>
            <a:r>
              <a:rPr lang="en-US" sz="2000" b="0" dirty="0" smtClean="0"/>
              <a:t>.</a:t>
            </a:r>
          </a:p>
          <a:p>
            <a:pPr lvl="1"/>
            <a:r>
              <a:rPr lang="en-US" sz="2000" dirty="0" smtClean="0"/>
              <a:t>If travel is by commercial air, </a:t>
            </a:r>
            <a:r>
              <a:rPr lang="en-US" sz="2000" dirty="0"/>
              <a:t>one day is allowed in the CONUS and within areas outside the CONUS (OCONUS). 	</a:t>
            </a:r>
          </a:p>
          <a:p>
            <a:pPr lvl="1"/>
            <a:endParaRPr lang="en-US" sz="2000" b="0" dirty="0" smtClean="0"/>
          </a:p>
          <a:p>
            <a:pPr lvl="1"/>
            <a:endParaRPr lang="en-US" sz="2000" dirty="0" smtClean="0">
              <a:latin typeface="+mn-lt"/>
            </a:endParaRPr>
          </a:p>
          <a:p>
            <a:endParaRPr lang="en-US" sz="2000" dirty="0">
              <a:latin typeface="+mn-lt"/>
            </a:endParaRPr>
          </a:p>
          <a:p>
            <a:pPr marL="0" indent="0">
              <a:buNone/>
            </a:pPr>
            <a:endParaRPr lang="en-US" sz="2000" dirty="0" smtClean="0">
              <a:latin typeface="+mn-lt"/>
            </a:endParaRPr>
          </a:p>
          <a:p>
            <a:pPr marL="0" indent="0">
              <a:buNone/>
            </a:pPr>
            <a:endParaRPr lang="en-US" sz="2000" b="0" dirty="0">
              <a:latin typeface="+mn-lt"/>
            </a:endParaRPr>
          </a:p>
        </p:txBody>
      </p:sp>
      <p:sp>
        <p:nvSpPr>
          <p:cNvPr id="5" name="Text Placeholder 4"/>
          <p:cNvSpPr>
            <a:spLocks noGrp="1"/>
          </p:cNvSpPr>
          <p:nvPr>
            <p:ph type="body" sz="quarter" idx="15"/>
          </p:nvPr>
        </p:nvSpPr>
        <p:spPr>
          <a:xfrm>
            <a:off x="700965" y="591864"/>
            <a:ext cx="7470627" cy="369332"/>
          </a:xfrm>
        </p:spPr>
        <p:txBody>
          <a:bodyPr/>
          <a:lstStyle/>
          <a:p>
            <a:r>
              <a:rPr lang="en-US" dirty="0" smtClean="0"/>
              <a:t>Finance Travel Entitlements</a:t>
            </a:r>
            <a:endParaRPr lang="en-US" dirty="0"/>
          </a:p>
        </p:txBody>
      </p:sp>
      <p:sp>
        <p:nvSpPr>
          <p:cNvPr id="7" name="Title 1"/>
          <p:cNvSpPr>
            <a:spLocks noGrp="1"/>
          </p:cNvSpPr>
          <p:nvPr>
            <p:ph type="title"/>
          </p:nvPr>
        </p:nvSpPr>
        <p:spPr>
          <a:xfrm>
            <a:off x="700966" y="100584"/>
            <a:ext cx="7772400" cy="480131"/>
          </a:xfrm>
        </p:spPr>
        <p:txBody>
          <a:bodyPr/>
          <a:lstStyle/>
          <a:p>
            <a:r>
              <a:rPr lang="en-US" dirty="0" smtClean="0"/>
              <a:t>Reassignment Briefing</a:t>
            </a:r>
            <a:endParaRPr lang="en-US" dirty="0"/>
          </a:p>
        </p:txBody>
      </p:sp>
      <p:sp>
        <p:nvSpPr>
          <p:cNvPr id="2" name="Rectangle 1"/>
          <p:cNvSpPr/>
          <p:nvPr/>
        </p:nvSpPr>
        <p:spPr>
          <a:xfrm>
            <a:off x="6096584" y="11151"/>
            <a:ext cx="3025114" cy="461665"/>
          </a:xfrm>
          <a:prstGeom prst="rect">
            <a:avLst/>
          </a:prstGeom>
        </p:spPr>
        <p:txBody>
          <a:bodyPr wrap="square">
            <a:spAutoFit/>
          </a:bodyPr>
          <a:lstStyle/>
          <a:p>
            <a:r>
              <a:rPr lang="en-US" sz="800" dirty="0">
                <a:solidFill>
                  <a:schemeClr val="bg1"/>
                </a:solidFill>
              </a:rPr>
              <a:t>References:</a:t>
            </a:r>
          </a:p>
          <a:p>
            <a:pPr marL="171450" indent="-171450">
              <a:buFont typeface="Arial" panose="020B0604020202020204" pitchFamily="34" charset="0"/>
              <a:buChar char="•"/>
            </a:pPr>
            <a:r>
              <a:rPr lang="en-US" sz="800" dirty="0">
                <a:solidFill>
                  <a:schemeClr val="bg1"/>
                </a:solidFill>
              </a:rPr>
              <a:t>https://www.defensetravel.dod.mil/Docs/perdiem/JTR.pdf (The Joint Travel Regulations (JTR)), Chapter 050205</a:t>
            </a:r>
          </a:p>
        </p:txBody>
      </p:sp>
    </p:spTree>
    <p:extLst>
      <p:ext uri="{BB962C8B-B14F-4D97-AF65-F5344CB8AC3E}">
        <p14:creationId xmlns:p14="http://schemas.microsoft.com/office/powerpoint/2010/main" val="194997568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1CC054274C8440AF0EC738A9A59512" ma:contentTypeVersion="0" ma:contentTypeDescription="Create a new document." ma:contentTypeScope="" ma:versionID="c177fb92c9fce3a565a39c862e597a3f">
  <xsd:schema xmlns:xsd="http://www.w3.org/2001/XMLSchema" xmlns:xs="http://www.w3.org/2001/XMLSchema" xmlns:p="http://schemas.microsoft.com/office/2006/metadata/properties" xmlns:ns2="e32d4d3b-2fab-45f0-8b16-bfb319eb7362" targetNamespace="http://schemas.microsoft.com/office/2006/metadata/properties" ma:root="true" ma:fieldsID="9badab9a1b948f40cc394198f0d32eec" ns2:_="">
    <xsd:import namespace="e32d4d3b-2fab-45f0-8b16-bfb319eb7362"/>
    <xsd:element name="properties">
      <xsd:complexType>
        <xsd:sequence>
          <xsd:element name="documentManagement">
            <xsd:complexType>
              <xsd:all>
                <xsd:element ref="ns2: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2d4d3b-2fab-45f0-8b16-bfb319eb7362" elementFormDefault="qualified">
    <xsd:import namespace="http://schemas.microsoft.com/office/2006/documentManagement/types"/>
    <xsd:import namespace="http://schemas.microsoft.com/office/infopath/2007/PartnerControls"/>
    <xsd:element name="Activity" ma:index="8" nillable="true" ma:displayName="Activity" ma:format="Dropdown" ma:internalName="Activity">
      <xsd:simpleType>
        <xsd:union memberTypes="dms:Text">
          <xsd:simpleType>
            <xsd:restriction base="dms:Choice">
              <xsd:enumeration value="Action Officer Guide"/>
              <xsd:enumeration value="Star Notes"/>
              <xsd:enumeration value="Letter Head"/>
              <xsd:enumeration value="Cover Sheet/Fax"/>
              <xsd:enumeration value="EXSUM"/>
              <xsd:enumeration value="Staff Forms"/>
              <xsd:enumeration value="Briefing Pkg"/>
              <xsd:enumeration value="Papers"/>
              <xsd:enumeration value="Reference Guide Wkly Update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3.xml><?xml version="1.0" encoding="utf-8"?>
<p:properties xmlns:p="http://schemas.microsoft.com/office/2006/metadata/properties" xmlns:xsi="http://www.w3.org/2001/XMLSchema-instance" xmlns:pc="http://schemas.microsoft.com/office/infopath/2007/PartnerControls">
  <documentManagement>
    <Activity xmlns="e32d4d3b-2fab-45f0-8b16-bfb319eb7362">Action Officer Guide</Activity>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80CFF0-A79A-45B7-81C5-3AC4D3EABD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2d4d3b-2fab-45f0-8b16-bfb319eb7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9B490E-0250-4FC5-A478-10AD24AAD525}">
  <ds:schemaRefs>
    <ds:schemaRef ds:uri="http://schemas.microsoft.com/office/2006/customDocumentInformationPanel"/>
  </ds:schemaRefs>
</ds:datastoreItem>
</file>

<file path=customXml/itemProps3.xml><?xml version="1.0" encoding="utf-8"?>
<ds:datastoreItem xmlns:ds="http://schemas.openxmlformats.org/officeDocument/2006/customXml" ds:itemID="{EE87DDFF-D288-43B3-9099-279B39DE6806}">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e32d4d3b-2fab-45f0-8b16-bfb319eb7362"/>
    <ds:schemaRef ds:uri="http://www.w3.org/XML/1998/namespace"/>
  </ds:schemaRefs>
</ds:datastoreItem>
</file>

<file path=customXml/itemProps4.xml><?xml version="1.0" encoding="utf-8"?>
<ds:datastoreItem xmlns:ds="http://schemas.openxmlformats.org/officeDocument/2006/customXml" ds:itemID="{EC6486FF-65CB-499E-AA83-1D0A1646FE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13641</TotalTime>
  <Words>12009</Words>
  <Application>Microsoft Office PowerPoint</Application>
  <PresentationFormat>On-screen Show (4:3)</PresentationFormat>
  <Paragraphs>900</Paragraphs>
  <Slides>58</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Arial Rounded MT Bold</vt:lpstr>
      <vt:lpstr>Calibri</vt:lpstr>
      <vt:lpstr>Tahoma</vt:lpstr>
      <vt:lpstr>Times New Roman</vt:lpstr>
      <vt:lpstr>Wingdings</vt:lpstr>
      <vt:lpstr>MSC Theme</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lpstr>Reassignment Briefing</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AMC PowerPoint Presentation Template</dc:title>
  <dc:subject>Presentation</dc:subject>
  <dc:creator>Jones, Mark S CTR AMC</dc:creator>
  <cp:lastModifiedBy>Mihalik, Emily A</cp:lastModifiedBy>
  <cp:revision>664</cp:revision>
  <cp:lastPrinted>2021-06-30T15:15:07Z</cp:lastPrinted>
  <dcterms:created xsi:type="dcterms:W3CDTF">2017-05-18T14:22:46Z</dcterms:created>
  <dcterms:modified xsi:type="dcterms:W3CDTF">2021-11-16T16:21:52Z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0x010100031CC054274C8440AF0EC738A9A59512</vt:lpwstr>
  </property>
</Properties>
</file>